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  <p:sldMasterId id="2147483675" r:id="rId2"/>
    <p:sldMasterId id="2147483648" r:id="rId3"/>
  </p:sldMasterIdLst>
  <p:notesMasterIdLst>
    <p:notesMasterId r:id="rId30"/>
  </p:notesMasterIdLst>
  <p:handoutMasterIdLst>
    <p:handoutMasterId r:id="rId31"/>
  </p:handoutMasterIdLst>
  <p:sldIdLst>
    <p:sldId id="311" r:id="rId4"/>
    <p:sldId id="277" r:id="rId5"/>
    <p:sldId id="278" r:id="rId6"/>
    <p:sldId id="279" r:id="rId7"/>
    <p:sldId id="283" r:id="rId8"/>
    <p:sldId id="284" r:id="rId9"/>
    <p:sldId id="285" r:id="rId10"/>
    <p:sldId id="282" r:id="rId11"/>
    <p:sldId id="302" r:id="rId12"/>
    <p:sldId id="303" r:id="rId13"/>
    <p:sldId id="304" r:id="rId14"/>
    <p:sldId id="292" r:id="rId15"/>
    <p:sldId id="307" r:id="rId16"/>
    <p:sldId id="305" r:id="rId17"/>
    <p:sldId id="294" r:id="rId18"/>
    <p:sldId id="308" r:id="rId19"/>
    <p:sldId id="306" r:id="rId20"/>
    <p:sldId id="296" r:id="rId21"/>
    <p:sldId id="310" r:id="rId22"/>
    <p:sldId id="309" r:id="rId23"/>
    <p:sldId id="272" r:id="rId24"/>
    <p:sldId id="287" r:id="rId25"/>
    <p:sldId id="288" r:id="rId26"/>
    <p:sldId id="289" r:id="rId27"/>
    <p:sldId id="290" r:id="rId28"/>
    <p:sldId id="291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0F22"/>
    <a:srgbClr val="1C8D73"/>
    <a:srgbClr val="00679C"/>
    <a:srgbClr val="004D75"/>
    <a:srgbClr val="000000"/>
    <a:srgbClr val="71CFFF"/>
    <a:srgbClr val="FFFFFF"/>
    <a:srgbClr val="FEFEFE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3"/>
    <p:restoredTop sz="77714"/>
  </p:normalViewPr>
  <p:slideViewPr>
    <p:cSldViewPr showGuides="1">
      <p:cViewPr varScale="1">
        <p:scale>
          <a:sx n="118" d="100"/>
          <a:sy n="118" d="100"/>
        </p:scale>
        <p:origin x="1768" y="2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40" d="100"/>
          <a:sy n="140" d="100"/>
        </p:scale>
        <p:origin x="3596" y="108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1A78A55-3702-A9DD-485B-6C2348BAE6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03E01-EAFE-473E-9404-4EBCA1BD0397}" type="datetime1">
              <a:rPr lang="de-DE" smtClean="0">
                <a:solidFill>
                  <a:srgbClr val="898989"/>
                </a:solidFill>
              </a:rPr>
              <a:t>06.12.23</a:t>
            </a:fld>
            <a:endParaRPr lang="de-DE" dirty="0">
              <a:solidFill>
                <a:srgbClr val="898989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380354-33AD-CAA5-CECB-C976388172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-1895" y="781200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>
                <a:solidFill>
                  <a:srgbClr val="898989"/>
                </a:solidFill>
              </a:rPr>
              <a:t>Fachbereich | Institut | Person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AF8F44-7C9B-FC9C-954B-B3100F2B9A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2718" y="781200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7D0D7-CB1E-4E76-B87A-A5F3A360A4B8}" type="slidenum">
              <a:rPr lang="de-DE" smtClean="0">
                <a:solidFill>
                  <a:srgbClr val="898989"/>
                </a:solidFill>
              </a:rPr>
              <a:t>‹Nr.›</a:t>
            </a:fld>
            <a:endParaRPr lang="de-DE">
              <a:solidFill>
                <a:srgbClr val="898989"/>
              </a:solidFill>
            </a:endParaRPr>
          </a:p>
        </p:txBody>
      </p:sp>
      <p:grpSp>
        <p:nvGrpSpPr>
          <p:cNvPr id="6" name="TU Da Logo">
            <a:extLst>
              <a:ext uri="{FF2B5EF4-FFF2-40B4-BE49-F238E27FC236}">
                <a16:creationId xmlns:a16="http://schemas.microsoft.com/office/drawing/2014/main" id="{1B2B06D3-8753-5133-9188-AE459F7AD654}"/>
              </a:ext>
            </a:extLst>
          </p:cNvPr>
          <p:cNvGrpSpPr/>
          <p:nvPr/>
        </p:nvGrpSpPr>
        <p:grpSpPr>
          <a:xfrm>
            <a:off x="119822" y="137059"/>
            <a:ext cx="1396524" cy="559248"/>
            <a:chOff x="7454900" y="306388"/>
            <a:chExt cx="1704610" cy="68262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0D839F9D-D886-2326-7EDA-CFF7F40AFE0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88F50A3-1558-A807-1966-87F4BFE9F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3585" y="306388"/>
              <a:ext cx="1685925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D601C6E-9093-8CBD-FD59-89128CE6AC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F27C1C5-EE32-79B6-CC5B-76E0A46695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CA98B89-C06C-1AFA-6046-473CE330AD7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CE97323-EA31-B978-ED66-B1F83219FC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8BFE13B-74F5-DD35-6914-A8A6E24A02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0CFEF3E-A6FE-E8FE-10F8-3ED6C3F212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70B05B52-12B6-944D-AC1A-F00C2F4E2E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1E356202-0A47-80E7-90B0-E97229222D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B654D27-05C8-139B-EB9C-5F888F7226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</p:spTree>
    <p:extLst>
      <p:ext uri="{BB962C8B-B14F-4D97-AF65-F5344CB8AC3E}">
        <p14:creationId xmlns:p14="http://schemas.microsoft.com/office/powerpoint/2010/main" val="1810847879"/>
      </p:ext>
    </p:extLst>
  </p:cSld>
  <p:clrMap bg1="lt1" tx1="dk1" bg2="lt2" tx2="dk2" accent1="accent1" accent2="accent2" accent3="accent3" accent4="accent4" accent5="accent5" accent6="accent6" hlink="hlink" folHlink="folHlink"/>
  <p:hf hdr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E5FE76A-232E-43B6-A07F-38DA957E2F7C}" type="datetime1">
              <a:rPr lang="de-DE" smtClean="0"/>
              <a:t>06.12.23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r>
              <a:rPr lang="de-DE"/>
              <a:t>Fachbereich | Institut | Person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A89A431-735D-4157-B499-868DAC0D551C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8" name="TU Da Logo">
            <a:extLst>
              <a:ext uri="{FF2B5EF4-FFF2-40B4-BE49-F238E27FC236}">
                <a16:creationId xmlns:a16="http://schemas.microsoft.com/office/drawing/2014/main" id="{96C9F426-C331-5A79-76DF-05A5F9463BF3}"/>
              </a:ext>
            </a:extLst>
          </p:cNvPr>
          <p:cNvGrpSpPr/>
          <p:nvPr/>
        </p:nvGrpSpPr>
        <p:grpSpPr>
          <a:xfrm>
            <a:off x="0" y="0"/>
            <a:ext cx="1396524" cy="559248"/>
            <a:chOff x="7454900" y="306388"/>
            <a:chExt cx="1704610" cy="682624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29449998-EA2C-2328-4B51-411E09C4E08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A34355F-DA0C-5D6B-7826-E4185B86D4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3585" y="306388"/>
              <a:ext cx="1685925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8FD2880-5146-CE19-42AE-BB9DE00652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19F0C27-B9AD-9598-6A47-3085A7D4B4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C03560C-EC72-CF50-20C3-4EA5F06842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375D7A7-1E67-CF3A-F80C-50846D74CC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FB124E21-02A5-C056-2D6F-5FA0D0D9C0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D42C70B-C72B-02BF-16BD-BB8E559E3F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5539213-4F7F-2105-A3FB-10E097A76B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FFACB8FC-374A-F97F-4BCF-93906CBC44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5086F604-AA6F-7757-E42D-F621BFBEDB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20" name="Notizenplatzhalter 19">
            <a:extLst>
              <a:ext uri="{FF2B5EF4-FFF2-40B4-BE49-F238E27FC236}">
                <a16:creationId xmlns:a16="http://schemas.microsoft.com/office/drawing/2014/main" id="{12F4F817-719A-78AC-E4C4-9C9BEF2E8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6449194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FE76A-232E-43B6-A07F-38DA957E2F7C}" type="datetime1">
              <a:rPr lang="de-DE" smtClean="0"/>
              <a:t>06.12.23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840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FE76A-232E-43B6-A07F-38DA957E2F7C}" type="datetime1">
              <a:rPr lang="de-DE" smtClean="0"/>
              <a:t>06.12.23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816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FE76A-232E-43B6-A07F-38DA957E2F7C}" type="datetime1">
              <a:rPr lang="de-DE" smtClean="0"/>
              <a:t>06.12.23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707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FE76A-232E-43B6-A07F-38DA957E2F7C}" type="datetime1">
              <a:rPr lang="de-DE" smtClean="0"/>
              <a:t>06.12.23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106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This </a:t>
            </a:r>
            <a:r>
              <a:rPr lang="de-DE" dirty="0" err="1"/>
              <a:t>sequence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leaked</a:t>
            </a:r>
            <a:r>
              <a:rPr lang="de-DE" dirty="0"/>
              <a:t>, so Alice,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not </a:t>
            </a:r>
            <a:r>
              <a:rPr lang="de-DE" dirty="0" err="1"/>
              <a:t>learn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LUT </a:t>
            </a:r>
            <a:r>
              <a:rPr lang="de-DE" dirty="0" err="1"/>
              <a:t>dimensions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fully private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evaluation</a:t>
            </a:r>
            <a:r>
              <a:rPr lang="de-DE" dirty="0"/>
              <a:t> </a:t>
            </a:r>
            <a:r>
              <a:rPr lang="de-DE" dirty="0" err="1"/>
              <a:t>anymore</a:t>
            </a:r>
            <a:endParaRPr lang="de-DE" dirty="0"/>
          </a:p>
          <a:p>
            <a:r>
              <a:rPr lang="de-DE" dirty="0"/>
              <a:t>- but, </a:t>
            </a:r>
            <a:r>
              <a:rPr lang="de-DE" dirty="0" err="1"/>
              <a:t>we</a:t>
            </a:r>
            <a:r>
              <a:rPr lang="de-DE" dirty="0"/>
              <a:t> still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hardware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 </a:t>
            </a:r>
            <a:r>
              <a:rPr lang="de-DE" dirty="0" err="1"/>
              <a:t>locking</a:t>
            </a:r>
            <a:r>
              <a:rPr lang="de-DE" dirty="0"/>
              <a:t>,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aim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hide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hardware</a:t>
            </a:r>
            <a:r>
              <a:rPr lang="de-DE" dirty="0"/>
              <a:t> design, </a:t>
            </a:r>
            <a:r>
              <a:rPr lang="de-DE" dirty="0" err="1"/>
              <a:t>requires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LUT </a:t>
            </a:r>
            <a:r>
              <a:rPr lang="de-DE" dirty="0" err="1"/>
              <a:t>dimensions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manufacturing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, so </a:t>
            </a:r>
            <a:r>
              <a:rPr lang="de-DE" dirty="0" err="1"/>
              <a:t>hiding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will not bring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particular</a:t>
            </a:r>
            <a:r>
              <a:rPr lang="de-DE" dirty="0"/>
              <a:t> </a:t>
            </a:r>
            <a:r>
              <a:rPr lang="de-DE" dirty="0" err="1"/>
              <a:t>application</a:t>
            </a:r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,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varying</a:t>
            </a:r>
            <a:r>
              <a:rPr lang="de-DE" dirty="0"/>
              <a:t> LUT </a:t>
            </a:r>
            <a:r>
              <a:rPr lang="de-DE" dirty="0" err="1"/>
              <a:t>dimensions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classifiers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in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. And </a:t>
            </a:r>
            <a:r>
              <a:rPr lang="de-DE" dirty="0" err="1"/>
              <a:t>classifiers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Lookup </a:t>
            </a:r>
            <a:r>
              <a:rPr lang="de-DE" dirty="0" err="1"/>
              <a:t>Tables</a:t>
            </a:r>
            <a:r>
              <a:rPr lang="de-DE" dirty="0"/>
              <a:t>,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a </a:t>
            </a:r>
            <a:r>
              <a:rPr lang="de-DE" dirty="0" err="1"/>
              <a:t>particular</a:t>
            </a:r>
            <a:r>
              <a:rPr lang="de-DE" dirty="0"/>
              <a:t> </a:t>
            </a:r>
            <a:r>
              <a:rPr lang="de-DE" dirty="0" err="1"/>
              <a:t>value</a:t>
            </a:r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, a </a:t>
            </a:r>
            <a:r>
              <a:rPr lang="de-DE" dirty="0" err="1"/>
              <a:t>car</a:t>
            </a:r>
            <a:r>
              <a:rPr lang="de-DE" dirty="0"/>
              <a:t> </a:t>
            </a:r>
            <a:r>
              <a:rPr lang="de-DE" dirty="0" err="1"/>
              <a:t>insurance</a:t>
            </a:r>
            <a:r>
              <a:rPr lang="de-DE" dirty="0"/>
              <a:t> </a:t>
            </a:r>
            <a:r>
              <a:rPr lang="de-DE" dirty="0" err="1"/>
              <a:t>company</a:t>
            </a:r>
            <a:r>
              <a:rPr lang="de-DE" dirty="0"/>
              <a:t> will </a:t>
            </a: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insurance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car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client</a:t>
            </a:r>
            <a:endParaRPr lang="de-DE" dirty="0"/>
          </a:p>
          <a:p>
            <a:r>
              <a:rPr lang="de-DE" dirty="0"/>
              <a:t>– 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, so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damage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leak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indeed</a:t>
            </a:r>
            <a:r>
              <a:rPr lang="de-DE" dirty="0"/>
              <a:t> a </a:t>
            </a:r>
            <a:r>
              <a:rPr lang="de-DE" dirty="0" err="1"/>
              <a:t>classifier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circuit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case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FE76A-232E-43B6-A07F-38DA957E2F7C}" type="datetime1">
              <a:rPr lang="de-DE" smtClean="0"/>
              <a:t>06.12.23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561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FE76A-232E-43B6-A07F-38DA957E2F7C}" type="datetime1">
              <a:rPr lang="de-DE" smtClean="0"/>
              <a:t>06.12.23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407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FE76A-232E-43B6-A07F-38DA957E2F7C}" type="datetime1">
              <a:rPr lang="de-DE" smtClean="0"/>
              <a:t>06.12.23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903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FE76A-232E-43B6-A07F-38DA957E2F7C}" type="datetime1">
              <a:rPr lang="de-DE" smtClean="0"/>
              <a:t>06.12.23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954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FE76A-232E-43B6-A07F-38DA957E2F7C}" type="datetime1">
              <a:rPr lang="de-DE" smtClean="0"/>
              <a:t>06.12.23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368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FE76A-232E-43B6-A07F-38DA957E2F7C}" type="datetime1">
              <a:rPr lang="de-DE" smtClean="0"/>
              <a:t>06.12.23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389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Looking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ahead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G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function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want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compute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with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UC,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while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G’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represents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UC</a:t>
            </a:r>
          </a:p>
          <a:p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Only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holding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G‘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information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about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</a:t>
            </a:r>
          </a:p>
          <a:p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But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with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embedding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dervie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from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G‘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FE76A-232E-43B6-A07F-38DA957E2F7C}" type="datetime1">
              <a:rPr lang="de-DE" smtClean="0"/>
              <a:t>06.12.23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589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FE76A-232E-43B6-A07F-38DA957E2F7C}" type="datetime1">
              <a:rPr lang="de-DE" smtClean="0"/>
              <a:t>06.12.23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0876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FE76A-232E-43B6-A07F-38DA957E2F7C}" type="datetime1">
              <a:rPr lang="de-DE" smtClean="0"/>
              <a:t>06.12.23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503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core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building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block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Valiant’s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2-way UC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construction</a:t>
            </a:r>
            <a:endParaRPr lang="de-D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Poles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either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inputs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outputs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gates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circuit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want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compute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with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nodes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around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these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establish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paths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between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these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poles</a:t>
            </a:r>
            <a:endParaRPr lang="de-D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Idea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building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block: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forward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all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incoming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wires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any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poles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connect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poles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and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direct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outgoing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wires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poles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outputs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block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interface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these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superposes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allows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direct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input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wires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poles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get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output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wires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example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after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gates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evaluated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outputs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superpole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FE76A-232E-43B6-A07F-38DA957E2F7C}" type="datetime1">
              <a:rPr lang="de-DE" smtClean="0"/>
              <a:t>06.12.23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93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Now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have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 superpole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construction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need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many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them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a clever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way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build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 UC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good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news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don’t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need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more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building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blocks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UC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FE76A-232E-43B6-A07F-38DA957E2F7C}" type="datetime1">
              <a:rPr lang="de-DE" smtClean="0"/>
              <a:t>06.12.23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0544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FE76A-232E-43B6-A07F-38DA957E2F7C}" type="datetime1">
              <a:rPr lang="de-DE" smtClean="0"/>
              <a:t>06.12.23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794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FE76A-232E-43B6-A07F-38DA957E2F7C}" type="datetime1">
              <a:rPr lang="de-DE" smtClean="0"/>
              <a:t>06.12.23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609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FE76A-232E-43B6-A07F-38DA957E2F7C}" type="datetime1">
              <a:rPr lang="de-DE" smtClean="0"/>
              <a:t>06.12.23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660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FE76A-232E-43B6-A07F-38DA957E2F7C}" type="datetime1">
              <a:rPr lang="de-DE" smtClean="0"/>
              <a:t>06.12.23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276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FE76A-232E-43B6-A07F-38DA957E2F7C}" type="datetime1">
              <a:rPr lang="de-DE" smtClean="0"/>
              <a:t>06.12.23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418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Circuit Synthesis</a:t>
            </a:r>
          </a:p>
          <a:p>
            <a:r>
              <a:rPr lang="de-DE" dirty="0"/>
              <a:t>- PFE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considered</a:t>
            </a:r>
            <a:r>
              <a:rPr lang="de-DE" dirty="0"/>
              <a:t> MPC </a:t>
            </a:r>
            <a:r>
              <a:rPr lang="de-DE" dirty="0" err="1"/>
              <a:t>area</a:t>
            </a:r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restriction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circuits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consists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AND and XOR </a:t>
            </a:r>
            <a:r>
              <a:rPr lang="de-DE" dirty="0" err="1"/>
              <a:t>gates</a:t>
            </a:r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however</a:t>
            </a:r>
            <a:r>
              <a:rPr lang="de-DE" dirty="0"/>
              <a:t>, at </a:t>
            </a:r>
            <a:r>
              <a:rPr lang="de-DE" dirty="0" err="1"/>
              <a:t>the</a:t>
            </a:r>
            <a:r>
              <a:rPr lang="de-DE" dirty="0"/>
              <a:t> same time, all UC </a:t>
            </a:r>
            <a:r>
              <a:rPr lang="de-DE" dirty="0" err="1"/>
              <a:t>compilers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so-</a:t>
            </a:r>
            <a:r>
              <a:rPr lang="de-DE" dirty="0" err="1"/>
              <a:t>called</a:t>
            </a:r>
            <a:r>
              <a:rPr lang="de-DE" dirty="0"/>
              <a:t> universal </a:t>
            </a:r>
            <a:r>
              <a:rPr lang="de-DE" dirty="0" err="1"/>
              <a:t>gates</a:t>
            </a:r>
            <a:r>
              <a:rPr lang="de-DE" dirty="0"/>
              <a:t> in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construction</a:t>
            </a:r>
            <a:endParaRPr lang="de-DE" dirty="0"/>
          </a:p>
          <a:p>
            <a:r>
              <a:rPr lang="de-DE" dirty="0"/>
              <a:t>- 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universal </a:t>
            </a:r>
            <a:r>
              <a:rPr lang="de-DE" dirty="0" err="1"/>
              <a:t>gate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spend</a:t>
            </a:r>
            <a:r>
              <a:rPr lang="de-DE" dirty="0"/>
              <a:t> 3 AND </a:t>
            </a:r>
            <a:r>
              <a:rPr lang="de-DE" dirty="0" err="1"/>
              <a:t>gates</a:t>
            </a:r>
            <a:r>
              <a:rPr lang="de-DE" dirty="0"/>
              <a:t>, but in </a:t>
            </a:r>
            <a:r>
              <a:rPr lang="de-DE" dirty="0" err="1"/>
              <a:t>fact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never</a:t>
            </a:r>
            <a:r>
              <a:rPr lang="de-DE" dirty="0"/>
              <a:t> fully </a:t>
            </a:r>
            <a:r>
              <a:rPr lang="de-DE" dirty="0" err="1"/>
              <a:t>used</a:t>
            </a:r>
            <a:r>
              <a:rPr lang="de-DE" dirty="0"/>
              <a:t>,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2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16 </a:t>
            </a:r>
            <a:r>
              <a:rPr lang="de-DE" dirty="0" err="1"/>
              <a:t>programmings</a:t>
            </a:r>
            <a:endParaRPr lang="de-DE" dirty="0"/>
          </a:p>
          <a:p>
            <a:r>
              <a:rPr lang="de-DE" dirty="0"/>
              <a:t>- so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basically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, </a:t>
            </a:r>
            <a:r>
              <a:rPr lang="de-DE" dirty="0" err="1"/>
              <a:t>are</a:t>
            </a:r>
            <a:r>
              <a:rPr lang="de-DE" dirty="0"/>
              <a:t> UCs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evaluate</a:t>
            </a:r>
            <a:r>
              <a:rPr lang="de-DE" dirty="0"/>
              <a:t> 2-input Lookup </a:t>
            </a:r>
            <a:r>
              <a:rPr lang="de-DE" dirty="0" err="1"/>
              <a:t>Tables</a:t>
            </a:r>
            <a:endParaRPr lang="de-DE" dirty="0"/>
          </a:p>
          <a:p>
            <a:endParaRPr lang="de-DE" dirty="0"/>
          </a:p>
          <a:p>
            <a:r>
              <a:rPr lang="de-DE" dirty="0"/>
              <a:t>And </a:t>
            </a:r>
            <a:r>
              <a:rPr lang="de-DE" dirty="0" err="1"/>
              <a:t>that‘s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looking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in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work</a:t>
            </a:r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longer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consider</a:t>
            </a:r>
            <a:r>
              <a:rPr lang="de-DE" dirty="0"/>
              <a:t> UC Design and Circuit Synthesis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tasks</a:t>
            </a:r>
            <a:r>
              <a:rPr lang="de-DE" dirty="0"/>
              <a:t>, but </a:t>
            </a:r>
            <a:r>
              <a:rPr lang="de-DE" dirty="0" err="1"/>
              <a:t>combine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minimize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Ucs</a:t>
            </a:r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concretely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do not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2-input Lookup </a:t>
            </a:r>
            <a:r>
              <a:rPr lang="de-DE" dirty="0" err="1"/>
              <a:t>Tables</a:t>
            </a:r>
            <a:r>
              <a:rPr lang="de-DE" dirty="0"/>
              <a:t>, but </a:t>
            </a:r>
            <a:r>
              <a:rPr lang="de-DE" dirty="0" err="1"/>
              <a:t>adapt</a:t>
            </a:r>
            <a:r>
              <a:rPr lang="de-DE" dirty="0"/>
              <a:t> UCs so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compute</a:t>
            </a:r>
            <a:r>
              <a:rPr lang="de-DE" dirty="0"/>
              <a:t> LUTs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dimensions</a:t>
            </a:r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Namely</a:t>
            </a:r>
            <a:r>
              <a:rPr lang="de-DE" dirty="0"/>
              <a:t>, LUTs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rho</a:t>
            </a:r>
            <a:r>
              <a:rPr lang="de-DE" dirty="0"/>
              <a:t> </a:t>
            </a:r>
            <a:r>
              <a:rPr lang="de-DE" dirty="0" err="1"/>
              <a:t>inputs</a:t>
            </a:r>
            <a:r>
              <a:rPr lang="de-DE" dirty="0"/>
              <a:t> and </a:t>
            </a:r>
            <a:r>
              <a:rPr lang="de-DE" dirty="0" err="1"/>
              <a:t>compute</a:t>
            </a:r>
            <a:r>
              <a:rPr lang="de-DE" dirty="0"/>
              <a:t> </a:t>
            </a:r>
            <a:r>
              <a:rPr lang="de-DE" dirty="0" err="1"/>
              <a:t>omega</a:t>
            </a:r>
            <a:r>
              <a:rPr lang="de-DE" dirty="0"/>
              <a:t> </a:t>
            </a:r>
            <a:r>
              <a:rPr lang="de-DE" dirty="0" err="1"/>
              <a:t>outputs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FE76A-232E-43B6-A07F-38DA957E2F7C}" type="datetime1">
              <a:rPr lang="de-DE" smtClean="0"/>
              <a:t>06.12.23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99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FE76A-232E-43B6-A07F-38DA957E2F7C}" type="datetime1">
              <a:rPr lang="de-DE" smtClean="0"/>
              <a:t>06.12.23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19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FE76A-232E-43B6-A07F-38DA957E2F7C}" type="datetime1">
              <a:rPr lang="de-DE" smtClean="0"/>
              <a:t>06.12.23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50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30F3C0-3A75-8681-9853-8AC245B5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8041-7462-4497-839E-501727F94670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E4576B-5E3F-FDCE-C398-AB2D5908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699FCDF-DB31-4F3D-0FF8-09F11825EB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6000" y="2520000"/>
            <a:ext cx="9360000" cy="1080000"/>
          </a:xfrm>
        </p:spPr>
        <p:txBody>
          <a:bodyPr anchor="b" anchorCtr="0">
            <a:normAutofit/>
          </a:bodyPr>
          <a:lstStyle>
            <a:lvl1pPr algn="ctr">
              <a:defRPr sz="4200">
                <a:latin typeface="+mj-lt"/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94D51FBB-7A3C-01CF-7A06-C56A6F8057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6000" y="3789000"/>
            <a:ext cx="9360000" cy="1468800"/>
          </a:xfrm>
        </p:spPr>
        <p:txBody>
          <a:bodyPr>
            <a:normAutofit/>
          </a:bodyPr>
          <a:lstStyle>
            <a:lvl1pPr marL="0" indent="0" algn="ctr">
              <a:buNone/>
              <a:defRPr sz="1800" spc="4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Names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2705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Inhaltsplatzhalter 12">
            <a:extLst>
              <a:ext uri="{FF2B5EF4-FFF2-40B4-BE49-F238E27FC236}">
                <a16:creationId xmlns:a16="http://schemas.microsoft.com/office/drawing/2014/main" id="{94AB0FB8-903B-1C6D-9433-EBDE911FEB3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42944" y="4509000"/>
            <a:ext cx="2566676" cy="180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3" name="Marcador de imagen 13">
            <a:extLst>
              <a:ext uri="{FF2B5EF4-FFF2-40B4-BE49-F238E27FC236}">
                <a16:creationId xmlns:a16="http://schemas.microsoft.com/office/drawing/2014/main" id="{BAE1ED19-9B23-E323-6945-EB686F78C6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2944" y="1565050"/>
            <a:ext cx="2566676" cy="256667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8A175CD8-94C3-B6BE-B731-EAFB95741E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6" name="Marcador de imagen 13">
            <a:extLst>
              <a:ext uri="{FF2B5EF4-FFF2-40B4-BE49-F238E27FC236}">
                <a16:creationId xmlns:a16="http://schemas.microsoft.com/office/drawing/2014/main" id="{7644CDC4-7C99-B204-DE95-58AEC83D6D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12662" y="1565050"/>
            <a:ext cx="2566676" cy="256667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8" name="Marcador de imagen 13">
            <a:extLst>
              <a:ext uri="{FF2B5EF4-FFF2-40B4-BE49-F238E27FC236}">
                <a16:creationId xmlns:a16="http://schemas.microsoft.com/office/drawing/2014/main" id="{9F933CB3-BC16-9E01-6587-48AB78EA40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582381" y="1565050"/>
            <a:ext cx="2566676" cy="256667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9" name="Inhaltsplatzhalter 12">
            <a:extLst>
              <a:ext uri="{FF2B5EF4-FFF2-40B4-BE49-F238E27FC236}">
                <a16:creationId xmlns:a16="http://schemas.microsoft.com/office/drawing/2014/main" id="{5C6A3C07-B06F-E4FB-E50E-4C0270FA4BD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812662" y="4509000"/>
            <a:ext cx="2566676" cy="180861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10" name="Inhaltsplatzhalter 12">
            <a:extLst>
              <a:ext uri="{FF2B5EF4-FFF2-40B4-BE49-F238E27FC236}">
                <a16:creationId xmlns:a16="http://schemas.microsoft.com/office/drawing/2014/main" id="{60875CF6-499A-18A9-361B-CD7345826B1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582381" y="4500390"/>
            <a:ext cx="2566676" cy="180861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</p:spTree>
    <p:extLst>
      <p:ext uri="{BB962C8B-B14F-4D97-AF65-F5344CB8AC3E}">
        <p14:creationId xmlns:p14="http://schemas.microsoft.com/office/powerpoint/2010/main" val="355836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Inhaltsplatzhalter 12">
            <a:extLst>
              <a:ext uri="{FF2B5EF4-FFF2-40B4-BE49-F238E27FC236}">
                <a16:creationId xmlns:a16="http://schemas.microsoft.com/office/drawing/2014/main" id="{53C28743-F257-7546-0038-00967DDE26B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42944" y="4875854"/>
            <a:ext cx="2566676" cy="1433145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3" name="Marcador de imagen 13">
            <a:extLst>
              <a:ext uri="{FF2B5EF4-FFF2-40B4-BE49-F238E27FC236}">
                <a16:creationId xmlns:a16="http://schemas.microsoft.com/office/drawing/2014/main" id="{121454AC-AE92-37C2-3888-2FFD02B002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2944" y="1565050"/>
            <a:ext cx="2566676" cy="256667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4" name="Marcador de imagen 13">
            <a:extLst>
              <a:ext uri="{FF2B5EF4-FFF2-40B4-BE49-F238E27FC236}">
                <a16:creationId xmlns:a16="http://schemas.microsoft.com/office/drawing/2014/main" id="{C6EE85CA-ACFA-12F0-84E8-27F5E4A43B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12662" y="1565050"/>
            <a:ext cx="2566676" cy="256667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6" name="Marcador de imagen 13">
            <a:extLst>
              <a:ext uri="{FF2B5EF4-FFF2-40B4-BE49-F238E27FC236}">
                <a16:creationId xmlns:a16="http://schemas.microsoft.com/office/drawing/2014/main" id="{E7AF4743-61D2-924D-D21E-7292077E01A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582381" y="1565050"/>
            <a:ext cx="2566676" cy="256667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8" name="Inhaltsplatzhalter 12">
            <a:extLst>
              <a:ext uri="{FF2B5EF4-FFF2-40B4-BE49-F238E27FC236}">
                <a16:creationId xmlns:a16="http://schemas.microsoft.com/office/drawing/2014/main" id="{9F71B8FD-E993-298E-113A-F7DBAE59379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812662" y="4877610"/>
            <a:ext cx="2566676" cy="144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9" name="Inhaltsplatzhalter 12">
            <a:extLst>
              <a:ext uri="{FF2B5EF4-FFF2-40B4-BE49-F238E27FC236}">
                <a16:creationId xmlns:a16="http://schemas.microsoft.com/office/drawing/2014/main" id="{36309BCE-B046-3C56-1FC9-87403FFFFDA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582381" y="4869000"/>
            <a:ext cx="2566676" cy="144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48D184D-54B1-EA4F-CC74-87702A694E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9996" y="4380867"/>
            <a:ext cx="2529624" cy="245846"/>
          </a:xfrm>
          <a:prstGeom prst="rect">
            <a:avLst/>
          </a:prstGeom>
        </p:spPr>
        <p:txBody>
          <a:bodyPr vert="horz" lIns="0" tIns="40504" rIns="0" bIns="40504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>
                <a:solidFill>
                  <a:schemeClr val="accent1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0D7E32-54AB-E719-334E-45FDA0226D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2662" y="4380867"/>
            <a:ext cx="2529624" cy="245846"/>
          </a:xfrm>
          <a:prstGeom prst="rect">
            <a:avLst/>
          </a:prstGeom>
        </p:spPr>
        <p:txBody>
          <a:bodyPr vert="horz" lIns="0" tIns="40504" rIns="0" bIns="40504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>
                <a:solidFill>
                  <a:schemeClr val="accent1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587AF1-767A-8ECE-34C6-B3F050E458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82381" y="4380867"/>
            <a:ext cx="2529624" cy="245846"/>
          </a:xfrm>
          <a:prstGeom prst="rect">
            <a:avLst/>
          </a:prstGeom>
        </p:spPr>
        <p:txBody>
          <a:bodyPr vert="horz" lIns="0" tIns="40504" rIns="0" bIns="40504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>
                <a:solidFill>
                  <a:schemeClr val="accent1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13" name="Titelplatzhalter 1">
            <a:extLst>
              <a:ext uri="{FF2B5EF4-FFF2-40B4-BE49-F238E27FC236}">
                <a16:creationId xmlns:a16="http://schemas.microsoft.com/office/drawing/2014/main" id="{76CB8FA0-1AFE-F317-E6C0-16F15A74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4459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A4534E0-8B4E-9CCA-BB34-8B5D80910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3" name="Marcador de imagen 13">
            <a:extLst>
              <a:ext uri="{FF2B5EF4-FFF2-40B4-BE49-F238E27FC236}">
                <a16:creationId xmlns:a16="http://schemas.microsoft.com/office/drawing/2014/main" id="{CED27A53-04D4-8ECA-C735-98C2BCCE7B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6000" y="1616396"/>
            <a:ext cx="2160000" cy="2160000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4" name="Marcador de imagen 13">
            <a:extLst>
              <a:ext uri="{FF2B5EF4-FFF2-40B4-BE49-F238E27FC236}">
                <a16:creationId xmlns:a16="http://schemas.microsoft.com/office/drawing/2014/main" id="{C26561AF-B211-D8C6-182B-70EBA6A17AA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6000" y="4149000"/>
            <a:ext cx="2160000" cy="2160000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6" name="Marcador de imagen 13">
            <a:extLst>
              <a:ext uri="{FF2B5EF4-FFF2-40B4-BE49-F238E27FC236}">
                <a16:creationId xmlns:a16="http://schemas.microsoft.com/office/drawing/2014/main" id="{C0CB6F9C-0DF8-14C4-D472-03C4351E9C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56002" y="1614616"/>
            <a:ext cx="2160000" cy="2160000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8" name="Marcador de imagen 13">
            <a:extLst>
              <a:ext uri="{FF2B5EF4-FFF2-40B4-BE49-F238E27FC236}">
                <a16:creationId xmlns:a16="http://schemas.microsoft.com/office/drawing/2014/main" id="{AC053387-C0CE-AB31-C5B7-624F35CCE81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56002" y="4147220"/>
            <a:ext cx="2160000" cy="2160000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9" name="Inhaltsplatzhalter 12">
            <a:extLst>
              <a:ext uri="{FF2B5EF4-FFF2-40B4-BE49-F238E27FC236}">
                <a16:creationId xmlns:a16="http://schemas.microsoft.com/office/drawing/2014/main" id="{3CBFB17A-1AD4-B9DF-20E6-CB42964F9A2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56000" y="1616396"/>
            <a:ext cx="2880000" cy="216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10" name="Inhaltsplatzhalter 12">
            <a:extLst>
              <a:ext uri="{FF2B5EF4-FFF2-40B4-BE49-F238E27FC236}">
                <a16:creationId xmlns:a16="http://schemas.microsoft.com/office/drawing/2014/main" id="{B17478F5-66F7-D773-6BE8-8898510389A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856000" y="4150780"/>
            <a:ext cx="2880000" cy="216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11" name="Inhaltsplatzhalter 12">
            <a:extLst>
              <a:ext uri="{FF2B5EF4-FFF2-40B4-BE49-F238E27FC236}">
                <a16:creationId xmlns:a16="http://schemas.microsoft.com/office/drawing/2014/main" id="{65DB7D0C-EC2A-1B48-4509-F249BAEB93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976000" y="1614616"/>
            <a:ext cx="2880000" cy="216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12" name="Inhaltsplatzhalter 12">
            <a:extLst>
              <a:ext uri="{FF2B5EF4-FFF2-40B4-BE49-F238E27FC236}">
                <a16:creationId xmlns:a16="http://schemas.microsoft.com/office/drawing/2014/main" id="{5E65C471-2909-FFFB-9062-504C1BA8266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976000" y="4149000"/>
            <a:ext cx="2880000" cy="216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</p:spTree>
    <p:extLst>
      <p:ext uri="{BB962C8B-B14F-4D97-AF65-F5344CB8AC3E}">
        <p14:creationId xmlns:p14="http://schemas.microsoft.com/office/powerpoint/2010/main" val="2580784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Blocks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977F368-A6B2-6227-D495-3A82C1145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3" name="Inhaltsplatzhalter 12">
            <a:extLst>
              <a:ext uri="{FF2B5EF4-FFF2-40B4-BE49-F238E27FC236}">
                <a16:creationId xmlns:a16="http://schemas.microsoft.com/office/drawing/2014/main" id="{9B244F42-DCAF-290F-3559-A57C71A4A6C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062254" y="1616396"/>
            <a:ext cx="2673746" cy="216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4" name="Inhaltsplatzhalter 12">
            <a:extLst>
              <a:ext uri="{FF2B5EF4-FFF2-40B4-BE49-F238E27FC236}">
                <a16:creationId xmlns:a16="http://schemas.microsoft.com/office/drawing/2014/main" id="{ECFAFD8B-79E5-C79F-81FB-8D0E1F4890B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062254" y="4150780"/>
            <a:ext cx="2673746" cy="216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6" name="Inhaltsplatzhalter 12">
            <a:extLst>
              <a:ext uri="{FF2B5EF4-FFF2-40B4-BE49-F238E27FC236}">
                <a16:creationId xmlns:a16="http://schemas.microsoft.com/office/drawing/2014/main" id="{B99F999B-1AB0-FA89-BB8A-367521C3B3A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182254" y="1614616"/>
            <a:ext cx="2673746" cy="216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8" name="Inhaltsplatzhalter 12">
            <a:extLst>
              <a:ext uri="{FF2B5EF4-FFF2-40B4-BE49-F238E27FC236}">
                <a16:creationId xmlns:a16="http://schemas.microsoft.com/office/drawing/2014/main" id="{9B9CBA29-E48A-4779-E3BC-73DC295D3B1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182254" y="4149000"/>
            <a:ext cx="2673746" cy="216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9" name="Arc 89">
            <a:extLst>
              <a:ext uri="{FF2B5EF4-FFF2-40B4-BE49-F238E27FC236}">
                <a16:creationId xmlns:a16="http://schemas.microsoft.com/office/drawing/2014/main" id="{B0AC270E-77E0-3BCC-A115-1464CC343F0B}"/>
              </a:ext>
            </a:extLst>
          </p:cNvPr>
          <p:cNvSpPr>
            <a:spLocks noChangeAspect="1"/>
          </p:cNvSpPr>
          <p:nvPr userDrawn="1"/>
        </p:nvSpPr>
        <p:spPr>
          <a:xfrm>
            <a:off x="703440" y="1576297"/>
            <a:ext cx="2151765" cy="2151762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rgbClr val="208E75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Oval 105">
            <a:extLst>
              <a:ext uri="{FF2B5EF4-FFF2-40B4-BE49-F238E27FC236}">
                <a16:creationId xmlns:a16="http://schemas.microsoft.com/office/drawing/2014/main" id="{B8711790-D499-CE91-520F-5807815C727E}"/>
              </a:ext>
            </a:extLst>
          </p:cNvPr>
          <p:cNvSpPr>
            <a:spLocks noChangeAspect="1"/>
          </p:cNvSpPr>
          <p:nvPr userDrawn="1"/>
        </p:nvSpPr>
        <p:spPr>
          <a:xfrm>
            <a:off x="291734" y="2302443"/>
            <a:ext cx="763390" cy="763385"/>
          </a:xfrm>
          <a:prstGeom prst="ellipse">
            <a:avLst/>
          </a:prstGeom>
          <a:solidFill>
            <a:srgbClr val="208E75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CB73D3E-14A9-B924-5B27-71C413D3BF4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08004" y="2268631"/>
            <a:ext cx="717399" cy="76357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382110F-5DEB-6AEA-38B4-065F9A66E40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0489" y="1743523"/>
            <a:ext cx="1779008" cy="1809072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3" name="Arc 89">
            <a:extLst>
              <a:ext uri="{FF2B5EF4-FFF2-40B4-BE49-F238E27FC236}">
                <a16:creationId xmlns:a16="http://schemas.microsoft.com/office/drawing/2014/main" id="{EF508B34-320B-6D40-C7DF-9F788D672C29}"/>
              </a:ext>
            </a:extLst>
          </p:cNvPr>
          <p:cNvSpPr>
            <a:spLocks noChangeAspect="1"/>
          </p:cNvSpPr>
          <p:nvPr userDrawn="1"/>
        </p:nvSpPr>
        <p:spPr>
          <a:xfrm>
            <a:off x="682932" y="4125224"/>
            <a:ext cx="2151765" cy="2151762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rgbClr val="004B62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Oval 105">
            <a:extLst>
              <a:ext uri="{FF2B5EF4-FFF2-40B4-BE49-F238E27FC236}">
                <a16:creationId xmlns:a16="http://schemas.microsoft.com/office/drawing/2014/main" id="{A11851CF-79D7-F7C7-4B0A-3EE6A2AF2CF8}"/>
              </a:ext>
            </a:extLst>
          </p:cNvPr>
          <p:cNvSpPr>
            <a:spLocks noChangeAspect="1"/>
          </p:cNvSpPr>
          <p:nvPr userDrawn="1"/>
        </p:nvSpPr>
        <p:spPr>
          <a:xfrm>
            <a:off x="271226" y="4851370"/>
            <a:ext cx="763390" cy="763385"/>
          </a:xfrm>
          <a:prstGeom prst="ellipse">
            <a:avLst/>
          </a:prstGeom>
          <a:solidFill>
            <a:srgbClr val="004B62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DDBDC92-D2EA-A5C4-D2B3-84F479A2B75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87496" y="4817558"/>
            <a:ext cx="717399" cy="76357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236D759-028C-B0C2-95C3-9C7819D7CB54}"/>
              </a:ext>
            </a:extLst>
          </p:cNvPr>
          <p:cNvSpPr>
            <a:spLocks noGrp="1" noChangeAspect="1"/>
          </p:cNvSpPr>
          <p:nvPr>
            <p:ph type="pic" sz="quarter" idx="67" hasCustomPrompt="1"/>
          </p:nvPr>
        </p:nvSpPr>
        <p:spPr>
          <a:xfrm>
            <a:off x="889981" y="4292450"/>
            <a:ext cx="1779008" cy="1809072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7" name="Arc 89">
            <a:extLst>
              <a:ext uri="{FF2B5EF4-FFF2-40B4-BE49-F238E27FC236}">
                <a16:creationId xmlns:a16="http://schemas.microsoft.com/office/drawing/2014/main" id="{AB35DEBA-444E-910E-AE25-067A8F5DF00C}"/>
              </a:ext>
            </a:extLst>
          </p:cNvPr>
          <p:cNvSpPr>
            <a:spLocks noChangeAspect="1"/>
          </p:cNvSpPr>
          <p:nvPr userDrawn="1"/>
        </p:nvSpPr>
        <p:spPr>
          <a:xfrm>
            <a:off x="6836668" y="1576297"/>
            <a:ext cx="2151765" cy="2151762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rgbClr val="C5E041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Oval 105">
            <a:extLst>
              <a:ext uri="{FF2B5EF4-FFF2-40B4-BE49-F238E27FC236}">
                <a16:creationId xmlns:a16="http://schemas.microsoft.com/office/drawing/2014/main" id="{9C5C6B5E-2FAC-5CC0-23CF-1486B29D89A6}"/>
              </a:ext>
            </a:extLst>
          </p:cNvPr>
          <p:cNvSpPr>
            <a:spLocks noChangeAspect="1"/>
          </p:cNvSpPr>
          <p:nvPr userDrawn="1"/>
        </p:nvSpPr>
        <p:spPr>
          <a:xfrm>
            <a:off x="6424962" y="2302443"/>
            <a:ext cx="763390" cy="763385"/>
          </a:xfrm>
          <a:prstGeom prst="ellipse">
            <a:avLst/>
          </a:prstGeom>
          <a:solidFill>
            <a:srgbClr val="C5E041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A84A2ED-35AB-2F8D-3E86-765E0C08086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441232" y="2268631"/>
            <a:ext cx="717399" cy="76357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D004BFEA-4B38-3BD3-7306-7670A51579D8}"/>
              </a:ext>
            </a:extLst>
          </p:cNvPr>
          <p:cNvSpPr>
            <a:spLocks noGrp="1" noChangeAspect="1"/>
          </p:cNvSpPr>
          <p:nvPr>
            <p:ph type="pic" sz="quarter" idx="69" hasCustomPrompt="1"/>
          </p:nvPr>
        </p:nvSpPr>
        <p:spPr>
          <a:xfrm>
            <a:off x="7043717" y="1743523"/>
            <a:ext cx="1779008" cy="1809072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Arc 89">
            <a:extLst>
              <a:ext uri="{FF2B5EF4-FFF2-40B4-BE49-F238E27FC236}">
                <a16:creationId xmlns:a16="http://schemas.microsoft.com/office/drawing/2014/main" id="{8061DBB8-0C7A-1D71-F4AA-731FB3567E69}"/>
              </a:ext>
            </a:extLst>
          </p:cNvPr>
          <p:cNvSpPr>
            <a:spLocks noChangeAspect="1"/>
          </p:cNvSpPr>
          <p:nvPr userDrawn="1"/>
        </p:nvSpPr>
        <p:spPr>
          <a:xfrm>
            <a:off x="6816160" y="4125224"/>
            <a:ext cx="2151765" cy="2151762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rgbClr val="FD7F00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" name="Oval 105">
            <a:extLst>
              <a:ext uri="{FF2B5EF4-FFF2-40B4-BE49-F238E27FC236}">
                <a16:creationId xmlns:a16="http://schemas.microsoft.com/office/drawing/2014/main" id="{F81DBD85-D6F3-5422-D5F0-11D7843CAEB6}"/>
              </a:ext>
            </a:extLst>
          </p:cNvPr>
          <p:cNvSpPr>
            <a:spLocks noChangeAspect="1"/>
          </p:cNvSpPr>
          <p:nvPr userDrawn="1"/>
        </p:nvSpPr>
        <p:spPr>
          <a:xfrm>
            <a:off x="6404454" y="4851370"/>
            <a:ext cx="763390" cy="763385"/>
          </a:xfrm>
          <a:prstGeom prst="ellipse">
            <a:avLst/>
          </a:prstGeom>
          <a:solidFill>
            <a:srgbClr val="FD7F00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DF1221D-6227-5CFA-D8A8-518DCAA6E42F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420724" y="4817558"/>
            <a:ext cx="717399" cy="76357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7E462C8-1833-FB9C-52A6-4D804273042D}"/>
              </a:ext>
            </a:extLst>
          </p:cNvPr>
          <p:cNvSpPr>
            <a:spLocks noGrp="1" noChangeAspect="1"/>
          </p:cNvSpPr>
          <p:nvPr>
            <p:ph type="pic" sz="quarter" idx="71" hasCustomPrompt="1"/>
          </p:nvPr>
        </p:nvSpPr>
        <p:spPr>
          <a:xfrm>
            <a:off x="7023209" y="4292450"/>
            <a:ext cx="1779008" cy="1809072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91404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oup 1102">
            <a:extLst>
              <a:ext uri="{FF2B5EF4-FFF2-40B4-BE49-F238E27FC236}">
                <a16:creationId xmlns:a16="http://schemas.microsoft.com/office/drawing/2014/main" id="{B30E81FE-4B61-EEE5-5655-31E5C19AB01C}"/>
              </a:ext>
            </a:extLst>
          </p:cNvPr>
          <p:cNvGrpSpPr/>
          <p:nvPr userDrawn="1"/>
        </p:nvGrpSpPr>
        <p:grpSpPr>
          <a:xfrm>
            <a:off x="7536000" y="1553952"/>
            <a:ext cx="3274571" cy="4851000"/>
            <a:chOff x="0" y="0"/>
            <a:chExt cx="6591304" cy="9765730"/>
          </a:xfrm>
        </p:grpSpPr>
        <p:pic>
          <p:nvPicPr>
            <p:cNvPr id="3" name="Mini-iPad-B&amp;W-Mockup.png">
              <a:extLst>
                <a:ext uri="{FF2B5EF4-FFF2-40B4-BE49-F238E27FC236}">
                  <a16:creationId xmlns:a16="http://schemas.microsoft.com/office/drawing/2014/main" id="{D7E33754-C215-AF5C-BD24-85C962ED928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91304" cy="976573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" name="Shape 1101">
              <a:extLst>
                <a:ext uri="{FF2B5EF4-FFF2-40B4-BE49-F238E27FC236}">
                  <a16:creationId xmlns:a16="http://schemas.microsoft.com/office/drawing/2014/main" id="{9E285A83-F510-0051-79E2-6F9BCC15C230}"/>
                </a:ext>
              </a:extLst>
            </p:cNvPr>
            <p:cNvSpPr/>
            <p:nvPr/>
          </p:nvSpPr>
          <p:spPr>
            <a:xfrm>
              <a:off x="363079" y="954047"/>
              <a:ext cx="5879097" cy="7806214"/>
            </a:xfrm>
            <a:prstGeom prst="rect">
              <a:avLst/>
            </a:prstGeom>
            <a:solidFill>
              <a:srgbClr val="606060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3966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8">
                <a:latin typeface="Calibri Light"/>
              </a:endParaRPr>
            </a:p>
          </p:txBody>
        </p:sp>
      </p:grpSp>
      <p:sp>
        <p:nvSpPr>
          <p:cNvPr id="6" name="Marcador de imagen 14">
            <a:extLst>
              <a:ext uri="{FF2B5EF4-FFF2-40B4-BE49-F238E27FC236}">
                <a16:creationId xmlns:a16="http://schemas.microsoft.com/office/drawing/2014/main" id="{D94E75A0-2E92-7731-C84D-C906E660C0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01588" y="2015613"/>
            <a:ext cx="2920746" cy="3913238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708C651C-63AD-0AB7-41C7-5F2F5333F8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9" name="Inhaltsplatzhalter 12">
            <a:extLst>
              <a:ext uri="{FF2B5EF4-FFF2-40B4-BE49-F238E27FC236}">
                <a16:creationId xmlns:a16="http://schemas.microsoft.com/office/drawing/2014/main" id="{D38CAE53-E676-4F73-EAE0-13D50D2E048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2" y="1629000"/>
            <a:ext cx="5580000" cy="4851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  <a:p>
            <a:pPr lvl="2"/>
            <a:r>
              <a:rPr lang="de-DE" dirty="0"/>
              <a:t>Third Layer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Layer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1407441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A6C2B5D-1A8F-8425-9DD7-9A219668E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3" name="Inhaltsplatzhalter 12">
            <a:extLst>
              <a:ext uri="{FF2B5EF4-FFF2-40B4-BE49-F238E27FC236}">
                <a16:creationId xmlns:a16="http://schemas.microsoft.com/office/drawing/2014/main" id="{4D0ED0B7-AB39-072A-D312-D41C0C81114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2" y="1629000"/>
            <a:ext cx="5015638" cy="4851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  <a:p>
            <a:pPr lvl="2"/>
            <a:r>
              <a:rPr lang="de-DE" dirty="0"/>
              <a:t>Third Layer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Layer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Layer</a:t>
            </a:r>
          </a:p>
        </p:txBody>
      </p:sp>
      <p:pic>
        <p:nvPicPr>
          <p:cNvPr id="4" name="Picture 59" descr="New Macbook Silver.png">
            <a:extLst>
              <a:ext uri="{FF2B5EF4-FFF2-40B4-BE49-F238E27FC236}">
                <a16:creationId xmlns:a16="http://schemas.microsoft.com/office/drawing/2014/main" id="{1E8FC4C6-9CD2-EBB8-3531-3A6263579A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49000"/>
            <a:ext cx="5533284" cy="3240000"/>
          </a:xfrm>
          <a:prstGeom prst="rect">
            <a:avLst/>
          </a:prstGeom>
        </p:spPr>
      </p:pic>
      <p:sp>
        <p:nvSpPr>
          <p:cNvPr id="6" name="Marcador de imagen 14">
            <a:extLst>
              <a:ext uri="{FF2B5EF4-FFF2-40B4-BE49-F238E27FC236}">
                <a16:creationId xmlns:a16="http://schemas.microsoft.com/office/drawing/2014/main" id="{A02CB64E-7D98-6BE8-DF4C-48D6BCB5EC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25419" y="2602895"/>
            <a:ext cx="4227715" cy="2666234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5129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30F3C0-3A75-8681-9853-8AC245B5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8041-7462-4497-839E-501727F94670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E4576B-5E3F-FDCE-C398-AB2D5908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699FCDF-DB31-4F3D-0FF8-09F11825EB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6000" y="2520000"/>
            <a:ext cx="9360000" cy="1080000"/>
          </a:xfrm>
        </p:spPr>
        <p:txBody>
          <a:bodyPr anchor="b" anchorCtr="0">
            <a:normAutofit/>
          </a:bodyPr>
          <a:lstStyle>
            <a:lvl1pPr algn="ctr">
              <a:defRPr sz="4200">
                <a:latin typeface="+mj-lt"/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94D51FBB-7A3C-01CF-7A06-C56A6F8057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6000" y="3789000"/>
            <a:ext cx="9360000" cy="1468800"/>
          </a:xfrm>
        </p:spPr>
        <p:txBody>
          <a:bodyPr>
            <a:normAutofit/>
          </a:bodyPr>
          <a:lstStyle>
            <a:lvl1pPr marL="0" indent="0" algn="ctr">
              <a:buNone/>
              <a:defRPr sz="1800" spc="4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Names</a:t>
            </a:r>
            <a:endParaRPr lang="de-DE" dirty="0"/>
          </a:p>
        </p:txBody>
      </p:sp>
      <p:grpSp>
        <p:nvGrpSpPr>
          <p:cNvPr id="2" name="TU Da Logo">
            <a:extLst>
              <a:ext uri="{FF2B5EF4-FFF2-40B4-BE49-F238E27FC236}">
                <a16:creationId xmlns:a16="http://schemas.microsoft.com/office/drawing/2014/main" id="{968D4898-AE4D-4B4B-5AE7-72E02C4D2817}"/>
              </a:ext>
            </a:extLst>
          </p:cNvPr>
          <p:cNvGrpSpPr/>
          <p:nvPr userDrawn="1"/>
        </p:nvGrpSpPr>
        <p:grpSpPr>
          <a:xfrm>
            <a:off x="9919181" y="1078834"/>
            <a:ext cx="2272819" cy="910166"/>
            <a:chOff x="7454900" y="306388"/>
            <a:chExt cx="1704614" cy="6826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EF279F61-EF19-BE00-5043-AE215ADB70D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10F70D1-42A8-CBB4-032F-CC05CAAC8E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4900" y="306388"/>
              <a:ext cx="1704614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21F1153-24A8-E1BE-69E3-06ADCFFAE1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5403C96-B264-41CC-6E65-FCDFADCEA8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2BABB6E-A876-B2E9-BC04-15E300B1EE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C5F7695-CAD7-1B64-4AB8-F751BA525E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3F8A238C-BE45-9392-9912-CC4FB213EA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294BEBD-549D-75BB-5355-85AD4FED2D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A7D17D3-5512-082F-4CAE-521FE25D9E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0755D572-41C5-71DC-992B-9EF69CD0B0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A619EEDC-8F05-ECB5-D7FB-215A322437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</p:spTree>
    <p:extLst>
      <p:ext uri="{BB962C8B-B14F-4D97-AF65-F5344CB8AC3E}">
        <p14:creationId xmlns:p14="http://schemas.microsoft.com/office/powerpoint/2010/main" val="3679015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FCB9AE0-FB31-AD7B-F074-94F25823D6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FD5DD2-BC1A-4C9C-81FC-0D336EF99937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1513966-0604-55AE-E780-E1382633BF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0AB4267B-72C2-DEBB-6FC3-599838C68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9A7FD0B-AEF0-0078-586B-7DC68D2119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628999"/>
            <a:ext cx="11519987" cy="4851001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  <a:p>
            <a:pPr lvl="2"/>
            <a:r>
              <a:rPr lang="de-DE" dirty="0"/>
              <a:t>Third Layer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Layer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1495654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A0B6FE2-4691-8E94-5E86-36CF5EFB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B7E7-F067-457C-BA04-DEDD669A8898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28A47B0-219D-E504-F79C-A5E59194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D634ED7-0B0F-CF17-ED1C-5383C2019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924000"/>
            <a:ext cx="11558700" cy="1080000"/>
          </a:xfrm>
        </p:spPr>
        <p:txBody>
          <a:bodyPr anchor="b">
            <a:normAutofit/>
          </a:bodyPr>
          <a:lstStyle>
            <a:lvl1pPr>
              <a:defRPr sz="4200"/>
            </a:lvl1pPr>
          </a:lstStyle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F5BFF0E2-B649-C621-7B8E-82191B8888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5040000"/>
            <a:ext cx="7919993" cy="10800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36654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30F3C0-3A75-8681-9853-8AC245B5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8041-7462-4497-839E-501727F94670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E4576B-5E3F-FDCE-C398-AB2D5908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699FCDF-DB31-4F3D-0FF8-09F11825EB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2520000"/>
            <a:ext cx="11496000" cy="1080000"/>
          </a:xfrm>
        </p:spPr>
        <p:txBody>
          <a:bodyPr anchor="b" anchorCtr="0">
            <a:normAutofit/>
          </a:bodyPr>
          <a:lstStyle>
            <a:lvl1pPr algn="l">
              <a:defRPr sz="4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94D51FBB-7A3C-01CF-7A06-C56A6F8057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661276"/>
            <a:ext cx="11496000" cy="1468800"/>
          </a:xfrm>
        </p:spPr>
        <p:txBody>
          <a:bodyPr>
            <a:normAutofit/>
          </a:bodyPr>
          <a:lstStyle>
            <a:lvl1pPr marL="0" indent="0" algn="l">
              <a:buNone/>
              <a:defRPr sz="1800" spc="4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17413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FCB9AE0-FB31-AD7B-F074-94F25823D6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FD5DD2-BC1A-4C9C-81FC-0D336EF99937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1513966-0604-55AE-E780-E1382633BF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0AB4267B-72C2-DEBB-6FC3-599838C68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9A7FD0B-AEF0-0078-586B-7DC68D2119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628999"/>
            <a:ext cx="11519987" cy="4851001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  <a:p>
            <a:pPr lvl="2"/>
            <a:r>
              <a:rPr lang="de-DE" dirty="0"/>
              <a:t>Third Layer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Layer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1556748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512A440-6CC2-C81B-AAB4-F8419E20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9E8D-0739-4C28-BB97-1D61527BFECF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69E877-7369-A8AF-FF8A-DDFA8A85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72C83811-66EE-986D-3921-B8E321892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7" name="Inhaltsplatzhalter 12">
            <a:extLst>
              <a:ext uri="{FF2B5EF4-FFF2-40B4-BE49-F238E27FC236}">
                <a16:creationId xmlns:a16="http://schemas.microsoft.com/office/drawing/2014/main" id="{4143BC45-64EC-23C8-4BA6-627966A7DB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2" y="1629000"/>
            <a:ext cx="5580000" cy="4851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  <a:p>
            <a:pPr lvl="2"/>
            <a:r>
              <a:rPr lang="de-DE" dirty="0"/>
              <a:t>Third Layer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Layer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Layer</a:t>
            </a:r>
          </a:p>
        </p:txBody>
      </p:sp>
      <p:sp>
        <p:nvSpPr>
          <p:cNvPr id="8" name="Inhaltsplatzhalter 14">
            <a:extLst>
              <a:ext uri="{FF2B5EF4-FFF2-40B4-BE49-F238E27FC236}">
                <a16:creationId xmlns:a16="http://schemas.microsoft.com/office/drawing/2014/main" id="{B9D2E86A-2E0D-1C1C-943C-451ECE6327C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00209" y="1629000"/>
            <a:ext cx="5580000" cy="4851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  <a:p>
            <a:pPr lvl="2"/>
            <a:r>
              <a:rPr lang="de-DE" dirty="0"/>
              <a:t>Third Layer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Layer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3083067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C45FF0-DFBA-6FB8-5D9D-4E9A98A87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B8D1-90B3-4E44-893B-392224B51B5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9F1D11-78E8-8CC4-923C-7925ADB7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6CEEF253-72EE-7634-3E5E-7C851A98E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D8ABE04F-FFBD-649C-9B73-85096672745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1629000"/>
            <a:ext cx="11520487" cy="4419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  <a:p>
            <a:pPr lvl="2"/>
            <a:r>
              <a:rPr lang="de-DE" dirty="0"/>
              <a:t>Third Layer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Layer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Layer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03EE631F-9E83-B3A9-C1BB-B9C080F9DA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6084000"/>
            <a:ext cx="11520487" cy="3600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6"/>
                </a:solidFill>
              </a:defRPr>
            </a:lvl2pPr>
            <a:lvl3pPr marL="914400" indent="0">
              <a:buNone/>
              <a:defRPr sz="14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36896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FC2DAB9-ADD2-1E42-D0D7-6395646D29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539300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41FE660-7BC8-B76D-97BD-90A64F33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D3D-D8C4-4102-9424-20C07C0FDF43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739CE4A-2BE8-F232-4C6E-237F56AB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D63DAEA3-230E-5E04-061F-7555D12E2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2177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663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Inhaltsplatzhalter 12">
            <a:extLst>
              <a:ext uri="{FF2B5EF4-FFF2-40B4-BE49-F238E27FC236}">
                <a16:creationId xmlns:a16="http://schemas.microsoft.com/office/drawing/2014/main" id="{94AB0FB8-903B-1C6D-9433-EBDE911FEB3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42944" y="4509000"/>
            <a:ext cx="2566676" cy="180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3" name="Marcador de imagen 13">
            <a:extLst>
              <a:ext uri="{FF2B5EF4-FFF2-40B4-BE49-F238E27FC236}">
                <a16:creationId xmlns:a16="http://schemas.microsoft.com/office/drawing/2014/main" id="{BAE1ED19-9B23-E323-6945-EB686F78C6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2944" y="1565050"/>
            <a:ext cx="2566676" cy="256667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8A175CD8-94C3-B6BE-B731-EAFB95741E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6" name="Marcador de imagen 13">
            <a:extLst>
              <a:ext uri="{FF2B5EF4-FFF2-40B4-BE49-F238E27FC236}">
                <a16:creationId xmlns:a16="http://schemas.microsoft.com/office/drawing/2014/main" id="{7644CDC4-7C99-B204-DE95-58AEC83D6D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12662" y="1565050"/>
            <a:ext cx="2566676" cy="256667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8" name="Marcador de imagen 13">
            <a:extLst>
              <a:ext uri="{FF2B5EF4-FFF2-40B4-BE49-F238E27FC236}">
                <a16:creationId xmlns:a16="http://schemas.microsoft.com/office/drawing/2014/main" id="{9F933CB3-BC16-9E01-6587-48AB78EA40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582381" y="1565050"/>
            <a:ext cx="2566676" cy="256667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9" name="Inhaltsplatzhalter 12">
            <a:extLst>
              <a:ext uri="{FF2B5EF4-FFF2-40B4-BE49-F238E27FC236}">
                <a16:creationId xmlns:a16="http://schemas.microsoft.com/office/drawing/2014/main" id="{5C6A3C07-B06F-E4FB-E50E-4C0270FA4BD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812662" y="4509000"/>
            <a:ext cx="2566676" cy="180861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10" name="Inhaltsplatzhalter 12">
            <a:extLst>
              <a:ext uri="{FF2B5EF4-FFF2-40B4-BE49-F238E27FC236}">
                <a16:creationId xmlns:a16="http://schemas.microsoft.com/office/drawing/2014/main" id="{60875CF6-499A-18A9-361B-CD7345826B1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582381" y="4500390"/>
            <a:ext cx="2566676" cy="180861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</p:spTree>
    <p:extLst>
      <p:ext uri="{BB962C8B-B14F-4D97-AF65-F5344CB8AC3E}">
        <p14:creationId xmlns:p14="http://schemas.microsoft.com/office/powerpoint/2010/main" val="3560944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Inhaltsplatzhalter 12">
            <a:extLst>
              <a:ext uri="{FF2B5EF4-FFF2-40B4-BE49-F238E27FC236}">
                <a16:creationId xmlns:a16="http://schemas.microsoft.com/office/drawing/2014/main" id="{53C28743-F257-7546-0038-00967DDE26B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42944" y="4875854"/>
            <a:ext cx="2566676" cy="1433145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3" name="Marcador de imagen 13">
            <a:extLst>
              <a:ext uri="{FF2B5EF4-FFF2-40B4-BE49-F238E27FC236}">
                <a16:creationId xmlns:a16="http://schemas.microsoft.com/office/drawing/2014/main" id="{121454AC-AE92-37C2-3888-2FFD02B002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2944" y="1565050"/>
            <a:ext cx="2566676" cy="256667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4" name="Marcador de imagen 13">
            <a:extLst>
              <a:ext uri="{FF2B5EF4-FFF2-40B4-BE49-F238E27FC236}">
                <a16:creationId xmlns:a16="http://schemas.microsoft.com/office/drawing/2014/main" id="{C6EE85CA-ACFA-12F0-84E8-27F5E4A43B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12662" y="1565050"/>
            <a:ext cx="2566676" cy="256667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6" name="Marcador de imagen 13">
            <a:extLst>
              <a:ext uri="{FF2B5EF4-FFF2-40B4-BE49-F238E27FC236}">
                <a16:creationId xmlns:a16="http://schemas.microsoft.com/office/drawing/2014/main" id="{E7AF4743-61D2-924D-D21E-7292077E01A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582381" y="1565050"/>
            <a:ext cx="2566676" cy="256667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8" name="Inhaltsplatzhalter 12">
            <a:extLst>
              <a:ext uri="{FF2B5EF4-FFF2-40B4-BE49-F238E27FC236}">
                <a16:creationId xmlns:a16="http://schemas.microsoft.com/office/drawing/2014/main" id="{9F71B8FD-E993-298E-113A-F7DBAE59379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812662" y="4877610"/>
            <a:ext cx="2566676" cy="144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9" name="Inhaltsplatzhalter 12">
            <a:extLst>
              <a:ext uri="{FF2B5EF4-FFF2-40B4-BE49-F238E27FC236}">
                <a16:creationId xmlns:a16="http://schemas.microsoft.com/office/drawing/2014/main" id="{36309BCE-B046-3C56-1FC9-87403FFFFDA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582381" y="4869000"/>
            <a:ext cx="2566676" cy="144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48D184D-54B1-EA4F-CC74-87702A694E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9996" y="4380867"/>
            <a:ext cx="2529624" cy="245846"/>
          </a:xfrm>
          <a:prstGeom prst="rect">
            <a:avLst/>
          </a:prstGeom>
        </p:spPr>
        <p:txBody>
          <a:bodyPr vert="horz" lIns="0" tIns="40504" rIns="0" bIns="40504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>
                <a:solidFill>
                  <a:schemeClr val="accent1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0D7E32-54AB-E719-334E-45FDA0226D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2662" y="4380867"/>
            <a:ext cx="2529624" cy="245846"/>
          </a:xfrm>
          <a:prstGeom prst="rect">
            <a:avLst/>
          </a:prstGeom>
        </p:spPr>
        <p:txBody>
          <a:bodyPr vert="horz" lIns="0" tIns="40504" rIns="0" bIns="40504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>
                <a:solidFill>
                  <a:schemeClr val="accent1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587AF1-767A-8ECE-34C6-B3F050E458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82381" y="4380867"/>
            <a:ext cx="2529624" cy="245846"/>
          </a:xfrm>
          <a:prstGeom prst="rect">
            <a:avLst/>
          </a:prstGeom>
        </p:spPr>
        <p:txBody>
          <a:bodyPr vert="horz" lIns="0" tIns="40504" rIns="0" bIns="40504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>
                <a:solidFill>
                  <a:schemeClr val="accent1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13" name="Titelplatzhalter 1">
            <a:extLst>
              <a:ext uri="{FF2B5EF4-FFF2-40B4-BE49-F238E27FC236}">
                <a16:creationId xmlns:a16="http://schemas.microsoft.com/office/drawing/2014/main" id="{76CB8FA0-1AFE-F317-E6C0-16F15A74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5772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A4534E0-8B4E-9CCA-BB34-8B5D80910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3" name="Marcador de imagen 13">
            <a:extLst>
              <a:ext uri="{FF2B5EF4-FFF2-40B4-BE49-F238E27FC236}">
                <a16:creationId xmlns:a16="http://schemas.microsoft.com/office/drawing/2014/main" id="{CED27A53-04D4-8ECA-C735-98C2BCCE7B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6000" y="1616396"/>
            <a:ext cx="2160000" cy="2160000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4" name="Marcador de imagen 13">
            <a:extLst>
              <a:ext uri="{FF2B5EF4-FFF2-40B4-BE49-F238E27FC236}">
                <a16:creationId xmlns:a16="http://schemas.microsoft.com/office/drawing/2014/main" id="{C26561AF-B211-D8C6-182B-70EBA6A17AA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6000" y="4149000"/>
            <a:ext cx="2160000" cy="2160000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6" name="Marcador de imagen 13">
            <a:extLst>
              <a:ext uri="{FF2B5EF4-FFF2-40B4-BE49-F238E27FC236}">
                <a16:creationId xmlns:a16="http://schemas.microsoft.com/office/drawing/2014/main" id="{C0CB6F9C-0DF8-14C4-D472-03C4351E9C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56002" y="1614616"/>
            <a:ext cx="2160000" cy="2160000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8" name="Marcador de imagen 13">
            <a:extLst>
              <a:ext uri="{FF2B5EF4-FFF2-40B4-BE49-F238E27FC236}">
                <a16:creationId xmlns:a16="http://schemas.microsoft.com/office/drawing/2014/main" id="{AC053387-C0CE-AB31-C5B7-624F35CCE81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56002" y="4147220"/>
            <a:ext cx="2160000" cy="2160000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9" name="Inhaltsplatzhalter 12">
            <a:extLst>
              <a:ext uri="{FF2B5EF4-FFF2-40B4-BE49-F238E27FC236}">
                <a16:creationId xmlns:a16="http://schemas.microsoft.com/office/drawing/2014/main" id="{3CBFB17A-1AD4-B9DF-20E6-CB42964F9A2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56000" y="1616396"/>
            <a:ext cx="2880000" cy="216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10" name="Inhaltsplatzhalter 12">
            <a:extLst>
              <a:ext uri="{FF2B5EF4-FFF2-40B4-BE49-F238E27FC236}">
                <a16:creationId xmlns:a16="http://schemas.microsoft.com/office/drawing/2014/main" id="{B17478F5-66F7-D773-6BE8-8898510389A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856000" y="4150780"/>
            <a:ext cx="2880000" cy="216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11" name="Inhaltsplatzhalter 12">
            <a:extLst>
              <a:ext uri="{FF2B5EF4-FFF2-40B4-BE49-F238E27FC236}">
                <a16:creationId xmlns:a16="http://schemas.microsoft.com/office/drawing/2014/main" id="{65DB7D0C-EC2A-1B48-4509-F249BAEB93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976000" y="1614616"/>
            <a:ext cx="2880000" cy="216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12" name="Inhaltsplatzhalter 12">
            <a:extLst>
              <a:ext uri="{FF2B5EF4-FFF2-40B4-BE49-F238E27FC236}">
                <a16:creationId xmlns:a16="http://schemas.microsoft.com/office/drawing/2014/main" id="{5E65C471-2909-FFFB-9062-504C1BA8266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976000" y="4149000"/>
            <a:ext cx="2880000" cy="216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</p:spTree>
    <p:extLst>
      <p:ext uri="{BB962C8B-B14F-4D97-AF65-F5344CB8AC3E}">
        <p14:creationId xmlns:p14="http://schemas.microsoft.com/office/powerpoint/2010/main" val="1264437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Blocks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977F368-A6B2-6227-D495-3A82C1145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3" name="Inhaltsplatzhalter 12">
            <a:extLst>
              <a:ext uri="{FF2B5EF4-FFF2-40B4-BE49-F238E27FC236}">
                <a16:creationId xmlns:a16="http://schemas.microsoft.com/office/drawing/2014/main" id="{9B244F42-DCAF-290F-3559-A57C71A4A6C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062254" y="1616396"/>
            <a:ext cx="2673746" cy="216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4" name="Inhaltsplatzhalter 12">
            <a:extLst>
              <a:ext uri="{FF2B5EF4-FFF2-40B4-BE49-F238E27FC236}">
                <a16:creationId xmlns:a16="http://schemas.microsoft.com/office/drawing/2014/main" id="{ECFAFD8B-79E5-C79F-81FB-8D0E1F4890B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062254" y="4150780"/>
            <a:ext cx="2673746" cy="216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6" name="Inhaltsplatzhalter 12">
            <a:extLst>
              <a:ext uri="{FF2B5EF4-FFF2-40B4-BE49-F238E27FC236}">
                <a16:creationId xmlns:a16="http://schemas.microsoft.com/office/drawing/2014/main" id="{B99F999B-1AB0-FA89-BB8A-367521C3B3A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182254" y="1614616"/>
            <a:ext cx="2673746" cy="216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8" name="Inhaltsplatzhalter 12">
            <a:extLst>
              <a:ext uri="{FF2B5EF4-FFF2-40B4-BE49-F238E27FC236}">
                <a16:creationId xmlns:a16="http://schemas.microsoft.com/office/drawing/2014/main" id="{9B9CBA29-E48A-4779-E3BC-73DC295D3B1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182254" y="4149000"/>
            <a:ext cx="2673746" cy="216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9" name="Arc 89">
            <a:extLst>
              <a:ext uri="{FF2B5EF4-FFF2-40B4-BE49-F238E27FC236}">
                <a16:creationId xmlns:a16="http://schemas.microsoft.com/office/drawing/2014/main" id="{B0AC270E-77E0-3BCC-A115-1464CC343F0B}"/>
              </a:ext>
            </a:extLst>
          </p:cNvPr>
          <p:cNvSpPr>
            <a:spLocks noChangeAspect="1"/>
          </p:cNvSpPr>
          <p:nvPr userDrawn="1"/>
        </p:nvSpPr>
        <p:spPr>
          <a:xfrm>
            <a:off x="703440" y="1576297"/>
            <a:ext cx="2151765" cy="2151762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rgbClr val="208E75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Oval 105">
            <a:extLst>
              <a:ext uri="{FF2B5EF4-FFF2-40B4-BE49-F238E27FC236}">
                <a16:creationId xmlns:a16="http://schemas.microsoft.com/office/drawing/2014/main" id="{B8711790-D499-CE91-520F-5807815C727E}"/>
              </a:ext>
            </a:extLst>
          </p:cNvPr>
          <p:cNvSpPr>
            <a:spLocks noChangeAspect="1"/>
          </p:cNvSpPr>
          <p:nvPr userDrawn="1"/>
        </p:nvSpPr>
        <p:spPr>
          <a:xfrm>
            <a:off x="291734" y="2302443"/>
            <a:ext cx="763390" cy="763385"/>
          </a:xfrm>
          <a:prstGeom prst="ellipse">
            <a:avLst/>
          </a:prstGeom>
          <a:solidFill>
            <a:srgbClr val="208E75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CB73D3E-14A9-B924-5B27-71C413D3BF4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08004" y="2268631"/>
            <a:ext cx="717399" cy="76357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382110F-5DEB-6AEA-38B4-065F9A66E40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0489" y="1743523"/>
            <a:ext cx="1779008" cy="1809072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3" name="Arc 89">
            <a:extLst>
              <a:ext uri="{FF2B5EF4-FFF2-40B4-BE49-F238E27FC236}">
                <a16:creationId xmlns:a16="http://schemas.microsoft.com/office/drawing/2014/main" id="{EF508B34-320B-6D40-C7DF-9F788D672C29}"/>
              </a:ext>
            </a:extLst>
          </p:cNvPr>
          <p:cNvSpPr>
            <a:spLocks noChangeAspect="1"/>
          </p:cNvSpPr>
          <p:nvPr userDrawn="1"/>
        </p:nvSpPr>
        <p:spPr>
          <a:xfrm>
            <a:off x="682932" y="4125224"/>
            <a:ext cx="2151765" cy="2151762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rgbClr val="004B62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Oval 105">
            <a:extLst>
              <a:ext uri="{FF2B5EF4-FFF2-40B4-BE49-F238E27FC236}">
                <a16:creationId xmlns:a16="http://schemas.microsoft.com/office/drawing/2014/main" id="{A11851CF-79D7-F7C7-4B0A-3EE6A2AF2CF8}"/>
              </a:ext>
            </a:extLst>
          </p:cNvPr>
          <p:cNvSpPr>
            <a:spLocks noChangeAspect="1"/>
          </p:cNvSpPr>
          <p:nvPr userDrawn="1"/>
        </p:nvSpPr>
        <p:spPr>
          <a:xfrm>
            <a:off x="271226" y="4851370"/>
            <a:ext cx="763390" cy="763385"/>
          </a:xfrm>
          <a:prstGeom prst="ellipse">
            <a:avLst/>
          </a:prstGeom>
          <a:solidFill>
            <a:srgbClr val="004B62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DDBDC92-D2EA-A5C4-D2B3-84F479A2B75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87496" y="4817558"/>
            <a:ext cx="717399" cy="76357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236D759-028C-B0C2-95C3-9C7819D7CB54}"/>
              </a:ext>
            </a:extLst>
          </p:cNvPr>
          <p:cNvSpPr>
            <a:spLocks noGrp="1" noChangeAspect="1"/>
          </p:cNvSpPr>
          <p:nvPr>
            <p:ph type="pic" sz="quarter" idx="67" hasCustomPrompt="1"/>
          </p:nvPr>
        </p:nvSpPr>
        <p:spPr>
          <a:xfrm>
            <a:off x="889981" y="4292450"/>
            <a:ext cx="1779008" cy="1809072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7" name="Arc 89">
            <a:extLst>
              <a:ext uri="{FF2B5EF4-FFF2-40B4-BE49-F238E27FC236}">
                <a16:creationId xmlns:a16="http://schemas.microsoft.com/office/drawing/2014/main" id="{AB35DEBA-444E-910E-AE25-067A8F5DF00C}"/>
              </a:ext>
            </a:extLst>
          </p:cNvPr>
          <p:cNvSpPr>
            <a:spLocks noChangeAspect="1"/>
          </p:cNvSpPr>
          <p:nvPr userDrawn="1"/>
        </p:nvSpPr>
        <p:spPr>
          <a:xfrm>
            <a:off x="6836668" y="1576297"/>
            <a:ext cx="2151765" cy="2151762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rgbClr val="C5E041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Oval 105">
            <a:extLst>
              <a:ext uri="{FF2B5EF4-FFF2-40B4-BE49-F238E27FC236}">
                <a16:creationId xmlns:a16="http://schemas.microsoft.com/office/drawing/2014/main" id="{9C5C6B5E-2FAC-5CC0-23CF-1486B29D89A6}"/>
              </a:ext>
            </a:extLst>
          </p:cNvPr>
          <p:cNvSpPr>
            <a:spLocks noChangeAspect="1"/>
          </p:cNvSpPr>
          <p:nvPr userDrawn="1"/>
        </p:nvSpPr>
        <p:spPr>
          <a:xfrm>
            <a:off x="6424962" y="2302443"/>
            <a:ext cx="763390" cy="763385"/>
          </a:xfrm>
          <a:prstGeom prst="ellipse">
            <a:avLst/>
          </a:prstGeom>
          <a:solidFill>
            <a:srgbClr val="C5E041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A84A2ED-35AB-2F8D-3E86-765E0C08086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441232" y="2268631"/>
            <a:ext cx="717399" cy="76357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D004BFEA-4B38-3BD3-7306-7670A51579D8}"/>
              </a:ext>
            </a:extLst>
          </p:cNvPr>
          <p:cNvSpPr>
            <a:spLocks noGrp="1" noChangeAspect="1"/>
          </p:cNvSpPr>
          <p:nvPr>
            <p:ph type="pic" sz="quarter" idx="69" hasCustomPrompt="1"/>
          </p:nvPr>
        </p:nvSpPr>
        <p:spPr>
          <a:xfrm>
            <a:off x="7043717" y="1743523"/>
            <a:ext cx="1779008" cy="1809072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Arc 89">
            <a:extLst>
              <a:ext uri="{FF2B5EF4-FFF2-40B4-BE49-F238E27FC236}">
                <a16:creationId xmlns:a16="http://schemas.microsoft.com/office/drawing/2014/main" id="{8061DBB8-0C7A-1D71-F4AA-731FB3567E69}"/>
              </a:ext>
            </a:extLst>
          </p:cNvPr>
          <p:cNvSpPr>
            <a:spLocks noChangeAspect="1"/>
          </p:cNvSpPr>
          <p:nvPr userDrawn="1"/>
        </p:nvSpPr>
        <p:spPr>
          <a:xfrm>
            <a:off x="6816160" y="4125224"/>
            <a:ext cx="2151765" cy="2151762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rgbClr val="FD7F00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" name="Oval 105">
            <a:extLst>
              <a:ext uri="{FF2B5EF4-FFF2-40B4-BE49-F238E27FC236}">
                <a16:creationId xmlns:a16="http://schemas.microsoft.com/office/drawing/2014/main" id="{F81DBD85-D6F3-5422-D5F0-11D7843CAEB6}"/>
              </a:ext>
            </a:extLst>
          </p:cNvPr>
          <p:cNvSpPr>
            <a:spLocks noChangeAspect="1"/>
          </p:cNvSpPr>
          <p:nvPr userDrawn="1"/>
        </p:nvSpPr>
        <p:spPr>
          <a:xfrm>
            <a:off x="6404454" y="4851370"/>
            <a:ext cx="763390" cy="763385"/>
          </a:xfrm>
          <a:prstGeom prst="ellipse">
            <a:avLst/>
          </a:prstGeom>
          <a:solidFill>
            <a:srgbClr val="FD7F00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DF1221D-6227-5CFA-D8A8-518DCAA6E42F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420724" y="4817558"/>
            <a:ext cx="717399" cy="76357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7E462C8-1833-FB9C-52A6-4D804273042D}"/>
              </a:ext>
            </a:extLst>
          </p:cNvPr>
          <p:cNvSpPr>
            <a:spLocks noGrp="1" noChangeAspect="1"/>
          </p:cNvSpPr>
          <p:nvPr>
            <p:ph type="pic" sz="quarter" idx="71" hasCustomPrompt="1"/>
          </p:nvPr>
        </p:nvSpPr>
        <p:spPr>
          <a:xfrm>
            <a:off x="7023209" y="4292450"/>
            <a:ext cx="1779008" cy="1809072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569109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oup 1102">
            <a:extLst>
              <a:ext uri="{FF2B5EF4-FFF2-40B4-BE49-F238E27FC236}">
                <a16:creationId xmlns:a16="http://schemas.microsoft.com/office/drawing/2014/main" id="{B30E81FE-4B61-EEE5-5655-31E5C19AB01C}"/>
              </a:ext>
            </a:extLst>
          </p:cNvPr>
          <p:cNvGrpSpPr/>
          <p:nvPr userDrawn="1"/>
        </p:nvGrpSpPr>
        <p:grpSpPr>
          <a:xfrm>
            <a:off x="7536000" y="1553952"/>
            <a:ext cx="3274571" cy="4851000"/>
            <a:chOff x="0" y="0"/>
            <a:chExt cx="6591304" cy="9765730"/>
          </a:xfrm>
        </p:grpSpPr>
        <p:pic>
          <p:nvPicPr>
            <p:cNvPr id="3" name="Mini-iPad-B&amp;W-Mockup.png">
              <a:extLst>
                <a:ext uri="{FF2B5EF4-FFF2-40B4-BE49-F238E27FC236}">
                  <a16:creationId xmlns:a16="http://schemas.microsoft.com/office/drawing/2014/main" id="{D7E33754-C215-AF5C-BD24-85C962ED928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91304" cy="976573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" name="Shape 1101">
              <a:extLst>
                <a:ext uri="{FF2B5EF4-FFF2-40B4-BE49-F238E27FC236}">
                  <a16:creationId xmlns:a16="http://schemas.microsoft.com/office/drawing/2014/main" id="{9E285A83-F510-0051-79E2-6F9BCC15C230}"/>
                </a:ext>
              </a:extLst>
            </p:cNvPr>
            <p:cNvSpPr/>
            <p:nvPr/>
          </p:nvSpPr>
          <p:spPr>
            <a:xfrm>
              <a:off x="363079" y="954047"/>
              <a:ext cx="5879097" cy="7806214"/>
            </a:xfrm>
            <a:prstGeom prst="rect">
              <a:avLst/>
            </a:prstGeom>
            <a:solidFill>
              <a:srgbClr val="606060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3966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8">
                <a:latin typeface="Calibri Light"/>
              </a:endParaRPr>
            </a:p>
          </p:txBody>
        </p:sp>
      </p:grpSp>
      <p:sp>
        <p:nvSpPr>
          <p:cNvPr id="6" name="Marcador de imagen 14">
            <a:extLst>
              <a:ext uri="{FF2B5EF4-FFF2-40B4-BE49-F238E27FC236}">
                <a16:creationId xmlns:a16="http://schemas.microsoft.com/office/drawing/2014/main" id="{D94E75A0-2E92-7731-C84D-C906E660C0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01588" y="2015613"/>
            <a:ext cx="2920746" cy="3913238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708C651C-63AD-0AB7-41C7-5F2F5333F8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9" name="Inhaltsplatzhalter 12">
            <a:extLst>
              <a:ext uri="{FF2B5EF4-FFF2-40B4-BE49-F238E27FC236}">
                <a16:creationId xmlns:a16="http://schemas.microsoft.com/office/drawing/2014/main" id="{D38CAE53-E676-4F73-EAE0-13D50D2E048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2" y="1629000"/>
            <a:ext cx="5580000" cy="4851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  <a:p>
            <a:pPr lvl="2"/>
            <a:r>
              <a:rPr lang="de-DE" dirty="0"/>
              <a:t>Third Layer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Layer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30200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A0B6FE2-4691-8E94-5E86-36CF5EFB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B7E7-F067-457C-BA04-DEDD669A8898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28A47B0-219D-E504-F79C-A5E59194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D634ED7-0B0F-CF17-ED1C-5383C2019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924000"/>
            <a:ext cx="11558700" cy="1080000"/>
          </a:xfrm>
        </p:spPr>
        <p:txBody>
          <a:bodyPr anchor="b">
            <a:normAutofit/>
          </a:bodyPr>
          <a:lstStyle>
            <a:lvl1pPr>
              <a:defRPr sz="4200"/>
            </a:lvl1pPr>
          </a:lstStyle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F5BFF0E2-B649-C621-7B8E-82191B8888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5040000"/>
            <a:ext cx="7919993" cy="10800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18997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A6C2B5D-1A8F-8425-9DD7-9A219668E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3" name="Inhaltsplatzhalter 12">
            <a:extLst>
              <a:ext uri="{FF2B5EF4-FFF2-40B4-BE49-F238E27FC236}">
                <a16:creationId xmlns:a16="http://schemas.microsoft.com/office/drawing/2014/main" id="{4D0ED0B7-AB39-072A-D312-D41C0C81114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2" y="1629000"/>
            <a:ext cx="5015638" cy="4851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  <a:p>
            <a:pPr lvl="2"/>
            <a:r>
              <a:rPr lang="de-DE" dirty="0"/>
              <a:t>Third Layer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Layer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Layer</a:t>
            </a:r>
          </a:p>
        </p:txBody>
      </p:sp>
      <p:pic>
        <p:nvPicPr>
          <p:cNvPr id="4" name="Picture 59" descr="New Macbook Silver.png">
            <a:extLst>
              <a:ext uri="{FF2B5EF4-FFF2-40B4-BE49-F238E27FC236}">
                <a16:creationId xmlns:a16="http://schemas.microsoft.com/office/drawing/2014/main" id="{1E8FC4C6-9CD2-EBB8-3531-3A6263579A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49000"/>
            <a:ext cx="5533284" cy="3240000"/>
          </a:xfrm>
          <a:prstGeom prst="rect">
            <a:avLst/>
          </a:prstGeom>
        </p:spPr>
      </p:pic>
      <p:sp>
        <p:nvSpPr>
          <p:cNvPr id="6" name="Marcador de imagen 14">
            <a:extLst>
              <a:ext uri="{FF2B5EF4-FFF2-40B4-BE49-F238E27FC236}">
                <a16:creationId xmlns:a16="http://schemas.microsoft.com/office/drawing/2014/main" id="{A02CB64E-7D98-6BE8-DF4C-48D6BCB5EC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25419" y="2602895"/>
            <a:ext cx="4227715" cy="2666234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9596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30F3C0-3A75-8681-9853-8AC245B5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8041-7462-4497-839E-501727F94670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E4576B-5E3F-FDCE-C398-AB2D5908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699FCDF-DB31-4F3D-0FF8-09F11825EB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6000" y="2520000"/>
            <a:ext cx="9360000" cy="1080000"/>
          </a:xfrm>
        </p:spPr>
        <p:txBody>
          <a:bodyPr anchor="b" anchorCtr="0">
            <a:normAutofit/>
          </a:bodyPr>
          <a:lstStyle>
            <a:lvl1pPr algn="ctr">
              <a:defRPr sz="4200">
                <a:latin typeface="+mj-lt"/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94D51FBB-7A3C-01CF-7A06-C56A6F8057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6000" y="3789000"/>
            <a:ext cx="9360000" cy="1468800"/>
          </a:xfrm>
        </p:spPr>
        <p:txBody>
          <a:bodyPr>
            <a:normAutofit/>
          </a:bodyPr>
          <a:lstStyle>
            <a:lvl1pPr marL="0" indent="0" algn="ctr">
              <a:buNone/>
              <a:defRPr sz="1800" spc="4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Names</a:t>
            </a:r>
            <a:endParaRPr lang="de-DE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65E76E1-984D-CB96-7EE1-2951CF5AE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61" y="1215708"/>
            <a:ext cx="1746250" cy="63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29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FCB9AE0-FB31-AD7B-F074-94F25823D6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FD5DD2-BC1A-4C9C-81FC-0D336EF99937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1513966-0604-55AE-E780-E1382633BF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0AB4267B-72C2-DEBB-6FC3-599838C68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9A7FD0B-AEF0-0078-586B-7DC68D2119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628999"/>
            <a:ext cx="11519987" cy="4851001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  <a:p>
            <a:pPr lvl="2"/>
            <a:r>
              <a:rPr lang="de-DE" dirty="0"/>
              <a:t>Third Layer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Layer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086783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A0B6FE2-4691-8E94-5E86-36CF5EFB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B7E7-F067-457C-BA04-DEDD669A8898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28A47B0-219D-E504-F79C-A5E59194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D634ED7-0B0F-CF17-ED1C-5383C2019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924000"/>
            <a:ext cx="11558700" cy="1080000"/>
          </a:xfrm>
        </p:spPr>
        <p:txBody>
          <a:bodyPr anchor="b">
            <a:normAutofit/>
          </a:bodyPr>
          <a:lstStyle>
            <a:lvl1pPr>
              <a:defRPr sz="4200"/>
            </a:lvl1pPr>
          </a:lstStyle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F5BFF0E2-B649-C621-7B8E-82191B8888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5040000"/>
            <a:ext cx="7919993" cy="10800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27053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30F3C0-3A75-8681-9853-8AC245B5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8041-7462-4497-839E-501727F94670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E4576B-5E3F-FDCE-C398-AB2D5908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699FCDF-DB31-4F3D-0FF8-09F11825EB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2520000"/>
            <a:ext cx="11496000" cy="1080000"/>
          </a:xfrm>
        </p:spPr>
        <p:txBody>
          <a:bodyPr anchor="b" anchorCtr="0">
            <a:normAutofit/>
          </a:bodyPr>
          <a:lstStyle>
            <a:lvl1pPr algn="l">
              <a:defRPr sz="4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94D51FBB-7A3C-01CF-7A06-C56A6F8057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661276"/>
            <a:ext cx="11496000" cy="1468800"/>
          </a:xfrm>
        </p:spPr>
        <p:txBody>
          <a:bodyPr>
            <a:normAutofit/>
          </a:bodyPr>
          <a:lstStyle>
            <a:lvl1pPr marL="0" indent="0" algn="l">
              <a:buNone/>
              <a:defRPr sz="1800" spc="4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36700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512A440-6CC2-C81B-AAB4-F8419E20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9E8D-0739-4C28-BB97-1D61527BFECF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69E877-7369-A8AF-FF8A-DDFA8A85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72C83811-66EE-986D-3921-B8E321892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7" name="Inhaltsplatzhalter 12">
            <a:extLst>
              <a:ext uri="{FF2B5EF4-FFF2-40B4-BE49-F238E27FC236}">
                <a16:creationId xmlns:a16="http://schemas.microsoft.com/office/drawing/2014/main" id="{4143BC45-64EC-23C8-4BA6-627966A7DB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2" y="1629000"/>
            <a:ext cx="5580000" cy="4851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  <a:p>
            <a:pPr lvl="2"/>
            <a:r>
              <a:rPr lang="de-DE" dirty="0"/>
              <a:t>Third Layer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Layer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Layer</a:t>
            </a:r>
          </a:p>
        </p:txBody>
      </p:sp>
      <p:sp>
        <p:nvSpPr>
          <p:cNvPr id="8" name="Inhaltsplatzhalter 14">
            <a:extLst>
              <a:ext uri="{FF2B5EF4-FFF2-40B4-BE49-F238E27FC236}">
                <a16:creationId xmlns:a16="http://schemas.microsoft.com/office/drawing/2014/main" id="{B9D2E86A-2E0D-1C1C-943C-451ECE6327C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00209" y="1629000"/>
            <a:ext cx="5580000" cy="4851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  <a:p>
            <a:pPr lvl="2"/>
            <a:r>
              <a:rPr lang="de-DE" dirty="0"/>
              <a:t>Third Layer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Layer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3888877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C45FF0-DFBA-6FB8-5D9D-4E9A98A87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B8D1-90B3-4E44-893B-392224B51B5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9F1D11-78E8-8CC4-923C-7925ADB7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6CEEF253-72EE-7634-3E5E-7C851A98E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D8ABE04F-FFBD-649C-9B73-85096672745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1629000"/>
            <a:ext cx="11520487" cy="4419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  <a:p>
            <a:pPr lvl="2"/>
            <a:r>
              <a:rPr lang="de-DE" dirty="0"/>
              <a:t>Third Layer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Layer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Layer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03EE631F-9E83-B3A9-C1BB-B9C080F9DA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6084000"/>
            <a:ext cx="11520487" cy="3600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6"/>
                </a:solidFill>
              </a:defRPr>
            </a:lvl2pPr>
            <a:lvl3pPr marL="914400" indent="0">
              <a:buNone/>
              <a:defRPr sz="14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588630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FC2DAB9-ADD2-1E42-D0D7-6395646D29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753468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41FE660-7BC8-B76D-97BD-90A64F33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D3D-D8C4-4102-9424-20C07C0FDF43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739CE4A-2BE8-F232-4C6E-237F56AB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D63DAEA3-230E-5E04-061F-7555D12E2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4197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60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30F3C0-3A75-8681-9853-8AC245B5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8041-7462-4497-839E-501727F94670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E4576B-5E3F-FDCE-C398-AB2D5908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699FCDF-DB31-4F3D-0FF8-09F11825EB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2520000"/>
            <a:ext cx="11496000" cy="1080000"/>
          </a:xfrm>
        </p:spPr>
        <p:txBody>
          <a:bodyPr anchor="b" anchorCtr="0">
            <a:normAutofit/>
          </a:bodyPr>
          <a:lstStyle>
            <a:lvl1pPr algn="l">
              <a:defRPr sz="4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94D51FBB-7A3C-01CF-7A06-C56A6F8057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661276"/>
            <a:ext cx="11496000" cy="1468800"/>
          </a:xfrm>
        </p:spPr>
        <p:txBody>
          <a:bodyPr>
            <a:normAutofit/>
          </a:bodyPr>
          <a:lstStyle>
            <a:lvl1pPr marL="0" indent="0" algn="l">
              <a:buNone/>
              <a:defRPr sz="1800" spc="4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8443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Inhaltsplatzhalter 12">
            <a:extLst>
              <a:ext uri="{FF2B5EF4-FFF2-40B4-BE49-F238E27FC236}">
                <a16:creationId xmlns:a16="http://schemas.microsoft.com/office/drawing/2014/main" id="{94AB0FB8-903B-1C6D-9433-EBDE911FEB3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42944" y="4509000"/>
            <a:ext cx="2566676" cy="180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3" name="Marcador de imagen 13">
            <a:extLst>
              <a:ext uri="{FF2B5EF4-FFF2-40B4-BE49-F238E27FC236}">
                <a16:creationId xmlns:a16="http://schemas.microsoft.com/office/drawing/2014/main" id="{BAE1ED19-9B23-E323-6945-EB686F78C6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2944" y="1565050"/>
            <a:ext cx="2566676" cy="256667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8A175CD8-94C3-B6BE-B731-EAFB95741E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6" name="Marcador de imagen 13">
            <a:extLst>
              <a:ext uri="{FF2B5EF4-FFF2-40B4-BE49-F238E27FC236}">
                <a16:creationId xmlns:a16="http://schemas.microsoft.com/office/drawing/2014/main" id="{7644CDC4-7C99-B204-DE95-58AEC83D6D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12662" y="1565050"/>
            <a:ext cx="2566676" cy="256667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8" name="Marcador de imagen 13">
            <a:extLst>
              <a:ext uri="{FF2B5EF4-FFF2-40B4-BE49-F238E27FC236}">
                <a16:creationId xmlns:a16="http://schemas.microsoft.com/office/drawing/2014/main" id="{9F933CB3-BC16-9E01-6587-48AB78EA40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582381" y="1565050"/>
            <a:ext cx="2566676" cy="256667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9" name="Inhaltsplatzhalter 12">
            <a:extLst>
              <a:ext uri="{FF2B5EF4-FFF2-40B4-BE49-F238E27FC236}">
                <a16:creationId xmlns:a16="http://schemas.microsoft.com/office/drawing/2014/main" id="{5C6A3C07-B06F-E4FB-E50E-4C0270FA4BD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812662" y="4509000"/>
            <a:ext cx="2566676" cy="180861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10" name="Inhaltsplatzhalter 12">
            <a:extLst>
              <a:ext uri="{FF2B5EF4-FFF2-40B4-BE49-F238E27FC236}">
                <a16:creationId xmlns:a16="http://schemas.microsoft.com/office/drawing/2014/main" id="{60875CF6-499A-18A9-361B-CD7345826B1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582381" y="4500390"/>
            <a:ext cx="2566676" cy="180861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</p:spTree>
    <p:extLst>
      <p:ext uri="{BB962C8B-B14F-4D97-AF65-F5344CB8AC3E}">
        <p14:creationId xmlns:p14="http://schemas.microsoft.com/office/powerpoint/2010/main" val="12412172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Inhaltsplatzhalter 12">
            <a:extLst>
              <a:ext uri="{FF2B5EF4-FFF2-40B4-BE49-F238E27FC236}">
                <a16:creationId xmlns:a16="http://schemas.microsoft.com/office/drawing/2014/main" id="{53C28743-F257-7546-0038-00967DDE26B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42944" y="4875854"/>
            <a:ext cx="2566676" cy="1433145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3" name="Marcador de imagen 13">
            <a:extLst>
              <a:ext uri="{FF2B5EF4-FFF2-40B4-BE49-F238E27FC236}">
                <a16:creationId xmlns:a16="http://schemas.microsoft.com/office/drawing/2014/main" id="{121454AC-AE92-37C2-3888-2FFD02B002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2944" y="1565050"/>
            <a:ext cx="2566676" cy="256667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4" name="Marcador de imagen 13">
            <a:extLst>
              <a:ext uri="{FF2B5EF4-FFF2-40B4-BE49-F238E27FC236}">
                <a16:creationId xmlns:a16="http://schemas.microsoft.com/office/drawing/2014/main" id="{C6EE85CA-ACFA-12F0-84E8-27F5E4A43B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12662" y="1565050"/>
            <a:ext cx="2566676" cy="256667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6" name="Marcador de imagen 13">
            <a:extLst>
              <a:ext uri="{FF2B5EF4-FFF2-40B4-BE49-F238E27FC236}">
                <a16:creationId xmlns:a16="http://schemas.microsoft.com/office/drawing/2014/main" id="{E7AF4743-61D2-924D-D21E-7292077E01A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582381" y="1565050"/>
            <a:ext cx="2566676" cy="2566676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8" name="Inhaltsplatzhalter 12">
            <a:extLst>
              <a:ext uri="{FF2B5EF4-FFF2-40B4-BE49-F238E27FC236}">
                <a16:creationId xmlns:a16="http://schemas.microsoft.com/office/drawing/2014/main" id="{9F71B8FD-E993-298E-113A-F7DBAE59379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812662" y="4877610"/>
            <a:ext cx="2566676" cy="144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9" name="Inhaltsplatzhalter 12">
            <a:extLst>
              <a:ext uri="{FF2B5EF4-FFF2-40B4-BE49-F238E27FC236}">
                <a16:creationId xmlns:a16="http://schemas.microsoft.com/office/drawing/2014/main" id="{36309BCE-B046-3C56-1FC9-87403FFFFDA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582381" y="4869000"/>
            <a:ext cx="2566676" cy="144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48D184D-54B1-EA4F-CC74-87702A694E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9996" y="4380867"/>
            <a:ext cx="2529624" cy="245846"/>
          </a:xfrm>
          <a:prstGeom prst="rect">
            <a:avLst/>
          </a:prstGeom>
        </p:spPr>
        <p:txBody>
          <a:bodyPr vert="horz" lIns="0" tIns="40504" rIns="0" bIns="40504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>
                <a:solidFill>
                  <a:schemeClr val="accent1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0D7E32-54AB-E719-334E-45FDA0226D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2662" y="4380867"/>
            <a:ext cx="2529624" cy="245846"/>
          </a:xfrm>
          <a:prstGeom prst="rect">
            <a:avLst/>
          </a:prstGeom>
        </p:spPr>
        <p:txBody>
          <a:bodyPr vert="horz" lIns="0" tIns="40504" rIns="0" bIns="40504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>
                <a:solidFill>
                  <a:schemeClr val="accent1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587AF1-767A-8ECE-34C6-B3F050E458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82381" y="4380867"/>
            <a:ext cx="2529624" cy="245846"/>
          </a:xfrm>
          <a:prstGeom prst="rect">
            <a:avLst/>
          </a:prstGeom>
        </p:spPr>
        <p:txBody>
          <a:bodyPr vert="horz" lIns="0" tIns="40504" rIns="0" bIns="40504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>
                <a:solidFill>
                  <a:schemeClr val="accent1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13" name="Titelplatzhalter 1">
            <a:extLst>
              <a:ext uri="{FF2B5EF4-FFF2-40B4-BE49-F238E27FC236}">
                <a16:creationId xmlns:a16="http://schemas.microsoft.com/office/drawing/2014/main" id="{76CB8FA0-1AFE-F317-E6C0-16F15A74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2859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A4534E0-8B4E-9CCA-BB34-8B5D80910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3" name="Marcador de imagen 13">
            <a:extLst>
              <a:ext uri="{FF2B5EF4-FFF2-40B4-BE49-F238E27FC236}">
                <a16:creationId xmlns:a16="http://schemas.microsoft.com/office/drawing/2014/main" id="{CED27A53-04D4-8ECA-C735-98C2BCCE7B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6000" y="1616396"/>
            <a:ext cx="2160000" cy="2160000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4" name="Marcador de imagen 13">
            <a:extLst>
              <a:ext uri="{FF2B5EF4-FFF2-40B4-BE49-F238E27FC236}">
                <a16:creationId xmlns:a16="http://schemas.microsoft.com/office/drawing/2014/main" id="{C26561AF-B211-D8C6-182B-70EBA6A17AA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6000" y="4149000"/>
            <a:ext cx="2160000" cy="2160000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6" name="Marcador de imagen 13">
            <a:extLst>
              <a:ext uri="{FF2B5EF4-FFF2-40B4-BE49-F238E27FC236}">
                <a16:creationId xmlns:a16="http://schemas.microsoft.com/office/drawing/2014/main" id="{C0CB6F9C-0DF8-14C4-D472-03C4351E9C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56002" y="1614616"/>
            <a:ext cx="2160000" cy="2160000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8" name="Marcador de imagen 13">
            <a:extLst>
              <a:ext uri="{FF2B5EF4-FFF2-40B4-BE49-F238E27FC236}">
                <a16:creationId xmlns:a16="http://schemas.microsoft.com/office/drawing/2014/main" id="{AC053387-C0CE-AB31-C5B7-624F35CCE81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56002" y="4147220"/>
            <a:ext cx="2160000" cy="2160000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_tradnl" dirty="0" err="1"/>
              <a:t>Image</a:t>
            </a:r>
            <a:endParaRPr lang="es-ES_tradnl" dirty="0"/>
          </a:p>
        </p:txBody>
      </p:sp>
      <p:sp>
        <p:nvSpPr>
          <p:cNvPr id="9" name="Inhaltsplatzhalter 12">
            <a:extLst>
              <a:ext uri="{FF2B5EF4-FFF2-40B4-BE49-F238E27FC236}">
                <a16:creationId xmlns:a16="http://schemas.microsoft.com/office/drawing/2014/main" id="{3CBFB17A-1AD4-B9DF-20E6-CB42964F9A2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56000" y="1616396"/>
            <a:ext cx="2880000" cy="216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10" name="Inhaltsplatzhalter 12">
            <a:extLst>
              <a:ext uri="{FF2B5EF4-FFF2-40B4-BE49-F238E27FC236}">
                <a16:creationId xmlns:a16="http://schemas.microsoft.com/office/drawing/2014/main" id="{B17478F5-66F7-D773-6BE8-8898510389A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856000" y="4150780"/>
            <a:ext cx="2880000" cy="216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11" name="Inhaltsplatzhalter 12">
            <a:extLst>
              <a:ext uri="{FF2B5EF4-FFF2-40B4-BE49-F238E27FC236}">
                <a16:creationId xmlns:a16="http://schemas.microsoft.com/office/drawing/2014/main" id="{65DB7D0C-EC2A-1B48-4509-F249BAEB93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976000" y="1614616"/>
            <a:ext cx="2880000" cy="216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12" name="Inhaltsplatzhalter 12">
            <a:extLst>
              <a:ext uri="{FF2B5EF4-FFF2-40B4-BE49-F238E27FC236}">
                <a16:creationId xmlns:a16="http://schemas.microsoft.com/office/drawing/2014/main" id="{5E65C471-2909-FFFB-9062-504C1BA8266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976000" y="4149000"/>
            <a:ext cx="2880000" cy="216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</p:spTree>
    <p:extLst>
      <p:ext uri="{BB962C8B-B14F-4D97-AF65-F5344CB8AC3E}">
        <p14:creationId xmlns:p14="http://schemas.microsoft.com/office/powerpoint/2010/main" val="2471968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Blocks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977F368-A6B2-6227-D495-3A82C1145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3" name="Inhaltsplatzhalter 12">
            <a:extLst>
              <a:ext uri="{FF2B5EF4-FFF2-40B4-BE49-F238E27FC236}">
                <a16:creationId xmlns:a16="http://schemas.microsoft.com/office/drawing/2014/main" id="{9B244F42-DCAF-290F-3559-A57C71A4A6C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062254" y="1616396"/>
            <a:ext cx="2673746" cy="216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4" name="Inhaltsplatzhalter 12">
            <a:extLst>
              <a:ext uri="{FF2B5EF4-FFF2-40B4-BE49-F238E27FC236}">
                <a16:creationId xmlns:a16="http://schemas.microsoft.com/office/drawing/2014/main" id="{ECFAFD8B-79E5-C79F-81FB-8D0E1F4890B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062254" y="4150780"/>
            <a:ext cx="2673746" cy="216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6" name="Inhaltsplatzhalter 12">
            <a:extLst>
              <a:ext uri="{FF2B5EF4-FFF2-40B4-BE49-F238E27FC236}">
                <a16:creationId xmlns:a16="http://schemas.microsoft.com/office/drawing/2014/main" id="{B99F999B-1AB0-FA89-BB8A-367521C3B3A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182254" y="1614616"/>
            <a:ext cx="2673746" cy="216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8" name="Inhaltsplatzhalter 12">
            <a:extLst>
              <a:ext uri="{FF2B5EF4-FFF2-40B4-BE49-F238E27FC236}">
                <a16:creationId xmlns:a16="http://schemas.microsoft.com/office/drawing/2014/main" id="{9B9CBA29-E48A-4779-E3BC-73DC295D3B1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182254" y="4149000"/>
            <a:ext cx="2673746" cy="2160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</p:txBody>
      </p:sp>
      <p:sp>
        <p:nvSpPr>
          <p:cNvPr id="9" name="Arc 89">
            <a:extLst>
              <a:ext uri="{FF2B5EF4-FFF2-40B4-BE49-F238E27FC236}">
                <a16:creationId xmlns:a16="http://schemas.microsoft.com/office/drawing/2014/main" id="{B0AC270E-77E0-3BCC-A115-1464CC343F0B}"/>
              </a:ext>
            </a:extLst>
          </p:cNvPr>
          <p:cNvSpPr>
            <a:spLocks noChangeAspect="1"/>
          </p:cNvSpPr>
          <p:nvPr userDrawn="1"/>
        </p:nvSpPr>
        <p:spPr>
          <a:xfrm>
            <a:off x="703440" y="1576297"/>
            <a:ext cx="2151765" cy="2151762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rgbClr val="208E75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Oval 105">
            <a:extLst>
              <a:ext uri="{FF2B5EF4-FFF2-40B4-BE49-F238E27FC236}">
                <a16:creationId xmlns:a16="http://schemas.microsoft.com/office/drawing/2014/main" id="{B8711790-D499-CE91-520F-5807815C727E}"/>
              </a:ext>
            </a:extLst>
          </p:cNvPr>
          <p:cNvSpPr>
            <a:spLocks noChangeAspect="1"/>
          </p:cNvSpPr>
          <p:nvPr userDrawn="1"/>
        </p:nvSpPr>
        <p:spPr>
          <a:xfrm>
            <a:off x="291734" y="2302443"/>
            <a:ext cx="763390" cy="763385"/>
          </a:xfrm>
          <a:prstGeom prst="ellipse">
            <a:avLst/>
          </a:prstGeom>
          <a:solidFill>
            <a:srgbClr val="208E75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CB73D3E-14A9-B924-5B27-71C413D3BF4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08004" y="2268631"/>
            <a:ext cx="717399" cy="76357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382110F-5DEB-6AEA-38B4-065F9A66E40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0489" y="1743523"/>
            <a:ext cx="1779008" cy="1809072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3" name="Arc 89">
            <a:extLst>
              <a:ext uri="{FF2B5EF4-FFF2-40B4-BE49-F238E27FC236}">
                <a16:creationId xmlns:a16="http://schemas.microsoft.com/office/drawing/2014/main" id="{EF508B34-320B-6D40-C7DF-9F788D672C29}"/>
              </a:ext>
            </a:extLst>
          </p:cNvPr>
          <p:cNvSpPr>
            <a:spLocks noChangeAspect="1"/>
          </p:cNvSpPr>
          <p:nvPr userDrawn="1"/>
        </p:nvSpPr>
        <p:spPr>
          <a:xfrm>
            <a:off x="682932" y="4125224"/>
            <a:ext cx="2151765" cy="2151762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rgbClr val="004B62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Oval 105">
            <a:extLst>
              <a:ext uri="{FF2B5EF4-FFF2-40B4-BE49-F238E27FC236}">
                <a16:creationId xmlns:a16="http://schemas.microsoft.com/office/drawing/2014/main" id="{A11851CF-79D7-F7C7-4B0A-3EE6A2AF2CF8}"/>
              </a:ext>
            </a:extLst>
          </p:cNvPr>
          <p:cNvSpPr>
            <a:spLocks noChangeAspect="1"/>
          </p:cNvSpPr>
          <p:nvPr userDrawn="1"/>
        </p:nvSpPr>
        <p:spPr>
          <a:xfrm>
            <a:off x="271226" y="4851370"/>
            <a:ext cx="763390" cy="763385"/>
          </a:xfrm>
          <a:prstGeom prst="ellipse">
            <a:avLst/>
          </a:prstGeom>
          <a:solidFill>
            <a:srgbClr val="004B62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DDBDC92-D2EA-A5C4-D2B3-84F479A2B75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87496" y="4817558"/>
            <a:ext cx="717399" cy="76357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236D759-028C-B0C2-95C3-9C7819D7CB54}"/>
              </a:ext>
            </a:extLst>
          </p:cNvPr>
          <p:cNvSpPr>
            <a:spLocks noGrp="1" noChangeAspect="1"/>
          </p:cNvSpPr>
          <p:nvPr>
            <p:ph type="pic" sz="quarter" idx="67" hasCustomPrompt="1"/>
          </p:nvPr>
        </p:nvSpPr>
        <p:spPr>
          <a:xfrm>
            <a:off x="889981" y="4292450"/>
            <a:ext cx="1779008" cy="1809072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7" name="Arc 89">
            <a:extLst>
              <a:ext uri="{FF2B5EF4-FFF2-40B4-BE49-F238E27FC236}">
                <a16:creationId xmlns:a16="http://schemas.microsoft.com/office/drawing/2014/main" id="{AB35DEBA-444E-910E-AE25-067A8F5DF00C}"/>
              </a:ext>
            </a:extLst>
          </p:cNvPr>
          <p:cNvSpPr>
            <a:spLocks noChangeAspect="1"/>
          </p:cNvSpPr>
          <p:nvPr userDrawn="1"/>
        </p:nvSpPr>
        <p:spPr>
          <a:xfrm>
            <a:off x="6836668" y="1576297"/>
            <a:ext cx="2151765" cy="2151762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rgbClr val="C5E041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Oval 105">
            <a:extLst>
              <a:ext uri="{FF2B5EF4-FFF2-40B4-BE49-F238E27FC236}">
                <a16:creationId xmlns:a16="http://schemas.microsoft.com/office/drawing/2014/main" id="{9C5C6B5E-2FAC-5CC0-23CF-1486B29D89A6}"/>
              </a:ext>
            </a:extLst>
          </p:cNvPr>
          <p:cNvSpPr>
            <a:spLocks noChangeAspect="1"/>
          </p:cNvSpPr>
          <p:nvPr userDrawn="1"/>
        </p:nvSpPr>
        <p:spPr>
          <a:xfrm>
            <a:off x="6424962" y="2302443"/>
            <a:ext cx="763390" cy="763385"/>
          </a:xfrm>
          <a:prstGeom prst="ellipse">
            <a:avLst/>
          </a:prstGeom>
          <a:solidFill>
            <a:srgbClr val="C5E041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A84A2ED-35AB-2F8D-3E86-765E0C08086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441232" y="2268631"/>
            <a:ext cx="717399" cy="76357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D004BFEA-4B38-3BD3-7306-7670A51579D8}"/>
              </a:ext>
            </a:extLst>
          </p:cNvPr>
          <p:cNvSpPr>
            <a:spLocks noGrp="1" noChangeAspect="1"/>
          </p:cNvSpPr>
          <p:nvPr>
            <p:ph type="pic" sz="quarter" idx="69" hasCustomPrompt="1"/>
          </p:nvPr>
        </p:nvSpPr>
        <p:spPr>
          <a:xfrm>
            <a:off x="7043717" y="1743523"/>
            <a:ext cx="1779008" cy="1809072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Arc 89">
            <a:extLst>
              <a:ext uri="{FF2B5EF4-FFF2-40B4-BE49-F238E27FC236}">
                <a16:creationId xmlns:a16="http://schemas.microsoft.com/office/drawing/2014/main" id="{8061DBB8-0C7A-1D71-F4AA-731FB3567E69}"/>
              </a:ext>
            </a:extLst>
          </p:cNvPr>
          <p:cNvSpPr>
            <a:spLocks noChangeAspect="1"/>
          </p:cNvSpPr>
          <p:nvPr userDrawn="1"/>
        </p:nvSpPr>
        <p:spPr>
          <a:xfrm>
            <a:off x="6816160" y="4125224"/>
            <a:ext cx="2151765" cy="2151762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rgbClr val="FD7F00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" name="Oval 105">
            <a:extLst>
              <a:ext uri="{FF2B5EF4-FFF2-40B4-BE49-F238E27FC236}">
                <a16:creationId xmlns:a16="http://schemas.microsoft.com/office/drawing/2014/main" id="{F81DBD85-D6F3-5422-D5F0-11D7843CAEB6}"/>
              </a:ext>
            </a:extLst>
          </p:cNvPr>
          <p:cNvSpPr>
            <a:spLocks noChangeAspect="1"/>
          </p:cNvSpPr>
          <p:nvPr userDrawn="1"/>
        </p:nvSpPr>
        <p:spPr>
          <a:xfrm>
            <a:off x="6404454" y="4851370"/>
            <a:ext cx="763390" cy="763385"/>
          </a:xfrm>
          <a:prstGeom prst="ellipse">
            <a:avLst/>
          </a:prstGeom>
          <a:solidFill>
            <a:srgbClr val="FD7F00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DF1221D-6227-5CFA-D8A8-518DCAA6E42F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420724" y="4817558"/>
            <a:ext cx="717399" cy="76357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7E462C8-1833-FB9C-52A6-4D804273042D}"/>
              </a:ext>
            </a:extLst>
          </p:cNvPr>
          <p:cNvSpPr>
            <a:spLocks noGrp="1" noChangeAspect="1"/>
          </p:cNvSpPr>
          <p:nvPr>
            <p:ph type="pic" sz="quarter" idx="71" hasCustomPrompt="1"/>
          </p:nvPr>
        </p:nvSpPr>
        <p:spPr>
          <a:xfrm>
            <a:off x="7023209" y="4292450"/>
            <a:ext cx="1779008" cy="1809072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1108278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oup 1102">
            <a:extLst>
              <a:ext uri="{FF2B5EF4-FFF2-40B4-BE49-F238E27FC236}">
                <a16:creationId xmlns:a16="http://schemas.microsoft.com/office/drawing/2014/main" id="{B30E81FE-4B61-EEE5-5655-31E5C19AB01C}"/>
              </a:ext>
            </a:extLst>
          </p:cNvPr>
          <p:cNvGrpSpPr/>
          <p:nvPr userDrawn="1"/>
        </p:nvGrpSpPr>
        <p:grpSpPr>
          <a:xfrm>
            <a:off x="7536000" y="1553952"/>
            <a:ext cx="3274571" cy="4851000"/>
            <a:chOff x="0" y="0"/>
            <a:chExt cx="6591304" cy="9765730"/>
          </a:xfrm>
        </p:grpSpPr>
        <p:pic>
          <p:nvPicPr>
            <p:cNvPr id="3" name="Mini-iPad-B&amp;W-Mockup.png">
              <a:extLst>
                <a:ext uri="{FF2B5EF4-FFF2-40B4-BE49-F238E27FC236}">
                  <a16:creationId xmlns:a16="http://schemas.microsoft.com/office/drawing/2014/main" id="{D7E33754-C215-AF5C-BD24-85C962ED928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91304" cy="976573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" name="Shape 1101">
              <a:extLst>
                <a:ext uri="{FF2B5EF4-FFF2-40B4-BE49-F238E27FC236}">
                  <a16:creationId xmlns:a16="http://schemas.microsoft.com/office/drawing/2014/main" id="{9E285A83-F510-0051-79E2-6F9BCC15C230}"/>
                </a:ext>
              </a:extLst>
            </p:cNvPr>
            <p:cNvSpPr/>
            <p:nvPr/>
          </p:nvSpPr>
          <p:spPr>
            <a:xfrm>
              <a:off x="363079" y="954047"/>
              <a:ext cx="5879097" cy="7806214"/>
            </a:xfrm>
            <a:prstGeom prst="rect">
              <a:avLst/>
            </a:prstGeom>
            <a:solidFill>
              <a:srgbClr val="606060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3966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8">
                <a:latin typeface="Calibri Light"/>
              </a:endParaRPr>
            </a:p>
          </p:txBody>
        </p:sp>
      </p:grpSp>
      <p:sp>
        <p:nvSpPr>
          <p:cNvPr id="6" name="Marcador de imagen 14">
            <a:extLst>
              <a:ext uri="{FF2B5EF4-FFF2-40B4-BE49-F238E27FC236}">
                <a16:creationId xmlns:a16="http://schemas.microsoft.com/office/drawing/2014/main" id="{D94E75A0-2E92-7731-C84D-C906E660C0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01588" y="2015613"/>
            <a:ext cx="2920746" cy="3913238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708C651C-63AD-0AB7-41C7-5F2F5333F8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9" name="Inhaltsplatzhalter 12">
            <a:extLst>
              <a:ext uri="{FF2B5EF4-FFF2-40B4-BE49-F238E27FC236}">
                <a16:creationId xmlns:a16="http://schemas.microsoft.com/office/drawing/2014/main" id="{D38CAE53-E676-4F73-EAE0-13D50D2E048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2" y="1629000"/>
            <a:ext cx="5580000" cy="4851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  <a:p>
            <a:pPr lvl="2"/>
            <a:r>
              <a:rPr lang="de-DE" dirty="0"/>
              <a:t>Third Layer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Layer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1746377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A6C2B5D-1A8F-8425-9DD7-9A219668E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3" name="Inhaltsplatzhalter 12">
            <a:extLst>
              <a:ext uri="{FF2B5EF4-FFF2-40B4-BE49-F238E27FC236}">
                <a16:creationId xmlns:a16="http://schemas.microsoft.com/office/drawing/2014/main" id="{4D0ED0B7-AB39-072A-D312-D41C0C81114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2" y="1629000"/>
            <a:ext cx="5015638" cy="4851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  <a:p>
            <a:pPr lvl="2"/>
            <a:r>
              <a:rPr lang="de-DE" dirty="0"/>
              <a:t>Third Layer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Layer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Layer</a:t>
            </a:r>
          </a:p>
        </p:txBody>
      </p:sp>
      <p:pic>
        <p:nvPicPr>
          <p:cNvPr id="4" name="Picture 59" descr="New Macbook Silver.png">
            <a:extLst>
              <a:ext uri="{FF2B5EF4-FFF2-40B4-BE49-F238E27FC236}">
                <a16:creationId xmlns:a16="http://schemas.microsoft.com/office/drawing/2014/main" id="{1E8FC4C6-9CD2-EBB8-3531-3A6263579A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49000"/>
            <a:ext cx="5533284" cy="3240000"/>
          </a:xfrm>
          <a:prstGeom prst="rect">
            <a:avLst/>
          </a:prstGeom>
        </p:spPr>
      </p:pic>
      <p:sp>
        <p:nvSpPr>
          <p:cNvPr id="6" name="Marcador de imagen 14">
            <a:extLst>
              <a:ext uri="{FF2B5EF4-FFF2-40B4-BE49-F238E27FC236}">
                <a16:creationId xmlns:a16="http://schemas.microsoft.com/office/drawing/2014/main" id="{A02CB64E-7D98-6BE8-DF4C-48D6BCB5EC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25419" y="2602895"/>
            <a:ext cx="4227715" cy="2666234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011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512A440-6CC2-C81B-AAB4-F8419E20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9E8D-0739-4C28-BB97-1D61527BFECF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69E877-7369-A8AF-FF8A-DDFA8A85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72C83811-66EE-986D-3921-B8E321892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7" name="Inhaltsplatzhalter 12">
            <a:extLst>
              <a:ext uri="{FF2B5EF4-FFF2-40B4-BE49-F238E27FC236}">
                <a16:creationId xmlns:a16="http://schemas.microsoft.com/office/drawing/2014/main" id="{4143BC45-64EC-23C8-4BA6-627966A7DB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2" y="1629000"/>
            <a:ext cx="5580000" cy="4851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  <a:p>
            <a:pPr lvl="2"/>
            <a:r>
              <a:rPr lang="de-DE" dirty="0"/>
              <a:t>Third Layer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Layer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Layer</a:t>
            </a:r>
          </a:p>
        </p:txBody>
      </p:sp>
      <p:sp>
        <p:nvSpPr>
          <p:cNvPr id="8" name="Inhaltsplatzhalter 14">
            <a:extLst>
              <a:ext uri="{FF2B5EF4-FFF2-40B4-BE49-F238E27FC236}">
                <a16:creationId xmlns:a16="http://schemas.microsoft.com/office/drawing/2014/main" id="{B9D2E86A-2E0D-1C1C-943C-451ECE6327C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00209" y="1629000"/>
            <a:ext cx="5580000" cy="4851000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  <a:p>
            <a:pPr lvl="2"/>
            <a:r>
              <a:rPr lang="de-DE" dirty="0"/>
              <a:t>Third Layer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Layer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172857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C45FF0-DFBA-6FB8-5D9D-4E9A98A87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B8D1-90B3-4E44-893B-392224B51B5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9F1D11-78E8-8CC4-923C-7925ADB7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6CEEF253-72EE-7634-3E5E-7C851A98E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D8ABE04F-FFBD-649C-9B73-85096672745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1629000"/>
            <a:ext cx="11520487" cy="4419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  <a:p>
            <a:pPr lvl="2"/>
            <a:r>
              <a:rPr lang="de-DE" dirty="0"/>
              <a:t>Third Layer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Layer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Layer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03EE631F-9E83-B3A9-C1BB-B9C080F9DA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6084000"/>
            <a:ext cx="11520487" cy="3600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6"/>
                </a:solidFill>
              </a:defRPr>
            </a:lvl2pPr>
            <a:lvl3pPr marL="914400" indent="0">
              <a:buNone/>
              <a:defRPr sz="14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82905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FC2DAB9-ADD2-1E42-D0D7-6395646D29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75506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41FE660-7BC8-B76D-97BD-90A64F33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D3D-D8C4-4102-9424-20C07C0FDF43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739CE4A-2BE8-F232-4C6E-237F56AB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D63DAEA3-230E-5E04-061F-7555D12E2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084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TU Da Logo">
            <a:extLst>
              <a:ext uri="{FF2B5EF4-FFF2-40B4-BE49-F238E27FC236}">
                <a16:creationId xmlns:a16="http://schemas.microsoft.com/office/drawing/2014/main" id="{51119E7C-0EFF-440C-7D9B-DC934FA66296}"/>
              </a:ext>
            </a:extLst>
          </p:cNvPr>
          <p:cNvGrpSpPr/>
          <p:nvPr userDrawn="1"/>
        </p:nvGrpSpPr>
        <p:grpSpPr>
          <a:xfrm>
            <a:off x="9919181" y="0"/>
            <a:ext cx="2272819" cy="910166"/>
            <a:chOff x="7454900" y="306388"/>
            <a:chExt cx="1704614" cy="682624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65BC44CB-CBBB-FAC0-EB9F-E8F9DC95037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C445B24-F9B1-8960-5444-7772C7A47F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4900" y="306388"/>
              <a:ext cx="1704614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78BFC59-1C78-1D5B-F297-FDAE60A3B3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D4C2154-1036-25AE-9332-6CD29C8A49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1AA4C57-F564-9D30-8972-9143A104F6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8ED9D6D-B335-8396-2289-7DD61F9A06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8872A2F5-7430-CC8E-7732-1707D9E6FB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E49A029-9AE0-4CF9-87DF-91910B2623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8CBC970-FC0D-4723-B28A-D212B5642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4638EAF1-DC81-698A-E2F9-ED824E3D31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FD520B6-32AC-A196-05E4-28829C4F09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21" name="Datumsplatzhalter 20">
            <a:extLst>
              <a:ext uri="{FF2B5EF4-FFF2-40B4-BE49-F238E27FC236}">
                <a16:creationId xmlns:a16="http://schemas.microsoft.com/office/drawing/2014/main" id="{AF9F05BC-ECE1-ED71-B285-6224B2166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58140"/>
            <a:ext cx="1439993" cy="1800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800" spc="8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86294-496B-43CC-AAD9-6D12554B34CC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146D37BF-C929-35EB-9D31-617A9D8FE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905" y="6558140"/>
            <a:ext cx="1462304" cy="180000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F4C09-65E4-4AD7-8D55-83CBD210ED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21">
            <a:extLst>
              <a:ext uri="{FF2B5EF4-FFF2-40B4-BE49-F238E27FC236}">
                <a16:creationId xmlns:a16="http://schemas.microsoft.com/office/drawing/2014/main" id="{7D283BE2-FBCB-712B-618D-52A485BD70FD}"/>
              </a:ext>
            </a:extLst>
          </p:cNvPr>
          <p:cNvSpPr txBox="1">
            <a:spLocks/>
          </p:cNvSpPr>
          <p:nvPr userDrawn="1"/>
        </p:nvSpPr>
        <p:spPr>
          <a:xfrm>
            <a:off x="2134800" y="6563539"/>
            <a:ext cx="7920000" cy="180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de-DE"/>
            </a:defPPr>
            <a:lvl1pPr marL="0" algn="ctr" defTabSz="914400" rtl="0" eaLnBrk="1" latinLnBrk="0" hangingPunct="1">
              <a:defRPr sz="800" kern="1200" spc="4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Daniel Günther | ENCRYPTO | Technical University </a:t>
            </a:r>
            <a:r>
              <a:rPr lang="de-DE" dirty="0" err="1"/>
              <a:t>of</a:t>
            </a:r>
            <a:r>
              <a:rPr lang="de-DE" dirty="0"/>
              <a:t> Darmstadt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464CF79-8FDD-5303-2D83-D41AB90816E0}"/>
              </a:ext>
            </a:extLst>
          </p:cNvPr>
          <p:cNvSpPr txBox="1"/>
          <p:nvPr userDrawn="1"/>
        </p:nvSpPr>
        <p:spPr>
          <a:xfrm>
            <a:off x="8256000" y="1629000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F136EA75-A81F-5423-DAA9-8EE781483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924" y="1628999"/>
            <a:ext cx="11519987" cy="47322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  <a:p>
            <a:pPr lvl="2"/>
            <a:r>
              <a:rPr lang="de-DE" dirty="0"/>
              <a:t>Third Layer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Layer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Layer</a:t>
            </a:r>
          </a:p>
        </p:txBody>
      </p:sp>
      <p:sp>
        <p:nvSpPr>
          <p:cNvPr id="19" name="Titelplatzhalter 1">
            <a:extLst>
              <a:ext uri="{FF2B5EF4-FFF2-40B4-BE49-F238E27FC236}">
                <a16:creationId xmlns:a16="http://schemas.microsoft.com/office/drawing/2014/main" id="{CC09B157-408D-A9A0-B95F-E7D65068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69B8FB-E351-9BE2-4C62-F1068FABCD1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848" y="864707"/>
            <a:ext cx="1746250" cy="63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9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000" kern="1200" spc="4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umsplatzhalter 20">
            <a:extLst>
              <a:ext uri="{FF2B5EF4-FFF2-40B4-BE49-F238E27FC236}">
                <a16:creationId xmlns:a16="http://schemas.microsoft.com/office/drawing/2014/main" id="{AF9F05BC-ECE1-ED71-B285-6224B2166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58140"/>
            <a:ext cx="1439993" cy="1800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800" spc="8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86294-496B-43CC-AAD9-6D12554B34CC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146D37BF-C929-35EB-9D31-617A9D8FE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905" y="6558140"/>
            <a:ext cx="1462304" cy="180000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F4C09-65E4-4AD7-8D55-83CBD210ED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21">
            <a:extLst>
              <a:ext uri="{FF2B5EF4-FFF2-40B4-BE49-F238E27FC236}">
                <a16:creationId xmlns:a16="http://schemas.microsoft.com/office/drawing/2014/main" id="{7D283BE2-FBCB-712B-618D-52A485BD70FD}"/>
              </a:ext>
            </a:extLst>
          </p:cNvPr>
          <p:cNvSpPr txBox="1">
            <a:spLocks/>
          </p:cNvSpPr>
          <p:nvPr userDrawn="1"/>
        </p:nvSpPr>
        <p:spPr>
          <a:xfrm>
            <a:off x="2134800" y="6563539"/>
            <a:ext cx="7920000" cy="180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de-DE"/>
            </a:defPPr>
            <a:lvl1pPr marL="0" algn="ctr" defTabSz="914400" rtl="0" eaLnBrk="1" latinLnBrk="0" hangingPunct="1">
              <a:defRPr sz="800" kern="1200" spc="4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Daniel Günther | ENCRYPTO | Technical University </a:t>
            </a:r>
            <a:r>
              <a:rPr lang="de-DE" dirty="0" err="1"/>
              <a:t>of</a:t>
            </a:r>
            <a:r>
              <a:rPr lang="de-DE" dirty="0"/>
              <a:t> Darmstadt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464CF79-8FDD-5303-2D83-D41AB90816E0}"/>
              </a:ext>
            </a:extLst>
          </p:cNvPr>
          <p:cNvSpPr txBox="1"/>
          <p:nvPr userDrawn="1"/>
        </p:nvSpPr>
        <p:spPr>
          <a:xfrm>
            <a:off x="8256000" y="1629000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F136EA75-A81F-5423-DAA9-8EE781483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924" y="1628999"/>
            <a:ext cx="11519987" cy="47322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  <a:p>
            <a:pPr lvl="2"/>
            <a:r>
              <a:rPr lang="de-DE" dirty="0"/>
              <a:t>Third Layer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Layer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Layer</a:t>
            </a:r>
          </a:p>
        </p:txBody>
      </p:sp>
      <p:sp>
        <p:nvSpPr>
          <p:cNvPr id="19" name="Titelplatzhalter 1">
            <a:extLst>
              <a:ext uri="{FF2B5EF4-FFF2-40B4-BE49-F238E27FC236}">
                <a16:creationId xmlns:a16="http://schemas.microsoft.com/office/drawing/2014/main" id="{CC09B157-408D-A9A0-B95F-E7D65068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1CE9CE15-8A8C-8B6C-C3A4-B85FEE43290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61" y="318819"/>
            <a:ext cx="1746250" cy="63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9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91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000" kern="1200" spc="4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TU Da Logo">
            <a:extLst>
              <a:ext uri="{FF2B5EF4-FFF2-40B4-BE49-F238E27FC236}">
                <a16:creationId xmlns:a16="http://schemas.microsoft.com/office/drawing/2014/main" id="{51119E7C-0EFF-440C-7D9B-DC934FA66296}"/>
              </a:ext>
            </a:extLst>
          </p:cNvPr>
          <p:cNvGrpSpPr/>
          <p:nvPr userDrawn="1"/>
        </p:nvGrpSpPr>
        <p:grpSpPr>
          <a:xfrm>
            <a:off x="9917994" y="179999"/>
            <a:ext cx="2272819" cy="910166"/>
            <a:chOff x="7454900" y="306388"/>
            <a:chExt cx="1704614" cy="682624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65BC44CB-CBBB-FAC0-EB9F-E8F9DC95037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C445B24-F9B1-8960-5444-7772C7A47F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4900" y="306388"/>
              <a:ext cx="1704614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78BFC59-1C78-1D5B-F297-FDAE60A3B3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D4C2154-1036-25AE-9332-6CD29C8A49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1AA4C57-F564-9D30-8972-9143A104F6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8ED9D6D-B335-8396-2289-7DD61F9A06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8872A2F5-7430-CC8E-7732-1707D9E6FB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E49A029-9AE0-4CF9-87DF-91910B2623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8CBC970-FC0D-4723-B28A-D212B5642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4638EAF1-DC81-698A-E2F9-ED824E3D31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FD520B6-32AC-A196-05E4-28829C4F09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21" name="Datumsplatzhalter 20">
            <a:extLst>
              <a:ext uri="{FF2B5EF4-FFF2-40B4-BE49-F238E27FC236}">
                <a16:creationId xmlns:a16="http://schemas.microsoft.com/office/drawing/2014/main" id="{AF9F05BC-ECE1-ED71-B285-6224B2166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58140"/>
            <a:ext cx="1439993" cy="1800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800" spc="8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86294-496B-43CC-AAD9-6D12554B34CC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146D37BF-C929-35EB-9D31-617A9D8FE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905" y="6558140"/>
            <a:ext cx="1462304" cy="180000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F4C09-65E4-4AD7-8D55-83CBD210ED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21">
            <a:extLst>
              <a:ext uri="{FF2B5EF4-FFF2-40B4-BE49-F238E27FC236}">
                <a16:creationId xmlns:a16="http://schemas.microsoft.com/office/drawing/2014/main" id="{7D283BE2-FBCB-712B-618D-52A485BD70FD}"/>
              </a:ext>
            </a:extLst>
          </p:cNvPr>
          <p:cNvSpPr txBox="1">
            <a:spLocks/>
          </p:cNvSpPr>
          <p:nvPr userDrawn="1"/>
        </p:nvSpPr>
        <p:spPr>
          <a:xfrm>
            <a:off x="2134800" y="6563539"/>
            <a:ext cx="7920000" cy="180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de-DE"/>
            </a:defPPr>
            <a:lvl1pPr marL="0" algn="ctr" defTabSz="914400" rtl="0" eaLnBrk="1" latinLnBrk="0" hangingPunct="1">
              <a:defRPr sz="800" kern="1200" spc="4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Daniel Günther | ENCRYPTO | Technical University </a:t>
            </a:r>
            <a:r>
              <a:rPr lang="de-DE" dirty="0" err="1"/>
              <a:t>of</a:t>
            </a:r>
            <a:r>
              <a:rPr lang="de-DE" dirty="0"/>
              <a:t> Darmstadt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464CF79-8FDD-5303-2D83-D41AB90816E0}"/>
              </a:ext>
            </a:extLst>
          </p:cNvPr>
          <p:cNvSpPr txBox="1"/>
          <p:nvPr userDrawn="1"/>
        </p:nvSpPr>
        <p:spPr>
          <a:xfrm>
            <a:off x="8256000" y="1629000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F136EA75-A81F-5423-DAA9-8EE781483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924" y="1628999"/>
            <a:ext cx="11519987" cy="47322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Layer</a:t>
            </a:r>
          </a:p>
          <a:p>
            <a:pPr lvl="2"/>
            <a:r>
              <a:rPr lang="de-DE" dirty="0"/>
              <a:t>Third Layer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Layer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Layer</a:t>
            </a:r>
          </a:p>
        </p:txBody>
      </p:sp>
      <p:sp>
        <p:nvSpPr>
          <p:cNvPr id="19" name="Titelplatzhalter 1">
            <a:extLst>
              <a:ext uri="{FF2B5EF4-FFF2-40B4-BE49-F238E27FC236}">
                <a16:creationId xmlns:a16="http://schemas.microsoft.com/office/drawing/2014/main" id="{CC09B157-408D-A9A0-B95F-E7D65068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9000"/>
            <a:ext cx="8976000" cy="899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err="1"/>
              <a:t>MastertitLE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92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92" r:id="rId4"/>
    <p:sldLayoutId id="2147483667" r:id="rId5"/>
    <p:sldLayoutId id="2147483668" r:id="rId6"/>
    <p:sldLayoutId id="2147483661" r:id="rId7"/>
    <p:sldLayoutId id="2147483654" r:id="rId8"/>
    <p:sldLayoutId id="2147483655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000" kern="1200" spc="4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46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2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55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.png"/><Relationship Id="rId5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png"/><Relationship Id="rId5" Type="http://schemas.openxmlformats.org/officeDocument/2006/relationships/image" Target="../media/image61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5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630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2.jp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3" Type="http://schemas.openxmlformats.org/officeDocument/2006/relationships/image" Target="../media/image18.jp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4.jpg"/><Relationship Id="rId5" Type="http://schemas.openxmlformats.org/officeDocument/2006/relationships/image" Target="../media/image63.gif"/><Relationship Id="rId10" Type="http://schemas.openxmlformats.org/officeDocument/2006/relationships/image" Target="../media/image780.png"/><Relationship Id="rId4" Type="http://schemas.openxmlformats.org/officeDocument/2006/relationships/image" Target="../media/image17.png"/><Relationship Id="rId9" Type="http://schemas.openxmlformats.org/officeDocument/2006/relationships/image" Target="../media/image7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hyperlink" Target="https://encrypto.de/guenther" TargetMode="External"/><Relationship Id="rId7" Type="http://schemas.openxmlformats.org/officeDocument/2006/relationships/image" Target="../media/image8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6.png"/><Relationship Id="rId5" Type="http://schemas.openxmlformats.org/officeDocument/2006/relationships/hyperlink" Target="https://encrypto.de/code/LUC" TargetMode="External"/><Relationship Id="rId4" Type="http://schemas.openxmlformats.org/officeDocument/2006/relationships/hyperlink" Target="https://ia.cr/2022/1652" TargetMode="External"/><Relationship Id="rId9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91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5" Type="http://schemas.openxmlformats.org/officeDocument/2006/relationships/image" Target="../media/image400.png"/><Relationship Id="rId4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4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0.png"/><Relationship Id="rId5" Type="http://schemas.openxmlformats.org/officeDocument/2006/relationships/image" Target="../media/image46.png"/><Relationship Id="rId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5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550.png"/><Relationship Id="rId7" Type="http://schemas.openxmlformats.org/officeDocument/2006/relationships/image" Target="../media/image5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6.png"/><Relationship Id="rId11" Type="http://schemas.openxmlformats.org/officeDocument/2006/relationships/image" Target="../media/image95.png"/><Relationship Id="rId5" Type="http://schemas.openxmlformats.org/officeDocument/2006/relationships/image" Target="../media/image580.png"/><Relationship Id="rId10" Type="http://schemas.openxmlformats.org/officeDocument/2006/relationships/image" Target="../media/image610.png"/><Relationship Id="rId4" Type="http://schemas.openxmlformats.org/officeDocument/2006/relationships/image" Target="../media/image56.png"/><Relationship Id="rId9" Type="http://schemas.openxmlformats.org/officeDocument/2006/relationships/image" Target="../media/image5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8.jp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18.jp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26.png"/><Relationship Id="rId10" Type="http://schemas.openxmlformats.org/officeDocument/2006/relationships/image" Target="../media/image18.png"/><Relationship Id="rId4" Type="http://schemas.openxmlformats.org/officeDocument/2006/relationships/image" Target="../media/image18.jp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5.png"/><Relationship Id="rId5" Type="http://schemas.openxmlformats.org/officeDocument/2006/relationships/image" Target="../media/image30.png"/><Relationship Id="rId10" Type="http://schemas.openxmlformats.org/officeDocument/2006/relationships/image" Target="../media/image4.png"/><Relationship Id="rId4" Type="http://schemas.openxmlformats.org/officeDocument/2006/relationships/image" Target="../media/image18.jp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6942FE-66DC-20FA-C704-A5D6B8BF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8041-7462-4497-839E-501727F94670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BED6E90-8F2A-39B2-209A-3B401682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0AE6632F-321C-DC65-D19F-0D3164AB1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000" y="2520000"/>
            <a:ext cx="9360000" cy="1080000"/>
          </a:xfrm>
        </p:spPr>
        <p:txBody>
          <a:bodyPr>
            <a:normAutofit fontScale="90000"/>
          </a:bodyPr>
          <a:lstStyle/>
          <a:p>
            <a:r>
              <a:rPr lang="de-DE" dirty="0"/>
              <a:t>Breaking </a:t>
            </a:r>
            <a:r>
              <a:rPr lang="de-DE" dirty="0" err="1"/>
              <a:t>the</a:t>
            </a:r>
            <a:r>
              <a:rPr lang="de-DE" dirty="0"/>
              <a:t> Size </a:t>
            </a:r>
            <a:r>
              <a:rPr lang="de-DE" dirty="0" err="1"/>
              <a:t>Barrier</a:t>
            </a:r>
            <a:r>
              <a:rPr lang="de-DE" dirty="0"/>
              <a:t>: </a:t>
            </a:r>
            <a:r>
              <a:rPr lang="de-DE" dirty="0">
                <a:solidFill>
                  <a:schemeClr val="accent1"/>
                </a:solidFill>
              </a:rPr>
              <a:t>Universal </a:t>
            </a:r>
            <a:r>
              <a:rPr lang="de-DE" dirty="0" err="1">
                <a:solidFill>
                  <a:schemeClr val="accent1"/>
                </a:solidFill>
              </a:rPr>
              <a:t>Circuits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/>
              <a:t>meet</a:t>
            </a:r>
            <a:r>
              <a:rPr lang="de-DE" dirty="0"/>
              <a:t> </a:t>
            </a:r>
            <a:r>
              <a:rPr lang="de-DE" dirty="0">
                <a:solidFill>
                  <a:schemeClr val="accent1"/>
                </a:solidFill>
              </a:rPr>
              <a:t>Lookup </a:t>
            </a:r>
            <a:r>
              <a:rPr lang="de-DE" dirty="0" err="1">
                <a:solidFill>
                  <a:schemeClr val="accent1"/>
                </a:solidFill>
              </a:rPr>
              <a:t>Tables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" name="Untertitel 4">
            <a:extLst>
              <a:ext uri="{FF2B5EF4-FFF2-40B4-BE49-F238E27FC236}">
                <a16:creationId xmlns:a16="http://schemas.microsoft.com/office/drawing/2014/main" id="{927B8144-697B-61C9-D1EA-B3C02EFEA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00" y="3789000"/>
            <a:ext cx="9360000" cy="2520000"/>
          </a:xfrm>
        </p:spPr>
        <p:txBody>
          <a:bodyPr>
            <a:normAutofit/>
          </a:bodyPr>
          <a:lstStyle/>
          <a:p>
            <a:r>
              <a:rPr lang="de-DE" dirty="0"/>
              <a:t>Yann </a:t>
            </a:r>
            <a:r>
              <a:rPr lang="de-DE" dirty="0" err="1"/>
              <a:t>Disser</a:t>
            </a:r>
            <a:r>
              <a:rPr lang="de-DE" dirty="0"/>
              <a:t>, </a:t>
            </a:r>
            <a:r>
              <a:rPr lang="de-DE" u="sng" dirty="0"/>
              <a:t>Daniel Günther</a:t>
            </a:r>
            <a:r>
              <a:rPr lang="de-DE" dirty="0"/>
              <a:t>, Thomas Schneider, </a:t>
            </a:r>
            <a:br>
              <a:rPr lang="de-DE" dirty="0"/>
            </a:br>
            <a:r>
              <a:rPr lang="de-DE" dirty="0"/>
              <a:t>Maximilian </a:t>
            </a:r>
            <a:r>
              <a:rPr lang="de-DE" dirty="0" err="1"/>
              <a:t>Stillger</a:t>
            </a:r>
            <a:r>
              <a:rPr lang="de-DE" dirty="0"/>
              <a:t>, Arthur </a:t>
            </a:r>
            <a:r>
              <a:rPr lang="de-DE" dirty="0" err="1"/>
              <a:t>Wigandt</a:t>
            </a:r>
            <a:r>
              <a:rPr lang="de-DE" dirty="0"/>
              <a:t>, Hossein </a:t>
            </a:r>
            <a:r>
              <a:rPr lang="de-DE" dirty="0" err="1"/>
              <a:t>Yalame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800" spc="600" dirty="0">
                <a:solidFill>
                  <a:schemeClr val="tx2"/>
                </a:solidFill>
              </a:rPr>
              <a:t>ASIACRYPT 2023</a:t>
            </a:r>
          </a:p>
        </p:txBody>
      </p:sp>
    </p:spTree>
    <p:extLst>
      <p:ext uri="{BB962C8B-B14F-4D97-AF65-F5344CB8AC3E}">
        <p14:creationId xmlns:p14="http://schemas.microsoft.com/office/powerpoint/2010/main" val="1556947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C13D06-95D5-2C2C-67B6-990064757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D3D-D8C4-4102-9424-20C07C0FDF43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9A56E25-D8BC-B5A3-763D-DADC0E3DB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639DBA8-2BC1-D38E-D8CD-3A7EE495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Edge-</a:t>
            </a:r>
            <a:r>
              <a:rPr lang="de-DE" dirty="0">
                <a:solidFill>
                  <a:schemeClr val="accent1"/>
                </a:solidFill>
              </a:rPr>
              <a:t>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8535D88-9F5E-43DE-44DD-5D67D8B312C7}"/>
                  </a:ext>
                </a:extLst>
              </p:cNvPr>
              <p:cNvSpPr/>
              <p:nvPr/>
            </p:nvSpPr>
            <p:spPr>
              <a:xfrm>
                <a:off x="1056000" y="2349000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8535D88-9F5E-43DE-44DD-5D67D8B31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00" y="2349000"/>
                <a:ext cx="360000" cy="360000"/>
              </a:xfrm>
              <a:prstGeom prst="ellipse">
                <a:avLst/>
              </a:prstGeom>
              <a:blipFill>
                <a:blip r:embed="rId3"/>
                <a:stretch>
                  <a:fillRect l="-33333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2632A6E-01AE-2456-0FF1-DDDB8F052C04}"/>
                  </a:ext>
                </a:extLst>
              </p:cNvPr>
              <p:cNvSpPr/>
              <p:nvPr/>
            </p:nvSpPr>
            <p:spPr>
              <a:xfrm>
                <a:off x="1059943" y="3156086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2632A6E-01AE-2456-0FF1-DDDB8F052C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943" y="3156086"/>
                <a:ext cx="360000" cy="360000"/>
              </a:xfrm>
              <a:prstGeom prst="ellipse">
                <a:avLst/>
              </a:prstGeom>
              <a:blipFill>
                <a:blip r:embed="rId4"/>
                <a:stretch>
                  <a:fillRect l="-36667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2483EDB-D442-ED8C-F25D-FF17FF7DED3E}"/>
                  </a:ext>
                </a:extLst>
              </p:cNvPr>
              <p:cNvSpPr/>
              <p:nvPr/>
            </p:nvSpPr>
            <p:spPr>
              <a:xfrm>
                <a:off x="1056000" y="3963172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2483EDB-D442-ED8C-F25D-FF17FF7DE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00" y="3963172"/>
                <a:ext cx="360000" cy="360000"/>
              </a:xfrm>
              <a:prstGeom prst="ellipse">
                <a:avLst/>
              </a:prstGeom>
              <a:blipFill>
                <a:blip r:embed="rId5"/>
                <a:stretch>
                  <a:fillRect l="-33333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B565619-8156-7151-C123-4F2ACEB1F7E1}"/>
                  </a:ext>
                </a:extLst>
              </p:cNvPr>
              <p:cNvSpPr/>
              <p:nvPr/>
            </p:nvSpPr>
            <p:spPr>
              <a:xfrm>
                <a:off x="1056000" y="4770258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B565619-8156-7151-C123-4F2ACEB1F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00" y="4770258"/>
                <a:ext cx="360000" cy="360000"/>
              </a:xfrm>
              <a:prstGeom prst="ellipse">
                <a:avLst/>
              </a:prstGeom>
              <a:blipFill>
                <a:blip r:embed="rId6"/>
                <a:stretch>
                  <a:fillRect l="-33333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3F4C1535-2CC6-D63A-B544-B3E88CE6457E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1236000" y="2709000"/>
            <a:ext cx="3943" cy="44708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AA0FF22B-7478-D20E-9325-082525F5B000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 flipH="1">
            <a:off x="1236000" y="3516086"/>
            <a:ext cx="3943" cy="447086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52C3BB3E-37AE-CAA7-8BC2-07E714E320DF}"/>
              </a:ext>
            </a:extLst>
          </p:cNvPr>
          <p:cNvCxnSpPr>
            <a:cxnSpLocks/>
            <a:stCxn id="7" idx="4"/>
            <a:endCxn id="8" idx="0"/>
          </p:cNvCxnSpPr>
          <p:nvPr/>
        </p:nvCxnSpPr>
        <p:spPr>
          <a:xfrm>
            <a:off x="1236000" y="4323172"/>
            <a:ext cx="0" cy="447086"/>
          </a:xfrm>
          <a:prstGeom prst="straightConnector1">
            <a:avLst/>
          </a:prstGeom>
          <a:ln w="19050">
            <a:solidFill>
              <a:srgbClr val="B90F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krümmte Verbindung 28">
            <a:extLst>
              <a:ext uri="{FF2B5EF4-FFF2-40B4-BE49-F238E27FC236}">
                <a16:creationId xmlns:a16="http://schemas.microsoft.com/office/drawing/2014/main" id="{B7F35FBD-A7D1-AFE3-41D8-F7827CDE79C4}"/>
              </a:ext>
            </a:extLst>
          </p:cNvPr>
          <p:cNvCxnSpPr>
            <a:cxnSpLocks/>
            <a:stCxn id="5" idx="2"/>
            <a:endCxn id="7" idx="2"/>
          </p:cNvCxnSpPr>
          <p:nvPr/>
        </p:nvCxnSpPr>
        <p:spPr>
          <a:xfrm rot="10800000" flipV="1">
            <a:off x="1056000" y="2529000"/>
            <a:ext cx="12700" cy="1614172"/>
          </a:xfrm>
          <a:prstGeom prst="curvedConnector3">
            <a:avLst>
              <a:gd name="adj1" fmla="val 1800000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krümmte Verbindung 34">
            <a:extLst>
              <a:ext uri="{FF2B5EF4-FFF2-40B4-BE49-F238E27FC236}">
                <a16:creationId xmlns:a16="http://schemas.microsoft.com/office/drawing/2014/main" id="{E074629F-6997-840C-6B52-D2AAEB4F062E}"/>
              </a:ext>
            </a:extLst>
          </p:cNvPr>
          <p:cNvCxnSpPr>
            <a:cxnSpLocks/>
            <a:stCxn id="6" idx="6"/>
            <a:endCxn id="8" idx="6"/>
          </p:cNvCxnSpPr>
          <p:nvPr/>
        </p:nvCxnSpPr>
        <p:spPr>
          <a:xfrm flipH="1">
            <a:off x="1416000" y="3336086"/>
            <a:ext cx="3943" cy="1614172"/>
          </a:xfrm>
          <a:prstGeom prst="curvedConnector3">
            <a:avLst>
              <a:gd name="adj1" fmla="val -5797616"/>
            </a:avLst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E697CD1-8D4D-8EC5-14A1-A2ACA4755815}"/>
                  </a:ext>
                </a:extLst>
              </p:cNvPr>
              <p:cNvSpPr/>
              <p:nvPr/>
            </p:nvSpPr>
            <p:spPr>
              <a:xfrm>
                <a:off x="3936000" y="2349000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E697CD1-8D4D-8EC5-14A1-A2ACA4755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000" y="2349000"/>
                <a:ext cx="360000" cy="360000"/>
              </a:xfrm>
              <a:prstGeom prst="ellipse">
                <a:avLst/>
              </a:prstGeom>
              <a:blipFill>
                <a:blip r:embed="rId7"/>
                <a:stretch>
                  <a:fillRect l="-33333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7ABC412-13EC-54AC-D62C-BC4AD9A85A49}"/>
                  </a:ext>
                </a:extLst>
              </p:cNvPr>
              <p:cNvSpPr/>
              <p:nvPr/>
            </p:nvSpPr>
            <p:spPr>
              <a:xfrm>
                <a:off x="3939943" y="3156086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7ABC412-13EC-54AC-D62C-BC4AD9A85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943" y="3156086"/>
                <a:ext cx="360000" cy="360000"/>
              </a:xfrm>
              <a:prstGeom prst="ellipse">
                <a:avLst/>
              </a:prstGeom>
              <a:blipFill>
                <a:blip r:embed="rId8"/>
                <a:stretch>
                  <a:fillRect l="-30000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D2F2A94-151C-919A-C288-FA80B6E26185}"/>
                  </a:ext>
                </a:extLst>
              </p:cNvPr>
              <p:cNvSpPr/>
              <p:nvPr/>
            </p:nvSpPr>
            <p:spPr>
              <a:xfrm>
                <a:off x="3936000" y="3963172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D2F2A94-151C-919A-C288-FA80B6E26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000" y="3963172"/>
                <a:ext cx="360000" cy="360000"/>
              </a:xfrm>
              <a:prstGeom prst="ellipse">
                <a:avLst/>
              </a:prstGeom>
              <a:blipFill>
                <a:blip r:embed="rId9"/>
                <a:stretch>
                  <a:fillRect l="-33333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09C871A-7657-F397-13C9-044C090FA1B3}"/>
                  </a:ext>
                </a:extLst>
              </p:cNvPr>
              <p:cNvSpPr/>
              <p:nvPr/>
            </p:nvSpPr>
            <p:spPr>
              <a:xfrm>
                <a:off x="3936000" y="4770258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09C871A-7657-F397-13C9-044C090FA1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000" y="4770258"/>
                <a:ext cx="360000" cy="360000"/>
              </a:xfrm>
              <a:prstGeom prst="ellipse">
                <a:avLst/>
              </a:prstGeom>
              <a:blipFill>
                <a:blip r:embed="rId10"/>
                <a:stretch>
                  <a:fillRect l="-33333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66E0494C-105D-4CFE-6E45-534E8D74A074}"/>
              </a:ext>
            </a:extLst>
          </p:cNvPr>
          <p:cNvSpPr/>
          <p:nvPr/>
        </p:nvSpPr>
        <p:spPr>
          <a:xfrm>
            <a:off x="3576000" y="2839153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AFF85D5-5CB0-0F07-C98F-B1CE20862615}"/>
              </a:ext>
            </a:extLst>
          </p:cNvPr>
          <p:cNvSpPr/>
          <p:nvPr/>
        </p:nvSpPr>
        <p:spPr>
          <a:xfrm>
            <a:off x="4476000" y="2839153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9A384C3-B1AB-A3D6-B441-A49CDEBD9897}"/>
              </a:ext>
            </a:extLst>
          </p:cNvPr>
          <p:cNvSpPr/>
          <p:nvPr/>
        </p:nvSpPr>
        <p:spPr>
          <a:xfrm>
            <a:off x="3576000" y="3643094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890525B-2621-123B-4E78-5B6DA9B29DD3}"/>
              </a:ext>
            </a:extLst>
          </p:cNvPr>
          <p:cNvSpPr/>
          <p:nvPr/>
        </p:nvSpPr>
        <p:spPr>
          <a:xfrm>
            <a:off x="4476000" y="3643094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5BB4597-986F-3499-1F40-4C7DDF1E4A38}"/>
              </a:ext>
            </a:extLst>
          </p:cNvPr>
          <p:cNvSpPr/>
          <p:nvPr/>
        </p:nvSpPr>
        <p:spPr>
          <a:xfrm>
            <a:off x="3576000" y="445671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8FBC821-DB83-4BF0-8380-74DC513E2A82}"/>
              </a:ext>
            </a:extLst>
          </p:cNvPr>
          <p:cNvSpPr/>
          <p:nvPr/>
        </p:nvSpPr>
        <p:spPr>
          <a:xfrm>
            <a:off x="4476000" y="445671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A96057DC-A2FC-039F-F2E2-45F06F0C1FE4}"/>
              </a:ext>
            </a:extLst>
          </p:cNvPr>
          <p:cNvCxnSpPr>
            <a:stCxn id="46" idx="3"/>
            <a:endCxn id="51" idx="7"/>
          </p:cNvCxnSpPr>
          <p:nvPr/>
        </p:nvCxnSpPr>
        <p:spPr>
          <a:xfrm flipH="1">
            <a:off x="3729640" y="2656279"/>
            <a:ext cx="259081" cy="20923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82778EDE-8566-6CC8-2A83-C9853BA96002}"/>
              </a:ext>
            </a:extLst>
          </p:cNvPr>
          <p:cNvCxnSpPr>
            <a:cxnSpLocks/>
            <a:stCxn id="46" idx="5"/>
            <a:endCxn id="52" idx="1"/>
          </p:cNvCxnSpPr>
          <p:nvPr/>
        </p:nvCxnSpPr>
        <p:spPr>
          <a:xfrm>
            <a:off x="4243279" y="2656279"/>
            <a:ext cx="259081" cy="209234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9F6BED0D-D97C-0FCB-CFE7-7D9CC1C1A4F6}"/>
              </a:ext>
            </a:extLst>
          </p:cNvPr>
          <p:cNvCxnSpPr>
            <a:cxnSpLocks/>
            <a:stCxn id="51" idx="5"/>
            <a:endCxn id="47" idx="1"/>
          </p:cNvCxnSpPr>
          <p:nvPr/>
        </p:nvCxnSpPr>
        <p:spPr>
          <a:xfrm>
            <a:off x="3729640" y="2992793"/>
            <a:ext cx="263024" cy="21601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3CF4AC1F-923C-5B9E-8864-F5BFEF7E9639}"/>
              </a:ext>
            </a:extLst>
          </p:cNvPr>
          <p:cNvCxnSpPr>
            <a:cxnSpLocks/>
            <a:stCxn id="52" idx="3"/>
            <a:endCxn id="47" idx="7"/>
          </p:cNvCxnSpPr>
          <p:nvPr/>
        </p:nvCxnSpPr>
        <p:spPr>
          <a:xfrm flipH="1">
            <a:off x="4247222" y="2992793"/>
            <a:ext cx="255138" cy="2160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id="{62D0EFDA-0750-A1A6-68F5-F5F2DE735829}"/>
              </a:ext>
            </a:extLst>
          </p:cNvPr>
          <p:cNvCxnSpPr>
            <a:cxnSpLocks/>
            <a:stCxn id="53" idx="5"/>
            <a:endCxn id="48" idx="1"/>
          </p:cNvCxnSpPr>
          <p:nvPr/>
        </p:nvCxnSpPr>
        <p:spPr>
          <a:xfrm>
            <a:off x="3729640" y="3796734"/>
            <a:ext cx="259081" cy="219159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Gerade Verbindung mit Pfeil 73">
            <a:extLst>
              <a:ext uri="{FF2B5EF4-FFF2-40B4-BE49-F238E27FC236}">
                <a16:creationId xmlns:a16="http://schemas.microsoft.com/office/drawing/2014/main" id="{133F40DF-0B3E-FF09-4EE7-361A9BF4A006}"/>
              </a:ext>
            </a:extLst>
          </p:cNvPr>
          <p:cNvCxnSpPr>
            <a:cxnSpLocks/>
            <a:stCxn id="54" idx="3"/>
            <a:endCxn id="48" idx="7"/>
          </p:cNvCxnSpPr>
          <p:nvPr/>
        </p:nvCxnSpPr>
        <p:spPr>
          <a:xfrm flipH="1">
            <a:off x="4243279" y="3796734"/>
            <a:ext cx="259081" cy="219159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Gerade Verbindung mit Pfeil 76">
            <a:extLst>
              <a:ext uri="{FF2B5EF4-FFF2-40B4-BE49-F238E27FC236}">
                <a16:creationId xmlns:a16="http://schemas.microsoft.com/office/drawing/2014/main" id="{BA05F780-415E-C09B-BFAD-72A35E77E9DF}"/>
              </a:ext>
            </a:extLst>
          </p:cNvPr>
          <p:cNvCxnSpPr>
            <a:cxnSpLocks/>
            <a:stCxn id="47" idx="3"/>
            <a:endCxn id="53" idx="7"/>
          </p:cNvCxnSpPr>
          <p:nvPr/>
        </p:nvCxnSpPr>
        <p:spPr>
          <a:xfrm flipH="1">
            <a:off x="3729640" y="3463365"/>
            <a:ext cx="263024" cy="206089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Gerade Verbindung mit Pfeil 79">
            <a:extLst>
              <a:ext uri="{FF2B5EF4-FFF2-40B4-BE49-F238E27FC236}">
                <a16:creationId xmlns:a16="http://schemas.microsoft.com/office/drawing/2014/main" id="{3B831CC4-93FA-E39A-1FCC-8F888CA964D6}"/>
              </a:ext>
            </a:extLst>
          </p:cNvPr>
          <p:cNvCxnSpPr>
            <a:cxnSpLocks/>
            <a:stCxn id="47" idx="5"/>
            <a:endCxn id="54" idx="1"/>
          </p:cNvCxnSpPr>
          <p:nvPr/>
        </p:nvCxnSpPr>
        <p:spPr>
          <a:xfrm>
            <a:off x="4247222" y="3463365"/>
            <a:ext cx="255138" cy="206089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Gerade Verbindung mit Pfeil 82">
            <a:extLst>
              <a:ext uri="{FF2B5EF4-FFF2-40B4-BE49-F238E27FC236}">
                <a16:creationId xmlns:a16="http://schemas.microsoft.com/office/drawing/2014/main" id="{E79F8E80-9720-A575-E07F-A44365CE1D73}"/>
              </a:ext>
            </a:extLst>
          </p:cNvPr>
          <p:cNvCxnSpPr>
            <a:cxnSpLocks/>
            <a:stCxn id="48" idx="3"/>
            <a:endCxn id="55" idx="7"/>
          </p:cNvCxnSpPr>
          <p:nvPr/>
        </p:nvCxnSpPr>
        <p:spPr>
          <a:xfrm flipH="1">
            <a:off x="3729640" y="4270451"/>
            <a:ext cx="259081" cy="212624"/>
          </a:xfrm>
          <a:prstGeom prst="straightConnector1">
            <a:avLst/>
          </a:prstGeom>
          <a:ln w="19050">
            <a:solidFill>
              <a:srgbClr val="B90F2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Gerade Verbindung mit Pfeil 85">
            <a:extLst>
              <a:ext uri="{FF2B5EF4-FFF2-40B4-BE49-F238E27FC236}">
                <a16:creationId xmlns:a16="http://schemas.microsoft.com/office/drawing/2014/main" id="{BFB26DDA-CA0E-9ADB-83E7-C42AD5FE006E}"/>
              </a:ext>
            </a:extLst>
          </p:cNvPr>
          <p:cNvCxnSpPr>
            <a:cxnSpLocks/>
            <a:stCxn id="48" idx="5"/>
            <a:endCxn id="56" idx="1"/>
          </p:cNvCxnSpPr>
          <p:nvPr/>
        </p:nvCxnSpPr>
        <p:spPr>
          <a:xfrm>
            <a:off x="4243279" y="4270451"/>
            <a:ext cx="259081" cy="2126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Gerade Verbindung mit Pfeil 88">
            <a:extLst>
              <a:ext uri="{FF2B5EF4-FFF2-40B4-BE49-F238E27FC236}">
                <a16:creationId xmlns:a16="http://schemas.microsoft.com/office/drawing/2014/main" id="{416CE32C-548F-4B72-4E34-8EA6D0FFD272}"/>
              </a:ext>
            </a:extLst>
          </p:cNvPr>
          <p:cNvCxnSpPr>
            <a:cxnSpLocks/>
            <a:stCxn id="55" idx="5"/>
            <a:endCxn id="49" idx="1"/>
          </p:cNvCxnSpPr>
          <p:nvPr/>
        </p:nvCxnSpPr>
        <p:spPr>
          <a:xfrm>
            <a:off x="3729640" y="4610355"/>
            <a:ext cx="259081" cy="212624"/>
          </a:xfrm>
          <a:prstGeom prst="straightConnector1">
            <a:avLst/>
          </a:prstGeom>
          <a:ln w="19050">
            <a:solidFill>
              <a:srgbClr val="B90F2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Gerade Verbindung mit Pfeil 91">
            <a:extLst>
              <a:ext uri="{FF2B5EF4-FFF2-40B4-BE49-F238E27FC236}">
                <a16:creationId xmlns:a16="http://schemas.microsoft.com/office/drawing/2014/main" id="{14BCC2CE-9878-0F77-E7F9-B0155234A78E}"/>
              </a:ext>
            </a:extLst>
          </p:cNvPr>
          <p:cNvCxnSpPr>
            <a:cxnSpLocks/>
            <a:stCxn id="56" idx="3"/>
            <a:endCxn id="49" idx="7"/>
          </p:cNvCxnSpPr>
          <p:nvPr/>
        </p:nvCxnSpPr>
        <p:spPr>
          <a:xfrm flipH="1">
            <a:off x="4243279" y="4610355"/>
            <a:ext cx="259081" cy="212624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B8A2E065-E5AD-135A-C65C-128983F5AF48}"/>
              </a:ext>
            </a:extLst>
          </p:cNvPr>
          <p:cNvCxnSpPr>
            <a:cxnSpLocks/>
            <a:stCxn id="53" idx="4"/>
            <a:endCxn id="55" idx="0"/>
          </p:cNvCxnSpPr>
          <p:nvPr/>
        </p:nvCxnSpPr>
        <p:spPr>
          <a:xfrm>
            <a:off x="3666000" y="3823094"/>
            <a:ext cx="0" cy="6336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Gerade Verbindung mit Pfeil 97">
            <a:extLst>
              <a:ext uri="{FF2B5EF4-FFF2-40B4-BE49-F238E27FC236}">
                <a16:creationId xmlns:a16="http://schemas.microsoft.com/office/drawing/2014/main" id="{5BD5A912-9B0A-757A-862B-0A79D0ACF67B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>
            <a:off x="3666000" y="3019153"/>
            <a:ext cx="0" cy="6239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Gerade Verbindung mit Pfeil 101">
            <a:extLst>
              <a:ext uri="{FF2B5EF4-FFF2-40B4-BE49-F238E27FC236}">
                <a16:creationId xmlns:a16="http://schemas.microsoft.com/office/drawing/2014/main" id="{F1BD645E-98D5-848D-1A71-5911BD756EE3}"/>
              </a:ext>
            </a:extLst>
          </p:cNvPr>
          <p:cNvCxnSpPr>
            <a:cxnSpLocks/>
            <a:stCxn id="54" idx="4"/>
            <a:endCxn id="56" idx="0"/>
          </p:cNvCxnSpPr>
          <p:nvPr/>
        </p:nvCxnSpPr>
        <p:spPr>
          <a:xfrm>
            <a:off x="4566000" y="3823094"/>
            <a:ext cx="0" cy="63362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Gerade Verbindung mit Pfeil 104">
            <a:extLst>
              <a:ext uri="{FF2B5EF4-FFF2-40B4-BE49-F238E27FC236}">
                <a16:creationId xmlns:a16="http://schemas.microsoft.com/office/drawing/2014/main" id="{28C1644F-F3CA-2158-3457-B54A942C09FA}"/>
              </a:ext>
            </a:extLst>
          </p:cNvPr>
          <p:cNvCxnSpPr>
            <a:cxnSpLocks/>
            <a:stCxn id="52" idx="4"/>
            <a:endCxn id="54" idx="0"/>
          </p:cNvCxnSpPr>
          <p:nvPr/>
        </p:nvCxnSpPr>
        <p:spPr>
          <a:xfrm>
            <a:off x="4566000" y="3019153"/>
            <a:ext cx="0" cy="623941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A3000DBD-6F0F-0AF2-43F1-BC46DC06F6CE}"/>
                  </a:ext>
                </a:extLst>
              </p:cNvPr>
              <p:cNvSpPr txBox="1"/>
              <p:nvPr/>
            </p:nvSpPr>
            <p:spPr>
              <a:xfrm>
                <a:off x="5521398" y="3137140"/>
                <a:ext cx="667060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de-DE" sz="2000" dirty="0"/>
                  <a:t>Embed </a:t>
                </a:r>
                <a:r>
                  <a:rPr lang="de-DE" sz="2000" dirty="0" err="1"/>
                  <a:t>edges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:r>
                  <a:rPr lang="de-DE" sz="2000" dirty="0" err="1"/>
                  <a:t>graph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into</a:t>
                </a:r>
                <a:r>
                  <a:rPr lang="de-DE" sz="2000" dirty="0"/>
                  <a:t>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edge-disjoint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paths</a:t>
                </a:r>
                <a:r>
                  <a:rPr lang="de-DE" sz="2000" dirty="0"/>
                  <a:t> in </a:t>
                </a:r>
                <a:r>
                  <a:rPr lang="de-DE" sz="2000" dirty="0" err="1"/>
                  <a:t>graph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de-DE" sz="2000" dirty="0"/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de-DE" sz="2000" dirty="0"/>
                  <a:t>On </a:t>
                </a:r>
                <a:r>
                  <a:rPr lang="de-DE" sz="2000" dirty="0" err="1"/>
                  <a:t>circuit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layer</a:t>
                </a:r>
                <a:r>
                  <a:rPr lang="de-DE" sz="2000" dirty="0"/>
                  <a:t>: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corresponds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to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private </a:t>
                </a:r>
                <a:r>
                  <a:rPr lang="de-DE" sz="2000" dirty="0" err="1"/>
                  <a:t>function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de-DE" sz="2000" dirty="0"/>
              </a:p>
              <a:p>
                <a:pPr marL="800100" lvl="1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corresponds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to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UC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de-DE" sz="2000" dirty="0" err="1"/>
                  <a:t>Paths</a:t>
                </a:r>
                <a:r>
                  <a:rPr lang="de-DE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depicture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data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flow</a:t>
                </a:r>
                <a:r>
                  <a:rPr lang="de-DE" sz="2000" dirty="0"/>
                  <a:t> </a:t>
                </a:r>
                <a:r>
                  <a:rPr lang="de-DE" sz="2000" dirty="0" err="1"/>
                  <a:t>within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circuit</a:t>
                </a:r>
                <a:endParaRPr lang="de-DE" sz="2000" dirty="0"/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de-DE" sz="2000" dirty="0"/>
                  <a:t>Nodes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are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called</a:t>
                </a:r>
                <a:r>
                  <a:rPr lang="de-DE" sz="2000" dirty="0"/>
                  <a:t>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poles</a:t>
                </a:r>
                <a:endParaRPr lang="de-DE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A3000DBD-6F0F-0AF2-43F1-BC46DC06F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398" y="3137140"/>
                <a:ext cx="6670601" cy="2554545"/>
              </a:xfrm>
              <a:prstGeom prst="rect">
                <a:avLst/>
              </a:prstGeom>
              <a:blipFill>
                <a:blip r:embed="rId11"/>
                <a:stretch>
                  <a:fillRect l="-759" t="-1485" b="-34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96D528F0-DC8B-19CD-986C-1002BEDB133A}"/>
                  </a:ext>
                </a:extLst>
              </p:cNvPr>
              <p:cNvSpPr txBox="1"/>
              <p:nvPr/>
            </p:nvSpPr>
            <p:spPr>
              <a:xfrm>
                <a:off x="938883" y="5397344"/>
                <a:ext cx="4771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96D528F0-DC8B-19CD-986C-1002BEDB1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83" y="5397344"/>
                <a:ext cx="47711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9C364EE8-2B70-6BA8-C701-F24C563FD1AD}"/>
                  </a:ext>
                </a:extLst>
              </p:cNvPr>
              <p:cNvSpPr txBox="1"/>
              <p:nvPr/>
            </p:nvSpPr>
            <p:spPr>
              <a:xfrm>
                <a:off x="3877441" y="5449292"/>
                <a:ext cx="5437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9C364EE8-2B70-6BA8-C701-F24C563FD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441" y="5449292"/>
                <a:ext cx="543739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B29D6DC-CB60-C0F6-CFB8-BB80D711BA81}"/>
              </a:ext>
            </a:extLst>
          </p:cNvPr>
          <p:cNvCxnSpPr>
            <a:cxnSpLocks/>
          </p:cNvCxnSpPr>
          <p:nvPr/>
        </p:nvCxnSpPr>
        <p:spPr>
          <a:xfrm>
            <a:off x="1776000" y="3796734"/>
            <a:ext cx="14400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5089514B-545C-AFA3-BE2B-F9D7E5A4799A}"/>
              </a:ext>
            </a:extLst>
          </p:cNvPr>
          <p:cNvSpPr txBox="1"/>
          <p:nvPr/>
        </p:nvSpPr>
        <p:spPr>
          <a:xfrm>
            <a:off x="6495035" y="2735621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Properties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FDD7628-A1F0-0DDF-C50E-C31C6D3769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81603" y="1894500"/>
            <a:ext cx="860908" cy="12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6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BD4D565B-9DD8-A487-537B-428A335FE028}"/>
                  </a:ext>
                </a:extLst>
              </p:cNvPr>
              <p:cNvSpPr/>
              <p:nvPr/>
            </p:nvSpPr>
            <p:spPr>
              <a:xfrm>
                <a:off x="5295809" y="2170800"/>
                <a:ext cx="6584400" cy="3963600"/>
              </a:xfrm>
              <a:prstGeom prst="rect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𝐸𝑈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1600" b="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BD4D565B-9DD8-A487-537B-428A335FE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809" y="2170800"/>
                <a:ext cx="6584400" cy="3963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482277DD-3479-A542-BF41-B8869CD31C19}"/>
                  </a:ext>
                </a:extLst>
              </p:cNvPr>
              <p:cNvSpPr/>
              <p:nvPr/>
            </p:nvSpPr>
            <p:spPr>
              <a:xfrm>
                <a:off x="5475809" y="2349000"/>
                <a:ext cx="1800000" cy="3602858"/>
              </a:xfrm>
              <a:prstGeom prst="rect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𝐸𝑈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482277DD-3479-A542-BF41-B8869CD31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809" y="2349000"/>
                <a:ext cx="1800000" cy="3602858"/>
              </a:xfrm>
              <a:prstGeom prst="rect">
                <a:avLst/>
              </a:prstGeom>
              <a:blipFill>
                <a:blip r:embed="rId4"/>
                <a:stretch>
                  <a:fillRect l="-90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C8510AE-74B9-E0F5-384B-0A0EB39A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D3D-D8C4-4102-9424-20C07C0FDF43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D7AC481-C27E-A7E2-E5D7-655FD654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F40A8FB-28D9-2BBF-F604-C62FCF35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Edge-</a:t>
            </a:r>
            <a:r>
              <a:rPr lang="de-DE" dirty="0">
                <a:solidFill>
                  <a:schemeClr val="accent1"/>
                </a:solidFill>
              </a:rPr>
              <a:t>Universal</a:t>
            </a:r>
            <a:r>
              <a:rPr lang="de-DE" dirty="0"/>
              <a:t> Graph (EUG)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2054FCE-83FA-00D3-02B0-395EE3E529A8}"/>
                  </a:ext>
                </a:extLst>
              </p:cNvPr>
              <p:cNvSpPr/>
              <p:nvPr/>
            </p:nvSpPr>
            <p:spPr>
              <a:xfrm>
                <a:off x="8404381" y="3069000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2054FCE-83FA-00D3-02B0-395EE3E52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381" y="3069000"/>
                <a:ext cx="360000" cy="360000"/>
              </a:xfrm>
              <a:prstGeom prst="ellipse">
                <a:avLst/>
              </a:prstGeom>
              <a:blipFill>
                <a:blip r:embed="rId5"/>
                <a:stretch>
                  <a:fillRect l="-33333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20E0F17-7586-6BA4-D8F0-77C96DB41EA6}"/>
                  </a:ext>
                </a:extLst>
              </p:cNvPr>
              <p:cNvSpPr/>
              <p:nvPr/>
            </p:nvSpPr>
            <p:spPr>
              <a:xfrm>
                <a:off x="8408324" y="3876086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20E0F17-7586-6BA4-D8F0-77C96DB41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324" y="3876086"/>
                <a:ext cx="360000" cy="360000"/>
              </a:xfrm>
              <a:prstGeom prst="ellipse">
                <a:avLst/>
              </a:prstGeom>
              <a:blipFill>
                <a:blip r:embed="rId6"/>
                <a:stretch>
                  <a:fillRect l="-33333" b="-161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D1429BF-28A0-BA79-EAAD-1926439E48D5}"/>
                  </a:ext>
                </a:extLst>
              </p:cNvPr>
              <p:cNvSpPr/>
              <p:nvPr/>
            </p:nvSpPr>
            <p:spPr>
              <a:xfrm>
                <a:off x="8404381" y="5490258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D1429BF-28A0-BA79-EAAD-1926439E4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381" y="5490258"/>
                <a:ext cx="360000" cy="360000"/>
              </a:xfrm>
              <a:prstGeom prst="ellipse">
                <a:avLst/>
              </a:prstGeom>
              <a:blipFill>
                <a:blip r:embed="rId7"/>
                <a:stretch>
                  <a:fillRect l="-36667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79D267CA-C07E-AA74-6E4D-C5FA62766FA3}"/>
              </a:ext>
            </a:extLst>
          </p:cNvPr>
          <p:cNvSpPr txBox="1"/>
          <p:nvPr/>
        </p:nvSpPr>
        <p:spPr>
          <a:xfrm>
            <a:off x="8356381" y="4689951"/>
            <a:ext cx="719428" cy="369332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 algn="ctr"/>
            <a:r>
              <a:rPr lang="de-DE" sz="32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5BB495B7-9826-549E-984C-8C7967EF1E26}"/>
                  </a:ext>
                </a:extLst>
              </p:cNvPr>
              <p:cNvSpPr/>
              <p:nvPr/>
            </p:nvSpPr>
            <p:spPr>
              <a:xfrm>
                <a:off x="9901796" y="2349000"/>
                <a:ext cx="1800000" cy="3602858"/>
              </a:xfrm>
              <a:prstGeom prst="rect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𝐸𝑈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5BB495B7-9826-549E-984C-8C7967EF1E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796" y="2349000"/>
                <a:ext cx="1800000" cy="3602858"/>
              </a:xfrm>
              <a:prstGeom prst="rect">
                <a:avLst/>
              </a:prstGeom>
              <a:blipFill>
                <a:blip r:embed="rId8"/>
                <a:stretch>
                  <a:fillRect l="-97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28A8B126-AB15-0A95-3529-2124F2C4F824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275349" y="3376279"/>
            <a:ext cx="1181753" cy="1260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3E709AB6-E4EB-173D-E01D-73C7A64B1A4C}"/>
              </a:ext>
            </a:extLst>
          </p:cNvPr>
          <p:cNvCxnSpPr>
            <a:cxnSpLocks/>
          </p:cNvCxnSpPr>
          <p:nvPr/>
        </p:nvCxnSpPr>
        <p:spPr>
          <a:xfrm flipH="1">
            <a:off x="7267635" y="4168079"/>
            <a:ext cx="1181753" cy="1260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A3D845F4-E06B-0B8C-3DF1-EF539495A406}"/>
              </a:ext>
            </a:extLst>
          </p:cNvPr>
          <p:cNvCxnSpPr>
            <a:cxnSpLocks/>
          </p:cNvCxnSpPr>
          <p:nvPr/>
        </p:nvCxnSpPr>
        <p:spPr>
          <a:xfrm flipH="1">
            <a:off x="8719086" y="3824858"/>
            <a:ext cx="1181753" cy="1260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40C5A93E-D1AF-E608-7D75-F6DE975D20DD}"/>
              </a:ext>
            </a:extLst>
          </p:cNvPr>
          <p:cNvCxnSpPr>
            <a:cxnSpLocks/>
          </p:cNvCxnSpPr>
          <p:nvPr/>
        </p:nvCxnSpPr>
        <p:spPr>
          <a:xfrm>
            <a:off x="7285085" y="3819858"/>
            <a:ext cx="1181753" cy="1260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C7B99E96-477A-1A49-584D-4DA12FEF5226}"/>
              </a:ext>
            </a:extLst>
          </p:cNvPr>
          <p:cNvCxnSpPr>
            <a:cxnSpLocks/>
          </p:cNvCxnSpPr>
          <p:nvPr/>
        </p:nvCxnSpPr>
        <p:spPr>
          <a:xfrm>
            <a:off x="8719086" y="3376279"/>
            <a:ext cx="1181753" cy="1260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7899C1E6-825A-3D30-5AB0-C32FB7AC4BA2}"/>
              </a:ext>
            </a:extLst>
          </p:cNvPr>
          <p:cNvCxnSpPr>
            <a:cxnSpLocks/>
          </p:cNvCxnSpPr>
          <p:nvPr/>
        </p:nvCxnSpPr>
        <p:spPr>
          <a:xfrm>
            <a:off x="8733439" y="4168079"/>
            <a:ext cx="1181753" cy="1260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477D6589-CAEA-2D31-8124-C4BE0F7898BB}"/>
              </a:ext>
            </a:extLst>
          </p:cNvPr>
          <p:cNvCxnSpPr>
            <a:cxnSpLocks/>
          </p:cNvCxnSpPr>
          <p:nvPr/>
        </p:nvCxnSpPr>
        <p:spPr>
          <a:xfrm>
            <a:off x="7285084" y="5427251"/>
            <a:ext cx="1181753" cy="1260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5F77421F-112C-C2A7-7478-CDAF63B2DF02}"/>
              </a:ext>
            </a:extLst>
          </p:cNvPr>
          <p:cNvCxnSpPr>
            <a:cxnSpLocks/>
          </p:cNvCxnSpPr>
          <p:nvPr/>
        </p:nvCxnSpPr>
        <p:spPr>
          <a:xfrm flipH="1">
            <a:off x="8733438" y="5427251"/>
            <a:ext cx="1181753" cy="1260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Inhaltsplatzhalter 4">
                <a:extLst>
                  <a:ext uri="{FF2B5EF4-FFF2-40B4-BE49-F238E27FC236}">
                    <a16:creationId xmlns:a16="http://schemas.microsoft.com/office/drawing/2014/main" id="{25A09A89-4BAD-2BFB-20E7-F98BF0A80B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362" y="2510570"/>
                <a:ext cx="4831396" cy="368862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000" kern="1200" spc="4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 spc="4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 spc="4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 spc="4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 spc="4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rgbClr val="00679C"/>
                    </a:solidFill>
                  </a:rPr>
                  <a:t>embed</a:t>
                </a:r>
                <a:r>
                  <a:rPr lang="de-DE" dirty="0">
                    <a:solidFill>
                      <a:srgbClr val="00679C"/>
                    </a:solidFill>
                  </a:rPr>
                  <a:t> </a:t>
                </a:r>
                <a:r>
                  <a:rPr lang="de-DE" dirty="0" err="1">
                    <a:solidFill>
                      <a:srgbClr val="00679C"/>
                    </a:solidFill>
                  </a:rPr>
                  <a:t>any</a:t>
                </a:r>
                <a:r>
                  <a:rPr lang="de-DE" dirty="0">
                    <a:solidFill>
                      <a:srgbClr val="00679C"/>
                    </a:solidFill>
                  </a:rPr>
                  <a:t> </a:t>
                </a:r>
                <a:r>
                  <a:rPr lang="de-DE" dirty="0" err="1">
                    <a:solidFill>
                      <a:srgbClr val="00679C"/>
                    </a:solidFill>
                  </a:rPr>
                  <a:t>graph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nodes</a:t>
                </a:r>
                <a:r>
                  <a:rPr lang="de-DE" dirty="0"/>
                  <a:t> and </a:t>
                </a:r>
                <a:r>
                  <a:rPr lang="de-DE" dirty="0" err="1"/>
                  <a:t>fanin</a:t>
                </a:r>
                <a:r>
                  <a:rPr lang="de-DE" dirty="0"/>
                  <a:t>/-out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de-DE" dirty="0"/>
              </a:p>
              <a:p>
                <a:pPr>
                  <a:buFont typeface="Wingdings" pitchFamily="2" charset="2"/>
                  <a:buChar char="Ø"/>
                </a:pPr>
                <a:r>
                  <a:rPr lang="de-DE" dirty="0" err="1"/>
                  <a:t>Built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using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79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de-DE" dirty="0">
                    <a:solidFill>
                      <a:srgbClr val="00679C"/>
                    </a:solidFill>
                  </a:rPr>
                  <a:t> </a:t>
                </a:r>
                <a:r>
                  <a:rPr lang="de-DE" dirty="0" err="1">
                    <a:solidFill>
                      <a:srgbClr val="00679C"/>
                    </a:solidFill>
                  </a:rPr>
                  <a:t>instances</a:t>
                </a:r>
                <a:r>
                  <a:rPr lang="de-DE" dirty="0">
                    <a:solidFill>
                      <a:srgbClr val="00679C"/>
                    </a:solidFill>
                  </a:rPr>
                  <a:t> </a:t>
                </a:r>
                <a:r>
                  <a:rPr lang="de-DE" dirty="0" err="1">
                    <a:solidFill>
                      <a:srgbClr val="00679C"/>
                    </a:solidFill>
                  </a:rPr>
                  <a:t>of</a:t>
                </a:r>
                <a:r>
                  <a:rPr lang="de-DE" dirty="0">
                    <a:solidFill>
                      <a:srgbClr val="00679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679C"/>
                        </a:solidFill>
                        <a:latin typeface="Cambria Math" panose="02040503050406030204" pitchFamily="18" charset="0"/>
                      </a:rPr>
                      <m:t>𝐸𝑈</m:t>
                    </m:r>
                    <m:sSub>
                      <m:sSubPr>
                        <m:ctrlPr>
                          <a:rPr lang="en-US" i="1">
                            <a:solidFill>
                              <a:srgbClr val="00679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679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679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679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679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buFont typeface="Wingdings" pitchFamily="2" charset="2"/>
                  <a:buChar char="Ø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𝐸𝑈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de-DE" dirty="0"/>
                  <a:t> constructions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de-DE" dirty="0"/>
                  <a:t>Valiant [Val76]: </a:t>
                </a:r>
                <a:r>
                  <a:rPr lang="de-DE" dirty="0" err="1"/>
                  <a:t>size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375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de-DE" dirty="0"/>
              </a:p>
              <a:p>
                <a:pPr lvl="1">
                  <a:buFont typeface="Wingdings" pitchFamily="2" charset="2"/>
                  <a:buChar char="Ø"/>
                </a:pPr>
                <a:r>
                  <a:rPr lang="de-DE" b="1" dirty="0"/>
                  <a:t>Liu et al. [LYZ+21]: </a:t>
                </a:r>
                <a:r>
                  <a:rPr lang="de-DE" b="1" dirty="0" err="1"/>
                  <a:t>size</a:t>
                </a:r>
                <a:r>
                  <a:rPr lang="de-DE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endParaRPr lang="de-DE" b="1" dirty="0"/>
              </a:p>
              <a:p>
                <a:pPr>
                  <a:buFont typeface="Wingdings" pitchFamily="2" charset="2"/>
                  <a:buChar char="Ø"/>
                </a:pPr>
                <a:r>
                  <a:rPr lang="de-DE" dirty="0" err="1"/>
                  <a:t>For</a:t>
                </a:r>
                <a:r>
                  <a:rPr lang="de-DE" dirty="0"/>
                  <a:t> Boolean </a:t>
                </a:r>
                <a:r>
                  <a:rPr lang="de-DE" dirty="0" err="1"/>
                  <a:t>circuits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de-DE" dirty="0"/>
              </a:p>
              <a:p>
                <a:pPr>
                  <a:buFont typeface="Wingdings" pitchFamily="2" charset="2"/>
                  <a:buChar char="Ø"/>
                </a:pPr>
                <a:r>
                  <a:rPr lang="de-DE" dirty="0">
                    <a:solidFill>
                      <a:srgbClr val="00679C"/>
                    </a:solidFill>
                  </a:rPr>
                  <a:t>Size</a:t>
                </a:r>
                <a:r>
                  <a:rPr lang="de-DE" dirty="0"/>
                  <a:t> </a:t>
                </a:r>
                <a:r>
                  <a:rPr lang="de-DE" dirty="0" err="1"/>
                  <a:t>when</a:t>
                </a:r>
                <a:r>
                  <a:rPr lang="de-DE" dirty="0"/>
                  <a:t> </a:t>
                </a:r>
                <a:r>
                  <a:rPr lang="de-DE" dirty="0" err="1"/>
                  <a:t>using</a:t>
                </a:r>
                <a:r>
                  <a:rPr lang="de-DE" dirty="0"/>
                  <a:t> Liu et </a:t>
                </a:r>
                <a:r>
                  <a:rPr lang="de-DE" dirty="0" err="1"/>
                  <a:t>al.‘s</a:t>
                </a:r>
                <a:r>
                  <a:rPr lang="de-DE" dirty="0"/>
                  <a:t> EUG: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7" name="Inhaltsplatzhalter 4">
                <a:extLst>
                  <a:ext uri="{FF2B5EF4-FFF2-40B4-BE49-F238E27FC236}">
                    <a16:creationId xmlns:a16="http://schemas.microsoft.com/office/drawing/2014/main" id="{25A09A89-4BAD-2BFB-20E7-F98BF0A80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2" y="2510570"/>
                <a:ext cx="4831396" cy="3688628"/>
              </a:xfrm>
              <a:prstGeom prst="rect">
                <a:avLst/>
              </a:prstGeom>
              <a:blipFill>
                <a:blip r:embed="rId9"/>
                <a:stretch>
                  <a:fillRect l="-1050" t="-10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Grafik 37">
            <a:extLst>
              <a:ext uri="{FF2B5EF4-FFF2-40B4-BE49-F238E27FC236}">
                <a16:creationId xmlns:a16="http://schemas.microsoft.com/office/drawing/2014/main" id="{B229CFE1-D587-E014-B147-136E1C356A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000" y="1533380"/>
            <a:ext cx="971258" cy="81562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0ACFF3FF-4410-49D4-A443-05624C740499}"/>
              </a:ext>
            </a:extLst>
          </p:cNvPr>
          <p:cNvSpPr txBox="1"/>
          <p:nvPr/>
        </p:nvSpPr>
        <p:spPr>
          <a:xfrm>
            <a:off x="1447958" y="2110460"/>
            <a:ext cx="2094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1889801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67FC69-8F51-1E81-773F-A18CC70D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9E8D-0739-4C28-BB97-1D61527BFECF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2082690-D058-038D-C5AD-8966EAFB2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12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el 3">
                <a:extLst>
                  <a:ext uri="{FF2B5EF4-FFF2-40B4-BE49-F238E27FC236}">
                    <a16:creationId xmlns:a16="http://schemas.microsoft.com/office/drawing/2014/main" id="{0F4E63D2-B7D2-D5D0-BA6B-CE0AB8CEA2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From </a:t>
                </a:r>
                <a:r>
                  <a:rPr lang="de-DE" dirty="0" err="1"/>
                  <a:t>one</a:t>
                </a:r>
                <a:r>
                  <a:rPr lang="de-DE" dirty="0"/>
                  <a:t> Output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outputs</a:t>
                </a:r>
                <a:endParaRPr lang="de-DE" dirty="0"/>
              </a:p>
            </p:txBody>
          </p:sp>
        </mc:Choice>
        <mc:Fallback xmlns="">
          <p:sp>
            <p:nvSpPr>
              <p:cNvPr id="4" name="Titel 3">
                <a:extLst>
                  <a:ext uri="{FF2B5EF4-FFF2-40B4-BE49-F238E27FC236}">
                    <a16:creationId xmlns:a16="http://schemas.microsoft.com/office/drawing/2014/main" id="{0F4E63D2-B7D2-D5D0-BA6B-CE0AB8CEA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112" r="-2970" b="-30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id="{DCCBAE64-8F6D-9E05-AEEE-381D2747CEB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60362" y="2709000"/>
                <a:ext cx="4651396" cy="37710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de-DE" dirty="0"/>
                  <a:t>Merge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poles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one</a:t>
                </a:r>
                <a:r>
                  <a:rPr lang="de-DE" dirty="0"/>
                  <a:t> LUT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de-DE" dirty="0">
                    <a:solidFill>
                      <a:srgbClr val="00679C"/>
                    </a:solidFill>
                  </a:rPr>
                  <a:t>Remove </a:t>
                </a:r>
                <a:r>
                  <a:rPr lang="de-DE" dirty="0" err="1">
                    <a:solidFill>
                      <a:srgbClr val="00679C"/>
                    </a:solidFill>
                  </a:rPr>
                  <a:t>ingoing</a:t>
                </a:r>
                <a:r>
                  <a:rPr lang="de-DE" dirty="0">
                    <a:solidFill>
                      <a:srgbClr val="00679C"/>
                    </a:solidFill>
                  </a:rPr>
                  <a:t> </a:t>
                </a:r>
                <a:r>
                  <a:rPr lang="de-DE" dirty="0" err="1">
                    <a:solidFill>
                      <a:srgbClr val="00679C"/>
                    </a:solidFill>
                  </a:rPr>
                  <a:t>edges</a:t>
                </a:r>
                <a:r>
                  <a:rPr lang="de-DE" dirty="0">
                    <a:solidFill>
                      <a:srgbClr val="00679C"/>
                    </a:solidFill>
                  </a:rPr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all but </a:t>
                </a:r>
                <a:r>
                  <a:rPr lang="de-DE" dirty="0" err="1"/>
                  <a:t>first</a:t>
                </a:r>
                <a:r>
                  <a:rPr lang="de-DE" dirty="0"/>
                  <a:t> </a:t>
                </a:r>
                <a:r>
                  <a:rPr lang="de-DE" dirty="0" err="1"/>
                  <a:t>poles</a:t>
                </a:r>
                <a:endParaRPr lang="de-DE" dirty="0"/>
              </a:p>
              <a:p>
                <a:pPr>
                  <a:buFont typeface="Wingdings" pitchFamily="2" charset="2"/>
                  <a:buChar char="Ø"/>
                </a:pPr>
                <a:r>
                  <a:rPr lang="de-DE" dirty="0"/>
                  <a:t>Implement </a:t>
                </a:r>
                <a:r>
                  <a:rPr lang="de-DE" dirty="0" err="1"/>
                  <a:t>each</a:t>
                </a:r>
                <a:r>
                  <a:rPr lang="de-DE" dirty="0"/>
                  <a:t> pole </a:t>
                </a:r>
                <a:r>
                  <a:rPr lang="de-DE" dirty="0" err="1"/>
                  <a:t>as</a:t>
                </a:r>
                <a:r>
                  <a:rPr lang="de-DE" dirty="0"/>
                  <a:t> a </a:t>
                </a:r>
                <a:br>
                  <a:rPr lang="en-US" b="0" i="0" dirty="0">
                    <a:solidFill>
                      <a:srgbClr val="00679C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679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679C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00679C"/>
                        </a:solidFill>
                        <a:latin typeface="Cambria Math" panose="02040503050406030204" pitchFamily="18" charset="0"/>
                      </a:rPr>
                      <m:t>→1)</m:t>
                    </m:r>
                  </m:oMath>
                </a14:m>
                <a:r>
                  <a:rPr lang="de-DE" dirty="0">
                    <a:solidFill>
                      <a:srgbClr val="00679C"/>
                    </a:solidFill>
                  </a:rPr>
                  <a:t>-LUT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de-DE" b="1" dirty="0"/>
                  <a:t>Total </a:t>
                </a:r>
                <a:r>
                  <a:rPr lang="de-DE" b="1" dirty="0" err="1"/>
                  <a:t>size</a:t>
                </a:r>
                <a:r>
                  <a:rPr lang="de-DE" b="1" dirty="0"/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𝝆𝝎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endParaRPr lang="de-DE" b="1" dirty="0"/>
              </a:p>
            </p:txBody>
          </p:sp>
        </mc:Choice>
        <mc:Fallback xmlns="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id="{DCCBAE64-8F6D-9E05-AEEE-381D2747CE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60362" y="2709000"/>
                <a:ext cx="4651396" cy="3771000"/>
              </a:xfrm>
              <a:blipFill>
                <a:blip r:embed="rId4"/>
                <a:stretch>
                  <a:fillRect l="-2997" t="-23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DFE12878-4D7C-9B71-F9DA-9A07D0D71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731810"/>
            <a:ext cx="1121750" cy="8990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AC8EF64-AAB6-1565-7B0B-BAAD02A1A071}"/>
              </a:ext>
            </a:extLst>
          </p:cNvPr>
          <p:cNvSpPr txBox="1"/>
          <p:nvPr/>
        </p:nvSpPr>
        <p:spPr>
          <a:xfrm>
            <a:off x="1481750" y="2281121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/>
              <a:t>Procedure</a:t>
            </a:r>
            <a:endParaRPr lang="de-D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66B98CE2-1F91-0799-9D13-907A10427E3F}"/>
                  </a:ext>
                </a:extLst>
              </p:cNvPr>
              <p:cNvSpPr/>
              <p:nvPr/>
            </p:nvSpPr>
            <p:spPr>
              <a:xfrm>
                <a:off x="5295809" y="2170800"/>
                <a:ext cx="6584400" cy="3963600"/>
              </a:xfrm>
              <a:prstGeom prst="rect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𝐸𝑈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1600" b="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66B98CE2-1F91-0799-9D13-907A10427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809" y="2170800"/>
                <a:ext cx="6584400" cy="3963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bgerundetes Rechteck 64">
            <a:extLst>
              <a:ext uri="{FF2B5EF4-FFF2-40B4-BE49-F238E27FC236}">
                <a16:creationId xmlns:a16="http://schemas.microsoft.com/office/drawing/2014/main" id="{E7FB7573-7DE2-49DA-0B45-08E5FA2E9A42}"/>
              </a:ext>
            </a:extLst>
          </p:cNvPr>
          <p:cNvSpPr/>
          <p:nvPr/>
        </p:nvSpPr>
        <p:spPr>
          <a:xfrm>
            <a:off x="8073193" y="2923126"/>
            <a:ext cx="1080000" cy="1766826"/>
          </a:xfrm>
          <a:prstGeom prst="roundRect">
            <a:avLst/>
          </a:prstGeom>
          <a:solidFill>
            <a:srgbClr val="1C8D73">
              <a:alpha val="3215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sz="2800" dirty="0">
                <a:solidFill>
                  <a:schemeClr val="tx1"/>
                </a:solidFill>
              </a:rPr>
              <a:t>LUT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id="{F8D9AA19-3AD3-F5FB-32A3-C8CB598910FC}"/>
                  </a:ext>
                </a:extLst>
              </p:cNvPr>
              <p:cNvSpPr/>
              <p:nvPr/>
            </p:nvSpPr>
            <p:spPr>
              <a:xfrm>
                <a:off x="5475809" y="2349000"/>
                <a:ext cx="1800000" cy="3602858"/>
              </a:xfrm>
              <a:prstGeom prst="rect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𝐸𝑈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id="{F8D9AA19-3AD3-F5FB-32A3-C8CB598910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809" y="2349000"/>
                <a:ext cx="1800000" cy="3602858"/>
              </a:xfrm>
              <a:prstGeom prst="rect">
                <a:avLst/>
              </a:prstGeom>
              <a:blipFill>
                <a:blip r:embed="rId7"/>
                <a:stretch>
                  <a:fillRect l="-90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FE07110-8A97-5688-683E-8BD9243BE26F}"/>
                  </a:ext>
                </a:extLst>
              </p:cNvPr>
              <p:cNvSpPr/>
              <p:nvPr/>
            </p:nvSpPr>
            <p:spPr>
              <a:xfrm>
                <a:off x="8404381" y="3069000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FE07110-8A97-5688-683E-8BD9243BE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381" y="3069000"/>
                <a:ext cx="360000" cy="360000"/>
              </a:xfrm>
              <a:prstGeom prst="ellipse">
                <a:avLst/>
              </a:prstGeom>
              <a:blipFill>
                <a:blip r:embed="rId8"/>
                <a:stretch>
                  <a:fillRect l="-33333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F384C9FA-8CEB-CADB-255F-A45EC82B24DC}"/>
                  </a:ext>
                </a:extLst>
              </p:cNvPr>
              <p:cNvSpPr/>
              <p:nvPr/>
            </p:nvSpPr>
            <p:spPr>
              <a:xfrm>
                <a:off x="8408324" y="3876086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F384C9FA-8CEB-CADB-255F-A45EC82B2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324" y="3876086"/>
                <a:ext cx="360000" cy="360000"/>
              </a:xfrm>
              <a:prstGeom prst="ellipse">
                <a:avLst/>
              </a:prstGeom>
              <a:blipFill>
                <a:blip r:embed="rId9"/>
                <a:stretch>
                  <a:fillRect l="-33333" b="-161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8561CB53-EAC4-376B-86A9-4FB61196F9CB}"/>
                  </a:ext>
                </a:extLst>
              </p:cNvPr>
              <p:cNvSpPr/>
              <p:nvPr/>
            </p:nvSpPr>
            <p:spPr>
              <a:xfrm>
                <a:off x="8404381" y="5490258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8561CB53-EAC4-376B-86A9-4FB61196F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381" y="5490258"/>
                <a:ext cx="360000" cy="360000"/>
              </a:xfrm>
              <a:prstGeom prst="ellipse">
                <a:avLst/>
              </a:prstGeom>
              <a:blipFill>
                <a:blip r:embed="rId10"/>
                <a:stretch>
                  <a:fillRect l="-36667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feld 52">
            <a:extLst>
              <a:ext uri="{FF2B5EF4-FFF2-40B4-BE49-F238E27FC236}">
                <a16:creationId xmlns:a16="http://schemas.microsoft.com/office/drawing/2014/main" id="{6C032DF4-D20E-A6DF-8E65-E8E0850A720A}"/>
              </a:ext>
            </a:extLst>
          </p:cNvPr>
          <p:cNvSpPr txBox="1"/>
          <p:nvPr/>
        </p:nvSpPr>
        <p:spPr>
          <a:xfrm>
            <a:off x="8356381" y="4689951"/>
            <a:ext cx="719428" cy="369332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 algn="ctr"/>
            <a:r>
              <a:rPr lang="de-DE" sz="32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id="{A2405C74-15E2-DD2C-CC59-97070B5034A9}"/>
                  </a:ext>
                </a:extLst>
              </p:cNvPr>
              <p:cNvSpPr/>
              <p:nvPr/>
            </p:nvSpPr>
            <p:spPr>
              <a:xfrm>
                <a:off x="9901796" y="2349000"/>
                <a:ext cx="1800000" cy="3602858"/>
              </a:xfrm>
              <a:prstGeom prst="rect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𝐸𝑈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id="{A2405C74-15E2-DD2C-CC59-97070B503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796" y="2349000"/>
                <a:ext cx="1800000" cy="3602858"/>
              </a:xfrm>
              <a:prstGeom prst="rect">
                <a:avLst/>
              </a:prstGeom>
              <a:blipFill>
                <a:blip r:embed="rId11"/>
                <a:stretch>
                  <a:fillRect l="-97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578FBDB4-0F7F-612F-BF94-0BD0619CF627}"/>
              </a:ext>
            </a:extLst>
          </p:cNvPr>
          <p:cNvCxnSpPr>
            <a:cxnSpLocks/>
            <a:stCxn id="50" idx="3"/>
          </p:cNvCxnSpPr>
          <p:nvPr/>
        </p:nvCxnSpPr>
        <p:spPr>
          <a:xfrm flipH="1">
            <a:off x="7275349" y="3376279"/>
            <a:ext cx="1181753" cy="1260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7DEB57F2-7AD5-9CE6-CB88-B9C127349B95}"/>
              </a:ext>
            </a:extLst>
          </p:cNvPr>
          <p:cNvCxnSpPr>
            <a:cxnSpLocks/>
          </p:cNvCxnSpPr>
          <p:nvPr/>
        </p:nvCxnSpPr>
        <p:spPr>
          <a:xfrm flipH="1">
            <a:off x="7267635" y="4168079"/>
            <a:ext cx="1181753" cy="1260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D8EA9620-04F2-4451-9AC4-F917F7F2A531}"/>
              </a:ext>
            </a:extLst>
          </p:cNvPr>
          <p:cNvCxnSpPr>
            <a:cxnSpLocks/>
          </p:cNvCxnSpPr>
          <p:nvPr/>
        </p:nvCxnSpPr>
        <p:spPr>
          <a:xfrm flipH="1">
            <a:off x="8719086" y="3824858"/>
            <a:ext cx="1181753" cy="126014"/>
          </a:xfrm>
          <a:prstGeom prst="straightConnector1">
            <a:avLst/>
          </a:prstGeom>
          <a:ln w="19050">
            <a:solidFill>
              <a:srgbClr val="B90F2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F4F0C0E5-F3E0-16BB-8F54-417B1DE26222}"/>
              </a:ext>
            </a:extLst>
          </p:cNvPr>
          <p:cNvCxnSpPr>
            <a:cxnSpLocks/>
          </p:cNvCxnSpPr>
          <p:nvPr/>
        </p:nvCxnSpPr>
        <p:spPr>
          <a:xfrm>
            <a:off x="7285085" y="3819858"/>
            <a:ext cx="1181753" cy="126014"/>
          </a:xfrm>
          <a:prstGeom prst="straightConnector1">
            <a:avLst/>
          </a:prstGeom>
          <a:ln w="19050">
            <a:solidFill>
              <a:srgbClr val="B90F2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C0DD571C-DE27-6A78-0514-1E526303994C}"/>
              </a:ext>
            </a:extLst>
          </p:cNvPr>
          <p:cNvCxnSpPr>
            <a:cxnSpLocks/>
          </p:cNvCxnSpPr>
          <p:nvPr/>
        </p:nvCxnSpPr>
        <p:spPr>
          <a:xfrm>
            <a:off x="8719086" y="3376279"/>
            <a:ext cx="1181753" cy="1260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DF53B78F-0400-7ECC-22ED-9DB296B49DB7}"/>
              </a:ext>
            </a:extLst>
          </p:cNvPr>
          <p:cNvCxnSpPr>
            <a:cxnSpLocks/>
          </p:cNvCxnSpPr>
          <p:nvPr/>
        </p:nvCxnSpPr>
        <p:spPr>
          <a:xfrm>
            <a:off x="8733439" y="4168079"/>
            <a:ext cx="1181753" cy="1260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28844DC7-006F-7F88-F8E7-8C2C14A56099}"/>
              </a:ext>
            </a:extLst>
          </p:cNvPr>
          <p:cNvCxnSpPr>
            <a:cxnSpLocks/>
          </p:cNvCxnSpPr>
          <p:nvPr/>
        </p:nvCxnSpPr>
        <p:spPr>
          <a:xfrm>
            <a:off x="7285084" y="5427251"/>
            <a:ext cx="1181753" cy="1260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C6943AA2-81CA-90C5-C522-BB4C7BE2EAED}"/>
              </a:ext>
            </a:extLst>
          </p:cNvPr>
          <p:cNvCxnSpPr>
            <a:cxnSpLocks/>
          </p:cNvCxnSpPr>
          <p:nvPr/>
        </p:nvCxnSpPr>
        <p:spPr>
          <a:xfrm flipH="1">
            <a:off x="8733438" y="5427251"/>
            <a:ext cx="1181753" cy="1260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Gerade Verbindung 62">
            <a:extLst>
              <a:ext uri="{FF2B5EF4-FFF2-40B4-BE49-F238E27FC236}">
                <a16:creationId xmlns:a16="http://schemas.microsoft.com/office/drawing/2014/main" id="{F32DF9E9-84D2-B33A-DB07-E15C02AAEEFE}"/>
              </a:ext>
            </a:extLst>
          </p:cNvPr>
          <p:cNvCxnSpPr>
            <a:cxnSpLocks/>
          </p:cNvCxnSpPr>
          <p:nvPr/>
        </p:nvCxnSpPr>
        <p:spPr>
          <a:xfrm rot="2700000" flipH="1">
            <a:off x="9325213" y="3856817"/>
            <a:ext cx="360000" cy="0"/>
          </a:xfrm>
          <a:prstGeom prst="line">
            <a:avLst/>
          </a:prstGeom>
          <a:ln w="31750">
            <a:solidFill>
              <a:srgbClr val="B90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>
            <a:extLst>
              <a:ext uri="{FF2B5EF4-FFF2-40B4-BE49-F238E27FC236}">
                <a16:creationId xmlns:a16="http://schemas.microsoft.com/office/drawing/2014/main" id="{BF013217-121E-2261-ADC3-B4C000FD274D}"/>
              </a:ext>
            </a:extLst>
          </p:cNvPr>
          <p:cNvCxnSpPr>
            <a:cxnSpLocks/>
          </p:cNvCxnSpPr>
          <p:nvPr/>
        </p:nvCxnSpPr>
        <p:spPr>
          <a:xfrm rot="-2700000" flipH="1">
            <a:off x="9325212" y="3856817"/>
            <a:ext cx="360000" cy="0"/>
          </a:xfrm>
          <a:prstGeom prst="line">
            <a:avLst/>
          </a:prstGeom>
          <a:ln w="31750">
            <a:solidFill>
              <a:srgbClr val="B90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0FA1A27-2D87-02A6-6442-8F1B7A017831}"/>
              </a:ext>
            </a:extLst>
          </p:cNvPr>
          <p:cNvCxnSpPr>
            <a:cxnSpLocks/>
          </p:cNvCxnSpPr>
          <p:nvPr/>
        </p:nvCxnSpPr>
        <p:spPr>
          <a:xfrm rot="2700000" flipH="1">
            <a:off x="7455152" y="3851779"/>
            <a:ext cx="360000" cy="0"/>
          </a:xfrm>
          <a:prstGeom prst="line">
            <a:avLst/>
          </a:prstGeom>
          <a:ln w="31750">
            <a:solidFill>
              <a:srgbClr val="B90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D28B5DAB-FA4A-FB17-B4B5-C2B16876405D}"/>
              </a:ext>
            </a:extLst>
          </p:cNvPr>
          <p:cNvCxnSpPr>
            <a:cxnSpLocks/>
          </p:cNvCxnSpPr>
          <p:nvPr/>
        </p:nvCxnSpPr>
        <p:spPr>
          <a:xfrm rot="-2700000" flipH="1">
            <a:off x="7455151" y="3851779"/>
            <a:ext cx="360000" cy="0"/>
          </a:xfrm>
          <a:prstGeom prst="line">
            <a:avLst/>
          </a:prstGeom>
          <a:ln w="31750">
            <a:solidFill>
              <a:srgbClr val="B90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57B089CC-A1DE-CF85-E352-7759EE2A9DA7}"/>
              </a:ext>
            </a:extLst>
          </p:cNvPr>
          <p:cNvCxnSpPr>
            <a:cxnSpLocks/>
          </p:cNvCxnSpPr>
          <p:nvPr/>
        </p:nvCxnSpPr>
        <p:spPr>
          <a:xfrm>
            <a:off x="7272219" y="3014186"/>
            <a:ext cx="1181753" cy="1260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07CFC5E3-393C-9EA3-AF13-5E81A2F011FB}"/>
              </a:ext>
            </a:extLst>
          </p:cNvPr>
          <p:cNvCxnSpPr>
            <a:cxnSpLocks/>
          </p:cNvCxnSpPr>
          <p:nvPr/>
        </p:nvCxnSpPr>
        <p:spPr>
          <a:xfrm flipH="1">
            <a:off x="8720573" y="3014186"/>
            <a:ext cx="1181753" cy="1260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707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C5E1C2-BFDA-2DFC-5A10-F239C07C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26D684C-68C3-B320-4F53-3341AA54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AC7C215-1BBA-970B-3F05-A7FA60160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000" y="1"/>
            <a:ext cx="7185300" cy="6268978"/>
          </a:xfrm>
          <a:prstGeom prst="rect">
            <a:avLst/>
          </a:prstGeom>
        </p:spPr>
      </p:pic>
      <p:sp>
        <p:nvSpPr>
          <p:cNvPr id="5" name="Titel 3">
            <a:extLst>
              <a:ext uri="{FF2B5EF4-FFF2-40B4-BE49-F238E27FC236}">
                <a16:creationId xmlns:a16="http://schemas.microsoft.com/office/drawing/2014/main" id="{BD6CB483-0ABC-0AD0-5691-6BB68A0FCE7B}"/>
              </a:ext>
            </a:extLst>
          </p:cNvPr>
          <p:cNvSpPr txBox="1">
            <a:spLocks/>
          </p:cNvSpPr>
          <p:nvPr/>
        </p:nvSpPr>
        <p:spPr>
          <a:xfrm>
            <a:off x="360000" y="189000"/>
            <a:ext cx="4296000" cy="899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Varying</a:t>
            </a:r>
            <a:r>
              <a:rPr lang="en-US" dirty="0"/>
              <a:t> PFE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6CB9430-3D36-5601-D11B-259904F1A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0" y="1629000"/>
            <a:ext cx="860908" cy="1269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0D07A31-4A74-303F-80CF-4746717025D1}"/>
              </a:ext>
            </a:extLst>
          </p:cNvPr>
          <p:cNvSpPr txBox="1"/>
          <p:nvPr/>
        </p:nvSpPr>
        <p:spPr>
          <a:xfrm>
            <a:off x="1354208" y="2489090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/>
              <a:t>What</a:t>
            </a:r>
            <a:r>
              <a:rPr lang="de-DE" sz="2000" b="1" dirty="0"/>
              <a:t> </a:t>
            </a:r>
            <a:r>
              <a:rPr lang="de-DE" sz="2000" b="1" dirty="0" err="1"/>
              <a:t>we</a:t>
            </a:r>
            <a:r>
              <a:rPr lang="de-DE" sz="2000" b="1" dirty="0"/>
              <a:t> </a:t>
            </a:r>
            <a:r>
              <a:rPr lang="de-DE" sz="2000" b="1" dirty="0" err="1"/>
              <a:t>have</a:t>
            </a:r>
            <a:endParaRPr lang="de-D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E01EDFF-D925-3A23-BB5B-4FF2FBA82829}"/>
                  </a:ext>
                </a:extLst>
              </p:cNvPr>
              <p:cNvSpPr txBox="1"/>
              <p:nvPr/>
            </p:nvSpPr>
            <p:spPr>
              <a:xfrm>
                <a:off x="463999" y="2977690"/>
                <a:ext cx="514737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de-DE" sz="2000" dirty="0"/>
                  <a:t>LUC </a:t>
                </a:r>
                <a:r>
                  <a:rPr lang="de-DE" sz="2000" dirty="0" err="1"/>
                  <a:t>can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simulate</a:t>
                </a:r>
                <a:r>
                  <a:rPr lang="de-DE" sz="2000" dirty="0"/>
                  <a:t>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one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 LUT type</a:t>
                </a:r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de-DE" sz="2000" dirty="0"/>
                  <a:t>e.g.,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(3→1)</m:t>
                    </m:r>
                  </m:oMath>
                </a14:m>
                <a:r>
                  <a:rPr lang="de-DE" sz="2000" dirty="0"/>
                  <a:t>-LUT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de-DE" sz="2000" dirty="0" err="1"/>
                  <a:t>Only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small</a:t>
                </a:r>
                <a:r>
                  <a:rPr lang="de-DE" sz="2000" dirty="0"/>
                  <a:t> </a:t>
                </a:r>
                <a:r>
                  <a:rPr lang="de-DE" sz="2000" dirty="0" err="1"/>
                  <a:t>parts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function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benefit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from</a:t>
                </a:r>
                <a:r>
                  <a:rPr lang="de-DE" sz="2000" dirty="0"/>
                  <a:t> LUTs </a:t>
                </a:r>
                <a:r>
                  <a:rPr lang="de-DE" sz="2000" dirty="0" err="1"/>
                  <a:t>with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de-DE" sz="2000" dirty="0"/>
                  <a:t> inputs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de-DE" sz="2000" dirty="0"/>
                  <a:t>Many </a:t>
                </a:r>
                <a:r>
                  <a:rPr lang="de-DE" sz="2000" dirty="0" err="1"/>
                  <a:t>functionalities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can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efficiently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implemented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with</a:t>
                </a:r>
                <a:r>
                  <a:rPr lang="de-DE" sz="2000" dirty="0"/>
                  <a:t> 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LUTs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with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many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inputs</a:t>
                </a:r>
                <a:endParaRPr lang="de-DE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E01EDFF-D925-3A23-BB5B-4FF2FBA82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99" y="2977690"/>
                <a:ext cx="5147375" cy="1938992"/>
              </a:xfrm>
              <a:prstGeom prst="rect">
                <a:avLst/>
              </a:prstGeom>
              <a:blipFill>
                <a:blip r:embed="rId4"/>
                <a:stretch>
                  <a:fillRect l="-983" t="-1948" b="-45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434B47C3-51DC-C618-836A-DC53FC164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5147900"/>
            <a:ext cx="1080000" cy="1221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819B523E-7852-26A7-5CF8-26C15E43FC49}"/>
                  </a:ext>
                </a:extLst>
              </p:cNvPr>
              <p:cNvSpPr txBox="1"/>
              <p:nvPr/>
            </p:nvSpPr>
            <p:spPr>
              <a:xfrm>
                <a:off x="1668624" y="5424279"/>
                <a:ext cx="51473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/>
                  <a:t>Can </a:t>
                </a:r>
                <a:r>
                  <a:rPr lang="de-DE" sz="2000" dirty="0" err="1"/>
                  <a:t>we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efficiently</a:t>
                </a:r>
                <a:r>
                  <a:rPr lang="de-DE" sz="2000" dirty="0"/>
                  <a:t> 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mix multiple LUTs </a:t>
                </a:r>
                <a:r>
                  <a:rPr lang="de-DE" sz="2000" dirty="0" err="1"/>
                  <a:t>without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having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factor</a:t>
                </a:r>
                <a:r>
                  <a:rPr lang="de-DE" sz="2000" dirty="0"/>
                  <a:t> in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total </a:t>
                </a:r>
                <a:r>
                  <a:rPr lang="de-DE" sz="2000" dirty="0" err="1"/>
                  <a:t>circuit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size</a:t>
                </a:r>
                <a:r>
                  <a:rPr lang="de-DE" sz="2000" dirty="0"/>
                  <a:t>?</a:t>
                </a: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819B523E-7852-26A7-5CF8-26C15E43F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624" y="5424279"/>
                <a:ext cx="5147375" cy="707886"/>
              </a:xfrm>
              <a:prstGeom prst="rect">
                <a:avLst/>
              </a:prstGeom>
              <a:blipFill>
                <a:blip r:embed="rId6"/>
                <a:stretch>
                  <a:fillRect l="-1232" t="-5357" r="-493"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3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8307179-FC14-C14F-7F56-F56DD76D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6A6C143-39FE-F31D-81E4-E01B150D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14" name="Bildplatzhalter 18">
            <a:extLst>
              <a:ext uri="{FF2B5EF4-FFF2-40B4-BE49-F238E27FC236}">
                <a16:creationId xmlns:a16="http://schemas.microsoft.com/office/drawing/2014/main" id="{67CAD63B-24C2-67A9-3423-0DD3F162539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4" r="21944"/>
          <a:stretch/>
        </p:blipFill>
        <p:spPr>
          <a:xfrm>
            <a:off x="1042944" y="1989000"/>
            <a:ext cx="2566676" cy="2566676"/>
          </a:xfrm>
        </p:spPr>
      </p:pic>
      <p:pic>
        <p:nvPicPr>
          <p:cNvPr id="15" name="Bildplatzhalter 20">
            <a:extLst>
              <a:ext uri="{FF2B5EF4-FFF2-40B4-BE49-F238E27FC236}">
                <a16:creationId xmlns:a16="http://schemas.microsoft.com/office/drawing/2014/main" id="{D5042284-6300-C9B3-28C0-2230E979EE7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r="21962"/>
          <a:stretch/>
        </p:blipFill>
        <p:spPr>
          <a:xfrm>
            <a:off x="4812662" y="1989000"/>
            <a:ext cx="2566676" cy="2566676"/>
          </a:xfr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15C7B5D-BBDB-2D34-14D7-31BBE338E1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79996" y="4804817"/>
            <a:ext cx="2529624" cy="245846"/>
          </a:xfrm>
        </p:spPr>
        <p:txBody>
          <a:bodyPr/>
          <a:lstStyle/>
          <a:p>
            <a:r>
              <a:rPr lang="de-DE" dirty="0"/>
              <a:t>LUT-</a:t>
            </a:r>
            <a:r>
              <a:rPr lang="de-DE" dirty="0" err="1"/>
              <a:t>Based</a:t>
            </a:r>
            <a:r>
              <a:rPr lang="de-DE" dirty="0"/>
              <a:t> UC (LUC)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2561FBF-A14E-1103-CB41-E231A4C34F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12662" y="4804817"/>
            <a:ext cx="2529624" cy="245846"/>
          </a:xfrm>
        </p:spPr>
        <p:txBody>
          <a:bodyPr/>
          <a:lstStyle/>
          <a:p>
            <a:r>
              <a:rPr lang="de-DE" dirty="0" err="1"/>
              <a:t>Varying</a:t>
            </a:r>
            <a:r>
              <a:rPr lang="de-DE" dirty="0"/>
              <a:t> UC</a:t>
            </a:r>
          </a:p>
          <a:p>
            <a:r>
              <a:rPr lang="de-DE" dirty="0"/>
              <a:t>(VUC)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1A57195D-F665-B6CF-105C-04FA541E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>
                <a:solidFill>
                  <a:srgbClr val="00679C"/>
                </a:solidFill>
              </a:rPr>
              <a:t>Contributions</a:t>
            </a:r>
            <a:endParaRPr lang="de-DE" dirty="0">
              <a:solidFill>
                <a:srgbClr val="006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15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E84FFD-76CF-33D4-9522-BD0A159C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D3D-D8C4-4102-9424-20C07C0FDF43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105EA8D-5EA2-EDD6-B7AD-2A1771C8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A2CACE4-6923-5D42-D307-1ED56B7D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1"/>
                </a:solidFill>
              </a:rPr>
              <a:t>Varying</a:t>
            </a:r>
            <a:r>
              <a:rPr lang="de-DE" dirty="0"/>
              <a:t> Universal </a:t>
            </a:r>
            <a:r>
              <a:rPr lang="de-DE" dirty="0" err="1"/>
              <a:t>Circuits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C50D1A85-FB25-08E6-C111-016D98BA0A47}"/>
                  </a:ext>
                </a:extLst>
              </p:cNvPr>
              <p:cNvSpPr txBox="1"/>
              <p:nvPr/>
            </p:nvSpPr>
            <p:spPr>
              <a:xfrm>
                <a:off x="1907943" y="1989000"/>
                <a:ext cx="924111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i="1" dirty="0"/>
                  <a:t>A </a:t>
                </a:r>
                <a:r>
                  <a:rPr lang="de-DE" sz="2000" i="1" dirty="0" err="1">
                    <a:solidFill>
                      <a:schemeClr val="accent1"/>
                    </a:solidFill>
                  </a:rPr>
                  <a:t>Varying</a:t>
                </a:r>
                <a:r>
                  <a:rPr lang="de-DE" sz="2000" i="1" dirty="0">
                    <a:solidFill>
                      <a:schemeClr val="accent1"/>
                    </a:solidFill>
                  </a:rPr>
                  <a:t> Universal Circuit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𝑉𝑈𝐶</m:t>
                    </m:r>
                  </m:oMath>
                </a14:m>
                <a:r>
                  <a:rPr lang="de-DE" sz="2000" i="1" dirty="0"/>
                  <a:t> </a:t>
                </a:r>
                <a:r>
                  <a:rPr lang="de-DE" sz="2000" i="1" dirty="0" err="1"/>
                  <a:t>is</a:t>
                </a:r>
                <a:r>
                  <a:rPr lang="de-DE" sz="2000" i="1" dirty="0"/>
                  <a:t> a Boolean </a:t>
                </a:r>
                <a:r>
                  <a:rPr lang="de-DE" sz="2000" i="1" dirty="0" err="1"/>
                  <a:t>circuit</a:t>
                </a:r>
                <a:r>
                  <a:rPr lang="de-DE" sz="2000" i="1" dirty="0"/>
                  <a:t> </a:t>
                </a:r>
                <a:r>
                  <a:rPr lang="de-DE" sz="2000" i="1" dirty="0" err="1"/>
                  <a:t>of</a:t>
                </a:r>
                <a:r>
                  <a:rPr lang="de-DE" sz="2000" i="1" dirty="0"/>
                  <a:t> </a:t>
                </a:r>
                <a:r>
                  <a:rPr lang="de-DE" sz="2000" i="1" dirty="0" err="1"/>
                  <a:t>asymptotic</a:t>
                </a:r>
                <a:r>
                  <a:rPr lang="de-DE" sz="2000" i="1" dirty="0"/>
                  <a:t> </a:t>
                </a:r>
                <a:r>
                  <a:rPr lang="de-DE" sz="2000" i="1" dirty="0" err="1"/>
                  <a:t>size</a:t>
                </a:r>
                <a:r>
                  <a:rPr lang="de-DE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i="1" dirty="0"/>
                  <a:t> </a:t>
                </a:r>
                <a:r>
                  <a:rPr lang="de-DE" sz="2000" i="1" dirty="0" err="1"/>
                  <a:t>that</a:t>
                </a:r>
                <a:r>
                  <a:rPr lang="de-DE" sz="2000" i="1" dirty="0"/>
                  <a:t> </a:t>
                </a:r>
                <a:r>
                  <a:rPr lang="de-DE" sz="2000" i="1" dirty="0" err="1"/>
                  <a:t>can</a:t>
                </a:r>
                <a:r>
                  <a:rPr lang="de-DE" sz="2000" i="1" dirty="0"/>
                  <a:t> </a:t>
                </a:r>
                <a:r>
                  <a:rPr lang="de-DE" sz="2000" i="1" dirty="0" err="1"/>
                  <a:t>compute</a:t>
                </a:r>
                <a:r>
                  <a:rPr lang="de-DE" sz="2000" i="1" dirty="0"/>
                  <a:t> </a:t>
                </a:r>
                <a:r>
                  <a:rPr lang="de-DE" sz="2000" i="1" dirty="0">
                    <a:solidFill>
                      <a:schemeClr val="accent1"/>
                    </a:solidFill>
                  </a:rPr>
                  <a:t>any Boolean </a:t>
                </a:r>
                <a:r>
                  <a:rPr lang="de-DE" sz="2000" i="1" dirty="0" err="1">
                    <a:solidFill>
                      <a:schemeClr val="accent1"/>
                    </a:solidFill>
                  </a:rPr>
                  <a:t>function</a:t>
                </a:r>
                <a:r>
                  <a:rPr lang="de-DE" sz="2000" i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000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2000" i="1" dirty="0" err="1"/>
                  <a:t>of</a:t>
                </a:r>
                <a:r>
                  <a:rPr lang="de-DE" sz="2000" i="1" dirty="0"/>
                  <a:t> </a:t>
                </a:r>
                <a:r>
                  <a:rPr lang="de-DE" sz="2000" i="1" dirty="0" err="1"/>
                  <a:t>size</a:t>
                </a:r>
                <a:r>
                  <a:rPr lang="de-DE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000" i="1" dirty="0"/>
                  <a:t> </a:t>
                </a:r>
                <a:r>
                  <a:rPr lang="de-DE" sz="2000" i="1" dirty="0" err="1"/>
                  <a:t>for</a:t>
                </a:r>
                <a:r>
                  <a:rPr lang="de-DE" sz="2000" i="1" dirty="0"/>
                  <a:t> a </a:t>
                </a:r>
                <a:r>
                  <a:rPr lang="de-DE" sz="2000" i="1" dirty="0" err="1"/>
                  <a:t>given</a:t>
                </a:r>
                <a:r>
                  <a:rPr lang="de-DE" sz="2000" i="1" dirty="0"/>
                  <a:t> </a:t>
                </a:r>
                <a:r>
                  <a:rPr lang="de-DE" sz="2000" i="1" dirty="0" err="1"/>
                  <a:t>sequence</a:t>
                </a:r>
                <a:r>
                  <a:rPr lang="de-DE" sz="2000" i="1" dirty="0"/>
                  <a:t> </a:t>
                </a:r>
                <a:r>
                  <a:rPr lang="de-DE" sz="2000" i="1" dirty="0" err="1"/>
                  <a:t>of</a:t>
                </a:r>
                <a:r>
                  <a:rPr lang="de-DE" sz="2000" i="1" dirty="0"/>
                  <a:t> LUTs </a:t>
                </a:r>
                <a:r>
                  <a:rPr lang="de-DE" sz="2000" i="1" dirty="0" err="1"/>
                  <a:t>of</a:t>
                </a:r>
                <a:r>
                  <a:rPr lang="de-DE" sz="2000" i="1" dirty="0"/>
                  <a:t> </a:t>
                </a:r>
                <a:r>
                  <a:rPr lang="de-DE" sz="2000" i="1" dirty="0" err="1">
                    <a:solidFill>
                      <a:schemeClr val="accent1"/>
                    </a:solidFill>
                  </a:rPr>
                  <a:t>varying</a:t>
                </a:r>
                <a:r>
                  <a:rPr lang="de-DE" sz="2000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2000" i="1" dirty="0" err="1">
                    <a:solidFill>
                      <a:schemeClr val="accent1"/>
                    </a:solidFill>
                  </a:rPr>
                  <a:t>input</a:t>
                </a:r>
                <a:r>
                  <a:rPr lang="de-DE" sz="2000" i="1" dirty="0">
                    <a:solidFill>
                      <a:schemeClr val="accent1"/>
                    </a:solidFill>
                  </a:rPr>
                  <a:t> and </a:t>
                </a:r>
                <a:r>
                  <a:rPr lang="de-DE" sz="2000" i="1" dirty="0" err="1">
                    <a:solidFill>
                      <a:schemeClr val="accent1"/>
                    </a:solidFill>
                  </a:rPr>
                  <a:t>output</a:t>
                </a:r>
                <a:r>
                  <a:rPr lang="de-DE" sz="2000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2000" i="1" dirty="0" err="1">
                    <a:solidFill>
                      <a:schemeClr val="accent1"/>
                    </a:solidFill>
                  </a:rPr>
                  <a:t>dimensions</a:t>
                </a:r>
                <a:r>
                  <a:rPr lang="de-DE" sz="2000" i="1" dirty="0"/>
                  <a:t>.</a:t>
                </a: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C50D1A85-FB25-08E6-C111-016D98BA0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943" y="1989000"/>
                <a:ext cx="9241114" cy="1015663"/>
              </a:xfrm>
              <a:prstGeom prst="rect">
                <a:avLst/>
              </a:prstGeom>
              <a:blipFill>
                <a:blip r:embed="rId3"/>
                <a:stretch>
                  <a:fillRect l="-824" t="-2469" b="-98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BC2BED07-A29E-B34C-79FF-F5E00E664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00" y="1989000"/>
            <a:ext cx="1267249" cy="101566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AFBD2E5-7FB2-326B-E190-06C2371C8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3841146"/>
            <a:ext cx="1267249" cy="186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DAFEB91-E35A-4237-7434-262323A466A1}"/>
                  </a:ext>
                </a:extLst>
              </p:cNvPr>
              <p:cNvSpPr txBox="1"/>
              <p:nvPr/>
            </p:nvSpPr>
            <p:spPr>
              <a:xfrm>
                <a:off x="2079171" y="4082143"/>
                <a:ext cx="869682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de-DE" sz="2000" dirty="0"/>
                  <a:t>Can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efficiently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implement</a:t>
                </a:r>
                <a:r>
                  <a:rPr lang="de-DE" sz="2000" dirty="0"/>
                  <a:t> 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single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de-DE" sz="2000" dirty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input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de-DE" sz="2000" dirty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output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 LUTs </a:t>
                </a:r>
                <a:r>
                  <a:rPr lang="de-DE" sz="2000" dirty="0"/>
                  <a:t>in a </a:t>
                </a:r>
                <a:r>
                  <a:rPr lang="de-DE" sz="2000" dirty="0" err="1"/>
                  <a:t>circuit</a:t>
                </a:r>
                <a:endParaRPr lang="de-DE" sz="2000" dirty="0"/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de-DE" sz="2000" dirty="0">
                    <a:solidFill>
                      <a:srgbClr val="C00000"/>
                    </a:solidFill>
                  </a:rPr>
                  <a:t>VUCs leak </a:t>
                </a:r>
                <a:r>
                  <a:rPr lang="de-DE" sz="2000" dirty="0" err="1">
                    <a:solidFill>
                      <a:srgbClr val="C00000"/>
                    </a:solidFill>
                  </a:rPr>
                  <a:t>the</a:t>
                </a:r>
                <a:r>
                  <a:rPr lang="de-DE" sz="2000" dirty="0">
                    <a:solidFill>
                      <a:srgbClr val="C00000"/>
                    </a:solidFill>
                  </a:rPr>
                  <a:t> LUTs’ </a:t>
                </a:r>
                <a:r>
                  <a:rPr lang="de-DE" sz="2000" dirty="0" err="1">
                    <a:solidFill>
                      <a:srgbClr val="C00000"/>
                    </a:solidFill>
                  </a:rPr>
                  <a:t>dimensions</a:t>
                </a:r>
                <a:r>
                  <a:rPr lang="de-DE" sz="2000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de-DE" sz="2000" dirty="0" err="1">
                    <a:solidFill>
                      <a:schemeClr val="accent1"/>
                    </a:solidFill>
                  </a:rPr>
                  <a:t>Applications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for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 VUCs </a:t>
                </a:r>
                <a:r>
                  <a:rPr lang="de-DE" sz="2000" dirty="0"/>
                  <a:t>and VPFE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de-DE" sz="2000" dirty="0"/>
                  <a:t>Hardware </a:t>
                </a:r>
                <a:r>
                  <a:rPr lang="de-DE" sz="2000" dirty="0" err="1"/>
                  <a:t>Logic</a:t>
                </a:r>
                <a:r>
                  <a:rPr lang="de-DE" sz="2000" dirty="0"/>
                  <a:t> </a:t>
                </a:r>
                <a:r>
                  <a:rPr lang="de-DE" sz="2000" dirty="0" err="1"/>
                  <a:t>Locking</a:t>
                </a:r>
                <a:endParaRPr lang="de-DE" sz="2000" dirty="0"/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de-DE" sz="2000" dirty="0" err="1"/>
                  <a:t>Classifiers</a:t>
                </a:r>
                <a:r>
                  <a:rPr lang="de-DE" sz="2000" dirty="0"/>
                  <a:t> (e.g., </a:t>
                </a:r>
                <a:r>
                  <a:rPr lang="de-DE" sz="2000" dirty="0" err="1"/>
                  <a:t>car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insurance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tariffs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have</a:t>
                </a:r>
                <a:r>
                  <a:rPr lang="de-DE" sz="2000" dirty="0"/>
                  <a:t> a </a:t>
                </a:r>
                <a:r>
                  <a:rPr lang="de-DE" sz="2000" dirty="0" err="1"/>
                  <a:t>basic</a:t>
                </a:r>
                <a:r>
                  <a:rPr lang="de-DE" sz="2000" dirty="0"/>
                  <a:t> </a:t>
                </a:r>
                <a:r>
                  <a:rPr lang="de-DE" sz="2000" dirty="0" err="1"/>
                  <a:t>price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depending</a:t>
                </a:r>
                <a:r>
                  <a:rPr lang="de-DE" sz="2000" dirty="0"/>
                  <a:t> on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car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model</a:t>
                </a:r>
                <a:r>
                  <a:rPr lang="de-DE" sz="2000" dirty="0"/>
                  <a:t>)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DAFEB91-E35A-4237-7434-262323A46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171" y="4082143"/>
                <a:ext cx="8696829" cy="1938992"/>
              </a:xfrm>
              <a:prstGeom prst="rect">
                <a:avLst/>
              </a:prstGeom>
              <a:blipFill>
                <a:blip r:embed="rId6"/>
                <a:stretch>
                  <a:fillRect l="-583" t="-1948" b="-45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011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3543F49-B38F-C081-8706-C795621E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D3D-D8C4-4102-9424-20C07C0FDF43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E391FE6-FE12-8853-4C40-D1D28A9B6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5D70A3-C06E-ED84-3482-C14005180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VUC </a:t>
            </a:r>
            <a:r>
              <a:rPr lang="de-DE" dirty="0">
                <a:solidFill>
                  <a:srgbClr val="00679C"/>
                </a:solidFill>
              </a:rPr>
              <a:t>Construction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41C0DB21-9B39-2CE5-D609-D1C05E0FCE69}"/>
                  </a:ext>
                </a:extLst>
              </p:cNvPr>
              <p:cNvSpPr/>
              <p:nvPr/>
            </p:nvSpPr>
            <p:spPr>
              <a:xfrm>
                <a:off x="6185194" y="2170800"/>
                <a:ext cx="5698800" cy="3963600"/>
              </a:xfrm>
              <a:prstGeom prst="rect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𝐸𝑈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1600" b="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41C0DB21-9B39-2CE5-D609-D1C05E0FC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94" y="2170800"/>
                <a:ext cx="5698800" cy="3963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B504D26B-AD10-8497-2891-61EC35BF1F44}"/>
                  </a:ext>
                </a:extLst>
              </p:cNvPr>
              <p:cNvSpPr/>
              <p:nvPr/>
            </p:nvSpPr>
            <p:spPr>
              <a:xfrm>
                <a:off x="6325667" y="2349000"/>
                <a:ext cx="1375986" cy="3602858"/>
              </a:xfrm>
              <a:prstGeom prst="rect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𝐸𝑈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B504D26B-AD10-8497-2891-61EC35BF1F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667" y="2349000"/>
                <a:ext cx="1375986" cy="3602858"/>
              </a:xfrm>
              <a:prstGeom prst="rect">
                <a:avLst/>
              </a:prstGeom>
              <a:blipFill>
                <a:blip r:embed="rId4"/>
                <a:stretch>
                  <a:fillRect l="-81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5E5C6AC-CEA5-13F7-92B7-E19DBB6FC838}"/>
                  </a:ext>
                </a:extLst>
              </p:cNvPr>
              <p:cNvSpPr/>
              <p:nvPr/>
            </p:nvSpPr>
            <p:spPr>
              <a:xfrm>
                <a:off x="8830225" y="3385650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5E5C6AC-CEA5-13F7-92B7-E19DBB6FC8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225" y="3385650"/>
                <a:ext cx="360000" cy="360000"/>
              </a:xfrm>
              <a:prstGeom prst="ellipse">
                <a:avLst/>
              </a:prstGeom>
              <a:blipFill>
                <a:blip r:embed="rId5"/>
                <a:stretch>
                  <a:fillRect l="-36667" b="-161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F150A33-EBC0-3022-E9BD-9F8C0B321D6D}"/>
                  </a:ext>
                </a:extLst>
              </p:cNvPr>
              <p:cNvSpPr/>
              <p:nvPr/>
            </p:nvSpPr>
            <p:spPr>
              <a:xfrm>
                <a:off x="8834168" y="4192736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F150A33-EBC0-3022-E9BD-9F8C0B321D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168" y="4192736"/>
                <a:ext cx="360000" cy="360000"/>
              </a:xfrm>
              <a:prstGeom prst="ellipse">
                <a:avLst/>
              </a:prstGeom>
              <a:blipFill>
                <a:blip r:embed="rId6"/>
                <a:stretch>
                  <a:fillRect l="-36667" b="-161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00B928D2-2B04-50D5-58AD-EE9CFBC440F6}"/>
                  </a:ext>
                </a:extLst>
              </p:cNvPr>
              <p:cNvSpPr/>
              <p:nvPr/>
            </p:nvSpPr>
            <p:spPr>
              <a:xfrm>
                <a:off x="10327640" y="2349000"/>
                <a:ext cx="1375986" cy="3602858"/>
              </a:xfrm>
              <a:prstGeom prst="rect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𝐸𝑈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  <a:p>
                <a:pPr algn="ctr"/>
                <a:endParaRPr lang="de-DE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00B928D2-2B04-50D5-58AD-EE9CFBC44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640" y="2349000"/>
                <a:ext cx="1375986" cy="3602858"/>
              </a:xfrm>
              <a:prstGeom prst="rect">
                <a:avLst/>
              </a:prstGeom>
              <a:blipFill>
                <a:blip r:embed="rId7"/>
                <a:stretch>
                  <a:fillRect l="-81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481FDB53-1C65-B4CA-11FC-0B4F1888B794}"/>
              </a:ext>
            </a:extLst>
          </p:cNvPr>
          <p:cNvCxnSpPr>
            <a:cxnSpLocks/>
          </p:cNvCxnSpPr>
          <p:nvPr/>
        </p:nvCxnSpPr>
        <p:spPr>
          <a:xfrm flipH="1">
            <a:off x="9144930" y="4141508"/>
            <a:ext cx="1181753" cy="126014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4B106F3-55FE-1D4D-7F93-FA63119989D5}"/>
              </a:ext>
            </a:extLst>
          </p:cNvPr>
          <p:cNvCxnSpPr>
            <a:cxnSpLocks/>
          </p:cNvCxnSpPr>
          <p:nvPr/>
        </p:nvCxnSpPr>
        <p:spPr>
          <a:xfrm>
            <a:off x="7710929" y="4136508"/>
            <a:ext cx="1181753" cy="126014"/>
          </a:xfrm>
          <a:prstGeom prst="straightConnector1">
            <a:avLst/>
          </a:prstGeom>
          <a:ln w="19050">
            <a:solidFill>
              <a:srgbClr val="1C8D7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F7B23333-DEFF-045E-C389-BD4D675D1BF5}"/>
              </a:ext>
            </a:extLst>
          </p:cNvPr>
          <p:cNvCxnSpPr>
            <a:cxnSpLocks/>
          </p:cNvCxnSpPr>
          <p:nvPr/>
        </p:nvCxnSpPr>
        <p:spPr>
          <a:xfrm>
            <a:off x="7710928" y="4910924"/>
            <a:ext cx="1181753" cy="126014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159F43E4-1C99-4693-3BA1-DA859960C0C3}"/>
              </a:ext>
            </a:extLst>
          </p:cNvPr>
          <p:cNvCxnSpPr>
            <a:cxnSpLocks/>
          </p:cNvCxnSpPr>
          <p:nvPr/>
        </p:nvCxnSpPr>
        <p:spPr>
          <a:xfrm flipH="1">
            <a:off x="9144930" y="4918941"/>
            <a:ext cx="1181753" cy="126014"/>
          </a:xfrm>
          <a:prstGeom prst="straightConnector1">
            <a:avLst/>
          </a:prstGeom>
          <a:ln w="19050">
            <a:solidFill>
              <a:srgbClr val="B90F2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1B3C9CC-3423-DFD4-B4FA-93BDE020221D}"/>
                  </a:ext>
                </a:extLst>
              </p:cNvPr>
              <p:cNvSpPr/>
              <p:nvPr/>
            </p:nvSpPr>
            <p:spPr>
              <a:xfrm>
                <a:off x="8830225" y="4968931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1B3C9CC-3423-DFD4-B4FA-93BDE02022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225" y="4968931"/>
                <a:ext cx="360000" cy="360000"/>
              </a:xfrm>
              <a:prstGeom prst="ellipse">
                <a:avLst/>
              </a:prstGeom>
              <a:blipFill>
                <a:blip r:embed="rId8"/>
                <a:stretch>
                  <a:fillRect l="-36667" b="-161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4B1666C-5D73-8E40-6195-2FC0FB4FC3F1}"/>
                  </a:ext>
                </a:extLst>
              </p:cNvPr>
              <p:cNvSpPr/>
              <p:nvPr/>
            </p:nvSpPr>
            <p:spPr>
              <a:xfrm>
                <a:off x="629808" y="4997595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4B1666C-5D73-8E40-6195-2FC0FB4FC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08" y="4997595"/>
                <a:ext cx="360000" cy="360000"/>
              </a:xfrm>
              <a:prstGeom prst="ellipse">
                <a:avLst/>
              </a:prstGeom>
              <a:blipFill>
                <a:blip r:embed="rId9"/>
                <a:stretch>
                  <a:fillRect l="-29032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F368C6D-1F97-8FDC-5969-FDFA80CA6C75}"/>
                  </a:ext>
                </a:extLst>
              </p:cNvPr>
              <p:cNvSpPr/>
              <p:nvPr/>
            </p:nvSpPr>
            <p:spPr>
              <a:xfrm>
                <a:off x="182329" y="5012281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F368C6D-1F97-8FDC-5969-FDFA80CA6C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29" y="5012281"/>
                <a:ext cx="360000" cy="360000"/>
              </a:xfrm>
              <a:prstGeom prst="ellipse">
                <a:avLst/>
              </a:prstGeom>
              <a:blipFill>
                <a:blip r:embed="rId10"/>
                <a:stretch>
                  <a:fillRect l="-29032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D0E2933-1A9E-6675-0FBF-B8BA341FF590}"/>
                  </a:ext>
                </a:extLst>
              </p:cNvPr>
              <p:cNvSpPr/>
              <p:nvPr/>
            </p:nvSpPr>
            <p:spPr>
              <a:xfrm>
                <a:off x="1079808" y="5776717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D0E2933-1A9E-6675-0FBF-B8BA341FF5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08" y="5776717"/>
                <a:ext cx="360000" cy="360000"/>
              </a:xfrm>
              <a:prstGeom prst="ellipse">
                <a:avLst/>
              </a:prstGeom>
              <a:blipFill>
                <a:blip r:embed="rId11"/>
                <a:stretch>
                  <a:fillRect l="-33333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11638EF-E340-9D14-8CFF-FE59BFA9184D}"/>
                  </a:ext>
                </a:extLst>
              </p:cNvPr>
              <p:cNvSpPr/>
              <p:nvPr/>
            </p:nvSpPr>
            <p:spPr>
              <a:xfrm>
                <a:off x="1079808" y="4997595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11638EF-E340-9D14-8CFF-FE59BFA91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08" y="4997595"/>
                <a:ext cx="360000" cy="360000"/>
              </a:xfrm>
              <a:prstGeom prst="ellipse">
                <a:avLst/>
              </a:prstGeom>
              <a:blipFill>
                <a:blip r:embed="rId12"/>
                <a:stretch>
                  <a:fillRect l="-33333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A3064F4-E449-03B8-ED75-8A47A840633C}"/>
                  </a:ext>
                </a:extLst>
              </p:cNvPr>
              <p:cNvSpPr/>
              <p:nvPr/>
            </p:nvSpPr>
            <p:spPr>
              <a:xfrm>
                <a:off x="1529808" y="4997595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A3064F4-E449-03B8-ED75-8A47A8406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808" y="4997595"/>
                <a:ext cx="360000" cy="360000"/>
              </a:xfrm>
              <a:prstGeom prst="ellipse">
                <a:avLst/>
              </a:prstGeom>
              <a:blipFill>
                <a:blip r:embed="rId13"/>
                <a:stretch>
                  <a:fillRect l="-36667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F42B9B0-3B3E-6589-77DF-953FA5674623}"/>
                  </a:ext>
                </a:extLst>
              </p:cNvPr>
              <p:cNvSpPr/>
              <p:nvPr/>
            </p:nvSpPr>
            <p:spPr>
              <a:xfrm>
                <a:off x="1978165" y="4988753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F42B9B0-3B3E-6589-77DF-953FA5674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165" y="4988753"/>
                <a:ext cx="360000" cy="360000"/>
              </a:xfrm>
              <a:prstGeom prst="ellipse">
                <a:avLst/>
              </a:prstGeom>
              <a:blipFill>
                <a:blip r:embed="rId14"/>
                <a:stretch>
                  <a:fillRect l="-33333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7DA6BDEE-5939-E444-45CC-0AA8A07B6011}"/>
              </a:ext>
            </a:extLst>
          </p:cNvPr>
          <p:cNvCxnSpPr>
            <a:cxnSpLocks/>
            <a:stCxn id="23" idx="4"/>
            <a:endCxn id="24" idx="2"/>
          </p:cNvCxnSpPr>
          <p:nvPr/>
        </p:nvCxnSpPr>
        <p:spPr>
          <a:xfrm>
            <a:off x="362329" y="5372281"/>
            <a:ext cx="717479" cy="5844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F90FA64A-4FBB-B0F6-8CD7-D277DE4AF3B1}"/>
              </a:ext>
            </a:extLst>
          </p:cNvPr>
          <p:cNvCxnSpPr>
            <a:cxnSpLocks/>
            <a:stCxn id="22" idx="4"/>
            <a:endCxn id="24" idx="1"/>
          </p:cNvCxnSpPr>
          <p:nvPr/>
        </p:nvCxnSpPr>
        <p:spPr>
          <a:xfrm>
            <a:off x="809808" y="5357595"/>
            <a:ext cx="322721" cy="4718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BE142347-EF90-7F00-C5CD-1F2A6831383E}"/>
              </a:ext>
            </a:extLst>
          </p:cNvPr>
          <p:cNvCxnSpPr>
            <a:cxnSpLocks/>
            <a:stCxn id="25" idx="4"/>
            <a:endCxn id="24" idx="0"/>
          </p:cNvCxnSpPr>
          <p:nvPr/>
        </p:nvCxnSpPr>
        <p:spPr>
          <a:xfrm>
            <a:off x="1259808" y="5357595"/>
            <a:ext cx="0" cy="419122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B4D70C8F-2679-ED56-797E-0E7FDC424A89}"/>
              </a:ext>
            </a:extLst>
          </p:cNvPr>
          <p:cNvCxnSpPr>
            <a:cxnSpLocks/>
            <a:stCxn id="28" idx="4"/>
            <a:endCxn id="24" idx="7"/>
          </p:cNvCxnSpPr>
          <p:nvPr/>
        </p:nvCxnSpPr>
        <p:spPr>
          <a:xfrm flipH="1">
            <a:off x="1387087" y="5357595"/>
            <a:ext cx="322721" cy="4718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37246106-627F-6772-BFF7-0CE8BEA03249}"/>
              </a:ext>
            </a:extLst>
          </p:cNvPr>
          <p:cNvCxnSpPr>
            <a:cxnSpLocks/>
            <a:stCxn id="29" idx="4"/>
            <a:endCxn id="24" idx="6"/>
          </p:cNvCxnSpPr>
          <p:nvPr/>
        </p:nvCxnSpPr>
        <p:spPr>
          <a:xfrm flipH="1">
            <a:off x="1439808" y="5348753"/>
            <a:ext cx="718357" cy="607964"/>
          </a:xfrm>
          <a:prstGeom prst="straightConnector1">
            <a:avLst/>
          </a:prstGeom>
          <a:ln w="19050">
            <a:solidFill>
              <a:srgbClr val="B90F2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526ADB2-31BB-3105-2070-17E55153B745}"/>
                  </a:ext>
                </a:extLst>
              </p:cNvPr>
              <p:cNvSpPr/>
              <p:nvPr/>
            </p:nvSpPr>
            <p:spPr>
              <a:xfrm>
                <a:off x="3606042" y="4992736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526ADB2-31BB-3105-2070-17E55153B7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42" y="4992736"/>
                <a:ext cx="360000" cy="360000"/>
              </a:xfrm>
              <a:prstGeom prst="ellipse">
                <a:avLst/>
              </a:prstGeom>
              <a:blipFill>
                <a:blip r:embed="rId15"/>
                <a:stretch>
                  <a:fillRect l="-33333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4E72072-D3AB-9C3C-1BEE-263853024DEC}"/>
                  </a:ext>
                </a:extLst>
              </p:cNvPr>
              <p:cNvSpPr/>
              <p:nvPr/>
            </p:nvSpPr>
            <p:spPr>
              <a:xfrm>
                <a:off x="3158563" y="5007422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4E72072-D3AB-9C3C-1BEE-263853024D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563" y="5007422"/>
                <a:ext cx="360000" cy="360000"/>
              </a:xfrm>
              <a:prstGeom prst="ellipse">
                <a:avLst/>
              </a:prstGeom>
              <a:blipFill>
                <a:blip r:embed="rId16"/>
                <a:stretch>
                  <a:fillRect l="-33333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1C1C3C33-AE48-FE7D-6A8C-8889BA04F68F}"/>
                  </a:ext>
                </a:extLst>
              </p:cNvPr>
              <p:cNvSpPr/>
              <p:nvPr/>
            </p:nvSpPr>
            <p:spPr>
              <a:xfrm>
                <a:off x="3853643" y="5792537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1C1C3C33-AE48-FE7D-6A8C-8889BA04F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643" y="5792537"/>
                <a:ext cx="360000" cy="360000"/>
              </a:xfrm>
              <a:prstGeom prst="ellipse">
                <a:avLst/>
              </a:prstGeom>
              <a:blipFill>
                <a:blip r:embed="rId17"/>
                <a:stretch>
                  <a:fillRect l="-32258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F1510F8B-9BB0-5C00-05E1-12F4E0D26C85}"/>
                  </a:ext>
                </a:extLst>
              </p:cNvPr>
              <p:cNvSpPr/>
              <p:nvPr/>
            </p:nvSpPr>
            <p:spPr>
              <a:xfrm>
                <a:off x="4056042" y="4992736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F1510F8B-9BB0-5C00-05E1-12F4E0D2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042" y="4992736"/>
                <a:ext cx="360000" cy="360000"/>
              </a:xfrm>
              <a:prstGeom prst="ellipse">
                <a:avLst/>
              </a:prstGeom>
              <a:blipFill>
                <a:blip r:embed="rId18"/>
                <a:stretch>
                  <a:fillRect l="-30000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4E54320-1834-5C37-A599-86D683F6D3E1}"/>
                  </a:ext>
                </a:extLst>
              </p:cNvPr>
              <p:cNvSpPr/>
              <p:nvPr/>
            </p:nvSpPr>
            <p:spPr>
              <a:xfrm>
                <a:off x="4506042" y="4992736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4E54320-1834-5C37-A599-86D683F6D3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42" y="4992736"/>
                <a:ext cx="360000" cy="360000"/>
              </a:xfrm>
              <a:prstGeom prst="ellipse">
                <a:avLst/>
              </a:prstGeom>
              <a:blipFill>
                <a:blip r:embed="rId19"/>
                <a:stretch>
                  <a:fillRect l="-33333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19699B1C-B572-6D2F-1261-03823A4ED595}"/>
                  </a:ext>
                </a:extLst>
              </p:cNvPr>
              <p:cNvSpPr/>
              <p:nvPr/>
            </p:nvSpPr>
            <p:spPr>
              <a:xfrm>
                <a:off x="4954399" y="4983894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19699B1C-B572-6D2F-1261-03823A4ED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399" y="4983894"/>
                <a:ext cx="360000" cy="360000"/>
              </a:xfrm>
              <a:prstGeom prst="ellipse">
                <a:avLst/>
              </a:prstGeom>
              <a:blipFill>
                <a:blip r:embed="rId20"/>
                <a:stretch>
                  <a:fillRect l="-32258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03CED96-1905-4AF6-AC23-5A535607E5CB}"/>
                  </a:ext>
                </a:extLst>
              </p:cNvPr>
              <p:cNvSpPr/>
              <p:nvPr/>
            </p:nvSpPr>
            <p:spPr>
              <a:xfrm>
                <a:off x="4714938" y="5771858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03CED96-1905-4AF6-AC23-5A535607E5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938" y="5771858"/>
                <a:ext cx="360000" cy="360000"/>
              </a:xfrm>
              <a:prstGeom prst="ellipse">
                <a:avLst/>
              </a:prstGeom>
              <a:blipFill>
                <a:blip r:embed="rId21"/>
                <a:stretch>
                  <a:fillRect l="-32258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9FA4FFCF-A2A9-891D-7A40-E84B9D7BAEEA}"/>
                  </a:ext>
                </a:extLst>
              </p:cNvPr>
              <p:cNvSpPr/>
              <p:nvPr/>
            </p:nvSpPr>
            <p:spPr>
              <a:xfrm>
                <a:off x="3155190" y="5771858"/>
                <a:ext cx="360000" cy="360000"/>
              </a:xfrm>
              <a:prstGeom prst="ellipse">
                <a:avLst/>
              </a:prstGeom>
              <a:solidFill>
                <a:srgbClr val="00679C">
                  <a:alpha val="2509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9FA4FFCF-A2A9-891D-7A40-E84B9D7BAE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190" y="5771858"/>
                <a:ext cx="360000" cy="360000"/>
              </a:xfrm>
              <a:prstGeom prst="ellipse">
                <a:avLst/>
              </a:prstGeom>
              <a:blipFill>
                <a:blip r:embed="rId22"/>
                <a:stretch>
                  <a:fillRect l="-33333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5184A53F-245E-77E2-3540-E977B0457BFC}"/>
              </a:ext>
            </a:extLst>
          </p:cNvPr>
          <p:cNvCxnSpPr>
            <a:cxnSpLocks/>
            <a:stCxn id="49" idx="4"/>
            <a:endCxn id="60" idx="0"/>
          </p:cNvCxnSpPr>
          <p:nvPr/>
        </p:nvCxnSpPr>
        <p:spPr>
          <a:xfrm flipH="1">
            <a:off x="3335190" y="5367422"/>
            <a:ext cx="3373" cy="4044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2274B572-2DFE-0EF9-2774-32F63F771184}"/>
              </a:ext>
            </a:extLst>
          </p:cNvPr>
          <p:cNvCxnSpPr>
            <a:cxnSpLocks/>
            <a:stCxn id="48" idx="4"/>
            <a:endCxn id="50" idx="1"/>
          </p:cNvCxnSpPr>
          <p:nvPr/>
        </p:nvCxnSpPr>
        <p:spPr>
          <a:xfrm>
            <a:off x="3786042" y="5352736"/>
            <a:ext cx="120322" cy="4925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0B88FBB9-6D0D-C3B0-EBDC-190ED554827E}"/>
              </a:ext>
            </a:extLst>
          </p:cNvPr>
          <p:cNvCxnSpPr>
            <a:cxnSpLocks/>
            <a:stCxn id="51" idx="4"/>
            <a:endCxn id="50" idx="7"/>
          </p:cNvCxnSpPr>
          <p:nvPr/>
        </p:nvCxnSpPr>
        <p:spPr>
          <a:xfrm flipH="1">
            <a:off x="4160922" y="5352736"/>
            <a:ext cx="75120" cy="492522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2" name="Gerade Verbindung mit Pfeil 71">
            <a:extLst>
              <a:ext uri="{FF2B5EF4-FFF2-40B4-BE49-F238E27FC236}">
                <a16:creationId xmlns:a16="http://schemas.microsoft.com/office/drawing/2014/main" id="{3A246454-3054-A585-17D5-4710AE73C97E}"/>
              </a:ext>
            </a:extLst>
          </p:cNvPr>
          <p:cNvCxnSpPr>
            <a:cxnSpLocks/>
            <a:stCxn id="52" idx="4"/>
            <a:endCxn id="59" idx="1"/>
          </p:cNvCxnSpPr>
          <p:nvPr/>
        </p:nvCxnSpPr>
        <p:spPr>
          <a:xfrm>
            <a:off x="4686042" y="5352736"/>
            <a:ext cx="81617" cy="4718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41F37B57-BED8-E25B-233D-463D9A36FEE2}"/>
              </a:ext>
            </a:extLst>
          </p:cNvPr>
          <p:cNvCxnSpPr>
            <a:cxnSpLocks/>
            <a:stCxn id="53" idx="4"/>
            <a:endCxn id="59" idx="7"/>
          </p:cNvCxnSpPr>
          <p:nvPr/>
        </p:nvCxnSpPr>
        <p:spPr>
          <a:xfrm flipH="1">
            <a:off x="5022217" y="5343894"/>
            <a:ext cx="112182" cy="480685"/>
          </a:xfrm>
          <a:prstGeom prst="straightConnector1">
            <a:avLst/>
          </a:prstGeom>
          <a:ln w="19050">
            <a:solidFill>
              <a:srgbClr val="B90F2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feld 77">
            <a:extLst>
              <a:ext uri="{FF2B5EF4-FFF2-40B4-BE49-F238E27FC236}">
                <a16:creationId xmlns:a16="http://schemas.microsoft.com/office/drawing/2014/main" id="{3289FE84-4FBE-ED54-13AE-2759AD213C48}"/>
              </a:ext>
            </a:extLst>
          </p:cNvPr>
          <p:cNvSpPr txBox="1"/>
          <p:nvPr/>
        </p:nvSpPr>
        <p:spPr>
          <a:xfrm>
            <a:off x="8794347" y="5500307"/>
            <a:ext cx="719428" cy="369332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 algn="ctr"/>
            <a:r>
              <a:rPr lang="de-DE" sz="3200" dirty="0"/>
              <a:t>…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4B3B4EB9-A4D3-8C2A-232F-40D0C80CA0D0}"/>
              </a:ext>
            </a:extLst>
          </p:cNvPr>
          <p:cNvSpPr txBox="1"/>
          <p:nvPr/>
        </p:nvSpPr>
        <p:spPr>
          <a:xfrm>
            <a:off x="8794347" y="2875955"/>
            <a:ext cx="719428" cy="369332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 algn="ctr"/>
            <a:r>
              <a:rPr lang="de-DE" sz="3200" dirty="0"/>
              <a:t>…</a:t>
            </a:r>
          </a:p>
        </p:txBody>
      </p:sp>
      <p:cxnSp>
        <p:nvCxnSpPr>
          <p:cNvPr id="80" name="Gerade Verbindung mit Pfeil 79">
            <a:extLst>
              <a:ext uri="{FF2B5EF4-FFF2-40B4-BE49-F238E27FC236}">
                <a16:creationId xmlns:a16="http://schemas.microsoft.com/office/drawing/2014/main" id="{E2F2AFAB-6DFA-AD90-3E6D-9D645CEE13E6}"/>
              </a:ext>
            </a:extLst>
          </p:cNvPr>
          <p:cNvCxnSpPr>
            <a:cxnSpLocks/>
          </p:cNvCxnSpPr>
          <p:nvPr/>
        </p:nvCxnSpPr>
        <p:spPr>
          <a:xfrm>
            <a:off x="7702609" y="3310417"/>
            <a:ext cx="1181753" cy="12601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A111FED6-02AA-8917-342E-DEDE6F435B56}"/>
              </a:ext>
            </a:extLst>
          </p:cNvPr>
          <p:cNvCxnSpPr>
            <a:cxnSpLocks/>
          </p:cNvCxnSpPr>
          <p:nvPr/>
        </p:nvCxnSpPr>
        <p:spPr>
          <a:xfrm flipH="1">
            <a:off x="9136611" y="3318434"/>
            <a:ext cx="1181753" cy="1260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5A61D740-8D5C-D82C-7451-7B5E5E387323}"/>
              </a:ext>
            </a:extLst>
          </p:cNvPr>
          <p:cNvCxnSpPr>
            <a:cxnSpLocks/>
          </p:cNvCxnSpPr>
          <p:nvPr/>
        </p:nvCxnSpPr>
        <p:spPr>
          <a:xfrm flipH="1">
            <a:off x="7693479" y="5285146"/>
            <a:ext cx="1181753" cy="1260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Gerade Verbindung mit Pfeil 82">
            <a:extLst>
              <a:ext uri="{FF2B5EF4-FFF2-40B4-BE49-F238E27FC236}">
                <a16:creationId xmlns:a16="http://schemas.microsoft.com/office/drawing/2014/main" id="{91AFFC43-2F9E-5FE9-8E4C-2CB31818143B}"/>
              </a:ext>
            </a:extLst>
          </p:cNvPr>
          <p:cNvCxnSpPr>
            <a:cxnSpLocks/>
          </p:cNvCxnSpPr>
          <p:nvPr/>
        </p:nvCxnSpPr>
        <p:spPr>
          <a:xfrm>
            <a:off x="9159283" y="5285146"/>
            <a:ext cx="1181753" cy="1260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Inhaltsplatzhalter 4">
                <a:extLst>
                  <a:ext uri="{FF2B5EF4-FFF2-40B4-BE49-F238E27FC236}">
                    <a16:creationId xmlns:a16="http://schemas.microsoft.com/office/drawing/2014/main" id="{697EDD22-392C-F8DE-8F87-5B9591EB0A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85" y="1340879"/>
                <a:ext cx="5572860" cy="246132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000" kern="1200" spc="4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 spc="4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 spc="4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 spc="4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 spc="4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de-DE" dirty="0"/>
                  <a:t>Use </a:t>
                </a:r>
                <a:r>
                  <a:rPr lang="de-DE" dirty="0">
                    <a:solidFill>
                      <a:schemeClr val="accent1"/>
                    </a:solidFill>
                  </a:rPr>
                  <a:t>two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>
                    <a:solidFill>
                      <a:schemeClr val="accent1"/>
                    </a:solidFill>
                  </a:rPr>
                  <a:t>￼</a:t>
                </a:r>
                <a:r>
                  <a:rPr lang="de-DE" dirty="0" err="1">
                    <a:solidFill>
                      <a:schemeClr val="accent1"/>
                    </a:solidFill>
                  </a:rPr>
                  <a:t>instances</a:t>
                </a:r>
                <a:endParaRPr lang="de-DE" dirty="0"/>
              </a:p>
              <a:p>
                <a:pPr>
                  <a:buFont typeface="Wingdings" pitchFamily="2" charset="2"/>
                  <a:buChar char="Ø"/>
                </a:pPr>
                <a:r>
                  <a:rPr lang="de-DE" dirty="0" err="1"/>
                  <a:t>Utilize</a:t>
                </a:r>
                <a:r>
                  <a:rPr lang="de-DE" dirty="0"/>
                  <a:t> </a:t>
                </a:r>
                <a:r>
                  <a:rPr lang="de-DE" dirty="0" err="1"/>
                  <a:t>some</a:t>
                </a:r>
                <a:r>
                  <a:rPr lang="de-DE" dirty="0"/>
                  <a:t> </a:t>
                </a:r>
                <a:r>
                  <a:rPr lang="de-DE" dirty="0" err="1"/>
                  <a:t>poles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collect</a:t>
                </a:r>
                <a:r>
                  <a:rPr lang="de-DE" dirty="0"/>
                  <a:t> </a:t>
                </a:r>
                <a:r>
                  <a:rPr lang="de-DE" dirty="0" err="1"/>
                  <a:t>two</a:t>
                </a:r>
                <a:r>
                  <a:rPr lang="de-DE" dirty="0"/>
                  <a:t> LUT </a:t>
                </a:r>
                <a:r>
                  <a:rPr lang="de-DE" dirty="0" err="1"/>
                  <a:t>inputs</a:t>
                </a:r>
                <a:endParaRPr lang="de-DE" dirty="0"/>
              </a:p>
              <a:p>
                <a:pPr>
                  <a:buFont typeface="Wingdings" pitchFamily="2" charset="2"/>
                  <a:buChar char="Ø"/>
                </a:pPr>
                <a:r>
                  <a:rPr lang="de-DE" dirty="0">
                    <a:solidFill>
                      <a:schemeClr val="accent1"/>
                    </a:solidFill>
                  </a:rPr>
                  <a:t>Remove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outgoing</a:t>
                </a:r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edges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those</a:t>
                </a:r>
                <a:r>
                  <a:rPr lang="de-DE" dirty="0"/>
                  <a:t> </a:t>
                </a:r>
                <a:r>
                  <a:rPr lang="de-DE" dirty="0" err="1"/>
                  <a:t>poles</a:t>
                </a:r>
                <a:r>
                  <a:rPr lang="de-DE" dirty="0"/>
                  <a:t> and </a:t>
                </a:r>
                <a:r>
                  <a:rPr lang="de-DE" dirty="0" err="1"/>
                  <a:t>forward</a:t>
                </a:r>
                <a:r>
                  <a:rPr lang="de-DE" dirty="0"/>
                  <a:t> </a:t>
                </a:r>
                <a:r>
                  <a:rPr lang="de-DE" dirty="0" err="1"/>
                  <a:t>their</a:t>
                </a:r>
                <a:r>
                  <a:rPr lang="de-DE" dirty="0"/>
                  <a:t> </a:t>
                </a:r>
                <a:r>
                  <a:rPr lang="de-DE" dirty="0" err="1"/>
                  <a:t>inputs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LUT</a:t>
                </a:r>
              </a:p>
            </p:txBody>
          </p:sp>
        </mc:Choice>
        <mc:Fallback xmlns="">
          <p:sp>
            <p:nvSpPr>
              <p:cNvPr id="84" name="Inhaltsplatzhalter 4">
                <a:extLst>
                  <a:ext uri="{FF2B5EF4-FFF2-40B4-BE49-F238E27FC236}">
                    <a16:creationId xmlns:a16="http://schemas.microsoft.com/office/drawing/2014/main" id="{697EDD22-392C-F8DE-8F87-5B9591EB0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85" y="1340879"/>
                <a:ext cx="5572860" cy="2461321"/>
              </a:xfrm>
              <a:prstGeom prst="rect">
                <a:avLst/>
              </a:prstGeom>
              <a:blipFill>
                <a:blip r:embed="rId23"/>
                <a:stretch>
                  <a:fillRect l="-909" t="-1538" r="-13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feld 84">
            <a:extLst>
              <a:ext uri="{FF2B5EF4-FFF2-40B4-BE49-F238E27FC236}">
                <a16:creationId xmlns:a16="http://schemas.microsoft.com/office/drawing/2014/main" id="{E12557ED-54AA-EB66-0F48-E82B6406E793}"/>
              </a:ext>
            </a:extLst>
          </p:cNvPr>
          <p:cNvSpPr txBox="1"/>
          <p:nvPr/>
        </p:nvSpPr>
        <p:spPr>
          <a:xfrm>
            <a:off x="1791240" y="3882869"/>
            <a:ext cx="154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Convert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fanin</a:t>
            </a:r>
            <a:r>
              <a:rPr lang="de-DE" dirty="0"/>
              <a:t> 2 </a:t>
            </a:r>
            <a:r>
              <a:rPr lang="de-DE" dirty="0" err="1"/>
              <a:t>graph</a:t>
            </a:r>
            <a:endParaRPr lang="de-DE" dirty="0"/>
          </a:p>
        </p:txBody>
      </p:sp>
      <p:cxnSp>
        <p:nvCxnSpPr>
          <p:cNvPr id="87" name="Gekrümmte Verbindung 86">
            <a:extLst>
              <a:ext uri="{FF2B5EF4-FFF2-40B4-BE49-F238E27FC236}">
                <a16:creationId xmlns:a16="http://schemas.microsoft.com/office/drawing/2014/main" id="{91B8C782-1A86-560B-E4DE-1114EFEE292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659134" y="3789899"/>
            <a:ext cx="4859" cy="2076234"/>
          </a:xfrm>
          <a:prstGeom prst="curvedConnector3">
            <a:avLst>
              <a:gd name="adj1" fmla="val 480467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krümmte Verbindung 91">
            <a:extLst>
              <a:ext uri="{FF2B5EF4-FFF2-40B4-BE49-F238E27FC236}">
                <a16:creationId xmlns:a16="http://schemas.microsoft.com/office/drawing/2014/main" id="{A3BF04FE-3F21-DD88-40F7-B1552F45D3D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009186" y="3789898"/>
            <a:ext cx="4859" cy="2076234"/>
          </a:xfrm>
          <a:prstGeom prst="curvedConnector3">
            <a:avLst>
              <a:gd name="adj1" fmla="val 480467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feld 92">
            <a:extLst>
              <a:ext uri="{FF2B5EF4-FFF2-40B4-BE49-F238E27FC236}">
                <a16:creationId xmlns:a16="http://schemas.microsoft.com/office/drawing/2014/main" id="{647AFC53-A390-306C-9560-19800383E28A}"/>
              </a:ext>
            </a:extLst>
          </p:cNvPr>
          <p:cNvSpPr txBox="1"/>
          <p:nvPr/>
        </p:nvSpPr>
        <p:spPr>
          <a:xfrm>
            <a:off x="4110862" y="4141121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Embed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EUG</a:t>
            </a:r>
          </a:p>
        </p:txBody>
      </p:sp>
      <p:cxnSp>
        <p:nvCxnSpPr>
          <p:cNvPr id="95" name="Gekrümmte Verbindung 94">
            <a:extLst>
              <a:ext uri="{FF2B5EF4-FFF2-40B4-BE49-F238E27FC236}">
                <a16:creationId xmlns:a16="http://schemas.microsoft.com/office/drawing/2014/main" id="{671623C5-FD75-629D-76E1-FFA3C9E1DF1A}"/>
              </a:ext>
            </a:extLst>
          </p:cNvPr>
          <p:cNvCxnSpPr>
            <a:cxnSpLocks/>
            <a:stCxn id="7" idx="2"/>
            <a:endCxn id="20" idx="2"/>
          </p:cNvCxnSpPr>
          <p:nvPr/>
        </p:nvCxnSpPr>
        <p:spPr>
          <a:xfrm rot="10800000" flipV="1">
            <a:off x="8830225" y="3565649"/>
            <a:ext cx="12700" cy="1583281"/>
          </a:xfrm>
          <a:prstGeom prst="curvedConnector3">
            <a:avLst>
              <a:gd name="adj1" fmla="val 1800000"/>
            </a:avLst>
          </a:prstGeom>
          <a:ln w="19050" cmpd="sng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krümmte Verbindung 99">
            <a:extLst>
              <a:ext uri="{FF2B5EF4-FFF2-40B4-BE49-F238E27FC236}">
                <a16:creationId xmlns:a16="http://schemas.microsoft.com/office/drawing/2014/main" id="{8F4FD63A-D543-DB39-DCF1-9C2290CC68E7}"/>
              </a:ext>
            </a:extLst>
          </p:cNvPr>
          <p:cNvCxnSpPr>
            <a:cxnSpLocks/>
            <a:stCxn id="8" idx="5"/>
            <a:endCxn id="20" idx="7"/>
          </p:cNvCxnSpPr>
          <p:nvPr/>
        </p:nvCxnSpPr>
        <p:spPr>
          <a:xfrm rot="5400000">
            <a:off x="8878658" y="4758862"/>
            <a:ext cx="521637" cy="3943"/>
          </a:xfrm>
          <a:prstGeom prst="curvedConnector3">
            <a:avLst>
              <a:gd name="adj1" fmla="val 50000"/>
            </a:avLst>
          </a:prstGeom>
          <a:ln w="19050" cmpd="sng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krümmte Verbindung 105">
            <a:extLst>
              <a:ext uri="{FF2B5EF4-FFF2-40B4-BE49-F238E27FC236}">
                <a16:creationId xmlns:a16="http://schemas.microsoft.com/office/drawing/2014/main" id="{2249E16B-B362-D319-7F8D-7586C6AB8FBB}"/>
              </a:ext>
            </a:extLst>
          </p:cNvPr>
          <p:cNvCxnSpPr>
            <a:cxnSpLocks/>
            <a:stCxn id="8" idx="3"/>
            <a:endCxn id="20" idx="1"/>
          </p:cNvCxnSpPr>
          <p:nvPr/>
        </p:nvCxnSpPr>
        <p:spPr>
          <a:xfrm rot="5400000">
            <a:off x="8624100" y="4758862"/>
            <a:ext cx="521637" cy="3943"/>
          </a:xfrm>
          <a:prstGeom prst="curvedConnector3">
            <a:avLst>
              <a:gd name="adj1" fmla="val 50000"/>
            </a:avLst>
          </a:prstGeom>
          <a:ln w="19050" cmpd="sng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636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8307179-FC14-C14F-7F56-F56DD76D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6A6C143-39FE-F31D-81E4-E01B150D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14" name="Bildplatzhalter 18">
            <a:extLst>
              <a:ext uri="{FF2B5EF4-FFF2-40B4-BE49-F238E27FC236}">
                <a16:creationId xmlns:a16="http://schemas.microsoft.com/office/drawing/2014/main" id="{67CAD63B-24C2-67A9-3423-0DD3F162539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4" r="21944"/>
          <a:stretch/>
        </p:blipFill>
        <p:spPr>
          <a:xfrm>
            <a:off x="1042944" y="1989000"/>
            <a:ext cx="2566676" cy="2566676"/>
          </a:xfrm>
        </p:spPr>
      </p:pic>
      <p:pic>
        <p:nvPicPr>
          <p:cNvPr id="15" name="Bildplatzhalter 20">
            <a:extLst>
              <a:ext uri="{FF2B5EF4-FFF2-40B4-BE49-F238E27FC236}">
                <a16:creationId xmlns:a16="http://schemas.microsoft.com/office/drawing/2014/main" id="{D5042284-6300-C9B3-28C0-2230E979EE7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r="21962"/>
          <a:stretch/>
        </p:blipFill>
        <p:spPr>
          <a:xfrm>
            <a:off x="4812662" y="1989000"/>
            <a:ext cx="2566676" cy="2566676"/>
          </a:xfrm>
        </p:spPr>
      </p:pic>
      <p:pic>
        <p:nvPicPr>
          <p:cNvPr id="16" name="Bildplatzhalter 20">
            <a:extLst>
              <a:ext uri="{FF2B5EF4-FFF2-40B4-BE49-F238E27FC236}">
                <a16:creationId xmlns:a16="http://schemas.microsoft.com/office/drawing/2014/main" id="{A2C43244-5D8F-E608-4A7E-5AC3D5D4D44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381" y="1989000"/>
            <a:ext cx="2566676" cy="2566676"/>
          </a:xfr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15C7B5D-BBDB-2D34-14D7-31BBE338E1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79996" y="4804817"/>
            <a:ext cx="2529624" cy="245846"/>
          </a:xfrm>
        </p:spPr>
        <p:txBody>
          <a:bodyPr/>
          <a:lstStyle/>
          <a:p>
            <a:r>
              <a:rPr lang="de-DE" dirty="0"/>
              <a:t>LUT-</a:t>
            </a:r>
            <a:r>
              <a:rPr lang="de-DE" dirty="0" err="1"/>
              <a:t>Based</a:t>
            </a:r>
            <a:r>
              <a:rPr lang="de-DE" dirty="0"/>
              <a:t> UC (LUC)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2561FBF-A14E-1103-CB41-E231A4C34F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12662" y="4804817"/>
            <a:ext cx="2529624" cy="245846"/>
          </a:xfrm>
        </p:spPr>
        <p:txBody>
          <a:bodyPr/>
          <a:lstStyle/>
          <a:p>
            <a:r>
              <a:rPr lang="de-DE" dirty="0" err="1"/>
              <a:t>Varying</a:t>
            </a:r>
            <a:r>
              <a:rPr lang="de-DE" dirty="0"/>
              <a:t> UC</a:t>
            </a:r>
          </a:p>
          <a:p>
            <a:r>
              <a:rPr lang="de-DE" dirty="0"/>
              <a:t>(VUC)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7A64CE6-723F-2D26-8E06-884FE2BE72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82381" y="4804817"/>
            <a:ext cx="2529624" cy="245846"/>
          </a:xfrm>
        </p:spPr>
        <p:txBody>
          <a:bodyPr/>
          <a:lstStyle/>
          <a:p>
            <a:r>
              <a:rPr lang="de-DE" dirty="0"/>
              <a:t>Implementation +</a:t>
            </a:r>
          </a:p>
          <a:p>
            <a:r>
              <a:rPr lang="de-DE" dirty="0"/>
              <a:t>Synthesis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1A57195D-F665-B6CF-105C-04FA541E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>
                <a:solidFill>
                  <a:srgbClr val="00679C"/>
                </a:solidFill>
              </a:rPr>
              <a:t>Contributions</a:t>
            </a:r>
            <a:endParaRPr lang="de-DE" dirty="0">
              <a:solidFill>
                <a:srgbClr val="006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45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hteck 50">
            <a:extLst>
              <a:ext uri="{FF2B5EF4-FFF2-40B4-BE49-F238E27FC236}">
                <a16:creationId xmlns:a16="http://schemas.microsoft.com/office/drawing/2014/main" id="{878A0A08-419C-B63A-DB75-7C6069917452}"/>
              </a:ext>
            </a:extLst>
          </p:cNvPr>
          <p:cNvSpPr/>
          <p:nvPr/>
        </p:nvSpPr>
        <p:spPr>
          <a:xfrm>
            <a:off x="360000" y="5114516"/>
            <a:ext cx="11548384" cy="1198672"/>
          </a:xfrm>
          <a:prstGeom prst="rect">
            <a:avLst/>
          </a:prstGeom>
          <a:solidFill>
            <a:srgbClr val="000000">
              <a:alpha val="0"/>
            </a:srgb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8736279-6A07-2B67-28BA-3EA42BFBC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928" y="5147805"/>
            <a:ext cx="1081434" cy="108050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2C0C78A-95D6-D2AD-A6E6-8F0BA0947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83" y="5264049"/>
            <a:ext cx="682262" cy="964264"/>
          </a:xfrm>
          <a:prstGeom prst="rect">
            <a:avLst/>
          </a:prstGeom>
        </p:spPr>
      </p:pic>
      <p:sp>
        <p:nvSpPr>
          <p:cNvPr id="48" name="Rechteck 47">
            <a:extLst>
              <a:ext uri="{FF2B5EF4-FFF2-40B4-BE49-F238E27FC236}">
                <a16:creationId xmlns:a16="http://schemas.microsoft.com/office/drawing/2014/main" id="{D5783E06-2539-0EFD-6B48-7AFCBDA90784}"/>
              </a:ext>
            </a:extLst>
          </p:cNvPr>
          <p:cNvSpPr/>
          <p:nvPr/>
        </p:nvSpPr>
        <p:spPr>
          <a:xfrm>
            <a:off x="360000" y="3731842"/>
            <a:ext cx="11548384" cy="1334241"/>
          </a:xfrm>
          <a:prstGeom prst="rect">
            <a:avLst/>
          </a:prstGeom>
          <a:solidFill>
            <a:srgbClr val="000000">
              <a:alpha val="0"/>
            </a:srgb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EB63134A-1209-AB2D-B4A9-8FE237543EDF}"/>
              </a:ext>
            </a:extLst>
          </p:cNvPr>
          <p:cNvSpPr/>
          <p:nvPr/>
        </p:nvSpPr>
        <p:spPr>
          <a:xfrm>
            <a:off x="360000" y="1280807"/>
            <a:ext cx="11548384" cy="2393459"/>
          </a:xfrm>
          <a:prstGeom prst="rect">
            <a:avLst/>
          </a:prstGeom>
          <a:solidFill>
            <a:srgbClr val="000000">
              <a:alpha val="0"/>
            </a:srgb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8F47BB-FFD8-F615-4B6E-9032633E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D3D-D8C4-4102-9424-20C07C0FDF43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4B964CF-394C-AB0F-36B2-CAAEAE14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0C2A66F-4EA9-FD46-9792-D487A872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Synthesis</a:t>
            </a:r>
            <a:r>
              <a:rPr lang="de-DE" dirty="0"/>
              <a:t> </a:t>
            </a:r>
            <a:r>
              <a:rPr lang="de-DE" dirty="0" err="1"/>
              <a:t>Toolchain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F8F4D54-4A4D-D5F0-66C6-F2C608C31C61}"/>
              </a:ext>
            </a:extLst>
          </p:cNvPr>
          <p:cNvSpPr txBox="1"/>
          <p:nvPr/>
        </p:nvSpPr>
        <p:spPr>
          <a:xfrm>
            <a:off x="3664273" y="31996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0" dirty="0">
                <a:solidFill>
                  <a:srgbClr val="000000"/>
                </a:solidFill>
                <a:effectLst/>
                <a:latin typeface="Times"/>
              </a:rPr>
              <a:t> </a:t>
            </a:r>
            <a:endParaRPr lang="de-DE" dirty="0"/>
          </a:p>
        </p:txBody>
      </p:sp>
      <p:sp>
        <p:nvSpPr>
          <p:cNvPr id="9" name="Flowchart: Document 15">
            <a:extLst>
              <a:ext uri="{FF2B5EF4-FFF2-40B4-BE49-F238E27FC236}">
                <a16:creationId xmlns:a16="http://schemas.microsoft.com/office/drawing/2014/main" id="{D21E93DD-114E-1953-FE32-9B3296D5A7D5}"/>
              </a:ext>
            </a:extLst>
          </p:cNvPr>
          <p:cNvSpPr/>
          <p:nvPr/>
        </p:nvSpPr>
        <p:spPr>
          <a:xfrm>
            <a:off x="4552273" y="1417583"/>
            <a:ext cx="3087454" cy="516746"/>
          </a:xfrm>
          <a:prstGeom prst="flowChartDocument">
            <a:avLst/>
          </a:prstGeom>
          <a:blipFill dpi="0" rotWithShape="1">
            <a:blip r:embed="rId5"/>
            <a:srcRect/>
            <a:stretch>
              <a:fillRect t="4132" b="-362812"/>
            </a:stretch>
          </a:blipFill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9996"/>
            <a:r>
              <a:rPr lang="en-US" b="1" spc="-80" dirty="0">
                <a:solidFill>
                  <a:schemeClr val="tx1"/>
                </a:solidFill>
              </a:rPr>
              <a:t>VHDL / Verilog Code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49CBB67-0A24-8013-7F0D-0177EB9574D6}"/>
              </a:ext>
            </a:extLst>
          </p:cNvPr>
          <p:cNvSpPr/>
          <p:nvPr/>
        </p:nvSpPr>
        <p:spPr>
          <a:xfrm>
            <a:off x="4549131" y="5348645"/>
            <a:ext cx="3087454" cy="759466"/>
          </a:xfrm>
          <a:prstGeom prst="rect">
            <a:avLst/>
          </a:prstGeom>
          <a:solidFill>
            <a:srgbClr val="00679C">
              <a:alpha val="2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accent5"/>
                </a:solidFill>
              </a:rPr>
              <a:t>ABY Framework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9F22B8B-A4EB-3182-3279-19602E166D38}"/>
              </a:ext>
            </a:extLst>
          </p:cNvPr>
          <p:cNvSpPr/>
          <p:nvPr/>
        </p:nvSpPr>
        <p:spPr>
          <a:xfrm>
            <a:off x="4549131" y="2313779"/>
            <a:ext cx="3087454" cy="296053"/>
          </a:xfrm>
          <a:prstGeom prst="rect">
            <a:avLst/>
          </a:prstGeom>
          <a:solidFill>
            <a:srgbClr val="00679C">
              <a:alpha val="2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accent5"/>
                </a:solidFill>
              </a:rPr>
              <a:t>Hardware Synthesis</a:t>
            </a:r>
            <a:endParaRPr lang="de-DE" sz="2400" dirty="0"/>
          </a:p>
        </p:txBody>
      </p:sp>
      <p:sp>
        <p:nvSpPr>
          <p:cNvPr id="14" name="Flowchart: Document 39">
            <a:extLst>
              <a:ext uri="{FF2B5EF4-FFF2-40B4-BE49-F238E27FC236}">
                <a16:creationId xmlns:a16="http://schemas.microsoft.com/office/drawing/2014/main" id="{8552F5EA-9554-611A-1332-2452C032CC3A}"/>
              </a:ext>
            </a:extLst>
          </p:cNvPr>
          <p:cNvSpPr/>
          <p:nvPr/>
        </p:nvSpPr>
        <p:spPr>
          <a:xfrm>
            <a:off x="8488875" y="2138910"/>
            <a:ext cx="1188720" cy="749578"/>
          </a:xfrm>
          <a:prstGeom prst="flowChartDocumen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79996"/>
            <a:endParaRPr lang="en-US" sz="2000" b="1" spc="-80" dirty="0">
              <a:solidFill>
                <a:srgbClr val="000000"/>
              </a:solidFill>
            </a:endParaRPr>
          </a:p>
        </p:txBody>
      </p:sp>
      <p:sp>
        <p:nvSpPr>
          <p:cNvPr id="15" name="Flowchart: Document 40">
            <a:extLst>
              <a:ext uri="{FF2B5EF4-FFF2-40B4-BE49-F238E27FC236}">
                <a16:creationId xmlns:a16="http://schemas.microsoft.com/office/drawing/2014/main" id="{1E72ED24-7BF8-EE02-E083-46B9B012C82A}"/>
              </a:ext>
            </a:extLst>
          </p:cNvPr>
          <p:cNvSpPr/>
          <p:nvPr/>
        </p:nvSpPr>
        <p:spPr>
          <a:xfrm>
            <a:off x="8612210" y="2246988"/>
            <a:ext cx="1188720" cy="749578"/>
          </a:xfrm>
          <a:prstGeom prst="flowChartDocumen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79996"/>
            <a:r>
              <a:rPr lang="de-DE" sz="1600" b="1" spc="-80" dirty="0">
                <a:solidFill>
                  <a:srgbClr val="000000"/>
                </a:solidFill>
              </a:rPr>
              <a:t>Synthetic Libraries</a:t>
            </a:r>
            <a:endParaRPr lang="en-US" sz="1600" b="1" spc="-80" dirty="0">
              <a:solidFill>
                <a:srgbClr val="000000"/>
              </a:solidFill>
            </a:endParaRPr>
          </a:p>
        </p:txBody>
      </p:sp>
      <p:sp>
        <p:nvSpPr>
          <p:cNvPr id="16" name="Flowchart: Document 41">
            <a:extLst>
              <a:ext uri="{FF2B5EF4-FFF2-40B4-BE49-F238E27FC236}">
                <a16:creationId xmlns:a16="http://schemas.microsoft.com/office/drawing/2014/main" id="{66FE7B76-9687-0710-5972-86DD1B05F225}"/>
              </a:ext>
            </a:extLst>
          </p:cNvPr>
          <p:cNvSpPr/>
          <p:nvPr/>
        </p:nvSpPr>
        <p:spPr>
          <a:xfrm>
            <a:off x="2522858" y="2246988"/>
            <a:ext cx="1188720" cy="749578"/>
          </a:xfrm>
          <a:prstGeom prst="flowChartDocumen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79996"/>
            <a:r>
              <a:rPr lang="en-US" sz="1600" b="1" spc="-80" dirty="0">
                <a:solidFill>
                  <a:srgbClr val="000000"/>
                </a:solidFill>
              </a:rPr>
              <a:t>Technology Library</a:t>
            </a:r>
          </a:p>
        </p:txBody>
      </p:sp>
      <p:sp>
        <p:nvSpPr>
          <p:cNvPr id="17" name="Right Arrow 29">
            <a:extLst>
              <a:ext uri="{FF2B5EF4-FFF2-40B4-BE49-F238E27FC236}">
                <a16:creationId xmlns:a16="http://schemas.microsoft.com/office/drawing/2014/main" id="{2E86B304-FFB2-BCE3-2494-3015395FCD48}"/>
              </a:ext>
            </a:extLst>
          </p:cNvPr>
          <p:cNvSpPr/>
          <p:nvPr/>
        </p:nvSpPr>
        <p:spPr>
          <a:xfrm rot="5400000">
            <a:off x="6005121" y="2070446"/>
            <a:ext cx="175474" cy="155526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8" name="Right Arrow 29">
            <a:extLst>
              <a:ext uri="{FF2B5EF4-FFF2-40B4-BE49-F238E27FC236}">
                <a16:creationId xmlns:a16="http://schemas.microsoft.com/office/drawing/2014/main" id="{30F2E721-37DB-D1CD-DDE9-1FA3974B4BC4}"/>
              </a:ext>
            </a:extLst>
          </p:cNvPr>
          <p:cNvSpPr/>
          <p:nvPr/>
        </p:nvSpPr>
        <p:spPr>
          <a:xfrm rot="5400000">
            <a:off x="6005121" y="2702324"/>
            <a:ext cx="175474" cy="155526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9" name="Flowchart: Document 16">
            <a:extLst>
              <a:ext uri="{FF2B5EF4-FFF2-40B4-BE49-F238E27FC236}">
                <a16:creationId xmlns:a16="http://schemas.microsoft.com/office/drawing/2014/main" id="{03AC9573-C022-ECBD-AF87-7E4430F235EA}"/>
              </a:ext>
            </a:extLst>
          </p:cNvPr>
          <p:cNvSpPr/>
          <p:nvPr/>
        </p:nvSpPr>
        <p:spPr>
          <a:xfrm>
            <a:off x="4552273" y="2981571"/>
            <a:ext cx="3085200" cy="549433"/>
          </a:xfrm>
          <a:prstGeom prst="flowChartDocument">
            <a:avLst/>
          </a:prstGeom>
          <a:blipFill dpi="0" rotWithShape="1">
            <a:blip r:embed="rId6"/>
            <a:srcRect/>
            <a:stretch>
              <a:fillRect l="17328" t="-3095" r="19662" b="-42915"/>
            </a:stretch>
          </a:blipFill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9996"/>
            <a:r>
              <a:rPr lang="en-US" sz="1600" b="1" spc="-80" dirty="0">
                <a:solidFill>
                  <a:schemeClr val="tx1"/>
                </a:solidFill>
              </a:rPr>
              <a:t>Netlist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699DCD2-C1EC-07E7-3AD5-D1C161E7B076}"/>
              </a:ext>
            </a:extLst>
          </p:cNvPr>
          <p:cNvSpPr/>
          <p:nvPr/>
        </p:nvSpPr>
        <p:spPr>
          <a:xfrm>
            <a:off x="4549131" y="3870111"/>
            <a:ext cx="3087454" cy="288657"/>
          </a:xfrm>
          <a:prstGeom prst="rect">
            <a:avLst/>
          </a:prstGeom>
          <a:solidFill>
            <a:srgbClr val="00679C">
              <a:alpha val="2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accent5"/>
                </a:solidFill>
              </a:rPr>
              <a:t>LUC/VUC Compiler</a:t>
            </a:r>
            <a:endParaRPr lang="de-DE" sz="2400" dirty="0"/>
          </a:p>
        </p:txBody>
      </p:sp>
      <p:sp>
        <p:nvSpPr>
          <p:cNvPr id="21" name="Right Arrow 29">
            <a:extLst>
              <a:ext uri="{FF2B5EF4-FFF2-40B4-BE49-F238E27FC236}">
                <a16:creationId xmlns:a16="http://schemas.microsoft.com/office/drawing/2014/main" id="{9C884140-B67A-B97D-C88A-ABF709480498}"/>
              </a:ext>
            </a:extLst>
          </p:cNvPr>
          <p:cNvSpPr/>
          <p:nvPr/>
        </p:nvSpPr>
        <p:spPr>
          <a:xfrm rot="5400000">
            <a:off x="6005121" y="3623423"/>
            <a:ext cx="175474" cy="155526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2" name="Right Arrow 29">
            <a:extLst>
              <a:ext uri="{FF2B5EF4-FFF2-40B4-BE49-F238E27FC236}">
                <a16:creationId xmlns:a16="http://schemas.microsoft.com/office/drawing/2014/main" id="{89C9589C-0BFE-C55D-88F4-C931F47DB6A8}"/>
              </a:ext>
            </a:extLst>
          </p:cNvPr>
          <p:cNvSpPr/>
          <p:nvPr/>
        </p:nvSpPr>
        <p:spPr>
          <a:xfrm rot="5400000">
            <a:off x="6005121" y="4294413"/>
            <a:ext cx="175474" cy="155526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3" name="Flowchart: Document 16">
            <a:extLst>
              <a:ext uri="{FF2B5EF4-FFF2-40B4-BE49-F238E27FC236}">
                <a16:creationId xmlns:a16="http://schemas.microsoft.com/office/drawing/2014/main" id="{8D835B8F-D230-3D68-C391-A2DAE0E2A35E}"/>
              </a:ext>
            </a:extLst>
          </p:cNvPr>
          <p:cNvSpPr/>
          <p:nvPr/>
        </p:nvSpPr>
        <p:spPr>
          <a:xfrm>
            <a:off x="8488873" y="3867024"/>
            <a:ext cx="2378019" cy="549433"/>
          </a:xfrm>
          <a:prstGeom prst="flowChartDocument">
            <a:avLst/>
          </a:prstGeom>
          <a:blipFill dpi="0" rotWithShape="1">
            <a:blip r:embed="rId6"/>
            <a:srcRect/>
            <a:stretch>
              <a:fillRect l="7611" t="-3095" r="10639" b="-42915"/>
            </a:stretch>
          </a:blipFill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9996"/>
            <a:r>
              <a:rPr lang="en-US" sz="1600" b="1" spc="-80" dirty="0">
                <a:solidFill>
                  <a:schemeClr val="tx1"/>
                </a:solidFill>
              </a:rPr>
              <a:t>UC Program</a:t>
            </a:r>
          </a:p>
        </p:txBody>
      </p:sp>
      <p:sp>
        <p:nvSpPr>
          <p:cNvPr id="24" name="Right Arrow 29">
            <a:extLst>
              <a:ext uri="{FF2B5EF4-FFF2-40B4-BE49-F238E27FC236}">
                <a16:creationId xmlns:a16="http://schemas.microsoft.com/office/drawing/2014/main" id="{02E655EE-D722-8B9D-DD80-B3D83CA6EF02}"/>
              </a:ext>
            </a:extLst>
          </p:cNvPr>
          <p:cNvSpPr/>
          <p:nvPr/>
        </p:nvSpPr>
        <p:spPr>
          <a:xfrm rot="5400000">
            <a:off x="10316334" y="4619189"/>
            <a:ext cx="175474" cy="155526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7" name="Flowchart: Document 16">
            <a:extLst>
              <a:ext uri="{FF2B5EF4-FFF2-40B4-BE49-F238E27FC236}">
                <a16:creationId xmlns:a16="http://schemas.microsoft.com/office/drawing/2014/main" id="{9E942546-0233-B150-1CB9-31974F72337A}"/>
              </a:ext>
            </a:extLst>
          </p:cNvPr>
          <p:cNvSpPr/>
          <p:nvPr/>
        </p:nvSpPr>
        <p:spPr>
          <a:xfrm>
            <a:off x="4552273" y="4521592"/>
            <a:ext cx="3085200" cy="549433"/>
          </a:xfrm>
          <a:prstGeom prst="flowChartDocumen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492" t="-109283" r="4492" b="-56189"/>
            </a:stretch>
          </a:blipFill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9996"/>
            <a:r>
              <a:rPr lang="en-US" sz="1600" b="1" spc="-80" dirty="0">
                <a:solidFill>
                  <a:schemeClr val="tx1"/>
                </a:solidFill>
              </a:rPr>
              <a:t>UC Description</a:t>
            </a:r>
          </a:p>
        </p:txBody>
      </p:sp>
      <p:sp>
        <p:nvSpPr>
          <p:cNvPr id="28" name="Right Arrow 29">
            <a:extLst>
              <a:ext uri="{FF2B5EF4-FFF2-40B4-BE49-F238E27FC236}">
                <a16:creationId xmlns:a16="http://schemas.microsoft.com/office/drawing/2014/main" id="{58A2E351-6769-2AF7-B2C5-BE3B56675ED3}"/>
              </a:ext>
            </a:extLst>
          </p:cNvPr>
          <p:cNvSpPr/>
          <p:nvPr/>
        </p:nvSpPr>
        <p:spPr>
          <a:xfrm rot="5400000">
            <a:off x="6005121" y="5132072"/>
            <a:ext cx="175474" cy="155526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9" name="Right Arrow 29">
            <a:extLst>
              <a:ext uri="{FF2B5EF4-FFF2-40B4-BE49-F238E27FC236}">
                <a16:creationId xmlns:a16="http://schemas.microsoft.com/office/drawing/2014/main" id="{2A6B819F-6B10-5E0A-B2F8-D4E011379732}"/>
              </a:ext>
            </a:extLst>
          </p:cNvPr>
          <p:cNvSpPr/>
          <p:nvPr/>
        </p:nvSpPr>
        <p:spPr>
          <a:xfrm>
            <a:off x="7974992" y="3936676"/>
            <a:ext cx="175474" cy="155526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4" name="Right Arrow 29">
            <a:extLst>
              <a:ext uri="{FF2B5EF4-FFF2-40B4-BE49-F238E27FC236}">
                <a16:creationId xmlns:a16="http://schemas.microsoft.com/office/drawing/2014/main" id="{218E93E1-3409-1B0F-B390-982AAB1ACDAB}"/>
              </a:ext>
            </a:extLst>
          </p:cNvPr>
          <p:cNvSpPr/>
          <p:nvPr/>
        </p:nvSpPr>
        <p:spPr>
          <a:xfrm>
            <a:off x="2487178" y="5348645"/>
            <a:ext cx="1929309" cy="155526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5" name="Right Arrow 29">
            <a:extLst>
              <a:ext uri="{FF2B5EF4-FFF2-40B4-BE49-F238E27FC236}">
                <a16:creationId xmlns:a16="http://schemas.microsoft.com/office/drawing/2014/main" id="{0B794C68-2F5F-A227-69F1-BCCB83EC57F3}"/>
              </a:ext>
            </a:extLst>
          </p:cNvPr>
          <p:cNvSpPr/>
          <p:nvPr/>
        </p:nvSpPr>
        <p:spPr>
          <a:xfrm rot="10800000">
            <a:off x="2472052" y="5952585"/>
            <a:ext cx="1929309" cy="155526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6" name="Right Arrow 29">
            <a:extLst>
              <a:ext uri="{FF2B5EF4-FFF2-40B4-BE49-F238E27FC236}">
                <a16:creationId xmlns:a16="http://schemas.microsoft.com/office/drawing/2014/main" id="{BFAC135B-68E4-7C79-3679-A3C9D64974FE}"/>
              </a:ext>
            </a:extLst>
          </p:cNvPr>
          <p:cNvSpPr/>
          <p:nvPr/>
        </p:nvSpPr>
        <p:spPr>
          <a:xfrm rot="10800000">
            <a:off x="7790130" y="5348645"/>
            <a:ext cx="1929309" cy="155526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3A3D072A-6607-943A-80A6-24CF5FB43F00}"/>
                  </a:ext>
                </a:extLst>
              </p:cNvPr>
              <p:cNvSpPr txBox="1"/>
              <p:nvPr/>
            </p:nvSpPr>
            <p:spPr>
              <a:xfrm>
                <a:off x="3237100" y="5023352"/>
                <a:ext cx="3992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rgbClr val="B90F2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sz="2000" dirty="0">
                  <a:solidFill>
                    <a:srgbClr val="B90F22"/>
                  </a:solidFill>
                </a:endParaRPr>
              </a:p>
            </p:txBody>
          </p:sp>
        </mc:Choice>
        <mc:Fallback xmlns="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3A3D072A-6607-943A-80A6-24CF5FB43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100" y="5023352"/>
                <a:ext cx="39921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15E0CD09-9696-352B-88EE-762BAE33005B}"/>
                  </a:ext>
                </a:extLst>
              </p:cNvPr>
              <p:cNvSpPr txBox="1"/>
              <p:nvPr/>
            </p:nvSpPr>
            <p:spPr>
              <a:xfrm>
                <a:off x="8595114" y="5017405"/>
                <a:ext cx="4010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B90F2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de-DE" sz="2000" dirty="0">
                  <a:solidFill>
                    <a:srgbClr val="B90F22"/>
                  </a:solidFill>
                </a:endParaRPr>
              </a:p>
            </p:txBody>
          </p:sp>
        </mc:Choice>
        <mc:Fallback xmlns="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15E0CD09-9696-352B-88EE-762BAE330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114" y="5017405"/>
                <a:ext cx="401007" cy="400110"/>
              </a:xfrm>
              <a:prstGeom prst="rect">
                <a:avLst/>
              </a:prstGeom>
              <a:blipFill>
                <a:blip r:embed="rId9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3E65FBC9-5615-8B4A-2CB3-3BE7C2731B81}"/>
                  </a:ext>
                </a:extLst>
              </p:cNvPr>
              <p:cNvSpPr txBox="1"/>
              <p:nvPr/>
            </p:nvSpPr>
            <p:spPr>
              <a:xfrm>
                <a:off x="2840613" y="5630238"/>
                <a:ext cx="11921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𝑈𝐶</m:t>
                      </m:r>
                      <m:r>
                        <a:rPr lang="de-D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3E65FBC9-5615-8B4A-2CB3-3BE7C2731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613" y="5630238"/>
                <a:ext cx="1192186" cy="400110"/>
              </a:xfrm>
              <a:prstGeom prst="rect">
                <a:avLst/>
              </a:prstGeom>
              <a:blipFill>
                <a:blip r:embed="rId10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Arrow 29">
            <a:extLst>
              <a:ext uri="{FF2B5EF4-FFF2-40B4-BE49-F238E27FC236}">
                <a16:creationId xmlns:a16="http://schemas.microsoft.com/office/drawing/2014/main" id="{D40BC92F-8847-52E7-7110-FAD53E826766}"/>
              </a:ext>
            </a:extLst>
          </p:cNvPr>
          <p:cNvSpPr/>
          <p:nvPr/>
        </p:nvSpPr>
        <p:spPr>
          <a:xfrm>
            <a:off x="4114485" y="2453243"/>
            <a:ext cx="175474" cy="155526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3" name="Right Arrow 29">
            <a:extLst>
              <a:ext uri="{FF2B5EF4-FFF2-40B4-BE49-F238E27FC236}">
                <a16:creationId xmlns:a16="http://schemas.microsoft.com/office/drawing/2014/main" id="{EC778FDF-4752-3957-A284-89B232D3B498}"/>
              </a:ext>
            </a:extLst>
          </p:cNvPr>
          <p:cNvSpPr/>
          <p:nvPr/>
        </p:nvSpPr>
        <p:spPr>
          <a:xfrm rot="10800000">
            <a:off x="7974992" y="2411456"/>
            <a:ext cx="175474" cy="155526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4" name="Abgerundete rechteckige Legende 43">
            <a:extLst>
              <a:ext uri="{FF2B5EF4-FFF2-40B4-BE49-F238E27FC236}">
                <a16:creationId xmlns:a16="http://schemas.microsoft.com/office/drawing/2014/main" id="{8A659415-2878-6707-4622-F226D918FA9A}"/>
              </a:ext>
            </a:extLst>
          </p:cNvPr>
          <p:cNvSpPr/>
          <p:nvPr/>
        </p:nvSpPr>
        <p:spPr>
          <a:xfrm>
            <a:off x="2129634" y="3138854"/>
            <a:ext cx="1975167" cy="528799"/>
          </a:xfrm>
          <a:prstGeom prst="wedgeRoundRectCallout">
            <a:avLst>
              <a:gd name="adj1" fmla="val -14150"/>
              <a:gd name="adj2" fmla="val -74330"/>
              <a:gd name="adj3" fmla="val 16667"/>
            </a:avLst>
          </a:prstGeom>
          <a:solidFill>
            <a:schemeClr val="accent1">
              <a:lumMod val="75000"/>
              <a:alpha val="25098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de-DE" dirty="0" err="1"/>
              <a:t>Yosys</a:t>
            </a:r>
            <a:r>
              <a:rPr lang="de-DE" dirty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dirty="0"/>
              <a:t>ABC </a:t>
            </a:r>
            <a:r>
              <a:rPr lang="de-DE" dirty="0" err="1"/>
              <a:t>mapping</a:t>
            </a:r>
            <a:endParaRPr lang="de-DE" dirty="0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2B105D6-E6E4-5A5C-89E4-2EC8E198A134}"/>
              </a:ext>
            </a:extLst>
          </p:cNvPr>
          <p:cNvSpPr txBox="1"/>
          <p:nvPr/>
        </p:nvSpPr>
        <p:spPr>
          <a:xfrm>
            <a:off x="399170" y="2053952"/>
            <a:ext cx="2013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Circuit Synthesis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B64A3D43-0DAF-9F58-775A-A83601F2AB8D}"/>
              </a:ext>
            </a:extLst>
          </p:cNvPr>
          <p:cNvSpPr txBox="1"/>
          <p:nvPr/>
        </p:nvSpPr>
        <p:spPr>
          <a:xfrm>
            <a:off x="399170" y="3867024"/>
            <a:ext cx="2013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LUC/VUC</a:t>
            </a:r>
          </a:p>
          <a:p>
            <a:r>
              <a:rPr lang="de-DE" sz="2800" b="1" dirty="0"/>
              <a:t>Design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527F2DA1-A9EE-81CA-983E-4F58FF20D2FC}"/>
              </a:ext>
            </a:extLst>
          </p:cNvPr>
          <p:cNvSpPr txBox="1"/>
          <p:nvPr/>
        </p:nvSpPr>
        <p:spPr>
          <a:xfrm>
            <a:off x="371750" y="5466768"/>
            <a:ext cx="931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PFE</a:t>
            </a:r>
          </a:p>
        </p:txBody>
      </p:sp>
      <p:sp>
        <p:nvSpPr>
          <p:cNvPr id="46" name="Abgerundete rechteckige Legende 45">
            <a:extLst>
              <a:ext uri="{FF2B5EF4-FFF2-40B4-BE49-F238E27FC236}">
                <a16:creationId xmlns:a16="http://schemas.microsoft.com/office/drawing/2014/main" id="{8C9AEFAF-AAB3-B4C5-E987-5263FE2BC4FF}"/>
              </a:ext>
            </a:extLst>
          </p:cNvPr>
          <p:cNvSpPr/>
          <p:nvPr/>
        </p:nvSpPr>
        <p:spPr>
          <a:xfrm>
            <a:off x="9825399" y="2714523"/>
            <a:ext cx="2082985" cy="848661"/>
          </a:xfrm>
          <a:prstGeom prst="wedgeRoundRectCallout">
            <a:avLst>
              <a:gd name="adj1" fmla="val -60823"/>
              <a:gd name="adj2" fmla="val -41812"/>
              <a:gd name="adj3" fmla="val 16667"/>
            </a:avLst>
          </a:prstGeom>
          <a:solidFill>
            <a:schemeClr val="accent1">
              <a:lumMod val="75000"/>
              <a:alpha val="25098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de-DE" dirty="0"/>
              <a:t>Building </a:t>
            </a:r>
            <a:r>
              <a:rPr lang="de-DE" dirty="0" err="1"/>
              <a:t>blocks</a:t>
            </a:r>
            <a:endParaRPr lang="de-DE" dirty="0"/>
          </a:p>
          <a:p>
            <a:pPr marL="285750" indent="-285750">
              <a:buFont typeface="Wingdings" pitchFamily="2" charset="2"/>
              <a:buChar char="Ø"/>
            </a:pPr>
            <a:r>
              <a:rPr lang="de-DE" dirty="0"/>
              <a:t>LUT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mapping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060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8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50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E6309D-8BC0-282D-2F57-4A9F3628E9F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FD5DD2-BC1A-4C9C-81FC-0D336EF99937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3D9E9BC-9B82-B2F6-472A-70E9950F7D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866D99C-D10B-7C28-E2F5-6094F3346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LUC and VUC </a:t>
            </a:r>
            <a:r>
              <a:rPr lang="de-DE" dirty="0">
                <a:solidFill>
                  <a:schemeClr val="accent1"/>
                </a:solidFill>
              </a:rPr>
              <a:t>Sizes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Inhaltsplatzhalter 5">
                <a:extLst>
                  <a:ext uri="{FF2B5EF4-FFF2-40B4-BE49-F238E27FC236}">
                    <a16:creationId xmlns:a16="http://schemas.microsoft.com/office/drawing/2014/main" id="{34051D0C-05AB-FAB6-B2D1-D930DD5DFF0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33941128"/>
                  </p:ext>
                </p:extLst>
              </p:nvPr>
            </p:nvGraphicFramePr>
            <p:xfrm>
              <a:off x="360363" y="1628775"/>
              <a:ext cx="11518899" cy="43484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5557">
                      <a:extLst>
                        <a:ext uri="{9D8B030D-6E8A-4147-A177-3AD203B41FA5}">
                          <a16:colId xmlns:a16="http://schemas.microsoft.com/office/drawing/2014/main" val="2318110291"/>
                        </a:ext>
                      </a:extLst>
                    </a:gridCol>
                    <a:gridCol w="1645557">
                      <a:extLst>
                        <a:ext uri="{9D8B030D-6E8A-4147-A177-3AD203B41FA5}">
                          <a16:colId xmlns:a16="http://schemas.microsoft.com/office/drawing/2014/main" val="69505936"/>
                        </a:ext>
                      </a:extLst>
                    </a:gridCol>
                    <a:gridCol w="1645557">
                      <a:extLst>
                        <a:ext uri="{9D8B030D-6E8A-4147-A177-3AD203B41FA5}">
                          <a16:colId xmlns:a16="http://schemas.microsoft.com/office/drawing/2014/main" val="4221341632"/>
                        </a:ext>
                      </a:extLst>
                    </a:gridCol>
                    <a:gridCol w="1645557">
                      <a:extLst>
                        <a:ext uri="{9D8B030D-6E8A-4147-A177-3AD203B41FA5}">
                          <a16:colId xmlns:a16="http://schemas.microsoft.com/office/drawing/2014/main" val="3755241673"/>
                        </a:ext>
                      </a:extLst>
                    </a:gridCol>
                    <a:gridCol w="1645557">
                      <a:extLst>
                        <a:ext uri="{9D8B030D-6E8A-4147-A177-3AD203B41FA5}">
                          <a16:colId xmlns:a16="http://schemas.microsoft.com/office/drawing/2014/main" val="194535537"/>
                        </a:ext>
                      </a:extLst>
                    </a:gridCol>
                    <a:gridCol w="1645557">
                      <a:extLst>
                        <a:ext uri="{9D8B030D-6E8A-4147-A177-3AD203B41FA5}">
                          <a16:colId xmlns:a16="http://schemas.microsoft.com/office/drawing/2014/main" val="4082699596"/>
                        </a:ext>
                      </a:extLst>
                    </a:gridCol>
                    <a:gridCol w="1645557">
                      <a:extLst>
                        <a:ext uri="{9D8B030D-6E8A-4147-A177-3AD203B41FA5}">
                          <a16:colId xmlns:a16="http://schemas.microsoft.com/office/drawing/2014/main" val="20648732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Circuit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UC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LUC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VUC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/>
                            <a:t>ImprovementLUC</a:t>
                          </a:r>
                          <a:r>
                            <a:rPr lang="de-DE" dirty="0"/>
                            <a:t> / UC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/>
                            <a:t>Improvement</a:t>
                          </a:r>
                          <a:r>
                            <a:rPr lang="de-DE" dirty="0"/>
                            <a:t> VUC / LUC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LUT Dimension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63480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AES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1,779,105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1,779,105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1,584,047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/>
                            <a:t>1.00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/>
                            <a:t>1.13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(2→1)</m:t>
                              </m:r>
                            </m:oMath>
                          </a14:m>
                          <a:r>
                            <a:rPr lang="de-DE" dirty="0"/>
                            <a:t>-LUT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82966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DES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1,269,537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1,130,037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960,584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/>
                            <a:t>1.12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/>
                            <a:t>1.17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(3→1)</m:t>
                              </m:r>
                            </m:oMath>
                          </a14:m>
                          <a:r>
                            <a:rPr lang="de-DE" dirty="0"/>
                            <a:t>-LUT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7658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SHA-256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10,652,234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5,351,972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4,591,982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/>
                            <a:t>1.99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/>
                            <a:t>1.17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(3→1)</m:t>
                              </m:r>
                            </m:oMath>
                          </a14:m>
                          <a:r>
                            <a:rPr lang="de-DE" dirty="0"/>
                            <a:t>-LUT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5869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ADD-64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17,006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8,963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8,963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/>
                            <a:t>1.90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/>
                            <a:t>1.00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(3→2)</m:t>
                              </m:r>
                            </m:oMath>
                          </a14:m>
                          <a:r>
                            <a:rPr lang="de-DE" dirty="0"/>
                            <a:t>-LUT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9427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chemeClr val="bg1"/>
                              </a:solidFill>
                            </a:rPr>
                            <a:t>Karatsuba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286,933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156,888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112,829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/>
                            <a:t>1.83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/>
                            <a:t>1.40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(3→3)</m:t>
                              </m:r>
                            </m:oMath>
                          </a14:m>
                          <a:r>
                            <a:rPr lang="de-DE" dirty="0"/>
                            <a:t>-LUT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11038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Manhattan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327,203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150,046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112,829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/>
                            <a:t>2.18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/>
                            <a:t>1.33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(3→2)</m:t>
                              </m:r>
                            </m:oMath>
                          </a14:m>
                          <a:r>
                            <a:rPr lang="de-DE" dirty="0"/>
                            <a:t>-LUT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55590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FP-ADD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113,620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90,964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90,964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/>
                            <a:t>1.25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/>
                            <a:t>1.00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(3→1)</m:t>
                              </m:r>
                            </m:oMath>
                          </a14:m>
                          <a:r>
                            <a:rPr lang="de-DE" dirty="0"/>
                            <a:t>-LUT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2102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FP-MUL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293,125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247,859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185,968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/>
                            <a:t>1.18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/>
                            <a:t>1.33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(3→1)</m:t>
                              </m:r>
                            </m:oMath>
                          </a14:m>
                          <a:r>
                            <a:rPr lang="de-DE" dirty="0"/>
                            <a:t>-LUT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9562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FP-DIV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372,101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236,300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181,904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/>
                            <a:t>1.57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/>
                            <a:t>1.30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(3→1)</m:t>
                              </m:r>
                            </m:oMath>
                          </a14:m>
                          <a:r>
                            <a:rPr lang="de-DE" dirty="0"/>
                            <a:t>-LUT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81638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FP-SQRT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176,176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118,873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89,311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/>
                            <a:t>1.48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/>
                            <a:t>1.33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(3→1)</m:t>
                              </m:r>
                            </m:oMath>
                          </a14:m>
                          <a:r>
                            <a:rPr lang="de-DE" dirty="0"/>
                            <a:t>-LUT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14957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Inhaltsplatzhalter 5">
                <a:extLst>
                  <a:ext uri="{FF2B5EF4-FFF2-40B4-BE49-F238E27FC236}">
                    <a16:creationId xmlns:a16="http://schemas.microsoft.com/office/drawing/2014/main" id="{34051D0C-05AB-FAB6-B2D1-D930DD5DFF0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33941128"/>
                  </p:ext>
                </p:extLst>
              </p:nvPr>
            </p:nvGraphicFramePr>
            <p:xfrm>
              <a:off x="360363" y="1628775"/>
              <a:ext cx="11518899" cy="43484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5557">
                      <a:extLst>
                        <a:ext uri="{9D8B030D-6E8A-4147-A177-3AD203B41FA5}">
                          <a16:colId xmlns:a16="http://schemas.microsoft.com/office/drawing/2014/main" val="2318110291"/>
                        </a:ext>
                      </a:extLst>
                    </a:gridCol>
                    <a:gridCol w="1645557">
                      <a:extLst>
                        <a:ext uri="{9D8B030D-6E8A-4147-A177-3AD203B41FA5}">
                          <a16:colId xmlns:a16="http://schemas.microsoft.com/office/drawing/2014/main" val="69505936"/>
                        </a:ext>
                      </a:extLst>
                    </a:gridCol>
                    <a:gridCol w="1645557">
                      <a:extLst>
                        <a:ext uri="{9D8B030D-6E8A-4147-A177-3AD203B41FA5}">
                          <a16:colId xmlns:a16="http://schemas.microsoft.com/office/drawing/2014/main" val="4221341632"/>
                        </a:ext>
                      </a:extLst>
                    </a:gridCol>
                    <a:gridCol w="1645557">
                      <a:extLst>
                        <a:ext uri="{9D8B030D-6E8A-4147-A177-3AD203B41FA5}">
                          <a16:colId xmlns:a16="http://schemas.microsoft.com/office/drawing/2014/main" val="3755241673"/>
                        </a:ext>
                      </a:extLst>
                    </a:gridCol>
                    <a:gridCol w="1645557">
                      <a:extLst>
                        <a:ext uri="{9D8B030D-6E8A-4147-A177-3AD203B41FA5}">
                          <a16:colId xmlns:a16="http://schemas.microsoft.com/office/drawing/2014/main" val="194535537"/>
                        </a:ext>
                      </a:extLst>
                    </a:gridCol>
                    <a:gridCol w="1645557">
                      <a:extLst>
                        <a:ext uri="{9D8B030D-6E8A-4147-A177-3AD203B41FA5}">
                          <a16:colId xmlns:a16="http://schemas.microsoft.com/office/drawing/2014/main" val="4082699596"/>
                        </a:ext>
                      </a:extLst>
                    </a:gridCol>
                    <a:gridCol w="1645557">
                      <a:extLst>
                        <a:ext uri="{9D8B030D-6E8A-4147-A177-3AD203B41FA5}">
                          <a16:colId xmlns:a16="http://schemas.microsoft.com/office/drawing/2014/main" val="206487326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Circuit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UC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LUC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VUC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/>
                            <a:t>ImprovementLUC</a:t>
                          </a:r>
                          <a:r>
                            <a:rPr lang="de-DE" dirty="0"/>
                            <a:t> / UC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/>
                            <a:t>Improvement</a:t>
                          </a:r>
                          <a:r>
                            <a:rPr lang="de-DE" dirty="0"/>
                            <a:t> VUC / LUC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LUT Dimension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63480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AES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1,779,105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1,779,105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1,584,047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73333" r="-200769" b="-9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03876" t="-173333" r="-102326" b="-9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99231" t="-173333" r="-1538" b="-9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82966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DES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1,269,537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1,130,037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960,584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282759" r="-200769" b="-8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03876" t="-282759" r="-102326" b="-8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99231" t="-282759" r="-1538" b="-8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7658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SHA-256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10,652,234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5,351,972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4,591,982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382759" r="-200769" b="-7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03876" t="-382759" r="-102326" b="-7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99231" t="-382759" r="-1538" b="-7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869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ADD-64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17,006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8,963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8,963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482759" r="-200769" b="-6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03876" t="-482759" r="-102326" b="-6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99231" t="-482759" r="-1538" b="-6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9427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chemeClr val="bg1"/>
                              </a:solidFill>
                            </a:rPr>
                            <a:t>Karatsuba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286,933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156,888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112,829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563333" r="-200769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03876" t="-563333" r="-102326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99231" t="-563333" r="-1538" b="-5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11038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Manhattan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327,203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150,046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112,829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686207" r="-200769" b="-4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03876" t="-686207" r="-102326" b="-4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99231" t="-686207" r="-1538" b="-4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55590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FP-ADD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113,620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90,964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90,964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786207" r="-200769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03876" t="-786207" r="-102326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99231" t="-786207" r="-1538" b="-3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2102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FP-MUL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293,125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247,859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185,968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886207" r="-200769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03876" t="-886207" r="-102326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99231" t="-886207" r="-1538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9562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FP-DIV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372,101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236,300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181,904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953333" r="-200769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03876" t="-953333" r="-102326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99231" t="-953333" r="-1538" b="-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81638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FP-SQRT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176,176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118,873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r" rtl="0" fontAlgn="ctr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89,311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089655" r="-200769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03876" t="-1089655" r="-102326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99231" t="-1089655" r="-1538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14957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2068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08603D9-CF60-CF2D-1BCF-573B3792C0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FD5DD2-BC1A-4C9C-81FC-0D336EF99937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6E587B9-B4B0-4A30-770B-72D851DAB1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FDC2CAE-ED94-664E-775B-5FFD4AB7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Universal</a:t>
            </a:r>
            <a:r>
              <a:rPr lang="de-DE" dirty="0"/>
              <a:t> Circuit (UC)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00B80E3-8969-BDF2-FB7E-CF9BE03B5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6322" y="3640549"/>
            <a:ext cx="968350" cy="1926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63E2482-54A9-579B-953B-DC4AE022C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000" y="3270661"/>
            <a:ext cx="3272820" cy="2474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DD62567-0EAE-003D-8B66-02B98A0ABE3D}"/>
                  </a:ext>
                </a:extLst>
              </p:cNvPr>
              <p:cNvSpPr txBox="1"/>
              <p:nvPr/>
            </p:nvSpPr>
            <p:spPr>
              <a:xfrm>
                <a:off x="369940" y="2104378"/>
                <a:ext cx="71660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/>
                  <a:t>A 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Universal Circuit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𝑈𝐶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is</a:t>
                </a:r>
                <a:r>
                  <a:rPr lang="de-DE" sz="2000" dirty="0"/>
                  <a:t> a Boolean </a:t>
                </a:r>
                <a:r>
                  <a:rPr lang="de-DE" sz="2000" dirty="0" err="1"/>
                  <a:t>circuit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asymptotic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size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that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can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compute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any</a:t>
                </a:r>
                <a:r>
                  <a:rPr lang="de-DE" sz="2000" dirty="0"/>
                  <a:t> 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Boolean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function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000" dirty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size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000" dirty="0"/>
                  <a:t>.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DD62567-0EAE-003D-8B66-02B98A0AB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40" y="2104378"/>
                <a:ext cx="7166060" cy="707886"/>
              </a:xfrm>
              <a:prstGeom prst="rect">
                <a:avLst/>
              </a:prstGeom>
              <a:blipFill>
                <a:blip r:embed="rId5"/>
                <a:stretch>
                  <a:fillRect l="-885" t="-3509" b="-140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8EBE2E61-BFE3-3A88-C486-382220968A8D}"/>
              </a:ext>
            </a:extLst>
          </p:cNvPr>
          <p:cNvCxnSpPr>
            <a:cxnSpLocks/>
          </p:cNvCxnSpPr>
          <p:nvPr/>
        </p:nvCxnSpPr>
        <p:spPr>
          <a:xfrm>
            <a:off x="2226504" y="3857934"/>
            <a:ext cx="14679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D226B562-06C1-CCB3-7BC2-D93733F98E85}"/>
                  </a:ext>
                </a:extLst>
              </p:cNvPr>
              <p:cNvSpPr txBox="1"/>
              <p:nvPr/>
            </p:nvSpPr>
            <p:spPr>
              <a:xfrm>
                <a:off x="2718988" y="3433633"/>
                <a:ext cx="483017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D226B562-06C1-CCB3-7BC2-D93733F98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988" y="3433633"/>
                <a:ext cx="483017" cy="391582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99829C25-6DE3-EFDC-C7FD-7EAD7A49ED15}"/>
                  </a:ext>
                </a:extLst>
              </p:cNvPr>
              <p:cNvSpPr txBox="1"/>
              <p:nvPr/>
            </p:nvSpPr>
            <p:spPr>
              <a:xfrm>
                <a:off x="818028" y="5567105"/>
                <a:ext cx="704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99829C25-6DE3-EFDC-C7FD-7EAD7A49E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28" y="5567105"/>
                <a:ext cx="704937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837297B5-66AF-4636-C802-90C21878048F}"/>
                  </a:ext>
                </a:extLst>
              </p:cNvPr>
              <p:cNvSpPr txBox="1"/>
              <p:nvPr/>
            </p:nvSpPr>
            <p:spPr>
              <a:xfrm>
                <a:off x="970180" y="3193042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837297B5-66AF-4636-C802-90C218780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80" y="3193042"/>
                <a:ext cx="3792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3AD8B96F-6409-C61F-1512-324A73B6D419}"/>
                  </a:ext>
                </a:extLst>
              </p:cNvPr>
              <p:cNvSpPr txBox="1"/>
              <p:nvPr/>
            </p:nvSpPr>
            <p:spPr>
              <a:xfrm>
                <a:off x="7260726" y="3455883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3AD8B96F-6409-C61F-1512-324A73B6D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726" y="3455883"/>
                <a:ext cx="3792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87640E85-2A84-EE99-9B5F-9ED410F29114}"/>
                  </a:ext>
                </a:extLst>
              </p:cNvPr>
              <p:cNvSpPr txBox="1"/>
              <p:nvPr/>
            </p:nvSpPr>
            <p:spPr>
              <a:xfrm>
                <a:off x="4586627" y="5751771"/>
                <a:ext cx="1971565" cy="411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87640E85-2A84-EE99-9B5F-9ED410F29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627" y="5751771"/>
                <a:ext cx="1971565" cy="411331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fik 17">
            <a:extLst>
              <a:ext uri="{FF2B5EF4-FFF2-40B4-BE49-F238E27FC236}">
                <a16:creationId xmlns:a16="http://schemas.microsoft.com/office/drawing/2014/main" id="{162386BA-A72C-F3EA-3672-A5EBF7E8F8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76022" y="2104378"/>
            <a:ext cx="1983720" cy="2474224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49585A68-F649-BF38-EF32-4906815B12C9}"/>
              </a:ext>
            </a:extLst>
          </p:cNvPr>
          <p:cNvSpPr txBox="1"/>
          <p:nvPr/>
        </p:nvSpPr>
        <p:spPr>
          <a:xfrm>
            <a:off x="9336000" y="4611450"/>
            <a:ext cx="1847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Leslie G. Valiant</a:t>
            </a:r>
            <a:br>
              <a:rPr lang="de-DE" dirty="0"/>
            </a:br>
            <a:r>
              <a:rPr lang="de-DE" dirty="0"/>
              <a:t>1976</a:t>
            </a:r>
          </a:p>
        </p:txBody>
      </p:sp>
    </p:spTree>
    <p:extLst>
      <p:ext uri="{BB962C8B-B14F-4D97-AF65-F5344CB8AC3E}">
        <p14:creationId xmlns:p14="http://schemas.microsoft.com/office/powerpoint/2010/main" val="4045456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1E2555D-368D-189D-21DF-60765B2BE5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FD5DD2-BC1A-4C9C-81FC-0D336EF99937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3DA48FA-8450-F86D-8227-1E70AFF8A2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67473DF-F3E6-6D10-85FC-FD725D593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Building Block </a:t>
            </a:r>
            <a:r>
              <a:rPr lang="de-DE" dirty="0"/>
              <a:t>Sizes </a:t>
            </a:r>
            <a:r>
              <a:rPr lang="de-DE" dirty="0" err="1"/>
              <a:t>for</a:t>
            </a:r>
            <a:r>
              <a:rPr lang="de-DE" dirty="0"/>
              <a:t> LUC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Inhaltsplatzhalter 5">
                <a:extLst>
                  <a:ext uri="{FF2B5EF4-FFF2-40B4-BE49-F238E27FC236}">
                    <a16:creationId xmlns:a16="http://schemas.microsoft.com/office/drawing/2014/main" id="{1F35AF5A-2F20-803E-D548-8E8F079F036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43283846"/>
                  </p:ext>
                </p:extLst>
              </p:nvPr>
            </p:nvGraphicFramePr>
            <p:xfrm>
              <a:off x="360363" y="2898534"/>
              <a:ext cx="11518896" cy="184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9816">
                      <a:extLst>
                        <a:ext uri="{9D8B030D-6E8A-4147-A177-3AD203B41FA5}">
                          <a16:colId xmlns:a16="http://schemas.microsoft.com/office/drawing/2014/main" val="1002367660"/>
                        </a:ext>
                      </a:extLst>
                    </a:gridCol>
                    <a:gridCol w="1919816">
                      <a:extLst>
                        <a:ext uri="{9D8B030D-6E8A-4147-A177-3AD203B41FA5}">
                          <a16:colId xmlns:a16="http://schemas.microsoft.com/office/drawing/2014/main" val="3479299918"/>
                        </a:ext>
                      </a:extLst>
                    </a:gridCol>
                    <a:gridCol w="1896005">
                      <a:extLst>
                        <a:ext uri="{9D8B030D-6E8A-4147-A177-3AD203B41FA5}">
                          <a16:colId xmlns:a16="http://schemas.microsoft.com/office/drawing/2014/main" val="4246700770"/>
                        </a:ext>
                      </a:extLst>
                    </a:gridCol>
                    <a:gridCol w="1943627">
                      <a:extLst>
                        <a:ext uri="{9D8B030D-6E8A-4147-A177-3AD203B41FA5}">
                          <a16:colId xmlns:a16="http://schemas.microsoft.com/office/drawing/2014/main" val="4139985377"/>
                        </a:ext>
                      </a:extLst>
                    </a:gridCol>
                    <a:gridCol w="1919816">
                      <a:extLst>
                        <a:ext uri="{9D8B030D-6E8A-4147-A177-3AD203B41FA5}">
                          <a16:colId xmlns:a16="http://schemas.microsoft.com/office/drawing/2014/main" val="394742145"/>
                        </a:ext>
                      </a:extLst>
                    </a:gridCol>
                    <a:gridCol w="1919816">
                      <a:extLst>
                        <a:ext uri="{9D8B030D-6E8A-4147-A177-3AD203B41FA5}">
                          <a16:colId xmlns:a16="http://schemas.microsoft.com/office/drawing/2014/main" val="1242113176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Building Block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Boolean Circuit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LUT-</a:t>
                          </a:r>
                          <a:r>
                            <a:rPr lang="de-DE" dirty="0" err="1"/>
                            <a:t>Based</a:t>
                          </a:r>
                          <a:r>
                            <a:rPr lang="de-DE" dirty="0"/>
                            <a:t> Circuit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/>
                            <a:t>Improvement</a:t>
                          </a:r>
                          <a:endParaRPr lang="de-DE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4171688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>
                              <a:solidFill>
                                <a:schemeClr val="bg1"/>
                              </a:solidFill>
                            </a:rPr>
                            <a:t># Gates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>
                              <a:solidFill>
                                <a:schemeClr val="bg1"/>
                              </a:solidFill>
                            </a:rPr>
                            <a:t>UC Size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>
                              <a:solidFill>
                                <a:schemeClr val="bg1"/>
                              </a:solidFill>
                            </a:rPr>
                            <a:t>LUT Dimension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>
                              <a:solidFill>
                                <a:schemeClr val="bg1"/>
                              </a:solidFill>
                            </a:rPr>
                            <a:t>LUC Size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48706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b="0" dirty="0" err="1">
                              <a:solidFill>
                                <a:schemeClr val="bg1"/>
                              </a:solidFill>
                            </a:rPr>
                            <a:t>Full</a:t>
                          </a:r>
                          <a:r>
                            <a:rPr lang="de-DE" b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de-DE" b="0" dirty="0" err="1">
                              <a:solidFill>
                                <a:schemeClr val="bg1"/>
                              </a:solidFill>
                            </a:rPr>
                            <a:t>Adder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4 XOR / 1 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(3→2)</m:t>
                              </m:r>
                            </m:oMath>
                          </a14:m>
                          <a:r>
                            <a:rPr lang="de-DE" dirty="0"/>
                            <a:t>-LUT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 1.67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79722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b="0" dirty="0" err="1">
                              <a:solidFill>
                                <a:schemeClr val="bg1"/>
                              </a:solidFill>
                            </a:rPr>
                            <a:t>Comperator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3 XOR / 1 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(3→1)</m:t>
                              </m:r>
                            </m:oMath>
                          </a14:m>
                          <a:r>
                            <a:rPr lang="de-DE" dirty="0"/>
                            <a:t>-LUT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4.5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2.67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266604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b="0" dirty="0">
                              <a:solidFill>
                                <a:schemeClr val="bg1"/>
                              </a:solidFill>
                            </a:rPr>
                            <a:t>Multiplexer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2 XOR / 1 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(3→1)</m:t>
                              </m:r>
                            </m:oMath>
                          </a14:m>
                          <a:r>
                            <a:rPr lang="de-DE" dirty="0"/>
                            <a:t>-LUT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4.5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2.00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31548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Inhaltsplatzhalter 5">
                <a:extLst>
                  <a:ext uri="{FF2B5EF4-FFF2-40B4-BE49-F238E27FC236}">
                    <a16:creationId xmlns:a16="http://schemas.microsoft.com/office/drawing/2014/main" id="{1F35AF5A-2F20-803E-D548-8E8F079F036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43283846"/>
                  </p:ext>
                </p:extLst>
              </p:nvPr>
            </p:nvGraphicFramePr>
            <p:xfrm>
              <a:off x="360363" y="2898534"/>
              <a:ext cx="11518896" cy="184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9816">
                      <a:extLst>
                        <a:ext uri="{9D8B030D-6E8A-4147-A177-3AD203B41FA5}">
                          <a16:colId xmlns:a16="http://schemas.microsoft.com/office/drawing/2014/main" val="1002367660"/>
                        </a:ext>
                      </a:extLst>
                    </a:gridCol>
                    <a:gridCol w="1919816">
                      <a:extLst>
                        <a:ext uri="{9D8B030D-6E8A-4147-A177-3AD203B41FA5}">
                          <a16:colId xmlns:a16="http://schemas.microsoft.com/office/drawing/2014/main" val="3479299918"/>
                        </a:ext>
                      </a:extLst>
                    </a:gridCol>
                    <a:gridCol w="1896005">
                      <a:extLst>
                        <a:ext uri="{9D8B030D-6E8A-4147-A177-3AD203B41FA5}">
                          <a16:colId xmlns:a16="http://schemas.microsoft.com/office/drawing/2014/main" val="4246700770"/>
                        </a:ext>
                      </a:extLst>
                    </a:gridCol>
                    <a:gridCol w="1943627">
                      <a:extLst>
                        <a:ext uri="{9D8B030D-6E8A-4147-A177-3AD203B41FA5}">
                          <a16:colId xmlns:a16="http://schemas.microsoft.com/office/drawing/2014/main" val="4139985377"/>
                        </a:ext>
                      </a:extLst>
                    </a:gridCol>
                    <a:gridCol w="1919816">
                      <a:extLst>
                        <a:ext uri="{9D8B030D-6E8A-4147-A177-3AD203B41FA5}">
                          <a16:colId xmlns:a16="http://schemas.microsoft.com/office/drawing/2014/main" val="394742145"/>
                        </a:ext>
                      </a:extLst>
                    </a:gridCol>
                    <a:gridCol w="1919816">
                      <a:extLst>
                        <a:ext uri="{9D8B030D-6E8A-4147-A177-3AD203B41FA5}">
                          <a16:colId xmlns:a16="http://schemas.microsoft.com/office/drawing/2014/main" val="1242113176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Building Block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Boolean Circuit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LUT-</a:t>
                          </a:r>
                          <a:r>
                            <a:rPr lang="de-DE" dirty="0" err="1"/>
                            <a:t>Based</a:t>
                          </a:r>
                          <a:r>
                            <a:rPr lang="de-DE" dirty="0"/>
                            <a:t> Circuit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/>
                            <a:t>Improvement</a:t>
                          </a:r>
                          <a:endParaRPr lang="de-DE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4171688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>
                              <a:solidFill>
                                <a:schemeClr val="bg1"/>
                              </a:solidFill>
                            </a:rPr>
                            <a:t># Gates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>
                              <a:solidFill>
                                <a:schemeClr val="bg1"/>
                              </a:solidFill>
                            </a:rPr>
                            <a:t>UC Size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>
                              <a:solidFill>
                                <a:schemeClr val="bg1"/>
                              </a:solidFill>
                            </a:rPr>
                            <a:t>LUT Dimension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>
                              <a:solidFill>
                                <a:schemeClr val="bg1"/>
                              </a:solidFill>
                            </a:rPr>
                            <a:t>LUC Size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48706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b="0" dirty="0" err="1">
                              <a:solidFill>
                                <a:schemeClr val="bg1"/>
                              </a:solidFill>
                            </a:rPr>
                            <a:t>Full</a:t>
                          </a:r>
                          <a:r>
                            <a:rPr lang="de-DE" b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de-DE" b="0" dirty="0" err="1">
                              <a:solidFill>
                                <a:schemeClr val="bg1"/>
                              </a:solidFill>
                            </a:rPr>
                            <a:t>Adder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4 XOR / 1 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4027" t="-210345" r="-307383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96078" t="-210345" r="-199346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98684" t="-210345" r="-100658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01987" t="-210345" r="-1325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79722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b="0" dirty="0" err="1">
                              <a:solidFill>
                                <a:schemeClr val="bg1"/>
                              </a:solidFill>
                            </a:rPr>
                            <a:t>Comperator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3 XOR / 1 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4027" t="-310345" r="-307383" b="-1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96078" t="-310345" r="-199346" b="-1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98684" t="-310345" r="-100658" b="-1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01987" t="-310345" r="-1325" b="-1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266604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b="0" dirty="0">
                              <a:solidFill>
                                <a:schemeClr val="bg1"/>
                              </a:solidFill>
                            </a:rPr>
                            <a:t>Multiplexer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2 XOR / 1 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4027" t="-410345" r="-307383" b="-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96078" t="-410345" r="-199346" b="-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98684" t="-410345" r="-100658" b="-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01987" t="-410345" r="-1325" b="-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31548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55190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08AF23F-BAD9-813C-9680-E4A2D75EA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5F37E35-361C-2B78-4A8A-E4E2BF9B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1C40075-CDD7-314E-03F0-6857907CFA0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42944" y="5587244"/>
            <a:ext cx="2566676" cy="1433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3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https://encrypto.de/guenther</a:t>
            </a:r>
            <a:endParaRPr lang="de-DE" sz="1300" dirty="0">
              <a:solidFill>
                <a:schemeClr val="accent1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1640E1E-641D-E7BD-70D6-F01F9C912FA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812662" y="5589000"/>
            <a:ext cx="2566676" cy="144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4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https://ia.cr/2022/1652</a:t>
            </a:r>
            <a:endParaRPr lang="de-DE" sz="1400" dirty="0">
              <a:solidFill>
                <a:schemeClr val="accent1"/>
              </a:solidFill>
            </a:endParaRP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DBB2F9A3-A357-F912-7942-C1AB617A365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582381" y="5580390"/>
            <a:ext cx="2566676" cy="144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3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https://encrypto.de/code/LUC</a:t>
            </a:r>
            <a:endParaRPr lang="de-DE" sz="1300" dirty="0">
              <a:solidFill>
                <a:schemeClr val="accent1"/>
              </a:solidFill>
            </a:endParaRPr>
          </a:p>
          <a:p>
            <a:pPr algn="ctr"/>
            <a:endParaRPr lang="de-DE" sz="140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85F6C64-6D16-9BFC-FE2E-7BEBD472FD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79996" y="5092257"/>
            <a:ext cx="2529624" cy="245846"/>
          </a:xfrm>
        </p:spPr>
        <p:txBody>
          <a:bodyPr/>
          <a:lstStyle/>
          <a:p>
            <a:r>
              <a:rPr lang="de-DE" dirty="0"/>
              <a:t>Contact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B12D560-AE6A-3B78-1FF0-D0F44EF2272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12662" y="5092257"/>
            <a:ext cx="2529624" cy="245846"/>
          </a:xfrm>
        </p:spPr>
        <p:txBody>
          <a:bodyPr/>
          <a:lstStyle/>
          <a:p>
            <a:r>
              <a:rPr lang="de-DE" dirty="0"/>
              <a:t>Paper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A59C8F2-92A9-C604-CD2E-7D4174BB8A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82381" y="5092257"/>
            <a:ext cx="2529624" cy="245846"/>
          </a:xfrm>
        </p:spPr>
        <p:txBody>
          <a:bodyPr/>
          <a:lstStyle/>
          <a:p>
            <a:r>
              <a:rPr lang="de-DE" dirty="0"/>
              <a:t>Code</a:t>
            </a:r>
          </a:p>
        </p:txBody>
      </p:sp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62E65E42-6CEF-16A0-FACC-AC5C88EB002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44" y="2276440"/>
            <a:ext cx="2566676" cy="2566676"/>
          </a:xfrm>
          <a:prstGeom prst="rect">
            <a:avLst/>
          </a:prstGeom>
        </p:spPr>
      </p:pic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5F575BC9-1DA5-CC2F-C25B-A2D386311FEA}"/>
              </a:ext>
            </a:extLst>
          </p:cNvPr>
          <p:cNvSpPr txBox="1">
            <a:spLocks/>
          </p:cNvSpPr>
          <p:nvPr/>
        </p:nvSpPr>
        <p:spPr>
          <a:xfrm>
            <a:off x="4656000" y="770092"/>
            <a:ext cx="2880000" cy="5415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3600" dirty="0" err="1">
                <a:solidFill>
                  <a:schemeClr val="accent6"/>
                </a:solidFill>
              </a:rPr>
              <a:t>Thank</a:t>
            </a:r>
            <a:r>
              <a:rPr lang="de-DE" sz="3600" dirty="0">
                <a:solidFill>
                  <a:schemeClr val="accent6"/>
                </a:solidFill>
              </a:rPr>
              <a:t> </a:t>
            </a:r>
            <a:r>
              <a:rPr lang="de-DE" sz="3600" dirty="0" err="1">
                <a:solidFill>
                  <a:schemeClr val="accent6"/>
                </a:solidFill>
              </a:rPr>
              <a:t>You</a:t>
            </a:r>
            <a:r>
              <a:rPr lang="de-DE" sz="3600" dirty="0">
                <a:solidFill>
                  <a:schemeClr val="accent6"/>
                </a:solidFill>
              </a:rPr>
              <a:t>!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9E4B075-6E16-60A0-2B04-9CBDE92FD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000" y="332118"/>
            <a:ext cx="1947324" cy="708769"/>
          </a:xfrm>
          <a:prstGeom prst="rect">
            <a:avLst/>
          </a:prstGeom>
        </p:spPr>
      </p:pic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FB9C8CBF-4DAC-0874-ACA2-D5FA4FCA0F3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31"/>
          <a:stretch>
            <a:fillRect/>
          </a:stretch>
        </p:blipFill>
        <p:spPr>
          <a:xfrm>
            <a:off x="4812662" y="2276440"/>
            <a:ext cx="2566676" cy="2566676"/>
          </a:xfrm>
        </p:spPr>
      </p:pic>
      <p:pic>
        <p:nvPicPr>
          <p:cNvPr id="21" name="Bildplatzhalter 20">
            <a:extLst>
              <a:ext uri="{FF2B5EF4-FFF2-40B4-BE49-F238E27FC236}">
                <a16:creationId xmlns:a16="http://schemas.microsoft.com/office/drawing/2014/main" id="{BFC9C5A7-C056-3501-731F-ED8B4C53299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2381" y="2276440"/>
            <a:ext cx="2566676" cy="256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66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958E10-A875-9FD5-1A27-07A4DD690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9E8D-0739-4C28-BB97-1D61527BFECF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BDEF232-3B6E-045E-417E-033AA6234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E257AAC-2F1C-A019-21CD-E91B15AE8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Edge-</a:t>
            </a:r>
            <a:r>
              <a:rPr lang="de-DE" dirty="0">
                <a:solidFill>
                  <a:schemeClr val="accent1"/>
                </a:solidFill>
              </a:rPr>
              <a:t>Embedding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EDDB0AF4-4B72-6EDF-35AB-8B2A2D50023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321594" y="2862262"/>
            <a:ext cx="3657600" cy="1854200"/>
          </a:xfrm>
          <a:prstGeom prst="rect">
            <a:avLst/>
          </a:prstGeo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B6B81A94-057A-5453-F09E-46AA004495E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7331869" y="2862262"/>
            <a:ext cx="3517900" cy="1854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EDB8F75-AA46-C8E0-50D6-FF027837E56F}"/>
                  </a:ext>
                </a:extLst>
              </p:cNvPr>
              <p:cNvSpPr txBox="1"/>
              <p:nvPr/>
            </p:nvSpPr>
            <p:spPr>
              <a:xfrm>
                <a:off x="360000" y="1629000"/>
                <a:ext cx="93360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2000" dirty="0"/>
                  <a:t>An </a:t>
                </a:r>
                <a:r>
                  <a:rPr lang="de-DE" sz="2000" dirty="0" err="1"/>
                  <a:t>edge-embedding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a </a:t>
                </a:r>
                <a:r>
                  <a:rPr lang="de-DE" sz="2000" dirty="0" err="1"/>
                  <a:t>graph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into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another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graph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is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defined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by</a:t>
                </a:r>
                <a:r>
                  <a:rPr lang="de-DE" sz="2000" dirty="0"/>
                  <a:t>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two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mappings</a:t>
                </a:r>
                <a:r>
                  <a:rPr lang="de-DE" sz="2000" dirty="0"/>
                  <a:t>:</a:t>
                </a: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EDB8F75-AA46-C8E0-50D6-FF027837E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629000"/>
                <a:ext cx="9336000" cy="707886"/>
              </a:xfrm>
              <a:prstGeom prst="rect">
                <a:avLst/>
              </a:prstGeom>
              <a:blipFill>
                <a:blip r:embed="rId5"/>
                <a:stretch>
                  <a:fillRect l="-679" t="-5357" b="-142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11">
            <a:extLst>
              <a:ext uri="{FF2B5EF4-FFF2-40B4-BE49-F238E27FC236}">
                <a16:creationId xmlns:a16="http://schemas.microsoft.com/office/drawing/2014/main" id="{FC147500-88F8-F32E-04AE-519673BB33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862262"/>
            <a:ext cx="38100" cy="3124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A52A853E-EDA1-7305-648B-C90D8AFEB683}"/>
                  </a:ext>
                </a:extLst>
              </p:cNvPr>
              <p:cNvSpPr txBox="1"/>
              <p:nvPr/>
            </p:nvSpPr>
            <p:spPr>
              <a:xfrm>
                <a:off x="360000" y="5308983"/>
                <a:ext cx="537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chemeClr val="tx1"/>
                    </a:solidFill>
                    <a:effectLst/>
                  </a:rPr>
                  <a:t>An </a:t>
                </a:r>
                <a:r>
                  <a:rPr lang="de-DE" dirty="0" err="1">
                    <a:solidFill>
                      <a:schemeClr val="accent1"/>
                    </a:solidFill>
                    <a:effectLst/>
                  </a:rPr>
                  <a:t>injective</a:t>
                </a:r>
                <a:r>
                  <a:rPr lang="de-DE" dirty="0">
                    <a:solidFill>
                      <a:schemeClr val="accent1"/>
                    </a:solidFill>
                    <a:effectLst/>
                  </a:rPr>
                  <a:t> </a:t>
                </a:r>
                <a:r>
                  <a:rPr lang="de-DE" dirty="0" err="1">
                    <a:solidFill>
                      <a:schemeClr val="accent1"/>
                    </a:solidFill>
                    <a:effectLst/>
                  </a:rPr>
                  <a:t>function</a:t>
                </a:r>
                <a:r>
                  <a:rPr lang="de-DE" dirty="0">
                    <a:solidFill>
                      <a:schemeClr val="accent1"/>
                    </a:solidFill>
                    <a:effectLst/>
                  </a:rPr>
                  <a:t> </a:t>
                </a:r>
                <a:r>
                  <a:rPr lang="de-DE" i="1" dirty="0">
                    <a:solidFill>
                      <a:schemeClr val="accent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de-DE" dirty="0">
                    <a:solidFill>
                      <a:schemeClr val="tx1"/>
                    </a:solidFill>
                    <a:effectLst/>
                  </a:rPr>
                  <a:t>   </a:t>
                </a:r>
                <a:r>
                  <a:rPr lang="de-DE" dirty="0" err="1">
                    <a:solidFill>
                      <a:schemeClr val="tx1"/>
                    </a:solidFill>
                    <a:effectLst/>
                  </a:rPr>
                  <a:t>that</a:t>
                </a:r>
                <a:r>
                  <a:rPr lang="de-DE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effectLst/>
                  </a:rPr>
                  <a:t>maps</a:t>
                </a:r>
                <a:r>
                  <a:rPr lang="de-DE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effectLst/>
                  </a:rPr>
                  <a:t>each</a:t>
                </a:r>
                <a:r>
                  <a:rPr lang="de-DE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effectLst/>
                  </a:rPr>
                  <a:t>node</a:t>
                </a:r>
                <a:r>
                  <a:rPr lang="de-DE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effectLst/>
                  </a:rPr>
                  <a:t>from</a:t>
                </a:r>
                <a:r>
                  <a:rPr lang="de-DE" dirty="0">
                    <a:solidFill>
                      <a:schemeClr val="tx1"/>
                    </a:solidFill>
                    <a:effectLst/>
                  </a:rPr>
                  <a:t> </a:t>
                </a:r>
                <a:r>
                  <a:rPr lang="de-DE" i="1" dirty="0">
                    <a:solidFill>
                      <a:schemeClr val="tx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de-DE" i="1" dirty="0">
                    <a:solidFill>
                      <a:schemeClr val="tx1"/>
                    </a:solidFill>
                    <a:effectLst/>
                  </a:rPr>
                  <a:t>  </a:t>
                </a:r>
                <a:r>
                  <a:rPr lang="de-DE" dirty="0" err="1">
                    <a:solidFill>
                      <a:schemeClr val="tx1"/>
                    </a:solidFill>
                    <a:effectLst/>
                  </a:rPr>
                  <a:t>into</a:t>
                </a:r>
                <a:r>
                  <a:rPr lang="de-DE" dirty="0">
                    <a:solidFill>
                      <a:schemeClr val="tx1"/>
                    </a:solidFill>
                    <a:effectLst/>
                  </a:rPr>
                  <a:t> a </a:t>
                </a:r>
                <a:r>
                  <a:rPr lang="de-DE" dirty="0" err="1">
                    <a:solidFill>
                      <a:schemeClr val="tx1"/>
                    </a:solidFill>
                    <a:effectLst/>
                  </a:rPr>
                  <a:t>node</a:t>
                </a:r>
                <a:r>
                  <a:rPr lang="de-DE" dirty="0">
                    <a:solidFill>
                      <a:schemeClr val="tx1"/>
                    </a:solidFill>
                    <a:effectLst/>
                  </a:rPr>
                  <a:t> in </a:t>
                </a:r>
                <a:r>
                  <a:rPr lang="de-DE" i="1" dirty="0">
                    <a:solidFill>
                      <a:schemeClr val="tx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de-DE" i="1" dirty="0">
                    <a:solidFill>
                      <a:schemeClr val="tx1"/>
                    </a:solidFill>
                    <a:effectLst/>
                  </a:rPr>
                  <a:t>.</a:t>
                </a:r>
                <a:endParaRPr lang="de-DE" dirty="0">
                  <a:solidFill>
                    <a:schemeClr val="tx1"/>
                  </a:solidFill>
                  <a:effectLst/>
                </a:endParaRPr>
              </a:p>
              <a:p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A52A853E-EDA1-7305-648B-C90D8AFEB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5308983"/>
                <a:ext cx="5376000" cy="923330"/>
              </a:xfrm>
              <a:prstGeom prst="rect">
                <a:avLst/>
              </a:prstGeom>
              <a:blipFill>
                <a:blip r:embed="rId7"/>
                <a:stretch>
                  <a:fillRect l="-943" t="-4110" r="-2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E2597950-344F-4DE5-5EA3-B1B74827777C}"/>
                  </a:ext>
                </a:extLst>
              </p:cNvPr>
              <p:cNvSpPr txBox="1"/>
              <p:nvPr/>
            </p:nvSpPr>
            <p:spPr>
              <a:xfrm>
                <a:off x="6494100" y="5315497"/>
                <a:ext cx="537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chemeClr val="tx1"/>
                    </a:solidFill>
                    <a:effectLst/>
                  </a:rPr>
                  <a:t>An </a:t>
                </a:r>
                <a:r>
                  <a:rPr lang="de-DE" dirty="0">
                    <a:effectLst/>
                  </a:rPr>
                  <a:t>function</a:t>
                </a:r>
                <a:r>
                  <a:rPr lang="de-DE" dirty="0">
                    <a:solidFill>
                      <a:schemeClr val="accent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→{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paths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′}</m:t>
                    </m:r>
                  </m:oMath>
                </a14:m>
                <a:r>
                  <a:rPr lang="de-DE" dirty="0">
                    <a:solidFill>
                      <a:schemeClr val="tx1"/>
                    </a:solidFill>
                    <a:effectLst/>
                  </a:rPr>
                  <a:t> </a:t>
                </a:r>
                <a:r>
                  <a:rPr lang="de-DE" dirty="0" err="1">
                    <a:solidFill>
                      <a:schemeClr val="tx1"/>
                    </a:solidFill>
                    <a:effectLst/>
                  </a:rPr>
                  <a:t>where</a:t>
                </a:r>
                <a:r>
                  <a:rPr lang="de-DE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effectLst/>
                  </a:rPr>
                  <a:t>each</a:t>
                </a:r>
                <a:r>
                  <a:rPr lang="de-DE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effectLst/>
                  </a:rPr>
                  <a:t>of</a:t>
                </a:r>
                <a:r>
                  <a:rPr lang="de-DE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effectLst/>
                  </a:rPr>
                  <a:t>those</a:t>
                </a:r>
                <a:r>
                  <a:rPr lang="de-DE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effectLst/>
                  </a:rPr>
                  <a:t>paths</a:t>
                </a:r>
                <a:r>
                  <a:rPr lang="de-DE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effectLst/>
                  </a:rPr>
                  <a:t>are</a:t>
                </a:r>
                <a:r>
                  <a:rPr lang="de-DE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de-DE" dirty="0" err="1">
                    <a:solidFill>
                      <a:schemeClr val="accent1"/>
                    </a:solidFill>
                    <a:effectLst/>
                  </a:rPr>
                  <a:t>pairwise</a:t>
                </a:r>
                <a:r>
                  <a:rPr lang="de-DE" dirty="0">
                    <a:solidFill>
                      <a:schemeClr val="accent1"/>
                    </a:solidFill>
                    <a:effectLst/>
                  </a:rPr>
                  <a:t> </a:t>
                </a:r>
                <a:r>
                  <a:rPr lang="de-DE" dirty="0" err="1">
                    <a:solidFill>
                      <a:schemeClr val="accent1"/>
                    </a:solidFill>
                    <a:effectLst/>
                  </a:rPr>
                  <a:t>edge</a:t>
                </a:r>
                <a:r>
                  <a:rPr lang="de-DE" dirty="0" err="1">
                    <a:solidFill>
                      <a:schemeClr val="accent1"/>
                    </a:solidFill>
                  </a:rPr>
                  <a:t>-disjoint</a:t>
                </a:r>
                <a:r>
                  <a:rPr lang="de-DE" i="1" dirty="0">
                    <a:solidFill>
                      <a:schemeClr val="tx1"/>
                    </a:solidFill>
                    <a:effectLst/>
                  </a:rPr>
                  <a:t>.</a:t>
                </a:r>
                <a:endParaRPr lang="de-DE" dirty="0">
                  <a:solidFill>
                    <a:schemeClr val="tx1"/>
                  </a:solidFill>
                  <a:effectLst/>
                </a:endParaRPr>
              </a:p>
              <a:p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E2597950-344F-4DE5-5EA3-B1B748277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100" y="5315497"/>
                <a:ext cx="5376000" cy="923330"/>
              </a:xfrm>
              <a:prstGeom prst="rect">
                <a:avLst/>
              </a:prstGeom>
              <a:blipFill>
                <a:blip r:embed="rId8"/>
                <a:stretch>
                  <a:fillRect l="-943" t="-27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25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40D2744-22D2-F7B7-FA18-0243856C234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FD5DD2-BC1A-4C9C-81FC-0D336EF99937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A6DDF9A-E203-E5CA-282C-B2CB51E21F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6D87773-7360-D61B-6EBC-EC3B4CE0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Edge-Universal</a:t>
            </a:r>
            <a:r>
              <a:rPr lang="de-DE" dirty="0"/>
              <a:t> Graphs (EUG)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3959AF7-4F63-D7F3-5650-530AC7268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58253" y="2708275"/>
            <a:ext cx="4723120" cy="2881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58C9C850-EF4C-3436-38E0-1C17BFB6CA8D}"/>
                  </a:ext>
                </a:extLst>
              </p:cNvPr>
              <p:cNvSpPr txBox="1"/>
              <p:nvPr/>
            </p:nvSpPr>
            <p:spPr>
              <a:xfrm>
                <a:off x="360000" y="1629000"/>
                <a:ext cx="93360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2000" dirty="0"/>
                  <a:t>A </a:t>
                </a:r>
                <a:r>
                  <a:rPr lang="de-DE" sz="2000" dirty="0" err="1"/>
                  <a:t>graph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is</a:t>
                </a:r>
                <a:r>
                  <a:rPr lang="de-DE" sz="2000" dirty="0"/>
                  <a:t> a universal </a:t>
                </a:r>
                <a:r>
                  <a:rPr lang="de-DE" sz="2000" dirty="0" err="1"/>
                  <a:t>graph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if</a:t>
                </a:r>
                <a:r>
                  <a:rPr lang="de-DE" sz="2000" dirty="0"/>
                  <a:t> </a:t>
                </a:r>
                <a:r>
                  <a:rPr lang="de-DE" sz="2000" dirty="0" err="1"/>
                  <a:t>every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graph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dirty="0"/>
                  <a:t>￼</a:t>
                </a:r>
                <a:r>
                  <a:rPr lang="de-DE" sz="2000" dirty="0" err="1"/>
                  <a:t>with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000" dirty="0"/>
                  <a:t>￼nodes </a:t>
                </a:r>
                <a:r>
                  <a:rPr lang="de-DE" sz="2000" dirty="0" err="1"/>
                  <a:t>can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edge-embedded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into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de-DE" sz="2000" dirty="0"/>
                  <a:t>.</a:t>
                </a: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58C9C850-EF4C-3436-38E0-1C17BFB6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629000"/>
                <a:ext cx="9336000" cy="707886"/>
              </a:xfrm>
              <a:prstGeom prst="rect">
                <a:avLst/>
              </a:prstGeom>
              <a:blipFill>
                <a:blip r:embed="rId4"/>
                <a:stretch>
                  <a:fillRect l="-679" t="-5357" b="-142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04F84DB-26FB-B7A1-CD52-9B57CED2383A}"/>
                  </a:ext>
                </a:extLst>
              </p:cNvPr>
              <p:cNvSpPr txBox="1"/>
              <p:nvPr/>
            </p:nvSpPr>
            <p:spPr>
              <a:xfrm>
                <a:off x="3576000" y="5776311"/>
                <a:ext cx="13640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de-DE" dirty="0"/>
                  <a:t> graph</a:t>
                </a: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04F84DB-26FB-B7A1-CD52-9B57CED23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000" y="5776311"/>
                <a:ext cx="1364028" cy="369332"/>
              </a:xfrm>
              <a:prstGeom prst="rect">
                <a:avLst/>
              </a:prstGeom>
              <a:blipFill>
                <a:blip r:embed="rId5"/>
                <a:stretch>
                  <a:fillRect t="-10345" r="-3704" b="-275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7D565D8-AF99-269E-288B-CE4DFC53056F}"/>
                  </a:ext>
                </a:extLst>
              </p:cNvPr>
              <p:cNvSpPr txBox="1"/>
              <p:nvPr/>
            </p:nvSpPr>
            <p:spPr>
              <a:xfrm>
                <a:off x="5196426" y="5776311"/>
                <a:ext cx="1799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EUG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de-DE" dirty="0"/>
                  <a:t> graphs</a:t>
                </a: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7D565D8-AF99-269E-288B-CE4DFC530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426" y="5776311"/>
                <a:ext cx="1799147" cy="369332"/>
              </a:xfrm>
              <a:prstGeom prst="rect">
                <a:avLst/>
              </a:prstGeom>
              <a:blipFill>
                <a:blip r:embed="rId6"/>
                <a:stretch>
                  <a:fillRect t="-10345" r="-1389" b="-275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4EE10C68-6ECE-CD9D-9EB7-08BA7D10569E}"/>
                  </a:ext>
                </a:extLst>
              </p:cNvPr>
              <p:cNvSpPr txBox="1"/>
              <p:nvPr/>
            </p:nvSpPr>
            <p:spPr>
              <a:xfrm>
                <a:off x="6995573" y="5776311"/>
                <a:ext cx="1689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EUG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de-DE" dirty="0"/>
                  <a:t> graph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4EE10C68-6ECE-CD9D-9EB7-08BA7D105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573" y="5776311"/>
                <a:ext cx="1689052" cy="369332"/>
              </a:xfrm>
              <a:prstGeom prst="rect">
                <a:avLst/>
              </a:prstGeom>
              <a:blipFill>
                <a:blip r:embed="rId7"/>
                <a:stretch>
                  <a:fillRect t="-10345" r="-2256" b="-275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282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67FC69-8F51-1E81-773F-A18CC70D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9E8D-0739-4C28-BB97-1D61527BFECF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2082690-D058-038D-C5AD-8966EAFB2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F4E63D2-B7D2-D5D0-BA6B-CE0AB8CE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k-way</a:t>
            </a:r>
            <a:r>
              <a:rPr lang="de-DE" dirty="0"/>
              <a:t> </a:t>
            </a:r>
            <a:r>
              <a:rPr lang="de-DE" dirty="0">
                <a:solidFill>
                  <a:schemeClr val="accent1"/>
                </a:solidFill>
              </a:rPr>
              <a:t>Superpole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id="{DCCBAE64-8F6D-9E05-AEEE-381D2747CEB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60362" y="2709000"/>
                <a:ext cx="5580000" cy="3771000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inputs</a:t>
                </a:r>
                <a:r>
                  <a:rPr lang="de-DE" dirty="0"/>
                  <a:t>, </a:t>
                </a:r>
                <a:r>
                  <a:rPr lang="de-DE" dirty="0" err="1"/>
                  <a:t>outputs</a:t>
                </a:r>
                <a:r>
                  <a:rPr lang="de-DE" dirty="0"/>
                  <a:t>, and </a:t>
                </a:r>
                <a:r>
                  <a:rPr lang="de-DE" dirty="0" err="1"/>
                  <a:t>poles</a:t>
                </a:r>
                <a:endParaRPr lang="de-DE" dirty="0"/>
              </a:p>
              <a:p>
                <a:pPr>
                  <a:buFont typeface="Wingdings" pitchFamily="2" charset="2"/>
                  <a:buChar char="Ø"/>
                </a:pPr>
                <a:r>
                  <a:rPr lang="de-DE" dirty="0"/>
                  <a:t>Poles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r>
                  <a:rPr lang="de-DE" dirty="0" err="1"/>
                  <a:t>fanin</a:t>
                </a:r>
                <a:r>
                  <a:rPr lang="de-DE" dirty="0"/>
                  <a:t>/out 1, </a:t>
                </a:r>
                <a:r>
                  <a:rPr lang="de-DE" dirty="0" err="1"/>
                  <a:t>other</a:t>
                </a:r>
                <a:r>
                  <a:rPr lang="de-DE" dirty="0"/>
                  <a:t> </a:t>
                </a:r>
                <a:r>
                  <a:rPr lang="de-DE" dirty="0" err="1"/>
                  <a:t>nodes</a:t>
                </a:r>
                <a:r>
                  <a:rPr lang="de-DE" dirty="0"/>
                  <a:t> 2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de-DE" dirty="0"/>
                  <a:t>These </a:t>
                </a:r>
                <a:r>
                  <a:rPr lang="de-DE" dirty="0" err="1"/>
                  <a:t>exist</a:t>
                </a:r>
                <a:r>
                  <a:rPr lang="de-DE" dirty="0"/>
                  <a:t> </a:t>
                </a:r>
                <a:r>
                  <a:rPr lang="de-DE" dirty="0" err="1"/>
                  <a:t>edge-disjoint</a:t>
                </a:r>
                <a:r>
                  <a:rPr lang="de-DE" dirty="0"/>
                  <a:t> </a:t>
                </a:r>
                <a:r>
                  <a:rPr lang="de-DE" dirty="0" err="1"/>
                  <a:t>paths</a:t>
                </a:r>
                <a:r>
                  <a:rPr lang="de-DE" dirty="0"/>
                  <a:t> </a:t>
                </a:r>
                <a:r>
                  <a:rPr lang="de-DE" dirty="0" err="1"/>
                  <a:t>between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any</a:t>
                </a:r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combinations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: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de-DE" dirty="0"/>
                  <a:t>Inputs and </a:t>
                </a:r>
                <a:r>
                  <a:rPr lang="de-DE" dirty="0" err="1"/>
                  <a:t>poles</a:t>
                </a:r>
                <a:endParaRPr lang="de-DE" dirty="0"/>
              </a:p>
              <a:p>
                <a:pPr lvl="1">
                  <a:buFont typeface="Wingdings" pitchFamily="2" charset="2"/>
                  <a:buChar char="Ø"/>
                </a:pPr>
                <a:r>
                  <a:rPr lang="de-DE" dirty="0"/>
                  <a:t>Poles and </a:t>
                </a:r>
                <a:r>
                  <a:rPr lang="de-DE" dirty="0" err="1"/>
                  <a:t>poles</a:t>
                </a:r>
                <a:endParaRPr lang="de-DE" dirty="0"/>
              </a:p>
              <a:p>
                <a:pPr lvl="1">
                  <a:buFont typeface="Wingdings" pitchFamily="2" charset="2"/>
                  <a:buChar char="Ø"/>
                </a:pPr>
                <a:r>
                  <a:rPr lang="de-DE" dirty="0"/>
                  <a:t>Poles and </a:t>
                </a:r>
                <a:r>
                  <a:rPr lang="de-DE" dirty="0" err="1"/>
                  <a:t>outputs</a:t>
                </a:r>
                <a:endParaRPr lang="de-DE" dirty="0"/>
              </a:p>
            </p:txBody>
          </p:sp>
        </mc:Choice>
        <mc:Fallback xmlns="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id="{DCCBAE64-8F6D-9E05-AEEE-381D2747CE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60362" y="2709000"/>
                <a:ext cx="5580000" cy="3771000"/>
              </a:xfrm>
              <a:blipFill>
                <a:blip r:embed="rId3"/>
                <a:stretch>
                  <a:fillRect l="-2500" t="-2349" r="-6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D8E1DD8-C429-A834-AD6C-DE19FF211B1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8112919" y="1679575"/>
            <a:ext cx="1955800" cy="47498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FE12878-4D7C-9B71-F9DA-9A07D0D71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731810"/>
            <a:ext cx="1121750" cy="8990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AC8EF64-AAB6-1565-7B0B-BAAD02A1A071}"/>
              </a:ext>
            </a:extLst>
          </p:cNvPr>
          <p:cNvSpPr txBox="1"/>
          <p:nvPr/>
        </p:nvSpPr>
        <p:spPr>
          <a:xfrm>
            <a:off x="1481750" y="2281121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/>
              <a:t>Requirements</a:t>
            </a:r>
            <a:endParaRPr lang="de-D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bgerundete rechteckige Legende 9">
                <a:extLst>
                  <a:ext uri="{FF2B5EF4-FFF2-40B4-BE49-F238E27FC236}">
                    <a16:creationId xmlns:a16="http://schemas.microsoft.com/office/drawing/2014/main" id="{48635A47-57D5-85E0-55B9-8006BE9283A0}"/>
                  </a:ext>
                </a:extLst>
              </p:cNvPr>
              <p:cNvSpPr/>
              <p:nvPr/>
            </p:nvSpPr>
            <p:spPr>
              <a:xfrm>
                <a:off x="10068719" y="2481176"/>
                <a:ext cx="1809585" cy="1080000"/>
              </a:xfrm>
              <a:prstGeom prst="wedgeRoundRectCallout">
                <a:avLst>
                  <a:gd name="adj1" fmla="val -88291"/>
                  <a:gd name="adj2" fmla="val 31358"/>
                  <a:gd name="adj3" fmla="val 16667"/>
                </a:avLst>
              </a:prstGeom>
              <a:solidFill>
                <a:srgbClr val="004D75">
                  <a:alpha val="25098"/>
                </a:srgb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b="1" dirty="0"/>
                  <a:t>Pole</a:t>
                </a:r>
              </a:p>
              <a:p>
                <a:pPr algn="ctr"/>
                <a:r>
                  <a:rPr lang="de-DE" dirty="0" err="1"/>
                  <a:t>Mapped</a:t>
                </a:r>
                <a:r>
                  <a:rPr lang="de-DE" dirty="0"/>
                  <a:t> </a:t>
                </a:r>
                <a:r>
                  <a:rPr lang="de-DE" dirty="0" err="1"/>
                  <a:t>node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graph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0" name="Abgerundete rechteckige Legende 9">
                <a:extLst>
                  <a:ext uri="{FF2B5EF4-FFF2-40B4-BE49-F238E27FC236}">
                    <a16:creationId xmlns:a16="http://schemas.microsoft.com/office/drawing/2014/main" id="{48635A47-57D5-85E0-55B9-8006BE928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719" y="2481176"/>
                <a:ext cx="1809585" cy="1080000"/>
              </a:xfrm>
              <a:prstGeom prst="wedgeRoundRectCallout">
                <a:avLst>
                  <a:gd name="adj1" fmla="val -88291"/>
                  <a:gd name="adj2" fmla="val 31358"/>
                  <a:gd name="adj3" fmla="val 16667"/>
                </a:avLst>
              </a:prstGeom>
              <a:blipFill>
                <a:blip r:embed="rId6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1EFD1FEB-B3C7-5338-5041-3D287D2D5D0F}"/>
              </a:ext>
            </a:extLst>
          </p:cNvPr>
          <p:cNvSpPr/>
          <p:nvPr/>
        </p:nvSpPr>
        <p:spPr>
          <a:xfrm>
            <a:off x="6157120" y="4594500"/>
            <a:ext cx="1955799" cy="1080000"/>
          </a:xfrm>
          <a:prstGeom prst="wedgeRoundRectCallout">
            <a:avLst>
              <a:gd name="adj1" fmla="val 60979"/>
              <a:gd name="adj2" fmla="val 80017"/>
              <a:gd name="adj3" fmla="val 16667"/>
            </a:avLst>
          </a:prstGeom>
          <a:solidFill>
            <a:schemeClr val="accent1">
              <a:lumMod val="75000"/>
              <a:alpha val="25098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Input/Output</a:t>
            </a:r>
          </a:p>
          <a:p>
            <a:pPr algn="ctr"/>
            <a:r>
              <a:rPr lang="en-US" dirty="0"/>
              <a:t>Pole of the next recursion step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9015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8D5C9F-CC63-2C11-1420-71789F0B8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9E8D-0739-4C28-BB97-1D61527BFECF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53C1C1D-FD89-CED7-0267-63EAA3F9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E8F9FCB-A907-8A48-5706-DE8EFC22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Edge-Universal-Graph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Superpoles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DB4C33B-F429-BB5B-0328-0FA809502F6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00788" y="2035215"/>
            <a:ext cx="5580062" cy="4038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4">
                <a:extLst>
                  <a:ext uri="{FF2B5EF4-FFF2-40B4-BE49-F238E27FC236}">
                    <a16:creationId xmlns:a16="http://schemas.microsoft.com/office/drawing/2014/main" id="{1B3966D2-EF6F-233C-3C75-C8626682B76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60362" y="2709000"/>
                <a:ext cx="5580000" cy="3771000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Ø"/>
                </a:pPr>
                <a:r>
                  <a:rPr lang="de-DE" dirty="0"/>
                  <a:t>One pole in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𝑆𝑃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forwarded</a:t>
                </a:r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to</a:t>
                </a:r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left</a:t>
                </a:r>
                <a:r>
                  <a:rPr lang="de-DE" dirty="0">
                    <a:solidFill>
                      <a:schemeClr val="accent1"/>
                    </a:solidFill>
                  </a:rPr>
                  <a:t> EUG</a:t>
                </a:r>
                <a:r>
                  <a:rPr lang="de-DE" dirty="0"/>
                  <a:t>,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other</a:t>
                </a:r>
                <a:r>
                  <a:rPr lang="de-DE" dirty="0"/>
                  <a:t> </a:t>
                </a:r>
                <a:r>
                  <a:rPr lang="de-DE" dirty="0" err="1"/>
                  <a:t>one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to</a:t>
                </a:r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right</a:t>
                </a:r>
                <a:r>
                  <a:rPr lang="de-DE" dirty="0">
                    <a:solidFill>
                      <a:schemeClr val="accent1"/>
                    </a:solidFill>
                  </a:rPr>
                  <a:t> EUG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de-DE" dirty="0" err="1"/>
                  <a:t>One</a:t>
                </a:r>
                <a:r>
                  <a:rPr lang="de-DE" dirty="0"/>
                  <a:t> pole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left</a:t>
                </a:r>
                <a:r>
                  <a:rPr lang="de-DE" dirty="0"/>
                  <a:t> and </a:t>
                </a:r>
                <a:r>
                  <a:rPr lang="de-DE" dirty="0" err="1"/>
                  <a:t>right</a:t>
                </a:r>
                <a:r>
                  <a:rPr lang="de-DE" dirty="0"/>
                  <a:t> EUG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forwarded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one</a:t>
                </a:r>
                <a:r>
                  <a:rPr lang="de-DE" dirty="0"/>
                  <a:t> pole in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𝑆𝑃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dirty="0"/>
              </a:p>
              <a:p>
                <a:pPr>
                  <a:buFont typeface="Wingdings" pitchFamily="2" charset="2"/>
                  <a:buChar char="Ø"/>
                </a:pPr>
                <a:r>
                  <a:rPr lang="de-DE" dirty="0" err="1">
                    <a:solidFill>
                      <a:schemeClr val="accent1"/>
                    </a:solidFill>
                  </a:rPr>
                  <a:t>Reduce</a:t>
                </a:r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problem</a:t>
                </a:r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de-DE" i="1" dirty="0" err="1"/>
                  <a:t>finding</a:t>
                </a:r>
                <a:r>
                  <a:rPr lang="de-DE" i="1" dirty="0"/>
                  <a:t> a </a:t>
                </a:r>
                <a:r>
                  <a:rPr lang="de-DE" i="1" dirty="0" err="1"/>
                  <a:t>path</a:t>
                </a:r>
                <a:r>
                  <a:rPr lang="de-DE" i="1" dirty="0"/>
                  <a:t> </a:t>
                </a:r>
                <a:r>
                  <a:rPr lang="de-DE" i="1" dirty="0" err="1"/>
                  <a:t>between</a:t>
                </a:r>
                <a:r>
                  <a:rPr lang="de-DE" i="1" dirty="0"/>
                  <a:t> </a:t>
                </a:r>
                <a:r>
                  <a:rPr lang="de-DE" i="1" dirty="0" err="1"/>
                  <a:t>two</a:t>
                </a:r>
                <a:r>
                  <a:rPr lang="de-DE" i="1" dirty="0"/>
                  <a:t> </a:t>
                </a:r>
                <a:r>
                  <a:rPr lang="de-DE" i="1" dirty="0" err="1"/>
                  <a:t>poles</a:t>
                </a:r>
                <a:r>
                  <a:rPr lang="de-DE" i="1" dirty="0"/>
                  <a:t> in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𝐸𝑈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i="1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de-DE" i="1" dirty="0" err="1"/>
                  <a:t>finding</a:t>
                </a:r>
                <a:r>
                  <a:rPr lang="de-DE" i="1" dirty="0"/>
                  <a:t> a </a:t>
                </a:r>
                <a:r>
                  <a:rPr lang="de-DE" i="1" dirty="0" err="1"/>
                  <a:t>path</a:t>
                </a:r>
                <a:r>
                  <a:rPr lang="de-DE" i="1" dirty="0"/>
                  <a:t> </a:t>
                </a:r>
                <a:r>
                  <a:rPr lang="de-DE" i="1" dirty="0" err="1"/>
                  <a:t>between</a:t>
                </a:r>
                <a:r>
                  <a:rPr lang="de-DE" i="1" dirty="0"/>
                  <a:t> </a:t>
                </a:r>
                <a:r>
                  <a:rPr lang="de-DE" i="1" dirty="0" err="1"/>
                  <a:t>two</a:t>
                </a:r>
                <a:r>
                  <a:rPr lang="de-DE" i="1" dirty="0"/>
                  <a:t> </a:t>
                </a:r>
                <a:r>
                  <a:rPr lang="de-DE" i="1" dirty="0" err="1"/>
                  <a:t>poles</a:t>
                </a:r>
                <a:r>
                  <a:rPr lang="de-DE" i="1" dirty="0"/>
                  <a:t> in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𝐸𝑈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i="1" dirty="0"/>
                  <a:t> </a:t>
                </a:r>
              </a:p>
            </p:txBody>
          </p:sp>
        </mc:Choice>
        <mc:Fallback xmlns="">
          <p:sp>
            <p:nvSpPr>
              <p:cNvPr id="8" name="Inhaltsplatzhalter 4">
                <a:extLst>
                  <a:ext uri="{FF2B5EF4-FFF2-40B4-BE49-F238E27FC236}">
                    <a16:creationId xmlns:a16="http://schemas.microsoft.com/office/drawing/2014/main" id="{1B3966D2-EF6F-233C-3C75-C8626682B7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60362" y="2709000"/>
                <a:ext cx="5580000" cy="3771000"/>
              </a:xfrm>
              <a:blipFill>
                <a:blip r:embed="rId4"/>
                <a:stretch>
                  <a:fillRect l="-2500" t="-23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844BA734-38F1-A129-ABE0-883E3D039901}"/>
              </a:ext>
            </a:extLst>
          </p:cNvPr>
          <p:cNvSpPr txBox="1"/>
          <p:nvPr/>
        </p:nvSpPr>
        <p:spPr>
          <a:xfrm>
            <a:off x="1481750" y="2281121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Properties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2490186-CF4C-4E24-8C9C-7873F794E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18" y="1440000"/>
            <a:ext cx="860908" cy="12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03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FD98A0-C837-B692-5317-94915903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D3D-D8C4-4102-9424-20C07C0FDF43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348E82D-FF08-1F20-82AF-E6DED4F6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26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el 3">
                <a:extLst>
                  <a:ext uri="{FF2B5EF4-FFF2-40B4-BE49-F238E27FC236}">
                    <a16:creationId xmlns:a16="http://schemas.microsoft.com/office/drawing/2014/main" id="{921B8ACE-72F8-CEB5-2202-F74A786C18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de-DE" dirty="0"/>
                  <a:t> [Val76]</a:t>
                </a:r>
              </a:p>
            </p:txBody>
          </p:sp>
        </mc:Choice>
        <mc:Fallback xmlns="">
          <p:sp>
            <p:nvSpPr>
              <p:cNvPr id="4" name="Titel 3">
                <a:extLst>
                  <a:ext uri="{FF2B5EF4-FFF2-40B4-BE49-F238E27FC236}">
                    <a16:creationId xmlns:a16="http://schemas.microsoft.com/office/drawing/2014/main" id="{921B8ACE-72F8-CEB5-2202-F74A786C18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112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E0A2113E-B0F9-9B52-E87C-213A47FE7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00" y="1629000"/>
            <a:ext cx="1080000" cy="1221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F193E166-8DA0-96F8-467E-7BEEC47189DF}"/>
                  </a:ext>
                </a:extLst>
              </p:cNvPr>
              <p:cNvSpPr txBox="1"/>
              <p:nvPr/>
            </p:nvSpPr>
            <p:spPr>
              <a:xfrm>
                <a:off x="1572007" y="2039599"/>
                <a:ext cx="5247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b="1" dirty="0"/>
                  <a:t>Idea: </a:t>
                </a:r>
                <a:r>
                  <a:rPr lang="de-DE" sz="2000" dirty="0" err="1"/>
                  <a:t>Merge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poles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de-DE" sz="2000" dirty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instances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0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F193E166-8DA0-96F8-467E-7BEEC4718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007" y="2039599"/>
                <a:ext cx="5247014" cy="400110"/>
              </a:xfrm>
              <a:prstGeom prst="rect">
                <a:avLst/>
              </a:prstGeom>
              <a:blipFill>
                <a:blip r:embed="rId5"/>
                <a:stretch>
                  <a:fillRect l="-1205" t="-9375" b="-281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3FD0634A-EA88-EA79-F715-6091390084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17" y="3429000"/>
            <a:ext cx="3388783" cy="245260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4345E51-7AAB-65E2-16C9-5B46A3A748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998" y="3429000"/>
            <a:ext cx="3388783" cy="2452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421E8BB5-9AE5-DF2D-64D6-13498E7B9365}"/>
                  </a:ext>
                </a:extLst>
              </p:cNvPr>
              <p:cNvSpPr txBox="1"/>
              <p:nvPr/>
            </p:nvSpPr>
            <p:spPr>
              <a:xfrm>
                <a:off x="1079996" y="3206593"/>
                <a:ext cx="17411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/>
                  <a:t>Size: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421E8BB5-9AE5-DF2D-64D6-13498E7B9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996" y="3206593"/>
                <a:ext cx="1741118" cy="369332"/>
              </a:xfrm>
              <a:prstGeom prst="rect">
                <a:avLst/>
              </a:prstGeom>
              <a:blipFill>
                <a:blip r:embed="rId7"/>
                <a:stretch>
                  <a:fillRect l="-2158" t="-6667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1A09CD7-8114-A464-C90E-B1721D8BAD56}"/>
                  </a:ext>
                </a:extLst>
              </p:cNvPr>
              <p:cNvSpPr txBox="1"/>
              <p:nvPr/>
            </p:nvSpPr>
            <p:spPr>
              <a:xfrm>
                <a:off x="9196830" y="3203011"/>
                <a:ext cx="17411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/>
                  <a:t>Size: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1A09CD7-8114-A464-C90E-B1721D8BA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30" y="3203011"/>
                <a:ext cx="1741118" cy="369332"/>
              </a:xfrm>
              <a:prstGeom prst="rect">
                <a:avLst/>
              </a:prstGeom>
              <a:blipFill>
                <a:blip r:embed="rId8"/>
                <a:stretch>
                  <a:fillRect l="-2899" t="-6667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>
            <a:extLst>
              <a:ext uri="{FF2B5EF4-FFF2-40B4-BE49-F238E27FC236}">
                <a16:creationId xmlns:a16="http://schemas.microsoft.com/office/drawing/2014/main" id="{C0241049-611F-C7D2-2320-2F5F59B4658B}"/>
              </a:ext>
            </a:extLst>
          </p:cNvPr>
          <p:cNvSpPr txBox="1"/>
          <p:nvPr/>
        </p:nvSpPr>
        <p:spPr>
          <a:xfrm>
            <a:off x="336000" y="5929652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Take care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LUT‘s</a:t>
            </a:r>
            <a:r>
              <a:rPr lang="de-DE" dirty="0"/>
              <a:t> </a:t>
            </a:r>
            <a:r>
              <a:rPr lang="de-DE" dirty="0" err="1">
                <a:solidFill>
                  <a:srgbClr val="00679C"/>
                </a:solidFill>
              </a:rPr>
              <a:t>first</a:t>
            </a:r>
            <a:r>
              <a:rPr lang="de-DE" dirty="0">
                <a:solidFill>
                  <a:srgbClr val="00679C"/>
                </a:solidFill>
              </a:rPr>
              <a:t> </a:t>
            </a:r>
            <a:r>
              <a:rPr lang="de-DE" dirty="0" err="1">
                <a:solidFill>
                  <a:srgbClr val="00679C"/>
                </a:solidFill>
              </a:rPr>
              <a:t>input</a:t>
            </a:r>
            <a:endParaRPr lang="de-DE" dirty="0">
              <a:solidFill>
                <a:srgbClr val="00679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76644DE1-E8B6-7682-20BF-1374CA6B9355}"/>
                  </a:ext>
                </a:extLst>
              </p:cNvPr>
              <p:cNvSpPr txBox="1"/>
              <p:nvPr/>
            </p:nvSpPr>
            <p:spPr>
              <a:xfrm>
                <a:off x="8623101" y="5929652"/>
                <a:ext cx="31386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Take care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LUT‘s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79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de-DE" dirty="0">
                    <a:solidFill>
                      <a:srgbClr val="00679C"/>
                    </a:solidFill>
                  </a:rPr>
                  <a:t>-</a:t>
                </a:r>
                <a:r>
                  <a:rPr lang="de-DE" dirty="0" err="1">
                    <a:solidFill>
                      <a:srgbClr val="00679C"/>
                    </a:solidFill>
                  </a:rPr>
                  <a:t>th</a:t>
                </a:r>
                <a:r>
                  <a:rPr lang="de-DE" dirty="0">
                    <a:solidFill>
                      <a:srgbClr val="00679C"/>
                    </a:solidFill>
                  </a:rPr>
                  <a:t> </a:t>
                </a:r>
                <a:r>
                  <a:rPr lang="de-DE" dirty="0" err="1">
                    <a:solidFill>
                      <a:srgbClr val="00679C"/>
                    </a:solidFill>
                  </a:rPr>
                  <a:t>input</a:t>
                </a:r>
                <a:endParaRPr lang="de-DE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76644DE1-E8B6-7682-20BF-1374CA6B9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101" y="5929652"/>
                <a:ext cx="3138680" cy="369332"/>
              </a:xfrm>
              <a:prstGeom prst="rect">
                <a:avLst/>
              </a:prstGeom>
              <a:blipFill>
                <a:blip r:embed="rId9"/>
                <a:stretch>
                  <a:fillRect l="-2024" t="-10345" r="-810" b="-275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>
            <a:extLst>
              <a:ext uri="{FF2B5EF4-FFF2-40B4-BE49-F238E27FC236}">
                <a16:creationId xmlns:a16="http://schemas.microsoft.com/office/drawing/2014/main" id="{DCD45E8E-B575-759E-889D-80963BC3D493}"/>
              </a:ext>
            </a:extLst>
          </p:cNvPr>
          <p:cNvSpPr txBox="1"/>
          <p:nvPr/>
        </p:nvSpPr>
        <p:spPr>
          <a:xfrm>
            <a:off x="5401872" y="3572343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8C8F61B1-6B3C-3970-7E71-5330005F5346}"/>
                  </a:ext>
                </a:extLst>
              </p:cNvPr>
              <p:cNvSpPr txBox="1"/>
              <p:nvPr/>
            </p:nvSpPr>
            <p:spPr>
              <a:xfrm>
                <a:off x="5338292" y="3203011"/>
                <a:ext cx="13462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b="1" dirty="0"/>
                  <a:t>Total </a:t>
                </a:r>
                <a:r>
                  <a:rPr lang="de-DE" b="1" dirty="0" err="1"/>
                  <a:t>size</a:t>
                </a:r>
                <a:r>
                  <a:rPr lang="de-DE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8C8F61B1-6B3C-3970-7E71-5330005F5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292" y="3203011"/>
                <a:ext cx="1346266" cy="646331"/>
              </a:xfrm>
              <a:prstGeom prst="rect">
                <a:avLst/>
              </a:prstGeom>
              <a:blipFill>
                <a:blip r:embed="rId10"/>
                <a:stretch>
                  <a:fillRect l="-1869" t="-3922" r="-935" b="-98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nhaltsplatzhalter 6">
            <a:extLst>
              <a:ext uri="{FF2B5EF4-FFF2-40B4-BE49-F238E27FC236}">
                <a16:creationId xmlns:a16="http://schemas.microsoft.com/office/drawing/2014/main" id="{2329F6F1-5319-7C01-6048-AD4DA731E0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4851" y="1243254"/>
            <a:ext cx="941174" cy="2285709"/>
          </a:xfrm>
          <a:prstGeom prst="rect">
            <a:avLst/>
          </a:prstGeom>
        </p:spPr>
      </p:pic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8E360C05-E62F-F00F-3E2C-AF243FF66CF1}"/>
              </a:ext>
            </a:extLst>
          </p:cNvPr>
          <p:cNvCxnSpPr>
            <a:cxnSpLocks/>
          </p:cNvCxnSpPr>
          <p:nvPr/>
        </p:nvCxnSpPr>
        <p:spPr>
          <a:xfrm flipV="1">
            <a:off x="2002589" y="2123011"/>
            <a:ext cx="6061867" cy="1606830"/>
          </a:xfrm>
          <a:prstGeom prst="straightConnector1">
            <a:avLst/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1010F914-7DD3-D9CC-0FF4-901A44216257}"/>
              </a:ext>
            </a:extLst>
          </p:cNvPr>
          <p:cNvCxnSpPr>
            <a:cxnSpLocks/>
          </p:cNvCxnSpPr>
          <p:nvPr/>
        </p:nvCxnSpPr>
        <p:spPr>
          <a:xfrm flipV="1">
            <a:off x="6096000" y="2130940"/>
            <a:ext cx="1968456" cy="2177593"/>
          </a:xfrm>
          <a:prstGeom prst="straightConnector1">
            <a:avLst/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58065586-B912-82D8-AF0E-CF6927C7D180}"/>
              </a:ext>
            </a:extLst>
          </p:cNvPr>
          <p:cNvCxnSpPr>
            <a:cxnSpLocks/>
          </p:cNvCxnSpPr>
          <p:nvPr/>
        </p:nvCxnSpPr>
        <p:spPr>
          <a:xfrm flipH="1" flipV="1">
            <a:off x="8099973" y="2130940"/>
            <a:ext cx="1869655" cy="1444985"/>
          </a:xfrm>
          <a:prstGeom prst="straightConnector1">
            <a:avLst/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5EDC02CB-D83E-9336-23E9-AE4C80A2D2C2}"/>
              </a:ext>
            </a:extLst>
          </p:cNvPr>
          <p:cNvSpPr/>
          <p:nvPr/>
        </p:nvSpPr>
        <p:spPr>
          <a:xfrm>
            <a:off x="9336000" y="1998027"/>
            <a:ext cx="1601948" cy="699604"/>
          </a:xfrm>
          <a:prstGeom prst="wedgeRoundRectCallout">
            <a:avLst>
              <a:gd name="adj1" fmla="val -121013"/>
              <a:gd name="adj2" fmla="val -37827"/>
              <a:gd name="adj3" fmla="val 16667"/>
            </a:avLst>
          </a:prstGeom>
          <a:solidFill>
            <a:schemeClr val="accent1">
              <a:lumMod val="75000"/>
              <a:alpha val="25098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Pole appears in all EUGs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589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0D3F2E7-6076-CCA2-471E-B7BD485FC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A8C8648-E3BD-142F-5793-82B0103B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C72EA2-6E2A-3EB8-C5CB-F97DF38BC44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Computations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obfuscated</a:t>
            </a:r>
            <a:r>
              <a:rPr lang="de-DE" dirty="0"/>
              <a:t>.</a:t>
            </a:r>
          </a:p>
        </p:txBody>
      </p:sp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844C8CB0-370B-288F-3C9E-24D6AEAA205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E36868DC-47C5-AAA0-EB6D-86FF84618E5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31" r="3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03EBA277-2995-6593-095C-CDF247465E1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CC87A47-A18D-1D26-4106-466721A9A46D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Generalize</a:t>
            </a:r>
            <a:r>
              <a:rPr lang="de-DE" dirty="0"/>
              <a:t> </a:t>
            </a:r>
            <a:r>
              <a:rPr lang="de-DE" dirty="0" err="1"/>
              <a:t>policies</a:t>
            </a:r>
            <a:r>
              <a:rPr lang="de-DE" dirty="0"/>
              <a:t> in Attribute-</a:t>
            </a:r>
            <a:r>
              <a:rPr lang="de-DE" dirty="0" err="1"/>
              <a:t>based</a:t>
            </a:r>
            <a:r>
              <a:rPr lang="de-DE" dirty="0"/>
              <a:t> Encryption Schemes.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B64C4BD7-F83E-0FF8-B053-5243FFBF052C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Securely</a:t>
            </a:r>
            <a:r>
              <a:rPr lang="de-DE" dirty="0"/>
              <a:t> </a:t>
            </a:r>
            <a:r>
              <a:rPr lang="de-DE" dirty="0" err="1"/>
              <a:t>evaluate</a:t>
            </a:r>
            <a:r>
              <a:rPr lang="de-DE" dirty="0"/>
              <a:t> private </a:t>
            </a:r>
            <a:r>
              <a:rPr lang="de-DE" dirty="0" err="1"/>
              <a:t>function</a:t>
            </a:r>
            <a:r>
              <a:rPr lang="de-DE" dirty="0"/>
              <a:t> on private </a:t>
            </a:r>
            <a:r>
              <a:rPr lang="de-DE" dirty="0" err="1"/>
              <a:t>data</a:t>
            </a:r>
            <a:r>
              <a:rPr lang="de-DE" dirty="0"/>
              <a:t>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7EA40EA-FA49-5165-CE48-71B29CEBAB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l"/>
            <a:r>
              <a:rPr lang="de-DE" dirty="0" err="1"/>
              <a:t>Obfuscation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6B91DF8-161B-BD4C-2F17-238216FCA6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l"/>
            <a:r>
              <a:rPr lang="de-DE" dirty="0"/>
              <a:t>Attribute-</a:t>
            </a:r>
            <a:r>
              <a:rPr lang="de-DE" dirty="0" err="1"/>
              <a:t>based</a:t>
            </a:r>
            <a:r>
              <a:rPr lang="de-DE" dirty="0"/>
              <a:t> Encryption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B7AA18C-10CE-101B-5E5D-71B68C95F9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algn="l"/>
            <a:r>
              <a:rPr lang="de-DE" dirty="0"/>
              <a:t>Private </a:t>
            </a:r>
            <a:r>
              <a:rPr lang="de-DE" dirty="0" err="1"/>
              <a:t>Function</a:t>
            </a:r>
            <a:r>
              <a:rPr lang="de-DE" dirty="0"/>
              <a:t> Evaluation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4C9FB05D-EE56-3D2D-48D0-C5B1BCCD8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Universal </a:t>
            </a:r>
            <a:r>
              <a:rPr lang="de-DE" dirty="0" err="1"/>
              <a:t>Circuits</a:t>
            </a:r>
            <a:br>
              <a:rPr lang="de-DE" dirty="0"/>
            </a:br>
            <a:r>
              <a:rPr lang="de-DE" dirty="0">
                <a:solidFill>
                  <a:schemeClr val="accent1"/>
                </a:solidFill>
              </a:rPr>
              <a:t>Many </a:t>
            </a:r>
            <a:r>
              <a:rPr lang="de-DE" dirty="0" err="1">
                <a:solidFill>
                  <a:schemeClr val="accent1"/>
                </a:solidFill>
              </a:rPr>
              <a:t>Applications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0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33D967F5-8C36-537C-AA5F-298D2DC59955}"/>
                  </a:ext>
                </a:extLst>
              </p:cNvPr>
              <p:cNvSpPr txBox="1"/>
              <p:nvPr/>
            </p:nvSpPr>
            <p:spPr>
              <a:xfrm>
                <a:off x="2449975" y="5532668"/>
                <a:ext cx="68860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/>
                  <a:t>Compute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without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revealing</a:t>
                </a:r>
                <a:r>
                  <a:rPr lang="de-DE" sz="2000" dirty="0"/>
                  <a:t> private </a:t>
                </a:r>
                <a:r>
                  <a:rPr lang="de-DE" sz="2000" dirty="0" err="1"/>
                  <a:t>inputs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B90F2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000" dirty="0"/>
                  <a:t> and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B90F2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000" dirty="0"/>
                  <a:t>.</a:t>
                </a: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33D967F5-8C36-537C-AA5F-298D2DC59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975" y="5532668"/>
                <a:ext cx="6886025" cy="400110"/>
              </a:xfrm>
              <a:prstGeom prst="rect">
                <a:avLst/>
              </a:prstGeom>
              <a:blipFill>
                <a:blip r:embed="rId3"/>
                <a:stretch>
                  <a:fillRect l="-921" t="-9091" b="-242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B5B023-AE8D-CDC2-BA9C-7C4A30556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D3D-D8C4-4102-9424-20C07C0FDF43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9F0E340-433E-E2A2-EC55-70E4B001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5C12101-F434-7BE2-5258-8254232B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Secure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Evaluation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52696C2-67A9-87A7-B712-2B30EE0CB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76894"/>
            <a:ext cx="1905000" cy="26924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106CD76-AEF5-BB1C-7F5C-FA82808FB4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478" y="2374124"/>
            <a:ext cx="2797565" cy="279517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7A775515-24E7-701A-A714-2C1B256AB994}"/>
              </a:ext>
            </a:extLst>
          </p:cNvPr>
          <p:cNvSpPr/>
          <p:nvPr/>
        </p:nvSpPr>
        <p:spPr>
          <a:xfrm>
            <a:off x="4328739" y="2476894"/>
            <a:ext cx="2520000" cy="2374815"/>
          </a:xfrm>
          <a:prstGeom prst="rect">
            <a:avLst/>
          </a:prstGeom>
          <a:solidFill>
            <a:srgbClr val="00679C">
              <a:alpha val="2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accent5"/>
                </a:solidFill>
              </a:rPr>
              <a:t>SFE</a:t>
            </a:r>
          </a:p>
          <a:p>
            <a:pPr algn="ctr"/>
            <a:endParaRPr lang="de-DE" sz="4800" dirty="0"/>
          </a:p>
          <a:p>
            <a:pPr algn="ctr"/>
            <a:endParaRPr lang="de-DE" sz="4800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A98B62B-781A-7BAD-7B1C-B12000ADBE3D}"/>
              </a:ext>
            </a:extLst>
          </p:cNvPr>
          <p:cNvCxnSpPr/>
          <p:nvPr/>
        </p:nvCxnSpPr>
        <p:spPr>
          <a:xfrm>
            <a:off x="2496000" y="3069000"/>
            <a:ext cx="18000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01B733E7-4C18-2D01-1CF0-383ED7DBF070}"/>
              </a:ext>
            </a:extLst>
          </p:cNvPr>
          <p:cNvCxnSpPr>
            <a:cxnSpLocks/>
          </p:cNvCxnSpPr>
          <p:nvPr/>
        </p:nvCxnSpPr>
        <p:spPr>
          <a:xfrm>
            <a:off x="6912000" y="4509000"/>
            <a:ext cx="18000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F5EA0A06-3184-9B7D-82B5-B48EC6FE9693}"/>
              </a:ext>
            </a:extLst>
          </p:cNvPr>
          <p:cNvCxnSpPr/>
          <p:nvPr/>
        </p:nvCxnSpPr>
        <p:spPr>
          <a:xfrm>
            <a:off x="6912000" y="3069000"/>
            <a:ext cx="1800000" cy="0"/>
          </a:xfrm>
          <a:prstGeom prst="straightConnector1">
            <a:avLst/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C4E6B12-34DF-97B1-F589-00B34357C0CC}"/>
              </a:ext>
            </a:extLst>
          </p:cNvPr>
          <p:cNvCxnSpPr/>
          <p:nvPr/>
        </p:nvCxnSpPr>
        <p:spPr>
          <a:xfrm>
            <a:off x="2496000" y="4509000"/>
            <a:ext cx="1800000" cy="0"/>
          </a:xfrm>
          <a:prstGeom prst="straightConnector1">
            <a:avLst/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F6CD8E2-6E79-4127-9A09-202F79913809}"/>
              </a:ext>
            </a:extLst>
          </p:cNvPr>
          <p:cNvCxnSpPr/>
          <p:nvPr/>
        </p:nvCxnSpPr>
        <p:spPr>
          <a:xfrm>
            <a:off x="4758215" y="3429000"/>
            <a:ext cx="18000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504C9347-9B7E-F711-E8C1-DD6C83E1B793}"/>
              </a:ext>
            </a:extLst>
          </p:cNvPr>
          <p:cNvCxnSpPr/>
          <p:nvPr/>
        </p:nvCxnSpPr>
        <p:spPr>
          <a:xfrm>
            <a:off x="4758215" y="4149000"/>
            <a:ext cx="18000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580BCE78-8034-A570-F730-BA5F4CE3FC39}"/>
              </a:ext>
            </a:extLst>
          </p:cNvPr>
          <p:cNvCxnSpPr/>
          <p:nvPr/>
        </p:nvCxnSpPr>
        <p:spPr>
          <a:xfrm>
            <a:off x="4758215" y="3778087"/>
            <a:ext cx="1800000" cy="0"/>
          </a:xfrm>
          <a:prstGeom prst="straightConnector1">
            <a:avLst/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E9EA2FB8-BA85-4BD3-896B-BECFB1F34C00}"/>
                  </a:ext>
                </a:extLst>
              </p:cNvPr>
              <p:cNvSpPr txBox="1"/>
              <p:nvPr/>
            </p:nvSpPr>
            <p:spPr>
              <a:xfrm>
                <a:off x="2929260" y="2668890"/>
                <a:ext cx="897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err="1">
                    <a:solidFill>
                      <a:srgbClr val="B90F22"/>
                    </a:solidFill>
                  </a:rPr>
                  <a:t>d</a:t>
                </a:r>
                <a:r>
                  <a:rPr lang="de-DE" sz="2000" b="0" dirty="0" err="1">
                    <a:solidFill>
                      <a:srgbClr val="B90F22"/>
                    </a:solidFill>
                  </a:rPr>
                  <a:t>ata</a:t>
                </a:r>
                <a:r>
                  <a:rPr lang="de-DE" sz="2000" b="0" dirty="0">
                    <a:solidFill>
                      <a:srgbClr val="B90F2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rgbClr val="B90F2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de-DE" sz="2000" dirty="0">
                  <a:solidFill>
                    <a:srgbClr val="B90F22"/>
                  </a:solidFill>
                </a:endParaRPr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E9EA2FB8-BA85-4BD3-896B-BECFB1F34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260" y="2668890"/>
                <a:ext cx="897746" cy="400110"/>
              </a:xfrm>
              <a:prstGeom prst="rect">
                <a:avLst/>
              </a:prstGeom>
              <a:blipFill>
                <a:blip r:embed="rId6"/>
                <a:stretch>
                  <a:fillRect l="-6944" t="-9375" b="-281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B89A3BE0-069E-38C5-5B9E-17FD06985B60}"/>
                  </a:ext>
                </a:extLst>
              </p:cNvPr>
              <p:cNvSpPr txBox="1"/>
              <p:nvPr/>
            </p:nvSpPr>
            <p:spPr>
              <a:xfrm>
                <a:off x="7350472" y="2661152"/>
                <a:ext cx="9023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err="1">
                    <a:solidFill>
                      <a:srgbClr val="B90F22"/>
                    </a:solidFill>
                  </a:rPr>
                  <a:t>d</a:t>
                </a:r>
                <a:r>
                  <a:rPr lang="de-DE" sz="2000" b="0" dirty="0" err="1">
                    <a:solidFill>
                      <a:srgbClr val="B90F22"/>
                    </a:solidFill>
                  </a:rPr>
                  <a:t>ata</a:t>
                </a:r>
                <a:r>
                  <a:rPr lang="de-DE" sz="2000" b="0" dirty="0">
                    <a:solidFill>
                      <a:srgbClr val="B90F2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rgbClr val="B90F2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de-DE" sz="2000" dirty="0">
                  <a:solidFill>
                    <a:srgbClr val="B90F22"/>
                  </a:solidFill>
                </a:endParaRPr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B89A3BE0-069E-38C5-5B9E-17FD06985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472" y="2661152"/>
                <a:ext cx="902363" cy="400110"/>
              </a:xfrm>
              <a:prstGeom prst="rect">
                <a:avLst/>
              </a:prstGeom>
              <a:blipFill>
                <a:blip r:embed="rId7"/>
                <a:stretch>
                  <a:fillRect l="-6944" t="-9375" b="-281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AECF3172-25A5-DF35-5A3D-FA68572E292C}"/>
                  </a:ext>
                </a:extLst>
              </p:cNvPr>
              <p:cNvSpPr txBox="1"/>
              <p:nvPr/>
            </p:nvSpPr>
            <p:spPr>
              <a:xfrm>
                <a:off x="2875656" y="4555309"/>
                <a:ext cx="10049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de-DE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AECF3172-25A5-DF35-5A3D-FA68572E2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656" y="4555309"/>
                <a:ext cx="1004955" cy="400110"/>
              </a:xfrm>
              <a:prstGeom prst="rect">
                <a:avLst/>
              </a:prstGeom>
              <a:blipFill>
                <a:blip r:embed="rId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1759009-93E0-6DAB-68B4-D8745808B338}"/>
                  </a:ext>
                </a:extLst>
              </p:cNvPr>
              <p:cNvSpPr txBox="1"/>
              <p:nvPr/>
            </p:nvSpPr>
            <p:spPr>
              <a:xfrm>
                <a:off x="7304807" y="4555309"/>
                <a:ext cx="10049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de-DE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1759009-93E0-6DAB-68B4-D8745808B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807" y="4555309"/>
                <a:ext cx="1004955" cy="400110"/>
              </a:xfrm>
              <a:prstGeom prst="rect">
                <a:avLst/>
              </a:prstGeom>
              <a:blipFill>
                <a:blip r:embed="rId9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77711ABE-D509-0CD5-6FA5-CC7E01D1ACB2}"/>
                  </a:ext>
                </a:extLst>
              </p:cNvPr>
              <p:cNvSpPr txBox="1"/>
              <p:nvPr/>
            </p:nvSpPr>
            <p:spPr>
              <a:xfrm>
                <a:off x="5320460" y="4179537"/>
                <a:ext cx="5365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de-DE" sz="32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77711ABE-D509-0CD5-6FA5-CC7E01D1A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460" y="4179537"/>
                <a:ext cx="536557" cy="584775"/>
              </a:xfrm>
              <a:prstGeom prst="rect">
                <a:avLst/>
              </a:prstGeom>
              <a:blipFill>
                <a:blip r:embed="rId10"/>
                <a:stretch>
                  <a:fillRect l="-6977" r="-4651" b="-212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21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B5B023-AE8D-CDC2-BA9C-7C4A30556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D3D-D8C4-4102-9424-20C07C0FDF43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9F0E340-433E-E2A2-EC55-70E4B001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5C12101-F434-7BE2-5258-8254232B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Secure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Evaluation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52696C2-67A9-87A7-B712-2B30EE0CB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76894"/>
            <a:ext cx="1905000" cy="26924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106CD76-AEF5-BB1C-7F5C-FA82808FB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478" y="2374124"/>
            <a:ext cx="2797565" cy="279517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7A775515-24E7-701A-A714-2C1B256AB994}"/>
              </a:ext>
            </a:extLst>
          </p:cNvPr>
          <p:cNvSpPr/>
          <p:nvPr/>
        </p:nvSpPr>
        <p:spPr>
          <a:xfrm>
            <a:off x="4328739" y="2476894"/>
            <a:ext cx="2520000" cy="2374815"/>
          </a:xfrm>
          <a:prstGeom prst="rect">
            <a:avLst/>
          </a:prstGeom>
          <a:solidFill>
            <a:srgbClr val="00679C">
              <a:alpha val="2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A98B62B-781A-7BAD-7B1C-B12000ADBE3D}"/>
              </a:ext>
            </a:extLst>
          </p:cNvPr>
          <p:cNvCxnSpPr/>
          <p:nvPr/>
        </p:nvCxnSpPr>
        <p:spPr>
          <a:xfrm>
            <a:off x="2496000" y="3069000"/>
            <a:ext cx="18000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01B733E7-4C18-2D01-1CF0-383ED7DBF070}"/>
              </a:ext>
            </a:extLst>
          </p:cNvPr>
          <p:cNvCxnSpPr>
            <a:cxnSpLocks/>
          </p:cNvCxnSpPr>
          <p:nvPr/>
        </p:nvCxnSpPr>
        <p:spPr>
          <a:xfrm>
            <a:off x="6912000" y="4509000"/>
            <a:ext cx="18000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F5EA0A06-3184-9B7D-82B5-B48EC6FE9693}"/>
              </a:ext>
            </a:extLst>
          </p:cNvPr>
          <p:cNvCxnSpPr/>
          <p:nvPr/>
        </p:nvCxnSpPr>
        <p:spPr>
          <a:xfrm>
            <a:off x="6912000" y="3069000"/>
            <a:ext cx="1800000" cy="0"/>
          </a:xfrm>
          <a:prstGeom prst="straightConnector1">
            <a:avLst/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C4E6B12-34DF-97B1-F589-00B34357C0CC}"/>
              </a:ext>
            </a:extLst>
          </p:cNvPr>
          <p:cNvCxnSpPr/>
          <p:nvPr/>
        </p:nvCxnSpPr>
        <p:spPr>
          <a:xfrm>
            <a:off x="2496000" y="4509000"/>
            <a:ext cx="1800000" cy="0"/>
          </a:xfrm>
          <a:prstGeom prst="straightConnector1">
            <a:avLst/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AECF3172-25A5-DF35-5A3D-FA68572E292C}"/>
                  </a:ext>
                </a:extLst>
              </p:cNvPr>
              <p:cNvSpPr txBox="1"/>
              <p:nvPr/>
            </p:nvSpPr>
            <p:spPr>
              <a:xfrm>
                <a:off x="2875656" y="4555309"/>
                <a:ext cx="10049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de-DE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AECF3172-25A5-DF35-5A3D-FA68572E2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656" y="4555309"/>
                <a:ext cx="1004955" cy="400110"/>
              </a:xfrm>
              <a:prstGeom prst="rect">
                <a:avLst/>
              </a:prstGeom>
              <a:blipFill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1759009-93E0-6DAB-68B4-D8745808B338}"/>
                  </a:ext>
                </a:extLst>
              </p:cNvPr>
              <p:cNvSpPr txBox="1"/>
              <p:nvPr/>
            </p:nvSpPr>
            <p:spPr>
              <a:xfrm>
                <a:off x="7304807" y="4555309"/>
                <a:ext cx="10049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de-DE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1759009-93E0-6DAB-68B4-D8745808B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807" y="4555309"/>
                <a:ext cx="1004955" cy="400110"/>
              </a:xfrm>
              <a:prstGeom prst="rect">
                <a:avLst/>
              </a:prstGeom>
              <a:blipFill>
                <a:blip r:embed="rId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77711ABE-D509-0CD5-6FA5-CC7E01D1ACB2}"/>
                  </a:ext>
                </a:extLst>
              </p:cNvPr>
              <p:cNvSpPr txBox="1"/>
              <p:nvPr/>
            </p:nvSpPr>
            <p:spPr>
              <a:xfrm>
                <a:off x="5010846" y="4420670"/>
                <a:ext cx="10036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77711ABE-D509-0CD5-6FA5-CC7E01D1A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846" y="4420670"/>
                <a:ext cx="1003673" cy="400110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92E89E00-687C-69C9-05F0-D8C2B6F01A76}"/>
                  </a:ext>
                </a:extLst>
              </p:cNvPr>
              <p:cNvSpPr txBox="1"/>
              <p:nvPr/>
            </p:nvSpPr>
            <p:spPr>
              <a:xfrm>
                <a:off x="2449975" y="5532668"/>
                <a:ext cx="64164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/>
                  <a:t>Circuit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de-DE" sz="2000" dirty="0"/>
                  <a:t> in SFE </a:t>
                </a:r>
                <a:r>
                  <a:rPr lang="de-DE" sz="2000" dirty="0" err="1"/>
                  <a:t>is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public</a:t>
                </a:r>
                <a:endParaRPr lang="de-DE" sz="2000" dirty="0"/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de-DE" sz="2000" dirty="0"/>
                  <a:t> </a:t>
                </a:r>
                <a:r>
                  <a:rPr lang="de-DE" sz="2000" dirty="0" err="1"/>
                  <a:t>Program</a:t>
                </a:r>
                <a:r>
                  <a:rPr lang="de-DE" sz="2000" dirty="0"/>
                  <a:t> </a:t>
                </a:r>
                <a:r>
                  <a:rPr lang="de-DE" sz="2000" dirty="0" err="1"/>
                  <a:t>known</a:t>
                </a:r>
                <a:r>
                  <a:rPr lang="de-DE" sz="2000" dirty="0"/>
                  <a:t>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to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both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parties</a:t>
                </a:r>
                <a:r>
                  <a:rPr lang="de-DE" sz="2000" dirty="0"/>
                  <a:t>!</a:t>
                </a:r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92E89E00-687C-69C9-05F0-D8C2B6F01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975" y="5532668"/>
                <a:ext cx="6416479" cy="707886"/>
              </a:xfrm>
              <a:prstGeom prst="rect">
                <a:avLst/>
              </a:prstGeom>
              <a:blipFill>
                <a:blip r:embed="rId10"/>
                <a:stretch>
                  <a:fillRect l="-988" t="-5263" b="-140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DC16AFC4-62EC-1D2D-0C81-568486B5A2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074107" y="2552909"/>
            <a:ext cx="983480" cy="1956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FEE37208-99E7-E2D5-58A0-7E5D177AFD0D}"/>
                  </a:ext>
                </a:extLst>
              </p:cNvPr>
              <p:cNvSpPr txBox="1"/>
              <p:nvPr/>
            </p:nvSpPr>
            <p:spPr>
              <a:xfrm>
                <a:off x="2929260" y="2668890"/>
                <a:ext cx="897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err="1">
                    <a:solidFill>
                      <a:srgbClr val="B90F22"/>
                    </a:solidFill>
                  </a:rPr>
                  <a:t>d</a:t>
                </a:r>
                <a:r>
                  <a:rPr lang="de-DE" sz="2000" b="0" dirty="0" err="1">
                    <a:solidFill>
                      <a:srgbClr val="B90F22"/>
                    </a:solidFill>
                  </a:rPr>
                  <a:t>ata</a:t>
                </a:r>
                <a:r>
                  <a:rPr lang="de-DE" sz="2000" b="0" dirty="0">
                    <a:solidFill>
                      <a:srgbClr val="B90F2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rgbClr val="B90F2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de-DE" sz="2000" dirty="0">
                  <a:solidFill>
                    <a:srgbClr val="B90F22"/>
                  </a:solidFill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FEE37208-99E7-E2D5-58A0-7E5D177AF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260" y="2668890"/>
                <a:ext cx="897746" cy="400110"/>
              </a:xfrm>
              <a:prstGeom prst="rect">
                <a:avLst/>
              </a:prstGeom>
              <a:blipFill>
                <a:blip r:embed="rId12"/>
                <a:stretch>
                  <a:fillRect l="-6944" t="-9375" b="-281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180F2D59-2B1D-2B72-41AF-565CA30FBA1B}"/>
                  </a:ext>
                </a:extLst>
              </p:cNvPr>
              <p:cNvSpPr txBox="1"/>
              <p:nvPr/>
            </p:nvSpPr>
            <p:spPr>
              <a:xfrm>
                <a:off x="7350472" y="2661152"/>
                <a:ext cx="9023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err="1">
                    <a:solidFill>
                      <a:srgbClr val="B90F22"/>
                    </a:solidFill>
                  </a:rPr>
                  <a:t>d</a:t>
                </a:r>
                <a:r>
                  <a:rPr lang="de-DE" sz="2000" b="0" dirty="0" err="1">
                    <a:solidFill>
                      <a:srgbClr val="B90F22"/>
                    </a:solidFill>
                  </a:rPr>
                  <a:t>ata</a:t>
                </a:r>
                <a:r>
                  <a:rPr lang="de-DE" sz="2000" b="0" dirty="0">
                    <a:solidFill>
                      <a:srgbClr val="B90F2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rgbClr val="B90F2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de-DE" sz="2000" dirty="0">
                  <a:solidFill>
                    <a:srgbClr val="B90F22"/>
                  </a:solidFill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180F2D59-2B1D-2B72-41AF-565CA30FB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472" y="2661152"/>
                <a:ext cx="902363" cy="400110"/>
              </a:xfrm>
              <a:prstGeom prst="rect">
                <a:avLst/>
              </a:prstGeom>
              <a:blipFill>
                <a:blip r:embed="rId13"/>
                <a:stretch>
                  <a:fillRect l="-6944" t="-9375" b="-281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68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B5B023-AE8D-CDC2-BA9C-7C4A30556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D3D-D8C4-4102-9424-20C07C0FDF43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9F0E340-433E-E2A2-EC55-70E4B001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5C12101-F434-7BE2-5258-8254232B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Private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Evaluation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52696C2-67A9-87A7-B712-2B30EE0CB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76894"/>
            <a:ext cx="1905000" cy="26924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106CD76-AEF5-BB1C-7F5C-FA82808FB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478" y="2374124"/>
            <a:ext cx="2797565" cy="279517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7A775515-24E7-701A-A714-2C1B256AB994}"/>
              </a:ext>
            </a:extLst>
          </p:cNvPr>
          <p:cNvSpPr/>
          <p:nvPr/>
        </p:nvSpPr>
        <p:spPr>
          <a:xfrm>
            <a:off x="4328739" y="2476894"/>
            <a:ext cx="2520000" cy="2374815"/>
          </a:xfrm>
          <a:prstGeom prst="rect">
            <a:avLst/>
          </a:prstGeom>
          <a:solidFill>
            <a:srgbClr val="00679C">
              <a:alpha val="2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accent5"/>
                </a:solidFill>
              </a:rPr>
              <a:t>PFE</a:t>
            </a:r>
          </a:p>
          <a:p>
            <a:pPr algn="ctr"/>
            <a:endParaRPr lang="de-DE" sz="4800" dirty="0"/>
          </a:p>
          <a:p>
            <a:pPr algn="ctr"/>
            <a:endParaRPr lang="de-DE" sz="4800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A98B62B-781A-7BAD-7B1C-B12000ADBE3D}"/>
              </a:ext>
            </a:extLst>
          </p:cNvPr>
          <p:cNvCxnSpPr/>
          <p:nvPr/>
        </p:nvCxnSpPr>
        <p:spPr>
          <a:xfrm>
            <a:off x="2496000" y="3069000"/>
            <a:ext cx="18000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01B733E7-4C18-2D01-1CF0-383ED7DBF070}"/>
              </a:ext>
            </a:extLst>
          </p:cNvPr>
          <p:cNvCxnSpPr>
            <a:cxnSpLocks/>
          </p:cNvCxnSpPr>
          <p:nvPr/>
        </p:nvCxnSpPr>
        <p:spPr>
          <a:xfrm>
            <a:off x="6912000" y="4509000"/>
            <a:ext cx="18000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F5EA0A06-3184-9B7D-82B5-B48EC6FE9693}"/>
              </a:ext>
            </a:extLst>
          </p:cNvPr>
          <p:cNvCxnSpPr/>
          <p:nvPr/>
        </p:nvCxnSpPr>
        <p:spPr>
          <a:xfrm>
            <a:off x="6912000" y="3069000"/>
            <a:ext cx="1800000" cy="0"/>
          </a:xfrm>
          <a:prstGeom prst="straightConnector1">
            <a:avLst/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C4E6B12-34DF-97B1-F589-00B34357C0CC}"/>
              </a:ext>
            </a:extLst>
          </p:cNvPr>
          <p:cNvCxnSpPr/>
          <p:nvPr/>
        </p:nvCxnSpPr>
        <p:spPr>
          <a:xfrm>
            <a:off x="2496000" y="4509000"/>
            <a:ext cx="1800000" cy="0"/>
          </a:xfrm>
          <a:prstGeom prst="straightConnector1">
            <a:avLst/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F6CD8E2-6E79-4127-9A09-202F79913809}"/>
              </a:ext>
            </a:extLst>
          </p:cNvPr>
          <p:cNvCxnSpPr/>
          <p:nvPr/>
        </p:nvCxnSpPr>
        <p:spPr>
          <a:xfrm>
            <a:off x="4758215" y="3429000"/>
            <a:ext cx="18000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504C9347-9B7E-F711-E8C1-DD6C83E1B793}"/>
              </a:ext>
            </a:extLst>
          </p:cNvPr>
          <p:cNvCxnSpPr/>
          <p:nvPr/>
        </p:nvCxnSpPr>
        <p:spPr>
          <a:xfrm>
            <a:off x="4758215" y="4149000"/>
            <a:ext cx="18000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580BCE78-8034-A570-F730-BA5F4CE3FC39}"/>
              </a:ext>
            </a:extLst>
          </p:cNvPr>
          <p:cNvCxnSpPr/>
          <p:nvPr/>
        </p:nvCxnSpPr>
        <p:spPr>
          <a:xfrm>
            <a:off x="4758215" y="3778087"/>
            <a:ext cx="1800000" cy="0"/>
          </a:xfrm>
          <a:prstGeom prst="straightConnector1">
            <a:avLst/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AECF3172-25A5-DF35-5A3D-FA68572E292C}"/>
                  </a:ext>
                </a:extLst>
              </p:cNvPr>
              <p:cNvSpPr txBox="1"/>
              <p:nvPr/>
            </p:nvSpPr>
            <p:spPr>
              <a:xfrm>
                <a:off x="2916541" y="4564257"/>
                <a:ext cx="7606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AECF3172-25A5-DF35-5A3D-FA68572E2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541" y="4564257"/>
                <a:ext cx="760657" cy="400110"/>
              </a:xfrm>
              <a:prstGeom prst="rect">
                <a:avLst/>
              </a:prstGeom>
              <a:blipFill>
                <a:blip r:embed="rId7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1759009-93E0-6DAB-68B4-D8745808B338}"/>
                  </a:ext>
                </a:extLst>
              </p:cNvPr>
              <p:cNvSpPr txBox="1"/>
              <p:nvPr/>
            </p:nvSpPr>
            <p:spPr>
              <a:xfrm>
                <a:off x="7431671" y="4555309"/>
                <a:ext cx="7606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1759009-93E0-6DAB-68B4-D8745808B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671" y="4555309"/>
                <a:ext cx="760657" cy="400110"/>
              </a:xfrm>
              <a:prstGeom prst="rect">
                <a:avLst/>
              </a:prstGeom>
              <a:blipFill>
                <a:blip r:embed="rId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92E89E00-687C-69C9-05F0-D8C2B6F01A76}"/>
                  </a:ext>
                </a:extLst>
              </p:cNvPr>
              <p:cNvSpPr txBox="1"/>
              <p:nvPr/>
            </p:nvSpPr>
            <p:spPr>
              <a:xfrm>
                <a:off x="2449975" y="5532668"/>
                <a:ext cx="64164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 err="1"/>
                  <a:t>Compute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without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revealing</a:t>
                </a:r>
                <a:r>
                  <a:rPr lang="de-DE" sz="2000" dirty="0"/>
                  <a:t> private </a:t>
                </a:r>
                <a:r>
                  <a:rPr lang="de-DE" sz="2000" dirty="0" err="1"/>
                  <a:t>input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rgbClr val="B90F2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000" dirty="0"/>
                  <a:t> and private </a:t>
                </a:r>
                <a:r>
                  <a:rPr lang="de-DE" sz="2000" dirty="0" err="1"/>
                  <a:t>function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rgbClr val="B90F2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000" dirty="0"/>
                  <a:t>.</a:t>
                </a:r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92E89E00-687C-69C9-05F0-D8C2B6F01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975" y="5532668"/>
                <a:ext cx="6416479" cy="707886"/>
              </a:xfrm>
              <a:prstGeom prst="rect">
                <a:avLst/>
              </a:prstGeom>
              <a:blipFill>
                <a:blip r:embed="rId9"/>
                <a:stretch>
                  <a:fillRect l="-988" t="-5263" b="-140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026FD1A-5040-7317-D904-18A761EE3F9C}"/>
                  </a:ext>
                </a:extLst>
              </p:cNvPr>
              <p:cNvSpPr txBox="1"/>
              <p:nvPr/>
            </p:nvSpPr>
            <p:spPr>
              <a:xfrm>
                <a:off x="2929260" y="2668890"/>
                <a:ext cx="897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err="1">
                    <a:solidFill>
                      <a:srgbClr val="B90F22"/>
                    </a:solidFill>
                  </a:rPr>
                  <a:t>d</a:t>
                </a:r>
                <a:r>
                  <a:rPr lang="de-DE" sz="2000" b="0" dirty="0" err="1">
                    <a:solidFill>
                      <a:srgbClr val="B90F22"/>
                    </a:solidFill>
                  </a:rPr>
                  <a:t>ata</a:t>
                </a:r>
                <a:r>
                  <a:rPr lang="de-DE" sz="2000" b="0" dirty="0">
                    <a:solidFill>
                      <a:srgbClr val="B90F2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rgbClr val="B90F2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de-DE" sz="2000" dirty="0">
                  <a:solidFill>
                    <a:srgbClr val="B90F22"/>
                  </a:solidFill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026FD1A-5040-7317-D904-18A761EE3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260" y="2668890"/>
                <a:ext cx="897746" cy="400110"/>
              </a:xfrm>
              <a:prstGeom prst="rect">
                <a:avLst/>
              </a:prstGeom>
              <a:blipFill>
                <a:blip r:embed="rId10"/>
                <a:stretch>
                  <a:fillRect l="-6944" t="-9375" b="-281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1B410A5B-A51B-D019-B9EA-6CF2C92A96D6}"/>
                  </a:ext>
                </a:extLst>
              </p:cNvPr>
              <p:cNvSpPr txBox="1"/>
              <p:nvPr/>
            </p:nvSpPr>
            <p:spPr>
              <a:xfrm>
                <a:off x="7161244" y="2661152"/>
                <a:ext cx="13014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>
                    <a:solidFill>
                      <a:srgbClr val="B90F22"/>
                    </a:solidFill>
                  </a:rPr>
                  <a:t>function</a:t>
                </a:r>
                <a:r>
                  <a:rPr lang="de-DE" sz="2000" b="0" dirty="0">
                    <a:solidFill>
                      <a:srgbClr val="B90F2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B90F2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de-DE" sz="2000" dirty="0">
                  <a:solidFill>
                    <a:srgbClr val="B90F22"/>
                  </a:solidFill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1B410A5B-A51B-D019-B9EA-6CF2C92A9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244" y="2661152"/>
                <a:ext cx="1301447" cy="400110"/>
              </a:xfrm>
              <a:prstGeom prst="rect">
                <a:avLst/>
              </a:prstGeom>
              <a:blipFill>
                <a:blip r:embed="rId11"/>
                <a:stretch>
                  <a:fillRect l="-5825" t="-9375" b="-281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35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B5B023-AE8D-CDC2-BA9C-7C4A30556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D3D-D8C4-4102-9424-20C07C0FDF43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9F0E340-433E-E2A2-EC55-70E4B001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5C12101-F434-7BE2-5258-8254232B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Private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Evaluation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52696C2-67A9-87A7-B712-2B30EE0CB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76894"/>
            <a:ext cx="1905000" cy="26924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106CD76-AEF5-BB1C-7F5C-FA82808FB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478" y="2374124"/>
            <a:ext cx="2797565" cy="279517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7A775515-24E7-701A-A714-2C1B256AB994}"/>
              </a:ext>
            </a:extLst>
          </p:cNvPr>
          <p:cNvSpPr/>
          <p:nvPr/>
        </p:nvSpPr>
        <p:spPr>
          <a:xfrm>
            <a:off x="4328739" y="2476894"/>
            <a:ext cx="2520000" cy="2374815"/>
          </a:xfrm>
          <a:prstGeom prst="rect">
            <a:avLst/>
          </a:prstGeom>
          <a:solidFill>
            <a:srgbClr val="00679C">
              <a:alpha val="2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A98B62B-781A-7BAD-7B1C-B12000ADBE3D}"/>
              </a:ext>
            </a:extLst>
          </p:cNvPr>
          <p:cNvCxnSpPr/>
          <p:nvPr/>
        </p:nvCxnSpPr>
        <p:spPr>
          <a:xfrm>
            <a:off x="2496000" y="3069000"/>
            <a:ext cx="18000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01B733E7-4C18-2D01-1CF0-383ED7DBF070}"/>
              </a:ext>
            </a:extLst>
          </p:cNvPr>
          <p:cNvCxnSpPr>
            <a:cxnSpLocks/>
          </p:cNvCxnSpPr>
          <p:nvPr/>
        </p:nvCxnSpPr>
        <p:spPr>
          <a:xfrm>
            <a:off x="6912000" y="4509000"/>
            <a:ext cx="18000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F5EA0A06-3184-9B7D-82B5-B48EC6FE9693}"/>
              </a:ext>
            </a:extLst>
          </p:cNvPr>
          <p:cNvCxnSpPr/>
          <p:nvPr/>
        </p:nvCxnSpPr>
        <p:spPr>
          <a:xfrm>
            <a:off x="6912000" y="3069000"/>
            <a:ext cx="1800000" cy="0"/>
          </a:xfrm>
          <a:prstGeom prst="straightConnector1">
            <a:avLst/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C4E6B12-34DF-97B1-F589-00B34357C0CC}"/>
              </a:ext>
            </a:extLst>
          </p:cNvPr>
          <p:cNvCxnSpPr/>
          <p:nvPr/>
        </p:nvCxnSpPr>
        <p:spPr>
          <a:xfrm>
            <a:off x="2496000" y="4509000"/>
            <a:ext cx="1800000" cy="0"/>
          </a:xfrm>
          <a:prstGeom prst="straightConnector1">
            <a:avLst/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B89A3BE0-069E-38C5-5B9E-17FD06985B60}"/>
                  </a:ext>
                </a:extLst>
              </p:cNvPr>
              <p:cNvSpPr txBox="1"/>
              <p:nvPr/>
            </p:nvSpPr>
            <p:spPr>
              <a:xfrm>
                <a:off x="6950302" y="2336492"/>
                <a:ext cx="1536000" cy="7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 err="1">
                    <a:solidFill>
                      <a:srgbClr val="B90F22"/>
                    </a:solidFill>
                  </a:rPr>
                  <a:t>d</a:t>
                </a:r>
                <a:r>
                  <a:rPr lang="de-DE" sz="2000" b="0" dirty="0" err="1">
                    <a:solidFill>
                      <a:srgbClr val="B90F22"/>
                    </a:solidFill>
                  </a:rPr>
                  <a:t>ata</a:t>
                </a:r>
                <a:r>
                  <a:rPr lang="de-DE" sz="2000" b="0" dirty="0">
                    <a:solidFill>
                      <a:srgbClr val="B90F22"/>
                    </a:solidFill>
                  </a:rPr>
                  <a:t> =</a:t>
                </a:r>
              </a:p>
              <a:p>
                <a:r>
                  <a:rPr lang="de-DE" sz="2000" b="0" dirty="0" err="1">
                    <a:solidFill>
                      <a:srgbClr val="B90F22"/>
                    </a:solidFill>
                  </a:rPr>
                  <a:t>program</a:t>
                </a:r>
                <a:r>
                  <a:rPr lang="de-DE" sz="2000" b="0" dirty="0">
                    <a:solidFill>
                      <a:srgbClr val="B90F2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solidFill>
                              <a:srgbClr val="B90F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solidFill>
                              <a:srgbClr val="B90F2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rgbClr val="B90F2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de-DE" sz="2000" dirty="0">
                  <a:solidFill>
                    <a:srgbClr val="B90F22"/>
                  </a:solidFill>
                </a:endParaRPr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B89A3BE0-069E-38C5-5B9E-17FD06985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302" y="2336492"/>
                <a:ext cx="1536000" cy="732508"/>
              </a:xfrm>
              <a:prstGeom prst="rect">
                <a:avLst/>
              </a:prstGeom>
              <a:blipFill>
                <a:blip r:embed="rId5"/>
                <a:stretch>
                  <a:fillRect l="-4098" t="-3390" b="-101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AECF3172-25A5-DF35-5A3D-FA68572E292C}"/>
                  </a:ext>
                </a:extLst>
              </p:cNvPr>
              <p:cNvSpPr txBox="1"/>
              <p:nvPr/>
            </p:nvSpPr>
            <p:spPr>
              <a:xfrm>
                <a:off x="2875656" y="4555309"/>
                <a:ext cx="10049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de-DE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AECF3172-25A5-DF35-5A3D-FA68572E2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656" y="4555309"/>
                <a:ext cx="1004955" cy="400110"/>
              </a:xfrm>
              <a:prstGeom prst="rect">
                <a:avLst/>
              </a:prstGeom>
              <a:blipFill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1759009-93E0-6DAB-68B4-D8745808B338}"/>
                  </a:ext>
                </a:extLst>
              </p:cNvPr>
              <p:cNvSpPr txBox="1"/>
              <p:nvPr/>
            </p:nvSpPr>
            <p:spPr>
              <a:xfrm>
                <a:off x="7304807" y="4555309"/>
                <a:ext cx="10049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de-DE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1759009-93E0-6DAB-68B4-D8745808B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807" y="4555309"/>
                <a:ext cx="1004955" cy="400110"/>
              </a:xfrm>
              <a:prstGeom prst="rect">
                <a:avLst/>
              </a:prstGeom>
              <a:blipFill>
                <a:blip r:embed="rId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77711ABE-D509-0CD5-6FA5-CC7E01D1ACB2}"/>
                  </a:ext>
                </a:extLst>
              </p:cNvPr>
              <p:cNvSpPr txBox="1"/>
              <p:nvPr/>
            </p:nvSpPr>
            <p:spPr>
              <a:xfrm>
                <a:off x="4935291" y="4408994"/>
                <a:ext cx="1306896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𝑈𝐶</m:t>
                      </m:r>
                      <m:r>
                        <a:rPr lang="de-D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de-D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77711ABE-D509-0CD5-6FA5-CC7E01D1A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291" y="4408994"/>
                <a:ext cx="1306896" cy="424732"/>
              </a:xfrm>
              <a:prstGeom prst="rect">
                <a:avLst/>
              </a:prstGeom>
              <a:blipFill>
                <a:blip r:embed="rId9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feld 25">
            <a:extLst>
              <a:ext uri="{FF2B5EF4-FFF2-40B4-BE49-F238E27FC236}">
                <a16:creationId xmlns:a16="http://schemas.microsoft.com/office/drawing/2014/main" id="{92E89E00-687C-69C9-05F0-D8C2B6F01A76}"/>
              </a:ext>
            </a:extLst>
          </p:cNvPr>
          <p:cNvSpPr txBox="1"/>
          <p:nvPr/>
        </p:nvSpPr>
        <p:spPr>
          <a:xfrm>
            <a:off x="2449975" y="5532668"/>
            <a:ext cx="6416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Reduce</a:t>
            </a:r>
            <a:r>
              <a:rPr lang="de-DE" sz="2000" dirty="0"/>
              <a:t> PFE </a:t>
            </a:r>
            <a:r>
              <a:rPr lang="de-DE" sz="2000" dirty="0" err="1"/>
              <a:t>to</a:t>
            </a:r>
            <a:r>
              <a:rPr lang="de-DE" sz="2000" dirty="0"/>
              <a:t> SFE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using</a:t>
            </a:r>
            <a:r>
              <a:rPr lang="de-DE" sz="2000" dirty="0"/>
              <a:t> a </a:t>
            </a:r>
            <a:r>
              <a:rPr lang="de-DE" sz="2000" dirty="0">
                <a:solidFill>
                  <a:schemeClr val="accent1"/>
                </a:solidFill>
              </a:rPr>
              <a:t>UC </a:t>
            </a:r>
            <a:r>
              <a:rPr lang="de-DE" sz="2000" dirty="0" err="1">
                <a:solidFill>
                  <a:schemeClr val="accent1"/>
                </a:solidFill>
              </a:rPr>
              <a:t>as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public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function</a:t>
            </a:r>
            <a:r>
              <a:rPr lang="de-DE" sz="2000" dirty="0"/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16AFC4-62EC-1D2D-0C81-568486B5A2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016222" y="1326934"/>
            <a:ext cx="826954" cy="164477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65D3A03-8120-36B6-C410-438EF99F00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0202" y="2593933"/>
            <a:ext cx="2377115" cy="17970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0C5FB20-46E7-D801-2473-9CADCC95888A}"/>
                  </a:ext>
                </a:extLst>
              </p:cNvPr>
              <p:cNvSpPr txBox="1"/>
              <p:nvPr/>
            </p:nvSpPr>
            <p:spPr>
              <a:xfrm>
                <a:off x="2929260" y="2668890"/>
                <a:ext cx="897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err="1">
                    <a:solidFill>
                      <a:srgbClr val="B90F22"/>
                    </a:solidFill>
                  </a:rPr>
                  <a:t>d</a:t>
                </a:r>
                <a:r>
                  <a:rPr lang="de-DE" sz="2000" b="0" dirty="0" err="1">
                    <a:solidFill>
                      <a:srgbClr val="B90F22"/>
                    </a:solidFill>
                  </a:rPr>
                  <a:t>ata</a:t>
                </a:r>
                <a:r>
                  <a:rPr lang="de-DE" sz="2000" b="0" dirty="0">
                    <a:solidFill>
                      <a:srgbClr val="B90F2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rgbClr val="B90F2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de-DE" sz="2000" dirty="0">
                  <a:solidFill>
                    <a:srgbClr val="B90F22"/>
                  </a:solidFill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0C5FB20-46E7-D801-2473-9CADCC958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260" y="2668890"/>
                <a:ext cx="897746" cy="400110"/>
              </a:xfrm>
              <a:prstGeom prst="rect">
                <a:avLst/>
              </a:prstGeom>
              <a:blipFill>
                <a:blip r:embed="rId12"/>
                <a:stretch>
                  <a:fillRect l="-6944" t="-9375" b="-281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63CF681D-A256-7AB4-FD0E-C11337B5724E}"/>
              </a:ext>
            </a:extLst>
          </p:cNvPr>
          <p:cNvSpPr txBox="1"/>
          <p:nvPr/>
        </p:nvSpPr>
        <p:spPr>
          <a:xfrm>
            <a:off x="4943281" y="1696217"/>
            <a:ext cx="14298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800" dirty="0">
                <a:solidFill>
                  <a:schemeClr val="accent5"/>
                </a:solidFill>
              </a:rPr>
              <a:t>SFE</a:t>
            </a:r>
          </a:p>
        </p:txBody>
      </p:sp>
    </p:spTree>
    <p:extLst>
      <p:ext uri="{BB962C8B-B14F-4D97-AF65-F5344CB8AC3E}">
        <p14:creationId xmlns:p14="http://schemas.microsoft.com/office/powerpoint/2010/main" val="774199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DD60E21-C62B-F686-3EB4-ED6F2A233D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FD5DD2-BC1A-4C9C-81FC-0D336EF99937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EB9AC72-4DB1-62B1-D3D6-9145A3AA0E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D17FB50-9CFF-9D5D-26A0-0072DA27F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Universal Circuit </a:t>
            </a:r>
            <a:r>
              <a:rPr lang="de-DE" dirty="0">
                <a:solidFill>
                  <a:schemeClr val="accent1"/>
                </a:solidFill>
              </a:rPr>
              <a:t>design</a:t>
            </a:r>
            <a:r>
              <a:rPr lang="de-DE" dirty="0"/>
              <a:t> VS Circuit </a:t>
            </a:r>
            <a:r>
              <a:rPr lang="de-DE" dirty="0">
                <a:solidFill>
                  <a:schemeClr val="accent1"/>
                </a:solidFill>
              </a:rPr>
              <a:t>Synthesis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78C5FC7-671E-F8D2-4057-7FE054050684}"/>
              </a:ext>
            </a:extLst>
          </p:cNvPr>
          <p:cNvGrpSpPr/>
          <p:nvPr/>
        </p:nvGrpSpPr>
        <p:grpSpPr>
          <a:xfrm>
            <a:off x="5485585" y="1750467"/>
            <a:ext cx="978391" cy="3478533"/>
            <a:chOff x="5569164" y="1418502"/>
            <a:chExt cx="978391" cy="4558533"/>
          </a:xfrm>
        </p:grpSpPr>
        <p:cxnSp>
          <p:nvCxnSpPr>
            <p:cNvPr id="7" name="Straight Connector 29">
              <a:extLst>
                <a:ext uri="{FF2B5EF4-FFF2-40B4-BE49-F238E27FC236}">
                  <a16:creationId xmlns:a16="http://schemas.microsoft.com/office/drawing/2014/main" id="{24D6C4F7-0FAD-D95C-FE92-0C7446942097}"/>
                </a:ext>
              </a:extLst>
            </p:cNvPr>
            <p:cNvCxnSpPr>
              <a:cxnSpLocks/>
            </p:cNvCxnSpPr>
            <p:nvPr/>
          </p:nvCxnSpPr>
          <p:spPr>
            <a:xfrm>
              <a:off x="6051692" y="1418502"/>
              <a:ext cx="0" cy="455853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riangle 24">
              <a:extLst>
                <a:ext uri="{FF2B5EF4-FFF2-40B4-BE49-F238E27FC236}">
                  <a16:creationId xmlns:a16="http://schemas.microsoft.com/office/drawing/2014/main" id="{FF219A22-C14A-66C5-4D69-5D743997BE7F}"/>
                </a:ext>
              </a:extLst>
            </p:cNvPr>
            <p:cNvSpPr/>
            <p:nvPr/>
          </p:nvSpPr>
          <p:spPr>
            <a:xfrm rot="16200000">
              <a:off x="5499692" y="3342660"/>
              <a:ext cx="541336" cy="4023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" name="Triangle 28">
              <a:extLst>
                <a:ext uri="{FF2B5EF4-FFF2-40B4-BE49-F238E27FC236}">
                  <a16:creationId xmlns:a16="http://schemas.microsoft.com/office/drawing/2014/main" id="{B580EE6E-2F98-C83D-66D9-4E9D3A720E0B}"/>
                </a:ext>
              </a:extLst>
            </p:cNvPr>
            <p:cNvSpPr/>
            <p:nvPr/>
          </p:nvSpPr>
          <p:spPr>
            <a:xfrm rot="5400000" flipH="1">
              <a:off x="6075692" y="3342660"/>
              <a:ext cx="541336" cy="4023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10" name="Rechteck: abgerundete Ecken 16">
            <a:extLst>
              <a:ext uri="{FF2B5EF4-FFF2-40B4-BE49-F238E27FC236}">
                <a16:creationId xmlns:a16="http://schemas.microsoft.com/office/drawing/2014/main" id="{96EF5AE1-CAE9-2FF7-7C8B-BF189DEA8E2A}"/>
              </a:ext>
            </a:extLst>
          </p:cNvPr>
          <p:cNvSpPr/>
          <p:nvPr/>
        </p:nvSpPr>
        <p:spPr>
          <a:xfrm>
            <a:off x="294416" y="1750466"/>
            <a:ext cx="5033325" cy="3478534"/>
          </a:xfrm>
          <a:prstGeom prst="roundRect">
            <a:avLst/>
          </a:prstGeom>
          <a:noFill/>
          <a:ln w="28575">
            <a:solidFill>
              <a:srgbClr val="0068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: abgerundete Ecken 5">
            <a:extLst>
              <a:ext uri="{FF2B5EF4-FFF2-40B4-BE49-F238E27FC236}">
                <a16:creationId xmlns:a16="http://schemas.microsoft.com/office/drawing/2014/main" id="{3114365B-2632-AD72-26F4-3FFFF236A13C}"/>
              </a:ext>
            </a:extLst>
          </p:cNvPr>
          <p:cNvSpPr/>
          <p:nvPr/>
        </p:nvSpPr>
        <p:spPr>
          <a:xfrm>
            <a:off x="6747162" y="1750467"/>
            <a:ext cx="5033325" cy="3478533"/>
          </a:xfrm>
          <a:prstGeom prst="roundRect">
            <a:avLst/>
          </a:prstGeom>
          <a:noFill/>
          <a:ln w="28575">
            <a:solidFill>
              <a:srgbClr val="0068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: abgerundete Ecken 16">
            <a:extLst>
              <a:ext uri="{FF2B5EF4-FFF2-40B4-BE49-F238E27FC236}">
                <a16:creationId xmlns:a16="http://schemas.microsoft.com/office/drawing/2014/main" id="{5EF38582-45EC-090B-D47A-B3A520928E32}"/>
              </a:ext>
            </a:extLst>
          </p:cNvPr>
          <p:cNvSpPr/>
          <p:nvPr/>
        </p:nvSpPr>
        <p:spPr>
          <a:xfrm>
            <a:off x="2496012" y="5444045"/>
            <a:ext cx="7199988" cy="899049"/>
          </a:xfrm>
          <a:prstGeom prst="roundRect">
            <a:avLst/>
          </a:prstGeom>
          <a:noFill/>
          <a:ln w="28575">
            <a:solidFill>
              <a:srgbClr val="0068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4CEDED5-D0CA-BB4A-BE7F-9C2E17707A98}"/>
                  </a:ext>
                </a:extLst>
              </p:cNvPr>
              <p:cNvSpPr txBox="1"/>
              <p:nvPr/>
            </p:nvSpPr>
            <p:spPr>
              <a:xfrm>
                <a:off x="545141" y="1989074"/>
                <a:ext cx="4777445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/>
                  <a:t>Universal Circuit Design</a:t>
                </a:r>
              </a:p>
              <a:p>
                <a:endParaRPr lang="de-DE" sz="2000" dirty="0"/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de-DE" sz="2000" dirty="0" err="1"/>
                  <a:t>Reduce</a:t>
                </a:r>
                <a:r>
                  <a:rPr lang="de-DE" sz="2000" dirty="0"/>
                  <a:t>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prefactors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UC </a:t>
                </a:r>
                <a:r>
                  <a:rPr lang="de-DE" sz="2000" dirty="0" err="1"/>
                  <a:t>size</a:t>
                </a:r>
                <a:endParaRPr lang="de-DE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5.0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de-DE" sz="2000" dirty="0"/>
                  <a:t> [Val76]</a:t>
                </a:r>
              </a:p>
              <a:p>
                <a:pPr lvl="1"/>
                <a:endParaRPr lang="de-DE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3.0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de-DE" sz="2000" dirty="0"/>
                  <a:t> [LYZ+21]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.95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lower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bound</a:t>
                </a:r>
                <a:r>
                  <a:rPr lang="de-DE" sz="2000" dirty="0"/>
                  <a:t>)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de-DE" sz="2000" dirty="0" err="1"/>
                  <a:t>Reduce</a:t>
                </a:r>
                <a:r>
                  <a:rPr lang="de-DE" sz="2000" dirty="0"/>
                  <a:t>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concrete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size</a:t>
                </a:r>
                <a:r>
                  <a:rPr lang="de-DE" sz="2000" dirty="0"/>
                  <a:t> [KS16, </a:t>
                </a:r>
                <a:r>
                  <a:rPr lang="de-DE" sz="2000" b="1" dirty="0">
                    <a:solidFill>
                      <a:srgbClr val="00679C"/>
                    </a:solidFill>
                  </a:rPr>
                  <a:t>G</a:t>
                </a:r>
                <a:r>
                  <a:rPr lang="de-DE" sz="2000" dirty="0"/>
                  <a:t>KS17]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de-DE" sz="2000" dirty="0"/>
                  <a:t>Hybrid </a:t>
                </a:r>
                <a:r>
                  <a:rPr lang="de-DE" sz="2000" dirty="0" err="1"/>
                  <a:t>constructions</a:t>
                </a:r>
                <a:r>
                  <a:rPr lang="de-DE" sz="2000" dirty="0"/>
                  <a:t> [A</a:t>
                </a:r>
                <a:r>
                  <a:rPr lang="de-DE" sz="2000" b="1" dirty="0">
                    <a:solidFill>
                      <a:srgbClr val="00679C"/>
                    </a:solidFill>
                  </a:rPr>
                  <a:t>G</a:t>
                </a:r>
                <a:r>
                  <a:rPr lang="de-DE" sz="2000" dirty="0"/>
                  <a:t>KS20]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de-DE" sz="2000" dirty="0" err="1"/>
                  <a:t>Evaluate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de-DE" sz="2000" dirty="0"/>
                  <a:t>-input LUTs [Val76, SS08]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endParaRPr lang="de-DE" sz="20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4CEDED5-D0CA-BB4A-BE7F-9C2E17707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41" y="1989074"/>
                <a:ext cx="4777445" cy="3477875"/>
              </a:xfrm>
              <a:prstGeom prst="rect">
                <a:avLst/>
              </a:prstGeom>
              <a:blipFill>
                <a:blip r:embed="rId3"/>
                <a:stretch>
                  <a:fillRect l="-1323" t="-727" r="-7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FBEBAF5-DEDF-DC6E-DBD2-DA66FABF9EA3}"/>
                  </a:ext>
                </a:extLst>
              </p:cNvPr>
              <p:cNvSpPr txBox="1"/>
              <p:nvPr/>
            </p:nvSpPr>
            <p:spPr>
              <a:xfrm>
                <a:off x="2598889" y="5568251"/>
                <a:ext cx="70971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/>
                  <a:t>Our </a:t>
                </a:r>
                <a:r>
                  <a:rPr lang="de-DE" sz="2000" b="1" dirty="0" err="1"/>
                  <a:t>work</a:t>
                </a:r>
                <a:r>
                  <a:rPr lang="de-DE" sz="2000" b="1" dirty="0"/>
                  <a:t>: </a:t>
                </a:r>
                <a:r>
                  <a:rPr lang="de-DE" sz="2000" dirty="0"/>
                  <a:t>Combine Circuit Synthesis and UC Design </a:t>
                </a:r>
                <a:r>
                  <a:rPr lang="de-DE" sz="2000" dirty="0" err="1"/>
                  <a:t>to</a:t>
                </a:r>
                <a:r>
                  <a:rPr lang="de-DE" sz="2000" dirty="0"/>
                  <a:t>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minimize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the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 UC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size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/>
                  <a:t>by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evaluating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de-DE" sz="2000" dirty="0">
                    <a:solidFill>
                      <a:schemeClr val="accent1"/>
                    </a:solidFill>
                  </a:rPr>
                  <a:t>-input,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de-DE" sz="2000" dirty="0">
                    <a:solidFill>
                      <a:schemeClr val="accent1"/>
                    </a:solidFill>
                  </a:rPr>
                  <a:t>-output LUTs</a:t>
                </a:r>
                <a:r>
                  <a:rPr lang="de-DE" sz="2000" dirty="0"/>
                  <a:t>!</a:t>
                </a: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FBEBAF5-DEDF-DC6E-DBD2-DA66FABF9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889" y="5568251"/>
                <a:ext cx="7097111" cy="707886"/>
              </a:xfrm>
              <a:prstGeom prst="rect">
                <a:avLst/>
              </a:prstGeom>
              <a:blipFill>
                <a:blip r:embed="rId4"/>
                <a:stretch>
                  <a:fillRect l="-893" t="-5263" b="-140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6791A9E-0865-7FD9-05E9-EAD8B6A91C03}"/>
              </a:ext>
            </a:extLst>
          </p:cNvPr>
          <p:cNvCxnSpPr/>
          <p:nvPr/>
        </p:nvCxnSpPr>
        <p:spPr>
          <a:xfrm>
            <a:off x="1260000" y="3249000"/>
            <a:ext cx="0" cy="3600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47F49AC4-A8EE-7673-7A52-2E01C685264A}"/>
                  </a:ext>
                </a:extLst>
              </p:cNvPr>
              <p:cNvSpPr txBox="1"/>
              <p:nvPr/>
            </p:nvSpPr>
            <p:spPr>
              <a:xfrm>
                <a:off x="6989599" y="1993778"/>
                <a:ext cx="4574398" cy="3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/>
                  <a:t>Circuit Synthesis</a:t>
                </a:r>
              </a:p>
              <a:p>
                <a:endParaRPr lang="de-DE" sz="2000" dirty="0"/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de-DE" sz="2000" dirty="0" err="1"/>
                  <a:t>Evaluated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circuit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consists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:br>
                  <a:rPr lang="de-DE" sz="2000" dirty="0"/>
                </a:br>
                <a:r>
                  <a:rPr lang="de-DE" sz="2000" dirty="0">
                    <a:solidFill>
                      <a:schemeClr val="accent1"/>
                    </a:solidFill>
                  </a:rPr>
                  <a:t>2-input, 1-output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gates</a:t>
                </a:r>
                <a:endParaRPr lang="de-DE" sz="2000" dirty="0"/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de-DE" sz="2000" dirty="0"/>
                  <a:t>MPC-</a:t>
                </a:r>
                <a:r>
                  <a:rPr lang="de-DE" sz="2000" dirty="0" err="1"/>
                  <a:t>optimized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circuits</a:t>
                </a:r>
                <a:endParaRPr lang="de-DE" sz="2000" dirty="0"/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de-DE" sz="2000" dirty="0" err="1"/>
                  <a:t>Consisting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only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 AND and XOR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gates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/>
                  <a:t>[KS16, </a:t>
                </a:r>
                <a:r>
                  <a:rPr lang="de-DE" sz="2000" b="1" dirty="0">
                    <a:solidFill>
                      <a:srgbClr val="00679C"/>
                    </a:solidFill>
                  </a:rPr>
                  <a:t>G</a:t>
                </a:r>
                <a:r>
                  <a:rPr lang="de-DE" sz="2000" dirty="0"/>
                  <a:t>KS17, A</a:t>
                </a:r>
                <a:r>
                  <a:rPr lang="de-DE" sz="2000" b="1" dirty="0">
                    <a:solidFill>
                      <a:srgbClr val="00679C"/>
                    </a:solidFill>
                  </a:rPr>
                  <a:t>G</a:t>
                </a:r>
                <a:r>
                  <a:rPr lang="de-DE" sz="2000" dirty="0"/>
                  <a:t>KS20]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de-DE" sz="2000" dirty="0"/>
                  <a:t>UCs </a:t>
                </a:r>
                <a:r>
                  <a:rPr lang="de-DE" sz="2000" dirty="0" err="1"/>
                  <a:t>can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evaluate</a:t>
                </a:r>
                <a:r>
                  <a:rPr lang="de-DE" sz="2000" dirty="0"/>
                  <a:t> 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all 16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de-DE" sz="2000" dirty="0">
                    <a:solidFill>
                      <a:schemeClr val="accent1"/>
                    </a:solidFill>
                  </a:rPr>
                  <a:t> possible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gate</a:t>
                </a:r>
                <a:r>
                  <a:rPr lang="de-DE" sz="2000" dirty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accent1"/>
                    </a:solidFill>
                  </a:rPr>
                  <a:t>types</a:t>
                </a:r>
                <a:endParaRPr lang="de-DE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47F49AC4-A8EE-7673-7A52-2E01C6852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599" y="1993778"/>
                <a:ext cx="4574398" cy="3212418"/>
              </a:xfrm>
              <a:prstGeom prst="rect">
                <a:avLst/>
              </a:prstGeom>
              <a:blipFill>
                <a:blip r:embed="rId5"/>
                <a:stretch>
                  <a:fillRect l="-1385" t="-787" b="-27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17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8307179-FC14-C14F-7F56-F56DD76D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747-4636-4AA2-B913-FB458803DE32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6A6C143-39FE-F31D-81E4-E01B150D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14" name="Bildplatzhalter 18">
            <a:extLst>
              <a:ext uri="{FF2B5EF4-FFF2-40B4-BE49-F238E27FC236}">
                <a16:creationId xmlns:a16="http://schemas.microsoft.com/office/drawing/2014/main" id="{67CAD63B-24C2-67A9-3423-0DD3F162539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4" r="21944"/>
          <a:stretch/>
        </p:blipFill>
        <p:spPr>
          <a:xfrm>
            <a:off x="1042944" y="1989000"/>
            <a:ext cx="2566676" cy="2566676"/>
          </a:xfr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15C7B5D-BBDB-2D34-14D7-31BBE338E1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79996" y="4804817"/>
            <a:ext cx="2529624" cy="245846"/>
          </a:xfrm>
        </p:spPr>
        <p:txBody>
          <a:bodyPr/>
          <a:lstStyle/>
          <a:p>
            <a:r>
              <a:rPr lang="de-DE" dirty="0"/>
              <a:t>LUT-</a:t>
            </a:r>
            <a:r>
              <a:rPr lang="de-DE" dirty="0" err="1"/>
              <a:t>Based</a:t>
            </a:r>
            <a:r>
              <a:rPr lang="de-DE" dirty="0"/>
              <a:t> UC (LUC)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1A57195D-F665-B6CF-105C-04FA541E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>
                <a:solidFill>
                  <a:srgbClr val="00679C"/>
                </a:solidFill>
              </a:rPr>
              <a:t>Contributions</a:t>
            </a:r>
            <a:endParaRPr lang="de-DE" dirty="0">
              <a:solidFill>
                <a:srgbClr val="006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7062"/>
      </p:ext>
    </p:extLst>
  </p:cSld>
  <p:clrMapOvr>
    <a:masterClrMapping/>
  </p:clrMapOvr>
</p:sld>
</file>

<file path=ppt/theme/theme1.xml><?xml version="1.0" encoding="utf-8"?>
<a:theme xmlns:a="http://schemas.openxmlformats.org/drawingml/2006/main" name="2 Logo Template">
  <a:themeElements>
    <a:clrScheme name="ENCRYPTO">
      <a:dk1>
        <a:srgbClr val="000000"/>
      </a:dk1>
      <a:lt1>
        <a:srgbClr val="FFFFFF"/>
      </a:lt1>
      <a:dk2>
        <a:srgbClr val="898989"/>
      </a:dk2>
      <a:lt2>
        <a:srgbClr val="E7E6E6"/>
      </a:lt2>
      <a:accent1>
        <a:srgbClr val="00679C"/>
      </a:accent1>
      <a:accent2>
        <a:srgbClr val="1C8D73"/>
      </a:accent2>
      <a:accent3>
        <a:srgbClr val="C4E040"/>
      </a:accent3>
      <a:accent4>
        <a:srgbClr val="FC7F00"/>
      </a:accent4>
      <a:accent5>
        <a:srgbClr val="004A61"/>
      </a:accent5>
      <a:accent6>
        <a:srgbClr val="535353"/>
      </a:accent6>
      <a:hlink>
        <a:srgbClr val="243572"/>
      </a:hlink>
      <a:folHlink>
        <a:srgbClr val="611C73"/>
      </a:folHlink>
    </a:clrScheme>
    <a:fontScheme name="TU Darmstadt 202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CRYPTO Template">
  <a:themeElements>
    <a:clrScheme name="ENCRYPTO">
      <a:dk1>
        <a:srgbClr val="000000"/>
      </a:dk1>
      <a:lt1>
        <a:srgbClr val="FFFFFF"/>
      </a:lt1>
      <a:dk2>
        <a:srgbClr val="898989"/>
      </a:dk2>
      <a:lt2>
        <a:srgbClr val="E7E6E6"/>
      </a:lt2>
      <a:accent1>
        <a:srgbClr val="00679C"/>
      </a:accent1>
      <a:accent2>
        <a:srgbClr val="1C8D73"/>
      </a:accent2>
      <a:accent3>
        <a:srgbClr val="C4E040"/>
      </a:accent3>
      <a:accent4>
        <a:srgbClr val="FC7F00"/>
      </a:accent4>
      <a:accent5>
        <a:srgbClr val="004A61"/>
      </a:accent5>
      <a:accent6>
        <a:srgbClr val="535353"/>
      </a:accent6>
      <a:hlink>
        <a:srgbClr val="243572"/>
      </a:hlink>
      <a:folHlink>
        <a:srgbClr val="611C73"/>
      </a:folHlink>
    </a:clrScheme>
    <a:fontScheme name="TU Darmstadt 202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UD Template">
  <a:themeElements>
    <a:clrScheme name="ENCRYPTO">
      <a:dk1>
        <a:srgbClr val="000000"/>
      </a:dk1>
      <a:lt1>
        <a:srgbClr val="FFFFFF"/>
      </a:lt1>
      <a:dk2>
        <a:srgbClr val="898989"/>
      </a:dk2>
      <a:lt2>
        <a:srgbClr val="E7E6E6"/>
      </a:lt2>
      <a:accent1>
        <a:srgbClr val="00679C"/>
      </a:accent1>
      <a:accent2>
        <a:srgbClr val="1C8D73"/>
      </a:accent2>
      <a:accent3>
        <a:srgbClr val="C4E040"/>
      </a:accent3>
      <a:accent4>
        <a:srgbClr val="FC7F00"/>
      </a:accent4>
      <a:accent5>
        <a:srgbClr val="004A61"/>
      </a:accent5>
      <a:accent6>
        <a:srgbClr val="535353"/>
      </a:accent6>
      <a:hlink>
        <a:srgbClr val="243572"/>
      </a:hlink>
      <a:folHlink>
        <a:srgbClr val="611C73"/>
      </a:folHlink>
    </a:clrScheme>
    <a:fontScheme name="TU Darmstadt 202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2211</Words>
  <Application>Microsoft Macintosh PowerPoint</Application>
  <PresentationFormat>Breitbild</PresentationFormat>
  <Paragraphs>518</Paragraphs>
  <Slides>26</Slides>
  <Notes>23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26</vt:i4>
      </vt:variant>
    </vt:vector>
  </HeadingPairs>
  <TitlesOfParts>
    <vt:vector size="37" baseType="lpstr">
      <vt:lpstr>Times</vt:lpstr>
      <vt:lpstr>Arial</vt:lpstr>
      <vt:lpstr>Arial Black</vt:lpstr>
      <vt:lpstr>Calibri</vt:lpstr>
      <vt:lpstr>Calibri Light</vt:lpstr>
      <vt:lpstr>Cambria Math</vt:lpstr>
      <vt:lpstr>Lato Regular</vt:lpstr>
      <vt:lpstr>Wingdings</vt:lpstr>
      <vt:lpstr>2 Logo Template</vt:lpstr>
      <vt:lpstr>ENCRYPTO Template</vt:lpstr>
      <vt:lpstr>TUD Template</vt:lpstr>
      <vt:lpstr>Breaking the Size Barrier: Universal Circuits meet Lookup Tables</vt:lpstr>
      <vt:lpstr>Universal Circuit (UC)</vt:lpstr>
      <vt:lpstr>Universal Circuits Many Applications</vt:lpstr>
      <vt:lpstr>Secure Function Evaluation</vt:lpstr>
      <vt:lpstr>Secure Function Evaluation</vt:lpstr>
      <vt:lpstr>Private Function Evaluation</vt:lpstr>
      <vt:lpstr>Private Function Evaluation</vt:lpstr>
      <vt:lpstr>Universal Circuit design VS Circuit Synthesis</vt:lpstr>
      <vt:lpstr>Our Contributions</vt:lpstr>
      <vt:lpstr>Edge-Embedding</vt:lpstr>
      <vt:lpstr>Edge-Universal Graph (EUG)</vt:lpstr>
      <vt:lpstr>From one Output to ω outputs</vt:lpstr>
      <vt:lpstr>PowerPoint-Präsentation</vt:lpstr>
      <vt:lpstr>Our Contributions</vt:lpstr>
      <vt:lpstr>Varying Universal Circuits</vt:lpstr>
      <vt:lpstr>VUC Construction</vt:lpstr>
      <vt:lpstr>Our Contributions</vt:lpstr>
      <vt:lpstr>Synthesis Toolchain</vt:lpstr>
      <vt:lpstr>LUC and VUC Sizes</vt:lpstr>
      <vt:lpstr>Building Block Sizes for LUC</vt:lpstr>
      <vt:lpstr>PowerPoint-Präsentation</vt:lpstr>
      <vt:lpstr>Edge-Embedding</vt:lpstr>
      <vt:lpstr>Edge-Universal Graphs (EUG)</vt:lpstr>
      <vt:lpstr>k-way Superpole</vt:lpstr>
      <vt:lpstr>Edge-Universal-Graph from Superpoles</vt:lpstr>
      <vt:lpstr>From EUG_1 (n) to EUG_ρ (n) [Val76]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2023-11-21T08:07:01Z</cp:lastPrinted>
  <dcterms:created xsi:type="dcterms:W3CDTF">2023-05-22T13:03:01Z</dcterms:created>
  <dcterms:modified xsi:type="dcterms:W3CDTF">2023-12-06T03:51:13Z</dcterms:modified>
</cp:coreProperties>
</file>