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0" r:id="rId2"/>
    <p:sldId id="257" r:id="rId3"/>
    <p:sldId id="259" r:id="rId4"/>
    <p:sldId id="261" r:id="rId5"/>
    <p:sldId id="262" r:id="rId6"/>
    <p:sldId id="263" r:id="rId7"/>
    <p:sldId id="260" r:id="rId8"/>
    <p:sldId id="292" r:id="rId9"/>
    <p:sldId id="293" r:id="rId10"/>
    <p:sldId id="294" r:id="rId11"/>
    <p:sldId id="265" r:id="rId12"/>
    <p:sldId id="266" r:id="rId13"/>
    <p:sldId id="267" r:id="rId14"/>
    <p:sldId id="268" r:id="rId15"/>
    <p:sldId id="270" r:id="rId16"/>
    <p:sldId id="291" r:id="rId17"/>
    <p:sldId id="258" r:id="rId18"/>
    <p:sldId id="274" r:id="rId19"/>
    <p:sldId id="273" r:id="rId20"/>
    <p:sldId id="271" r:id="rId21"/>
    <p:sldId id="275" r:id="rId22"/>
    <p:sldId id="276" r:id="rId23"/>
    <p:sldId id="279" r:id="rId24"/>
    <p:sldId id="277" r:id="rId25"/>
    <p:sldId id="281" r:id="rId26"/>
    <p:sldId id="283" r:id="rId27"/>
    <p:sldId id="284" r:id="rId28"/>
    <p:sldId id="285" r:id="rId29"/>
    <p:sldId id="288" r:id="rId30"/>
    <p:sldId id="286" r:id="rId31"/>
    <p:sldId id="28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E8A"/>
    <a:srgbClr val="AAC696"/>
    <a:srgbClr val="EBCD86"/>
    <a:srgbClr val="D4D2D2"/>
    <a:srgbClr val="9CBAD4"/>
    <a:srgbClr val="CEFFFF"/>
    <a:srgbClr val="868686"/>
    <a:srgbClr val="95A9D0"/>
    <a:srgbClr val="000000"/>
    <a:srgbClr val="00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60606"/>
  </p:normalViewPr>
  <p:slideViewPr>
    <p:cSldViewPr snapToGrid="0" snapToObjects="1">
      <p:cViewPr varScale="1">
        <p:scale>
          <a:sx n="74" d="100"/>
          <a:sy n="74" d="100"/>
        </p:scale>
        <p:origin x="1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C7726-8E65-2F41-9D9E-E1702D9854AB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EADF6-2192-894A-A73E-80B4B6B4B8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373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422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60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003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4327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2479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200000"/>
              </a:lnSpc>
              <a:buAutoNum type="arabicPeriod"/>
            </a:pPr>
            <a:endParaRPr lang="en-US" altLang="zh-CN" sz="1200" dirty="0">
              <a:latin typeface="Avenir Book" panose="02000503020000020003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7687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1420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3870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4826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376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625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8529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766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626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9311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1267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3898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1398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6125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0419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838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30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086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572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72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310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5824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EADF6-2192-894A-A73E-80B4B6B4B88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705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3CAD4-98A1-8840-8F38-AA9D00CE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9B004D-783B-2343-AEC1-8454BB6A6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8A1A2-B609-9747-9F4A-78070BB0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52634-515A-1D4C-A061-70D242C3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0B159-34F3-C54A-B6CB-3253C95B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92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3D1AF-3BE7-2A43-BF9D-12689478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D73D06-5D88-4140-901E-BC4249193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FD385A-022B-5F40-B67E-AC697495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E3FBC-53C4-DE4D-9641-A405EDF5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116650-D3E3-0A43-9D5A-B2B8CF21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940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E767BA-348E-C34D-A175-2363CD0EF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3E2DC8-F650-704F-A85C-E0A13F97B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AD889-2FF0-534B-A30D-44AF9E58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75B9D4-8591-CE45-95A1-8417F2B2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4465-7839-C74B-ACCB-94250B34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386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2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1591900"/>
            <a:ext cx="10773500" cy="4356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Klik hier om een bullet te plaatsen.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5" name="Tekstvak 6"/>
          <p:cNvSpPr txBox="1"/>
          <p:nvPr/>
        </p:nvSpPr>
        <p:spPr>
          <a:xfrm>
            <a:off x="34969" y="-662297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Tekst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0B7463-1E23-7A77-370D-F1C5A97C8C53}"/>
              </a:ext>
            </a:extLst>
          </p:cNvPr>
          <p:cNvGrpSpPr/>
          <p:nvPr userDrawn="1"/>
        </p:nvGrpSpPr>
        <p:grpSpPr>
          <a:xfrm>
            <a:off x="2982510" y="-1286712"/>
            <a:ext cx="6858001" cy="592943"/>
            <a:chOff x="2982510" y="-1286712"/>
            <a:chExt cx="6858001" cy="592943"/>
          </a:xfrm>
        </p:grpSpPr>
        <p:sp>
          <p:nvSpPr>
            <p:cNvPr id="3" name="Rechthoek 36">
              <a:extLst>
                <a:ext uri="{FF2B5EF4-FFF2-40B4-BE49-F238E27FC236}">
                  <a16:creationId xmlns:a16="http://schemas.microsoft.com/office/drawing/2014/main" id="{02BEC49E-92A1-D661-CFF7-4A588C9666C3}"/>
                </a:ext>
              </a:extLst>
            </p:cNvPr>
            <p:cNvSpPr/>
            <p:nvPr/>
          </p:nvSpPr>
          <p:spPr>
            <a:xfrm rot="16200000">
              <a:off x="6254550" y="-4279730"/>
              <a:ext cx="313921" cy="6858001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4" name="Groep 8">
              <a:extLst>
                <a:ext uri="{FF2B5EF4-FFF2-40B4-BE49-F238E27FC236}">
                  <a16:creationId xmlns:a16="http://schemas.microsoft.com/office/drawing/2014/main" id="{BE33077B-06BD-C5ED-F705-463F49444ED8}"/>
                </a:ext>
              </a:extLst>
            </p:cNvPr>
            <p:cNvGrpSpPr/>
            <p:nvPr/>
          </p:nvGrpSpPr>
          <p:grpSpPr>
            <a:xfrm>
              <a:off x="2982511" y="-1286711"/>
              <a:ext cx="6226976" cy="211382"/>
              <a:chOff x="0" y="0"/>
              <a:chExt cx="6226974" cy="211380"/>
            </a:xfrm>
          </p:grpSpPr>
          <p:sp>
            <p:nvSpPr>
              <p:cNvPr id="6" name="Rechthoek 6">
                <a:extLst>
                  <a:ext uri="{FF2B5EF4-FFF2-40B4-BE49-F238E27FC236}">
                    <a16:creationId xmlns:a16="http://schemas.microsoft.com/office/drawing/2014/main" id="{CF95C14C-5A5B-CD99-57DB-5963981970ED}"/>
                  </a:ext>
                </a:extLst>
              </p:cNvPr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rgbClr val="0C23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Rechthoek 29">
                <a:extLst>
                  <a:ext uri="{FF2B5EF4-FFF2-40B4-BE49-F238E27FC236}">
                    <a16:creationId xmlns:a16="http://schemas.microsoft.com/office/drawing/2014/main" id="{B6482C68-326A-6F2A-8E40-3AC0B08867FF}"/>
                  </a:ext>
                </a:extLst>
              </p:cNvPr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B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Rechthoek 30">
                <a:extLst>
                  <a:ext uri="{FF2B5EF4-FFF2-40B4-BE49-F238E27FC236}">
                    <a16:creationId xmlns:a16="http://schemas.microsoft.com/office/drawing/2014/main" id="{B28CDFF9-380D-8112-2CF3-A3D26E90CF34}"/>
                  </a:ext>
                </a:extLst>
              </p:cNvPr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76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60717622-F1EB-C8A5-81A9-DFB6FAFBD6FF}"/>
                  </a:ext>
                </a:extLst>
              </p:cNvPr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rgbClr val="6F1D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Rechthoek 32">
                <a:extLst>
                  <a:ext uri="{FF2B5EF4-FFF2-40B4-BE49-F238E27FC236}">
                    <a16:creationId xmlns:a16="http://schemas.microsoft.com/office/drawing/2014/main" id="{D753D436-4F2A-5A44-360C-A7D2AF1EBD5E}"/>
                  </a:ext>
                </a:extLst>
              </p:cNvPr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EF60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Rechthoek 33">
                <a:extLst>
                  <a:ext uri="{FF2B5EF4-FFF2-40B4-BE49-F238E27FC236}">
                    <a16:creationId xmlns:a16="http://schemas.microsoft.com/office/drawing/2014/main" id="{C360367D-A8A9-8BFD-BB3F-BF64BC50E95C}"/>
                  </a:ext>
                </a:extLst>
              </p:cNvPr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A500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Rechthoek 34">
                <a:extLst>
                  <a:ext uri="{FF2B5EF4-FFF2-40B4-BE49-F238E27FC236}">
                    <a16:creationId xmlns:a16="http://schemas.microsoft.com/office/drawing/2014/main" id="{FBEA09B5-01F7-93C2-E444-83E0CCD5B29C}"/>
                  </a:ext>
                </a:extLst>
              </p:cNvPr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rgbClr val="E03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Rechthoek 37">
                <a:extLst>
                  <a:ext uri="{FF2B5EF4-FFF2-40B4-BE49-F238E27FC236}">
                    <a16:creationId xmlns:a16="http://schemas.microsoft.com/office/drawing/2014/main" id="{CD5B965E-5DF7-EEAA-4E40-FF543AF9B0E4}"/>
                  </a:ext>
                </a:extLst>
              </p:cNvPr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ED6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Rechthoek 38">
                <a:extLst>
                  <a:ext uri="{FF2B5EF4-FFF2-40B4-BE49-F238E27FC236}">
                    <a16:creationId xmlns:a16="http://schemas.microsoft.com/office/drawing/2014/main" id="{D18BD92B-B222-7DCC-A8FC-9C0E49DD7C6C}"/>
                  </a:ext>
                </a:extLst>
              </p:cNvPr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rgbClr val="FFB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Rechthoek 39">
                <a:extLst>
                  <a:ext uri="{FF2B5EF4-FFF2-40B4-BE49-F238E27FC236}">
                    <a16:creationId xmlns:a16="http://schemas.microsoft.com/office/drawing/2014/main" id="{6F85E697-7B1F-A190-1C94-E0645E93FE3A}"/>
                  </a:ext>
                </a:extLst>
              </p:cNvPr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rgbClr val="6CC2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" name="Rechthoek 39">
              <a:extLst>
                <a:ext uri="{FF2B5EF4-FFF2-40B4-BE49-F238E27FC236}">
                  <a16:creationId xmlns:a16="http://schemas.microsoft.com/office/drawing/2014/main" id="{284E5B60-3177-5DD3-97B7-5239D1922521}"/>
                </a:ext>
              </a:extLst>
            </p:cNvPr>
            <p:cNvSpPr/>
            <p:nvPr userDrawn="1"/>
          </p:nvSpPr>
          <p:spPr>
            <a:xfrm rot="16200000">
              <a:off x="9460936" y="-1454904"/>
              <a:ext cx="211382" cy="547765"/>
            </a:xfrm>
            <a:prstGeom prst="rect">
              <a:avLst/>
            </a:prstGeom>
            <a:solidFill>
              <a:srgbClr val="009B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34816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D03E0-8590-A042-97B1-254C9F74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664A0C-6AC8-3A48-88E5-3143D932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84706-5440-CD45-B1DB-C0FBFCD4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135E23-40D8-8049-8414-D8EFD0E2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27C35-ABFD-994D-BA2C-CD95DFA7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3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0322A6-777A-FF48-8319-C5933E30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583EED-6111-5147-9308-E3C5EF581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CF39D0-304C-E848-BC04-DBBDD70F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F081F-D0DF-D74D-AD8A-B892CFCE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B60A7-05BE-EE45-B1FE-136604A3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85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74D26-28B3-A148-9E58-60027D79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FA9C55-49A2-C74C-A79A-6B1CBD8F1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FAB3D7-C0E6-E446-A2C6-20057143E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A88A59-0C09-6241-91D0-6C5DA2CD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91B7FF-E2E7-3E45-B858-D2CC87CC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B29DFF-1BB6-694B-BED3-68744268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191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C1B1F-C12F-C84C-A8C1-A3F248C0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0F5A5E-6A5E-9148-ABF3-2EE66DF97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909E39-116F-7B41-9509-E015028E6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B62BC8-DFA0-554E-B7AD-9B2127D1C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91DD97-2F6C-7140-9113-36FF52B02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1EEB9A-5C45-A041-B7AD-6DE6681A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402A9BF-A4B8-494B-BDB1-805B4777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575CAC-847D-8E46-879A-79D4BB61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779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BE458C-4632-9847-95ED-953A8BC5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4661AB-5265-2749-BFD0-D349A436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30286E-A565-974C-B187-8A95F2B4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6DCB77-9065-704C-AFE1-06048345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781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FC1D22-AC88-424C-BE6A-55765030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14B341-45E8-5944-885E-0B3DEA6E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2F0F62-E81E-B449-8AB0-AAA799AF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29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6CBEA-8D3C-324D-89D7-3573D311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23F5AE-A503-8A4D-B4F4-D85B3C13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4BB963-B730-3444-881B-494110D75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81CE11-B0B9-3845-956E-7FA988A9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14C7E2-206F-254A-8C7E-8351933C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F7CFC0-0FA3-2A4E-B481-774A8DE0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017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A1203-4049-C64F-ACEE-F931C3D4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2F1EF3-B538-384C-8AFE-984F9EA14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F18D3F-AF51-0342-825A-166327C3F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C754FF-817F-B842-B8B5-F3C4C312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3F818D-9FDD-2B4C-A88F-D3A7C2E2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0F6FDB-90A2-3A45-A03E-C84B6791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526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9E8871-EA6E-294D-978F-CA5C78D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783CE4-04F4-8747-83BE-1140F7C9A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33EA67-DE31-644F-92B0-9DBA692BE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7C4C-5070-324A-B1C4-D8812589D4A2}" type="datetimeFigureOut">
              <a:rPr kumimoji="1" lang="zh-CN" altLang="en-US" smtClean="0"/>
              <a:t>2023/12/4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DE58A-1D48-964D-AAC7-8846820B6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28AD4B-9210-1842-8722-33D345576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C906-0788-9942-901B-800D4C5339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5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.sv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9EF237DE-DED2-5843-BA61-B1F2F402D52E}"/>
              </a:ext>
            </a:extLst>
          </p:cNvPr>
          <p:cNvSpPr txBox="1">
            <a:spLocks/>
          </p:cNvSpPr>
          <p:nvPr/>
        </p:nvSpPr>
        <p:spPr>
          <a:xfrm>
            <a:off x="1524000" y="1453055"/>
            <a:ext cx="9144000" cy="1975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rgbClr val="558ED5"/>
                </a:solidFill>
                <a:latin typeface="Rockwell" panose="02060603020205020403" pitchFamily="18" charset="0"/>
                <a:ea typeface="宋体" panose="02010600030101010101" pitchFamily="2" charset="-122"/>
                <a:sym typeface="Calibri Bold" charset="0"/>
              </a:rPr>
              <a:t>CCA-1 Secure Updatable Encryption </a:t>
            </a:r>
            <a:br>
              <a:rPr lang="en-US" altLang="zh-CN" sz="3600" b="1" dirty="0">
                <a:solidFill>
                  <a:srgbClr val="558ED5"/>
                </a:solidFill>
                <a:latin typeface="Rockwell" panose="02060603020205020403" pitchFamily="18" charset="0"/>
                <a:ea typeface="宋体" panose="02010600030101010101" pitchFamily="2" charset="-122"/>
                <a:sym typeface="Calibri Bold" charset="0"/>
              </a:rPr>
            </a:br>
            <a:r>
              <a:rPr lang="en-US" altLang="zh-CN" sz="3600" b="1" dirty="0">
                <a:solidFill>
                  <a:srgbClr val="558ED5"/>
                </a:solidFill>
                <a:latin typeface="Rockwell" panose="02060603020205020403" pitchFamily="18" charset="0"/>
                <a:ea typeface="宋体" panose="02010600030101010101" pitchFamily="2" charset="-122"/>
                <a:sym typeface="Calibri Bold" charset="0"/>
              </a:rPr>
              <a:t>with Adaptive Security</a:t>
            </a:r>
            <a:endParaRPr kumimoji="1" lang="zh-CN" altLang="en-US" sz="3600" dirty="0"/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DB985DB6-EB32-2E41-B4E3-9E7AF1894E48}"/>
              </a:ext>
            </a:extLst>
          </p:cNvPr>
          <p:cNvSpPr txBox="1">
            <a:spLocks/>
          </p:cNvSpPr>
          <p:nvPr/>
        </p:nvSpPr>
        <p:spPr>
          <a:xfrm>
            <a:off x="1524000" y="3281855"/>
            <a:ext cx="9144000" cy="3076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8" indent="0" algn="ctr">
              <a:buFont typeface="Arial" panose="020B0604020202020204" pitchFamily="34" charset="0"/>
              <a:buNone/>
            </a:pPr>
            <a:endParaRPr lang="en-US" altLang="zh-CN" sz="2000" u="sng" dirty="0">
              <a:latin typeface="Myanmar Text" panose="020B0502040204020203" pitchFamily="34" charset="0"/>
              <a:ea typeface="宋体" panose="02010600030101010101" pitchFamily="2" charset="-122"/>
              <a:cs typeface="Myanmar Text" panose="020B0502040204020203" pitchFamily="34" charset="0"/>
              <a:sym typeface="Calibri Bold" charset="0"/>
            </a:endParaRPr>
          </a:p>
          <a:p>
            <a:pPr marL="39688" indent="0" algn="ctr">
              <a:buFont typeface="Arial" panose="020B0604020202020204" pitchFamily="34" charset="0"/>
              <a:buNone/>
            </a:pPr>
            <a:r>
              <a:rPr lang="en-US" altLang="zh-CN" sz="2000" u="sng" dirty="0" err="1">
                <a:latin typeface="Myanmar Text" panose="020B0502040204020203" pitchFamily="34" charset="0"/>
                <a:ea typeface="宋体" panose="02010600030101010101" pitchFamily="2" charset="-122"/>
                <a:cs typeface="Myanmar Text" panose="020B0502040204020203" pitchFamily="34" charset="0"/>
                <a:sym typeface="Calibri Bold" charset="0"/>
              </a:rPr>
              <a:t>Huanhuan</a:t>
            </a:r>
            <a:r>
              <a:rPr lang="en-US" altLang="zh-CN" sz="2000" u="sng" dirty="0">
                <a:latin typeface="Myanmar Text" panose="020B0502040204020203" pitchFamily="34" charset="0"/>
                <a:ea typeface="宋体" panose="02010600030101010101" pitchFamily="2" charset="-122"/>
                <a:cs typeface="Myanmar Text" panose="020B0502040204020203" pitchFamily="34" charset="0"/>
                <a:sym typeface="Calibri Bold" charset="0"/>
              </a:rPr>
              <a:t> Chen</a:t>
            </a:r>
            <a:r>
              <a:rPr lang="en-US" altLang="zh-CN" sz="2000" dirty="0">
                <a:latin typeface="Myanmar Text" panose="020B0502040204020203" pitchFamily="34" charset="0"/>
                <a:ea typeface="宋体" panose="02010600030101010101" pitchFamily="2" charset="-122"/>
                <a:cs typeface="Myanmar Text" panose="020B0502040204020203" pitchFamily="34" charset="0"/>
                <a:sym typeface="Calibri Bold" charset="0"/>
              </a:rPr>
              <a:t>         </a:t>
            </a:r>
            <a:r>
              <a:rPr lang="zh-CN" altLang="zh-CN" sz="2000" dirty="0">
                <a:latin typeface="Myanmar Text" panose="020B0502040204020203" pitchFamily="34" charset="0"/>
                <a:ea typeface="宋体" panose="02010600030101010101" pitchFamily="2" charset="-122"/>
                <a:cs typeface="Myanmar Text" panose="020B0502040204020203" pitchFamily="34" charset="0"/>
              </a:rPr>
              <a:t>Yao Jiang Galteland</a:t>
            </a:r>
            <a:r>
              <a:rPr lang="en-US" altLang="zh-CN" sz="2000" dirty="0">
                <a:latin typeface="Myanmar Text" panose="020B0502040204020203" pitchFamily="34" charset="0"/>
                <a:ea typeface="宋体" panose="02010600030101010101" pitchFamily="2" charset="-122"/>
                <a:cs typeface="Myanmar Text" panose="020B0502040204020203" pitchFamily="34" charset="0"/>
              </a:rPr>
              <a:t>         </a:t>
            </a:r>
            <a:r>
              <a:rPr lang="en-US" altLang="zh-CN" sz="2000" dirty="0" err="1">
                <a:latin typeface="Myanmar Text" panose="020B0502040204020203" pitchFamily="34" charset="0"/>
                <a:ea typeface="宋体" panose="02010600030101010101" pitchFamily="2" charset="-122"/>
                <a:cs typeface="Myanmar Text" panose="020B0502040204020203" pitchFamily="34" charset="0"/>
                <a:sym typeface="Calibri Bold" charset="0"/>
              </a:rPr>
              <a:t>Kaitai</a:t>
            </a:r>
            <a:r>
              <a:rPr lang="en-US" altLang="zh-CN" sz="2000" dirty="0">
                <a:latin typeface="Myanmar Text" panose="020B0502040204020203" pitchFamily="34" charset="0"/>
                <a:ea typeface="宋体" panose="02010600030101010101" pitchFamily="2" charset="-122"/>
                <a:cs typeface="Myanmar Text" panose="020B0502040204020203" pitchFamily="34" charset="0"/>
                <a:sym typeface="Calibri Bold" charset="0"/>
              </a:rPr>
              <a:t> Liang</a:t>
            </a:r>
            <a:endParaRPr lang="en-US" altLang="zh-CN" sz="2000" baseline="30000" dirty="0">
              <a:latin typeface="Myanmar Text" panose="020B0502040204020203" pitchFamily="34" charset="0"/>
              <a:ea typeface="宋体" panose="02010600030101010101" pitchFamily="2" charset="-122"/>
              <a:cs typeface="Myanmar Text" panose="020B0502040204020203" pitchFamily="34" charset="0"/>
              <a:sym typeface="Calibri Bold" charset="0"/>
            </a:endParaRPr>
          </a:p>
          <a:p>
            <a:pPr marL="0" indent="0">
              <a:buNone/>
            </a:pPr>
            <a:r>
              <a:rPr lang="en-US" altLang="zh-CN" sz="1600" dirty="0">
                <a:latin typeface="Myanmar Text" panose="020B0502040204020203" pitchFamily="34" charset="0"/>
                <a:ea typeface="宋体" panose="02010600030101010101" pitchFamily="2" charset="-122"/>
                <a:cs typeface="Myanmar Text" panose="020B0502040204020203" pitchFamily="34" charset="0"/>
                <a:sym typeface="Calibri Bold" charset="0"/>
              </a:rPr>
              <a:t>                              TU Delft</a:t>
            </a:r>
            <a:r>
              <a:rPr lang="en" altLang="zh-CN" sz="1600" dirty="0">
                <a:solidFill>
                  <a:srgbClr val="212529"/>
                </a:solidFill>
                <a:latin typeface="Myanmar Text" panose="020B0502040204020203" pitchFamily="34" charset="0"/>
                <a:ea typeface="等线" panose="02010600030101010101" pitchFamily="2" charset="-122"/>
                <a:cs typeface="Myanmar Text" panose="020B0502040204020203" pitchFamily="34" charset="0"/>
              </a:rPr>
              <a:t>                                      </a:t>
            </a:r>
            <a:r>
              <a:rPr lang="en" altLang="zh-CN" sz="1600" dirty="0" err="1">
                <a:solidFill>
                  <a:srgbClr val="212529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Qredo</a:t>
            </a:r>
            <a:r>
              <a:rPr lang="en" altLang="zh-CN" sz="1600" dirty="0">
                <a:solidFill>
                  <a:srgbClr val="212529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                            TU Delft  </a:t>
            </a:r>
            <a:endParaRPr lang="en-US" altLang="zh-CN" sz="1600" dirty="0">
              <a:latin typeface="Myanmar Text" panose="020B0502040204020203" pitchFamily="34" charset="0"/>
              <a:ea typeface="宋体" panose="02010600030101010101" pitchFamily="2" charset="-122"/>
              <a:cs typeface="Myanmar Text" panose="020B0502040204020203" pitchFamily="34" charset="0"/>
              <a:sym typeface="Calibri Bold" charset="0"/>
            </a:endParaRPr>
          </a:p>
          <a:p>
            <a:pPr marL="39688" indent="0">
              <a:buFont typeface="Arial" panose="020B0604020202020204" pitchFamily="34" charset="0"/>
              <a:buNone/>
            </a:pPr>
            <a:endParaRPr lang="en-US" altLang="zh-CN" sz="3600" dirty="0">
              <a:latin typeface="Myanmar Text" panose="020B0502040204020203" pitchFamily="34" charset="0"/>
              <a:ea typeface="宋体" panose="02010600030101010101" pitchFamily="2" charset="-122"/>
              <a:cs typeface="Myanmar Text" panose="020B0502040204020203" pitchFamily="34" charset="0"/>
              <a:sym typeface="Calibri Bold" charset="0"/>
            </a:endParaRPr>
          </a:p>
          <a:p>
            <a:pPr marL="39688" indent="0">
              <a:buFont typeface="Arial" panose="020B0604020202020204" pitchFamily="34" charset="0"/>
              <a:buNone/>
            </a:pPr>
            <a:endParaRPr lang="en-US" altLang="zh-CN" sz="3600" dirty="0">
              <a:latin typeface="Myanmar Text" panose="020B0502040204020203" pitchFamily="34" charset="0"/>
              <a:ea typeface="宋体" panose="02010600030101010101" pitchFamily="2" charset="-122"/>
              <a:cs typeface="Myanmar Text" panose="020B0502040204020203" pitchFamily="34" charset="0"/>
              <a:sym typeface="Calibri Bold" charset="0"/>
            </a:endParaRPr>
          </a:p>
          <a:p>
            <a:pPr marL="39688" indent="0" algn="ctr">
              <a:buFont typeface="Arial" panose="020B0604020202020204" pitchFamily="34" charset="0"/>
              <a:buNone/>
            </a:pPr>
            <a:r>
              <a:rPr kumimoji="1" lang="zh-CN" altLang="zh-CN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December 6</a:t>
            </a:r>
            <a:r>
              <a:rPr kumimoji="1" lang="zh-CN" altLang="zh-CN" sz="2000" baseline="30000" dirty="0">
                <a:latin typeface="Myanmar Text" panose="020B0502040204020203" pitchFamily="34" charset="0"/>
                <a:cs typeface="Myanmar Text" panose="020B0502040204020203" pitchFamily="34" charset="0"/>
              </a:rPr>
              <a:t>th</a:t>
            </a:r>
            <a:r>
              <a:rPr kumimoji="1" lang="zh-CN" altLang="zh-CN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, Asiacrypt 2023</a:t>
            </a:r>
            <a:endParaRPr kumimoji="1" lang="zh-CN" altLang="en-US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﻿</a:t>
            </a:r>
            <a:r>
              <a:rPr kumimoji="1" lang="en-US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C-D UE Compared to C-I UE</a:t>
            </a:r>
            <a:endParaRPr kumimoji="1"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4624553"/>
            <a:ext cx="10515600" cy="4351338"/>
          </a:xfrm>
        </p:spPr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graphicFrame>
        <p:nvGraphicFramePr>
          <p:cNvPr id="15" name="表格 9">
            <a:extLst>
              <a:ext uri="{FF2B5EF4-FFF2-40B4-BE49-F238E27FC236}">
                <a16:creationId xmlns:a16="http://schemas.microsoft.com/office/drawing/2014/main" id="{767B0B84-7BE9-0E40-941B-77899DAEE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27498"/>
              </p:ext>
            </p:extLst>
          </p:nvPr>
        </p:nvGraphicFramePr>
        <p:xfrm>
          <a:off x="1722382" y="2554015"/>
          <a:ext cx="8747235" cy="2638096"/>
        </p:xfrm>
        <a:graphic>
          <a:graphicData uri="http://schemas.openxmlformats.org/drawingml/2006/table">
            <a:tbl>
              <a:tblPr firstRow="1" la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29360">
                  <a:extLst>
                    <a:ext uri="{9D8B030D-6E8A-4147-A177-3AD203B41FA5}">
                      <a16:colId xmlns:a16="http://schemas.microsoft.com/office/drawing/2014/main" val="1046086547"/>
                    </a:ext>
                  </a:extLst>
                </a:gridCol>
                <a:gridCol w="3482310">
                  <a:extLst>
                    <a:ext uri="{9D8B030D-6E8A-4147-A177-3AD203B41FA5}">
                      <a16:colId xmlns:a16="http://schemas.microsoft.com/office/drawing/2014/main" val="1343348000"/>
                    </a:ext>
                  </a:extLst>
                </a:gridCol>
                <a:gridCol w="3935565">
                  <a:extLst>
                    <a:ext uri="{9D8B030D-6E8A-4147-A177-3AD203B41FA5}">
                      <a16:colId xmlns:a16="http://schemas.microsoft.com/office/drawing/2014/main" val="3006663502"/>
                    </a:ext>
                  </a:extLst>
                </a:gridCol>
              </a:tblGrid>
              <a:tr h="6918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venir Book" panose="02000503020000020003" pitchFamily="2" charset="0"/>
                        </a:rPr>
                        <a:t>C-I UE</a:t>
                      </a:r>
                      <a:endParaRPr lang="zh-CN" altLang="en-US" sz="20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venir Book" panose="02000503020000020003" pitchFamily="2" charset="0"/>
                        </a:rPr>
                        <a:t>C-D UE</a:t>
                      </a:r>
                      <a:endParaRPr lang="zh-CN" altLang="en-US" sz="20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337240"/>
                  </a:ext>
                </a:extLst>
              </a:tr>
              <a:tr h="895271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Avenir Book" panose="02000503020000020003" pitchFamily="2" charset="0"/>
                        </a:rPr>
                        <a:t>Efficiency</a:t>
                      </a:r>
                      <a:endParaRPr lang="zh-CN" altLang="en-US" sz="200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Imply PKE  [AMP19], DDH</a:t>
                      </a:r>
                    </a:p>
                    <a:p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[BEKS20] Approaches AES, lattice: 200 times faster </a:t>
                      </a:r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63365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Avenir Book" panose="02000503020000020003" pitchFamily="2" charset="0"/>
                        </a:rPr>
                        <a:t>Security</a:t>
                      </a:r>
                      <a:endParaRPr lang="zh-CN" altLang="en-US" sz="200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highlight>
                            <a:srgbClr val="FFFF00"/>
                          </a:highlight>
                          <a:latin typeface="Avenir Book" panose="02000503020000020003" pitchFamily="2" charset="0"/>
                        </a:rPr>
                        <a:t>Open problem</a:t>
                      </a: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: no-directional key updates [Jia20, Nis22, SS23]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highlight>
                            <a:srgbClr val="FFFF00"/>
                          </a:highlight>
                          <a:latin typeface="Avenir Book" panose="02000503020000020003" pitchFamily="2" charset="0"/>
                        </a:rPr>
                        <a:t>All are </a:t>
                      </a: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no-directional key updates </a:t>
                      </a:r>
                      <a:r>
                        <a:rPr kumimoji="1" lang="en-US" altLang="zh-CN" sz="1600" dirty="0">
                          <a:latin typeface="Avenir Book" panose="02000503020000020003" pitchFamily="2" charset="0"/>
                        </a:rPr>
                        <a:t>[EPRS17, BEKS20, CLT20] </a:t>
                      </a:r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114117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3DDF381-9423-B242-BB64-33C7AB5BA544}"/>
              </a:ext>
            </a:extLst>
          </p:cNvPr>
          <p:cNvSpPr txBox="1"/>
          <p:nvPr/>
        </p:nvSpPr>
        <p:spPr>
          <a:xfrm>
            <a:off x="9564414" y="1124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763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﻿Prior </a:t>
            </a:r>
            <a:r>
              <a:rPr kumimoji="1" lang="en-US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Security: Secure Under Key Leakage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B8EDE1D-79CB-A840-8604-0F9C307521D4}"/>
              </a:ext>
            </a:extLst>
          </p:cNvPr>
          <p:cNvSpPr/>
          <p:nvPr/>
        </p:nvSpPr>
        <p:spPr>
          <a:xfrm>
            <a:off x="2613371" y="1825625"/>
            <a:ext cx="844206" cy="398042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DDD04009-7025-5B49-9FFE-BA592F44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06" y="1825625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10F03C24-111D-0D42-87F0-8C8590549B7B}"/>
              </a:ext>
            </a:extLst>
          </p:cNvPr>
          <p:cNvSpPr/>
          <p:nvPr/>
        </p:nvSpPr>
        <p:spPr>
          <a:xfrm>
            <a:off x="2613371" y="2304508"/>
            <a:ext cx="844206" cy="398042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E9A125E9-22F5-A54A-8808-1C0BE307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30450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25977E52-6416-D44C-8C3F-B70DBB5630FF}"/>
              </a:ext>
            </a:extLst>
          </p:cNvPr>
          <p:cNvSpPr/>
          <p:nvPr/>
        </p:nvSpPr>
        <p:spPr>
          <a:xfrm>
            <a:off x="2613371" y="2797205"/>
            <a:ext cx="844206" cy="398042"/>
          </a:xfrm>
          <a:prstGeom prst="roundRect">
            <a:avLst/>
          </a:prstGeom>
          <a:solidFill>
            <a:srgbClr val="95A9D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DB3</a:t>
            </a:r>
            <a:endParaRPr kumimoji="1" lang="zh-CN" altLang="en-US"/>
          </a:p>
        </p:txBody>
      </p:sp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6767B056-B195-654C-8656-1F50D31CC8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797205"/>
            <a:ext cx="612323" cy="316038"/>
          </a:xfrm>
          <a:prstGeom prst="rect">
            <a:avLst/>
          </a:prstGeom>
          <a:solidFill>
            <a:srgbClr val="FF0000">
              <a:alpha val="0"/>
            </a:srgbClr>
          </a:solidFill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C1F5FA3B-9E4B-224A-94E3-1EA450443B1D}"/>
              </a:ext>
            </a:extLst>
          </p:cNvPr>
          <p:cNvSpPr/>
          <p:nvPr/>
        </p:nvSpPr>
        <p:spPr>
          <a:xfrm>
            <a:off x="2613371" y="3268574"/>
            <a:ext cx="844206" cy="398042"/>
          </a:xfrm>
          <a:prstGeom prst="roundRect">
            <a:avLst/>
          </a:prstGeom>
          <a:solidFill>
            <a:srgbClr val="EBCD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DB4</a:t>
            </a:r>
            <a:endParaRPr kumimoji="1" lang="zh-CN" altLang="en-US"/>
          </a:p>
        </p:txBody>
      </p:sp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5E55E672-93A0-904C-8AB4-A1C53716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268574"/>
            <a:ext cx="612323" cy="316038"/>
          </a:xfrm>
          <a:prstGeom prst="rect">
            <a:avLst/>
          </a:prstGeom>
          <a:solidFill>
            <a:srgbClr val="FFC000">
              <a:alpha val="19146"/>
            </a:srgbClr>
          </a:solidFill>
        </p:spPr>
      </p:pic>
      <p:sp>
        <p:nvSpPr>
          <p:cNvPr id="19" name="圆角矩形 18">
            <a:extLst>
              <a:ext uri="{FF2B5EF4-FFF2-40B4-BE49-F238E27FC236}">
                <a16:creationId xmlns:a16="http://schemas.microsoft.com/office/drawing/2014/main" id="{C9E82055-8191-3145-B1D6-E3ED85FAEFB0}"/>
              </a:ext>
            </a:extLst>
          </p:cNvPr>
          <p:cNvSpPr/>
          <p:nvPr/>
        </p:nvSpPr>
        <p:spPr>
          <a:xfrm>
            <a:off x="2613371" y="3747457"/>
            <a:ext cx="844206" cy="398042"/>
          </a:xfrm>
          <a:prstGeom prst="roundRect">
            <a:avLst/>
          </a:prstGeom>
          <a:solidFill>
            <a:srgbClr val="D4D2D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DB5</a:t>
            </a:r>
            <a:endParaRPr kumimoji="1" lang="zh-CN" altLang="en-US"/>
          </a:p>
        </p:txBody>
      </p:sp>
      <p:pic>
        <p:nvPicPr>
          <p:cNvPr id="20" name="内容占位符 4">
            <a:extLst>
              <a:ext uri="{FF2B5EF4-FFF2-40B4-BE49-F238E27FC236}">
                <a16:creationId xmlns:a16="http://schemas.microsoft.com/office/drawing/2014/main" id="{2757F692-2FD2-BA42-97A4-F9C86CFD2C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747457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1" name="圆角矩形 20">
            <a:extLst>
              <a:ext uri="{FF2B5EF4-FFF2-40B4-BE49-F238E27FC236}">
                <a16:creationId xmlns:a16="http://schemas.microsoft.com/office/drawing/2014/main" id="{03CC7F37-7692-F242-AEC7-524B15665DE0}"/>
              </a:ext>
            </a:extLst>
          </p:cNvPr>
          <p:cNvSpPr/>
          <p:nvPr/>
        </p:nvSpPr>
        <p:spPr>
          <a:xfrm>
            <a:off x="2613371" y="4240154"/>
            <a:ext cx="844206" cy="398042"/>
          </a:xfrm>
          <a:prstGeom prst="roundRect">
            <a:avLst/>
          </a:prstGeom>
          <a:solidFill>
            <a:srgbClr val="AAC69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DB6</a:t>
            </a:r>
            <a:endParaRPr kumimoji="1" lang="zh-CN" altLang="en-US"/>
          </a:p>
        </p:txBody>
      </p:sp>
      <p:pic>
        <p:nvPicPr>
          <p:cNvPr id="22" name="内容占位符 4">
            <a:extLst>
              <a:ext uri="{FF2B5EF4-FFF2-40B4-BE49-F238E27FC236}">
                <a16:creationId xmlns:a16="http://schemas.microsoft.com/office/drawing/2014/main" id="{5865A3DC-ACE5-B74C-84EF-81F93E21B0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240154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  <a:ln w="22225">
            <a:solidFill>
              <a:schemeClr val="bg1"/>
            </a:solidFill>
          </a:ln>
        </p:spPr>
      </p:pic>
      <p:sp>
        <p:nvSpPr>
          <p:cNvPr id="23" name="圆角矩形 22">
            <a:extLst>
              <a:ext uri="{FF2B5EF4-FFF2-40B4-BE49-F238E27FC236}">
                <a16:creationId xmlns:a16="http://schemas.microsoft.com/office/drawing/2014/main" id="{DCE4B2CC-4A32-3A42-9797-28CD52C29C0F}"/>
              </a:ext>
            </a:extLst>
          </p:cNvPr>
          <p:cNvSpPr/>
          <p:nvPr/>
        </p:nvSpPr>
        <p:spPr>
          <a:xfrm>
            <a:off x="2613371" y="4700988"/>
            <a:ext cx="844206" cy="398042"/>
          </a:xfrm>
          <a:prstGeom prst="roundRect">
            <a:avLst/>
          </a:prstGeom>
          <a:solidFill>
            <a:srgbClr val="9CBAD4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DB7</a:t>
            </a:r>
            <a:endParaRPr kumimoji="1" lang="zh-CN" altLang="en-US"/>
          </a:p>
        </p:txBody>
      </p:sp>
      <p:pic>
        <p:nvPicPr>
          <p:cNvPr id="24" name="内容占位符 4">
            <a:extLst>
              <a:ext uri="{FF2B5EF4-FFF2-40B4-BE49-F238E27FC236}">
                <a16:creationId xmlns:a16="http://schemas.microsoft.com/office/drawing/2014/main" id="{01FBBD9A-63ED-244F-9B12-5F04004B29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70098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5" name="圆角矩形 24">
            <a:extLst>
              <a:ext uri="{FF2B5EF4-FFF2-40B4-BE49-F238E27FC236}">
                <a16:creationId xmlns:a16="http://schemas.microsoft.com/office/drawing/2014/main" id="{6DCFCD17-3A87-BC4F-B572-CCF847BA008F}"/>
              </a:ext>
            </a:extLst>
          </p:cNvPr>
          <p:cNvSpPr/>
          <p:nvPr/>
        </p:nvSpPr>
        <p:spPr>
          <a:xfrm>
            <a:off x="2613371" y="5179871"/>
            <a:ext cx="844206" cy="398042"/>
          </a:xfrm>
          <a:prstGeom prst="roundRect">
            <a:avLst/>
          </a:prstGeom>
          <a:solidFill>
            <a:srgbClr val="8686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DB8</a:t>
            </a:r>
            <a:endParaRPr kumimoji="1" lang="zh-CN" altLang="en-US"/>
          </a:p>
        </p:txBody>
      </p:sp>
      <p:pic>
        <p:nvPicPr>
          <p:cNvPr id="26" name="内容占位符 4">
            <a:extLst>
              <a:ext uri="{FF2B5EF4-FFF2-40B4-BE49-F238E27FC236}">
                <a16:creationId xmlns:a16="http://schemas.microsoft.com/office/drawing/2014/main" id="{0A723A02-1F4E-D64E-B7AA-C6FBFFC8F1A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120606" y="5179871"/>
            <a:ext cx="612323" cy="316038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A03020AE-E590-2846-A638-E220B197D8FD}"/>
              </a:ext>
            </a:extLst>
          </p:cNvPr>
          <p:cNvSpPr/>
          <p:nvPr/>
        </p:nvSpPr>
        <p:spPr>
          <a:xfrm>
            <a:off x="2613371" y="5672568"/>
            <a:ext cx="844206" cy="398042"/>
          </a:xfrm>
          <a:prstGeom prst="roundRect">
            <a:avLst/>
          </a:prstGeom>
          <a:solidFill>
            <a:srgbClr val="CE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DB9</a:t>
            </a:r>
            <a:endParaRPr kumimoji="1" lang="zh-CN" altLang="en-US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938763ED-DB40-BB49-957D-0A9494FB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20606" y="567256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/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blipFill>
                <a:blip r:embed="rId4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/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7,8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blipFill>
                <a:blip r:embed="rId5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/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blipFill>
                <a:blip r:embed="rId6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/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blipFill>
                <a:blip r:embed="rId7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/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blipFill>
                <a:blip r:embed="rId8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/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blipFill>
                <a:blip r:embed="rId9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/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5,6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blipFill>
                <a:blip r:embed="rId10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/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8,9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blipFill>
                <a:blip r:embed="rId11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45">
            <a:extLst>
              <a:ext uri="{FF2B5EF4-FFF2-40B4-BE49-F238E27FC236}">
                <a16:creationId xmlns:a16="http://schemas.microsoft.com/office/drawing/2014/main" id="{340AEADE-B3E2-0A47-9A4E-F171BF86A5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8019" y="1508078"/>
            <a:ext cx="581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﻿Prior </a:t>
            </a:r>
            <a:r>
              <a:rPr kumimoji="1" lang="en-US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Security: Secure Under Key Leakage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B8EDE1D-79CB-A840-8604-0F9C307521D4}"/>
              </a:ext>
            </a:extLst>
          </p:cNvPr>
          <p:cNvSpPr/>
          <p:nvPr/>
        </p:nvSpPr>
        <p:spPr>
          <a:xfrm>
            <a:off x="2613371" y="1825625"/>
            <a:ext cx="844206" cy="398042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DDD04009-7025-5B49-9FFE-BA592F44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06" y="1825625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10F03C24-111D-0D42-87F0-8C8590549B7B}"/>
              </a:ext>
            </a:extLst>
          </p:cNvPr>
          <p:cNvSpPr/>
          <p:nvPr/>
        </p:nvSpPr>
        <p:spPr>
          <a:xfrm>
            <a:off x="2613371" y="2304508"/>
            <a:ext cx="844206" cy="398042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E9A125E9-22F5-A54A-8808-1C0BE307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30450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25977E52-6416-D44C-8C3F-B70DBB5630FF}"/>
              </a:ext>
            </a:extLst>
          </p:cNvPr>
          <p:cNvSpPr/>
          <p:nvPr/>
        </p:nvSpPr>
        <p:spPr>
          <a:xfrm>
            <a:off x="2613371" y="2797205"/>
            <a:ext cx="844206" cy="398042"/>
          </a:xfrm>
          <a:prstGeom prst="roundRect">
            <a:avLst/>
          </a:prstGeom>
          <a:solidFill>
            <a:srgbClr val="95A9D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DB3</a:t>
            </a:r>
            <a:endParaRPr kumimoji="1" lang="zh-CN" altLang="en-US"/>
          </a:p>
        </p:txBody>
      </p:sp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6767B056-B195-654C-8656-1F50D31CC8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797205"/>
            <a:ext cx="612323" cy="316038"/>
          </a:xfrm>
          <a:prstGeom prst="rect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C1F5FA3B-9E4B-224A-94E3-1EA450443B1D}"/>
              </a:ext>
            </a:extLst>
          </p:cNvPr>
          <p:cNvSpPr/>
          <p:nvPr/>
        </p:nvSpPr>
        <p:spPr>
          <a:xfrm>
            <a:off x="2613371" y="3268574"/>
            <a:ext cx="844206" cy="398042"/>
          </a:xfrm>
          <a:prstGeom prst="roundRect">
            <a:avLst/>
          </a:prstGeom>
          <a:solidFill>
            <a:srgbClr val="EBCD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DB4</a:t>
            </a:r>
            <a:endParaRPr kumimoji="1" lang="zh-CN" altLang="en-US"/>
          </a:p>
        </p:txBody>
      </p:sp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5E55E672-93A0-904C-8AB4-A1C53716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268574"/>
            <a:ext cx="612323" cy="316038"/>
          </a:xfrm>
          <a:prstGeom prst="rect">
            <a:avLst/>
          </a:prstGeom>
          <a:solidFill>
            <a:srgbClr val="FFC000">
              <a:alpha val="19146"/>
            </a:srgbClr>
          </a:solidFill>
        </p:spPr>
      </p:pic>
      <p:sp>
        <p:nvSpPr>
          <p:cNvPr id="19" name="圆角矩形 18">
            <a:extLst>
              <a:ext uri="{FF2B5EF4-FFF2-40B4-BE49-F238E27FC236}">
                <a16:creationId xmlns:a16="http://schemas.microsoft.com/office/drawing/2014/main" id="{C9E82055-8191-3145-B1D6-E3ED85FAEFB0}"/>
              </a:ext>
            </a:extLst>
          </p:cNvPr>
          <p:cNvSpPr/>
          <p:nvPr/>
        </p:nvSpPr>
        <p:spPr>
          <a:xfrm>
            <a:off x="2613371" y="3747457"/>
            <a:ext cx="844206" cy="398042"/>
          </a:xfrm>
          <a:prstGeom prst="roundRect">
            <a:avLst/>
          </a:prstGeom>
          <a:solidFill>
            <a:srgbClr val="D4D2D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DB5</a:t>
            </a:r>
            <a:endParaRPr kumimoji="1" lang="zh-CN" altLang="en-US"/>
          </a:p>
        </p:txBody>
      </p:sp>
      <p:pic>
        <p:nvPicPr>
          <p:cNvPr id="20" name="内容占位符 4">
            <a:extLst>
              <a:ext uri="{FF2B5EF4-FFF2-40B4-BE49-F238E27FC236}">
                <a16:creationId xmlns:a16="http://schemas.microsoft.com/office/drawing/2014/main" id="{2757F692-2FD2-BA42-97A4-F9C86CFD2C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747457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1" name="圆角矩形 20">
            <a:extLst>
              <a:ext uri="{FF2B5EF4-FFF2-40B4-BE49-F238E27FC236}">
                <a16:creationId xmlns:a16="http://schemas.microsoft.com/office/drawing/2014/main" id="{03CC7F37-7692-F242-AEC7-524B15665DE0}"/>
              </a:ext>
            </a:extLst>
          </p:cNvPr>
          <p:cNvSpPr/>
          <p:nvPr/>
        </p:nvSpPr>
        <p:spPr>
          <a:xfrm>
            <a:off x="2613371" y="4240154"/>
            <a:ext cx="844206" cy="398042"/>
          </a:xfrm>
          <a:prstGeom prst="roundRect">
            <a:avLst/>
          </a:prstGeom>
          <a:solidFill>
            <a:srgbClr val="AAC69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DB6</a:t>
            </a:r>
            <a:endParaRPr kumimoji="1" lang="zh-CN" altLang="en-US"/>
          </a:p>
        </p:txBody>
      </p:sp>
      <p:pic>
        <p:nvPicPr>
          <p:cNvPr id="22" name="内容占位符 4">
            <a:extLst>
              <a:ext uri="{FF2B5EF4-FFF2-40B4-BE49-F238E27FC236}">
                <a16:creationId xmlns:a16="http://schemas.microsoft.com/office/drawing/2014/main" id="{5865A3DC-ACE5-B74C-84EF-81F93E21B0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240154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  <a:ln w="22225">
            <a:solidFill>
              <a:srgbClr val="FF0000"/>
            </a:solidFill>
          </a:ln>
        </p:spPr>
      </p:pic>
      <p:sp>
        <p:nvSpPr>
          <p:cNvPr id="23" name="圆角矩形 22">
            <a:extLst>
              <a:ext uri="{FF2B5EF4-FFF2-40B4-BE49-F238E27FC236}">
                <a16:creationId xmlns:a16="http://schemas.microsoft.com/office/drawing/2014/main" id="{DCE4B2CC-4A32-3A42-9797-28CD52C29C0F}"/>
              </a:ext>
            </a:extLst>
          </p:cNvPr>
          <p:cNvSpPr/>
          <p:nvPr/>
        </p:nvSpPr>
        <p:spPr>
          <a:xfrm>
            <a:off x="2613371" y="4700988"/>
            <a:ext cx="844206" cy="398042"/>
          </a:xfrm>
          <a:prstGeom prst="roundRect">
            <a:avLst/>
          </a:prstGeom>
          <a:solidFill>
            <a:srgbClr val="9CBAD4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DB7</a:t>
            </a:r>
            <a:endParaRPr kumimoji="1" lang="zh-CN" altLang="en-US"/>
          </a:p>
        </p:txBody>
      </p:sp>
      <p:pic>
        <p:nvPicPr>
          <p:cNvPr id="24" name="内容占位符 4">
            <a:extLst>
              <a:ext uri="{FF2B5EF4-FFF2-40B4-BE49-F238E27FC236}">
                <a16:creationId xmlns:a16="http://schemas.microsoft.com/office/drawing/2014/main" id="{01FBBD9A-63ED-244F-9B12-5F04004B29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70098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5" name="圆角矩形 24">
            <a:extLst>
              <a:ext uri="{FF2B5EF4-FFF2-40B4-BE49-F238E27FC236}">
                <a16:creationId xmlns:a16="http://schemas.microsoft.com/office/drawing/2014/main" id="{6DCFCD17-3A87-BC4F-B572-CCF847BA008F}"/>
              </a:ext>
            </a:extLst>
          </p:cNvPr>
          <p:cNvSpPr/>
          <p:nvPr/>
        </p:nvSpPr>
        <p:spPr>
          <a:xfrm>
            <a:off x="2613371" y="5179871"/>
            <a:ext cx="844206" cy="398042"/>
          </a:xfrm>
          <a:prstGeom prst="roundRect">
            <a:avLst/>
          </a:prstGeom>
          <a:solidFill>
            <a:srgbClr val="8686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DB8</a:t>
            </a:r>
            <a:endParaRPr kumimoji="1" lang="zh-CN" altLang="en-US"/>
          </a:p>
        </p:txBody>
      </p:sp>
      <p:pic>
        <p:nvPicPr>
          <p:cNvPr id="26" name="内容占位符 4">
            <a:extLst>
              <a:ext uri="{FF2B5EF4-FFF2-40B4-BE49-F238E27FC236}">
                <a16:creationId xmlns:a16="http://schemas.microsoft.com/office/drawing/2014/main" id="{0A723A02-1F4E-D64E-B7AA-C6FBFFC8F1A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120606" y="5179871"/>
            <a:ext cx="612323" cy="316038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A03020AE-E590-2846-A638-E220B197D8FD}"/>
              </a:ext>
            </a:extLst>
          </p:cNvPr>
          <p:cNvSpPr/>
          <p:nvPr/>
        </p:nvSpPr>
        <p:spPr>
          <a:xfrm>
            <a:off x="2613371" y="5672568"/>
            <a:ext cx="844206" cy="398042"/>
          </a:xfrm>
          <a:prstGeom prst="roundRect">
            <a:avLst/>
          </a:prstGeom>
          <a:solidFill>
            <a:srgbClr val="CE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DB9</a:t>
            </a:r>
            <a:endParaRPr kumimoji="1" lang="zh-CN" altLang="en-US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938763ED-DB40-BB49-957D-0A9494FB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20606" y="567256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/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blipFill>
                <a:blip r:embed="rId4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/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7,8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blipFill>
                <a:blip r:embed="rId5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/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blipFill>
                <a:blip r:embed="rId6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/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blipFill>
                <a:blip r:embed="rId7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/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blipFill>
                <a:blip r:embed="rId8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/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blipFill>
                <a:blip r:embed="rId9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/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5,6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blipFill>
                <a:blip r:embed="rId10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/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8,9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blipFill>
                <a:blip r:embed="rId11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2B05A9AC-A105-584F-AFD5-902D2888F1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8019" y="1508078"/>
            <a:ext cx="5816600" cy="4876800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0BCE8CC9-21E8-F44D-9C51-BDCFAFAF8DDB}"/>
              </a:ext>
            </a:extLst>
          </p:cNvPr>
          <p:cNvSpPr/>
          <p:nvPr/>
        </p:nvSpPr>
        <p:spPr>
          <a:xfrm>
            <a:off x="6040129" y="2257618"/>
            <a:ext cx="2412380" cy="3907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﻿Prior </a:t>
            </a:r>
            <a:r>
              <a:rPr kumimoji="1" lang="en-US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Security: Secure Under Key Leakage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B8EDE1D-79CB-A840-8604-0F9C307521D4}"/>
              </a:ext>
            </a:extLst>
          </p:cNvPr>
          <p:cNvSpPr/>
          <p:nvPr/>
        </p:nvSpPr>
        <p:spPr>
          <a:xfrm>
            <a:off x="2613371" y="1825625"/>
            <a:ext cx="844206" cy="398042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DDD04009-7025-5B49-9FFE-BA592F44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06" y="1825625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10F03C24-111D-0D42-87F0-8C8590549B7B}"/>
              </a:ext>
            </a:extLst>
          </p:cNvPr>
          <p:cNvSpPr/>
          <p:nvPr/>
        </p:nvSpPr>
        <p:spPr>
          <a:xfrm>
            <a:off x="2613371" y="2304508"/>
            <a:ext cx="844206" cy="398042"/>
          </a:xfrm>
          <a:prstGeom prst="roundRect">
            <a:avLst/>
          </a:prstGeom>
          <a:solidFill>
            <a:srgbClr val="E0AE8A"/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E9A125E9-22F5-A54A-8808-1C0BE307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30450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25977E52-6416-D44C-8C3F-B70DBB5630FF}"/>
              </a:ext>
            </a:extLst>
          </p:cNvPr>
          <p:cNvSpPr/>
          <p:nvPr/>
        </p:nvSpPr>
        <p:spPr>
          <a:xfrm>
            <a:off x="2613371" y="2797205"/>
            <a:ext cx="844206" cy="398042"/>
          </a:xfrm>
          <a:prstGeom prst="roundRect">
            <a:avLst/>
          </a:prstGeom>
          <a:solidFill>
            <a:srgbClr val="95A9D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DB3</a:t>
            </a:r>
            <a:endParaRPr kumimoji="1" lang="zh-CN" altLang="en-US"/>
          </a:p>
        </p:txBody>
      </p:sp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6767B056-B195-654C-8656-1F50D31CC8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797205"/>
            <a:ext cx="612323" cy="316038"/>
          </a:xfrm>
          <a:prstGeom prst="rect">
            <a:avLst/>
          </a:prstGeom>
          <a:solidFill>
            <a:srgbClr val="FF0000">
              <a:alpha val="0"/>
            </a:srgbClr>
          </a:solidFill>
          <a:ln w="12700">
            <a:solidFill>
              <a:srgbClr val="FF0000"/>
            </a:solidFill>
          </a:ln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C1F5FA3B-9E4B-224A-94E3-1EA450443B1D}"/>
              </a:ext>
            </a:extLst>
          </p:cNvPr>
          <p:cNvSpPr/>
          <p:nvPr/>
        </p:nvSpPr>
        <p:spPr>
          <a:xfrm>
            <a:off x="2613371" y="3268574"/>
            <a:ext cx="844206" cy="398042"/>
          </a:xfrm>
          <a:prstGeom prst="roundRect">
            <a:avLst/>
          </a:prstGeom>
          <a:solidFill>
            <a:srgbClr val="EBCD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DB4</a:t>
            </a:r>
            <a:endParaRPr kumimoji="1" lang="zh-CN" altLang="en-US"/>
          </a:p>
        </p:txBody>
      </p:sp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5E55E672-93A0-904C-8AB4-A1C53716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268574"/>
            <a:ext cx="612323" cy="316038"/>
          </a:xfrm>
          <a:prstGeom prst="rect">
            <a:avLst/>
          </a:prstGeom>
          <a:solidFill>
            <a:srgbClr val="FFC000">
              <a:alpha val="19146"/>
            </a:srgbClr>
          </a:solidFill>
        </p:spPr>
      </p:pic>
      <p:sp>
        <p:nvSpPr>
          <p:cNvPr id="19" name="圆角矩形 18">
            <a:extLst>
              <a:ext uri="{FF2B5EF4-FFF2-40B4-BE49-F238E27FC236}">
                <a16:creationId xmlns:a16="http://schemas.microsoft.com/office/drawing/2014/main" id="{C9E82055-8191-3145-B1D6-E3ED85FAEFB0}"/>
              </a:ext>
            </a:extLst>
          </p:cNvPr>
          <p:cNvSpPr/>
          <p:nvPr/>
        </p:nvSpPr>
        <p:spPr>
          <a:xfrm>
            <a:off x="2613371" y="3747457"/>
            <a:ext cx="844206" cy="398042"/>
          </a:xfrm>
          <a:prstGeom prst="roundRect">
            <a:avLst/>
          </a:prstGeom>
          <a:solidFill>
            <a:srgbClr val="D4D2D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DB5</a:t>
            </a:r>
            <a:endParaRPr kumimoji="1" lang="zh-CN" altLang="en-US"/>
          </a:p>
        </p:txBody>
      </p:sp>
      <p:pic>
        <p:nvPicPr>
          <p:cNvPr id="20" name="内容占位符 4">
            <a:extLst>
              <a:ext uri="{FF2B5EF4-FFF2-40B4-BE49-F238E27FC236}">
                <a16:creationId xmlns:a16="http://schemas.microsoft.com/office/drawing/2014/main" id="{2757F692-2FD2-BA42-97A4-F9C86CFD2C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747457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1" name="圆角矩形 20">
            <a:extLst>
              <a:ext uri="{FF2B5EF4-FFF2-40B4-BE49-F238E27FC236}">
                <a16:creationId xmlns:a16="http://schemas.microsoft.com/office/drawing/2014/main" id="{03CC7F37-7692-F242-AEC7-524B15665DE0}"/>
              </a:ext>
            </a:extLst>
          </p:cNvPr>
          <p:cNvSpPr/>
          <p:nvPr/>
        </p:nvSpPr>
        <p:spPr>
          <a:xfrm>
            <a:off x="2613371" y="4240154"/>
            <a:ext cx="844206" cy="398042"/>
          </a:xfrm>
          <a:prstGeom prst="roundRect">
            <a:avLst/>
          </a:prstGeom>
          <a:solidFill>
            <a:srgbClr val="AAC69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DB6</a:t>
            </a:r>
            <a:endParaRPr kumimoji="1" lang="zh-CN" altLang="en-US"/>
          </a:p>
        </p:txBody>
      </p:sp>
      <p:pic>
        <p:nvPicPr>
          <p:cNvPr id="22" name="内容占位符 4">
            <a:extLst>
              <a:ext uri="{FF2B5EF4-FFF2-40B4-BE49-F238E27FC236}">
                <a16:creationId xmlns:a16="http://schemas.microsoft.com/office/drawing/2014/main" id="{5865A3DC-ACE5-B74C-84EF-81F93E21B0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240154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  <a:ln w="12700">
            <a:solidFill>
              <a:srgbClr val="FF0000"/>
            </a:solidFill>
          </a:ln>
        </p:spPr>
      </p:pic>
      <p:sp>
        <p:nvSpPr>
          <p:cNvPr id="23" name="圆角矩形 22">
            <a:extLst>
              <a:ext uri="{FF2B5EF4-FFF2-40B4-BE49-F238E27FC236}">
                <a16:creationId xmlns:a16="http://schemas.microsoft.com/office/drawing/2014/main" id="{DCE4B2CC-4A32-3A42-9797-28CD52C29C0F}"/>
              </a:ext>
            </a:extLst>
          </p:cNvPr>
          <p:cNvSpPr/>
          <p:nvPr/>
        </p:nvSpPr>
        <p:spPr>
          <a:xfrm>
            <a:off x="2613371" y="4700988"/>
            <a:ext cx="844206" cy="398042"/>
          </a:xfrm>
          <a:prstGeom prst="roundRect">
            <a:avLst/>
          </a:prstGeom>
          <a:solidFill>
            <a:srgbClr val="9CBAD4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DB7</a:t>
            </a:r>
            <a:endParaRPr kumimoji="1" lang="zh-CN" altLang="en-US"/>
          </a:p>
        </p:txBody>
      </p:sp>
      <p:pic>
        <p:nvPicPr>
          <p:cNvPr id="24" name="内容占位符 4">
            <a:extLst>
              <a:ext uri="{FF2B5EF4-FFF2-40B4-BE49-F238E27FC236}">
                <a16:creationId xmlns:a16="http://schemas.microsoft.com/office/drawing/2014/main" id="{01FBBD9A-63ED-244F-9B12-5F04004B29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70098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5" name="圆角矩形 24">
            <a:extLst>
              <a:ext uri="{FF2B5EF4-FFF2-40B4-BE49-F238E27FC236}">
                <a16:creationId xmlns:a16="http://schemas.microsoft.com/office/drawing/2014/main" id="{6DCFCD17-3A87-BC4F-B572-CCF847BA008F}"/>
              </a:ext>
            </a:extLst>
          </p:cNvPr>
          <p:cNvSpPr/>
          <p:nvPr/>
        </p:nvSpPr>
        <p:spPr>
          <a:xfrm>
            <a:off x="2613371" y="5179871"/>
            <a:ext cx="844206" cy="398042"/>
          </a:xfrm>
          <a:prstGeom prst="roundRect">
            <a:avLst/>
          </a:prstGeom>
          <a:solidFill>
            <a:srgbClr val="8686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DB8</a:t>
            </a:r>
            <a:endParaRPr kumimoji="1" lang="zh-CN" altLang="en-US"/>
          </a:p>
        </p:txBody>
      </p:sp>
      <p:pic>
        <p:nvPicPr>
          <p:cNvPr id="26" name="内容占位符 4">
            <a:extLst>
              <a:ext uri="{FF2B5EF4-FFF2-40B4-BE49-F238E27FC236}">
                <a16:creationId xmlns:a16="http://schemas.microsoft.com/office/drawing/2014/main" id="{0A723A02-1F4E-D64E-B7AA-C6FBFFC8F1A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120606" y="5179871"/>
            <a:ext cx="612323" cy="316038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A03020AE-E590-2846-A638-E220B197D8FD}"/>
              </a:ext>
            </a:extLst>
          </p:cNvPr>
          <p:cNvSpPr/>
          <p:nvPr/>
        </p:nvSpPr>
        <p:spPr>
          <a:xfrm>
            <a:off x="2613371" y="5672568"/>
            <a:ext cx="844206" cy="398042"/>
          </a:xfrm>
          <a:prstGeom prst="roundRect">
            <a:avLst/>
          </a:prstGeom>
          <a:solidFill>
            <a:srgbClr val="CE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DB9</a:t>
            </a:r>
            <a:endParaRPr kumimoji="1" lang="zh-CN" altLang="en-US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938763ED-DB40-BB49-957D-0A9494FB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20606" y="567256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/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blipFill>
                <a:blip r:embed="rId4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/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7,8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blipFill>
                <a:blip r:embed="rId5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/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blipFill>
                <a:blip r:embed="rId6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/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blipFill>
                <a:blip r:embed="rId7"/>
                <a:stretch>
                  <a:fillRect r="-1388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/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blipFill>
                <a:blip r:embed="rId8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/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blipFill>
                <a:blip r:embed="rId9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/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5,6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blipFill>
                <a:blip r:embed="rId10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/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8,9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blipFill>
                <a:blip r:embed="rId11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FC9ECB0D-2EB4-5E42-87E8-8B26F659FE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8019" y="1508078"/>
            <a:ext cx="5816600" cy="4876800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F195E42B-64C8-434B-84A2-AA5664CCCDEC}"/>
              </a:ext>
            </a:extLst>
          </p:cNvPr>
          <p:cNvSpPr/>
          <p:nvPr/>
        </p:nvSpPr>
        <p:spPr>
          <a:xfrm>
            <a:off x="7103328" y="2902780"/>
            <a:ext cx="1460809" cy="323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﻿Prior </a:t>
            </a:r>
            <a:r>
              <a:rPr kumimoji="1" lang="en-US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Security: Secure Under Key Leakage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B8EDE1D-79CB-A840-8604-0F9C307521D4}"/>
              </a:ext>
            </a:extLst>
          </p:cNvPr>
          <p:cNvSpPr/>
          <p:nvPr/>
        </p:nvSpPr>
        <p:spPr>
          <a:xfrm>
            <a:off x="2613371" y="1825625"/>
            <a:ext cx="844206" cy="398042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DDD04009-7025-5B49-9FFE-BA592F44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06" y="1825625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10F03C24-111D-0D42-87F0-8C8590549B7B}"/>
              </a:ext>
            </a:extLst>
          </p:cNvPr>
          <p:cNvSpPr/>
          <p:nvPr/>
        </p:nvSpPr>
        <p:spPr>
          <a:xfrm>
            <a:off x="2613371" y="2304508"/>
            <a:ext cx="844206" cy="398042"/>
          </a:xfrm>
          <a:prstGeom prst="roundRect">
            <a:avLst/>
          </a:prstGeom>
          <a:solidFill>
            <a:srgbClr val="E0AE8A"/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E9A125E9-22F5-A54A-8808-1C0BE3076F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30450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25977E52-6416-D44C-8C3F-B70DBB5630FF}"/>
              </a:ext>
            </a:extLst>
          </p:cNvPr>
          <p:cNvSpPr/>
          <p:nvPr/>
        </p:nvSpPr>
        <p:spPr>
          <a:xfrm>
            <a:off x="2613371" y="2797205"/>
            <a:ext cx="844206" cy="398042"/>
          </a:xfrm>
          <a:prstGeom prst="roundRect">
            <a:avLst/>
          </a:prstGeom>
          <a:solidFill>
            <a:srgbClr val="95A9D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DB3</a:t>
            </a:r>
            <a:endParaRPr kumimoji="1" lang="zh-CN" altLang="en-US"/>
          </a:p>
        </p:txBody>
      </p:sp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6767B056-B195-654C-8656-1F50D31CC8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797205"/>
            <a:ext cx="612323" cy="316038"/>
          </a:xfrm>
          <a:prstGeom prst="rect">
            <a:avLst/>
          </a:prstGeom>
          <a:solidFill>
            <a:srgbClr val="FF0000">
              <a:alpha val="0"/>
            </a:srgbClr>
          </a:solidFill>
          <a:ln w="12700">
            <a:solidFill>
              <a:srgbClr val="FF0000"/>
            </a:solidFill>
          </a:ln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C1F5FA3B-9E4B-224A-94E3-1EA450443B1D}"/>
              </a:ext>
            </a:extLst>
          </p:cNvPr>
          <p:cNvSpPr/>
          <p:nvPr/>
        </p:nvSpPr>
        <p:spPr>
          <a:xfrm>
            <a:off x="2613371" y="3268574"/>
            <a:ext cx="844206" cy="398042"/>
          </a:xfrm>
          <a:prstGeom prst="roundRect">
            <a:avLst/>
          </a:prstGeom>
          <a:solidFill>
            <a:srgbClr val="EBCD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DB4</a:t>
            </a:r>
            <a:endParaRPr kumimoji="1" lang="zh-CN" altLang="en-US"/>
          </a:p>
        </p:txBody>
      </p:sp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5E55E672-93A0-904C-8AB4-A1C5371610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268574"/>
            <a:ext cx="612323" cy="316038"/>
          </a:xfrm>
          <a:prstGeom prst="rect">
            <a:avLst/>
          </a:prstGeom>
          <a:solidFill>
            <a:srgbClr val="FFC000">
              <a:alpha val="19146"/>
            </a:srgbClr>
          </a:solidFill>
        </p:spPr>
      </p:pic>
      <p:sp>
        <p:nvSpPr>
          <p:cNvPr id="19" name="圆角矩形 18">
            <a:extLst>
              <a:ext uri="{FF2B5EF4-FFF2-40B4-BE49-F238E27FC236}">
                <a16:creationId xmlns:a16="http://schemas.microsoft.com/office/drawing/2014/main" id="{C9E82055-8191-3145-B1D6-E3ED85FAEFB0}"/>
              </a:ext>
            </a:extLst>
          </p:cNvPr>
          <p:cNvSpPr/>
          <p:nvPr/>
        </p:nvSpPr>
        <p:spPr>
          <a:xfrm>
            <a:off x="2613371" y="3747457"/>
            <a:ext cx="844206" cy="398042"/>
          </a:xfrm>
          <a:prstGeom prst="roundRect">
            <a:avLst/>
          </a:prstGeom>
          <a:solidFill>
            <a:srgbClr val="D4D2D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DB5</a:t>
            </a:r>
            <a:endParaRPr kumimoji="1" lang="zh-CN" altLang="en-US"/>
          </a:p>
        </p:txBody>
      </p:sp>
      <p:pic>
        <p:nvPicPr>
          <p:cNvPr id="20" name="内容占位符 4">
            <a:extLst>
              <a:ext uri="{FF2B5EF4-FFF2-40B4-BE49-F238E27FC236}">
                <a16:creationId xmlns:a16="http://schemas.microsoft.com/office/drawing/2014/main" id="{2757F692-2FD2-BA42-97A4-F9C86CFD2C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747457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1" name="圆角矩形 20">
            <a:extLst>
              <a:ext uri="{FF2B5EF4-FFF2-40B4-BE49-F238E27FC236}">
                <a16:creationId xmlns:a16="http://schemas.microsoft.com/office/drawing/2014/main" id="{03CC7F37-7692-F242-AEC7-524B15665DE0}"/>
              </a:ext>
            </a:extLst>
          </p:cNvPr>
          <p:cNvSpPr/>
          <p:nvPr/>
        </p:nvSpPr>
        <p:spPr>
          <a:xfrm>
            <a:off x="2613371" y="4240154"/>
            <a:ext cx="844206" cy="398042"/>
          </a:xfrm>
          <a:prstGeom prst="roundRect">
            <a:avLst/>
          </a:prstGeom>
          <a:solidFill>
            <a:srgbClr val="AAC69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DB6</a:t>
            </a:r>
            <a:endParaRPr kumimoji="1" lang="zh-CN" altLang="en-US"/>
          </a:p>
        </p:txBody>
      </p:sp>
      <p:pic>
        <p:nvPicPr>
          <p:cNvPr id="22" name="内容占位符 4">
            <a:extLst>
              <a:ext uri="{FF2B5EF4-FFF2-40B4-BE49-F238E27FC236}">
                <a16:creationId xmlns:a16="http://schemas.microsoft.com/office/drawing/2014/main" id="{5865A3DC-ACE5-B74C-84EF-81F93E21B0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240154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  <a:ln w="12700">
            <a:solidFill>
              <a:srgbClr val="FF0000"/>
            </a:solidFill>
          </a:ln>
        </p:spPr>
      </p:pic>
      <p:sp>
        <p:nvSpPr>
          <p:cNvPr id="23" name="圆角矩形 22">
            <a:extLst>
              <a:ext uri="{FF2B5EF4-FFF2-40B4-BE49-F238E27FC236}">
                <a16:creationId xmlns:a16="http://schemas.microsoft.com/office/drawing/2014/main" id="{DCE4B2CC-4A32-3A42-9797-28CD52C29C0F}"/>
              </a:ext>
            </a:extLst>
          </p:cNvPr>
          <p:cNvSpPr/>
          <p:nvPr/>
        </p:nvSpPr>
        <p:spPr>
          <a:xfrm>
            <a:off x="2613371" y="4700988"/>
            <a:ext cx="844206" cy="398042"/>
          </a:xfrm>
          <a:prstGeom prst="roundRect">
            <a:avLst/>
          </a:prstGeom>
          <a:solidFill>
            <a:srgbClr val="9CBAD4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DB7</a:t>
            </a:r>
            <a:endParaRPr kumimoji="1" lang="zh-CN" altLang="en-US"/>
          </a:p>
        </p:txBody>
      </p:sp>
      <p:pic>
        <p:nvPicPr>
          <p:cNvPr id="24" name="内容占位符 4">
            <a:extLst>
              <a:ext uri="{FF2B5EF4-FFF2-40B4-BE49-F238E27FC236}">
                <a16:creationId xmlns:a16="http://schemas.microsoft.com/office/drawing/2014/main" id="{01FBBD9A-63ED-244F-9B12-5F04004B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70098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5" name="圆角矩形 24">
            <a:extLst>
              <a:ext uri="{FF2B5EF4-FFF2-40B4-BE49-F238E27FC236}">
                <a16:creationId xmlns:a16="http://schemas.microsoft.com/office/drawing/2014/main" id="{6DCFCD17-3A87-BC4F-B572-CCF847BA008F}"/>
              </a:ext>
            </a:extLst>
          </p:cNvPr>
          <p:cNvSpPr/>
          <p:nvPr/>
        </p:nvSpPr>
        <p:spPr>
          <a:xfrm>
            <a:off x="2613371" y="5179871"/>
            <a:ext cx="844206" cy="398042"/>
          </a:xfrm>
          <a:prstGeom prst="roundRect">
            <a:avLst/>
          </a:prstGeom>
          <a:solidFill>
            <a:srgbClr val="8686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DB8</a:t>
            </a:r>
            <a:endParaRPr kumimoji="1" lang="zh-CN" altLang="en-US"/>
          </a:p>
        </p:txBody>
      </p:sp>
      <p:pic>
        <p:nvPicPr>
          <p:cNvPr id="26" name="内容占位符 4">
            <a:extLst>
              <a:ext uri="{FF2B5EF4-FFF2-40B4-BE49-F238E27FC236}">
                <a16:creationId xmlns:a16="http://schemas.microsoft.com/office/drawing/2014/main" id="{0A723A02-1F4E-D64E-B7AA-C6FBFFC8F1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120606" y="5179871"/>
            <a:ext cx="612323" cy="316038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A03020AE-E590-2846-A638-E220B197D8FD}"/>
              </a:ext>
            </a:extLst>
          </p:cNvPr>
          <p:cNvSpPr/>
          <p:nvPr/>
        </p:nvSpPr>
        <p:spPr>
          <a:xfrm>
            <a:off x="2613371" y="5672568"/>
            <a:ext cx="844206" cy="398042"/>
          </a:xfrm>
          <a:prstGeom prst="roundRect">
            <a:avLst/>
          </a:prstGeom>
          <a:solidFill>
            <a:srgbClr val="CE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DB9</a:t>
            </a:r>
            <a:endParaRPr kumimoji="1" lang="zh-CN" altLang="en-US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938763ED-DB40-BB49-957D-0A9494FB9B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20606" y="567256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/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blipFill>
                <a:blip r:embed="rId3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/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7,8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blipFill>
                <a:blip r:embed="rId4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/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blipFill>
                <a:blip r:embed="rId5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/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blipFill>
                <a:blip r:embed="rId6"/>
                <a:stretch>
                  <a:fillRect r="-1388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/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blipFill>
                <a:blip r:embed="rId7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/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blipFill>
                <a:blip r:embed="rId8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/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5,6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blipFill>
                <a:blip r:embed="rId9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/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8,9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blipFill>
                <a:blip r:embed="rId10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30150DE6-2D95-4240-ABDC-594042CB484D}"/>
              </a:ext>
            </a:extLst>
          </p:cNvPr>
          <p:cNvCxnSpPr>
            <a:cxnSpLocks/>
          </p:cNvCxnSpPr>
          <p:nvPr/>
        </p:nvCxnSpPr>
        <p:spPr>
          <a:xfrm>
            <a:off x="728368" y="4439175"/>
            <a:ext cx="325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C8EA0A4-182C-6646-9945-49D90EA43ED8}"/>
              </a:ext>
            </a:extLst>
          </p:cNvPr>
          <p:cNvSpPr txBox="1"/>
          <p:nvPr/>
        </p:nvSpPr>
        <p:spPr>
          <a:xfrm>
            <a:off x="7371" y="4236920"/>
            <a:ext cx="863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>
                <a:latin typeface="Avenir Book" panose="02000503020000020003" pitchFamily="2" charset="0"/>
              </a:rPr>
              <a:t>Challenge</a:t>
            </a:r>
          </a:p>
          <a:p>
            <a:r>
              <a:rPr kumimoji="1" lang="en-US" altLang="zh-CN" sz="1100">
                <a:latin typeface="Avenir Book" panose="02000503020000020003" pitchFamily="2" charset="0"/>
              </a:rPr>
              <a:t> epoch</a:t>
            </a:r>
            <a:endParaRPr kumimoji="1" lang="zh-CN" altLang="en-US" sz="1100">
              <a:latin typeface="Avenir Book" panose="02000503020000020003" pitchFamily="2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67ED6A7-5BBD-BB47-9330-11CAE6E6C2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8019" y="1508078"/>
            <a:ext cx="5816600" cy="4876800"/>
          </a:xfrm>
          <a:prstGeom prst="rect">
            <a:avLst/>
          </a:prstGeom>
        </p:spPr>
      </p:pic>
      <p:sp>
        <p:nvSpPr>
          <p:cNvPr id="33" name="椭圆 32">
            <a:extLst>
              <a:ext uri="{FF2B5EF4-FFF2-40B4-BE49-F238E27FC236}">
                <a16:creationId xmlns:a16="http://schemas.microsoft.com/office/drawing/2014/main" id="{8D371D75-F4B4-2A41-B8B9-ABC4E4542D71}"/>
              </a:ext>
            </a:extLst>
          </p:cNvPr>
          <p:cNvSpPr/>
          <p:nvPr/>
        </p:nvSpPr>
        <p:spPr>
          <a:xfrm>
            <a:off x="7315201" y="3978942"/>
            <a:ext cx="1170877" cy="273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78 0.06875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﻿Prior </a:t>
            </a:r>
            <a:r>
              <a:rPr kumimoji="1" lang="en-US" altLang="zh-CN" sz="3200" dirty="0">
                <a:solidFill>
                  <a:prstClr val="black"/>
                </a:solidFill>
                <a:latin typeface="Georgia" panose="02040502050405020303" pitchFamily="18" charset="0"/>
              </a:rPr>
              <a:t>Security: Secure Under Key Leakage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B8EDE1D-79CB-A840-8604-0F9C307521D4}"/>
              </a:ext>
            </a:extLst>
          </p:cNvPr>
          <p:cNvSpPr/>
          <p:nvPr/>
        </p:nvSpPr>
        <p:spPr>
          <a:xfrm>
            <a:off x="2613371" y="1825625"/>
            <a:ext cx="844206" cy="398042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DDD04009-7025-5B49-9FFE-BA592F44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06" y="1825625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10F03C24-111D-0D42-87F0-8C8590549B7B}"/>
              </a:ext>
            </a:extLst>
          </p:cNvPr>
          <p:cNvSpPr/>
          <p:nvPr/>
        </p:nvSpPr>
        <p:spPr>
          <a:xfrm>
            <a:off x="2613371" y="2304508"/>
            <a:ext cx="844206" cy="398042"/>
          </a:xfrm>
          <a:prstGeom prst="roundRect">
            <a:avLst/>
          </a:prstGeom>
          <a:solidFill>
            <a:srgbClr val="E0AE8A"/>
          </a:solidFill>
          <a:ln w="127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E9A125E9-22F5-A54A-8808-1C0BE307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30450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25977E52-6416-D44C-8C3F-B70DBB5630FF}"/>
              </a:ext>
            </a:extLst>
          </p:cNvPr>
          <p:cNvSpPr/>
          <p:nvPr/>
        </p:nvSpPr>
        <p:spPr>
          <a:xfrm>
            <a:off x="2613371" y="2797205"/>
            <a:ext cx="844206" cy="398042"/>
          </a:xfrm>
          <a:prstGeom prst="roundRect">
            <a:avLst/>
          </a:prstGeom>
          <a:solidFill>
            <a:srgbClr val="95A9D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DB3</a:t>
            </a:r>
            <a:endParaRPr kumimoji="1" lang="zh-CN" altLang="en-US"/>
          </a:p>
        </p:txBody>
      </p:sp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6767B056-B195-654C-8656-1F50D31CC8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2797205"/>
            <a:ext cx="612323" cy="316038"/>
          </a:xfrm>
          <a:prstGeom prst="rect">
            <a:avLst/>
          </a:prstGeom>
          <a:solidFill>
            <a:srgbClr val="FF0000">
              <a:alpha val="0"/>
            </a:srgbClr>
          </a:solidFill>
          <a:ln w="12700">
            <a:solidFill>
              <a:srgbClr val="FF0000"/>
            </a:solidFill>
          </a:ln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C1F5FA3B-9E4B-224A-94E3-1EA450443B1D}"/>
              </a:ext>
            </a:extLst>
          </p:cNvPr>
          <p:cNvSpPr/>
          <p:nvPr/>
        </p:nvSpPr>
        <p:spPr>
          <a:xfrm>
            <a:off x="2613371" y="3268574"/>
            <a:ext cx="844206" cy="398042"/>
          </a:xfrm>
          <a:prstGeom prst="roundRect">
            <a:avLst/>
          </a:prstGeom>
          <a:solidFill>
            <a:srgbClr val="EBCD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DB4</a:t>
            </a:r>
            <a:endParaRPr kumimoji="1" lang="zh-CN" altLang="en-US"/>
          </a:p>
        </p:txBody>
      </p:sp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5E55E672-93A0-904C-8AB4-A1C53716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268574"/>
            <a:ext cx="612323" cy="316038"/>
          </a:xfrm>
          <a:prstGeom prst="rect">
            <a:avLst/>
          </a:prstGeom>
          <a:solidFill>
            <a:srgbClr val="FFC000">
              <a:alpha val="19146"/>
            </a:srgbClr>
          </a:solidFill>
        </p:spPr>
      </p:pic>
      <p:sp>
        <p:nvSpPr>
          <p:cNvPr id="19" name="圆角矩形 18">
            <a:extLst>
              <a:ext uri="{FF2B5EF4-FFF2-40B4-BE49-F238E27FC236}">
                <a16:creationId xmlns:a16="http://schemas.microsoft.com/office/drawing/2014/main" id="{C9E82055-8191-3145-B1D6-E3ED85FAEFB0}"/>
              </a:ext>
            </a:extLst>
          </p:cNvPr>
          <p:cNvSpPr/>
          <p:nvPr/>
        </p:nvSpPr>
        <p:spPr>
          <a:xfrm>
            <a:off x="2297978" y="4222579"/>
            <a:ext cx="856800" cy="396000"/>
          </a:xfrm>
          <a:prstGeom prst="roundRect">
            <a:avLst/>
          </a:prstGeom>
          <a:solidFill>
            <a:srgbClr val="D4D2D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DB5</a:t>
            </a:r>
            <a:endParaRPr kumimoji="1" lang="zh-CN" altLang="en-US"/>
          </a:p>
        </p:txBody>
      </p:sp>
      <p:pic>
        <p:nvPicPr>
          <p:cNvPr id="20" name="内容占位符 4">
            <a:extLst>
              <a:ext uri="{FF2B5EF4-FFF2-40B4-BE49-F238E27FC236}">
                <a16:creationId xmlns:a16="http://schemas.microsoft.com/office/drawing/2014/main" id="{2757F692-2FD2-BA42-97A4-F9C86CFD2C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3747457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1" name="圆角矩形 20">
            <a:extLst>
              <a:ext uri="{FF2B5EF4-FFF2-40B4-BE49-F238E27FC236}">
                <a16:creationId xmlns:a16="http://schemas.microsoft.com/office/drawing/2014/main" id="{03CC7F37-7692-F242-AEC7-524B15665DE0}"/>
              </a:ext>
            </a:extLst>
          </p:cNvPr>
          <p:cNvSpPr/>
          <p:nvPr/>
        </p:nvSpPr>
        <p:spPr>
          <a:xfrm>
            <a:off x="2613371" y="4240154"/>
            <a:ext cx="844206" cy="398042"/>
          </a:xfrm>
          <a:prstGeom prst="roundRect">
            <a:avLst/>
          </a:prstGeom>
          <a:solidFill>
            <a:srgbClr val="AAC69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DB6</a:t>
            </a:r>
            <a:endParaRPr kumimoji="1" lang="zh-CN" altLang="en-US"/>
          </a:p>
        </p:txBody>
      </p:sp>
      <p:pic>
        <p:nvPicPr>
          <p:cNvPr id="22" name="内容占位符 4">
            <a:extLst>
              <a:ext uri="{FF2B5EF4-FFF2-40B4-BE49-F238E27FC236}">
                <a16:creationId xmlns:a16="http://schemas.microsoft.com/office/drawing/2014/main" id="{5865A3DC-ACE5-B74C-84EF-81F93E21B0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240154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  <a:ln w="12700">
            <a:solidFill>
              <a:srgbClr val="FF0000"/>
            </a:solidFill>
          </a:ln>
        </p:spPr>
      </p:pic>
      <p:sp>
        <p:nvSpPr>
          <p:cNvPr id="23" name="圆角矩形 22">
            <a:extLst>
              <a:ext uri="{FF2B5EF4-FFF2-40B4-BE49-F238E27FC236}">
                <a16:creationId xmlns:a16="http://schemas.microsoft.com/office/drawing/2014/main" id="{DCE4B2CC-4A32-3A42-9797-28CD52C29C0F}"/>
              </a:ext>
            </a:extLst>
          </p:cNvPr>
          <p:cNvSpPr/>
          <p:nvPr/>
        </p:nvSpPr>
        <p:spPr>
          <a:xfrm>
            <a:off x="2613371" y="4700988"/>
            <a:ext cx="844206" cy="398042"/>
          </a:xfrm>
          <a:prstGeom prst="roundRect">
            <a:avLst/>
          </a:prstGeom>
          <a:solidFill>
            <a:srgbClr val="9CBAD4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DB7</a:t>
            </a:r>
            <a:endParaRPr kumimoji="1" lang="zh-CN" altLang="en-US"/>
          </a:p>
        </p:txBody>
      </p:sp>
      <p:pic>
        <p:nvPicPr>
          <p:cNvPr id="24" name="内容占位符 4">
            <a:extLst>
              <a:ext uri="{FF2B5EF4-FFF2-40B4-BE49-F238E27FC236}">
                <a16:creationId xmlns:a16="http://schemas.microsoft.com/office/drawing/2014/main" id="{01FBBD9A-63ED-244F-9B12-5F04004B29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06" y="470098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5" name="圆角矩形 24">
            <a:extLst>
              <a:ext uri="{FF2B5EF4-FFF2-40B4-BE49-F238E27FC236}">
                <a16:creationId xmlns:a16="http://schemas.microsoft.com/office/drawing/2014/main" id="{6DCFCD17-3A87-BC4F-B572-CCF847BA008F}"/>
              </a:ext>
            </a:extLst>
          </p:cNvPr>
          <p:cNvSpPr/>
          <p:nvPr/>
        </p:nvSpPr>
        <p:spPr>
          <a:xfrm>
            <a:off x="2613371" y="5179871"/>
            <a:ext cx="844206" cy="398042"/>
          </a:xfrm>
          <a:prstGeom prst="roundRect">
            <a:avLst/>
          </a:prstGeom>
          <a:solidFill>
            <a:srgbClr val="868686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DB8</a:t>
            </a:r>
            <a:endParaRPr kumimoji="1" lang="zh-CN" altLang="en-US"/>
          </a:p>
        </p:txBody>
      </p:sp>
      <p:pic>
        <p:nvPicPr>
          <p:cNvPr id="26" name="内容占位符 4">
            <a:extLst>
              <a:ext uri="{FF2B5EF4-FFF2-40B4-BE49-F238E27FC236}">
                <a16:creationId xmlns:a16="http://schemas.microsoft.com/office/drawing/2014/main" id="{0A723A02-1F4E-D64E-B7AA-C6FBFFC8F1A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120606" y="5179871"/>
            <a:ext cx="612323" cy="316038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A03020AE-E590-2846-A638-E220B197D8FD}"/>
              </a:ext>
            </a:extLst>
          </p:cNvPr>
          <p:cNvSpPr/>
          <p:nvPr/>
        </p:nvSpPr>
        <p:spPr>
          <a:xfrm>
            <a:off x="2613371" y="5672568"/>
            <a:ext cx="844206" cy="398042"/>
          </a:xfrm>
          <a:prstGeom prst="roundRect">
            <a:avLst/>
          </a:prstGeom>
          <a:solidFill>
            <a:srgbClr val="CE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DB9</a:t>
            </a:r>
            <a:endParaRPr kumimoji="1" lang="zh-CN" altLang="en-US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938763ED-DB40-BB49-957D-0A9494FB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20606" y="5672568"/>
            <a:ext cx="612323" cy="316038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/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903698A-395B-4C4C-870C-889ACE0D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64" y="2066861"/>
                <a:ext cx="431006" cy="381515"/>
              </a:xfrm>
              <a:prstGeom prst="rect">
                <a:avLst/>
              </a:prstGeom>
              <a:blipFill>
                <a:blip r:embed="rId4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/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7,8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6F03BD4-F218-3243-AFE7-3EE35AD7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4956375"/>
                <a:ext cx="431006" cy="381515"/>
              </a:xfrm>
              <a:prstGeom prst="rect">
                <a:avLst/>
              </a:prstGeom>
              <a:blipFill>
                <a:blip r:embed="rId5"/>
                <a:stretch>
                  <a:fillRect r="-1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/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6820560-F29B-0D41-B57B-AAA63A60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6" y="2488598"/>
                <a:ext cx="431006" cy="381515"/>
              </a:xfrm>
              <a:prstGeom prst="rect">
                <a:avLst/>
              </a:prstGeom>
              <a:blipFill>
                <a:blip r:embed="rId6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/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C4FCB01-7E05-0547-9319-CF62954C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86" y="3466567"/>
                <a:ext cx="431006" cy="381515"/>
              </a:xfrm>
              <a:prstGeom prst="rect">
                <a:avLst/>
              </a:prstGeom>
              <a:blipFill>
                <a:blip r:embed="rId7"/>
                <a:stretch>
                  <a:fillRect r="-1388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/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5C5498-1F89-4B42-8408-07513B8D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70" y="3035408"/>
                <a:ext cx="462240" cy="381515"/>
              </a:xfrm>
              <a:prstGeom prst="rect">
                <a:avLst/>
              </a:prstGeom>
              <a:blipFill>
                <a:blip r:embed="rId8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/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858694E-DBBA-C948-B3EC-36CDE708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04" y="4528279"/>
                <a:ext cx="431006" cy="381515"/>
              </a:xfrm>
              <a:prstGeom prst="rect">
                <a:avLst/>
              </a:prstGeom>
              <a:blipFill>
                <a:blip r:embed="rId9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/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5,6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9F12CA3-E6B0-7E4D-8579-E369C778D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10" y="3963237"/>
                <a:ext cx="431006" cy="381515"/>
              </a:xfrm>
              <a:prstGeom prst="rect">
                <a:avLst/>
              </a:prstGeom>
              <a:blipFill>
                <a:blip r:embed="rId10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/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8,9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1DDB26C-1EAC-334E-BF02-F010E570A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4" y="5414342"/>
                <a:ext cx="431006" cy="381515"/>
              </a:xfrm>
              <a:prstGeom prst="rect">
                <a:avLst/>
              </a:prstGeom>
              <a:blipFill>
                <a:blip r:embed="rId11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30150DE6-2D95-4240-ABDC-594042CB484D}"/>
              </a:ext>
            </a:extLst>
          </p:cNvPr>
          <p:cNvCxnSpPr>
            <a:cxnSpLocks/>
          </p:cNvCxnSpPr>
          <p:nvPr/>
        </p:nvCxnSpPr>
        <p:spPr>
          <a:xfrm>
            <a:off x="728368" y="4439175"/>
            <a:ext cx="325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C8EA0A4-182C-6646-9945-49D90EA43ED8}"/>
              </a:ext>
            </a:extLst>
          </p:cNvPr>
          <p:cNvSpPr txBox="1"/>
          <p:nvPr/>
        </p:nvSpPr>
        <p:spPr>
          <a:xfrm>
            <a:off x="7371" y="4236920"/>
            <a:ext cx="863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>
                <a:latin typeface="Avenir Book" panose="02000503020000020003" pitchFamily="2" charset="0"/>
              </a:rPr>
              <a:t>Challenge</a:t>
            </a:r>
          </a:p>
          <a:p>
            <a:r>
              <a:rPr kumimoji="1" lang="en-US" altLang="zh-CN" sz="1100">
                <a:latin typeface="Avenir Book" panose="02000503020000020003" pitchFamily="2" charset="0"/>
              </a:rPr>
              <a:t> epoch</a:t>
            </a:r>
            <a:endParaRPr kumimoji="1" lang="zh-CN" altLang="en-US" sz="1100">
              <a:latin typeface="Avenir Book" panose="02000503020000020003" pitchFamily="2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67ED6A7-5BBD-BB47-9330-11CAE6E6C2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8019" y="1508078"/>
            <a:ext cx="5816600" cy="4876800"/>
          </a:xfrm>
          <a:prstGeom prst="rect">
            <a:avLst/>
          </a:prstGeom>
        </p:spPr>
      </p:pic>
      <p:sp>
        <p:nvSpPr>
          <p:cNvPr id="33" name="椭圆 32">
            <a:extLst>
              <a:ext uri="{FF2B5EF4-FFF2-40B4-BE49-F238E27FC236}">
                <a16:creationId xmlns:a16="http://schemas.microsoft.com/office/drawing/2014/main" id="{447833F3-F808-834C-8EB4-5A240FFED265}"/>
              </a:ext>
            </a:extLst>
          </p:cNvPr>
          <p:cNvSpPr/>
          <p:nvPr/>
        </p:nvSpPr>
        <p:spPr>
          <a:xfrm>
            <a:off x="7069875" y="4784752"/>
            <a:ext cx="1438506" cy="323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等线 Light" panose="02010600030101010101" pitchFamily="2" charset="-122"/>
                <a:cs typeface="+mj-cs"/>
              </a:rPr>
              <a:t>Questions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35D651-DD43-3542-8510-84F44523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27" y="214153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venir Book" panose="02000503020000020003" pitchFamily="2" charset="0"/>
              </a:rPr>
              <a:t>The current security notions for c-d UE only capture selective security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venir Book" panose="02000503020000020003" pitchFamily="2" charset="0"/>
              </a:rPr>
              <a:t>Prior notions only apply to randomized ciphertext updates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venir Book" panose="02000503020000020003" pitchFamily="2" charset="0"/>
              </a:rPr>
              <a:t>The security models are complex</a:t>
            </a:r>
          </a:p>
        </p:txBody>
      </p:sp>
    </p:spTree>
    <p:extLst>
      <p:ext uri="{BB962C8B-B14F-4D97-AF65-F5344CB8AC3E}">
        <p14:creationId xmlns:p14="http://schemas.microsoft.com/office/powerpoint/2010/main" val="256022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>
                <a:solidFill>
                  <a:prstClr val="black"/>
                </a:solidFill>
                <a:latin typeface="Georgia" panose="02040502050405020303" pitchFamily="18" charset="0"/>
                <a:ea typeface="等线 Light" panose="02010600030101010101" pitchFamily="2" charset="-122"/>
              </a:rPr>
              <a:t>Our Work (c-d UE)</a:t>
            </a:r>
            <a:r>
              <a:rPr kumimoji="1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等线 Light" panose="02010600030101010101" pitchFamily="2" charset="-122"/>
                <a:cs typeface="+mj-cs"/>
              </a:rPr>
              <a:t> </a:t>
            </a:r>
            <a:endParaRPr kumimoji="1"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35D651-DD43-3542-8510-84F44523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27" y="214153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venir Book" panose="02000503020000020003" pitchFamily="2" charset="0"/>
              </a:rPr>
              <a:t>A stronger model that captures adaptive security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venir Book" panose="02000503020000020003" pitchFamily="2" charset="0"/>
              </a:rPr>
              <a:t>A lattice-based updatable encryption: cca1-secure with adaptive security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venir Book" panose="02000503020000020003" pitchFamily="2" charset="0"/>
              </a:rPr>
              <a:t>A packing UE: </a:t>
            </a:r>
            <a:r>
              <a:rPr lang="en" altLang="zh-CN" sz="2000" dirty="0">
                <a:latin typeface="Avenir Book" panose="02000503020000020003" pitchFamily="2" charset="0"/>
              </a:rPr>
              <a:t>simultaneous encryption and update of multiple messages</a:t>
            </a:r>
            <a:endParaRPr lang="en-US" altLang="zh-CN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8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>
                <a:solidFill>
                  <a:prstClr val="black"/>
                </a:solidFill>
                <a:latin typeface="Georgia" panose="02040502050405020303" pitchFamily="18" charset="0"/>
                <a:ea typeface="等线 Light" panose="02010600030101010101" pitchFamily="2" charset="-122"/>
              </a:rPr>
              <a:t>No-Directional Key Updates</a:t>
            </a:r>
            <a:endParaRPr kumimoji="1" lang="zh-CN" altLang="en-US"/>
          </a:p>
        </p:txBody>
      </p:sp>
      <p:pic>
        <p:nvPicPr>
          <p:cNvPr id="5" name="内容占位符 16" descr="计算机">
            <a:extLst>
              <a:ext uri="{FF2B5EF4-FFF2-40B4-BE49-F238E27FC236}">
                <a16:creationId xmlns:a16="http://schemas.microsoft.com/office/drawing/2014/main" id="{4F4F11AE-F3C4-2646-84F1-1DB52AB6F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839" y="1821835"/>
            <a:ext cx="1142315" cy="1142315"/>
          </a:xfrm>
          <a:prstGeom prst="rect">
            <a:avLst/>
          </a:prstGeom>
        </p:spPr>
      </p:pic>
      <p:sp>
        <p:nvSpPr>
          <p:cNvPr id="6" name="右箭头 5">
            <a:extLst>
              <a:ext uri="{FF2B5EF4-FFF2-40B4-BE49-F238E27FC236}">
                <a16:creationId xmlns:a16="http://schemas.microsoft.com/office/drawing/2014/main" id="{778A14D5-9ED0-C24F-9DDE-47967EF5EA28}"/>
              </a:ext>
            </a:extLst>
          </p:cNvPr>
          <p:cNvSpPr/>
          <p:nvPr/>
        </p:nvSpPr>
        <p:spPr>
          <a:xfrm>
            <a:off x="2125481" y="2199400"/>
            <a:ext cx="1199550" cy="39107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B7FDD4-7086-834A-A3BE-1A4E6B4FA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030" y="1690688"/>
            <a:ext cx="1812676" cy="1273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F964BB-81E4-D749-92D6-3CA0E837E272}"/>
                  </a:ext>
                </a:extLst>
              </p:cNvPr>
              <p:cNvSpPr txBox="1"/>
              <p:nvPr/>
            </p:nvSpPr>
            <p:spPr>
              <a:xfrm>
                <a:off x="737839" y="3103530"/>
                <a:ext cx="825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F964BB-81E4-D749-92D6-3CA0E837E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39" y="3103530"/>
                <a:ext cx="8251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0F29F31-4299-2341-A860-DF73435D837C}"/>
                  </a:ext>
                </a:extLst>
              </p:cNvPr>
              <p:cNvSpPr txBox="1"/>
              <p:nvPr/>
            </p:nvSpPr>
            <p:spPr>
              <a:xfrm>
                <a:off x="3551144" y="3099186"/>
                <a:ext cx="181267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0F29F31-4299-2341-A860-DF73435D8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44" y="3099186"/>
                <a:ext cx="1812675" cy="374270"/>
              </a:xfrm>
              <a:prstGeom prst="rect">
                <a:avLst/>
              </a:prstGeom>
              <a:blipFill>
                <a:blip r:embed="rId7"/>
                <a:stretch>
                  <a:fillRect r="-694"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BB68AE2-9746-8044-97B3-7BD872B13CD5}"/>
                  </a:ext>
                </a:extLst>
              </p:cNvPr>
              <p:cNvSpPr txBox="1"/>
              <p:nvPr/>
            </p:nvSpPr>
            <p:spPr>
              <a:xfrm>
                <a:off x="737839" y="3898195"/>
                <a:ext cx="825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BB68AE2-9746-8044-97B3-7BD872B13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39" y="3898195"/>
                <a:ext cx="8251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0CB3D16-B41E-114A-8B32-D5F9470C6200}"/>
                  </a:ext>
                </a:extLst>
              </p:cNvPr>
              <p:cNvSpPr txBox="1"/>
              <p:nvPr/>
            </p:nvSpPr>
            <p:spPr>
              <a:xfrm>
                <a:off x="3551144" y="3893851"/>
                <a:ext cx="181267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𝑢𝑝𝑑𝑎𝑡𝑒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0CB3D16-B41E-114A-8B32-D5F9470C6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44" y="3893851"/>
                <a:ext cx="1812675" cy="374270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725539DB-F561-014A-9D42-2A0889956548}"/>
              </a:ext>
            </a:extLst>
          </p:cNvPr>
          <p:cNvCxnSpPr>
            <a:cxnSpLocks/>
          </p:cNvCxnSpPr>
          <p:nvPr/>
        </p:nvCxnSpPr>
        <p:spPr>
          <a:xfrm>
            <a:off x="1336110" y="3429000"/>
            <a:ext cx="226919" cy="25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D6DD1BF6-2364-1044-905B-5C4D968AA6C7}"/>
              </a:ext>
            </a:extLst>
          </p:cNvPr>
          <p:cNvCxnSpPr>
            <a:cxnSpLocks/>
          </p:cNvCxnSpPr>
          <p:nvPr/>
        </p:nvCxnSpPr>
        <p:spPr>
          <a:xfrm flipV="1">
            <a:off x="1313808" y="3921625"/>
            <a:ext cx="265026" cy="133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515DD69-7175-5242-B1A1-147F6B081931}"/>
                  </a:ext>
                </a:extLst>
              </p:cNvPr>
              <p:cNvSpPr txBox="1"/>
              <p:nvPr/>
            </p:nvSpPr>
            <p:spPr>
              <a:xfrm>
                <a:off x="1419616" y="3613650"/>
                <a:ext cx="158798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1,2 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515DD69-7175-5242-B1A1-147F6B08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16" y="3613650"/>
                <a:ext cx="1587984" cy="381515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A8ABFE6-3A07-B245-97DD-93635F2A7AEC}"/>
                  </a:ext>
                </a:extLst>
              </p:cNvPr>
              <p:cNvSpPr txBox="1"/>
              <p:nvPr/>
            </p:nvSpPr>
            <p:spPr>
              <a:xfrm>
                <a:off x="514815" y="4682334"/>
                <a:ext cx="5785624" cy="516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𝑈𝑝𝑑𝑎𝑡𝑒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sup>
                    </m:sSubSup>
                  </m:oMath>
                </a14:m>
                <a:r>
                  <a:rPr kumimoji="1" lang="en-US" altLang="zh-CN"/>
                  <a:t> =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A8ABFE6-3A07-B245-97DD-93635F2A7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15" y="4682334"/>
                <a:ext cx="5785624" cy="516488"/>
              </a:xfrm>
              <a:prstGeom prst="rect">
                <a:avLst/>
              </a:prstGeom>
              <a:blipFill>
                <a:blip r:embed="rId11"/>
                <a:stretch>
                  <a:fillRect l="-438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D821E084-C8C2-2E47-9640-801584BF5690}"/>
              </a:ext>
            </a:extLst>
          </p:cNvPr>
          <p:cNvSpPr txBox="1"/>
          <p:nvPr/>
        </p:nvSpPr>
        <p:spPr>
          <a:xfrm>
            <a:off x="2329359" y="2077625"/>
            <a:ext cx="1041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>
                <a:latin typeface="Avenir Book" panose="02000503020000020003" pitchFamily="2" charset="0"/>
              </a:rPr>
              <a:t>[BDGJ20]</a:t>
            </a:r>
            <a:endParaRPr kumimoji="1" lang="zh-CN" altLang="en-US" sz="900">
              <a:latin typeface="Avenir Book" panose="02000503020000020003" pitchFamily="2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0271DA0-46D1-684C-A90E-E816D3F22A82}"/>
              </a:ext>
            </a:extLst>
          </p:cNvPr>
          <p:cNvSpPr txBox="1"/>
          <p:nvPr/>
        </p:nvSpPr>
        <p:spPr>
          <a:xfrm>
            <a:off x="447388" y="5713349"/>
            <a:ext cx="620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Bi-directional key updates</a:t>
            </a:r>
          </a:p>
          <a:p>
            <a:endParaRPr kumimoji="1" lang="en-US" altLang="zh-CN" dirty="0">
              <a:latin typeface="Avenir Book" panose="02000503020000020003" pitchFamily="2" charset="0"/>
            </a:endParaRPr>
          </a:p>
          <a:p>
            <a:r>
              <a:rPr kumimoji="1" lang="en-US" altLang="zh-CN" dirty="0">
                <a:latin typeface="Avenir Book" panose="02000503020000020003" pitchFamily="2" charset="0"/>
              </a:rPr>
              <a:t>Open problem: no-directional key updates </a:t>
            </a:r>
            <a:r>
              <a:rPr kumimoji="1" lang="en-US" altLang="zh-CN" sz="1100" dirty="0">
                <a:latin typeface="Avenir Book" panose="02000503020000020003" pitchFamily="2" charset="0"/>
              </a:rPr>
              <a:t>[Jia20, Nis22, SS23]</a:t>
            </a:r>
            <a:endParaRPr kumimoji="1" lang="zh-CN" altLang="en-US" sz="1100" dirty="0">
              <a:latin typeface="Avenir Book" panose="02000503020000020003" pitchFamily="2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241E913-245C-C84C-BE4B-B85F8DDAB2F1}"/>
              </a:ext>
            </a:extLst>
          </p:cNvPr>
          <p:cNvSpPr txBox="1"/>
          <p:nvPr/>
        </p:nvSpPr>
        <p:spPr>
          <a:xfrm>
            <a:off x="3278459" y="3969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21" name="内容占位符 16" descr="计算机">
            <a:extLst>
              <a:ext uri="{FF2B5EF4-FFF2-40B4-BE49-F238E27FC236}">
                <a16:creationId xmlns:a16="http://schemas.microsoft.com/office/drawing/2014/main" id="{49DEA136-FFE6-9341-903D-7CAF0103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4416" y="1821835"/>
            <a:ext cx="1142315" cy="1142315"/>
          </a:xfrm>
          <a:prstGeom prst="rect">
            <a:avLst/>
          </a:prstGeom>
        </p:spPr>
      </p:pic>
      <p:sp>
        <p:nvSpPr>
          <p:cNvPr id="22" name="右箭头 21">
            <a:extLst>
              <a:ext uri="{FF2B5EF4-FFF2-40B4-BE49-F238E27FC236}">
                <a16:creationId xmlns:a16="http://schemas.microsoft.com/office/drawing/2014/main" id="{D212715B-B9F8-8B47-B6B2-0516338EE97E}"/>
              </a:ext>
            </a:extLst>
          </p:cNvPr>
          <p:cNvSpPr/>
          <p:nvPr/>
        </p:nvSpPr>
        <p:spPr>
          <a:xfrm>
            <a:off x="8052058" y="2199400"/>
            <a:ext cx="1199550" cy="39107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C3EE669-10BE-D048-A88E-F9EC0D939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607" y="1690688"/>
            <a:ext cx="1812676" cy="127346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B7DF05-B31E-D847-B638-DFCAB68B1E7C}"/>
              </a:ext>
            </a:extLst>
          </p:cNvPr>
          <p:cNvSpPr txBox="1"/>
          <p:nvPr/>
        </p:nvSpPr>
        <p:spPr>
          <a:xfrm>
            <a:off x="2182149" y="1768290"/>
            <a:ext cx="203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latin typeface="Avenir Book" panose="02000503020000020003" pitchFamily="2" charset="0"/>
              </a:rPr>
              <a:t>C-I UE</a:t>
            </a:r>
            <a:endParaRPr kumimoji="1" lang="zh-CN" altLang="en-US" sz="2000" b="1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6750AAA-C6FA-B749-AC47-34F0527D1AF1}"/>
              </a:ext>
            </a:extLst>
          </p:cNvPr>
          <p:cNvSpPr txBox="1"/>
          <p:nvPr/>
        </p:nvSpPr>
        <p:spPr>
          <a:xfrm>
            <a:off x="8052058" y="1746060"/>
            <a:ext cx="203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latin typeface="Avenir Book" panose="02000503020000020003" pitchFamily="2" charset="0"/>
              </a:rPr>
              <a:t>C-D UE</a:t>
            </a:r>
            <a:endParaRPr kumimoji="1" lang="zh-CN" altLang="en-US" sz="2000" b="1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AC39690-5820-CC4F-B134-53992013B364}"/>
              </a:ext>
            </a:extLst>
          </p:cNvPr>
          <p:cNvSpPr txBox="1"/>
          <p:nvPr/>
        </p:nvSpPr>
        <p:spPr>
          <a:xfrm>
            <a:off x="7978849" y="2057369"/>
            <a:ext cx="1503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900"/>
              <a:t>Key homomorphic PRFs</a:t>
            </a:r>
            <a:endParaRPr kumimoji="1" lang="zh-CN" altLang="en-US" sz="90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84795F6-0838-4A44-B951-9864EA5336E8}"/>
                  </a:ext>
                </a:extLst>
              </p:cNvPr>
              <p:cNvSpPr txBox="1"/>
              <p:nvPr/>
            </p:nvSpPr>
            <p:spPr>
              <a:xfrm>
                <a:off x="6229910" y="3087682"/>
                <a:ext cx="825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84795F6-0838-4A44-B951-9864EA533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910" y="3087682"/>
                <a:ext cx="8251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1CC805D-5B45-2A40-878A-F989CB2CF2B3}"/>
                  </a:ext>
                </a:extLst>
              </p:cNvPr>
              <p:cNvSpPr txBox="1"/>
              <p:nvPr/>
            </p:nvSpPr>
            <p:spPr>
              <a:xfrm>
                <a:off x="9269386" y="3099186"/>
                <a:ext cx="3277037" cy="712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𝑝𝑟𝑓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zh-CN" b="0" i="1">
                  <a:latin typeface="Cambria Math" panose="02040503050406030204" pitchFamily="18" charset="0"/>
                </a:endParaRPr>
              </a:p>
              <a:p>
                <a:r>
                  <a:rPr kumimoji="1" lang="en-US" altLang="zh-CN" b="0"/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𝑝𝑟𝑓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1CC805D-5B45-2A40-878A-F989CB2CF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386" y="3099186"/>
                <a:ext cx="3277037" cy="712118"/>
              </a:xfrm>
              <a:prstGeom prst="rect">
                <a:avLst/>
              </a:prstGeom>
              <a:blipFill>
                <a:blip r:embed="rId13"/>
                <a:stretch>
                  <a:fillRect l="-1938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D5FDA7B-0DFE-C24D-9795-4C7E7AF04F7A}"/>
                  </a:ext>
                </a:extLst>
              </p:cNvPr>
              <p:cNvSpPr txBox="1"/>
              <p:nvPr/>
            </p:nvSpPr>
            <p:spPr>
              <a:xfrm>
                <a:off x="6229910" y="3882347"/>
                <a:ext cx="825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D5FDA7B-0DFE-C24D-9795-4C7E7AF0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910" y="3882347"/>
                <a:ext cx="82519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C5378C4-11DC-3B4D-8F1E-BC80B7D576F0}"/>
                  </a:ext>
                </a:extLst>
              </p:cNvPr>
              <p:cNvSpPr txBox="1"/>
              <p:nvPr/>
            </p:nvSpPr>
            <p:spPr>
              <a:xfrm>
                <a:off x="9371072" y="3986556"/>
                <a:ext cx="181267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𝑢𝑝𝑑𝑎𝑡𝑒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C5378C4-11DC-3B4D-8F1E-BC80B7D57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072" y="3986556"/>
                <a:ext cx="1812675" cy="374270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B47F396D-168E-7643-9623-BA7B962A791F}"/>
              </a:ext>
            </a:extLst>
          </p:cNvPr>
          <p:cNvCxnSpPr>
            <a:cxnSpLocks/>
          </p:cNvCxnSpPr>
          <p:nvPr/>
        </p:nvCxnSpPr>
        <p:spPr>
          <a:xfrm>
            <a:off x="6767221" y="3413152"/>
            <a:ext cx="226919" cy="25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4502F583-FC61-6A46-AD14-78462982F33E}"/>
              </a:ext>
            </a:extLst>
          </p:cNvPr>
          <p:cNvCxnSpPr>
            <a:cxnSpLocks/>
          </p:cNvCxnSpPr>
          <p:nvPr/>
        </p:nvCxnSpPr>
        <p:spPr>
          <a:xfrm flipV="1">
            <a:off x="6760159" y="3905777"/>
            <a:ext cx="265026" cy="133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B684440-81A6-B444-A08E-C3183F427163}"/>
                  </a:ext>
                </a:extLst>
              </p:cNvPr>
              <p:cNvSpPr txBox="1"/>
              <p:nvPr/>
            </p:nvSpPr>
            <p:spPr>
              <a:xfrm>
                <a:off x="6978967" y="3204277"/>
                <a:ext cx="2043574" cy="138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>
                    <a:latin typeface="Avenir Book" panose="02000503020000020003" pitchFamily="2" charset="0"/>
                  </a:rPr>
                  <a:t>Dec: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𝑝𝑟𝑓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>
                  <a:latin typeface="Avenir Book" panose="02000503020000020003" pitchFamily="2" charset="0"/>
                </a:endParaRPr>
              </a:p>
              <a:p>
                <a:r>
                  <a:rPr kumimoji="1" lang="en-US" altLang="zh-CN" b="0"/>
                  <a:t>Generate: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𝑝𝑟𝑓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kumimoji="1" lang="en-US" altLang="zh-CN">
                  <a:latin typeface="Avenir Book" panose="02000503020000020003" pitchFamily="2" charset="0"/>
                </a:endParaRPr>
              </a:p>
              <a:p>
                <a:r>
                  <a:rPr kumimoji="1" lang="en-US" altLang="zh-CN">
                    <a:latin typeface="Avenir Book" panose="02000503020000020003" pitchFamily="2" charset="0"/>
                  </a:rPr>
                  <a:t>Enc:</a:t>
                </a:r>
                <a:r>
                  <a:rPr kumimoji="1" lang="en-US" altLang="zh-CN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𝑝𝑟𝑓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zh-CN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𝑝𝑟𝑓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𝑝𝑟𝑓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>
                    <a:latin typeface="Avenir Book" panose="02000503020000020003" pitchFamily="2" charset="0"/>
                  </a:rPr>
                  <a:t>-</a:t>
                </a:r>
                <a:r>
                  <a:rPr kumimoji="1"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𝑝𝑟𝑓</m:t>
                        </m:r>
                      </m:sub>
                    </m:sSub>
                  </m:oMath>
                </a14:m>
                <a:endParaRPr kumimoji="1" lang="zh-CN" altLang="en-US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B684440-81A6-B444-A08E-C3183F42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967" y="3204277"/>
                <a:ext cx="2043574" cy="1388713"/>
              </a:xfrm>
              <a:prstGeom prst="rect">
                <a:avLst/>
              </a:prstGeom>
              <a:blipFill>
                <a:blip r:embed="rId16"/>
                <a:stretch>
                  <a:fillRect l="-2469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2496190E-9734-8845-B1EE-D46B5678E629}"/>
              </a:ext>
            </a:extLst>
          </p:cNvPr>
          <p:cNvSpPr txBox="1"/>
          <p:nvPr/>
        </p:nvSpPr>
        <p:spPr>
          <a:xfrm>
            <a:off x="8770530" y="3953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DC8BF0E-8D9D-F549-B088-007072A96532}"/>
                  </a:ext>
                </a:extLst>
              </p:cNvPr>
              <p:cNvSpPr txBox="1"/>
              <p:nvPr/>
            </p:nvSpPr>
            <p:spPr>
              <a:xfrm>
                <a:off x="5970083" y="4740193"/>
                <a:ext cx="5785624" cy="83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𝑈𝑝𝑑𝑎𝑡𝑒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𝑝𝑟𝑓</m:t>
                              </m:r>
                            </m:sub>
                          </m:s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𝑝𝑟𝑓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p>
                          </m:sSub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en-US" altLang="zh-CN"/>
              </a:p>
              <a:p>
                <a:r>
                  <a:rPr kumimoji="1" lang="en-US" altLang="zh-CN"/>
                  <a:t>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𝑝𝑟𝑓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DC8BF0E-8D9D-F549-B088-007072A96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083" y="4740193"/>
                <a:ext cx="5785624" cy="834459"/>
              </a:xfrm>
              <a:prstGeom prst="rect">
                <a:avLst/>
              </a:prstGeom>
              <a:blipFill>
                <a:blip r:embed="rId1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7BCC1EBE-9D1B-A94E-90F9-2BD1FC7957F5}"/>
              </a:ext>
            </a:extLst>
          </p:cNvPr>
          <p:cNvSpPr txBox="1"/>
          <p:nvPr/>
        </p:nvSpPr>
        <p:spPr>
          <a:xfrm>
            <a:off x="6880680" y="6267347"/>
            <a:ext cx="519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No-directional key updates </a:t>
            </a:r>
            <a:r>
              <a:rPr kumimoji="1" lang="en-US" altLang="zh-CN" sz="1100" dirty="0">
                <a:latin typeface="Avenir Book" panose="02000503020000020003" pitchFamily="2" charset="0"/>
              </a:rPr>
              <a:t>[EPRS17, BEKS20, CLT20] </a:t>
            </a:r>
            <a:endParaRPr kumimoji="1" lang="zh-CN" altLang="en-US" sz="11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66C1A05-CC2A-E340-90EE-215B6CBD835B}"/>
              </a:ext>
            </a:extLst>
          </p:cNvPr>
          <p:cNvSpPr txBox="1"/>
          <p:nvPr/>
        </p:nvSpPr>
        <p:spPr>
          <a:xfrm>
            <a:off x="6867685" y="5776357"/>
            <a:ext cx="356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Dec-then-Enc structure</a:t>
            </a:r>
            <a:endParaRPr kumimoji="1"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3" grpId="0"/>
      <p:bldP spid="35" grpId="1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F5AB3-D46B-9C45-994E-D8B082D9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latin typeface="Georgia" panose="02040502050405020303" pitchFamily="18" charset="0"/>
              </a:rPr>
              <a:t>A</a:t>
            </a:r>
            <a:r>
              <a:rPr kumimoji="1" lang="zh-CN" altLang="en-US" sz="3200" dirty="0">
                <a:latin typeface="Georgia" panose="02040502050405020303" pitchFamily="18" charset="0"/>
              </a:rPr>
              <a:t> </a:t>
            </a:r>
            <a:r>
              <a:rPr kumimoji="1" lang="en" altLang="zh-CN" sz="3200" dirty="0">
                <a:latin typeface="Georgia" panose="02040502050405020303" pitchFamily="18" charset="0"/>
              </a:rPr>
              <a:t>Simplified </a:t>
            </a:r>
            <a:r>
              <a:rPr kumimoji="1" lang="en-US" altLang="zh-CN" sz="3200" dirty="0">
                <a:latin typeface="Georgia" panose="02040502050405020303" pitchFamily="18" charset="0"/>
              </a:rPr>
              <a:t>Confidentiality</a:t>
            </a:r>
            <a:endParaRPr kumimoji="1" lang="zh-CN" altLang="en-US" sz="3200" dirty="0">
              <a:latin typeface="Georgia" panose="02040502050405020303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F0108FD-ABCF-A14E-AAEE-6B5559721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23" y="1792172"/>
            <a:ext cx="5118832" cy="42917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765E02-FEDD-D344-837E-2EABF23D0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582" y="1792173"/>
            <a:ext cx="5545548" cy="4291772"/>
          </a:xfrm>
          <a:prstGeom prst="rect">
            <a:avLst/>
          </a:prstGeom>
        </p:spPr>
      </p:pic>
      <p:sp>
        <p:nvSpPr>
          <p:cNvPr id="7" name="右箭头 6">
            <a:extLst>
              <a:ext uri="{FF2B5EF4-FFF2-40B4-BE49-F238E27FC236}">
                <a16:creationId xmlns:a16="http://schemas.microsoft.com/office/drawing/2014/main" id="{7951DB25-F554-CA4D-A3B3-114F9C31B825}"/>
              </a:ext>
            </a:extLst>
          </p:cNvPr>
          <p:cNvSpPr/>
          <p:nvPr/>
        </p:nvSpPr>
        <p:spPr>
          <a:xfrm>
            <a:off x="5519855" y="3679902"/>
            <a:ext cx="346727" cy="21187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AD10445-E2F9-1846-98AB-A30CEC2097A8}"/>
              </a:ext>
            </a:extLst>
          </p:cNvPr>
          <p:cNvSpPr/>
          <p:nvPr/>
        </p:nvSpPr>
        <p:spPr>
          <a:xfrm>
            <a:off x="2832411" y="2999678"/>
            <a:ext cx="1271239" cy="323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F531FD1-A8EA-2043-B220-3BF467594CEB}"/>
              </a:ext>
            </a:extLst>
          </p:cNvPr>
          <p:cNvSpPr/>
          <p:nvPr/>
        </p:nvSpPr>
        <p:spPr>
          <a:xfrm>
            <a:off x="2817545" y="4668646"/>
            <a:ext cx="1271239" cy="323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2C55A07-C3F4-0546-BB1B-2A8494F59138}"/>
              </a:ext>
            </a:extLst>
          </p:cNvPr>
          <p:cNvSpPr/>
          <p:nvPr/>
        </p:nvSpPr>
        <p:spPr>
          <a:xfrm>
            <a:off x="8639356" y="4575720"/>
            <a:ext cx="635627" cy="254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1D27E1A-F7A2-5342-95A1-69BBAA200325}"/>
              </a:ext>
            </a:extLst>
          </p:cNvPr>
          <p:cNvSpPr/>
          <p:nvPr/>
        </p:nvSpPr>
        <p:spPr>
          <a:xfrm>
            <a:off x="8669095" y="2955075"/>
            <a:ext cx="635627" cy="254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A9DE5D-0A85-5743-A558-960A79C3CFF9}"/>
              </a:ext>
            </a:extLst>
          </p:cNvPr>
          <p:cNvSpPr txBox="1"/>
          <p:nvPr/>
        </p:nvSpPr>
        <p:spPr>
          <a:xfrm>
            <a:off x="838200" y="6211229"/>
            <a:ext cx="941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>
                <a:latin typeface="Avenir Book" panose="02000503020000020003" pitchFamily="2" charset="0"/>
              </a:rPr>
              <a:t>Theorem: </a:t>
            </a:r>
            <a:r>
              <a:rPr kumimoji="1" lang="en-US" altLang="zh-CN" sz="2000" b="1" err="1">
                <a:latin typeface="Avenir Book" panose="02000503020000020003" pitchFamily="2" charset="0"/>
              </a:rPr>
              <a:t>sConfidentiality</a:t>
            </a:r>
            <a:r>
              <a:rPr kumimoji="1" lang="en-US" altLang="zh-CN" sz="2000">
                <a:latin typeface="Avenir Book" panose="02000503020000020003" pitchFamily="2" charset="0"/>
              </a:rPr>
              <a:t> is equal to </a:t>
            </a:r>
            <a:r>
              <a:rPr kumimoji="1" lang="en-US" altLang="zh-CN" sz="2000" b="1">
                <a:latin typeface="Avenir Book" panose="02000503020000020003" pitchFamily="2" charset="0"/>
              </a:rPr>
              <a:t>Confidentiality</a:t>
            </a:r>
            <a:r>
              <a:rPr kumimoji="1" lang="en-US" altLang="zh-CN" sz="2000">
                <a:latin typeface="Avenir Book" panose="02000503020000020003" pitchFamily="2" charset="0"/>
              </a:rPr>
              <a:t> </a:t>
            </a:r>
            <a:r>
              <a:rPr kumimoji="1" lang="en-US" altLang="zh-CN" sz="1600">
                <a:latin typeface="Avenir Book" panose="02000503020000020003" pitchFamily="2" charset="0"/>
              </a:rPr>
              <a:t>[BEKS20]</a:t>
            </a:r>
            <a:r>
              <a:rPr kumimoji="1" lang="en-US" altLang="zh-CN" sz="1600" b="1">
                <a:latin typeface="Avenir Book" panose="02000503020000020003" pitchFamily="2" charset="0"/>
              </a:rPr>
              <a:t> </a:t>
            </a:r>
            <a:r>
              <a:rPr kumimoji="1" lang="en-US" altLang="zh-CN" sz="2000">
                <a:latin typeface="Avenir Book" panose="02000503020000020003" pitchFamily="2" charset="0"/>
              </a:rPr>
              <a:t>for n-d c-d UE</a:t>
            </a:r>
            <a:endParaRPr kumimoji="1" lang="zh-CN" altLang="en-US" sz="2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等线 Light" panose="02010600030101010101" pitchFamily="2" charset="-122"/>
                <a:cs typeface="+mj-cs"/>
              </a:rPr>
              <a:t>﻿Key Rotation Is </a:t>
            </a:r>
            <a:r>
              <a:rPr kumimoji="1" lang="en" altLang="zh-CN" sz="3200" dirty="0">
                <a:solidFill>
                  <a:prstClr val="black"/>
                </a:solidFill>
                <a:latin typeface="Georgia" panose="02040502050405020303" pitchFamily="18" charset="0"/>
                <a:ea typeface="等线 Light" panose="02010600030101010101" pitchFamily="2" charset="-122"/>
              </a:rPr>
              <a:t>N</a:t>
            </a:r>
            <a:r>
              <a:rPr kumimoji="1" lang="en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等线 Light" panose="02010600030101010101" pitchFamily="2" charset="-122"/>
                <a:cs typeface="+mj-cs"/>
              </a:rPr>
              <a:t>ecessary</a:t>
            </a:r>
            <a:endParaRPr kumimoji="1" lang="zh-CN" altLang="en-US" dirty="0"/>
          </a:p>
        </p:txBody>
      </p:sp>
      <p:pic>
        <p:nvPicPr>
          <p:cNvPr id="17" name="内容占位符 16" descr="计算机">
            <a:extLst>
              <a:ext uri="{FF2B5EF4-FFF2-40B4-BE49-F238E27FC236}">
                <a16:creationId xmlns:a16="http://schemas.microsoft.com/office/drawing/2014/main" id="{FEFF6599-E18A-294F-8CD1-DC6623EE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6599" y="1510412"/>
            <a:ext cx="1325564" cy="1325564"/>
          </a:xfrm>
        </p:spPr>
      </p:pic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38EAF472-EB70-7748-8E1F-9A322F3F6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899" y="3129577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4" name="右箭头 23">
            <a:extLst>
              <a:ext uri="{FF2B5EF4-FFF2-40B4-BE49-F238E27FC236}">
                <a16:creationId xmlns:a16="http://schemas.microsoft.com/office/drawing/2014/main" id="{FA93C782-F4B6-9949-8461-DBC5E51A5F78}"/>
              </a:ext>
            </a:extLst>
          </p:cNvPr>
          <p:cNvSpPr/>
          <p:nvPr/>
        </p:nvSpPr>
        <p:spPr>
          <a:xfrm>
            <a:off x="4357688" y="1946289"/>
            <a:ext cx="1954581" cy="45381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ED757DF-B0A6-044A-B0D9-0A31F6D78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375" y="1358226"/>
            <a:ext cx="2103464" cy="1477750"/>
          </a:xfrm>
          <a:prstGeom prst="rect">
            <a:avLst/>
          </a:prstGeom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FD159B5A-6D0D-A04B-91AA-F99D701391C7}"/>
              </a:ext>
            </a:extLst>
          </p:cNvPr>
          <p:cNvSpPr/>
          <p:nvPr/>
        </p:nvSpPr>
        <p:spPr>
          <a:xfrm>
            <a:off x="7129082" y="3018080"/>
            <a:ext cx="1314450" cy="810997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ED0A7648-A35B-4747-84CB-735EA63A84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3792" y="4333654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9" name="圆角矩形 28">
            <a:extLst>
              <a:ext uri="{FF2B5EF4-FFF2-40B4-BE49-F238E27FC236}">
                <a16:creationId xmlns:a16="http://schemas.microsoft.com/office/drawing/2014/main" id="{666CF903-E78F-6241-86B3-FF768A499E01}"/>
              </a:ext>
            </a:extLst>
          </p:cNvPr>
          <p:cNvSpPr/>
          <p:nvPr/>
        </p:nvSpPr>
        <p:spPr>
          <a:xfrm>
            <a:off x="7142989" y="4333654"/>
            <a:ext cx="1314450" cy="810997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DB2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5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37265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F5AB3-D46B-9C45-994E-D8B082D9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Adaptive Security</a:t>
            </a:r>
            <a:endParaRPr kumimoji="1" lang="zh-CN" altLang="en-US" sz="3200">
              <a:latin typeface="Georgia" panose="02040502050405020303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F0108FD-ABCF-A14E-AAEE-6B5559721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23" y="1792172"/>
            <a:ext cx="5118832" cy="42917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765E02-FEDD-D344-837E-2EABF23D0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582" y="1792173"/>
            <a:ext cx="5545548" cy="4291772"/>
          </a:xfrm>
          <a:prstGeom prst="rect">
            <a:avLst/>
          </a:prstGeom>
        </p:spPr>
      </p:pic>
      <p:sp>
        <p:nvSpPr>
          <p:cNvPr id="7" name="右箭头 6">
            <a:extLst>
              <a:ext uri="{FF2B5EF4-FFF2-40B4-BE49-F238E27FC236}">
                <a16:creationId xmlns:a16="http://schemas.microsoft.com/office/drawing/2014/main" id="{7951DB25-F554-CA4D-A3B3-114F9C31B825}"/>
              </a:ext>
            </a:extLst>
          </p:cNvPr>
          <p:cNvSpPr/>
          <p:nvPr/>
        </p:nvSpPr>
        <p:spPr>
          <a:xfrm>
            <a:off x="5519855" y="3679902"/>
            <a:ext cx="346727" cy="21187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5EFB489-6695-FF49-A98C-CCA059BE08D5}"/>
              </a:ext>
            </a:extLst>
          </p:cNvPr>
          <p:cNvSpPr/>
          <p:nvPr/>
        </p:nvSpPr>
        <p:spPr>
          <a:xfrm>
            <a:off x="1887905" y="2361909"/>
            <a:ext cx="2135455" cy="487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6D01369-4B60-9E4C-A4D3-D365C387973C}"/>
              </a:ext>
            </a:extLst>
          </p:cNvPr>
          <p:cNvSpPr/>
          <p:nvPr/>
        </p:nvSpPr>
        <p:spPr>
          <a:xfrm>
            <a:off x="9080575" y="2970315"/>
            <a:ext cx="635627" cy="254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D01F42B-8EBA-2A47-87A0-78C17D3FEAF8}"/>
              </a:ext>
            </a:extLst>
          </p:cNvPr>
          <p:cNvSpPr/>
          <p:nvPr/>
        </p:nvSpPr>
        <p:spPr>
          <a:xfrm>
            <a:off x="9050095" y="4570515"/>
            <a:ext cx="635627" cy="254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8C9421-81AC-BC4F-A55C-00B52CE56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05" y="6410704"/>
            <a:ext cx="2921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Trivial Win Conditions</a:t>
            </a:r>
            <a:endParaRPr kumimoji="1" lang="zh-CN" altLang="en-US" sz="32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518D04-64D8-2D46-9FA1-11E2C768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55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" altLang="zh-CN" sz="2000" dirty="0">
                <a:latin typeface="Avenir Book" panose="02000503020000020003" pitchFamily="2" charset="0"/>
              </a:rPr>
              <a:t>Prior notions for c-d UE only apply to</a:t>
            </a:r>
          </a:p>
          <a:p>
            <a:pPr marL="0" indent="0">
              <a:buNone/>
            </a:pPr>
            <a:r>
              <a:rPr lang="en" altLang="zh-CN" sz="2000" dirty="0">
                <a:latin typeface="Avenir Book" panose="02000503020000020003" pitchFamily="2" charset="0"/>
              </a:rPr>
              <a:t>      randomized ciphertext updates</a:t>
            </a:r>
          </a:p>
          <a:p>
            <a:endParaRPr kumimoji="1" lang="en" altLang="zh-CN" sz="2000" dirty="0">
              <a:latin typeface="Avenir Book" panose="02000503020000020003" pitchFamily="2" charset="0"/>
            </a:endParaRPr>
          </a:p>
          <a:p>
            <a:r>
              <a:rPr kumimoji="1" lang="en-US" altLang="zh-CN" sz="2000" dirty="0">
                <a:latin typeface="Avenir Book" panose="02000503020000020003" pitchFamily="2" charset="0"/>
              </a:rPr>
              <a:t>Checking if </a:t>
            </a:r>
            <a:r>
              <a:rPr lang="en" altLang="zh-CN" sz="2000" dirty="0">
                <a:latin typeface="Avenir Book" panose="02000503020000020003" pitchFamily="2" charset="0"/>
              </a:rPr>
              <a:t>the adversary knows the epoch key and </a:t>
            </a:r>
          </a:p>
          <a:p>
            <a:pPr marL="0" indent="0">
              <a:buNone/>
            </a:pPr>
            <a:r>
              <a:rPr lang="en" altLang="zh-CN" sz="2000" dirty="0">
                <a:latin typeface="Avenir Book" panose="02000503020000020003" pitchFamily="2" charset="0"/>
              </a:rPr>
              <a:t>    a valid challenge-equal ciphertext in the same epoch </a:t>
            </a:r>
          </a:p>
          <a:p>
            <a:pPr marL="0" indent="0">
              <a:buNone/>
            </a:pPr>
            <a:r>
              <a:rPr lang="en" altLang="zh-CN" sz="2000" dirty="0">
                <a:latin typeface="Avenir Book" panose="02000503020000020003" pitchFamily="2" charset="0"/>
              </a:rPr>
              <a:t>    is enough at the end of the game:</a:t>
            </a:r>
          </a:p>
          <a:p>
            <a:pPr marL="0" indent="0">
              <a:buNone/>
            </a:pPr>
            <a:r>
              <a:rPr lang="en" altLang="zh-CN" sz="2000" dirty="0">
                <a:latin typeface="Avenir Book" panose="02000503020000020003" pitchFamily="2" charset="0"/>
              </a:rPr>
              <a:t>    no need to check extended leakage sets</a:t>
            </a:r>
          </a:p>
          <a:p>
            <a:pPr marL="0" indent="0">
              <a:buNone/>
            </a:pPr>
            <a:r>
              <a:rPr lang="en" altLang="zh-CN" sz="2000" dirty="0">
                <a:latin typeface="Avenir Book" panose="02000503020000020003" pitchFamily="2" charset="0"/>
              </a:rPr>
              <a:t>    (compared to C-I UE [LT18,KLR19,BDGJ20])</a:t>
            </a:r>
            <a:endParaRPr kumimoji="1" lang="zh-CN" altLang="en-US" sz="2000" dirty="0">
              <a:latin typeface="Avenir Book" panose="02000503020000020003" pitchFamily="2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CB3DA7-5EA0-824A-AE5C-A068374A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437194"/>
            <a:ext cx="4659630" cy="54208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D3AF827-B466-0D4D-8E91-CEFB4C9BB3EA}"/>
              </a:ext>
            </a:extLst>
          </p:cNvPr>
          <p:cNvSpPr txBox="1"/>
          <p:nvPr/>
        </p:nvSpPr>
        <p:spPr>
          <a:xfrm>
            <a:off x="1907033" y="4924542"/>
            <a:ext cx="423572" cy="33883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BD78F3-C435-594E-A818-0A0429F2F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655" y="4541377"/>
            <a:ext cx="1683828" cy="2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06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Construction: A New Lattice-based PKE</a:t>
            </a:r>
            <a:endParaRPr kumimoji="1" lang="zh-CN" altLang="en-US" sz="320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A7B825-B72D-AB46-8933-A8199AD5B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>
                <a:latin typeface="Avenir Book" panose="02000503020000020003" pitchFamily="2" charset="0"/>
              </a:rPr>
              <a:t>Recap</a:t>
            </a:r>
          </a:p>
          <a:p>
            <a:pPr marL="0" indent="0">
              <a:buNone/>
            </a:pPr>
            <a:endParaRPr lang="en-US" altLang="zh-CN" sz="2000">
              <a:latin typeface="Avenir Book" panose="02000503020000020003" pitchFamily="2" charset="0"/>
            </a:endParaRPr>
          </a:p>
          <a:p>
            <a:pPr lvl="2"/>
            <a:endParaRPr lang="en-US" altLang="zh-CN" sz="1200" b="1">
              <a:latin typeface="Avenir Book" panose="02000503020000020003" pitchFamily="2" charset="0"/>
            </a:endParaRPr>
          </a:p>
        </p:txBody>
      </p:sp>
      <p:graphicFrame>
        <p:nvGraphicFramePr>
          <p:cNvPr id="5" name="表格 7">
            <a:extLst>
              <a:ext uri="{FF2B5EF4-FFF2-40B4-BE49-F238E27FC236}">
                <a16:creationId xmlns:a16="http://schemas.microsoft.com/office/drawing/2014/main" id="{12A49F3C-E69F-DA48-810A-D883CFF10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66061"/>
              </p:ext>
            </p:extLst>
          </p:nvPr>
        </p:nvGraphicFramePr>
        <p:xfrm>
          <a:off x="3165273" y="3015458"/>
          <a:ext cx="5861454" cy="19716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499832">
                  <a:extLst>
                    <a:ext uri="{9D8B030D-6E8A-4147-A177-3AD203B41FA5}">
                      <a16:colId xmlns:a16="http://schemas.microsoft.com/office/drawing/2014/main" val="4123023883"/>
                    </a:ext>
                  </a:extLst>
                </a:gridCol>
                <a:gridCol w="2180811">
                  <a:extLst>
                    <a:ext uri="{9D8B030D-6E8A-4147-A177-3AD203B41FA5}">
                      <a16:colId xmlns:a16="http://schemas.microsoft.com/office/drawing/2014/main" val="1537678580"/>
                    </a:ext>
                  </a:extLst>
                </a:gridCol>
                <a:gridCol w="2180811">
                  <a:extLst>
                    <a:ext uri="{9D8B030D-6E8A-4147-A177-3AD203B41FA5}">
                      <a16:colId xmlns:a16="http://schemas.microsoft.com/office/drawing/2014/main" val="3050012794"/>
                    </a:ext>
                  </a:extLst>
                </a:gridCol>
              </a:tblGrid>
              <a:tr h="814643">
                <a:tc>
                  <a:txBody>
                    <a:bodyPr/>
                    <a:lstStyle/>
                    <a:p>
                      <a:endParaRPr lang="zh-CN" altLang="en-US">
                        <a:latin typeface="Avenir Book" panose="020005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venir Book" panose="02000503020000020003" pitchFamily="2" charset="0"/>
                        </a:rPr>
                        <a:t>Random matrix</a:t>
                      </a:r>
                      <a:endParaRPr lang="zh-CN" altLang="en-US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venir Book" panose="02000503020000020003" pitchFamily="2" charset="0"/>
                        </a:rPr>
                        <a:t>Matrix with a trapdoor</a:t>
                      </a:r>
                      <a:endParaRPr lang="zh-CN" altLang="en-US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9419675"/>
                  </a:ext>
                </a:extLst>
              </a:tr>
              <a:tr h="608388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venir Book" panose="02000503020000020003" pitchFamily="2" charset="0"/>
                        </a:rPr>
                        <a:t>LWE</a:t>
                      </a:r>
                      <a:endParaRPr lang="zh-CN" altLang="en-US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venir Book" panose="02000503020000020003" pitchFamily="2" charset="0"/>
                        </a:rPr>
                        <a:t>Hard</a:t>
                      </a:r>
                      <a:endParaRPr lang="zh-CN" altLang="en-US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venir Book" panose="02000503020000020003" pitchFamily="2" charset="0"/>
                        </a:rPr>
                        <a:t>Efficiently solved</a:t>
                      </a:r>
                      <a:endParaRPr lang="zh-CN" altLang="en-US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04184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venir Book" panose="02000503020000020003" pitchFamily="2" charset="0"/>
                        </a:rPr>
                        <a:t>SIS (ISIS)</a:t>
                      </a:r>
                      <a:endParaRPr lang="zh-CN" altLang="en-US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venir Book" panose="02000503020000020003" pitchFamily="2" charset="0"/>
                        </a:rPr>
                        <a:t>Hard</a:t>
                      </a:r>
                      <a:endParaRPr lang="zh-CN" altLang="en-US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venir Book" panose="02000503020000020003" pitchFamily="2" charset="0"/>
                        </a:rPr>
                        <a:t>Efficiently solved</a:t>
                      </a:r>
                      <a:endParaRPr lang="zh-CN" altLang="en-US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31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6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Construction: A New Lattice-based PKE</a:t>
            </a:r>
            <a:endParaRPr kumimoji="1" lang="zh-CN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0A7B825-B72D-AB46-8933-A8199AD5B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sz="2200" dirty="0">
                    <a:latin typeface="Avenir Book" panose="02000503020000020003" pitchFamily="2" charset="0"/>
                  </a:rPr>
                  <a:t>Recap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Avenir Book" panose="02000503020000020003" pitchFamily="2" charset="0"/>
                </a:endParaRPr>
              </a:p>
              <a:p>
                <a:pPr lvl="1"/>
                <a:r>
                  <a:rPr lang="en-US" altLang="zh-CN" sz="1600" dirty="0">
                    <a:latin typeface="Avenir Book" panose="02000503020000020003" pitchFamily="2" charset="0"/>
                  </a:rPr>
                  <a:t>LWE: Recover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Avenir Book" panose="02000503020000020003" pitchFamily="2" charset="0"/>
                  </a:rPr>
                  <a:t>and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e 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from (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,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b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)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Avenir Book" panose="02000503020000020003" pitchFamily="2" charset="0"/>
                  </a:rPr>
                  <a:t>, where </a:t>
                </a:r>
                <a:r>
                  <a:rPr lang="en-US" altLang="zh-CN" sz="1600" b="1" dirty="0" err="1">
                    <a:latin typeface="Avenir Book" panose="02000503020000020003" pitchFamily="2" charset="0"/>
                  </a:rPr>
                  <a:t>b</a:t>
                </a:r>
                <a:r>
                  <a:rPr lang="en-US" altLang="zh-CN" sz="1600" baseline="30000" dirty="0" err="1">
                    <a:latin typeface="Avenir Book" panose="02000503020000020003" pitchFamily="2" charset="0"/>
                  </a:rPr>
                  <a:t>t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=</a:t>
                </a:r>
                <a:r>
                  <a:rPr lang="en-US" altLang="zh-CN" sz="1600" b="1" dirty="0" err="1">
                    <a:latin typeface="Avenir Book" panose="02000503020000020003" pitchFamily="2" charset="0"/>
                  </a:rPr>
                  <a:t>s</a:t>
                </a:r>
                <a:r>
                  <a:rPr lang="en-US" altLang="zh-CN" sz="1600" baseline="30000" dirty="0" err="1">
                    <a:latin typeface="Avenir Book" panose="02000503020000020003" pitchFamily="2" charset="0"/>
                  </a:rPr>
                  <a:t>t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 +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e</a:t>
                </a:r>
                <a:r>
                  <a:rPr lang="en-US" altLang="zh-CN" sz="1600" b="1" baseline="30000" dirty="0">
                    <a:latin typeface="Avenir Book" panose="02000503020000020003" pitchFamily="2" charset="0"/>
                  </a:rPr>
                  <a:t>t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 mod </a:t>
                </a:r>
                <a:r>
                  <a:rPr lang="en-US" altLang="zh-CN" sz="1600" b="1" i="1" dirty="0">
                    <a:latin typeface="Avenir Book" panose="02000503020000020003" pitchFamily="2" charset="0"/>
                  </a:rPr>
                  <a:t>q</a:t>
                </a:r>
              </a:p>
              <a:p>
                <a:pPr lvl="1"/>
                <a:r>
                  <a:rPr lang="en-US" altLang="zh-CN" sz="1600" dirty="0">
                    <a:latin typeface="Avenir Book" panose="02000503020000020003" pitchFamily="2" charset="0"/>
                  </a:rPr>
                  <a:t>SIS: Find a short non-zero vector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x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 such that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Ax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 =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0 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mod </a:t>
                </a:r>
                <a:r>
                  <a:rPr lang="en-US" altLang="zh-CN" sz="1600" i="1" dirty="0">
                    <a:latin typeface="Avenir Book" panose="02000503020000020003" pitchFamily="2" charset="0"/>
                  </a:rPr>
                  <a:t>q</a:t>
                </a:r>
                <a:endParaRPr lang="en-US" altLang="zh-CN" sz="1600" b="1" dirty="0">
                  <a:latin typeface="Avenir Book" panose="02000503020000020003" pitchFamily="2" charset="0"/>
                </a:endParaRPr>
              </a:p>
              <a:p>
                <a:pPr lvl="2"/>
                <a:r>
                  <a:rPr lang="en-US" altLang="zh-CN" sz="1200" dirty="0">
                    <a:latin typeface="Avenir Book" panose="02000503020000020003" pitchFamily="2" charset="0"/>
                  </a:rPr>
                  <a:t>ISIS: Find a </a:t>
                </a:r>
                <a:r>
                  <a:rPr lang="en" altLang="zh-CN" sz="1100" dirty="0">
                    <a:latin typeface="Avenir Book" panose="02000503020000020003" pitchFamily="2" charset="0"/>
                  </a:rPr>
                  <a:t>short non-zero vector </a:t>
                </a:r>
                <a:r>
                  <a:rPr lang="en" altLang="zh-CN" sz="1100" b="1" dirty="0">
                    <a:latin typeface="Avenir Book" panose="02000503020000020003" pitchFamily="2" charset="0"/>
                  </a:rPr>
                  <a:t>x</a:t>
                </a:r>
                <a:r>
                  <a:rPr lang="en" altLang="zh-CN" sz="1100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such that 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Ax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 = 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u 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mod </a:t>
                </a:r>
                <a:r>
                  <a:rPr lang="en-US" altLang="zh-CN" sz="1200" i="1" dirty="0">
                    <a:latin typeface="Avenir Book" panose="02000503020000020003" pitchFamily="2" charset="0"/>
                  </a:rPr>
                  <a:t>q</a:t>
                </a:r>
              </a:p>
              <a:p>
                <a:pPr lvl="2"/>
                <a:endParaRPr lang="en-US" altLang="zh-CN" sz="1200" i="1" dirty="0">
                  <a:latin typeface="Avenir Book" panose="02000503020000020003" pitchFamily="2" charset="0"/>
                </a:endParaRPr>
              </a:p>
              <a:p>
                <a:pPr marL="914400" lvl="2" indent="0">
                  <a:buNone/>
                </a:pPr>
                <a:endParaRPr lang="en-US" altLang="zh-CN" sz="1200" i="1" dirty="0">
                  <a:latin typeface="Avenir Book" panose="02000503020000020003" pitchFamily="2" charset="0"/>
                </a:endParaRPr>
              </a:p>
              <a:p>
                <a:pPr lvl="1"/>
                <a:r>
                  <a:rPr lang="en-US" altLang="zh-CN" sz="1600" dirty="0">
                    <a:latin typeface="Avenir Book" panose="02000503020000020003" pitchFamily="2" charset="0"/>
                  </a:rPr>
                  <a:t>Trapdoor [MP12]: A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G-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trapdoor for matrix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1600" b="1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600" dirty="0">
                    <a:latin typeface="Avenir Book" panose="02000503020000020003" pitchFamily="2" charset="0"/>
                  </a:rPr>
                  <a:t>) is a matrix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R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p>
                    </m:sSubSup>
                  </m:oMath>
                </a14:m>
                <a:r>
                  <a:rPr lang="en-US" altLang="zh-CN" sz="1600" b="1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such that                   for some invertible matrix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H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Avenir Book" panose="02000503020000020003" pitchFamily="2" charset="0"/>
                  </a:rPr>
                  <a:t>, where G = </a:t>
                </a:r>
                <a:r>
                  <a:rPr lang="en-US" altLang="zh-CN" sz="1600" dirty="0" err="1">
                    <a:latin typeface="Avenir Book" panose="02000503020000020003" pitchFamily="2" charset="0"/>
                  </a:rPr>
                  <a:t>diag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,⋯,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venir Book" panose="02000503020000020003" pitchFamily="2" charset="0"/>
                  </a:rPr>
                  <a:t>)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Avenir Book" panose="02000503020000020003" pitchFamily="2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 2 4⋯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=⌈</m:t>
                    </m:r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⌉</m:t>
                    </m:r>
                  </m:oMath>
                </a14:m>
                <a:r>
                  <a:rPr lang="en-US" altLang="zh-CN" sz="1600" b="1" dirty="0">
                    <a:latin typeface="Avenir Book" panose="02000503020000020003" pitchFamily="2" charset="0"/>
                  </a:rPr>
                  <a:t>. 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An example is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 = [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1600" b="1" baseline="-25000" dirty="0">
                    <a:latin typeface="Avenir Book" panose="02000503020000020003" pitchFamily="2" charset="0"/>
                  </a:rPr>
                  <a:t>0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 | -A</a:t>
                </a:r>
                <a:r>
                  <a:rPr lang="en-US" altLang="zh-CN" sz="1600" b="1" baseline="-25000" dirty="0">
                    <a:latin typeface="Avenir Book" panose="02000503020000020003" pitchFamily="2" charset="0"/>
                  </a:rPr>
                  <a:t>0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R + HG 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]</a:t>
                </a:r>
              </a:p>
              <a:p>
                <a:pPr lvl="1"/>
                <a:endParaRPr lang="en-US" altLang="zh-CN" sz="1600" b="1" dirty="0">
                  <a:latin typeface="Avenir Book" panose="02000503020000020003" pitchFamily="2" charset="0"/>
                </a:endParaRPr>
              </a:p>
              <a:p>
                <a:pPr lvl="1"/>
                <a:endParaRPr lang="en-US" altLang="zh-CN" sz="1600" b="1" dirty="0">
                  <a:latin typeface="Avenir Book" panose="02000503020000020003" pitchFamily="2" charset="0"/>
                </a:endParaRPr>
              </a:p>
              <a:p>
                <a:pPr lvl="1"/>
                <a:r>
                  <a:rPr lang="en-US" altLang="zh-CN" sz="1600" dirty="0">
                    <a:latin typeface="Avenir Book" panose="02000503020000020003" pitchFamily="2" charset="0"/>
                  </a:rPr>
                  <a:t>For a random matrix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Avenir Book" panose="02000503020000020003" pitchFamily="2" charset="0"/>
                  </a:rPr>
                  <a:t> with trapdoor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R, 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there exist two efficient algorithms [MP12]</a:t>
                </a:r>
              </a:p>
              <a:p>
                <a:pPr lvl="2"/>
                <a:r>
                  <a:rPr lang="en-US" altLang="zh-CN" sz="1200" dirty="0">
                    <a:latin typeface="Avenir Book" panose="02000503020000020003" pitchFamily="2" charset="0"/>
                  </a:rPr>
                  <a:t>Invert(R, A, H, b)  that recovers </a:t>
                </a:r>
                <a14:m>
                  <m:oMath xmlns:m="http://schemas.openxmlformats.org/officeDocument/2006/math">
                    <m:r>
                      <a:rPr lang="en-US" altLang="zh-CN" sz="12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altLang="zh-CN" sz="1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200" dirty="0">
                    <a:latin typeface="Avenir Book" panose="02000503020000020003" pitchFamily="2" charset="0"/>
                  </a:rPr>
                  <a:t>and 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e 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from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(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, 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b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)</a:t>
                </a:r>
                <a:r>
                  <a:rPr lang="en-US" altLang="zh-CN" sz="1200" dirty="0"/>
                  <a:t>, where </a:t>
                </a:r>
                <a:r>
                  <a:rPr lang="en-US" altLang="zh-CN" sz="1200" b="1" dirty="0" err="1">
                    <a:latin typeface="Avenir Book" panose="02000503020000020003" pitchFamily="2" charset="0"/>
                  </a:rPr>
                  <a:t>b</a:t>
                </a:r>
                <a:r>
                  <a:rPr lang="en-US" altLang="zh-CN" sz="1200" baseline="30000" dirty="0" err="1">
                    <a:latin typeface="Avenir Book" panose="02000503020000020003" pitchFamily="2" charset="0"/>
                  </a:rPr>
                  <a:t>t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=</a:t>
                </a:r>
                <a:r>
                  <a:rPr lang="en-US" altLang="zh-CN" sz="1200" b="1" dirty="0" err="1">
                    <a:latin typeface="Avenir Book" panose="02000503020000020003" pitchFamily="2" charset="0"/>
                  </a:rPr>
                  <a:t>s</a:t>
                </a:r>
                <a:r>
                  <a:rPr lang="en-US" altLang="zh-CN" sz="1200" baseline="30000" dirty="0" err="1">
                    <a:latin typeface="Avenir Book" panose="02000503020000020003" pitchFamily="2" charset="0"/>
                  </a:rPr>
                  <a:t>t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 + 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e</a:t>
                </a:r>
                <a:r>
                  <a:rPr lang="en-US" altLang="zh-CN" sz="1200" b="1" baseline="30000" dirty="0">
                    <a:latin typeface="Avenir Book" panose="02000503020000020003" pitchFamily="2" charset="0"/>
                  </a:rPr>
                  <a:t>t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 </a:t>
                </a:r>
              </a:p>
              <a:p>
                <a:pPr lvl="2"/>
                <a:r>
                  <a:rPr lang="en-US" altLang="zh-CN" sz="1200" dirty="0" err="1">
                    <a:latin typeface="Avenir Book" panose="02000503020000020003" pitchFamily="2" charset="0"/>
                  </a:rPr>
                  <a:t>SampleD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(R, A, H, u, s) that </a:t>
                </a:r>
                <a:r>
                  <a:rPr lang="en" altLang="zh-CN" sz="1100" b="0" i="0" dirty="0">
                    <a:effectLst/>
                    <a:latin typeface="Arial" panose="020B0604020202020204" pitchFamily="34" charset="0"/>
                  </a:rPr>
                  <a:t>samples a ﻿discrete Gaussian vector </a:t>
                </a:r>
                <a:r>
                  <a:rPr lang="en" altLang="zh-CN" sz="1100" b="1" i="0" dirty="0">
                    <a:effectLst/>
                    <a:latin typeface="Arial" panose="020B0604020202020204" pitchFamily="34" charset="0"/>
                  </a:rPr>
                  <a:t>x</a:t>
                </a:r>
                <a:r>
                  <a:rPr lang="en" altLang="zh-CN" sz="1100" b="0" i="0" dirty="0"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" altLang="zh-CN" sz="1100" dirty="0">
                    <a:latin typeface="Arial" panose="020B0604020202020204" pitchFamily="34" charset="0"/>
                  </a:rPr>
                  <a:t>with parameter s such that  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Ax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 = </a:t>
                </a:r>
                <a:r>
                  <a:rPr lang="en-US" altLang="zh-CN" sz="1200" b="1" dirty="0">
                    <a:latin typeface="Avenir Book" panose="02000503020000020003" pitchFamily="2" charset="0"/>
                  </a:rPr>
                  <a:t>u </a:t>
                </a:r>
                <a:r>
                  <a:rPr lang="en-US" altLang="zh-CN" sz="1200" dirty="0">
                    <a:latin typeface="Avenir Book" panose="02000503020000020003" pitchFamily="2" charset="0"/>
                  </a:rPr>
                  <a:t>mod </a:t>
                </a:r>
                <a:r>
                  <a:rPr lang="en-US" altLang="zh-CN" sz="1200" i="1" dirty="0">
                    <a:latin typeface="Avenir Book" panose="02000503020000020003" pitchFamily="2" charset="0"/>
                  </a:rPr>
                  <a:t>q</a:t>
                </a:r>
                <a:endParaRPr lang="en-US" altLang="zh-CN" sz="1200" dirty="0">
                  <a:latin typeface="Avenir Book" panose="02000503020000020003" pitchFamily="2" charset="0"/>
                </a:endParaRPr>
              </a:p>
              <a:p>
                <a:pPr lvl="2"/>
                <a:endParaRPr lang="en-US" altLang="zh-CN" sz="1200" b="1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0A7B825-B72D-AB46-8933-A8199AD5B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A7B3EE2-E464-B244-9B54-CC6B8AFA9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837" y="3814994"/>
            <a:ext cx="1016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6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A New Lattice-based PKE</a:t>
            </a:r>
            <a:endParaRPr kumimoji="1" lang="zh-CN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0A7B825-B72D-AB46-8933-A8199AD5B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dirty="0">
                    <a:latin typeface="Avenir Book" panose="02000503020000020003" pitchFamily="2" charset="0"/>
                  </a:rPr>
                  <a:t>TDP.KG(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Avenir Book" panose="02000503020000020003" pitchFamily="2" charset="0"/>
                  </a:rPr>
                  <a:t>): Random 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0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, and 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R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1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,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R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2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altLang="zh-CN" sz="2000" dirty="0">
                    <a:latin typeface="Avenir Book" panose="02000503020000020003" pitchFamily="2" charset="0"/>
                  </a:rPr>
                  <a:t>, pk = A = [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A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0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| -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 A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0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 R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1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| -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 A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0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 R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2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], </a:t>
                </a:r>
                <a:r>
                  <a:rPr lang="en-US" altLang="zh-CN" sz="2000" dirty="0" err="1">
                    <a:latin typeface="Avenir Book" panose="02000503020000020003" pitchFamily="2" charset="0"/>
                  </a:rPr>
                  <a:t>sk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= 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R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1</a:t>
                </a:r>
              </a:p>
              <a:p>
                <a:endParaRPr lang="en-US" altLang="zh-CN" sz="2000" baseline="-25000" dirty="0">
                  <a:latin typeface="Avenir Book" panose="02000503020000020003" pitchFamily="2" charset="0"/>
                </a:endParaRPr>
              </a:p>
              <a:p>
                <a:r>
                  <a:rPr lang="en-US" altLang="zh-CN" sz="2000" dirty="0" err="1">
                    <a:latin typeface="Avenir Book" panose="02000503020000020003" pitchFamily="2" charset="0"/>
                  </a:rPr>
                  <a:t>TDP.Enc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(pk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venir Book" panose="02000503020000020003" pitchFamily="2" charset="0"/>
                  </a:rPr>
                  <a:t>): choose an </a:t>
                </a:r>
                <a:r>
                  <a:rPr lang="en" altLang="zh-CN" sz="2000" dirty="0">
                    <a:latin typeface="Avenir Book" panose="02000503020000020003" pitchFamily="2" charset="0"/>
                  </a:rPr>
                  <a:t>invertible matrix</a:t>
                </a:r>
                <a:r>
                  <a:rPr lang="en" altLang="zh-CN" sz="2000" dirty="0"/>
                  <a:t> </a:t>
                </a:r>
                <a:r>
                  <a:rPr lang="en" altLang="zh-CN" sz="2000" b="1" dirty="0"/>
                  <a:t>H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000" baseline="-25000" dirty="0">
                    <a:latin typeface="Avenir Book" panose="02000503020000020003" pitchFamily="2" charset="0"/>
                  </a:rPr>
                  <a:t>,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a random vector 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s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, and an</a:t>
                </a:r>
                <a:r>
                  <a:rPr lang="en-US" altLang="zh-CN" sz="2000" baseline="-25000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error vector 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e, 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output the ciphertext c = (</a:t>
                </a:r>
                <a:r>
                  <a:rPr lang="en" altLang="zh-CN" sz="2000" b="1" dirty="0"/>
                  <a:t>H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000" baseline="-25000" dirty="0">
                    <a:latin typeface="Avenir Book" panose="02000503020000020003" pitchFamily="2" charset="0"/>
                  </a:rPr>
                  <a:t> ,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b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), where </a:t>
                </a:r>
              </a:p>
              <a:p>
                <a:pPr marL="0" indent="0" algn="ctr">
                  <a:buNone/>
                </a:pPr>
                <a:endParaRPr lang="en-US" altLang="zh-CN" sz="2000" dirty="0">
                  <a:latin typeface="Avenir Book" panose="02000503020000020003" pitchFamily="2" charset="0"/>
                </a:endParaRPr>
              </a:p>
              <a:p>
                <a:pPr marL="0" indent="0" algn="ctr">
                  <a:buNone/>
                </a:pPr>
                <a:endParaRPr lang="en-US" altLang="zh-CN" sz="2000" dirty="0">
                  <a:latin typeface="Avenir Book" panose="02000503020000020003" pitchFamily="2" charset="0"/>
                </a:endParaRPr>
              </a:p>
              <a:p>
                <a:r>
                  <a:rPr lang="en-US" altLang="zh-CN" sz="2000" dirty="0" err="1">
                    <a:latin typeface="Avenir Book" panose="02000503020000020003" pitchFamily="2" charset="0"/>
                  </a:rPr>
                  <a:t>Fef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                                              Recover 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s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from the first two blocks and then </a:t>
                </a:r>
                <a:r>
                  <a:rPr lang="en-US" altLang="zh-CN" sz="2000" b="1" dirty="0">
                    <a:latin typeface="Avenir Book" panose="02000503020000020003" pitchFamily="2" charset="0"/>
                  </a:rPr>
                  <a:t>m</a:t>
                </a:r>
                <a:r>
                  <a:rPr lang="en-US" altLang="zh-CN" sz="2000" dirty="0">
                    <a:latin typeface="Avenir Book" panose="02000503020000020003" pitchFamily="2" charset="0"/>
                  </a:rPr>
                  <a:t> from the last block.</a:t>
                </a:r>
              </a:p>
              <a:p>
                <a:pPr marL="0" indent="0" algn="ctr">
                  <a:buNone/>
                </a:pPr>
                <a:endParaRPr lang="en-US" altLang="zh-CN" sz="2000" dirty="0">
                  <a:latin typeface="Avenir Book" panose="02000503020000020003" pitchFamily="2" charset="0"/>
                </a:endParaRPr>
              </a:p>
              <a:p>
                <a:pPr lvl="1"/>
                <a:r>
                  <a:rPr lang="en-US" altLang="zh-CN" sz="1600" dirty="0">
                    <a:latin typeface="Avenir Book" panose="02000503020000020003" pitchFamily="2" charset="0"/>
                  </a:rPr>
                  <a:t>Recover </a:t>
                </a:r>
                <a:r>
                  <a:rPr lang="en-US" altLang="zh-CN" sz="1600" b="1" dirty="0">
                    <a:latin typeface="Avenir Book" panose="02000503020000020003" pitchFamily="2" charset="0"/>
                  </a:rPr>
                  <a:t>s: </a:t>
                </a:r>
                <a:r>
                  <a:rPr lang="en-US" altLang="zh-CN" sz="1600" dirty="0">
                    <a:latin typeface="Avenir Book" panose="02000503020000020003" pitchFamily="2" charset="0"/>
                  </a:rPr>
                  <a:t>call the invert algorithm on</a:t>
                </a:r>
              </a:p>
              <a:p>
                <a:pPr lvl="1"/>
                <a:r>
                  <a:rPr lang="en-US" altLang="zh-CN" sz="1600" dirty="0">
                    <a:latin typeface="Avenir Book" panose="02000503020000020003" pitchFamily="2" charset="0"/>
                  </a:rPr>
                  <a:t>Recover plaintext:                               )</a:t>
                </a: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0A7B825-B72D-AB46-8933-A8199AD5B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3" t="-1163" r="-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8C7EFB7-92C2-7C4A-A3CC-10F0DEB42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43" y="3938965"/>
            <a:ext cx="3713574" cy="4368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BBCBF8-3838-1445-9114-1FFC346B7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042" y="4543472"/>
            <a:ext cx="8269559" cy="4981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AAD0465-222B-8641-83A4-B5EC47EDA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443" y="4945075"/>
            <a:ext cx="4038600" cy="4064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EEA145-C0C1-6544-9A77-1C4B2346D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980" y="5314537"/>
            <a:ext cx="1574800" cy="3175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ECF0B12-8C66-424A-902D-8F2796C9A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6414" y="3211409"/>
            <a:ext cx="8359171" cy="4945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B75767E-3633-214E-932D-BEC7A4DE7A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0389" y="2566879"/>
            <a:ext cx="393700" cy="3429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88F30D0-8B32-9B43-B2B3-9FA1876BDF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0604" y="2841649"/>
            <a:ext cx="393700" cy="3429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E966016-8D27-CA4C-9F07-35669E95AF77}"/>
              </a:ext>
            </a:extLst>
          </p:cNvPr>
          <p:cNvSpPr txBox="1"/>
          <p:nvPr/>
        </p:nvSpPr>
        <p:spPr>
          <a:xfrm>
            <a:off x="838200" y="5912599"/>
            <a:ext cx="67576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>
              <a:latin typeface="Avenir Book" panose="02000503020000020003" pitchFamily="2" charset="0"/>
            </a:endParaRPr>
          </a:p>
          <a:p>
            <a:r>
              <a:rPr kumimoji="1" lang="en-US" altLang="zh-CN" sz="2000">
                <a:latin typeface="Avenir Book" panose="02000503020000020003" pitchFamily="2" charset="0"/>
              </a:rPr>
              <a:t>Lemma: </a:t>
            </a:r>
            <a:r>
              <a:rPr lang="en" altLang="zh-CN" sz="2000">
                <a:latin typeface="Avenir Book" panose="02000503020000020003" pitchFamily="2" charset="0"/>
              </a:rPr>
              <a:t> TDP is CCA-1 secure if the LWE problem is hard.</a:t>
            </a:r>
            <a:r>
              <a:rPr kumimoji="1" lang="en-US" altLang="zh-CN" sz="2000">
                <a:latin typeface="Avenir Book" panose="02000503020000020003" pitchFamily="2" charset="0"/>
              </a:rPr>
              <a:t> </a:t>
            </a:r>
            <a:endParaRPr kumimoji="1" lang="zh-CN" altLang="en-US" sz="2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latin typeface="Georgia" panose="02040502050405020303" pitchFamily="18" charset="0"/>
              </a:rPr>
              <a:t>A New Updatable Encryption</a:t>
            </a:r>
            <a:endParaRPr kumimoji="1" lang="zh-CN" altLang="en-US" sz="32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A7B825-B72D-AB46-8933-A8199AD5B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Avenir Book" panose="02000503020000020003" pitchFamily="2" charset="0"/>
              </a:rPr>
              <a:t>High-level: TDP as the underlying encryption scheme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62D27C-68BB-C64D-9FB3-661278BC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18" y="2768600"/>
            <a:ext cx="3111500" cy="1320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A6C64B-5BD0-CB4B-94D4-4F23E1B87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973" y="2768600"/>
            <a:ext cx="3073400" cy="1206500"/>
          </a:xfrm>
          <a:prstGeom prst="rect">
            <a:avLst/>
          </a:prstGeom>
        </p:spPr>
      </p:pic>
      <p:sp>
        <p:nvSpPr>
          <p:cNvPr id="8" name="右箭头 7">
            <a:extLst>
              <a:ext uri="{FF2B5EF4-FFF2-40B4-BE49-F238E27FC236}">
                <a16:creationId xmlns:a16="http://schemas.microsoft.com/office/drawing/2014/main" id="{2554348C-7742-774A-BEDF-30B8EB2DD76A}"/>
              </a:ext>
            </a:extLst>
          </p:cNvPr>
          <p:cNvSpPr/>
          <p:nvPr/>
        </p:nvSpPr>
        <p:spPr>
          <a:xfrm>
            <a:off x="4780920" y="3233463"/>
            <a:ext cx="1199550" cy="39107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9C09A3-E638-F542-B3EF-96573BB5CA12}"/>
              </a:ext>
            </a:extLst>
          </p:cNvPr>
          <p:cNvSpPr txBox="1"/>
          <p:nvPr/>
        </p:nvSpPr>
        <p:spPr>
          <a:xfrm>
            <a:off x="4871606" y="2980776"/>
            <a:ext cx="101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Avenir Book" panose="02000503020000020003" pitchFamily="2" charset="0"/>
              </a:rPr>
              <a:t>update</a:t>
            </a:r>
            <a:endParaRPr kumimoji="1" lang="zh-CN" altLang="en-US">
              <a:latin typeface="Avenir Book" panose="02000503020000020003" pitchFamily="2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C1BA51E-05F0-A04E-8A89-D893251A5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67" y="2819400"/>
            <a:ext cx="3009900" cy="1104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741ECE-5C43-D04B-AE17-3D187E5BE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424" y="2765908"/>
            <a:ext cx="3022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25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A New Updatable Encryption</a:t>
            </a:r>
            <a:endParaRPr kumimoji="1" lang="zh-CN" altLang="en-US" sz="320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A7B825-B72D-AB46-8933-A8199AD5B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>
                <a:latin typeface="Avenir Book" panose="02000503020000020003" pitchFamily="2" charset="0"/>
              </a:rPr>
              <a:t>High-level: TDP as the underlying encryption scheme</a:t>
            </a:r>
          </a:p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62D27C-68BB-C64D-9FB3-661278BC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18" y="2768600"/>
            <a:ext cx="3111500" cy="1320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A6C64B-5BD0-CB4B-94D4-4F23E1B87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973" y="2768600"/>
            <a:ext cx="3073400" cy="1206500"/>
          </a:xfrm>
          <a:prstGeom prst="rect">
            <a:avLst/>
          </a:prstGeom>
        </p:spPr>
      </p:pic>
      <p:sp>
        <p:nvSpPr>
          <p:cNvPr id="8" name="右箭头 7">
            <a:extLst>
              <a:ext uri="{FF2B5EF4-FFF2-40B4-BE49-F238E27FC236}">
                <a16:creationId xmlns:a16="http://schemas.microsoft.com/office/drawing/2014/main" id="{2554348C-7742-774A-BEDF-30B8EB2DD76A}"/>
              </a:ext>
            </a:extLst>
          </p:cNvPr>
          <p:cNvSpPr/>
          <p:nvPr/>
        </p:nvSpPr>
        <p:spPr>
          <a:xfrm>
            <a:off x="4780920" y="3233463"/>
            <a:ext cx="1199550" cy="39107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9C09A3-E638-F542-B3EF-96573BB5CA12}"/>
              </a:ext>
            </a:extLst>
          </p:cNvPr>
          <p:cNvSpPr txBox="1"/>
          <p:nvPr/>
        </p:nvSpPr>
        <p:spPr>
          <a:xfrm>
            <a:off x="4871606" y="2980776"/>
            <a:ext cx="101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Avenir Book" panose="02000503020000020003" pitchFamily="2" charset="0"/>
              </a:rPr>
              <a:t>update</a:t>
            </a:r>
            <a:endParaRPr kumimoji="1" lang="zh-CN" altLang="en-US">
              <a:latin typeface="Avenir Book" panose="02000503020000020003" pitchFamily="2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3356B0-9557-914B-8925-00F8AA83E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16" y="2844800"/>
            <a:ext cx="2984500" cy="1130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505764-C2BA-0542-A63C-8B1014F3D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593" y="2757449"/>
            <a:ext cx="3060700" cy="1206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F4F686-82AC-E944-9013-024EE17B3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644" y="4105864"/>
            <a:ext cx="1308100" cy="381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2DCA7BB-63AF-9647-920E-BCADDD9BE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18" y="4986455"/>
            <a:ext cx="2806700" cy="5588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99ED6B0-A389-FC4B-BD39-E515E7A57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18" y="5590491"/>
            <a:ext cx="3314700" cy="431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C6FE8C3-5669-8543-8ABB-85ED29824D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600" y="6022291"/>
            <a:ext cx="3111500" cy="5461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EB1CDD1-1C7A-344D-8A79-7F1600507B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4394" y="4969161"/>
            <a:ext cx="1752600" cy="8382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3951ADA-60FE-2B41-8A2D-ED573E4DE49A}"/>
              </a:ext>
            </a:extLst>
          </p:cNvPr>
          <p:cNvSpPr txBox="1"/>
          <p:nvPr/>
        </p:nvSpPr>
        <p:spPr>
          <a:xfrm>
            <a:off x="908434" y="4652410"/>
            <a:ext cx="316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Call the sampling algorithm:</a:t>
            </a:r>
            <a:endParaRPr kumimoji="1"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A158B7B-FC7E-0C44-9E57-913645C238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0197" y="4799015"/>
            <a:ext cx="4470400" cy="901700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504AFF1D-92E4-F247-A63F-F5775FCF3D81}"/>
              </a:ext>
            </a:extLst>
          </p:cNvPr>
          <p:cNvSpPr/>
          <p:nvPr/>
        </p:nvSpPr>
        <p:spPr>
          <a:xfrm>
            <a:off x="1521956" y="3165442"/>
            <a:ext cx="1993341" cy="459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Is it secure? No!</a:t>
            </a:r>
            <a:endParaRPr kumimoji="1" lang="zh-CN" altLang="en-US" sz="320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A7B825-B72D-AB46-8933-A8199AD5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43" y="14333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8" name="右箭头 7">
            <a:extLst>
              <a:ext uri="{FF2B5EF4-FFF2-40B4-BE49-F238E27FC236}">
                <a16:creationId xmlns:a16="http://schemas.microsoft.com/office/drawing/2014/main" id="{2554348C-7742-774A-BEDF-30B8EB2DD76A}"/>
              </a:ext>
            </a:extLst>
          </p:cNvPr>
          <p:cNvSpPr/>
          <p:nvPr/>
        </p:nvSpPr>
        <p:spPr>
          <a:xfrm>
            <a:off x="4975880" y="2037758"/>
            <a:ext cx="1199550" cy="39107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9C09A3-E638-F542-B3EF-96573BB5CA12}"/>
              </a:ext>
            </a:extLst>
          </p:cNvPr>
          <p:cNvSpPr txBox="1"/>
          <p:nvPr/>
        </p:nvSpPr>
        <p:spPr>
          <a:xfrm>
            <a:off x="5066566" y="1785071"/>
            <a:ext cx="101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update</a:t>
            </a:r>
            <a:endParaRPr kumimoji="1" lang="zh-CN" altLang="en-US" dirty="0">
              <a:latin typeface="Avenir Book" panose="02000503020000020003" pitchFamily="2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C505764-C2BA-0542-A63C-8B1014F3D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53" y="1561744"/>
            <a:ext cx="3060700" cy="1206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86AE669-17F5-9949-B1F4-F1AC93997362}"/>
              </a:ext>
            </a:extLst>
          </p:cNvPr>
          <p:cNvSpPr txBox="1"/>
          <p:nvPr/>
        </p:nvSpPr>
        <p:spPr>
          <a:xfrm>
            <a:off x="1139098" y="3429000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venir Book" panose="02000503020000020003" pitchFamily="2" charset="0"/>
              </a:rPr>
              <a:t>Recall the challenge input is (</a:t>
            </a:r>
            <a:r>
              <a:rPr kumimoji="1" lang="en-US" altLang="zh-CN" dirty="0" err="1">
                <a:latin typeface="Avenir Book" panose="02000503020000020003" pitchFamily="2" charset="0"/>
              </a:rPr>
              <a:t>m,c</a:t>
            </a:r>
            <a:r>
              <a:rPr kumimoji="1" lang="en-US" altLang="zh-CN" dirty="0">
                <a:latin typeface="Avenir Book" panose="02000503020000020003" pitchFamily="2" charset="0"/>
              </a:rPr>
              <a:t>)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070063B-4F0F-C54B-A1A0-9E0F970E5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70" y="1690688"/>
            <a:ext cx="2984500" cy="11303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4CBD64-FAA4-4A4F-8D76-248549463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098" y="4252156"/>
            <a:ext cx="7531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Solutions</a:t>
            </a:r>
            <a:endParaRPr kumimoji="1" lang="zh-CN" altLang="en-US" sz="32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31431E-4C69-1C42-9CE7-4A0E54470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3958"/>
            <a:ext cx="4357042" cy="35002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C58DF0B-023C-AD48-A89A-46FE290A1B64}"/>
              </a:ext>
            </a:extLst>
          </p:cNvPr>
          <p:cNvSpPr txBox="1"/>
          <p:nvPr/>
        </p:nvSpPr>
        <p:spPr>
          <a:xfrm>
            <a:off x="5410200" y="1536800"/>
            <a:ext cx="524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>
                <a:latin typeface="Avenir Book" panose="02000503020000020003" pitchFamily="2" charset="0"/>
              </a:rPr>
              <a:t>No-directional key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>
                <a:latin typeface="Avenir Book" panose="02000503020000020003" pitchFamily="2" charset="0"/>
              </a:rPr>
              <a:t>CCA-1 secure with adaptive security</a:t>
            </a:r>
          </a:p>
          <a:p>
            <a:endParaRPr kumimoji="1" lang="en-US" altLang="zh-CN" sz="200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>
                <a:latin typeface="Avenir Book" panose="02000503020000020003" pitchFamily="2" charset="0"/>
              </a:rPr>
              <a:t>Efficiency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8A28559-83F8-E84A-B406-3BB5A5AAD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368675"/>
            <a:ext cx="6502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8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>
                <a:latin typeface="Georgia" panose="02040502050405020303" pitchFamily="18" charset="0"/>
              </a:rPr>
              <a:t>A Packing UE</a:t>
            </a:r>
            <a:endParaRPr kumimoji="1" lang="zh-CN" altLang="en-US" sz="320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A7B825-B72D-AB46-8933-A8199AD5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68000" cy="503237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venir Book" panose="02000503020000020003" pitchFamily="2" charset="0"/>
              </a:rPr>
              <a:t>Ciphertext</a:t>
            </a:r>
            <a:r>
              <a:rPr lang="en-US" altLang="zh-CN" sz="2000" dirty="0"/>
              <a:t>: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latin typeface="Avenir Book" panose="02000503020000020003" pitchFamily="2" charset="0"/>
              </a:rPr>
              <a:t>TokenGen</a:t>
            </a:r>
            <a:r>
              <a:rPr lang="en-US" altLang="zh-CN" sz="2000" dirty="0">
                <a:latin typeface="Avenir Book" panose="02000503020000020003" pitchFamily="2" charset="0"/>
              </a:rPr>
              <a:t>:</a:t>
            </a:r>
          </a:p>
          <a:p>
            <a:pPr marL="457200" lvl="1" indent="0">
              <a:buNone/>
            </a:pPr>
            <a:r>
              <a:rPr lang="en-US" altLang="zh-CN" sz="1800" dirty="0">
                <a:latin typeface="Avenir Book" panose="02000503020000020003" pitchFamily="2" charset="0"/>
              </a:rPr>
              <a:t>Lemma: </a:t>
            </a:r>
            <a:r>
              <a:rPr lang="en-US" altLang="zh-CN" sz="1800" i="1" dirty="0" err="1">
                <a:latin typeface="Avenir Book" panose="02000503020000020003" pitchFamily="2" charset="0"/>
              </a:rPr>
              <a:t>GSampleD</a:t>
            </a:r>
            <a:r>
              <a:rPr lang="en-US" altLang="zh-CN" sz="1800" i="1" dirty="0">
                <a:latin typeface="Avenir Book" panose="02000503020000020003" pitchFamily="2" charset="0"/>
              </a:rPr>
              <a:t>(R, A, H, u(x), s) </a:t>
            </a:r>
            <a:r>
              <a:rPr lang="en-US" altLang="zh-CN" sz="1800" dirty="0">
                <a:latin typeface="Avenir Book" panose="02000503020000020003" pitchFamily="2" charset="0"/>
              </a:rPr>
              <a:t>that samples a ﻿discrete Gaussian polynomial vector </a:t>
            </a:r>
            <a:r>
              <a:rPr lang="en-US" altLang="zh-CN" sz="1800" i="1" dirty="0">
                <a:latin typeface="Avenir Book" panose="02000503020000020003" pitchFamily="2" charset="0"/>
              </a:rPr>
              <a:t>p(x)</a:t>
            </a:r>
            <a:r>
              <a:rPr lang="en-US" altLang="zh-CN" sz="1800" dirty="0">
                <a:latin typeface="Avenir Book" panose="02000503020000020003" pitchFamily="2" charset="0"/>
              </a:rPr>
              <a:t> with parameter </a:t>
            </a:r>
            <a:r>
              <a:rPr lang="en-US" altLang="zh-CN" sz="1800" i="1" dirty="0">
                <a:latin typeface="Avenir Book" panose="02000503020000020003" pitchFamily="2" charset="0"/>
              </a:rPr>
              <a:t>s</a:t>
            </a:r>
            <a:r>
              <a:rPr lang="en-US" altLang="zh-CN" sz="1800" dirty="0">
                <a:latin typeface="Avenir Book" panose="02000503020000020003" pitchFamily="2" charset="0"/>
              </a:rPr>
              <a:t> such that  </a:t>
            </a:r>
            <a:r>
              <a:rPr lang="en-US" altLang="zh-CN" sz="1800" i="1" dirty="0">
                <a:latin typeface="Avenir Book" panose="02000503020000020003" pitchFamily="2" charset="0"/>
              </a:rPr>
              <a:t>Ap(x) = u(x) </a:t>
            </a:r>
            <a:r>
              <a:rPr lang="en-US" altLang="zh-CN" sz="1800" dirty="0">
                <a:latin typeface="Avenir Book" panose="02000503020000020003" pitchFamily="2" charset="0"/>
              </a:rPr>
              <a:t>mod </a:t>
            </a:r>
            <a:r>
              <a:rPr lang="en-US" altLang="zh-CN" sz="1800" i="1" dirty="0">
                <a:latin typeface="Avenir Book" panose="02000503020000020003" pitchFamily="2" charset="0"/>
              </a:rPr>
              <a:t>q </a:t>
            </a:r>
            <a:r>
              <a:rPr lang="en-US" altLang="zh-CN" sz="1800" dirty="0">
                <a:latin typeface="Avenir Book" panose="02000503020000020003" pitchFamily="2" charset="0"/>
              </a:rPr>
              <a:t>for the matrix </a:t>
            </a:r>
            <a:r>
              <a:rPr lang="en-US" altLang="zh-CN" sz="1800" i="1" dirty="0">
                <a:latin typeface="Avenir Book" panose="02000503020000020003" pitchFamily="2" charset="0"/>
              </a:rPr>
              <a:t>A</a:t>
            </a:r>
            <a:r>
              <a:rPr lang="en-US" altLang="zh-CN" sz="1800" dirty="0">
                <a:latin typeface="Avenir Book" panose="02000503020000020003" pitchFamily="2" charset="0"/>
              </a:rPr>
              <a:t> with trapdoor </a:t>
            </a:r>
            <a:r>
              <a:rPr lang="en-US" altLang="zh-CN" sz="1800" i="1" dirty="0">
                <a:latin typeface="Avenir Book" panose="02000503020000020003" pitchFamily="2" charset="0"/>
              </a:rPr>
              <a:t>R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sz="2000" dirty="0">
                <a:latin typeface="Avenir Book" panose="02000503020000020003" pitchFamily="2" charset="0"/>
              </a:rPr>
              <a:t>Compared to TDUE, the packing UE reduces the number of ciphertexts by a factor of </a:t>
            </a:r>
            <a:r>
              <a:rPr lang="en-US" altLang="zh-CN" sz="2000" i="1" dirty="0">
                <a:latin typeface="Avenir Book" panose="02000503020000020003" pitchFamily="2" charset="0"/>
              </a:rPr>
              <a:t>N</a:t>
            </a:r>
            <a:r>
              <a:rPr lang="en-US" altLang="zh-CN" sz="2000" dirty="0">
                <a:latin typeface="Avenir Book" panose="02000503020000020003" pitchFamily="2" charset="0"/>
              </a:rPr>
              <a:t> , and only one ciphertext header is required to be downloaded in the token generation procedure</a:t>
            </a:r>
          </a:p>
          <a:p>
            <a:endParaRPr lang="en-US" altLang="zh-CN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91CA7C5-C268-984F-AC00-1C363607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81" y="2204459"/>
            <a:ext cx="7098638" cy="8730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256827-4A29-BF47-A84E-7F6C8394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61" y="3077553"/>
            <a:ext cx="7388199" cy="4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等线 Light" panose="02010600030101010101" pitchFamily="2" charset="-122"/>
                <a:cs typeface="+mj-cs"/>
              </a:rPr>
              <a:t>﻿Key Rotation Is </a:t>
            </a:r>
            <a:r>
              <a:rPr kumimoji="1" lang="en" altLang="zh-CN" sz="3200">
                <a:solidFill>
                  <a:prstClr val="black"/>
                </a:solidFill>
                <a:latin typeface="Georgia" panose="02040502050405020303" pitchFamily="18" charset="0"/>
                <a:ea typeface="等线 Light" panose="02010600030101010101" pitchFamily="2" charset="-122"/>
              </a:rPr>
              <a:t>N</a:t>
            </a:r>
            <a:r>
              <a:rPr kumimoji="1" lang="en" altLang="zh-CN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等线 Light" panose="02010600030101010101" pitchFamily="2" charset="-122"/>
                <a:cs typeface="+mj-cs"/>
              </a:rPr>
              <a:t>ecessary</a:t>
            </a:r>
            <a:endParaRPr kumimoji="1" lang="zh-CN" altLang="en-US"/>
          </a:p>
        </p:txBody>
      </p:sp>
      <p:pic>
        <p:nvPicPr>
          <p:cNvPr id="17" name="内容占位符 16" descr="计算机">
            <a:extLst>
              <a:ext uri="{FF2B5EF4-FFF2-40B4-BE49-F238E27FC236}">
                <a16:creationId xmlns:a16="http://schemas.microsoft.com/office/drawing/2014/main" id="{FEFF6599-E18A-294F-8CD1-DC6623EE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6599" y="1510412"/>
            <a:ext cx="1325564" cy="1325564"/>
          </a:xfrm>
        </p:spPr>
      </p:pic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38EAF472-EB70-7748-8E1F-9A322F3F6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99" y="3129577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4" name="右箭头 23">
            <a:extLst>
              <a:ext uri="{FF2B5EF4-FFF2-40B4-BE49-F238E27FC236}">
                <a16:creationId xmlns:a16="http://schemas.microsoft.com/office/drawing/2014/main" id="{FA93C782-F4B6-9949-8461-DBC5E51A5F78}"/>
              </a:ext>
            </a:extLst>
          </p:cNvPr>
          <p:cNvSpPr/>
          <p:nvPr/>
        </p:nvSpPr>
        <p:spPr>
          <a:xfrm>
            <a:off x="4357688" y="1946289"/>
            <a:ext cx="1954581" cy="45381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ED757DF-B0A6-044A-B0D9-0A31F6D78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375" y="1358226"/>
            <a:ext cx="2103464" cy="1477750"/>
          </a:xfrm>
          <a:prstGeom prst="rect">
            <a:avLst/>
          </a:prstGeom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FD159B5A-6D0D-A04B-91AA-F99D701391C7}"/>
              </a:ext>
            </a:extLst>
          </p:cNvPr>
          <p:cNvSpPr/>
          <p:nvPr/>
        </p:nvSpPr>
        <p:spPr>
          <a:xfrm>
            <a:off x="2586818" y="3035708"/>
            <a:ext cx="1314450" cy="810997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DB1</a:t>
            </a:r>
            <a:endParaRPr kumimoji="1" lang="zh-CN" altLang="en-US" dirty="0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ED0A7648-A35B-4747-84CB-735EA63A84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3792" y="4333654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9" name="圆角矩形 28">
            <a:extLst>
              <a:ext uri="{FF2B5EF4-FFF2-40B4-BE49-F238E27FC236}">
                <a16:creationId xmlns:a16="http://schemas.microsoft.com/office/drawing/2014/main" id="{666CF903-E78F-6241-86B3-FF768A499E01}"/>
              </a:ext>
            </a:extLst>
          </p:cNvPr>
          <p:cNvSpPr/>
          <p:nvPr/>
        </p:nvSpPr>
        <p:spPr>
          <a:xfrm>
            <a:off x="7142989" y="4333654"/>
            <a:ext cx="1314450" cy="810997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F9BE09-7DFD-3F4A-8CB8-11A957262D2E}"/>
              </a:ext>
            </a:extLst>
          </p:cNvPr>
          <p:cNvSpPr txBox="1"/>
          <p:nvPr/>
        </p:nvSpPr>
        <p:spPr>
          <a:xfrm>
            <a:off x="2719381" y="4046437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B1032D11-6CBC-DF44-B68D-8286A41848FD}"/>
              </a:ext>
            </a:extLst>
          </p:cNvPr>
          <p:cNvSpPr/>
          <p:nvPr/>
        </p:nvSpPr>
        <p:spPr>
          <a:xfrm>
            <a:off x="2586818" y="4236716"/>
            <a:ext cx="1314450" cy="810997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36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31992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28AE9-F9EA-9A4A-ADE4-2C39F82C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latin typeface="Georgia" panose="02040502050405020303" pitchFamily="18" charset="0"/>
              </a:rPr>
              <a:t>Summary</a:t>
            </a:r>
            <a:endParaRPr kumimoji="1" lang="zh-CN" altLang="en-US" sz="32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A7B825-B72D-AB46-8933-A8199AD5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" altLang="zh-CN" sz="2000" dirty="0">
                <a:latin typeface="Avenir Book" panose="02000503020000020003" pitchFamily="2" charset="0"/>
              </a:rPr>
              <a:t>A</a:t>
            </a:r>
            <a:r>
              <a:rPr lang="en" altLang="zh-CN" sz="2000" b="0" i="0" dirty="0">
                <a:effectLst/>
                <a:latin typeface="Avenir Book" panose="02000503020000020003" pitchFamily="2" charset="0"/>
              </a:rPr>
              <a:t> stronger confidentiality notion that captures adaptive security</a:t>
            </a:r>
          </a:p>
          <a:p>
            <a:endParaRPr lang="en" altLang="zh-CN" sz="2000" dirty="0">
              <a:latin typeface="Avenir Book" panose="02000503020000020003" pitchFamily="2" charset="0"/>
            </a:endParaRPr>
          </a:p>
          <a:p>
            <a:r>
              <a:rPr lang="en" altLang="zh-CN" sz="2000" dirty="0">
                <a:latin typeface="Avenir Book" panose="02000503020000020003" pitchFamily="2" charset="0"/>
              </a:rPr>
              <a:t>A new lattice-based PKE, UE (of interests for ABE,IBE)</a:t>
            </a:r>
          </a:p>
          <a:p>
            <a:endParaRPr lang="en" altLang="zh-CN" sz="2000" dirty="0">
              <a:latin typeface="Avenir Book" panose="02000503020000020003" pitchFamily="2" charset="0"/>
            </a:endParaRPr>
          </a:p>
          <a:p>
            <a:r>
              <a:rPr lang="en" altLang="zh-CN" sz="2000" dirty="0">
                <a:latin typeface="Avenir Book" panose="02000503020000020003" pitchFamily="2" charset="0"/>
              </a:rPr>
              <a:t>A packing UE</a:t>
            </a:r>
            <a:endParaRPr lang="zh-CN" altLang="en-US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8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5">
            <a:extLst>
              <a:ext uri="{FF2B5EF4-FFF2-40B4-BE49-F238E27FC236}">
                <a16:creationId xmlns:a16="http://schemas.microsoft.com/office/drawing/2014/main" id="{A0675933-B368-B54E-863E-57225EBDC234}"/>
              </a:ext>
            </a:extLst>
          </p:cNvPr>
          <p:cNvSpPr txBox="1">
            <a:spLocks/>
          </p:cNvSpPr>
          <p:nvPr/>
        </p:nvSpPr>
        <p:spPr>
          <a:xfrm>
            <a:off x="3009900" y="2017712"/>
            <a:ext cx="6172200" cy="190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5400">
              <a:latin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zh-CN" sz="5400">
                <a:latin typeface="Lucida Calligraphy" panose="03010101010101010101" pitchFamily="66" charset="0"/>
              </a:rPr>
              <a:t>Thanks</a:t>
            </a:r>
            <a:endParaRPr lang="zh-CN" altLang="en-US" sz="5400" dirty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﻿Updatable</a:t>
            </a:r>
            <a:r>
              <a:rPr kumimoji="1" lang="zh-CN" altLang="en-US" sz="320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kumimoji="1" lang="en-US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Encryption [BLMR13]</a:t>
            </a:r>
            <a:endParaRPr kumimoji="1" lang="zh-CN" altLang="en-US"/>
          </a:p>
        </p:txBody>
      </p:sp>
      <p:pic>
        <p:nvPicPr>
          <p:cNvPr id="17" name="内容占位符 16" descr="计算机">
            <a:extLst>
              <a:ext uri="{FF2B5EF4-FFF2-40B4-BE49-F238E27FC236}">
                <a16:creationId xmlns:a16="http://schemas.microsoft.com/office/drawing/2014/main" id="{FEFF6599-E18A-294F-8CD1-DC6623EE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6599" y="1510412"/>
            <a:ext cx="1325564" cy="1325564"/>
          </a:xfrm>
        </p:spPr>
      </p:pic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38EAF472-EB70-7748-8E1F-9A322F3F6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899" y="3129577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4" name="右箭头 23">
            <a:extLst>
              <a:ext uri="{FF2B5EF4-FFF2-40B4-BE49-F238E27FC236}">
                <a16:creationId xmlns:a16="http://schemas.microsoft.com/office/drawing/2014/main" id="{FA93C782-F4B6-9949-8461-DBC5E51A5F78}"/>
              </a:ext>
            </a:extLst>
          </p:cNvPr>
          <p:cNvSpPr/>
          <p:nvPr/>
        </p:nvSpPr>
        <p:spPr>
          <a:xfrm>
            <a:off x="4357688" y="1946289"/>
            <a:ext cx="1954581" cy="45381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ED757DF-B0A6-044A-B0D9-0A31F6D78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375" y="1358226"/>
            <a:ext cx="2103464" cy="1477750"/>
          </a:xfrm>
          <a:prstGeom prst="rect">
            <a:avLst/>
          </a:prstGeom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FD159B5A-6D0D-A04B-91AA-F99D701391C7}"/>
              </a:ext>
            </a:extLst>
          </p:cNvPr>
          <p:cNvSpPr/>
          <p:nvPr/>
        </p:nvSpPr>
        <p:spPr>
          <a:xfrm>
            <a:off x="7129082" y="3018080"/>
            <a:ext cx="1314450" cy="810997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ED0A7648-A35B-4747-84CB-735EA63A84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3792" y="4333654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9" name="圆角矩形 28">
            <a:extLst>
              <a:ext uri="{FF2B5EF4-FFF2-40B4-BE49-F238E27FC236}">
                <a16:creationId xmlns:a16="http://schemas.microsoft.com/office/drawing/2014/main" id="{666CF903-E78F-6241-86B3-FF768A499E01}"/>
              </a:ext>
            </a:extLst>
          </p:cNvPr>
          <p:cNvSpPr/>
          <p:nvPr/>
        </p:nvSpPr>
        <p:spPr>
          <a:xfrm>
            <a:off x="7142989" y="4333654"/>
            <a:ext cx="1314450" cy="810997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C1ACDF09-4A37-5D4D-B2B8-662AA68AA9A6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802031" y="3728423"/>
            <a:ext cx="226919" cy="25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2B219FEE-6A58-F84E-A560-15B9DA71C765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763924" y="4200525"/>
            <a:ext cx="265026" cy="133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7C7F4F2-123F-6941-AF32-7F25F7AA3A47}"/>
              </a:ext>
            </a:extLst>
          </p:cNvPr>
          <p:cNvSpPr txBox="1"/>
          <p:nvPr/>
        </p:nvSpPr>
        <p:spPr>
          <a:xfrm>
            <a:off x="3028950" y="3886043"/>
            <a:ext cx="11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>
                <a:latin typeface="Avenir Book" panose="02000503020000020003" pitchFamily="2" charset="0"/>
              </a:rPr>
              <a:t>Token</a:t>
            </a:r>
            <a:endParaRPr kumimoji="1" lang="zh-CN" altLang="en-US" sz="24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9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﻿Updatable</a:t>
            </a:r>
            <a:r>
              <a:rPr kumimoji="1" lang="zh-CN" altLang="en-US" sz="320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kumimoji="1" lang="en-US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Encryption [BLMR13]</a:t>
            </a:r>
            <a:endParaRPr kumimoji="1" lang="zh-CN" altLang="en-US"/>
          </a:p>
        </p:txBody>
      </p:sp>
      <p:pic>
        <p:nvPicPr>
          <p:cNvPr id="17" name="内容占位符 16" descr="计算机">
            <a:extLst>
              <a:ext uri="{FF2B5EF4-FFF2-40B4-BE49-F238E27FC236}">
                <a16:creationId xmlns:a16="http://schemas.microsoft.com/office/drawing/2014/main" id="{FEFF6599-E18A-294F-8CD1-DC6623EE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6599" y="1510412"/>
            <a:ext cx="1325564" cy="1325564"/>
          </a:xfrm>
        </p:spPr>
      </p:pic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38EAF472-EB70-7748-8E1F-9A322F3F6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899" y="3129577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4" name="右箭头 23">
            <a:extLst>
              <a:ext uri="{FF2B5EF4-FFF2-40B4-BE49-F238E27FC236}">
                <a16:creationId xmlns:a16="http://schemas.microsoft.com/office/drawing/2014/main" id="{FA93C782-F4B6-9949-8461-DBC5E51A5F78}"/>
              </a:ext>
            </a:extLst>
          </p:cNvPr>
          <p:cNvSpPr/>
          <p:nvPr/>
        </p:nvSpPr>
        <p:spPr>
          <a:xfrm>
            <a:off x="4357688" y="1946289"/>
            <a:ext cx="1954581" cy="45381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ED757DF-B0A6-044A-B0D9-0A31F6D78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375" y="1358226"/>
            <a:ext cx="2103464" cy="1477750"/>
          </a:xfrm>
          <a:prstGeom prst="rect">
            <a:avLst/>
          </a:prstGeom>
        </p:spPr>
      </p:pic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ED0A7648-A35B-4747-84CB-735EA63A84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3792" y="4333654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9" name="圆角矩形 28">
            <a:extLst>
              <a:ext uri="{FF2B5EF4-FFF2-40B4-BE49-F238E27FC236}">
                <a16:creationId xmlns:a16="http://schemas.microsoft.com/office/drawing/2014/main" id="{666CF903-E78F-6241-86B3-FF768A499E01}"/>
              </a:ext>
            </a:extLst>
          </p:cNvPr>
          <p:cNvSpPr/>
          <p:nvPr/>
        </p:nvSpPr>
        <p:spPr>
          <a:xfrm>
            <a:off x="7142989" y="4333654"/>
            <a:ext cx="1314450" cy="810997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F1359331-09BF-3C41-9AB6-0BC111C12BC9}"/>
              </a:ext>
            </a:extLst>
          </p:cNvPr>
          <p:cNvSpPr/>
          <p:nvPr/>
        </p:nvSpPr>
        <p:spPr>
          <a:xfrm>
            <a:off x="6485764" y="4227578"/>
            <a:ext cx="1314450" cy="810997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7AD5E23-841E-8E4F-990D-F283342ADA23}"/>
                  </a:ext>
                </a:extLst>
              </p:cNvPr>
              <p:cNvSpPr txBox="1"/>
              <p:nvPr/>
            </p:nvSpPr>
            <p:spPr>
              <a:xfrm>
                <a:off x="2617882" y="5230952"/>
                <a:ext cx="7178566" cy="13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𝑈𝑝𝑑𝑎𝑡𝑒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kumimoji="1" lang="en-US" altLang="zh-CN" b="0" i="1">
                  <a:latin typeface="Cambria Math" panose="02040503050406030204" pitchFamily="18" charset="0"/>
                </a:endParaRPr>
              </a:p>
              <a:p>
                <a:endParaRPr kumimoji="1" lang="en-US" altLang="zh-CN" b="0" i="1">
                  <a:latin typeface="Cambria Math" panose="02040503050406030204" pitchFamily="18" charset="0"/>
                </a:endParaRPr>
              </a:p>
              <a:p>
                <a:r>
                  <a:rPr kumimoji="1" lang="en-US" altLang="zh-CN">
                    <a:latin typeface="Avenir Book" panose="02000503020000020003" pitchFamily="2" charset="0"/>
                  </a:rPr>
                  <a:t>Ciphertext-Independent UE </a:t>
                </a:r>
                <a:r>
                  <a:rPr kumimoji="1" lang="en-US" altLang="zh-CN" sz="1400">
                    <a:latin typeface="Avenir Book" panose="02000503020000020003" pitchFamily="2" charset="0"/>
                  </a:rPr>
                  <a:t>[LT18, KLR19, BDGJ20, Jia20, Nis22, SS23, GP23]: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𝑇𝑜𝑘𝑒𝑛𝐺𝑒𝑛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/>
                  <a:t> 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7AD5E23-841E-8E4F-990D-F283342A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82" y="5230952"/>
                <a:ext cx="7178566" cy="1350050"/>
              </a:xfrm>
              <a:prstGeom prst="rect">
                <a:avLst/>
              </a:prstGeom>
              <a:blipFill>
                <a:blip r:embed="rId7"/>
                <a:stretch>
                  <a:fillRect l="-529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7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﻿Ciphertext-Dependent UE</a:t>
            </a:r>
            <a:endParaRPr kumimoji="1" lang="zh-CN" altLang="en-US"/>
          </a:p>
        </p:txBody>
      </p:sp>
      <p:pic>
        <p:nvPicPr>
          <p:cNvPr id="17" name="内容占位符 16" descr="计算机">
            <a:extLst>
              <a:ext uri="{FF2B5EF4-FFF2-40B4-BE49-F238E27FC236}">
                <a16:creationId xmlns:a16="http://schemas.microsoft.com/office/drawing/2014/main" id="{FEFF6599-E18A-294F-8CD1-DC6623EE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6599" y="1510412"/>
            <a:ext cx="1325564" cy="1325564"/>
          </a:xfrm>
        </p:spPr>
      </p:pic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38EAF472-EB70-7748-8E1F-9A322F3F6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899" y="3129577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4" name="右箭头 23">
            <a:extLst>
              <a:ext uri="{FF2B5EF4-FFF2-40B4-BE49-F238E27FC236}">
                <a16:creationId xmlns:a16="http://schemas.microsoft.com/office/drawing/2014/main" id="{FA93C782-F4B6-9949-8461-DBC5E51A5F78}"/>
              </a:ext>
            </a:extLst>
          </p:cNvPr>
          <p:cNvSpPr/>
          <p:nvPr/>
        </p:nvSpPr>
        <p:spPr>
          <a:xfrm>
            <a:off x="4357688" y="1946289"/>
            <a:ext cx="1954581" cy="45381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ED757DF-B0A6-044A-B0D9-0A31F6D78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375" y="1358226"/>
            <a:ext cx="2103464" cy="1477750"/>
          </a:xfrm>
          <a:prstGeom prst="rect">
            <a:avLst/>
          </a:prstGeom>
        </p:spPr>
      </p:pic>
      <p:sp>
        <p:nvSpPr>
          <p:cNvPr id="27" name="圆角矩形 26">
            <a:extLst>
              <a:ext uri="{FF2B5EF4-FFF2-40B4-BE49-F238E27FC236}">
                <a16:creationId xmlns:a16="http://schemas.microsoft.com/office/drawing/2014/main" id="{FD159B5A-6D0D-A04B-91AA-F99D701391C7}"/>
              </a:ext>
            </a:extLst>
          </p:cNvPr>
          <p:cNvSpPr/>
          <p:nvPr/>
        </p:nvSpPr>
        <p:spPr>
          <a:xfrm>
            <a:off x="7129082" y="3018080"/>
            <a:ext cx="1314450" cy="810997"/>
          </a:xfrm>
          <a:prstGeom prst="roundRect">
            <a:avLst/>
          </a:prstGeom>
          <a:solidFill>
            <a:srgbClr val="00A0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DB1</a:t>
            </a:r>
            <a:endParaRPr kumimoji="1" lang="zh-CN" altLang="en-US"/>
          </a:p>
        </p:txBody>
      </p:sp>
      <p:pic>
        <p:nvPicPr>
          <p:cNvPr id="28" name="内容占位符 4">
            <a:extLst>
              <a:ext uri="{FF2B5EF4-FFF2-40B4-BE49-F238E27FC236}">
                <a16:creationId xmlns:a16="http://schemas.microsoft.com/office/drawing/2014/main" id="{ED0A7648-A35B-4747-84CB-735EA63A84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3792" y="4333654"/>
            <a:ext cx="1160264" cy="598846"/>
          </a:xfrm>
          <a:prstGeom prst="rect">
            <a:avLst/>
          </a:prstGeom>
          <a:solidFill>
            <a:schemeClr val="accent6">
              <a:alpha val="19146"/>
            </a:schemeClr>
          </a:solidFill>
        </p:spPr>
      </p:pic>
      <p:sp>
        <p:nvSpPr>
          <p:cNvPr id="29" name="圆角矩形 28">
            <a:extLst>
              <a:ext uri="{FF2B5EF4-FFF2-40B4-BE49-F238E27FC236}">
                <a16:creationId xmlns:a16="http://schemas.microsoft.com/office/drawing/2014/main" id="{666CF903-E78F-6241-86B3-FF768A499E01}"/>
              </a:ext>
            </a:extLst>
          </p:cNvPr>
          <p:cNvSpPr/>
          <p:nvPr/>
        </p:nvSpPr>
        <p:spPr>
          <a:xfrm>
            <a:off x="7142989" y="4333654"/>
            <a:ext cx="1314450" cy="810997"/>
          </a:xfrm>
          <a:prstGeom prst="roundRect">
            <a:avLst/>
          </a:prstGeom>
          <a:solidFill>
            <a:srgbClr val="E0AE8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DB2</a:t>
            </a:r>
            <a:endParaRPr kumimoji="1" lang="zh-CN" altLang="en-US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C1ACDF09-4A37-5D4D-B2B8-662AA68AA9A6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802031" y="3728423"/>
            <a:ext cx="226919" cy="25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2B219FEE-6A58-F84E-A560-15B9DA71C765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763924" y="4200525"/>
            <a:ext cx="265026" cy="133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7C7F4F2-123F-6941-AF32-7F25F7AA3A47}"/>
              </a:ext>
            </a:extLst>
          </p:cNvPr>
          <p:cNvSpPr txBox="1"/>
          <p:nvPr/>
        </p:nvSpPr>
        <p:spPr>
          <a:xfrm>
            <a:off x="3028950" y="3886043"/>
            <a:ext cx="11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>
                <a:latin typeface="Avenir Book" panose="02000503020000020003" pitchFamily="2" charset="0"/>
              </a:rPr>
              <a:t>Token</a:t>
            </a:r>
            <a:endParaRPr kumimoji="1" lang="zh-CN" altLang="en-US" sz="240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7EF8708-DF51-1D47-96A5-0D392F39DB81}"/>
                  </a:ext>
                </a:extLst>
              </p:cNvPr>
              <p:cNvSpPr txBox="1"/>
              <p:nvPr/>
            </p:nvSpPr>
            <p:spPr>
              <a:xfrm>
                <a:off x="8770883" y="3238912"/>
                <a:ext cx="575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b="0" i="1" smtClean="0">
                              <a:solidFill>
                                <a:srgbClr val="00A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solidFill>
                                <a:srgbClr val="00A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00A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0A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00A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7EF8708-DF51-1D47-96A5-0D392F39D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83" y="3238912"/>
                <a:ext cx="5758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0D6E400-3435-4244-B78C-5F14EF362DC1}"/>
              </a:ext>
            </a:extLst>
          </p:cNvPr>
          <p:cNvSpPr txBox="1"/>
          <p:nvPr/>
        </p:nvSpPr>
        <p:spPr>
          <a:xfrm>
            <a:off x="8555421" y="3238912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=</a:t>
            </a:r>
            <a:r>
              <a:rPr kumimoji="1" lang="en-US" altLang="zh-CN">
                <a:solidFill>
                  <a:srgbClr val="00A0FF"/>
                </a:solidFill>
              </a:rPr>
              <a:t>(</a:t>
            </a:r>
            <a:endParaRPr kumimoji="1" lang="zh-CN" altLang="en-US">
              <a:solidFill>
                <a:srgbClr val="00A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B4308F-3275-584B-A877-716864E15580}"/>
                  </a:ext>
                </a:extLst>
              </p:cNvPr>
              <p:cNvSpPr txBox="1"/>
              <p:nvPr/>
            </p:nvSpPr>
            <p:spPr>
              <a:xfrm>
                <a:off x="9141830" y="3238912"/>
                <a:ext cx="668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0">
                    <a:solidFill>
                      <a:srgbClr val="00A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A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00A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00A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00A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>
                    <a:solidFill>
                      <a:srgbClr val="00A0FF"/>
                    </a:solidFill>
                  </a:rPr>
                  <a:t>)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B4308F-3275-584B-A877-716864E15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830" y="3238912"/>
                <a:ext cx="668901" cy="369332"/>
              </a:xfrm>
              <a:prstGeom prst="rect">
                <a:avLst/>
              </a:prstGeom>
              <a:blipFill>
                <a:blip r:embed="rId8"/>
                <a:stretch>
                  <a:fillRect l="-9434" t="-6452" r="-7547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2A95C8-1EF2-A748-8364-3CB8119ECF2C}"/>
                  </a:ext>
                </a:extLst>
              </p:cNvPr>
              <p:cNvSpPr txBox="1"/>
              <p:nvPr/>
            </p:nvSpPr>
            <p:spPr>
              <a:xfrm>
                <a:off x="2617882" y="5230952"/>
                <a:ext cx="7178566" cy="13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𝑈𝑝𝑑𝑎𝑡𝑒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zh-CN" dirty="0">
                    <a:latin typeface="Avenir Book" panose="02000503020000020003" pitchFamily="2" charset="0"/>
                  </a:rPr>
                  <a:t>Ciphertext-Dependent UE </a:t>
                </a:r>
                <a:r>
                  <a:rPr kumimoji="1" lang="en-US" altLang="zh-CN" sz="1400" dirty="0">
                    <a:latin typeface="Avenir Book" panose="02000503020000020003" pitchFamily="2" charset="0"/>
                  </a:rPr>
                  <a:t>[EPRS17, BEKS20, CLT20] </a:t>
                </a:r>
                <a:r>
                  <a:rPr kumimoji="1" lang="en-US" altLang="zh-CN" dirty="0">
                    <a:latin typeface="Avenir Book" panose="02000503020000020003" pitchFamily="2" charset="0"/>
                  </a:rPr>
                  <a:t>: </a:t>
                </a:r>
                <a:endParaRPr kumimoji="1" lang="en-US" altLang="zh-CN" sz="1400" dirty="0">
                  <a:latin typeface="Avenir Book" panose="02000503020000020003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𝑇𝑜𝑘𝑒𝑛𝐺𝑒𝑛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kumimoji="1" lang="en-US" altLang="zh-CN" b="0" i="1" smtClean="0">
                            <a:solidFill>
                              <a:srgbClr val="00A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0A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00A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00A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00A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2A95C8-1EF2-A748-8364-3CB8119EC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82" y="5230952"/>
                <a:ext cx="7178566" cy="1350050"/>
              </a:xfrm>
              <a:prstGeom prst="rect">
                <a:avLst/>
              </a:prstGeom>
              <a:blipFill>
                <a:blip r:embed="rId9"/>
                <a:stretch>
                  <a:fillRect l="-529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7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44792 0.0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﻿</a:t>
            </a:r>
            <a:r>
              <a:rPr kumimoji="1" lang="en-US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C-D UE Compared to C-I UE</a:t>
            </a:r>
            <a:endParaRPr kumimoji="1"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4624553"/>
            <a:ext cx="10515600" cy="4351338"/>
          </a:xfrm>
        </p:spPr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graphicFrame>
        <p:nvGraphicFramePr>
          <p:cNvPr id="15" name="表格 9">
            <a:extLst>
              <a:ext uri="{FF2B5EF4-FFF2-40B4-BE49-F238E27FC236}">
                <a16:creationId xmlns:a16="http://schemas.microsoft.com/office/drawing/2014/main" id="{767B0B84-7BE9-0E40-941B-77899DAEE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386486"/>
              </p:ext>
            </p:extLst>
          </p:nvPr>
        </p:nvGraphicFramePr>
        <p:xfrm>
          <a:off x="1722382" y="2554015"/>
          <a:ext cx="8747235" cy="2638096"/>
        </p:xfrm>
        <a:graphic>
          <a:graphicData uri="http://schemas.openxmlformats.org/drawingml/2006/table">
            <a:tbl>
              <a:tblPr firstRow="1" la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29360">
                  <a:extLst>
                    <a:ext uri="{9D8B030D-6E8A-4147-A177-3AD203B41FA5}">
                      <a16:colId xmlns:a16="http://schemas.microsoft.com/office/drawing/2014/main" val="1046086547"/>
                    </a:ext>
                  </a:extLst>
                </a:gridCol>
                <a:gridCol w="3482310">
                  <a:extLst>
                    <a:ext uri="{9D8B030D-6E8A-4147-A177-3AD203B41FA5}">
                      <a16:colId xmlns:a16="http://schemas.microsoft.com/office/drawing/2014/main" val="1343348000"/>
                    </a:ext>
                  </a:extLst>
                </a:gridCol>
                <a:gridCol w="3935565">
                  <a:extLst>
                    <a:ext uri="{9D8B030D-6E8A-4147-A177-3AD203B41FA5}">
                      <a16:colId xmlns:a16="http://schemas.microsoft.com/office/drawing/2014/main" val="3006663502"/>
                    </a:ext>
                  </a:extLst>
                </a:gridCol>
              </a:tblGrid>
              <a:tr h="6918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venir Book" panose="02000503020000020003" pitchFamily="2" charset="0"/>
                        </a:rPr>
                        <a:t>C-I UE</a:t>
                      </a:r>
                      <a:endParaRPr lang="zh-CN" altLang="en-US" sz="20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venir Book" panose="02000503020000020003" pitchFamily="2" charset="0"/>
                        </a:rPr>
                        <a:t>C-D UE</a:t>
                      </a:r>
                      <a:endParaRPr lang="zh-CN" altLang="en-US" sz="20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337240"/>
                  </a:ext>
                </a:extLst>
              </a:tr>
              <a:tr h="895271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Avenir Book" panose="02000503020000020003" pitchFamily="2" charset="0"/>
                        </a:rPr>
                        <a:t>Efficiency</a:t>
                      </a:r>
                      <a:endParaRPr lang="zh-CN" altLang="en-US" sz="200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Imply PKE  [AMP19], DDH</a:t>
                      </a:r>
                    </a:p>
                    <a:p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[BEKS20] Approaches AES, lattice: 200 times faster </a:t>
                      </a:r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63365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Avenir Book" panose="02000503020000020003" pitchFamily="2" charset="0"/>
                        </a:rPr>
                        <a:t>Security</a:t>
                      </a:r>
                      <a:endParaRPr lang="zh-CN" altLang="en-US" sz="200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>
                          <a:latin typeface="Avenir Book" panose="02000503020000020003" pitchFamily="2" charset="0"/>
                        </a:rPr>
                        <a:t>Open problem: no-directional key updates [Jia20, Nis22, SS23]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All are no-directional key updates </a:t>
                      </a:r>
                      <a:r>
                        <a:rPr kumimoji="1" lang="en-US" altLang="zh-CN" sz="1600" dirty="0">
                          <a:latin typeface="Avenir Book" panose="02000503020000020003" pitchFamily="2" charset="0"/>
                        </a:rPr>
                        <a:t>[EPRS17, BEKS20, CLT20] </a:t>
                      </a:r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114117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3DDF381-9423-B242-BB64-33C7AB5BA544}"/>
              </a:ext>
            </a:extLst>
          </p:cNvPr>
          <p:cNvSpPr txBox="1"/>
          <p:nvPr/>
        </p:nvSpPr>
        <p:spPr>
          <a:xfrm>
            <a:off x="9564414" y="1124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340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﻿</a:t>
            </a:r>
            <a:r>
              <a:rPr kumimoji="1" lang="en-US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C-D UE Compared to C-I UE</a:t>
            </a:r>
            <a:endParaRPr kumimoji="1"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4624553"/>
            <a:ext cx="10515600" cy="4351338"/>
          </a:xfrm>
        </p:spPr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graphicFrame>
        <p:nvGraphicFramePr>
          <p:cNvPr id="15" name="表格 9">
            <a:extLst>
              <a:ext uri="{FF2B5EF4-FFF2-40B4-BE49-F238E27FC236}">
                <a16:creationId xmlns:a16="http://schemas.microsoft.com/office/drawing/2014/main" id="{767B0B84-7BE9-0E40-941B-77899DAEE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278237"/>
              </p:ext>
            </p:extLst>
          </p:nvPr>
        </p:nvGraphicFramePr>
        <p:xfrm>
          <a:off x="1722382" y="2554015"/>
          <a:ext cx="8747235" cy="2638096"/>
        </p:xfrm>
        <a:graphic>
          <a:graphicData uri="http://schemas.openxmlformats.org/drawingml/2006/table">
            <a:tbl>
              <a:tblPr firstRow="1" la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29360">
                  <a:extLst>
                    <a:ext uri="{9D8B030D-6E8A-4147-A177-3AD203B41FA5}">
                      <a16:colId xmlns:a16="http://schemas.microsoft.com/office/drawing/2014/main" val="1046086547"/>
                    </a:ext>
                  </a:extLst>
                </a:gridCol>
                <a:gridCol w="3482310">
                  <a:extLst>
                    <a:ext uri="{9D8B030D-6E8A-4147-A177-3AD203B41FA5}">
                      <a16:colId xmlns:a16="http://schemas.microsoft.com/office/drawing/2014/main" val="1343348000"/>
                    </a:ext>
                  </a:extLst>
                </a:gridCol>
                <a:gridCol w="3935565">
                  <a:extLst>
                    <a:ext uri="{9D8B030D-6E8A-4147-A177-3AD203B41FA5}">
                      <a16:colId xmlns:a16="http://schemas.microsoft.com/office/drawing/2014/main" val="3006663502"/>
                    </a:ext>
                  </a:extLst>
                </a:gridCol>
              </a:tblGrid>
              <a:tr h="6918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venir Book" panose="02000503020000020003" pitchFamily="2" charset="0"/>
                        </a:rPr>
                        <a:t>C-I UE</a:t>
                      </a:r>
                      <a:endParaRPr lang="zh-CN" altLang="en-US" sz="20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venir Book" panose="02000503020000020003" pitchFamily="2" charset="0"/>
                        </a:rPr>
                        <a:t>C-D UE</a:t>
                      </a:r>
                      <a:endParaRPr lang="zh-CN" altLang="en-US" sz="20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337240"/>
                  </a:ext>
                </a:extLst>
              </a:tr>
              <a:tr h="895271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Avenir Book" panose="02000503020000020003" pitchFamily="2" charset="0"/>
                        </a:rPr>
                        <a:t>Efficiency</a:t>
                      </a:r>
                      <a:endParaRPr lang="zh-CN" altLang="en-US" sz="200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highlight>
                            <a:srgbClr val="FFFF00"/>
                          </a:highlight>
                          <a:latin typeface="Avenir Book" panose="02000503020000020003" pitchFamily="2" charset="0"/>
                        </a:rPr>
                        <a:t>Imply PKE  </a:t>
                      </a: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[AMP19], DDH</a:t>
                      </a:r>
                    </a:p>
                    <a:p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[BEKS20] </a:t>
                      </a:r>
                      <a:r>
                        <a:rPr lang="en-US" altLang="zh-CN" sz="1600" dirty="0">
                          <a:highlight>
                            <a:srgbClr val="FFFF00"/>
                          </a:highlight>
                          <a:latin typeface="Avenir Book" panose="02000503020000020003" pitchFamily="2" charset="0"/>
                        </a:rPr>
                        <a:t>Approaches AES</a:t>
                      </a: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, lattice: 200 times faster </a:t>
                      </a:r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63365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Avenir Book" panose="02000503020000020003" pitchFamily="2" charset="0"/>
                        </a:rPr>
                        <a:t>Security</a:t>
                      </a:r>
                      <a:endParaRPr lang="zh-CN" altLang="en-US" sz="200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>
                          <a:latin typeface="Avenir Book" panose="02000503020000020003" pitchFamily="2" charset="0"/>
                        </a:rPr>
                        <a:t>Open problem: no-directional key updates [Jia20, Nis22, SS23]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All are no-directional key updates </a:t>
                      </a:r>
                      <a:r>
                        <a:rPr kumimoji="1" lang="en-US" altLang="zh-CN" sz="1600" dirty="0">
                          <a:latin typeface="Avenir Book" panose="02000503020000020003" pitchFamily="2" charset="0"/>
                        </a:rPr>
                        <a:t>[EPRS17, BEKS20, CLT20] </a:t>
                      </a:r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114117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3DDF381-9423-B242-BB64-33C7AB5BA544}"/>
              </a:ext>
            </a:extLst>
          </p:cNvPr>
          <p:cNvSpPr txBox="1"/>
          <p:nvPr/>
        </p:nvSpPr>
        <p:spPr>
          <a:xfrm>
            <a:off x="9564414" y="1124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446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7D8F0-EF61-F849-BE45-1BE54E0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﻿</a:t>
            </a:r>
            <a:r>
              <a:rPr kumimoji="1" lang="en-US" altLang="zh-CN" sz="3200">
                <a:solidFill>
                  <a:prstClr val="black"/>
                </a:solidFill>
                <a:latin typeface="Georgia" panose="02040502050405020303" pitchFamily="18" charset="0"/>
              </a:rPr>
              <a:t>C-D UE Compared to C-I UE</a:t>
            </a:r>
            <a:endParaRPr kumimoji="1"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5AA165-9807-8E49-AAE6-DA9EBD32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4624553"/>
            <a:ext cx="10515600" cy="4351338"/>
          </a:xfrm>
        </p:spPr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CN" altLang="zh-CN" sz="1800" b="0" i="0" u="none" strike="noStrike">
              <a:effectLst/>
              <a:latin typeface="Arial" panose="020B0604020202020204" pitchFamily="34" charset="0"/>
            </a:endParaRPr>
          </a:p>
          <a:p>
            <a:endParaRPr lang="zh-CN" altLang="en-US">
              <a:latin typeface="Avenir Book" panose="02000503020000020003" pitchFamily="2" charset="0"/>
            </a:endParaRPr>
          </a:p>
        </p:txBody>
      </p:sp>
      <p:graphicFrame>
        <p:nvGraphicFramePr>
          <p:cNvPr id="15" name="表格 9">
            <a:extLst>
              <a:ext uri="{FF2B5EF4-FFF2-40B4-BE49-F238E27FC236}">
                <a16:creationId xmlns:a16="http://schemas.microsoft.com/office/drawing/2014/main" id="{767B0B84-7BE9-0E40-941B-77899DAEE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889912"/>
              </p:ext>
            </p:extLst>
          </p:nvPr>
        </p:nvGraphicFramePr>
        <p:xfrm>
          <a:off x="1722382" y="2554015"/>
          <a:ext cx="8747235" cy="2638096"/>
        </p:xfrm>
        <a:graphic>
          <a:graphicData uri="http://schemas.openxmlformats.org/drawingml/2006/table">
            <a:tbl>
              <a:tblPr firstRow="1" la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29360">
                  <a:extLst>
                    <a:ext uri="{9D8B030D-6E8A-4147-A177-3AD203B41FA5}">
                      <a16:colId xmlns:a16="http://schemas.microsoft.com/office/drawing/2014/main" val="1046086547"/>
                    </a:ext>
                  </a:extLst>
                </a:gridCol>
                <a:gridCol w="3482310">
                  <a:extLst>
                    <a:ext uri="{9D8B030D-6E8A-4147-A177-3AD203B41FA5}">
                      <a16:colId xmlns:a16="http://schemas.microsoft.com/office/drawing/2014/main" val="1343348000"/>
                    </a:ext>
                  </a:extLst>
                </a:gridCol>
                <a:gridCol w="3935565">
                  <a:extLst>
                    <a:ext uri="{9D8B030D-6E8A-4147-A177-3AD203B41FA5}">
                      <a16:colId xmlns:a16="http://schemas.microsoft.com/office/drawing/2014/main" val="3006663502"/>
                    </a:ext>
                  </a:extLst>
                </a:gridCol>
              </a:tblGrid>
              <a:tr h="6918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venir Book" panose="02000503020000020003" pitchFamily="2" charset="0"/>
                        </a:rPr>
                        <a:t>C-I UE</a:t>
                      </a:r>
                      <a:endParaRPr lang="zh-CN" altLang="en-US" sz="20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venir Book" panose="02000503020000020003" pitchFamily="2" charset="0"/>
                        </a:rPr>
                        <a:t>C-D UE</a:t>
                      </a:r>
                      <a:endParaRPr lang="zh-CN" altLang="en-US" sz="20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337240"/>
                  </a:ext>
                </a:extLst>
              </a:tr>
              <a:tr h="895271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Avenir Book" panose="02000503020000020003" pitchFamily="2" charset="0"/>
                        </a:rPr>
                        <a:t>Efficiency</a:t>
                      </a:r>
                      <a:endParaRPr lang="zh-CN" altLang="en-US" sz="200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Imply PKE  [AMP19], </a:t>
                      </a:r>
                      <a:r>
                        <a:rPr lang="en-US" altLang="zh-CN" sz="1600" dirty="0">
                          <a:highlight>
                            <a:srgbClr val="FFFF00"/>
                          </a:highlight>
                          <a:latin typeface="Avenir Book" panose="02000503020000020003" pitchFamily="2" charset="0"/>
                        </a:rPr>
                        <a:t>DDH</a:t>
                      </a:r>
                    </a:p>
                    <a:p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[BEKS20] Approaches AES, </a:t>
                      </a:r>
                      <a:r>
                        <a:rPr lang="en-US" altLang="zh-CN" sz="1600" dirty="0">
                          <a:highlight>
                            <a:srgbClr val="FFFF00"/>
                          </a:highlight>
                          <a:latin typeface="Avenir Book" panose="02000503020000020003" pitchFamily="2" charset="0"/>
                        </a:rPr>
                        <a:t>lattice: 200 times faster </a:t>
                      </a:r>
                      <a:endParaRPr lang="zh-CN" altLang="en-US" sz="1600" dirty="0">
                        <a:highlight>
                          <a:srgbClr val="FFFF00"/>
                        </a:highlight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63365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Avenir Book" panose="02000503020000020003" pitchFamily="2" charset="0"/>
                        </a:rPr>
                        <a:t>Security</a:t>
                      </a:r>
                      <a:endParaRPr lang="zh-CN" altLang="en-US" sz="200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>
                          <a:latin typeface="Avenir Book" panose="02000503020000020003" pitchFamily="2" charset="0"/>
                        </a:rPr>
                        <a:t>Open problem: no-directional key updates [Jia20, Nis22, SS23]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venir Book" panose="02000503020000020003" pitchFamily="2" charset="0"/>
                        </a:rPr>
                        <a:t>All are no-directional key updates </a:t>
                      </a:r>
                      <a:r>
                        <a:rPr kumimoji="1" lang="en-US" altLang="zh-CN" sz="1600" dirty="0">
                          <a:latin typeface="Avenir Book" panose="02000503020000020003" pitchFamily="2" charset="0"/>
                        </a:rPr>
                        <a:t>[EPRS17, BEKS20, CLT20] </a:t>
                      </a:r>
                      <a:endParaRPr lang="zh-CN" alt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114117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3DDF381-9423-B242-BB64-33C7AB5BA544}"/>
              </a:ext>
            </a:extLst>
          </p:cNvPr>
          <p:cNvSpPr txBox="1"/>
          <p:nvPr/>
        </p:nvSpPr>
        <p:spPr>
          <a:xfrm>
            <a:off x="9564414" y="1124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83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1302</Words>
  <Application>Microsoft Macintosh PowerPoint</Application>
  <PresentationFormat>宽屏</PresentationFormat>
  <Paragraphs>315</Paragraphs>
  <Slides>31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等线</vt:lpstr>
      <vt:lpstr>等线 Light</vt:lpstr>
      <vt:lpstr>Roboto Slab Regular Regular</vt:lpstr>
      <vt:lpstr>Arial</vt:lpstr>
      <vt:lpstr>Avenir Book</vt:lpstr>
      <vt:lpstr>Cambria Math</vt:lpstr>
      <vt:lpstr>Georgia</vt:lpstr>
      <vt:lpstr>Lucida Calligraphy</vt:lpstr>
      <vt:lpstr>Myanmar Text</vt:lpstr>
      <vt:lpstr>Rockwell</vt:lpstr>
      <vt:lpstr>Office 主题​​</vt:lpstr>
      <vt:lpstr>PowerPoint 演示文稿</vt:lpstr>
      <vt:lpstr>Key Rotation Is Necessary</vt:lpstr>
      <vt:lpstr>Key Rotation Is Necessary</vt:lpstr>
      <vt:lpstr>Updatable Encryption [BLMR13]</vt:lpstr>
      <vt:lpstr>Updatable Encryption [BLMR13]</vt:lpstr>
      <vt:lpstr>Ciphertext-Dependent UE</vt:lpstr>
      <vt:lpstr>C-D UE Compared to C-I UE</vt:lpstr>
      <vt:lpstr>C-D UE Compared to C-I UE</vt:lpstr>
      <vt:lpstr>C-D UE Compared to C-I UE</vt:lpstr>
      <vt:lpstr>C-D UE Compared to C-I UE</vt:lpstr>
      <vt:lpstr>Prior Security: Secure Under Key Leakage</vt:lpstr>
      <vt:lpstr>Prior Security: Secure Under Key Leakage</vt:lpstr>
      <vt:lpstr>Prior Security: Secure Under Key Leakage</vt:lpstr>
      <vt:lpstr>Prior Security: Secure Under Key Leakage</vt:lpstr>
      <vt:lpstr>Prior Security: Secure Under Key Leakage</vt:lpstr>
      <vt:lpstr>Questions</vt:lpstr>
      <vt:lpstr>Our Work (c-d UE) </vt:lpstr>
      <vt:lpstr>No-Directional Key Updates</vt:lpstr>
      <vt:lpstr>A Simplified Confidentiality</vt:lpstr>
      <vt:lpstr>Adaptive Security</vt:lpstr>
      <vt:lpstr>Trivial Win Conditions</vt:lpstr>
      <vt:lpstr>Construction: A New Lattice-based PKE</vt:lpstr>
      <vt:lpstr>Construction: A New Lattice-based PKE</vt:lpstr>
      <vt:lpstr>A New Lattice-based PKE</vt:lpstr>
      <vt:lpstr>A New Updatable Encryption</vt:lpstr>
      <vt:lpstr>A New Updatable Encryption</vt:lpstr>
      <vt:lpstr>Is it secure? No!</vt:lpstr>
      <vt:lpstr>Solutions</vt:lpstr>
      <vt:lpstr>A Packing UE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CCA-1 Secure Updatable Encryption  with Adaptive Security</dc:title>
  <dc:creator>欢欢 陈</dc:creator>
  <cp:lastModifiedBy>欢欢 陈</cp:lastModifiedBy>
  <cp:revision>34</cp:revision>
  <dcterms:created xsi:type="dcterms:W3CDTF">2023-11-22T21:55:33Z</dcterms:created>
  <dcterms:modified xsi:type="dcterms:W3CDTF">2023-12-04T14:38:03Z</dcterms:modified>
</cp:coreProperties>
</file>