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83" r:id="rId3"/>
    <p:sldId id="260" r:id="rId4"/>
    <p:sldId id="261" r:id="rId5"/>
    <p:sldId id="288" r:id="rId6"/>
    <p:sldId id="310" r:id="rId7"/>
    <p:sldId id="309" r:id="rId8"/>
    <p:sldId id="266" r:id="rId9"/>
    <p:sldId id="292" r:id="rId10"/>
    <p:sldId id="296" r:id="rId11"/>
    <p:sldId id="295" r:id="rId12"/>
    <p:sldId id="299" r:id="rId13"/>
    <p:sldId id="308" r:id="rId14"/>
    <p:sldId id="293" r:id="rId15"/>
    <p:sldId id="303" r:id="rId16"/>
    <p:sldId id="306" r:id="rId17"/>
    <p:sldId id="304" r:id="rId18"/>
    <p:sldId id="270" r:id="rId19"/>
    <p:sldId id="285" r:id="rId20"/>
    <p:sldId id="305" r:id="rId21"/>
    <p:sldId id="275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Trebuchet MS" panose="020B0703020202090204" pitchFamily="34" charset="0"/>
      <p:regular r:id="rId29"/>
      <p:bold r:id="rId30"/>
      <p:italic r:id="rId31"/>
    </p:embeddedFont>
    <p:embeddedFont>
      <p:font typeface="Wingdings 3" pitchFamily="2" charset="2"/>
      <p:regular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6"/>
    <p:restoredTop sz="96317"/>
  </p:normalViewPr>
  <p:slideViewPr>
    <p:cSldViewPr snapToGrid="0" snapToObjects="1">
      <p:cViewPr>
        <p:scale>
          <a:sx n="101" d="100"/>
          <a:sy n="101" d="100"/>
        </p:scale>
        <p:origin x="144" y="7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9112B-99A8-A345-A563-2205EBBDA450}" type="datetimeFigureOut">
              <a:rPr lang="en-EE" smtClean="0"/>
              <a:t>05.12.2023</a:t>
            </a:fld>
            <a:endParaRPr lang="en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603F1-B5F2-0F45-B200-CBFCB2675D2A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867071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603F1-B5F2-0F45-B200-CBFCB2675D2A}" type="slidenum">
              <a:rPr lang="en-EE" smtClean="0"/>
              <a:t>16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19169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11" Type="http://schemas.openxmlformats.org/officeDocument/2006/relationships/image" Target="../media/image27.png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microsoft.com/office/2007/relationships/hdphoto" Target="../media/hdphoto18.wdp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11" Type="http://schemas.openxmlformats.org/officeDocument/2006/relationships/image" Target="../media/image27.png"/><Relationship Id="rId5" Type="http://schemas.openxmlformats.org/officeDocument/2006/relationships/image" Target="../media/image15.png"/><Relationship Id="rId10" Type="http://schemas.openxmlformats.org/officeDocument/2006/relationships/image" Target="../media/image32.png"/><Relationship Id="rId4" Type="http://schemas.microsoft.com/office/2007/relationships/hdphoto" Target="../media/hdphoto20.wdp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12" Type="http://schemas.openxmlformats.org/officeDocument/2006/relationships/image" Target="../media/image26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15.pn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microsoft.com/office/2007/relationships/hdphoto" Target="../media/hdphoto22.wdp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11" Type="http://schemas.openxmlformats.org/officeDocument/2006/relationships/image" Target="../media/image27.png"/><Relationship Id="rId5" Type="http://schemas.openxmlformats.org/officeDocument/2006/relationships/image" Target="../media/image15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microsoft.com/office/2007/relationships/hdphoto" Target="../media/hdphoto22.wdp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5.wdp"/><Relationship Id="rId7" Type="http://schemas.openxmlformats.org/officeDocument/2006/relationships/image" Target="../media/image2.png"/><Relationship Id="rId12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11" Type="http://schemas.openxmlformats.org/officeDocument/2006/relationships/image" Target="../media/image43.png"/><Relationship Id="rId5" Type="http://schemas.openxmlformats.org/officeDocument/2006/relationships/image" Target="../media/image15.png"/><Relationship Id="rId10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microsoft.com/office/2007/relationships/hdphoto" Target="../media/hdphoto2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26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10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5.wdp"/><Relationship Id="rId7" Type="http://schemas.openxmlformats.org/officeDocument/2006/relationships/image" Target="../media/image2.png"/><Relationship Id="rId12" Type="http://schemas.openxmlformats.org/officeDocument/2006/relationships/image" Target="../media/image5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11" Type="http://schemas.openxmlformats.org/officeDocument/2006/relationships/image" Target="../media/image52.png"/><Relationship Id="rId5" Type="http://schemas.openxmlformats.org/officeDocument/2006/relationships/image" Target="../media/image15.png"/><Relationship Id="rId10" Type="http://schemas.openxmlformats.org/officeDocument/2006/relationships/image" Target="../media/image51.png"/><Relationship Id="rId4" Type="http://schemas.openxmlformats.org/officeDocument/2006/relationships/image" Target="../media/image49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microsoft.com/office/2007/relationships/hdphoto" Target="../media/hdphoto12.wdp"/><Relationship Id="rId3" Type="http://schemas.microsoft.com/office/2007/relationships/hdphoto" Target="../media/hdphoto1.wdp"/><Relationship Id="rId21" Type="http://schemas.microsoft.com/office/2007/relationships/hdphoto" Target="../media/hdphoto14.wdp"/><Relationship Id="rId7" Type="http://schemas.microsoft.com/office/2007/relationships/hdphoto" Target="../media/hdphoto6.wdp"/><Relationship Id="rId12" Type="http://schemas.microsoft.com/office/2007/relationships/hdphoto" Target="../media/hdphoto8.wdp"/><Relationship Id="rId17" Type="http://schemas.microsoft.com/office/2007/relationships/hdphoto" Target="../media/hdphoto11.wdp"/><Relationship Id="rId2" Type="http://schemas.openxmlformats.org/officeDocument/2006/relationships/image" Target="../media/image1.png"/><Relationship Id="rId16" Type="http://schemas.microsoft.com/office/2007/relationships/hdphoto" Target="../media/hdphoto10.wdp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7.wdp"/><Relationship Id="rId5" Type="http://schemas.microsoft.com/office/2007/relationships/hdphoto" Target="../media/hdphoto3.wdp"/><Relationship Id="rId15" Type="http://schemas.microsoft.com/office/2007/relationships/hdphoto" Target="../media/hdphoto9.wdp"/><Relationship Id="rId10" Type="http://schemas.openxmlformats.org/officeDocument/2006/relationships/image" Target="../media/image6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5.wdp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5.wdp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microsoft.com/office/2007/relationships/hdphoto" Target="../media/hdphoto17.wdp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04F54-1F4A-A148-B488-0710E912E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614" y="2013064"/>
            <a:ext cx="9260386" cy="1589946"/>
          </a:xfrm>
        </p:spPr>
        <p:txBody>
          <a:bodyPr/>
          <a:lstStyle/>
          <a:p>
            <a:pPr algn="ctr"/>
            <a:r>
              <a:rPr lang="en-EE" sz="4800" dirty="0"/>
              <a:t>On Black-Box Knowledge—Sound Commit-and-Prove SNARKs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22CF44-7322-9643-BAD1-BC1E4B0AE7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91312" cy="1589946"/>
          </a:xfrm>
        </p:spPr>
        <p:txBody>
          <a:bodyPr>
            <a:noAutofit/>
          </a:bodyPr>
          <a:lstStyle/>
          <a:p>
            <a:r>
              <a:rPr lang="en-EE" sz="2600" u="sng" dirty="0">
                <a:solidFill>
                  <a:schemeClr val="tx1"/>
                </a:solidFill>
              </a:rPr>
              <a:t>Helger Lipmaa</a:t>
            </a:r>
            <a:endParaRPr lang="en-EE" sz="2600" dirty="0">
              <a:solidFill>
                <a:schemeClr val="tx1"/>
              </a:solidFill>
            </a:endParaRPr>
          </a:p>
          <a:p>
            <a:r>
              <a:rPr lang="en-EE" sz="2600" dirty="0">
                <a:solidFill>
                  <a:schemeClr val="tx1"/>
                </a:solidFill>
              </a:rPr>
              <a:t>University of Tartu, Estonia</a:t>
            </a:r>
          </a:p>
          <a:p>
            <a:r>
              <a:rPr lang="en-EE" sz="2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(Asiacrypt 2023 virtual presentation)</a:t>
            </a:r>
          </a:p>
        </p:txBody>
      </p:sp>
    </p:spTree>
    <p:extLst>
      <p:ext uri="{BB962C8B-B14F-4D97-AF65-F5344CB8AC3E}">
        <p14:creationId xmlns:p14="http://schemas.microsoft.com/office/powerpoint/2010/main" val="1125725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artoon character holding a megaphone&#10;&#10;Description automatically generated">
            <a:extLst>
              <a:ext uri="{FF2B5EF4-FFF2-40B4-BE49-F238E27FC236}">
                <a16:creationId xmlns:a16="http://schemas.microsoft.com/office/drawing/2014/main" id="{ADBE8B9B-1F5F-FAA9-7C16-B2A71E1AA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828" y="1811983"/>
            <a:ext cx="3416300" cy="3797300"/>
          </a:xfrm>
          <a:prstGeom prst="rect">
            <a:avLst/>
          </a:prstGeom>
        </p:spPr>
      </p:pic>
      <p:pic>
        <p:nvPicPr>
          <p:cNvPr id="32" name="Picture 31" descr="A yellow cube with white text and question marks&#10;&#10;Description automatically generated">
            <a:extLst>
              <a:ext uri="{FF2B5EF4-FFF2-40B4-BE49-F238E27FC236}">
                <a16:creationId xmlns:a16="http://schemas.microsoft.com/office/drawing/2014/main" id="{3F2549B1-85F6-EDE2-6692-FB739BB25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3" b="91235" l="10000" r="90000">
                        <a14:foregroundMark x1="31395" y1="31076" x2="44651" y2="52789"/>
                        <a14:foregroundMark x1="35000" y1="74502" x2="42093" y2="61753"/>
                        <a14:foregroundMark x1="51279" y1="91633" x2="51279" y2="91633"/>
                        <a14:foregroundMark x1="48837" y1="9363" x2="48837" y2="9363"/>
                        <a14:foregroundMark x1="36860" y1="25100" x2="43721" y2="48606"/>
                        <a14:foregroundMark x1="29186" y1="29681" x2="39302" y2="64741"/>
                        <a14:foregroundMark x1="39302" y1="64741" x2="40116" y2="64741"/>
                        <a14:foregroundMark x1="73023" y1="66135" x2="71628" y2="65339"/>
                        <a14:foregroundMark x1="46163" y1="9363" x2="46163" y2="9363"/>
                        <a14:foregroundMark x1="51977" y1="9363" x2="51977" y2="9363"/>
                        <a14:foregroundMark x1="53140" y1="9761" x2="53140" y2="9761"/>
                        <a14:foregroundMark x1="56860" y1="10359" x2="51977" y2="9163"/>
                        <a14:foregroundMark x1="45814" y1="9363" x2="46744" y2="9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74032" y="1375810"/>
            <a:ext cx="9157555" cy="5345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7AC046-691E-5D49-9279-3685271ED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BB Extraction In Interactive Protocols</a:t>
            </a:r>
          </a:p>
        </p:txBody>
      </p:sp>
      <p:pic>
        <p:nvPicPr>
          <p:cNvPr id="14" name="Picture 13" descr="A cartoon character flying with a broom&#10;&#10;Description automatically generated">
            <a:extLst>
              <a:ext uri="{FF2B5EF4-FFF2-40B4-BE49-F238E27FC236}">
                <a16:creationId xmlns:a16="http://schemas.microsoft.com/office/drawing/2014/main" id="{6EE6B6EE-0356-FCFD-405D-C8E473E1D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11" b="91869" l="3605" r="92907">
                        <a14:foregroundMark x1="52558" y1="17597" x2="54070" y2="40655"/>
                        <a14:foregroundMark x1="50465" y1="25121" x2="48953" y2="33981"/>
                        <a14:foregroundMark x1="27209" y1="57524" x2="32674" y2="57282"/>
                        <a14:foregroundMark x1="26977" y1="54612" x2="31395" y2="50000"/>
                        <a14:foregroundMark x1="24419" y1="53762" x2="28256" y2="48422"/>
                        <a14:foregroundMark x1="5930" y1="50121" x2="12558" y2="53277"/>
                        <a14:foregroundMark x1="50233" y1="25000" x2="46163" y2="31917"/>
                        <a14:foregroundMark x1="53372" y1="6553" x2="54419" y2="6796"/>
                        <a14:foregroundMark x1="85233" y1="70631" x2="88837" y2="79126"/>
                        <a14:foregroundMark x1="88837" y1="79126" x2="89186" y2="82524"/>
                        <a14:foregroundMark x1="92442" y1="82524" x2="93023" y2="75485"/>
                        <a14:foregroundMark x1="66977" y1="90655" x2="67326" y2="81553"/>
                        <a14:foregroundMark x1="51047" y1="88107" x2="56395" y2="80704"/>
                        <a14:foregroundMark x1="56395" y1="80704" x2="56512" y2="80704"/>
                        <a14:foregroundMark x1="68140" y1="91869" x2="67326" y2="82524"/>
                        <a14:foregroundMark x1="51977" y1="75243" x2="64767" y2="69539"/>
                        <a14:foregroundMark x1="45814" y1="37379" x2="51395" y2="35680"/>
                        <a14:foregroundMark x1="45581" y1="28641" x2="61163" y2="30947"/>
                        <a14:foregroundMark x1="64651" y1="40898" x2="61395" y2="30947"/>
                        <a14:foregroundMark x1="66163" y1="47209" x2="65814" y2="41748"/>
                        <a14:foregroundMark x1="43488" y1="30218" x2="48256" y2="28519"/>
                        <a14:foregroundMark x1="24535" y1="66869" x2="28372" y2="60801"/>
                        <a14:foregroundMark x1="5698" y1="47209" x2="4419" y2="48786"/>
                        <a14:foregroundMark x1="43140" y1="81675" x2="50814" y2="79369"/>
                        <a14:foregroundMark x1="6860" y1="45874" x2="6860" y2="45874"/>
                        <a14:foregroundMark x1="5581" y1="46845" x2="5581" y2="46845"/>
                        <a14:foregroundMark x1="3605" y1="50728" x2="3605" y2="50728"/>
                        <a14:foregroundMark x1="56047" y1="50607" x2="53837" y2="566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91" y="1975198"/>
            <a:ext cx="3967757" cy="38016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8244AE6-2998-29E8-A34B-38D0D23628FE}"/>
              </a:ext>
            </a:extLst>
          </p:cNvPr>
          <p:cNvGrpSpPr/>
          <p:nvPr/>
        </p:nvGrpSpPr>
        <p:grpSpPr>
          <a:xfrm>
            <a:off x="2500911" y="2333633"/>
            <a:ext cx="6503389" cy="571002"/>
            <a:chOff x="2500911" y="2333633"/>
            <a:chExt cx="5879001" cy="57100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3B6A535-6D70-E84A-AF23-75C3ED0447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0911" y="2904635"/>
              <a:ext cx="5879001" cy="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57DA074-2941-F097-1862-4CB3B9C9BBF5}"/>
                    </a:ext>
                  </a:extLst>
                </p:cNvPr>
                <p:cNvSpPr txBox="1"/>
                <p:nvPr/>
              </p:nvSpPr>
              <p:spPr>
                <a:xfrm>
                  <a:off x="4946836" y="2333633"/>
                  <a:ext cx="30392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57DA074-2941-F097-1862-4CB3B9C9BB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6836" y="2333633"/>
                  <a:ext cx="303929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3571"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69A194B-65EF-5041-E268-EDACA98B3364}"/>
              </a:ext>
            </a:extLst>
          </p:cNvPr>
          <p:cNvGrpSpPr/>
          <p:nvPr/>
        </p:nvGrpSpPr>
        <p:grpSpPr>
          <a:xfrm>
            <a:off x="2978727" y="3710633"/>
            <a:ext cx="4975300" cy="549454"/>
            <a:chOff x="2978727" y="3710633"/>
            <a:chExt cx="4975300" cy="54945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ED6296F-E10C-C4E9-A240-DFCD35C17F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727" y="4260087"/>
              <a:ext cx="4975300" cy="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FB33F03-90A8-A82C-6388-D45CFF5CD8F6}"/>
                    </a:ext>
                  </a:extLst>
                </p:cNvPr>
                <p:cNvSpPr txBox="1"/>
                <p:nvPr/>
              </p:nvSpPr>
              <p:spPr>
                <a:xfrm>
                  <a:off x="5203237" y="3710633"/>
                  <a:ext cx="383118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3000" i="1" smtClean="0">
                            <a:latin typeface="Cambria Math" panose="02040503050406030204" pitchFamily="18" charset="0"/>
                          </a:rPr>
                          <m:t>’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FB33F03-90A8-A82C-6388-D45CFF5CD8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3237" y="3710633"/>
                  <a:ext cx="383118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6452" r="-19355" b="-8108"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53CB9F-B34D-5D80-A4D7-86CAD10F29A2}"/>
              </a:ext>
            </a:extLst>
          </p:cNvPr>
          <p:cNvGrpSpPr/>
          <p:nvPr/>
        </p:nvGrpSpPr>
        <p:grpSpPr>
          <a:xfrm>
            <a:off x="2786864" y="3049409"/>
            <a:ext cx="5305964" cy="516564"/>
            <a:chOff x="2786864" y="3049409"/>
            <a:chExt cx="4838812" cy="516564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E2FE3CD-4BBE-A842-B381-9F588AEC401F}"/>
                </a:ext>
              </a:extLst>
            </p:cNvPr>
            <p:cNvCxnSpPr>
              <a:cxnSpLocks/>
            </p:cNvCxnSpPr>
            <p:nvPr/>
          </p:nvCxnSpPr>
          <p:spPr>
            <a:xfrm>
              <a:off x="2786864" y="3565973"/>
              <a:ext cx="4838812" cy="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C594E8E-7B49-5FF8-A521-070B5097DA13}"/>
                    </a:ext>
                  </a:extLst>
                </p:cNvPr>
                <p:cNvSpPr txBox="1"/>
                <p:nvPr/>
              </p:nvSpPr>
              <p:spPr>
                <a:xfrm>
                  <a:off x="5031912" y="3049409"/>
                  <a:ext cx="307968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C594E8E-7B49-5FF8-A521-070B5097D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1912" y="3049409"/>
                  <a:ext cx="307968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7407" r="-3704"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A65906-E7E8-5EED-9E58-D806BAB7E8B4}"/>
              </a:ext>
            </a:extLst>
          </p:cNvPr>
          <p:cNvGrpSpPr/>
          <p:nvPr/>
        </p:nvGrpSpPr>
        <p:grpSpPr>
          <a:xfrm>
            <a:off x="3937166" y="4397597"/>
            <a:ext cx="4155662" cy="506727"/>
            <a:chOff x="3937166" y="4397597"/>
            <a:chExt cx="3688510" cy="506727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D5F0B6E-B7A0-965F-D08C-BA628525A1F7}"/>
                </a:ext>
              </a:extLst>
            </p:cNvPr>
            <p:cNvCxnSpPr>
              <a:cxnSpLocks/>
            </p:cNvCxnSpPr>
            <p:nvPr/>
          </p:nvCxnSpPr>
          <p:spPr>
            <a:xfrm>
              <a:off x="3937166" y="4904324"/>
              <a:ext cx="3688510" cy="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3A7179E-ABB5-8F19-E23A-C3B58449A632}"/>
                    </a:ext>
                  </a:extLst>
                </p:cNvPr>
                <p:cNvSpPr txBox="1"/>
                <p:nvPr/>
              </p:nvSpPr>
              <p:spPr>
                <a:xfrm>
                  <a:off x="5054727" y="4397597"/>
                  <a:ext cx="392736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3000" i="1" smtClean="0">
                            <a:latin typeface="Cambria Math" panose="02040503050406030204" pitchFamily="18" charset="0"/>
                          </a:rPr>
                          <m:t>’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3A7179E-ABB5-8F19-E23A-C3B58449A6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4727" y="4397597"/>
                  <a:ext cx="392736" cy="461665"/>
                </a:xfrm>
                <a:prstGeom prst="rect">
                  <a:avLst/>
                </a:prstGeom>
                <a:blipFill>
                  <a:blip r:embed="rId10"/>
                  <a:stretch>
                    <a:fillRect r="-8108" b="-8108"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825E38-3839-E1A7-9190-961A5B829946}"/>
              </a:ext>
            </a:extLst>
          </p:cNvPr>
          <p:cNvGrpSpPr/>
          <p:nvPr/>
        </p:nvGrpSpPr>
        <p:grpSpPr>
          <a:xfrm>
            <a:off x="6854623" y="4048538"/>
            <a:ext cx="2295067" cy="2636977"/>
            <a:chOff x="6854623" y="4048538"/>
            <a:chExt cx="2295067" cy="2636977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D2EB9A2-ED48-2F67-0B22-1204DF74FD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02137" y="4048538"/>
              <a:ext cx="1847553" cy="2326136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AC9E1D1-68F5-71AD-4EA0-60859A3CF8CD}"/>
                    </a:ext>
                  </a:extLst>
                </p:cNvPr>
                <p:cNvSpPr txBox="1"/>
                <p:nvPr/>
              </p:nvSpPr>
              <p:spPr>
                <a:xfrm>
                  <a:off x="6854623" y="6223850"/>
                  <a:ext cx="41043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AC9E1D1-68F5-71AD-4EA0-60859A3CF8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4623" y="6223850"/>
                  <a:ext cx="410433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5882" r="-2941"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A5298B33-C206-421C-2A85-C1724E97AF30}"/>
              </a:ext>
            </a:extLst>
          </p:cNvPr>
          <p:cNvSpPr txBox="1"/>
          <p:nvPr/>
        </p:nvSpPr>
        <p:spPr>
          <a:xfrm>
            <a:off x="1300027" y="5716820"/>
            <a:ext cx="5141844" cy="1015663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EE" sz="3000" dirty="0">
                <a:solidFill>
                  <a:schemeClr val="bg1"/>
                </a:solidFill>
              </a:rPr>
              <a:t>Rewinding and sending new verifier messages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328C3A-67EB-5206-4A79-6376AD32947A}"/>
              </a:ext>
            </a:extLst>
          </p:cNvPr>
          <p:cNvGrpSpPr/>
          <p:nvPr/>
        </p:nvGrpSpPr>
        <p:grpSpPr>
          <a:xfrm>
            <a:off x="2584746" y="1657591"/>
            <a:ext cx="6308733" cy="523252"/>
            <a:chOff x="2584746" y="1657591"/>
            <a:chExt cx="6308733" cy="52325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3ADBEF8-29DF-228C-05EC-F8707E44A549}"/>
                </a:ext>
              </a:extLst>
            </p:cNvPr>
            <p:cNvCxnSpPr>
              <a:cxnSpLocks/>
            </p:cNvCxnSpPr>
            <p:nvPr/>
          </p:nvCxnSpPr>
          <p:spPr>
            <a:xfrm>
              <a:off x="2584746" y="2180843"/>
              <a:ext cx="6308733" cy="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BECD55E-EE2E-D7F8-F698-CAC6EDC84A6B}"/>
                    </a:ext>
                  </a:extLst>
                </p:cNvPr>
                <p:cNvSpPr txBox="1"/>
                <p:nvPr/>
              </p:nvSpPr>
              <p:spPr>
                <a:xfrm>
                  <a:off x="5203237" y="1657591"/>
                  <a:ext cx="339580" cy="4616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BECD55E-EE2E-D7F8-F698-CAC6EDC84A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3237" y="1657591"/>
                  <a:ext cx="339580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7143" r="-7143"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3499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artoon character holding a megaphone&#10;&#10;Description automatically generated">
            <a:extLst>
              <a:ext uri="{FF2B5EF4-FFF2-40B4-BE49-F238E27FC236}">
                <a16:creationId xmlns:a16="http://schemas.microsoft.com/office/drawing/2014/main" id="{DD7BF3A4-6562-4F5B-BC9E-BE318D3C1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828" y="1811983"/>
            <a:ext cx="3416300" cy="3797300"/>
          </a:xfrm>
          <a:prstGeom prst="rect">
            <a:avLst/>
          </a:prstGeom>
        </p:spPr>
      </p:pic>
      <p:pic>
        <p:nvPicPr>
          <p:cNvPr id="32" name="Picture 31" descr="A yellow cube with white text and question marks&#10;&#10;Description automatically generated">
            <a:extLst>
              <a:ext uri="{FF2B5EF4-FFF2-40B4-BE49-F238E27FC236}">
                <a16:creationId xmlns:a16="http://schemas.microsoft.com/office/drawing/2014/main" id="{3F2549B1-85F6-EDE2-6692-FB739BB25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3" b="91235" l="10000" r="90000">
                        <a14:foregroundMark x1="31395" y1="31076" x2="44651" y2="52789"/>
                        <a14:foregroundMark x1="35000" y1="74502" x2="42093" y2="61753"/>
                        <a14:foregroundMark x1="51279" y1="91633" x2="51279" y2="91633"/>
                        <a14:foregroundMark x1="48837" y1="9363" x2="48837" y2="9363"/>
                        <a14:foregroundMark x1="36860" y1="25100" x2="43721" y2="48606"/>
                        <a14:foregroundMark x1="29186" y1="29681" x2="39302" y2="64741"/>
                        <a14:foregroundMark x1="39302" y1="64741" x2="40116" y2="64741"/>
                        <a14:foregroundMark x1="73023" y1="66135" x2="71628" y2="65339"/>
                        <a14:foregroundMark x1="46163" y1="9363" x2="46163" y2="9363"/>
                        <a14:foregroundMark x1="51977" y1="9363" x2="51977" y2="9363"/>
                        <a14:foregroundMark x1="53140" y1="9761" x2="53140" y2="9761"/>
                        <a14:foregroundMark x1="56860" y1="10359" x2="51977" y2="9163"/>
                        <a14:foregroundMark x1="45814" y1="9363" x2="46744" y2="9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74032" y="1375810"/>
            <a:ext cx="9157555" cy="5345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7AC046-691E-5D49-9279-3685271ED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BBE in NIZK</a:t>
            </a:r>
          </a:p>
        </p:txBody>
      </p:sp>
      <p:pic>
        <p:nvPicPr>
          <p:cNvPr id="14" name="Picture 13" descr="A cartoon character flying with a broom&#10;&#10;Description automatically generated">
            <a:extLst>
              <a:ext uri="{FF2B5EF4-FFF2-40B4-BE49-F238E27FC236}">
                <a16:creationId xmlns:a16="http://schemas.microsoft.com/office/drawing/2014/main" id="{6EE6B6EE-0356-FCFD-405D-C8E473E1D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11" b="91869" l="3605" r="92907">
                        <a14:foregroundMark x1="52558" y1="17597" x2="54070" y2="40655"/>
                        <a14:foregroundMark x1="50465" y1="25121" x2="48953" y2="33981"/>
                        <a14:foregroundMark x1="27209" y1="57524" x2="32674" y2="57282"/>
                        <a14:foregroundMark x1="26977" y1="54612" x2="31395" y2="50000"/>
                        <a14:foregroundMark x1="24419" y1="53762" x2="28256" y2="48422"/>
                        <a14:foregroundMark x1="5930" y1="50121" x2="12558" y2="53277"/>
                        <a14:foregroundMark x1="50233" y1="25000" x2="46163" y2="31917"/>
                        <a14:foregroundMark x1="53372" y1="6553" x2="54419" y2="6796"/>
                        <a14:foregroundMark x1="85233" y1="70631" x2="88837" y2="79126"/>
                        <a14:foregroundMark x1="88837" y1="79126" x2="89186" y2="82524"/>
                        <a14:foregroundMark x1="92442" y1="82524" x2="93023" y2="75485"/>
                        <a14:foregroundMark x1="66977" y1="90655" x2="67326" y2="81553"/>
                        <a14:foregroundMark x1="51047" y1="88107" x2="56395" y2="80704"/>
                        <a14:foregroundMark x1="56395" y1="80704" x2="56512" y2="80704"/>
                        <a14:foregroundMark x1="68140" y1="91869" x2="67326" y2="82524"/>
                        <a14:foregroundMark x1="51977" y1="75243" x2="64767" y2="69539"/>
                        <a14:foregroundMark x1="45814" y1="37379" x2="51395" y2="35680"/>
                        <a14:foregroundMark x1="45581" y1="28641" x2="61163" y2="30947"/>
                        <a14:foregroundMark x1="64651" y1="40898" x2="61395" y2="30947"/>
                        <a14:foregroundMark x1="66163" y1="47209" x2="65814" y2="41748"/>
                        <a14:foregroundMark x1="43488" y1="30218" x2="48256" y2="28519"/>
                        <a14:foregroundMark x1="24535" y1="66869" x2="28372" y2="60801"/>
                        <a14:foregroundMark x1="5698" y1="47209" x2="4419" y2="48786"/>
                        <a14:foregroundMark x1="43140" y1="81675" x2="50814" y2="79369"/>
                        <a14:foregroundMark x1="6860" y1="45874" x2="6860" y2="45874"/>
                        <a14:foregroundMark x1="5581" y1="46845" x2="5581" y2="46845"/>
                        <a14:foregroundMark x1="3605" y1="50728" x2="3605" y2="50728"/>
                        <a14:foregroundMark x1="56047" y1="50607" x2="53837" y2="566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91" y="1975198"/>
            <a:ext cx="3967757" cy="380166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69FAB6-753D-5A5F-3F8D-36636E83481A}"/>
              </a:ext>
            </a:extLst>
          </p:cNvPr>
          <p:cNvGrpSpPr/>
          <p:nvPr/>
        </p:nvGrpSpPr>
        <p:grpSpPr>
          <a:xfrm>
            <a:off x="2404745" y="1829114"/>
            <a:ext cx="6722219" cy="655624"/>
            <a:chOff x="2404746" y="1829114"/>
            <a:chExt cx="5141844" cy="655624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3B6A535-6D70-E84A-AF23-75C3ED0447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04746" y="2451003"/>
              <a:ext cx="5141844" cy="33735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57DA074-2941-F097-1862-4CB3B9C9BBF5}"/>
                    </a:ext>
                  </a:extLst>
                </p:cNvPr>
                <p:cNvSpPr txBox="1"/>
                <p:nvPr/>
              </p:nvSpPr>
              <p:spPr>
                <a:xfrm>
                  <a:off x="4272974" y="1829114"/>
                  <a:ext cx="1451038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𝑐𝑟𝑠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,…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57DA074-2941-F097-1862-4CB3B9C9BB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2974" y="1829114"/>
                  <a:ext cx="1451038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48F274-246F-BF27-C5FD-F8A9BA8A3EE3}"/>
              </a:ext>
            </a:extLst>
          </p:cNvPr>
          <p:cNvGrpSpPr/>
          <p:nvPr/>
        </p:nvGrpSpPr>
        <p:grpSpPr>
          <a:xfrm>
            <a:off x="2918536" y="3458827"/>
            <a:ext cx="5006263" cy="607296"/>
            <a:chOff x="2918537" y="3458827"/>
            <a:chExt cx="4064986" cy="607296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ED6296F-E10C-C4E9-A240-DFCD35C17F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8537" y="4066123"/>
              <a:ext cx="4064986" cy="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FB33F03-90A8-A82C-6388-D45CFF5CD8F6}"/>
                    </a:ext>
                  </a:extLst>
                </p:cNvPr>
                <p:cNvSpPr txBox="1"/>
                <p:nvPr/>
              </p:nvSpPr>
              <p:spPr>
                <a:xfrm>
                  <a:off x="4522472" y="3458827"/>
                  <a:ext cx="1601400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𝑐𝑟𝑠</m:t>
                        </m:r>
                        <m:r>
                          <a:rPr lang="en-US" sz="3000" i="1" smtClean="0">
                            <a:latin typeface="Cambria Math" panose="02040503050406030204" pitchFamily="18" charset="0"/>
                          </a:rPr>
                          <m:t>’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i="1" smtClean="0">
                            <a:latin typeface="Cambria Math" panose="02040503050406030204" pitchFamily="18" charset="0"/>
                          </a:rPr>
                          <m:t>’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,…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FB33F03-90A8-A82C-6388-D45CFF5CD8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2472" y="3458827"/>
                  <a:ext cx="1601400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8108"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B6DDF9A-15B1-02F3-8432-7F8781C32D7C}"/>
              </a:ext>
            </a:extLst>
          </p:cNvPr>
          <p:cNvGrpSpPr/>
          <p:nvPr/>
        </p:nvGrpSpPr>
        <p:grpSpPr>
          <a:xfrm>
            <a:off x="2813030" y="2617588"/>
            <a:ext cx="6313934" cy="587909"/>
            <a:chOff x="2813030" y="2617588"/>
            <a:chExt cx="3655007" cy="587909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E2FE3CD-4BBE-A842-B381-9F588AEC401F}"/>
                </a:ext>
              </a:extLst>
            </p:cNvPr>
            <p:cNvCxnSpPr>
              <a:cxnSpLocks/>
            </p:cNvCxnSpPr>
            <p:nvPr/>
          </p:nvCxnSpPr>
          <p:spPr>
            <a:xfrm>
              <a:off x="2813030" y="3205497"/>
              <a:ext cx="3655007" cy="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C594E8E-7B49-5FF8-A521-070B5097DA13}"/>
                    </a:ext>
                  </a:extLst>
                </p:cNvPr>
                <p:cNvSpPr txBox="1"/>
                <p:nvPr/>
              </p:nvSpPr>
              <p:spPr>
                <a:xfrm>
                  <a:off x="4064937" y="2617588"/>
                  <a:ext cx="351315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C594E8E-7B49-5FF8-A521-070B5097D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4937" y="2617588"/>
                  <a:ext cx="351315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03E850-FFC4-4C80-CC4B-6A8B0087A920}"/>
              </a:ext>
            </a:extLst>
          </p:cNvPr>
          <p:cNvGrpSpPr/>
          <p:nvPr/>
        </p:nvGrpSpPr>
        <p:grpSpPr>
          <a:xfrm>
            <a:off x="3937166" y="4340436"/>
            <a:ext cx="4155662" cy="563888"/>
            <a:chOff x="3937166" y="4340436"/>
            <a:chExt cx="3609424" cy="563888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D5F0B6E-B7A0-965F-D08C-BA628525A1F7}"/>
                </a:ext>
              </a:extLst>
            </p:cNvPr>
            <p:cNvCxnSpPr>
              <a:cxnSpLocks/>
            </p:cNvCxnSpPr>
            <p:nvPr/>
          </p:nvCxnSpPr>
          <p:spPr>
            <a:xfrm>
              <a:off x="3937166" y="4904324"/>
              <a:ext cx="3609424" cy="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3A7179E-ABB5-8F19-E23A-C3B58449A632}"/>
                    </a:ext>
                  </a:extLst>
                </p:cNvPr>
                <p:cNvSpPr txBox="1"/>
                <p:nvPr/>
              </p:nvSpPr>
              <p:spPr>
                <a:xfrm>
                  <a:off x="4938277" y="4340436"/>
                  <a:ext cx="428002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3000" i="1" smtClean="0">
                            <a:latin typeface="Cambria Math" panose="02040503050406030204" pitchFamily="18" charset="0"/>
                          </a:rPr>
                          <m:t>’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3A7179E-ABB5-8F19-E23A-C3B58449A6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8277" y="4340436"/>
                  <a:ext cx="428002" cy="461665"/>
                </a:xfrm>
                <a:prstGeom prst="rect">
                  <a:avLst/>
                </a:prstGeom>
                <a:blipFill>
                  <a:blip r:embed="rId10"/>
                  <a:stretch>
                    <a:fillRect r="-10000" b="-7895"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D8E6F6A-B790-BD64-6718-AC335F87C2F3}"/>
              </a:ext>
            </a:extLst>
          </p:cNvPr>
          <p:cNvGrpSpPr/>
          <p:nvPr/>
        </p:nvGrpSpPr>
        <p:grpSpPr>
          <a:xfrm>
            <a:off x="6854623" y="4048538"/>
            <a:ext cx="2295067" cy="2636977"/>
            <a:chOff x="6854623" y="4048538"/>
            <a:chExt cx="2295067" cy="2636977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D2EB9A2-ED48-2F67-0B22-1204DF74FD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02137" y="4048538"/>
              <a:ext cx="1847553" cy="2326136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AC9E1D1-68F5-71AD-4EA0-60859A3CF8CD}"/>
                    </a:ext>
                  </a:extLst>
                </p:cNvPr>
                <p:cNvSpPr txBox="1"/>
                <p:nvPr/>
              </p:nvSpPr>
              <p:spPr>
                <a:xfrm>
                  <a:off x="6854623" y="6223850"/>
                  <a:ext cx="41043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AC9E1D1-68F5-71AD-4EA0-60859A3CF8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4623" y="6223850"/>
                  <a:ext cx="410433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5882" r="-2941"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A5298B33-C206-421C-2A85-C1724E97AF30}"/>
              </a:ext>
            </a:extLst>
          </p:cNvPr>
          <p:cNvSpPr txBox="1"/>
          <p:nvPr/>
        </p:nvSpPr>
        <p:spPr>
          <a:xfrm>
            <a:off x="482600" y="5716820"/>
            <a:ext cx="5959271" cy="1015663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EE" sz="3000" dirty="0">
                <a:solidFill>
                  <a:schemeClr val="bg1"/>
                </a:solidFill>
              </a:rPr>
              <a:t>Black-box Extraction. Only IO behavior can be analyzed. No RO</a:t>
            </a:r>
          </a:p>
        </p:txBody>
      </p:sp>
    </p:spTree>
    <p:extLst>
      <p:ext uri="{BB962C8B-B14F-4D97-AF65-F5344CB8AC3E}">
        <p14:creationId xmlns:p14="http://schemas.microsoft.com/office/powerpoint/2010/main" val="304501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character holding a megaphone&#10;&#10;Description automatically generated">
            <a:extLst>
              <a:ext uri="{FF2B5EF4-FFF2-40B4-BE49-F238E27FC236}">
                <a16:creationId xmlns:a16="http://schemas.microsoft.com/office/drawing/2014/main" id="{0658F727-9368-C012-4931-2649F78DD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828" y="1811983"/>
            <a:ext cx="3416300" cy="3797300"/>
          </a:xfrm>
          <a:prstGeom prst="rect">
            <a:avLst/>
          </a:prstGeom>
        </p:spPr>
      </p:pic>
      <p:pic>
        <p:nvPicPr>
          <p:cNvPr id="32" name="Picture 31" descr="A yellow cube with white text and question marks&#10;&#10;Description automatically generated">
            <a:extLst>
              <a:ext uri="{FF2B5EF4-FFF2-40B4-BE49-F238E27FC236}">
                <a16:creationId xmlns:a16="http://schemas.microsoft.com/office/drawing/2014/main" id="{3F2549B1-85F6-EDE2-6692-FB739BB25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3" b="91235" l="10000" r="90000">
                        <a14:foregroundMark x1="31395" y1="31076" x2="44651" y2="52789"/>
                        <a14:foregroundMark x1="35000" y1="74502" x2="42093" y2="61753"/>
                        <a14:foregroundMark x1="51279" y1="91633" x2="51279" y2="91633"/>
                        <a14:foregroundMark x1="48837" y1="9363" x2="48837" y2="9363"/>
                        <a14:foregroundMark x1="36860" y1="25100" x2="43721" y2="48606"/>
                        <a14:foregroundMark x1="29186" y1="29681" x2="39302" y2="64741"/>
                        <a14:foregroundMark x1="39302" y1="64741" x2="40116" y2="64741"/>
                        <a14:foregroundMark x1="73023" y1="66135" x2="71628" y2="65339"/>
                        <a14:foregroundMark x1="46163" y1="9363" x2="46163" y2="9363"/>
                        <a14:foregroundMark x1="51977" y1="9363" x2="51977" y2="9363"/>
                        <a14:foregroundMark x1="53140" y1="9761" x2="53140" y2="9761"/>
                        <a14:foregroundMark x1="56860" y1="10359" x2="51977" y2="9163"/>
                        <a14:foregroundMark x1="45814" y1="9363" x2="46744" y2="9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74032" y="1375810"/>
            <a:ext cx="9157555" cy="5345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7AC046-691E-5D49-9279-3685271ED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Impossibility of BBE in </a:t>
            </a:r>
            <a:r>
              <a:rPr lang="en-EE" dirty="0">
                <a:solidFill>
                  <a:srgbClr val="FF0000"/>
                </a:solidFill>
              </a:rPr>
              <a:t>NA</a:t>
            </a:r>
            <a:r>
              <a:rPr lang="en-EE" dirty="0"/>
              <a:t> SNAR</a:t>
            </a:r>
            <a:r>
              <a:rPr lang="en-EE" dirty="0">
                <a:solidFill>
                  <a:srgbClr val="FF0000"/>
                </a:solidFill>
              </a:rPr>
              <a:t>K</a:t>
            </a:r>
            <a:r>
              <a:rPr lang="en-EE" dirty="0"/>
              <a:t>s</a:t>
            </a:r>
          </a:p>
        </p:txBody>
      </p:sp>
      <p:pic>
        <p:nvPicPr>
          <p:cNvPr id="14" name="Picture 13" descr="A cartoon character flying with a broom&#10;&#10;Description automatically generated">
            <a:extLst>
              <a:ext uri="{FF2B5EF4-FFF2-40B4-BE49-F238E27FC236}">
                <a16:creationId xmlns:a16="http://schemas.microsoft.com/office/drawing/2014/main" id="{6EE6B6EE-0356-FCFD-405D-C8E473E1D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11" b="91869" l="3605" r="92907">
                        <a14:foregroundMark x1="52558" y1="17597" x2="54070" y2="40655"/>
                        <a14:foregroundMark x1="50465" y1="25121" x2="48953" y2="33981"/>
                        <a14:foregroundMark x1="27209" y1="57524" x2="32674" y2="57282"/>
                        <a14:foregroundMark x1="26977" y1="54612" x2="31395" y2="50000"/>
                        <a14:foregroundMark x1="24419" y1="53762" x2="28256" y2="48422"/>
                        <a14:foregroundMark x1="5930" y1="50121" x2="12558" y2="53277"/>
                        <a14:foregroundMark x1="50233" y1="25000" x2="46163" y2="31917"/>
                        <a14:foregroundMark x1="53372" y1="6553" x2="54419" y2="6796"/>
                        <a14:foregroundMark x1="85233" y1="70631" x2="88837" y2="79126"/>
                        <a14:foregroundMark x1="88837" y1="79126" x2="89186" y2="82524"/>
                        <a14:foregroundMark x1="92442" y1="82524" x2="93023" y2="75485"/>
                        <a14:foregroundMark x1="66977" y1="90655" x2="67326" y2="81553"/>
                        <a14:foregroundMark x1="51047" y1="88107" x2="56395" y2="80704"/>
                        <a14:foregroundMark x1="56395" y1="80704" x2="56512" y2="80704"/>
                        <a14:foregroundMark x1="68140" y1="91869" x2="67326" y2="82524"/>
                        <a14:foregroundMark x1="51977" y1="75243" x2="64767" y2="69539"/>
                        <a14:foregroundMark x1="45814" y1="37379" x2="51395" y2="35680"/>
                        <a14:foregroundMark x1="45581" y1="28641" x2="61163" y2="30947"/>
                        <a14:foregroundMark x1="64651" y1="40898" x2="61395" y2="30947"/>
                        <a14:foregroundMark x1="66163" y1="47209" x2="65814" y2="41748"/>
                        <a14:foregroundMark x1="43488" y1="30218" x2="48256" y2="28519"/>
                        <a14:foregroundMark x1="24535" y1="66869" x2="28372" y2="60801"/>
                        <a14:foregroundMark x1="5698" y1="47209" x2="4419" y2="48786"/>
                        <a14:foregroundMark x1="43140" y1="81675" x2="50814" y2="79369"/>
                        <a14:foregroundMark x1="6860" y1="45874" x2="6860" y2="45874"/>
                        <a14:foregroundMark x1="5581" y1="46845" x2="5581" y2="46845"/>
                        <a14:foregroundMark x1="3605" y1="50728" x2="3605" y2="50728"/>
                        <a14:foregroundMark x1="56047" y1="50607" x2="53837" y2="566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91" y="1975198"/>
            <a:ext cx="3967757" cy="380166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A39CA66-15F3-A56A-5DF6-2CE93098A96E}"/>
              </a:ext>
            </a:extLst>
          </p:cNvPr>
          <p:cNvGrpSpPr/>
          <p:nvPr/>
        </p:nvGrpSpPr>
        <p:grpSpPr>
          <a:xfrm>
            <a:off x="2500911" y="2379977"/>
            <a:ext cx="5966684" cy="524658"/>
            <a:chOff x="2500911" y="2379977"/>
            <a:chExt cx="3822679" cy="524658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3B6A535-6D70-E84A-AF23-75C3ED0447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0911" y="2904635"/>
              <a:ext cx="3822679" cy="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57DA074-2941-F097-1862-4CB3B9C9BBF5}"/>
                    </a:ext>
                  </a:extLst>
                </p:cNvPr>
                <p:cNvSpPr txBox="1"/>
                <p:nvPr/>
              </p:nvSpPr>
              <p:spPr>
                <a:xfrm>
                  <a:off x="4064117" y="2379977"/>
                  <a:ext cx="66030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𝑐𝑟𝑠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57DA074-2941-F097-1862-4CB3B9C9BB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4117" y="2379977"/>
                  <a:ext cx="660309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202AE4-0A68-A7F8-3C5A-9E64AD4A38E1}"/>
              </a:ext>
            </a:extLst>
          </p:cNvPr>
          <p:cNvGrpSpPr/>
          <p:nvPr/>
        </p:nvGrpSpPr>
        <p:grpSpPr>
          <a:xfrm>
            <a:off x="2978727" y="3735429"/>
            <a:ext cx="5075509" cy="524658"/>
            <a:chOff x="2978727" y="3735429"/>
            <a:chExt cx="3950447" cy="52465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ED6296F-E10C-C4E9-A240-DFCD35C17F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727" y="4260087"/>
              <a:ext cx="3950447" cy="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FB33F03-90A8-A82C-6388-D45CFF5CD8F6}"/>
                    </a:ext>
                  </a:extLst>
                </p:cNvPr>
                <p:cNvSpPr txBox="1"/>
                <p:nvPr/>
              </p:nvSpPr>
              <p:spPr>
                <a:xfrm>
                  <a:off x="4612017" y="3735429"/>
                  <a:ext cx="74379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𝑐𝑟𝑠</m:t>
                        </m:r>
                        <m:r>
                          <a:rPr lang="en-US" sz="3000" i="1" smtClean="0">
                            <a:latin typeface="Cambria Math" panose="02040503050406030204" pitchFamily="18" charset="0"/>
                          </a:rPr>
                          <m:t>’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FB33F03-90A8-A82C-6388-D45CFF5CD8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2017" y="3735429"/>
                  <a:ext cx="743793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37AD59-A1EE-99E8-FF1A-1F9D70D03D4D}"/>
              </a:ext>
            </a:extLst>
          </p:cNvPr>
          <p:cNvGrpSpPr/>
          <p:nvPr/>
        </p:nvGrpSpPr>
        <p:grpSpPr>
          <a:xfrm>
            <a:off x="2786864" y="3051965"/>
            <a:ext cx="4876991" cy="514008"/>
            <a:chOff x="2786864" y="3051965"/>
            <a:chExt cx="3655007" cy="51400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E2FE3CD-4BBE-A842-B381-9F588AEC401F}"/>
                </a:ext>
              </a:extLst>
            </p:cNvPr>
            <p:cNvCxnSpPr>
              <a:cxnSpLocks/>
            </p:cNvCxnSpPr>
            <p:nvPr/>
          </p:nvCxnSpPr>
          <p:spPr>
            <a:xfrm>
              <a:off x="2786864" y="3565973"/>
              <a:ext cx="3655007" cy="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C594E8E-7B49-5FF8-A521-070B5097DA13}"/>
                    </a:ext>
                  </a:extLst>
                </p:cNvPr>
                <p:cNvSpPr txBox="1"/>
                <p:nvPr/>
              </p:nvSpPr>
              <p:spPr>
                <a:xfrm>
                  <a:off x="4546468" y="3051965"/>
                  <a:ext cx="351314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C594E8E-7B49-5FF8-A521-070B5097D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6468" y="3051965"/>
                  <a:ext cx="351314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895AC0-645D-200A-491A-5685852D3607}"/>
              </a:ext>
            </a:extLst>
          </p:cNvPr>
          <p:cNvGrpSpPr/>
          <p:nvPr/>
        </p:nvGrpSpPr>
        <p:grpSpPr>
          <a:xfrm>
            <a:off x="3937166" y="4353978"/>
            <a:ext cx="3653738" cy="550346"/>
            <a:chOff x="3937166" y="4353978"/>
            <a:chExt cx="2415915" cy="550346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D5F0B6E-B7A0-965F-D08C-BA628525A1F7}"/>
                </a:ext>
              </a:extLst>
            </p:cNvPr>
            <p:cNvCxnSpPr>
              <a:cxnSpLocks/>
            </p:cNvCxnSpPr>
            <p:nvPr/>
          </p:nvCxnSpPr>
          <p:spPr>
            <a:xfrm>
              <a:off x="3937166" y="4904324"/>
              <a:ext cx="2415915" cy="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3A7179E-ABB5-8F19-E23A-C3B58449A632}"/>
                    </a:ext>
                  </a:extLst>
                </p:cNvPr>
                <p:cNvSpPr txBox="1"/>
                <p:nvPr/>
              </p:nvSpPr>
              <p:spPr>
                <a:xfrm>
                  <a:off x="4707776" y="4353978"/>
                  <a:ext cx="43441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3000" i="1" smtClean="0">
                            <a:latin typeface="Cambria Math" panose="02040503050406030204" pitchFamily="18" charset="0"/>
                          </a:rPr>
                          <m:t>’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3A7179E-ABB5-8F19-E23A-C3B58449A6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7776" y="4353978"/>
                  <a:ext cx="434413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D2EB9A2-ED48-2F67-0B22-1204DF74FD8A}"/>
              </a:ext>
            </a:extLst>
          </p:cNvPr>
          <p:cNvCxnSpPr>
            <a:cxnSpLocks/>
          </p:cNvCxnSpPr>
          <p:nvPr/>
        </p:nvCxnSpPr>
        <p:spPr>
          <a:xfrm flipH="1">
            <a:off x="7302137" y="4048538"/>
            <a:ext cx="1847553" cy="2326136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AC9E1D1-68F5-71AD-4EA0-60859A3CF8CD}"/>
                  </a:ext>
                </a:extLst>
              </p:cNvPr>
              <p:cNvSpPr txBox="1"/>
              <p:nvPr/>
            </p:nvSpPr>
            <p:spPr>
              <a:xfrm>
                <a:off x="6854623" y="6223850"/>
                <a:ext cx="41043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EE" sz="3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AC9E1D1-68F5-71AD-4EA0-60859A3CF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623" y="6223850"/>
                <a:ext cx="410433" cy="461665"/>
              </a:xfrm>
              <a:prstGeom prst="rect">
                <a:avLst/>
              </a:prstGeom>
              <a:blipFill>
                <a:blip r:embed="rId12"/>
                <a:stretch>
                  <a:fillRect l="-5882" r="-2941"/>
                </a:stretch>
              </a:blipFill>
            </p:spPr>
            <p:txBody>
              <a:bodyPr/>
              <a:lstStyle/>
              <a:p>
                <a:r>
                  <a:rPr lang="en-E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E8F3302F-B5BC-1B23-63C2-E8BE3BBB6F13}"/>
              </a:ext>
            </a:extLst>
          </p:cNvPr>
          <p:cNvGrpSpPr/>
          <p:nvPr/>
        </p:nvGrpSpPr>
        <p:grpSpPr>
          <a:xfrm>
            <a:off x="2584746" y="1645513"/>
            <a:ext cx="6321259" cy="535330"/>
            <a:chOff x="2584746" y="1645513"/>
            <a:chExt cx="4868999" cy="53533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3ADBEF8-29DF-228C-05EC-F8707E44A549}"/>
                </a:ext>
              </a:extLst>
            </p:cNvPr>
            <p:cNvCxnSpPr>
              <a:cxnSpLocks/>
            </p:cNvCxnSpPr>
            <p:nvPr/>
          </p:nvCxnSpPr>
          <p:spPr>
            <a:xfrm>
              <a:off x="2584746" y="2180843"/>
              <a:ext cx="4868999" cy="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BECD55E-EE2E-D7F8-F698-CAC6EDC84A6B}"/>
                    </a:ext>
                  </a:extLst>
                </p:cNvPr>
                <p:cNvSpPr txBox="1"/>
                <p:nvPr/>
              </p:nvSpPr>
              <p:spPr>
                <a:xfrm>
                  <a:off x="4482758" y="1645513"/>
                  <a:ext cx="339580" cy="4616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BECD55E-EE2E-D7F8-F698-CAC6EDC84A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2758" y="1645513"/>
                  <a:ext cx="339580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B475BCB-DCE8-10A8-92E5-A7C9C8FCA3AF}"/>
                  </a:ext>
                </a:extLst>
              </p:cNvPr>
              <p:cNvSpPr txBox="1"/>
              <p:nvPr/>
            </p:nvSpPr>
            <p:spPr>
              <a:xfrm>
                <a:off x="1080269" y="5489762"/>
                <a:ext cx="9782496" cy="1200329"/>
              </a:xfrm>
              <a:prstGeom prst="rect">
                <a:avLst/>
              </a:prstGeom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EE" sz="2400" dirty="0">
                    <a:solidFill>
                      <a:schemeClr val="bg1"/>
                    </a:solidFill>
                  </a:rPr>
                  <a:t>This is only intuition (not a proof)!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EE" sz="2400" dirty="0">
                    <a:solidFill>
                      <a:schemeClr val="bg1"/>
                    </a:solidFill>
                  </a:rPr>
                  <a:t>[GW11] and [CGKS23] prove impossibility by using unrelated ideas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EE" sz="2400" dirty="0">
                    <a:solidFill>
                      <a:schemeClr val="bg1"/>
                    </a:solidFill>
                  </a:rPr>
                  <a:t>The proofs rely 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EE" sz="2400" dirty="0">
                    <a:solidFill>
                      <a:schemeClr val="bg1"/>
                    </a:solidFill>
                  </a:rPr>
                  <a:t> being short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B475BCB-DCE8-10A8-92E5-A7C9C8FCA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269" y="5489762"/>
                <a:ext cx="9782496" cy="12003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E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836FEC5A-F708-0970-1304-54D6E6DCF832}"/>
              </a:ext>
            </a:extLst>
          </p:cNvPr>
          <p:cNvGrpSpPr/>
          <p:nvPr/>
        </p:nvGrpSpPr>
        <p:grpSpPr>
          <a:xfrm>
            <a:off x="7453745" y="4419416"/>
            <a:ext cx="1884802" cy="926526"/>
            <a:chOff x="7453745" y="4419416"/>
            <a:chExt cx="1884802" cy="9265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DF79A82-0442-6090-09BA-BCCDCC73E6EA}"/>
                </a:ext>
              </a:extLst>
            </p:cNvPr>
            <p:cNvCxnSpPr>
              <a:cxnSpLocks/>
            </p:cNvCxnSpPr>
            <p:nvPr/>
          </p:nvCxnSpPr>
          <p:spPr>
            <a:xfrm>
              <a:off x="7453745" y="4590557"/>
              <a:ext cx="1884802" cy="58543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E8EF4B1-60BD-A550-A5D2-2851EB0BC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3855" y="4419416"/>
              <a:ext cx="1601741" cy="92652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B80DA3B-AF46-FF1B-6AA2-EB3F538C9C54}"/>
                  </a:ext>
                </a:extLst>
              </p:cNvPr>
              <p:cNvSpPr txBox="1"/>
              <p:nvPr/>
            </p:nvSpPr>
            <p:spPr>
              <a:xfrm>
                <a:off x="6080607" y="1613284"/>
                <a:ext cx="6065855" cy="1938992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EE" sz="2400" dirty="0">
                    <a:solidFill>
                      <a:schemeClr val="bg1"/>
                    </a:solidFill>
                  </a:rPr>
                  <a:t>Problem!</a:t>
                </a:r>
              </a:p>
              <a:p>
                <a:r>
                  <a:rPr lang="en-EE" sz="2400" dirty="0">
                    <a:solidFill>
                      <a:schemeClr val="bg1"/>
                    </a:solidFill>
                  </a:rPr>
                  <a:t>P can use different witness in each rewind</a:t>
                </a:r>
              </a:p>
              <a:p>
                <a:r>
                  <a:rPr lang="en-EE" sz="2400" dirty="0">
                    <a:solidFill>
                      <a:schemeClr val="bg1"/>
                    </a:solidFill>
                  </a:rPr>
                  <a:t>Not enough rounds to build a contradiction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EE" sz="2400" dirty="0">
                    <a:solidFill>
                      <a:schemeClr val="bg1"/>
                    </a:solidFill>
                  </a:rPr>
                  <a:t>No public parameters before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EE" sz="2400" dirty="0">
                    <a:solidFill>
                      <a:schemeClr val="bg1"/>
                    </a:solidFill>
                  </a:rPr>
                  <a:t> =&gt; cannot commit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EE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B80DA3B-AF46-FF1B-6AA2-EB3F538C9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607" y="1613284"/>
                <a:ext cx="6065855" cy="1938992"/>
              </a:xfrm>
              <a:prstGeom prst="rect">
                <a:avLst/>
              </a:prstGeom>
              <a:blipFill>
                <a:blip r:embed="rId15"/>
                <a:stretch>
                  <a:fillRect l="-1461" t="-2614" r="-1461" b="-6536"/>
                </a:stretch>
              </a:blipFill>
            </p:spPr>
            <p:txBody>
              <a:bodyPr/>
              <a:lstStyle/>
              <a:p>
                <a:r>
                  <a:rPr lang="en-E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667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artoon character holding a megaphone&#10;&#10;Description automatically generated">
            <a:extLst>
              <a:ext uri="{FF2B5EF4-FFF2-40B4-BE49-F238E27FC236}">
                <a16:creationId xmlns:a16="http://schemas.microsoft.com/office/drawing/2014/main" id="{2A511B72-6C65-EF90-738A-EB484E6B3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828" y="1811983"/>
            <a:ext cx="3416300" cy="3797300"/>
          </a:xfrm>
          <a:prstGeom prst="rect">
            <a:avLst/>
          </a:prstGeom>
        </p:spPr>
      </p:pic>
      <p:pic>
        <p:nvPicPr>
          <p:cNvPr id="32" name="Picture 31" descr="A yellow cube with white text and question marks&#10;&#10;Description automatically generated">
            <a:extLst>
              <a:ext uri="{FF2B5EF4-FFF2-40B4-BE49-F238E27FC236}">
                <a16:creationId xmlns:a16="http://schemas.microsoft.com/office/drawing/2014/main" id="{3F2549B1-85F6-EDE2-6692-FB739BB25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3" b="91235" l="10000" r="90000">
                        <a14:foregroundMark x1="31395" y1="31076" x2="44651" y2="52789"/>
                        <a14:foregroundMark x1="35000" y1="74502" x2="42093" y2="61753"/>
                        <a14:foregroundMark x1="51279" y1="91633" x2="51279" y2="91633"/>
                        <a14:foregroundMark x1="48837" y1="9363" x2="48837" y2="9363"/>
                        <a14:foregroundMark x1="36860" y1="25100" x2="43721" y2="48606"/>
                        <a14:foregroundMark x1="29186" y1="29681" x2="39302" y2="64741"/>
                        <a14:foregroundMark x1="39302" y1="64741" x2="40116" y2="64741"/>
                        <a14:foregroundMark x1="73023" y1="66135" x2="71628" y2="65339"/>
                        <a14:foregroundMark x1="46163" y1="9363" x2="46163" y2="9363"/>
                        <a14:foregroundMark x1="51977" y1="9363" x2="51977" y2="9363"/>
                        <a14:foregroundMark x1="53140" y1="9761" x2="53140" y2="9761"/>
                        <a14:foregroundMark x1="56860" y1="10359" x2="51977" y2="9163"/>
                        <a14:foregroundMark x1="45814" y1="9363" x2="46744" y2="9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74032" y="1375810"/>
            <a:ext cx="9157555" cy="5345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7AC046-691E-5D49-9279-3685271ED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Flaw in [LP21]</a:t>
            </a:r>
          </a:p>
        </p:txBody>
      </p:sp>
      <p:pic>
        <p:nvPicPr>
          <p:cNvPr id="14" name="Picture 13" descr="A cartoon character flying with a broom&#10;&#10;Description automatically generated">
            <a:extLst>
              <a:ext uri="{FF2B5EF4-FFF2-40B4-BE49-F238E27FC236}">
                <a16:creationId xmlns:a16="http://schemas.microsoft.com/office/drawing/2014/main" id="{6EE6B6EE-0356-FCFD-405D-C8E473E1D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11" b="91869" l="3605" r="92907">
                        <a14:foregroundMark x1="52558" y1="17597" x2="54070" y2="40655"/>
                        <a14:foregroundMark x1="50465" y1="25121" x2="48953" y2="33981"/>
                        <a14:foregroundMark x1="27209" y1="57524" x2="32674" y2="57282"/>
                        <a14:foregroundMark x1="26977" y1="54612" x2="31395" y2="50000"/>
                        <a14:foregroundMark x1="24419" y1="53762" x2="28256" y2="48422"/>
                        <a14:foregroundMark x1="5930" y1="50121" x2="12558" y2="53277"/>
                        <a14:foregroundMark x1="50233" y1="25000" x2="46163" y2="31917"/>
                        <a14:foregroundMark x1="53372" y1="6553" x2="54419" y2="6796"/>
                        <a14:foregroundMark x1="85233" y1="70631" x2="88837" y2="79126"/>
                        <a14:foregroundMark x1="88837" y1="79126" x2="89186" y2="82524"/>
                        <a14:foregroundMark x1="92442" y1="82524" x2="93023" y2="75485"/>
                        <a14:foregroundMark x1="66977" y1="90655" x2="67326" y2="81553"/>
                        <a14:foregroundMark x1="51047" y1="88107" x2="56395" y2="80704"/>
                        <a14:foregroundMark x1="56395" y1="80704" x2="56512" y2="80704"/>
                        <a14:foregroundMark x1="68140" y1="91869" x2="67326" y2="82524"/>
                        <a14:foregroundMark x1="51977" y1="75243" x2="64767" y2="69539"/>
                        <a14:foregroundMark x1="45814" y1="37379" x2="51395" y2="35680"/>
                        <a14:foregroundMark x1="45581" y1="28641" x2="61163" y2="30947"/>
                        <a14:foregroundMark x1="64651" y1="40898" x2="61395" y2="30947"/>
                        <a14:foregroundMark x1="66163" y1="47209" x2="65814" y2="41748"/>
                        <a14:foregroundMark x1="43488" y1="30218" x2="48256" y2="28519"/>
                        <a14:foregroundMark x1="24535" y1="66869" x2="28372" y2="60801"/>
                        <a14:foregroundMark x1="5698" y1="47209" x2="4419" y2="48786"/>
                        <a14:foregroundMark x1="43140" y1="81675" x2="50814" y2="79369"/>
                        <a14:foregroundMark x1="6860" y1="45874" x2="6860" y2="45874"/>
                        <a14:foregroundMark x1="5581" y1="46845" x2="5581" y2="46845"/>
                        <a14:foregroundMark x1="3605" y1="50728" x2="3605" y2="50728"/>
                        <a14:foregroundMark x1="56047" y1="50607" x2="53837" y2="566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91" y="1975198"/>
            <a:ext cx="3967757" cy="380166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A39CA66-15F3-A56A-5DF6-2CE93098A96E}"/>
              </a:ext>
            </a:extLst>
          </p:cNvPr>
          <p:cNvGrpSpPr/>
          <p:nvPr/>
        </p:nvGrpSpPr>
        <p:grpSpPr>
          <a:xfrm>
            <a:off x="2500911" y="2379977"/>
            <a:ext cx="5966684" cy="524658"/>
            <a:chOff x="2500911" y="2379977"/>
            <a:chExt cx="3822679" cy="524658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3B6A535-6D70-E84A-AF23-75C3ED0447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0911" y="2904635"/>
              <a:ext cx="3822679" cy="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57DA074-2941-F097-1862-4CB3B9C9BBF5}"/>
                    </a:ext>
                  </a:extLst>
                </p:cNvPr>
                <p:cNvSpPr txBox="1"/>
                <p:nvPr/>
              </p:nvSpPr>
              <p:spPr>
                <a:xfrm>
                  <a:off x="4064117" y="2379977"/>
                  <a:ext cx="66030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𝑐𝑟𝑠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57DA074-2941-F097-1862-4CB3B9C9BB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4117" y="2379977"/>
                  <a:ext cx="660309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202AE4-0A68-A7F8-3C5A-9E64AD4A38E1}"/>
              </a:ext>
            </a:extLst>
          </p:cNvPr>
          <p:cNvGrpSpPr/>
          <p:nvPr/>
        </p:nvGrpSpPr>
        <p:grpSpPr>
          <a:xfrm>
            <a:off x="2978727" y="3735429"/>
            <a:ext cx="5075509" cy="524658"/>
            <a:chOff x="2978727" y="3735429"/>
            <a:chExt cx="3950447" cy="52465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ED6296F-E10C-C4E9-A240-DFCD35C17F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727" y="4260087"/>
              <a:ext cx="3950447" cy="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FB33F03-90A8-A82C-6388-D45CFF5CD8F6}"/>
                    </a:ext>
                  </a:extLst>
                </p:cNvPr>
                <p:cNvSpPr txBox="1"/>
                <p:nvPr/>
              </p:nvSpPr>
              <p:spPr>
                <a:xfrm>
                  <a:off x="4612017" y="3735429"/>
                  <a:ext cx="74379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𝑐𝑟𝑠</m:t>
                        </m:r>
                        <m:r>
                          <a:rPr lang="en-US" sz="3000" i="1" smtClean="0">
                            <a:latin typeface="Cambria Math" panose="02040503050406030204" pitchFamily="18" charset="0"/>
                          </a:rPr>
                          <m:t>’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FB33F03-90A8-A82C-6388-D45CFF5CD8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2017" y="3735429"/>
                  <a:ext cx="743793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37AD59-A1EE-99E8-FF1A-1F9D70D03D4D}"/>
              </a:ext>
            </a:extLst>
          </p:cNvPr>
          <p:cNvGrpSpPr/>
          <p:nvPr/>
        </p:nvGrpSpPr>
        <p:grpSpPr>
          <a:xfrm>
            <a:off x="2786864" y="3051965"/>
            <a:ext cx="4876991" cy="514008"/>
            <a:chOff x="2786864" y="3051965"/>
            <a:chExt cx="3655007" cy="51400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E2FE3CD-4BBE-A842-B381-9F588AEC401F}"/>
                </a:ext>
              </a:extLst>
            </p:cNvPr>
            <p:cNvCxnSpPr>
              <a:cxnSpLocks/>
            </p:cNvCxnSpPr>
            <p:nvPr/>
          </p:nvCxnSpPr>
          <p:spPr>
            <a:xfrm>
              <a:off x="2786864" y="3565973"/>
              <a:ext cx="3655007" cy="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C594E8E-7B49-5FF8-A521-070B5097DA13}"/>
                    </a:ext>
                  </a:extLst>
                </p:cNvPr>
                <p:cNvSpPr txBox="1"/>
                <p:nvPr/>
              </p:nvSpPr>
              <p:spPr>
                <a:xfrm>
                  <a:off x="4546468" y="3051965"/>
                  <a:ext cx="351314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C594E8E-7B49-5FF8-A521-070B5097D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6468" y="3051965"/>
                  <a:ext cx="351314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895AC0-645D-200A-491A-5685852D3607}"/>
              </a:ext>
            </a:extLst>
          </p:cNvPr>
          <p:cNvGrpSpPr/>
          <p:nvPr/>
        </p:nvGrpSpPr>
        <p:grpSpPr>
          <a:xfrm>
            <a:off x="3937166" y="4353978"/>
            <a:ext cx="3653738" cy="550346"/>
            <a:chOff x="3937166" y="4353978"/>
            <a:chExt cx="2415915" cy="550346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D5F0B6E-B7A0-965F-D08C-BA628525A1F7}"/>
                </a:ext>
              </a:extLst>
            </p:cNvPr>
            <p:cNvCxnSpPr>
              <a:cxnSpLocks/>
            </p:cNvCxnSpPr>
            <p:nvPr/>
          </p:nvCxnSpPr>
          <p:spPr>
            <a:xfrm>
              <a:off x="3937166" y="4904324"/>
              <a:ext cx="2415915" cy="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3A7179E-ABB5-8F19-E23A-C3B58449A632}"/>
                    </a:ext>
                  </a:extLst>
                </p:cNvPr>
                <p:cNvSpPr txBox="1"/>
                <p:nvPr/>
              </p:nvSpPr>
              <p:spPr>
                <a:xfrm>
                  <a:off x="4707776" y="4353978"/>
                  <a:ext cx="43441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3000" i="1" smtClean="0">
                            <a:latin typeface="Cambria Math" panose="02040503050406030204" pitchFamily="18" charset="0"/>
                          </a:rPr>
                          <m:t>’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3A7179E-ABB5-8F19-E23A-C3B58449A6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7776" y="4353978"/>
                  <a:ext cx="434413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D2EB9A2-ED48-2F67-0B22-1204DF74FD8A}"/>
              </a:ext>
            </a:extLst>
          </p:cNvPr>
          <p:cNvCxnSpPr>
            <a:cxnSpLocks/>
          </p:cNvCxnSpPr>
          <p:nvPr/>
        </p:nvCxnSpPr>
        <p:spPr>
          <a:xfrm flipH="1">
            <a:off x="7302137" y="4048538"/>
            <a:ext cx="1847553" cy="2326136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AC9E1D1-68F5-71AD-4EA0-60859A3CF8CD}"/>
                  </a:ext>
                </a:extLst>
              </p:cNvPr>
              <p:cNvSpPr txBox="1"/>
              <p:nvPr/>
            </p:nvSpPr>
            <p:spPr>
              <a:xfrm>
                <a:off x="6854623" y="6223850"/>
                <a:ext cx="41043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EE" sz="3000" dirty="0"/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AC9E1D1-68F5-71AD-4EA0-60859A3CF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623" y="6223850"/>
                <a:ext cx="410433" cy="461665"/>
              </a:xfrm>
              <a:prstGeom prst="rect">
                <a:avLst/>
              </a:prstGeom>
              <a:blipFill>
                <a:blip r:embed="rId11"/>
                <a:stretch>
                  <a:fillRect l="-5882" r="-2941"/>
                </a:stretch>
              </a:blipFill>
            </p:spPr>
            <p:txBody>
              <a:bodyPr/>
              <a:lstStyle/>
              <a:p>
                <a:r>
                  <a:rPr lang="en-E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E8F3302F-B5BC-1B23-63C2-E8BE3BBB6F13}"/>
              </a:ext>
            </a:extLst>
          </p:cNvPr>
          <p:cNvGrpSpPr/>
          <p:nvPr/>
        </p:nvGrpSpPr>
        <p:grpSpPr>
          <a:xfrm>
            <a:off x="2584746" y="1645513"/>
            <a:ext cx="6321259" cy="535330"/>
            <a:chOff x="2584746" y="1645513"/>
            <a:chExt cx="4868999" cy="53533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3ADBEF8-29DF-228C-05EC-F8707E44A549}"/>
                </a:ext>
              </a:extLst>
            </p:cNvPr>
            <p:cNvCxnSpPr>
              <a:cxnSpLocks/>
            </p:cNvCxnSpPr>
            <p:nvPr/>
          </p:nvCxnSpPr>
          <p:spPr>
            <a:xfrm>
              <a:off x="2584746" y="2180843"/>
              <a:ext cx="4868999" cy="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BECD55E-EE2E-D7F8-F698-CAC6EDC84A6B}"/>
                    </a:ext>
                  </a:extLst>
                </p:cNvPr>
                <p:cNvSpPr txBox="1"/>
                <p:nvPr/>
              </p:nvSpPr>
              <p:spPr>
                <a:xfrm>
                  <a:off x="4482758" y="1645513"/>
                  <a:ext cx="339580" cy="4616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BECD55E-EE2E-D7F8-F698-CAC6EDC84A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2758" y="1645513"/>
                  <a:ext cx="339580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6FEC5A-F708-0970-1304-54D6E6DCF832}"/>
              </a:ext>
            </a:extLst>
          </p:cNvPr>
          <p:cNvGrpSpPr/>
          <p:nvPr/>
        </p:nvGrpSpPr>
        <p:grpSpPr>
          <a:xfrm>
            <a:off x="7453745" y="4419416"/>
            <a:ext cx="1884802" cy="926526"/>
            <a:chOff x="7453745" y="4419416"/>
            <a:chExt cx="1884802" cy="9265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DF79A82-0442-6090-09BA-BCCDCC73E6EA}"/>
                </a:ext>
              </a:extLst>
            </p:cNvPr>
            <p:cNvCxnSpPr>
              <a:cxnSpLocks/>
            </p:cNvCxnSpPr>
            <p:nvPr/>
          </p:nvCxnSpPr>
          <p:spPr>
            <a:xfrm>
              <a:off x="7453745" y="4590557"/>
              <a:ext cx="1884802" cy="58543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E8EF4B1-60BD-A550-A5D2-2851EB0BC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3855" y="4419416"/>
              <a:ext cx="1601741" cy="92652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B80DA3B-AF46-FF1B-6AA2-EB3F538C9C54}"/>
                  </a:ext>
                </a:extLst>
              </p:cNvPr>
              <p:cNvSpPr txBox="1"/>
              <p:nvPr/>
            </p:nvSpPr>
            <p:spPr>
              <a:xfrm>
                <a:off x="6080607" y="1613284"/>
                <a:ext cx="6065855" cy="1938992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EE" sz="2400" dirty="0">
                    <a:solidFill>
                      <a:schemeClr val="bg1"/>
                    </a:solidFill>
                  </a:rPr>
                  <a:t>Problem!</a:t>
                </a:r>
              </a:p>
              <a:p>
                <a:r>
                  <a:rPr lang="en-EE" sz="2400" dirty="0">
                    <a:solidFill>
                      <a:schemeClr val="bg1"/>
                    </a:solidFill>
                  </a:rPr>
                  <a:t>P can use different witness in each rewind</a:t>
                </a:r>
              </a:p>
              <a:p>
                <a:r>
                  <a:rPr lang="en-EE" sz="2400" dirty="0">
                    <a:solidFill>
                      <a:schemeClr val="bg1"/>
                    </a:solidFill>
                  </a:rPr>
                  <a:t>Not enough rounds to build a contradiction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EE" sz="2400" dirty="0">
                    <a:solidFill>
                      <a:schemeClr val="bg1"/>
                    </a:solidFill>
                  </a:rPr>
                  <a:t>No public parameters before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EE" sz="2400" dirty="0">
                    <a:solidFill>
                      <a:schemeClr val="bg1"/>
                    </a:solidFill>
                  </a:rPr>
                  <a:t> =&gt; cannot commit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EE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B80DA3B-AF46-FF1B-6AA2-EB3F538C9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607" y="1613284"/>
                <a:ext cx="6065855" cy="1938992"/>
              </a:xfrm>
              <a:prstGeom prst="rect">
                <a:avLst/>
              </a:prstGeom>
              <a:blipFill>
                <a:blip r:embed="rId13"/>
                <a:stretch>
                  <a:fillRect l="-1461" t="-2614" r="-1461" b="-6536"/>
                </a:stretch>
              </a:blipFill>
            </p:spPr>
            <p:txBody>
              <a:bodyPr/>
              <a:lstStyle/>
              <a:p>
                <a:r>
                  <a:rPr lang="en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CF1D24-FC5D-31BB-4D20-0F76774E7C6F}"/>
                  </a:ext>
                </a:extLst>
              </p:cNvPr>
              <p:cNvSpPr txBox="1"/>
              <p:nvPr/>
            </p:nvSpPr>
            <p:spPr>
              <a:xfrm>
                <a:off x="1080269" y="5489762"/>
                <a:ext cx="9782496" cy="1200329"/>
              </a:xfrm>
              <a:prstGeom prst="rect">
                <a:avLst/>
              </a:prstGeom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EE" sz="2400" dirty="0">
                    <a:solidFill>
                      <a:schemeClr val="bg1"/>
                    </a:solidFill>
                  </a:rPr>
                  <a:t>This is only intuition (not a proof)!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EE" sz="2400" dirty="0">
                    <a:solidFill>
                      <a:schemeClr val="bg1"/>
                    </a:solidFill>
                  </a:rPr>
                  <a:t>[GW11] and [CGKS23] prove impossibility by using unrelated ideas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EE" sz="2400" dirty="0">
                    <a:solidFill>
                      <a:schemeClr val="bg1"/>
                    </a:solidFill>
                  </a:rPr>
                  <a:t>The proofs rely 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EE" sz="2400" dirty="0">
                    <a:solidFill>
                      <a:schemeClr val="bg1"/>
                    </a:solidFill>
                  </a:rPr>
                  <a:t> being short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CF1D24-FC5D-31BB-4D20-0F76774E7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269" y="5489762"/>
                <a:ext cx="9782496" cy="12003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FA7418-0173-A538-80A9-A79B15FC65CE}"/>
                  </a:ext>
                </a:extLst>
              </p:cNvPr>
              <p:cNvSpPr txBox="1"/>
              <p:nvPr/>
            </p:nvSpPr>
            <p:spPr>
              <a:xfrm>
                <a:off x="5397500" y="3654337"/>
                <a:ext cx="6609690" cy="2308324"/>
              </a:xfrm>
              <a:prstGeom prst="rect">
                <a:avLst/>
              </a:prstGeom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</a:rPr>
                  <a:t>Everything else worked well…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1"/>
                    </a:solidFill>
                  </a:rPr>
                  <a:t>[LP21] </a:t>
                </a:r>
                <a:r>
                  <a:rPr lang="en-US" sz="2400" b="1" dirty="0">
                    <a:solidFill>
                      <a:schemeClr val="bg1"/>
                    </a:solidFill>
                  </a:rPr>
                  <a:t>assumed</a:t>
                </a:r>
                <a:r>
                  <a:rPr lang="en-US" sz="2400" dirty="0">
                    <a:solidFill>
                      <a:schemeClr val="bg1"/>
                    </a:solidFill>
                  </a:rPr>
                  <a:t> P uses the same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EE" sz="2400" dirty="0">
                  <a:solidFill>
                    <a:schemeClr val="bg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EE" sz="2400" b="1" dirty="0">
                    <a:solidFill>
                      <a:schemeClr val="bg1"/>
                    </a:solidFill>
                  </a:rPr>
                  <a:t>Not true!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EE" sz="2400" dirty="0">
                    <a:solidFill>
                      <a:schemeClr val="bg1"/>
                    </a:solidFill>
                  </a:rPr>
                  <a:t>How to correct: need to build contradiction 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EE" sz="2400" dirty="0">
                    <a:solidFill>
                      <a:schemeClr val="bg1"/>
                    </a:solidFill>
                  </a:rPr>
                  <a:t>’s being different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EE" sz="2400" dirty="0">
                    <a:solidFill>
                      <a:schemeClr val="bg1"/>
                    </a:solidFill>
                  </a:rPr>
                  <a:t>We need to add more “rounds”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FA7418-0173-A538-80A9-A79B15FC6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500" y="3654337"/>
                <a:ext cx="6609690" cy="230832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E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68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AC046-691E-5D49-9279-3685271ED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New Adaptivity Notion:</a:t>
            </a:r>
            <a:br>
              <a:rPr lang="en-EE" dirty="0"/>
            </a:br>
            <a:r>
              <a:rPr lang="en-EE" dirty="0"/>
              <a:t>Semi-Adaptive C&amp;P SNARG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B3267F-F828-DF54-EE69-C6083D4FCDFD}"/>
              </a:ext>
            </a:extLst>
          </p:cNvPr>
          <p:cNvGrpSpPr/>
          <p:nvPr/>
        </p:nvGrpSpPr>
        <p:grpSpPr>
          <a:xfrm>
            <a:off x="3023595" y="3575027"/>
            <a:ext cx="6690050" cy="1296196"/>
            <a:chOff x="3023595" y="3575027"/>
            <a:chExt cx="6690050" cy="129619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951A839-038A-5947-90BC-14015477A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631" b="94679" l="10000" r="90000">
                          <a14:foregroundMark x1="28977" y1="36847" x2="34773" y2="36145"/>
                          <a14:foregroundMark x1="20568" y1="39859" x2="24318" y2="38956"/>
                          <a14:foregroundMark x1="53409" y1="37048" x2="45341" y2="34839"/>
                          <a14:foregroundMark x1="63636" y1="40663" x2="64773" y2="50904"/>
                          <a14:foregroundMark x1="68864" y1="56124" x2="64091" y2="50703"/>
                          <a14:foregroundMark x1="67045" y1="49699" x2="63295" y2="48193"/>
                          <a14:foregroundMark x1="72273" y1="91265" x2="56591" y2="89357"/>
                          <a14:foregroundMark x1="47045" y1="94679" x2="49545" y2="94679"/>
                          <a14:foregroundMark x1="50682" y1="8333" x2="51818" y2="14558"/>
                          <a14:foregroundMark x1="55682" y1="7631" x2="50227" y2="7731"/>
                          <a14:foregroundMark x1="52273" y1="18173" x2="56932" y2="262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34358" y="3876030"/>
              <a:ext cx="879287" cy="995193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8F51A6A-62B0-4460-8C89-C3F6F25CD1A3}"/>
                </a:ext>
              </a:extLst>
            </p:cNvPr>
            <p:cNvGrpSpPr/>
            <p:nvPr/>
          </p:nvGrpSpPr>
          <p:grpSpPr>
            <a:xfrm>
              <a:off x="3023595" y="3575027"/>
              <a:ext cx="5720690" cy="659359"/>
              <a:chOff x="4007036" y="2744943"/>
              <a:chExt cx="4772204" cy="659359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7E2FE3CD-4BBE-A842-B381-9F588AEC40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07036" y="3404302"/>
                <a:ext cx="4772204" cy="0"/>
              </a:xfrm>
              <a:prstGeom prst="straightConnector1">
                <a:avLst/>
              </a:prstGeom>
              <a:ln w="1270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AEB3A4A3-9F6F-884C-92E0-5CED929F3BD1}"/>
                      </a:ext>
                    </a:extLst>
                  </p:cNvPr>
                  <p:cNvSpPr txBox="1"/>
                  <p:nvPr/>
                </p:nvSpPr>
                <p:spPr>
                  <a:xfrm>
                    <a:off x="5183162" y="2744943"/>
                    <a:ext cx="1108721" cy="553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000" dirty="0"/>
                      <a:t>(3) </a:t>
                    </a:r>
                    <a14:m>
                      <m:oMath xmlns:m="http://schemas.openxmlformats.org/officeDocument/2006/math"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𝑐𝑟𝑠</m:t>
                        </m:r>
                      </m:oMath>
                    </a14:m>
                    <a:endParaRPr lang="en-EE" sz="3000" dirty="0"/>
                  </a:p>
                </p:txBody>
              </p:sp>
            </mc:Choice>
            <mc:Fallback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AEB3A4A3-9F6F-884C-92E0-5CED929F3BD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83162" y="2744943"/>
                    <a:ext cx="1108721" cy="55399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0377" t="-11364" b="-34091"/>
                    </a:stretch>
                  </a:blipFill>
                </p:spPr>
                <p:txBody>
                  <a:bodyPr/>
                  <a:lstStyle/>
                  <a:p>
                    <a:r>
                      <a:rPr lang="en-E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9" name="Picture 38" descr="A cartoon character flying with a broom&#10;&#10;Description automatically generated">
            <a:extLst>
              <a:ext uri="{FF2B5EF4-FFF2-40B4-BE49-F238E27FC236}">
                <a16:creationId xmlns:a16="http://schemas.microsoft.com/office/drawing/2014/main" id="{0E907339-A8AF-493A-8AFB-19944EB64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11" b="91869" l="3605" r="92907">
                        <a14:foregroundMark x1="52558" y1="17597" x2="54070" y2="40655"/>
                        <a14:foregroundMark x1="50465" y1="25121" x2="48953" y2="33981"/>
                        <a14:foregroundMark x1="27209" y1="57524" x2="32674" y2="57282"/>
                        <a14:foregroundMark x1="26977" y1="54612" x2="31395" y2="50000"/>
                        <a14:foregroundMark x1="24419" y1="53762" x2="28256" y2="48422"/>
                        <a14:foregroundMark x1="5930" y1="50121" x2="12558" y2="53277"/>
                        <a14:foregroundMark x1="50233" y1="25000" x2="46163" y2="31917"/>
                        <a14:foregroundMark x1="53372" y1="6553" x2="54419" y2="6796"/>
                        <a14:foregroundMark x1="85233" y1="70631" x2="88837" y2="79126"/>
                        <a14:foregroundMark x1="88837" y1="79126" x2="89186" y2="82524"/>
                        <a14:foregroundMark x1="92442" y1="82524" x2="93023" y2="75485"/>
                        <a14:foregroundMark x1="66977" y1="90655" x2="67326" y2="81553"/>
                        <a14:foregroundMark x1="51047" y1="88107" x2="56395" y2="80704"/>
                        <a14:foregroundMark x1="56395" y1="80704" x2="56512" y2="80704"/>
                        <a14:foregroundMark x1="68140" y1="91869" x2="67326" y2="82524"/>
                        <a14:foregroundMark x1="51977" y1="75243" x2="64767" y2="69539"/>
                        <a14:foregroundMark x1="45814" y1="37379" x2="51395" y2="35680"/>
                        <a14:foregroundMark x1="45581" y1="28641" x2="61163" y2="30947"/>
                        <a14:foregroundMark x1="64651" y1="40898" x2="61395" y2="30947"/>
                        <a14:foregroundMark x1="66163" y1="47209" x2="65814" y2="41748"/>
                        <a14:foregroundMark x1="43488" y1="30218" x2="48256" y2="28519"/>
                        <a14:foregroundMark x1="24535" y1="66869" x2="28372" y2="60801"/>
                        <a14:foregroundMark x1="5698" y1="47209" x2="4419" y2="48786"/>
                        <a14:foregroundMark x1="43140" y1="81675" x2="50814" y2="79369"/>
                        <a14:foregroundMark x1="6860" y1="45874" x2="6860" y2="45874"/>
                        <a14:foregroundMark x1="5581" y1="46845" x2="5581" y2="46845"/>
                        <a14:foregroundMark x1="3605" y1="50728" x2="3605" y2="50728"/>
                        <a14:foregroundMark x1="56047" y1="50607" x2="53837" y2="566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91" y="1975198"/>
            <a:ext cx="3967757" cy="380166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9128E0B-A89A-EA45-4891-78798AB13C5C}"/>
              </a:ext>
            </a:extLst>
          </p:cNvPr>
          <p:cNvGrpSpPr/>
          <p:nvPr/>
        </p:nvGrpSpPr>
        <p:grpSpPr>
          <a:xfrm>
            <a:off x="4050703" y="4610923"/>
            <a:ext cx="5823286" cy="1574673"/>
            <a:chOff x="4050703" y="4610923"/>
            <a:chExt cx="5823286" cy="15746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B03C52-C596-1043-A8D4-E4D24D73B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911" b="93298" l="10000" r="90000">
                          <a14:foregroundMark x1="73977" y1="51204" x2="65114" y2="47330"/>
                          <a14:foregroundMark x1="31705" y1="18010" x2="31477" y2="21361"/>
                          <a14:foregroundMark x1="33750" y1="27644" x2="31477" y2="18953"/>
                          <a14:foregroundMark x1="50455" y1="10576" x2="54205" y2="14346"/>
                          <a14:foregroundMark x1="52045" y1="6911" x2="48636" y2="8377"/>
                          <a14:foregroundMark x1="46818" y1="39476" x2="42955" y2="32670"/>
                          <a14:foregroundMark x1="44432" y1="36545" x2="44432" y2="30262"/>
                          <a14:foregroundMark x1="58523" y1="93298" x2="59205" y2="87435"/>
                          <a14:foregroundMark x1="32500" y1="14136" x2="27273" y2="18639"/>
                          <a14:backgroundMark x1="40000" y1="21361" x2="40000" y2="213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99443" y="5020690"/>
              <a:ext cx="1074546" cy="116490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C2ED714-A2FD-20DE-61C1-F03D65ED9D4C}"/>
                </a:ext>
              </a:extLst>
            </p:cNvPr>
            <p:cNvGrpSpPr/>
            <p:nvPr/>
          </p:nvGrpSpPr>
          <p:grpSpPr>
            <a:xfrm>
              <a:off x="4050703" y="4610923"/>
              <a:ext cx="4867632" cy="581465"/>
              <a:chOff x="3970271" y="3389081"/>
              <a:chExt cx="4473296" cy="581465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AED6296F-E10C-C4E9-A240-DFCD35C17F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0271" y="3970315"/>
                <a:ext cx="4473296" cy="231"/>
              </a:xfrm>
              <a:prstGeom prst="straightConnector1">
                <a:avLst/>
              </a:prstGeom>
              <a:ln w="1270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A82B4416-92E7-8092-D13E-43F98D43E423}"/>
                      </a:ext>
                    </a:extLst>
                  </p:cNvPr>
                  <p:cNvSpPr txBox="1"/>
                  <p:nvPr/>
                </p:nvSpPr>
                <p:spPr>
                  <a:xfrm>
                    <a:off x="4305343" y="3389081"/>
                    <a:ext cx="937448" cy="553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000" b="0" dirty="0"/>
                      <a:t>(4) </a:t>
                    </a:r>
                    <a14:m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a14:m>
                    <a:endParaRPr lang="en-EE" sz="3000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A82B4416-92E7-8092-D13E-43F98D43E4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05343" y="3389081"/>
                    <a:ext cx="937448" cy="55399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3415" t="-11111" b="-31111"/>
                    </a:stretch>
                  </a:blipFill>
                </p:spPr>
                <p:txBody>
                  <a:bodyPr/>
                  <a:lstStyle/>
                  <a:p>
                    <a:r>
                      <a:rPr lang="en-E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B02280-976F-1BD3-0901-80749156F7D8}"/>
              </a:ext>
            </a:extLst>
          </p:cNvPr>
          <p:cNvGrpSpPr/>
          <p:nvPr/>
        </p:nvGrpSpPr>
        <p:grpSpPr>
          <a:xfrm>
            <a:off x="2750023" y="2584930"/>
            <a:ext cx="7123966" cy="1291100"/>
            <a:chOff x="2750023" y="2584930"/>
            <a:chExt cx="7123966" cy="129110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A36832C-C409-1848-6265-02EC2FF95D00}"/>
                </a:ext>
              </a:extLst>
            </p:cNvPr>
            <p:cNvGrpSpPr/>
            <p:nvPr/>
          </p:nvGrpSpPr>
          <p:grpSpPr>
            <a:xfrm>
              <a:off x="2750023" y="2584930"/>
              <a:ext cx="6113033" cy="652430"/>
              <a:chOff x="3970271" y="3318116"/>
              <a:chExt cx="4473296" cy="652430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83B6A535-6D70-E84A-AF23-75C3ED0447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0271" y="3970315"/>
                <a:ext cx="4473296" cy="231"/>
              </a:xfrm>
              <a:prstGeom prst="straightConnector1">
                <a:avLst/>
              </a:prstGeom>
              <a:ln w="1270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315655F-2AD7-4D72-700C-3D0E650F629A}"/>
                      </a:ext>
                    </a:extLst>
                  </p:cNvPr>
                  <p:cNvSpPr txBox="1"/>
                  <p:nvPr/>
                </p:nvSpPr>
                <p:spPr>
                  <a:xfrm>
                    <a:off x="5181896" y="3318116"/>
                    <a:ext cx="3101229" cy="553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000" b="0" dirty="0"/>
                      <a:t>(2) </a:t>
                    </a:r>
                    <a14:m>
                      <m:oMath xmlns:m="http://schemas.openxmlformats.org/officeDocument/2006/math">
                        <m:r>
                          <a:rPr lang="en-US" sz="3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𝐶𝑜𝑚</m:t>
                        </m:r>
                        <m:d>
                          <m:d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𝑐𝑘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EE" sz="3000" dirty="0"/>
                  </a:p>
                </p:txBody>
              </p:sp>
            </mc:Choice>
            <mc:Fallback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315655F-2AD7-4D72-700C-3D0E650F62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81896" y="3318116"/>
                    <a:ext cx="3101229" cy="55399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293" t="-13333" b="-31111"/>
                    </a:stretch>
                  </a:blipFill>
                </p:spPr>
                <p:txBody>
                  <a:bodyPr/>
                  <a:lstStyle/>
                  <a:p>
                    <a:r>
                      <a:rPr lang="en-E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E6EFB17-7667-2AAE-8604-100CBA200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911" b="93298" l="10000" r="90000">
                          <a14:foregroundMark x1="73977" y1="51204" x2="65114" y2="47330"/>
                          <a14:foregroundMark x1="31705" y1="18010" x2="31477" y2="21361"/>
                          <a14:foregroundMark x1="33750" y1="27644" x2="31477" y2="18953"/>
                          <a14:foregroundMark x1="50455" y1="10576" x2="54205" y2="14346"/>
                          <a14:foregroundMark x1="52045" y1="6911" x2="48636" y2="8377"/>
                          <a14:foregroundMark x1="46818" y1="39476" x2="42955" y2="32670"/>
                          <a14:foregroundMark x1="44432" y1="36545" x2="44432" y2="30262"/>
                          <a14:foregroundMark x1="58523" y1="93298" x2="59205" y2="87435"/>
                          <a14:foregroundMark x1="32500" y1="14136" x2="27273" y2="18639"/>
                          <a14:backgroundMark x1="40000" y1="21361" x2="40000" y2="213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99443" y="2711124"/>
              <a:ext cx="1074546" cy="116490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DBF9E8-E8F4-8444-D359-6076925B2934}"/>
              </a:ext>
            </a:extLst>
          </p:cNvPr>
          <p:cNvGrpSpPr/>
          <p:nvPr/>
        </p:nvGrpSpPr>
        <p:grpSpPr>
          <a:xfrm>
            <a:off x="2451100" y="1631075"/>
            <a:ext cx="7262544" cy="995193"/>
            <a:chOff x="2451100" y="1631075"/>
            <a:chExt cx="7262544" cy="99519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ADF190-BBE7-373C-70BA-FA2049161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631" b="94679" l="10000" r="90000">
                          <a14:foregroundMark x1="28977" y1="36847" x2="34773" y2="36145"/>
                          <a14:foregroundMark x1="20568" y1="39859" x2="24318" y2="38956"/>
                          <a14:foregroundMark x1="53409" y1="37048" x2="45341" y2="34839"/>
                          <a14:foregroundMark x1="63636" y1="40663" x2="64773" y2="50904"/>
                          <a14:foregroundMark x1="68864" y1="56124" x2="64091" y2="50703"/>
                          <a14:foregroundMark x1="67045" y1="49699" x2="63295" y2="48193"/>
                          <a14:foregroundMark x1="72273" y1="91265" x2="56591" y2="89357"/>
                          <a14:foregroundMark x1="47045" y1="94679" x2="49545" y2="94679"/>
                          <a14:foregroundMark x1="50682" y1="8333" x2="51818" y2="14558"/>
                          <a14:foregroundMark x1="55682" y1="7631" x2="50227" y2="7731"/>
                          <a14:foregroundMark x1="52273" y1="18173" x2="56932" y2="262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34357" y="1631075"/>
              <a:ext cx="879287" cy="995193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06FC33F-02D3-EC21-C0B6-646A547FC563}"/>
                </a:ext>
              </a:extLst>
            </p:cNvPr>
            <p:cNvGrpSpPr/>
            <p:nvPr/>
          </p:nvGrpSpPr>
          <p:grpSpPr>
            <a:xfrm>
              <a:off x="2451100" y="1704684"/>
              <a:ext cx="6113034" cy="627766"/>
              <a:chOff x="2451100" y="1704684"/>
              <a:chExt cx="6113034" cy="627766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96B0D601-1310-27E9-BD50-F4F217579C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51100" y="2286162"/>
                <a:ext cx="6113034" cy="46288"/>
              </a:xfrm>
              <a:prstGeom prst="straightConnector1">
                <a:avLst/>
              </a:prstGeom>
              <a:ln w="1270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BE84A360-937E-C41D-7C61-C55690A4CF4F}"/>
                      </a:ext>
                    </a:extLst>
                  </p:cNvPr>
                  <p:cNvSpPr txBox="1"/>
                  <p:nvPr/>
                </p:nvSpPr>
                <p:spPr>
                  <a:xfrm>
                    <a:off x="4391213" y="1704684"/>
                    <a:ext cx="1183401" cy="553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000" dirty="0"/>
                      <a:t>(1) </a:t>
                    </a:r>
                    <a14:m>
                      <m:oMath xmlns:m="http://schemas.openxmlformats.org/officeDocument/2006/math">
                        <m:r>
                          <a:rPr lang="en-US" sz="3000" i="1" dirty="0" smtClean="0">
                            <a:latin typeface="Cambria Math" panose="02040503050406030204" pitchFamily="18" charset="0"/>
                          </a:rPr>
                          <m:t>𝑐𝑘</m:t>
                        </m:r>
                      </m:oMath>
                    </a14:m>
                    <a:endParaRPr lang="en-EE" sz="3000" dirty="0"/>
                  </a:p>
                </p:txBody>
              </p:sp>
            </mc:Choice>
            <mc:Fallback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BE84A360-937E-C41D-7C61-C55690A4CF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91213" y="1704684"/>
                    <a:ext cx="1183401" cy="553998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1702" t="-13333" r="-2128" b="-28889"/>
                    </a:stretch>
                  </a:blipFill>
                </p:spPr>
                <p:txBody>
                  <a:bodyPr/>
                  <a:lstStyle/>
                  <a:p>
                    <a:r>
                      <a:rPr lang="en-E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84EB06-5430-ED95-223D-762E719C86D0}"/>
                  </a:ext>
                </a:extLst>
              </p:cNvPr>
              <p:cNvSpPr txBox="1"/>
              <p:nvPr/>
            </p:nvSpPr>
            <p:spPr>
              <a:xfrm>
                <a:off x="1146939" y="5534302"/>
                <a:ext cx="7417195" cy="1200329"/>
              </a:xfrm>
              <a:prstGeom prst="rect">
                <a:avLst/>
              </a:prstGeom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EE" sz="2400" dirty="0">
                    <a:solidFill>
                      <a:schemeClr val="bg1"/>
                    </a:solidFill>
                  </a:rPr>
                  <a:t>This adds “rounds”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EE" sz="2400" dirty="0">
                    <a:solidFill>
                      <a:schemeClr val="bg1"/>
                    </a:solidFill>
                  </a:rPr>
                  <a:t>freedom to choose the “rewinding” point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EE" sz="2400" dirty="0">
                    <a:solidFill>
                      <a:schemeClr val="bg1"/>
                    </a:solidFill>
                  </a:rPr>
                  <a:t> is “fixed” before extractor sends last message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84EB06-5430-ED95-223D-762E719C8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939" y="5534302"/>
                <a:ext cx="7417195" cy="12003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E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470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artoon character holding a megaphone&#10;&#10;Description automatically generated">
            <a:extLst>
              <a:ext uri="{FF2B5EF4-FFF2-40B4-BE49-F238E27FC236}">
                <a16:creationId xmlns:a16="http://schemas.microsoft.com/office/drawing/2014/main" id="{A6C4B9B0-DE25-8284-DEB5-443A82E78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711" y="1357991"/>
            <a:ext cx="3416300" cy="379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7AC046-691E-5D49-9279-3685271ED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(Knowledge-)Soundness Proof Intuition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8F51A6A-62B0-4460-8C89-C3F6F25CD1A3}"/>
              </a:ext>
            </a:extLst>
          </p:cNvPr>
          <p:cNvGrpSpPr/>
          <p:nvPr/>
        </p:nvGrpSpPr>
        <p:grpSpPr>
          <a:xfrm>
            <a:off x="2047059" y="2939748"/>
            <a:ext cx="3304194" cy="644411"/>
            <a:chOff x="4007036" y="2759891"/>
            <a:chExt cx="4772204" cy="644411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E2FE3CD-4BBE-A842-B381-9F588AEC40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7036" y="3404302"/>
              <a:ext cx="4772204" cy="0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EB3A4A3-9F6F-884C-92E0-5CED929F3BD1}"/>
                    </a:ext>
                  </a:extLst>
                </p:cNvPr>
                <p:cNvSpPr txBox="1"/>
                <p:nvPr/>
              </p:nvSpPr>
              <p:spPr>
                <a:xfrm>
                  <a:off x="5082415" y="2759891"/>
                  <a:ext cx="80046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𝑐𝑟</m:t>
                        </m:r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EE" sz="30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EB3A4A3-9F6F-884C-92E0-5CED929F3B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2415" y="2759891"/>
                  <a:ext cx="800463" cy="553998"/>
                </a:xfrm>
                <a:prstGeom prst="rect">
                  <a:avLst/>
                </a:prstGeom>
                <a:blipFill>
                  <a:blip r:embed="rId4"/>
                  <a:stretch>
                    <a:fillRect b="-6818"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A36832C-C409-1848-6265-02EC2FF95D00}"/>
              </a:ext>
            </a:extLst>
          </p:cNvPr>
          <p:cNvGrpSpPr/>
          <p:nvPr/>
        </p:nvGrpSpPr>
        <p:grpSpPr>
          <a:xfrm>
            <a:off x="2022320" y="2227411"/>
            <a:ext cx="4492780" cy="628361"/>
            <a:chOff x="3970271" y="3342185"/>
            <a:chExt cx="4473296" cy="62836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3B6A535-6D70-E84A-AF23-75C3ED044758}"/>
                </a:ext>
              </a:extLst>
            </p:cNvPr>
            <p:cNvCxnSpPr>
              <a:cxnSpLocks/>
            </p:cNvCxnSpPr>
            <p:nvPr/>
          </p:nvCxnSpPr>
          <p:spPr>
            <a:xfrm>
              <a:off x="3970271" y="3970315"/>
              <a:ext cx="4473296" cy="231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315655F-2AD7-4D72-700C-3D0E650F629A}"/>
                    </a:ext>
                  </a:extLst>
                </p:cNvPr>
                <p:cNvSpPr txBox="1"/>
                <p:nvPr/>
              </p:nvSpPr>
              <p:spPr>
                <a:xfrm>
                  <a:off x="4736248" y="3342185"/>
                  <a:ext cx="2937326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𝐶𝑜𝑚</m:t>
                        </m:r>
                        <m:d>
                          <m:d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315655F-2AD7-4D72-700C-3D0E650F62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6248" y="3342185"/>
                  <a:ext cx="2937326" cy="553998"/>
                </a:xfrm>
                <a:prstGeom prst="rect">
                  <a:avLst/>
                </a:prstGeom>
                <a:blipFill>
                  <a:blip r:embed="rId5"/>
                  <a:stretch>
                    <a:fillRect l="-2991" r="-2991" b="-25000"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9" name="Picture 38" descr="A cartoon character flying with a broom&#10;&#10;Description automatically generated">
            <a:extLst>
              <a:ext uri="{FF2B5EF4-FFF2-40B4-BE49-F238E27FC236}">
                <a16:creationId xmlns:a16="http://schemas.microsoft.com/office/drawing/2014/main" id="{0E907339-A8AF-493A-8AFB-19944EB64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11" b="91869" l="3605" r="92907">
                        <a14:foregroundMark x1="52558" y1="17597" x2="54070" y2="40655"/>
                        <a14:foregroundMark x1="50465" y1="25121" x2="48953" y2="33981"/>
                        <a14:foregroundMark x1="27209" y1="57524" x2="32674" y2="57282"/>
                        <a14:foregroundMark x1="26977" y1="54612" x2="31395" y2="50000"/>
                        <a14:foregroundMark x1="24419" y1="53762" x2="28256" y2="48422"/>
                        <a14:foregroundMark x1="5930" y1="50121" x2="12558" y2="53277"/>
                        <a14:foregroundMark x1="50233" y1="25000" x2="46163" y2="31917"/>
                        <a14:foregroundMark x1="53372" y1="6553" x2="54419" y2="6796"/>
                        <a14:foregroundMark x1="85233" y1="70631" x2="88837" y2="79126"/>
                        <a14:foregroundMark x1="88837" y1="79126" x2="89186" y2="82524"/>
                        <a14:foregroundMark x1="92442" y1="82524" x2="93023" y2="75485"/>
                        <a14:foregroundMark x1="66977" y1="90655" x2="67326" y2="81553"/>
                        <a14:foregroundMark x1="51047" y1="88107" x2="56395" y2="80704"/>
                        <a14:foregroundMark x1="56395" y1="80704" x2="56512" y2="80704"/>
                        <a14:foregroundMark x1="68140" y1="91869" x2="67326" y2="82524"/>
                        <a14:foregroundMark x1="51977" y1="75243" x2="64767" y2="69539"/>
                        <a14:foregroundMark x1="45814" y1="37379" x2="51395" y2="35680"/>
                        <a14:foregroundMark x1="45581" y1="28641" x2="61163" y2="30947"/>
                        <a14:foregroundMark x1="64651" y1="40898" x2="61395" y2="30947"/>
                        <a14:foregroundMark x1="66163" y1="47209" x2="65814" y2="41748"/>
                        <a14:foregroundMark x1="43488" y1="30218" x2="48256" y2="28519"/>
                        <a14:foregroundMark x1="24535" y1="66869" x2="28372" y2="60801"/>
                        <a14:foregroundMark x1="5698" y1="47209" x2="4419" y2="48786"/>
                        <a14:foregroundMark x1="43140" y1="81675" x2="50814" y2="79369"/>
                        <a14:foregroundMark x1="6860" y1="45874" x2="6860" y2="45874"/>
                        <a14:foregroundMark x1="5581" y1="46845" x2="5581" y2="46845"/>
                        <a14:foregroundMark x1="3605" y1="50728" x2="3605" y2="50728"/>
                        <a14:foregroundMark x1="56047" y1="50607" x2="53837" y2="566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10530" y="1797054"/>
            <a:ext cx="3967757" cy="38016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C2ED714-A2FD-20DE-61C1-F03D65ED9D4C}"/>
              </a:ext>
            </a:extLst>
          </p:cNvPr>
          <p:cNvGrpSpPr/>
          <p:nvPr/>
        </p:nvGrpSpPr>
        <p:grpSpPr>
          <a:xfrm>
            <a:off x="2893545" y="3744373"/>
            <a:ext cx="2694455" cy="568174"/>
            <a:chOff x="3959333" y="3402372"/>
            <a:chExt cx="4484234" cy="56817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ED6296F-E10C-C4E9-A240-DFCD35C17F5F}"/>
                </a:ext>
              </a:extLst>
            </p:cNvPr>
            <p:cNvCxnSpPr>
              <a:cxnSpLocks/>
            </p:cNvCxnSpPr>
            <p:nvPr/>
          </p:nvCxnSpPr>
          <p:spPr>
            <a:xfrm>
              <a:off x="3970271" y="3970315"/>
              <a:ext cx="4473296" cy="231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82B4416-92E7-8092-D13E-43F98D43E423}"/>
                    </a:ext>
                  </a:extLst>
                </p:cNvPr>
                <p:cNvSpPr txBox="1"/>
                <p:nvPr/>
              </p:nvSpPr>
              <p:spPr>
                <a:xfrm>
                  <a:off x="3959333" y="3402372"/>
                  <a:ext cx="756426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82B4416-92E7-8092-D13E-43F98D43E4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9333" y="3402372"/>
                  <a:ext cx="756426" cy="553998"/>
                </a:xfrm>
                <a:prstGeom prst="rect">
                  <a:avLst/>
                </a:prstGeom>
                <a:blipFill>
                  <a:blip r:embed="rId8"/>
                  <a:stretch>
                    <a:fillRect r="-13889" b="-6667"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40EA29-02E6-75D0-DE83-F8348906978F}"/>
              </a:ext>
            </a:extLst>
          </p:cNvPr>
          <p:cNvGrpSpPr/>
          <p:nvPr/>
        </p:nvGrpSpPr>
        <p:grpSpPr>
          <a:xfrm>
            <a:off x="1771161" y="1548991"/>
            <a:ext cx="4594470" cy="582245"/>
            <a:chOff x="1771161" y="1548991"/>
            <a:chExt cx="4594470" cy="58224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6B0D601-1310-27E9-BD50-F4F217579C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71161" y="2108018"/>
              <a:ext cx="4594470" cy="23218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84A360-937E-C41D-7C61-C55690A4CF4F}"/>
                </a:ext>
              </a:extLst>
            </p:cNvPr>
            <p:cNvSpPr txBox="1"/>
            <p:nvPr/>
          </p:nvSpPr>
          <p:spPr>
            <a:xfrm>
              <a:off x="2900117" y="1548991"/>
              <a:ext cx="569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ck</a:t>
              </a:r>
              <a:endParaRPr lang="en-EE" sz="30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2B1220B-39A9-125A-2329-AB2048CEF8FD}"/>
              </a:ext>
            </a:extLst>
          </p:cNvPr>
          <p:cNvSpPr txBox="1"/>
          <p:nvPr/>
        </p:nvSpPr>
        <p:spPr>
          <a:xfrm>
            <a:off x="3888931" y="2502494"/>
            <a:ext cx="84350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sz="14000" dirty="0"/>
              <a:t>}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A96B3-C0FA-94BE-89A5-53934DA841EA}"/>
              </a:ext>
            </a:extLst>
          </p:cNvPr>
          <p:cNvGrpSpPr/>
          <p:nvPr/>
        </p:nvGrpSpPr>
        <p:grpSpPr>
          <a:xfrm>
            <a:off x="6713639" y="2502494"/>
            <a:ext cx="5318934" cy="4210956"/>
            <a:chOff x="6840749" y="2119627"/>
            <a:chExt cx="5318934" cy="421095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0B123B2-0669-F4B0-8E6F-0815B173F64D}"/>
                    </a:ext>
                  </a:extLst>
                </p:cNvPr>
                <p:cNvSpPr txBox="1"/>
                <p:nvPr/>
              </p:nvSpPr>
              <p:spPr>
                <a:xfrm>
                  <a:off x="6840749" y="2119627"/>
                  <a:ext cx="5318934" cy="4154984"/>
                </a:xfrm>
                <a:prstGeom prst="rect">
                  <a:avLst/>
                </a:prstGeom>
                <a:solidFill>
                  <a:schemeClr val="accent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marL="800100" lvl="1" indent="-342900">
                    <a:buFont typeface="Arial" panose="020B0604020202020204" pitchFamily="34" charset="0"/>
                    <a:buChar char="•"/>
                  </a:pPr>
                  <a:r>
                    <a:rPr lang="en-US" sz="2400" dirty="0">
                      <a:solidFill>
                        <a:schemeClr val="bg1"/>
                      </a:solidFill>
                    </a:rPr>
                    <a:t>Rewind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=|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𝑤𝑖𝑟𝑒𝑠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a14:m>
                  <a:r>
                    <a:rPr lang="en-EE" sz="2400" dirty="0">
                      <a:solidFill>
                        <a:schemeClr val="bg1"/>
                      </a:solidFill>
                    </a:rPr>
                    <a:t> times</a:t>
                  </a:r>
                </a:p>
                <a:p>
                  <a:pPr marL="800100" lvl="1" indent="-342900">
                    <a:buFont typeface="Arial" panose="020B0604020202020204" pitchFamily="34" charset="0"/>
                    <a:buChar char="•"/>
                  </a:pPr>
                  <a:r>
                    <a:rPr lang="en-EE" sz="2400" dirty="0">
                      <a:solidFill>
                        <a:schemeClr val="bg1"/>
                      </a:solidFill>
                    </a:rPr>
                    <a:t>Each time reprogram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𝑐𝑟𝑠</m:t>
                      </m:r>
                    </m:oMath>
                  </a14:m>
                  <a:endParaRPr lang="en-EE" sz="2400" dirty="0">
                    <a:solidFill>
                      <a:schemeClr val="bg1"/>
                    </a:solidFill>
                  </a:endParaRPr>
                </a:p>
                <a:p>
                  <a:pPr marL="800100" lvl="1" indent="-3429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𝑐𝑟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EE" sz="2400" dirty="0">
                      <a:solidFill>
                        <a:schemeClr val="bg1"/>
                      </a:solidFill>
                    </a:rPr>
                    <a:t> is somewhere extractable</a:t>
                  </a:r>
                </a:p>
                <a:p>
                  <a:pPr marL="1257300" lvl="2" indent="-342900">
                    <a:buFont typeface="Arial" panose="020B0604020202020204" pitchFamily="34" charset="0"/>
                    <a:buChar char="•"/>
                  </a:pPr>
                  <a:r>
                    <a:rPr lang="en-EE" sz="2400" dirty="0">
                      <a:solidFill>
                        <a:schemeClr val="bg1"/>
                      </a:solidFill>
                    </a:rPr>
                    <a:t>one can extract from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EE" sz="2400" dirty="0">
                      <a:solidFill>
                        <a:schemeClr val="bg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a14:m>
                  <a:r>
                    <a:rPr lang="en-EE" sz="2400" dirty="0">
                      <a:solidFill>
                        <a:schemeClr val="bg1"/>
                      </a:solidFill>
                    </a:rPr>
                    <a:t>th gate and its neighbourhood</a:t>
                  </a:r>
                </a:p>
                <a:p>
                  <a:pPr marL="800100" lvl="1" indent="-342900">
                    <a:buFont typeface="Arial" panose="020B0604020202020204" pitchFamily="34" charset="0"/>
                    <a:buChar char="•"/>
                  </a:pPr>
                  <a:r>
                    <a:rPr lang="en-GB" sz="2400" dirty="0">
                      <a:solidFill>
                        <a:schemeClr val="bg1"/>
                      </a:solidFill>
                    </a:rPr>
                    <a:t>I</a:t>
                  </a:r>
                  <a:r>
                    <a:rPr lang="en-EE" sz="2400" dirty="0">
                      <a:solidFill>
                        <a:schemeClr val="bg1"/>
                      </a:solidFill>
                    </a:rPr>
                    <a:t>f P used two </a:t>
                  </a:r>
                  <a:r>
                    <a:rPr lang="en-GB" sz="2400" dirty="0">
                      <a:solidFill>
                        <a:schemeClr val="bg1"/>
                      </a:solidFill>
                    </a:rPr>
                    <a:t>inconsistent witnesses, we extract two inconsistent wire values from committed by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a14:m>
                  <a:endParaRPr lang="en-EE" sz="2400" dirty="0">
                    <a:solidFill>
                      <a:schemeClr val="bg1"/>
                    </a:solidFill>
                  </a:endParaRPr>
                </a:p>
                <a:p>
                  <a:pPr marL="800100" lvl="1" indent="-342900">
                    <a:buFont typeface="Arial" panose="020B0604020202020204" pitchFamily="34" charset="0"/>
                    <a:buChar char="•"/>
                  </a:pPr>
                  <a:r>
                    <a:rPr lang="en-EE" sz="2400" dirty="0">
                      <a:solidFill>
                        <a:schemeClr val="bg1"/>
                      </a:solidFill>
                    </a:rPr>
                    <a:t>Use vector commitment and hide succinct VC opening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EE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0B123B2-0669-F4B0-8E6F-0815B173F6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0749" y="2119627"/>
                  <a:ext cx="5318934" cy="415498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3" descr="A cartoon of a yellow object&#10;&#10;Description automatically generated">
              <a:extLst>
                <a:ext uri="{FF2B5EF4-FFF2-40B4-BE49-F238E27FC236}">
                  <a16:creationId xmlns:a16="http://schemas.microsoft.com/office/drawing/2014/main" id="{6856A84B-52DE-8ADD-AA49-4DD6A2547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39" b="89759" l="9859" r="89789">
                          <a14:foregroundMark x1="52113" y1="9639" x2="53873" y2="96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0749" y="5344518"/>
              <a:ext cx="843501" cy="98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879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329BD-548A-7415-AFFC-76ABF1391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Our Construction: Punic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9048B-CB67-C1E1-3D49-F60D52969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EE" sz="3200" dirty="0"/>
              <a:t>Kilian works, but is way way impractical</a:t>
            </a:r>
          </a:p>
          <a:p>
            <a:pPr lvl="1"/>
            <a:r>
              <a:rPr lang="en-EE" sz="3000" dirty="0"/>
              <a:t>PCP, Merkle trees, …</a:t>
            </a:r>
          </a:p>
          <a:p>
            <a:r>
              <a:rPr lang="en-EE" sz="3200" dirty="0"/>
              <a:t>One of our main contributions is a </a:t>
            </a:r>
            <a:r>
              <a:rPr lang="en-EE" sz="3200" b="1" dirty="0"/>
              <a:t>practical</a:t>
            </a:r>
            <a:r>
              <a:rPr lang="en-EE" sz="3200" dirty="0"/>
              <a:t> semi-adaptively knowledge-sound zk-SNARK Punic</a:t>
            </a:r>
          </a:p>
          <a:p>
            <a:pPr lvl="1"/>
            <a:r>
              <a:rPr lang="en-EE" sz="2800" dirty="0"/>
              <a:t>On top of breaking </a:t>
            </a:r>
            <a:r>
              <a:rPr lang="en-EE" sz="2800" dirty="0">
                <a:solidFill>
                  <a:schemeClr val="accent2">
                    <a:lumMod val="75000"/>
                  </a:schemeClr>
                </a:solidFill>
              </a:rPr>
              <a:t>[LP21]</a:t>
            </a:r>
            <a:r>
              <a:rPr lang="en-EE" sz="2800" dirty="0"/>
              <a:t>, defining semi-adaptive knowledge-soundness, new tools, and a new proof technique </a:t>
            </a:r>
          </a:p>
          <a:p>
            <a:pPr lvl="1"/>
            <a:r>
              <a:rPr lang="en-EE" sz="2800" dirty="0"/>
              <a:t>Getting a practical construction is a major hassle and requires several new insights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B32B92-82D5-116A-3F95-70E42C483228}"/>
              </a:ext>
            </a:extLst>
          </p:cNvPr>
          <p:cNvSpPr txBox="1"/>
          <p:nvPr/>
        </p:nvSpPr>
        <p:spPr>
          <a:xfrm>
            <a:off x="9137112" y="2725511"/>
            <a:ext cx="2944051" cy="156966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Unfortunately, this margin is too small to describe the construction</a:t>
            </a:r>
            <a:endParaRPr lang="en-EE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B75362-FF19-2C67-F823-A41E8F9CB970}"/>
              </a:ext>
            </a:extLst>
          </p:cNvPr>
          <p:cNvSpPr txBox="1"/>
          <p:nvPr/>
        </p:nvSpPr>
        <p:spPr>
          <a:xfrm>
            <a:off x="9137112" y="4525360"/>
            <a:ext cx="2944051" cy="830997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It’s 50%+ of the paper</a:t>
            </a:r>
            <a:endParaRPr lang="en-E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AC046-691E-5D49-9279-3685271ED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Our NA zk-SNARK: Punic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1C3391-761A-3BF5-94E3-F134A6F7187A}"/>
              </a:ext>
            </a:extLst>
          </p:cNvPr>
          <p:cNvGrpSpPr/>
          <p:nvPr/>
        </p:nvGrpSpPr>
        <p:grpSpPr>
          <a:xfrm>
            <a:off x="3023595" y="3599030"/>
            <a:ext cx="6690050" cy="1272193"/>
            <a:chOff x="3023595" y="3599030"/>
            <a:chExt cx="6690050" cy="12721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951A839-038A-5947-90BC-14015477A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631" b="94679" l="10000" r="90000">
                          <a14:foregroundMark x1="28977" y1="36847" x2="34773" y2="36145"/>
                          <a14:foregroundMark x1="20568" y1="39859" x2="24318" y2="38956"/>
                          <a14:foregroundMark x1="53409" y1="37048" x2="45341" y2="34839"/>
                          <a14:foregroundMark x1="63636" y1="40663" x2="64773" y2="50904"/>
                          <a14:foregroundMark x1="68864" y1="56124" x2="64091" y2="50703"/>
                          <a14:foregroundMark x1="67045" y1="49699" x2="63295" y2="48193"/>
                          <a14:foregroundMark x1="72273" y1="91265" x2="56591" y2="89357"/>
                          <a14:foregroundMark x1="47045" y1="94679" x2="49545" y2="94679"/>
                          <a14:foregroundMark x1="50682" y1="8333" x2="51818" y2="14558"/>
                          <a14:foregroundMark x1="55682" y1="7631" x2="50227" y2="7731"/>
                          <a14:foregroundMark x1="52273" y1="18173" x2="56932" y2="262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34358" y="3876030"/>
              <a:ext cx="879287" cy="995193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8F51A6A-62B0-4460-8C89-C3F6F25CD1A3}"/>
                </a:ext>
              </a:extLst>
            </p:cNvPr>
            <p:cNvGrpSpPr/>
            <p:nvPr/>
          </p:nvGrpSpPr>
          <p:grpSpPr>
            <a:xfrm>
              <a:off x="3023595" y="3599030"/>
              <a:ext cx="5720690" cy="635356"/>
              <a:chOff x="4007036" y="2768946"/>
              <a:chExt cx="4772204" cy="635356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7E2FE3CD-4BBE-A842-B381-9F588AEC40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07036" y="3404302"/>
                <a:ext cx="4772204" cy="0"/>
              </a:xfrm>
              <a:prstGeom prst="straightConnector1">
                <a:avLst/>
              </a:prstGeom>
              <a:ln w="1270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AEB3A4A3-9F6F-884C-92E0-5CED929F3BD1}"/>
                      </a:ext>
                    </a:extLst>
                  </p:cNvPr>
                  <p:cNvSpPr txBox="1"/>
                  <p:nvPr/>
                </p:nvSpPr>
                <p:spPr>
                  <a:xfrm>
                    <a:off x="4587317" y="2768946"/>
                    <a:ext cx="3602060" cy="553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000" dirty="0"/>
                      <a:t>(3) </a:t>
                    </a:r>
                    <a14:m>
                      <m:oMath xmlns:m="http://schemas.openxmlformats.org/officeDocument/2006/math"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𝑐𝑟𝑠</m:t>
                        </m:r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3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000" b="0" i="1" dirty="0" smtClean="0">
                                <a:latin typeface="Cambria Math" panose="02040503050406030204" pitchFamily="18" charset="0"/>
                              </a:rPr>
                              <m:t>…,</m:t>
                            </m:r>
                            <m:r>
                              <a:rPr lang="en-US" sz="3000" b="0" i="1" dirty="0" smtClean="0">
                                <a:latin typeface="Cambria Math" panose="02040503050406030204" pitchFamily="18" charset="0"/>
                              </a:rPr>
                              <m:t>𝐹𝑆𝐸</m:t>
                            </m:r>
                            <m:r>
                              <a:rPr lang="en-US" sz="3000" b="0" i="1" dirty="0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3000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sSub>
                              <m:sSubPr>
                                <m:ctrlPr>
                                  <a:rPr lang="en-US" sz="3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30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EE" sz="3000" dirty="0"/>
                  </a:p>
                </p:txBody>
              </p:sp>
            </mc:Choice>
            <mc:Fallback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AEB3A4A3-9F6F-884C-92E0-5CED929F3BD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87317" y="2768946"/>
                    <a:ext cx="3602060" cy="55399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226" t="-13636" b="-34091"/>
                    </a:stretch>
                  </a:blipFill>
                </p:spPr>
                <p:txBody>
                  <a:bodyPr/>
                  <a:lstStyle/>
                  <a:p>
                    <a:r>
                      <a:rPr lang="en-E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9" name="Picture 38" descr="A cartoon character flying with a broom&#10;&#10;Description automatically generated">
            <a:extLst>
              <a:ext uri="{FF2B5EF4-FFF2-40B4-BE49-F238E27FC236}">
                <a16:creationId xmlns:a16="http://schemas.microsoft.com/office/drawing/2014/main" id="{0E907339-A8AF-493A-8AFB-19944EB64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11" b="91869" l="3605" r="92907">
                        <a14:foregroundMark x1="52558" y1="17597" x2="54070" y2="40655"/>
                        <a14:foregroundMark x1="50465" y1="25121" x2="48953" y2="33981"/>
                        <a14:foregroundMark x1="27209" y1="57524" x2="32674" y2="57282"/>
                        <a14:foregroundMark x1="26977" y1="54612" x2="31395" y2="50000"/>
                        <a14:foregroundMark x1="24419" y1="53762" x2="28256" y2="48422"/>
                        <a14:foregroundMark x1="5930" y1="50121" x2="12558" y2="53277"/>
                        <a14:foregroundMark x1="50233" y1="25000" x2="46163" y2="31917"/>
                        <a14:foregroundMark x1="53372" y1="6553" x2="54419" y2="6796"/>
                        <a14:foregroundMark x1="85233" y1="70631" x2="88837" y2="79126"/>
                        <a14:foregroundMark x1="88837" y1="79126" x2="89186" y2="82524"/>
                        <a14:foregroundMark x1="92442" y1="82524" x2="93023" y2="75485"/>
                        <a14:foregroundMark x1="66977" y1="90655" x2="67326" y2="81553"/>
                        <a14:foregroundMark x1="51047" y1="88107" x2="56395" y2="80704"/>
                        <a14:foregroundMark x1="56395" y1="80704" x2="56512" y2="80704"/>
                        <a14:foregroundMark x1="68140" y1="91869" x2="67326" y2="82524"/>
                        <a14:foregroundMark x1="51977" y1="75243" x2="64767" y2="69539"/>
                        <a14:foregroundMark x1="45814" y1="37379" x2="51395" y2="35680"/>
                        <a14:foregroundMark x1="45581" y1="28641" x2="61163" y2="30947"/>
                        <a14:foregroundMark x1="64651" y1="40898" x2="61395" y2="30947"/>
                        <a14:foregroundMark x1="66163" y1="47209" x2="65814" y2="41748"/>
                        <a14:foregroundMark x1="43488" y1="30218" x2="48256" y2="28519"/>
                        <a14:foregroundMark x1="24535" y1="66869" x2="28372" y2="60801"/>
                        <a14:foregroundMark x1="5698" y1="47209" x2="4419" y2="48786"/>
                        <a14:foregroundMark x1="43140" y1="81675" x2="50814" y2="79369"/>
                        <a14:foregroundMark x1="6860" y1="45874" x2="6860" y2="45874"/>
                        <a14:foregroundMark x1="5581" y1="46845" x2="5581" y2="46845"/>
                        <a14:foregroundMark x1="3605" y1="50728" x2="3605" y2="50728"/>
                        <a14:foregroundMark x1="56047" y1="50607" x2="53837" y2="566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91" y="1975198"/>
            <a:ext cx="3967757" cy="380166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B893660-C0C0-5273-E907-F334267B9798}"/>
              </a:ext>
            </a:extLst>
          </p:cNvPr>
          <p:cNvGrpSpPr/>
          <p:nvPr/>
        </p:nvGrpSpPr>
        <p:grpSpPr>
          <a:xfrm>
            <a:off x="3719208" y="4545998"/>
            <a:ext cx="6154781" cy="1639598"/>
            <a:chOff x="3719208" y="4545998"/>
            <a:chExt cx="6154781" cy="16395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B03C52-C596-1043-A8D4-E4D24D73B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911" b="93298" l="10000" r="90000">
                          <a14:foregroundMark x1="73977" y1="51204" x2="65114" y2="47330"/>
                          <a14:foregroundMark x1="31705" y1="18010" x2="31477" y2="21361"/>
                          <a14:foregroundMark x1="33750" y1="27644" x2="31477" y2="18953"/>
                          <a14:foregroundMark x1="50455" y1="10576" x2="54205" y2="14346"/>
                          <a14:foregroundMark x1="52045" y1="6911" x2="48636" y2="8377"/>
                          <a14:foregroundMark x1="46818" y1="39476" x2="42955" y2="32670"/>
                          <a14:foregroundMark x1="44432" y1="36545" x2="44432" y2="30262"/>
                          <a14:foregroundMark x1="58523" y1="93298" x2="59205" y2="87435"/>
                          <a14:foregroundMark x1="32500" y1="14136" x2="27273" y2="18639"/>
                          <a14:backgroundMark x1="40000" y1="21361" x2="40000" y2="213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99443" y="5020690"/>
              <a:ext cx="1074546" cy="116490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C2ED714-A2FD-20DE-61C1-F03D65ED9D4C}"/>
                </a:ext>
              </a:extLst>
            </p:cNvPr>
            <p:cNvGrpSpPr/>
            <p:nvPr/>
          </p:nvGrpSpPr>
          <p:grpSpPr>
            <a:xfrm>
              <a:off x="3719208" y="4545998"/>
              <a:ext cx="5696624" cy="646390"/>
              <a:chOff x="3665631" y="3324156"/>
              <a:chExt cx="5235130" cy="646390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AED6296F-E10C-C4E9-A240-DFCD35C17F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4081" y="3954538"/>
                <a:ext cx="4659486" cy="16008"/>
              </a:xfrm>
              <a:prstGeom prst="straightConnector1">
                <a:avLst/>
              </a:prstGeom>
              <a:ln w="1270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A82B4416-92E7-8092-D13E-43F98D43E423}"/>
                      </a:ext>
                    </a:extLst>
                  </p:cNvPr>
                  <p:cNvSpPr txBox="1"/>
                  <p:nvPr/>
                </p:nvSpPr>
                <p:spPr>
                  <a:xfrm>
                    <a:off x="3665631" y="3324156"/>
                    <a:ext cx="5235130" cy="553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000" b="0" dirty="0"/>
                      <a:t>(4) </a:t>
                    </a:r>
                    <a14:m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=(…,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𝐹𝑆𝐸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𝑐𝑜𝑚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𝑉𝐶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𝑜𝑝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))</m:t>
                        </m:r>
                      </m:oMath>
                    </a14:m>
                    <a:endParaRPr lang="en-EE" sz="3000" dirty="0"/>
                  </a:p>
                </p:txBody>
              </p:sp>
            </mc:Choice>
            <mc:Fallback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A82B4416-92E7-8092-D13E-43F98D43E4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65631" y="3324156"/>
                    <a:ext cx="5235130" cy="55399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444" t="-13636" r="-444" b="-31818"/>
                    </a:stretch>
                  </a:blipFill>
                </p:spPr>
                <p:txBody>
                  <a:bodyPr/>
                  <a:lstStyle/>
                  <a:p>
                    <a:r>
                      <a:rPr lang="en-E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6F7F63-04C2-8A7E-7E6B-EF7C1D7CB762}"/>
              </a:ext>
            </a:extLst>
          </p:cNvPr>
          <p:cNvGrpSpPr/>
          <p:nvPr/>
        </p:nvGrpSpPr>
        <p:grpSpPr>
          <a:xfrm>
            <a:off x="2750023" y="2625146"/>
            <a:ext cx="7123966" cy="1250884"/>
            <a:chOff x="2750023" y="2625146"/>
            <a:chExt cx="7123966" cy="125088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A36832C-C409-1848-6265-02EC2FF95D00}"/>
                </a:ext>
              </a:extLst>
            </p:cNvPr>
            <p:cNvGrpSpPr/>
            <p:nvPr/>
          </p:nvGrpSpPr>
          <p:grpSpPr>
            <a:xfrm>
              <a:off x="2750023" y="2625146"/>
              <a:ext cx="6113033" cy="612214"/>
              <a:chOff x="3970271" y="3358332"/>
              <a:chExt cx="4473296" cy="612214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83B6A535-6D70-E84A-AF23-75C3ED0447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0271" y="3970315"/>
                <a:ext cx="4473296" cy="231"/>
              </a:xfrm>
              <a:prstGeom prst="straightConnector1">
                <a:avLst/>
              </a:prstGeom>
              <a:ln w="1270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315655F-2AD7-4D72-700C-3D0E650F629A}"/>
                      </a:ext>
                    </a:extLst>
                  </p:cNvPr>
                  <p:cNvSpPr txBox="1"/>
                  <p:nvPr/>
                </p:nvSpPr>
                <p:spPr>
                  <a:xfrm>
                    <a:off x="4663624" y="3358332"/>
                    <a:ext cx="3086590" cy="553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000" b="0" dirty="0"/>
                      <a:t>(2) </a:t>
                    </a:r>
                    <a14:m>
                      <m:oMath xmlns:m="http://schemas.openxmlformats.org/officeDocument/2006/math">
                        <m:r>
                          <a:rPr lang="en-US" sz="3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𝑉𝐶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𝐶𝑜𝑚</m:t>
                        </m:r>
                        <m:d>
                          <m:d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EE" sz="3000" dirty="0"/>
                  </a:p>
                </p:txBody>
              </p:sp>
            </mc:Choice>
            <mc:Fallback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315655F-2AD7-4D72-700C-3D0E650F62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3624" y="3358332"/>
                    <a:ext cx="3086590" cy="55399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303" t="-11111" r="-901" b="-31111"/>
                    </a:stretch>
                  </a:blipFill>
                </p:spPr>
                <p:txBody>
                  <a:bodyPr/>
                  <a:lstStyle/>
                  <a:p>
                    <a:r>
                      <a:rPr lang="en-E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E6EFB17-7667-2AAE-8604-100CBA200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911" b="93298" l="10000" r="90000">
                          <a14:foregroundMark x1="73977" y1="51204" x2="65114" y2="47330"/>
                          <a14:foregroundMark x1="31705" y1="18010" x2="31477" y2="21361"/>
                          <a14:foregroundMark x1="33750" y1="27644" x2="31477" y2="18953"/>
                          <a14:foregroundMark x1="50455" y1="10576" x2="54205" y2="14346"/>
                          <a14:foregroundMark x1="52045" y1="6911" x2="48636" y2="8377"/>
                          <a14:foregroundMark x1="46818" y1="39476" x2="42955" y2="32670"/>
                          <a14:foregroundMark x1="44432" y1="36545" x2="44432" y2="30262"/>
                          <a14:foregroundMark x1="58523" y1="93298" x2="59205" y2="87435"/>
                          <a14:foregroundMark x1="32500" y1="14136" x2="27273" y2="18639"/>
                          <a14:backgroundMark x1="40000" y1="21361" x2="40000" y2="213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99443" y="2711124"/>
              <a:ext cx="1074546" cy="116490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03A550-ED17-7B61-7FBF-18D9C93DEFDE}"/>
              </a:ext>
            </a:extLst>
          </p:cNvPr>
          <p:cNvGrpSpPr/>
          <p:nvPr/>
        </p:nvGrpSpPr>
        <p:grpSpPr>
          <a:xfrm>
            <a:off x="2451100" y="1631075"/>
            <a:ext cx="7262544" cy="995193"/>
            <a:chOff x="2451100" y="1631075"/>
            <a:chExt cx="7262544" cy="99519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ADF190-BBE7-373C-70BA-FA2049161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631" b="94679" l="10000" r="90000">
                          <a14:foregroundMark x1="28977" y1="36847" x2="34773" y2="36145"/>
                          <a14:foregroundMark x1="20568" y1="39859" x2="24318" y2="38956"/>
                          <a14:foregroundMark x1="53409" y1="37048" x2="45341" y2="34839"/>
                          <a14:foregroundMark x1="63636" y1="40663" x2="64773" y2="50904"/>
                          <a14:foregroundMark x1="68864" y1="56124" x2="64091" y2="50703"/>
                          <a14:foregroundMark x1="67045" y1="49699" x2="63295" y2="48193"/>
                          <a14:foregroundMark x1="72273" y1="91265" x2="56591" y2="89357"/>
                          <a14:foregroundMark x1="47045" y1="94679" x2="49545" y2="94679"/>
                          <a14:foregroundMark x1="50682" y1="8333" x2="51818" y2="14558"/>
                          <a14:foregroundMark x1="55682" y1="7631" x2="50227" y2="7731"/>
                          <a14:foregroundMark x1="52273" y1="18173" x2="56932" y2="262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34357" y="1631075"/>
              <a:ext cx="879287" cy="995193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6B0D601-1310-27E9-BD50-F4F217579C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51100" y="2286162"/>
              <a:ext cx="6113034" cy="46288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E84A360-937E-C41D-7C61-C55690A4CF4F}"/>
                    </a:ext>
                  </a:extLst>
                </p:cNvPr>
                <p:cNvSpPr txBox="1"/>
                <p:nvPr/>
              </p:nvSpPr>
              <p:spPr>
                <a:xfrm>
                  <a:off x="3719208" y="1681620"/>
                  <a:ext cx="1812676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/>
                    <a:t>(1) </a:t>
                  </a:r>
                  <a14:m>
                    <m:oMath xmlns:m="http://schemas.openxmlformats.org/officeDocument/2006/math">
                      <m:r>
                        <a:rPr lang="en-US" sz="3000" i="1" dirty="0" smtClean="0">
                          <a:latin typeface="Cambria Math" panose="02040503050406030204" pitchFamily="18" charset="0"/>
                        </a:rPr>
                        <m:t>𝑉𝐶</m:t>
                      </m:r>
                      <m:r>
                        <a:rPr lang="en-US" sz="30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000" i="1" dirty="0" smtClean="0">
                          <a:latin typeface="Cambria Math" panose="02040503050406030204" pitchFamily="18" charset="0"/>
                        </a:rPr>
                        <m:t>𝑐𝑘</m:t>
                      </m:r>
                    </m:oMath>
                  </a14:m>
                  <a:endParaRPr lang="en-EE" sz="3000" dirty="0"/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E84A360-937E-C41D-7C61-C55690A4CF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208" y="1681620"/>
                  <a:ext cx="1812676" cy="553998"/>
                </a:xfrm>
                <a:prstGeom prst="rect">
                  <a:avLst/>
                </a:prstGeom>
                <a:blipFill>
                  <a:blip r:embed="rId11"/>
                  <a:stretch>
                    <a:fillRect l="-7639" t="-13333" r="-694" b="-31111"/>
                  </a:stretch>
                </a:blipFill>
              </p:spPr>
              <p:txBody>
                <a:bodyPr/>
                <a:lstStyle/>
                <a:p>
                  <a:r>
                    <a:rPr lang="en-E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BD6707C-4611-F423-2D5A-462F084653BF}"/>
                  </a:ext>
                </a:extLst>
              </p:cNvPr>
              <p:cNvSpPr txBox="1"/>
              <p:nvPr/>
            </p:nvSpPr>
            <p:spPr>
              <a:xfrm>
                <a:off x="419997" y="5672326"/>
                <a:ext cx="10927885" cy="830997"/>
              </a:xfrm>
              <a:prstGeom prst="rect">
                <a:avLst/>
              </a:prstGeom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EE" sz="2400" dirty="0">
                    <a:solidFill>
                      <a:schemeClr val="bg1"/>
                    </a:solidFill>
                  </a:rPr>
                  <a:t> contains FSE commitment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EE" sz="2400" dirty="0">
                    <a:solidFill>
                      <a:schemeClr val="bg1"/>
                    </a:solidFill>
                  </a:rPr>
                  <a:t> and VC opening, extractable at location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EE" sz="2400" dirty="0">
                  <a:solidFill>
                    <a:schemeClr val="bg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EE" sz="2400" dirty="0">
                    <a:solidFill>
                      <a:schemeClr val="bg1"/>
                    </a:solidFill>
                  </a:rPr>
                  <a:t>… and a QA-NIZK argument this and VC commitments are consistent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BD6707C-4611-F423-2D5A-462F08465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97" y="5672326"/>
                <a:ext cx="10927885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B125EB3-E643-2285-5525-1F57B5EA4004}"/>
              </a:ext>
            </a:extLst>
          </p:cNvPr>
          <p:cNvSpPr txBox="1"/>
          <p:nvPr/>
        </p:nvSpPr>
        <p:spPr>
          <a:xfrm>
            <a:off x="9833143" y="3547784"/>
            <a:ext cx="1694054" cy="1323439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functional somewhere extractable commitment</a:t>
            </a:r>
            <a:endParaRPr lang="en-EE" sz="2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1E7A8E-0C9F-A6B0-0A09-F3348DF79B53}"/>
              </a:ext>
            </a:extLst>
          </p:cNvPr>
          <p:cNvSpPr txBox="1"/>
          <p:nvPr/>
        </p:nvSpPr>
        <p:spPr>
          <a:xfrm>
            <a:off x="9833143" y="1520198"/>
            <a:ext cx="1694054" cy="1015663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FSE-friendly vector commitment</a:t>
            </a:r>
            <a:endParaRPr lang="en-E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0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C87F0-2DC1-7241-9A95-066925205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Somewhere Extraction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4804A7B-DD2F-B916-EF2D-8885221707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309200"/>
                  </p:ext>
                </p:extLst>
              </p:nvPr>
            </p:nvGraphicFramePr>
            <p:xfrm>
              <a:off x="193781" y="2025168"/>
              <a:ext cx="9716881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14953">
                      <a:extLst>
                        <a:ext uri="{9D8B030D-6E8A-4147-A177-3AD203B41FA5}">
                          <a16:colId xmlns:a16="http://schemas.microsoft.com/office/drawing/2014/main" val="1908448730"/>
                        </a:ext>
                      </a:extLst>
                    </a:gridCol>
                    <a:gridCol w="1366988">
                      <a:extLst>
                        <a:ext uri="{9D8B030D-6E8A-4147-A177-3AD203B41FA5}">
                          <a16:colId xmlns:a16="http://schemas.microsoft.com/office/drawing/2014/main" val="4232305898"/>
                        </a:ext>
                      </a:extLst>
                    </a:gridCol>
                    <a:gridCol w="1366988">
                      <a:extLst>
                        <a:ext uri="{9D8B030D-6E8A-4147-A177-3AD203B41FA5}">
                          <a16:colId xmlns:a16="http://schemas.microsoft.com/office/drawing/2014/main" val="3382540294"/>
                        </a:ext>
                      </a:extLst>
                    </a:gridCol>
                    <a:gridCol w="1366988">
                      <a:extLst>
                        <a:ext uri="{9D8B030D-6E8A-4147-A177-3AD203B41FA5}">
                          <a16:colId xmlns:a16="http://schemas.microsoft.com/office/drawing/2014/main" val="4162292866"/>
                        </a:ext>
                      </a:extLst>
                    </a:gridCol>
                    <a:gridCol w="1049288">
                      <a:extLst>
                        <a:ext uri="{9D8B030D-6E8A-4147-A177-3AD203B41FA5}">
                          <a16:colId xmlns:a16="http://schemas.microsoft.com/office/drawing/2014/main" val="2215902187"/>
                        </a:ext>
                      </a:extLst>
                    </a:gridCol>
                    <a:gridCol w="1684688">
                      <a:extLst>
                        <a:ext uri="{9D8B030D-6E8A-4147-A177-3AD203B41FA5}">
                          <a16:colId xmlns:a16="http://schemas.microsoft.com/office/drawing/2014/main" val="399862598"/>
                        </a:ext>
                      </a:extLst>
                    </a:gridCol>
                    <a:gridCol w="1366988">
                      <a:extLst>
                        <a:ext uri="{9D8B030D-6E8A-4147-A177-3AD203B41FA5}">
                          <a16:colId xmlns:a16="http://schemas.microsoft.com/office/drawing/2014/main" val="19666850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E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E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E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E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EE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E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E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68221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𝑉𝐶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𝑜𝑝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[1]</m:t>
                                </m:r>
                              </m:oMath>
                            </m:oMathPara>
                          </a14:m>
                          <a:endParaRPr lang="en-E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V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𝑜𝑝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[2]</m:t>
                                </m:r>
                              </m:oMath>
                            </m:oMathPara>
                          </a14:m>
                          <a:endParaRPr lang="en-E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𝑉𝐶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𝑜𝑝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[3]</m:t>
                                </m:r>
                              </m:oMath>
                            </m:oMathPara>
                          </a14:m>
                          <a:endParaRPr lang="en-E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𝑉𝐶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𝑜𝑝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[4]</m:t>
                                </m:r>
                              </m:oMath>
                            </m:oMathPara>
                          </a14:m>
                          <a:endParaRPr lang="en-E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EE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𝑉𝐶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𝑜𝑝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−1]</m:t>
                                </m:r>
                              </m:oMath>
                            </m:oMathPara>
                          </a14:m>
                          <a:endParaRPr lang="en-E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𝑉𝐶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𝑜𝑝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E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126724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4804A7B-DD2F-B916-EF2D-8885221707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309200"/>
                  </p:ext>
                </p:extLst>
              </p:nvPr>
            </p:nvGraphicFramePr>
            <p:xfrm>
              <a:off x="193781" y="2025168"/>
              <a:ext cx="9716881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14953">
                      <a:extLst>
                        <a:ext uri="{9D8B030D-6E8A-4147-A177-3AD203B41FA5}">
                          <a16:colId xmlns:a16="http://schemas.microsoft.com/office/drawing/2014/main" val="1908448730"/>
                        </a:ext>
                      </a:extLst>
                    </a:gridCol>
                    <a:gridCol w="1366988">
                      <a:extLst>
                        <a:ext uri="{9D8B030D-6E8A-4147-A177-3AD203B41FA5}">
                          <a16:colId xmlns:a16="http://schemas.microsoft.com/office/drawing/2014/main" val="4232305898"/>
                        </a:ext>
                      </a:extLst>
                    </a:gridCol>
                    <a:gridCol w="1366988">
                      <a:extLst>
                        <a:ext uri="{9D8B030D-6E8A-4147-A177-3AD203B41FA5}">
                          <a16:colId xmlns:a16="http://schemas.microsoft.com/office/drawing/2014/main" val="3382540294"/>
                        </a:ext>
                      </a:extLst>
                    </a:gridCol>
                    <a:gridCol w="1366988">
                      <a:extLst>
                        <a:ext uri="{9D8B030D-6E8A-4147-A177-3AD203B41FA5}">
                          <a16:colId xmlns:a16="http://schemas.microsoft.com/office/drawing/2014/main" val="4162292866"/>
                        </a:ext>
                      </a:extLst>
                    </a:gridCol>
                    <a:gridCol w="1049288">
                      <a:extLst>
                        <a:ext uri="{9D8B030D-6E8A-4147-A177-3AD203B41FA5}">
                          <a16:colId xmlns:a16="http://schemas.microsoft.com/office/drawing/2014/main" val="2215902187"/>
                        </a:ext>
                      </a:extLst>
                    </a:gridCol>
                    <a:gridCol w="1684688">
                      <a:extLst>
                        <a:ext uri="{9D8B030D-6E8A-4147-A177-3AD203B41FA5}">
                          <a16:colId xmlns:a16="http://schemas.microsoft.com/office/drawing/2014/main" val="399862598"/>
                        </a:ext>
                      </a:extLst>
                    </a:gridCol>
                    <a:gridCol w="1366988">
                      <a:extLst>
                        <a:ext uri="{9D8B030D-6E8A-4147-A177-3AD203B41FA5}">
                          <a16:colId xmlns:a16="http://schemas.microsoft.com/office/drawing/2014/main" val="19666850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EE"/>
                        </a:p>
                      </a:txBody>
                      <a:tcPr>
                        <a:blipFill>
                          <a:blip r:embed="rId2"/>
                          <a:stretch>
                            <a:fillRect l="-840" t="-6667" r="-545378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E"/>
                        </a:p>
                      </a:txBody>
                      <a:tcPr>
                        <a:blipFill>
                          <a:blip r:embed="rId2"/>
                          <a:stretch>
                            <a:fillRect l="-111111" t="-6667" r="-500926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E"/>
                        </a:p>
                      </a:txBody>
                      <a:tcPr>
                        <a:blipFill>
                          <a:blip r:embed="rId2"/>
                          <a:stretch>
                            <a:fillRect l="-211111" t="-6667" r="-400926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E"/>
                        </a:p>
                      </a:txBody>
                      <a:tcPr>
                        <a:blipFill>
                          <a:blip r:embed="rId2"/>
                          <a:stretch>
                            <a:fillRect l="-311111" t="-6667" r="-300926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EE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EE"/>
                        </a:p>
                      </a:txBody>
                      <a:tcPr>
                        <a:blipFill>
                          <a:blip r:embed="rId2"/>
                          <a:stretch>
                            <a:fillRect l="-395489" t="-6667" r="-82707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E"/>
                        </a:p>
                      </a:txBody>
                      <a:tcPr>
                        <a:blipFill>
                          <a:blip r:embed="rId2"/>
                          <a:stretch>
                            <a:fillRect l="-610185" t="-6667" r="-1852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68221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EE"/>
                        </a:p>
                      </a:txBody>
                      <a:tcPr>
                        <a:blipFill>
                          <a:blip r:embed="rId2"/>
                          <a:stretch>
                            <a:fillRect l="-840" t="-110345" r="-545378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E"/>
                        </a:p>
                      </a:txBody>
                      <a:tcPr>
                        <a:blipFill>
                          <a:blip r:embed="rId2"/>
                          <a:stretch>
                            <a:fillRect l="-111111" t="-110345" r="-500926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E"/>
                        </a:p>
                      </a:txBody>
                      <a:tcPr>
                        <a:blipFill>
                          <a:blip r:embed="rId2"/>
                          <a:stretch>
                            <a:fillRect l="-211111" t="-110345" r="-400926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E"/>
                        </a:p>
                      </a:txBody>
                      <a:tcPr>
                        <a:blipFill>
                          <a:blip r:embed="rId2"/>
                          <a:stretch>
                            <a:fillRect l="-311111" t="-110345" r="-300926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EE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EE"/>
                        </a:p>
                      </a:txBody>
                      <a:tcPr>
                        <a:blipFill>
                          <a:blip r:embed="rId2"/>
                          <a:stretch>
                            <a:fillRect l="-395489" t="-110345" r="-82707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E"/>
                        </a:p>
                      </a:txBody>
                      <a:tcPr>
                        <a:blipFill>
                          <a:blip r:embed="rId2"/>
                          <a:stretch>
                            <a:fillRect l="-610185" t="-110345" r="-1852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126724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8B1BF89-8057-1303-15E4-4D1B4564E8FD}"/>
              </a:ext>
            </a:extLst>
          </p:cNvPr>
          <p:cNvSpPr txBox="1"/>
          <p:nvPr/>
        </p:nvSpPr>
        <p:spPr>
          <a:xfrm>
            <a:off x="1959124" y="1268248"/>
            <a:ext cx="3401568" cy="461665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EE" sz="2400" dirty="0">
                <a:solidFill>
                  <a:schemeClr val="bg1"/>
                </a:solidFill>
              </a:rPr>
              <a:t>Vector commitment to: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D3FC3F-C4BB-46B9-FFE6-E6FEE099EB17}"/>
              </a:ext>
            </a:extLst>
          </p:cNvPr>
          <p:cNvCxnSpPr>
            <a:cxnSpLocks/>
          </p:cNvCxnSpPr>
          <p:nvPr/>
        </p:nvCxnSpPr>
        <p:spPr>
          <a:xfrm flipH="1" flipV="1">
            <a:off x="947057" y="2736127"/>
            <a:ext cx="1476691" cy="892034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947921A-5471-5B30-AD3F-A1B8B9345364}"/>
              </a:ext>
            </a:extLst>
          </p:cNvPr>
          <p:cNvCxnSpPr>
            <a:cxnSpLocks/>
          </p:cNvCxnSpPr>
          <p:nvPr/>
        </p:nvCxnSpPr>
        <p:spPr>
          <a:xfrm flipV="1">
            <a:off x="2423748" y="2736127"/>
            <a:ext cx="1384075" cy="892034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27BF203-EB2B-5920-2CE2-86E769D4EF8B}"/>
              </a:ext>
            </a:extLst>
          </p:cNvPr>
          <p:cNvCxnSpPr>
            <a:cxnSpLocks/>
          </p:cNvCxnSpPr>
          <p:nvPr/>
        </p:nvCxnSpPr>
        <p:spPr>
          <a:xfrm flipV="1">
            <a:off x="2423748" y="2766848"/>
            <a:ext cx="4982892" cy="861313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2756EED-2956-D0B7-97F2-5B28399103FB}"/>
              </a:ext>
            </a:extLst>
          </p:cNvPr>
          <p:cNvCxnSpPr>
            <a:cxnSpLocks/>
          </p:cNvCxnSpPr>
          <p:nvPr/>
        </p:nvCxnSpPr>
        <p:spPr>
          <a:xfrm flipH="1" flipV="1">
            <a:off x="2331720" y="2766848"/>
            <a:ext cx="3088115" cy="861313"/>
          </a:xfrm>
          <a:prstGeom prst="straightConnector1">
            <a:avLst/>
          </a:prstGeom>
          <a:ln w="508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CE37D3-DA0A-398E-681D-86B7C9A61C24}"/>
              </a:ext>
            </a:extLst>
          </p:cNvPr>
          <p:cNvCxnSpPr>
            <a:cxnSpLocks/>
          </p:cNvCxnSpPr>
          <p:nvPr/>
        </p:nvCxnSpPr>
        <p:spPr>
          <a:xfrm flipH="1" flipV="1">
            <a:off x="3781697" y="2736127"/>
            <a:ext cx="1638138" cy="892034"/>
          </a:xfrm>
          <a:prstGeom prst="straightConnector1">
            <a:avLst/>
          </a:prstGeom>
          <a:ln w="508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8245455-E4CD-BBE7-C929-094D926BA63C}"/>
              </a:ext>
            </a:extLst>
          </p:cNvPr>
          <p:cNvCxnSpPr>
            <a:cxnSpLocks/>
            <a:endCxn id="8" idx="2"/>
          </p:cNvCxnSpPr>
          <p:nvPr/>
        </p:nvCxnSpPr>
        <p:spPr>
          <a:xfrm flipH="1" flipV="1">
            <a:off x="5052221" y="2766848"/>
            <a:ext cx="367614" cy="861313"/>
          </a:xfrm>
          <a:prstGeom prst="straightConnector1">
            <a:avLst/>
          </a:prstGeom>
          <a:ln w="508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2FBF657-4B3F-8777-2395-4176348281E2}"/>
                  </a:ext>
                </a:extLst>
              </p:cNvPr>
              <p:cNvSpPr txBox="1"/>
              <p:nvPr/>
            </p:nvSpPr>
            <p:spPr>
              <a:xfrm>
                <a:off x="1127848" y="3667671"/>
                <a:ext cx="2591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E" dirty="0"/>
                  <a:t>Gate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EE" dirty="0"/>
                  <a:t>’s neighbourhood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2FBF657-4B3F-8777-2395-417634828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848" y="3667671"/>
                <a:ext cx="2591800" cy="369332"/>
              </a:xfrm>
              <a:prstGeom prst="rect">
                <a:avLst/>
              </a:prstGeom>
              <a:blipFill>
                <a:blip r:embed="rId3"/>
                <a:stretch>
                  <a:fillRect l="-1951" t="-6667" r="-976" b="-23333"/>
                </a:stretch>
              </a:blipFill>
            </p:spPr>
            <p:txBody>
              <a:bodyPr/>
              <a:lstStyle/>
              <a:p>
                <a:r>
                  <a:rPr lang="en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B38158B-121B-B38C-C52F-ED27B890C64F}"/>
                  </a:ext>
                </a:extLst>
              </p:cNvPr>
              <p:cNvSpPr txBox="1"/>
              <p:nvPr/>
            </p:nvSpPr>
            <p:spPr>
              <a:xfrm>
                <a:off x="4120793" y="3672202"/>
                <a:ext cx="25980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E" dirty="0"/>
                  <a:t>Gate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EE" dirty="0"/>
                  <a:t>’s neighbourhood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B38158B-121B-B38C-C52F-ED27B890C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793" y="3672202"/>
                <a:ext cx="2598084" cy="369332"/>
              </a:xfrm>
              <a:prstGeom prst="rect">
                <a:avLst/>
              </a:prstGeom>
              <a:blipFill>
                <a:blip r:embed="rId4"/>
                <a:stretch>
                  <a:fillRect l="-1951" t="-3226" r="-976" b="-19355"/>
                </a:stretch>
              </a:blipFill>
            </p:spPr>
            <p:txBody>
              <a:bodyPr/>
              <a:lstStyle/>
              <a:p>
                <a:r>
                  <a:rPr lang="en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04D05DE-E989-05DD-E0FF-971EA58C7D53}"/>
                  </a:ext>
                </a:extLst>
              </p:cNvPr>
              <p:cNvSpPr txBox="1"/>
              <p:nvPr/>
            </p:nvSpPr>
            <p:spPr>
              <a:xfrm>
                <a:off x="98246" y="4085575"/>
                <a:ext cx="11955209" cy="2367828"/>
              </a:xfrm>
              <a:prstGeom prst="rect">
                <a:avLst/>
              </a:prstGeom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EE" sz="2400" dirty="0">
                    <a:solidFill>
                      <a:schemeClr val="bg1"/>
                    </a:solidFill>
                  </a:rPr>
                  <a:t>If there does not exist a witness satisfying all gates, there </a:t>
                </a:r>
                <a:r>
                  <a:rPr lang="en-EE" sz="2400" b="1" dirty="0">
                    <a:solidFill>
                      <a:schemeClr val="bg1"/>
                    </a:solidFill>
                  </a:rPr>
                  <a:t>exist</a:t>
                </a:r>
                <a:r>
                  <a:rPr lang="en-EE" sz="2400" dirty="0">
                    <a:solidFill>
                      <a:schemeClr val="bg1"/>
                    </a:solidFill>
                  </a:rPr>
                  <a:t> two gates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EE" sz="24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EE" sz="2400" dirty="0">
                    <a:solidFill>
                      <a:schemeClr val="bg1"/>
                    </a:solidFill>
                  </a:rPr>
                  <a:t> such that P used different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EE" sz="2400" dirty="0">
                    <a:solidFill>
                      <a:schemeClr val="bg1"/>
                    </a:solidFill>
                  </a:rPr>
                  <a:t> in at least one location when committing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EE" sz="2400" dirty="0">
                    <a:solidFill>
                      <a:schemeClr val="bg1"/>
                    </a:solidFill>
                  </a:rPr>
                  <a:t>In KS proof, we use FSE commitment to obtain two contradictory wire values together with VC openings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𝑉𝐶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𝑜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𝑉𝐶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𝑜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EE" sz="2400" dirty="0">
                    <a:solidFill>
                      <a:schemeClr val="bg1"/>
                    </a:solidFill>
                  </a:rPr>
                  <a:t> of two contradictory openings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EE" sz="2400" dirty="0">
                    <a:solidFill>
                      <a:schemeClr val="bg1"/>
                    </a:solidFill>
                  </a:rPr>
                  <a:t>This breaks (a variant of) position binding!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04D05DE-E989-05DD-E0FF-971EA58C7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46" y="4085575"/>
                <a:ext cx="11955209" cy="23678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E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" name="Picture 86" descr="A cartoon character holding a megaphone&#10;&#10;Description automatically generated">
            <a:extLst>
              <a:ext uri="{FF2B5EF4-FFF2-40B4-BE49-F238E27FC236}">
                <a16:creationId xmlns:a16="http://schemas.microsoft.com/office/drawing/2014/main" id="{2C0D2AD6-2E69-2F15-3F55-005C7C5C3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5731" y="65241"/>
            <a:ext cx="2266300" cy="251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3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3FE7E-9D54-724C-910F-7150343B6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Our Tools and Assumptions - 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97D1E-BA77-2B46-B4F8-1328F5BC6C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1989576"/>
                <a:ext cx="8596668" cy="46008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EE" sz="2400" b="1" dirty="0"/>
                  <a:t>Functional Somewhere Extractable Commitment</a:t>
                </a:r>
              </a:p>
              <a:p>
                <a:pPr lvl="1"/>
                <a:r>
                  <a:rPr lang="en-EE" sz="2200" dirty="0"/>
                  <a:t>From </a:t>
                </a:r>
                <a:r>
                  <a:rPr lang="en-EE" sz="2200" dirty="0">
                    <a:solidFill>
                      <a:srgbClr val="7030A0"/>
                    </a:solidFill>
                  </a:rPr>
                  <a:t>[Fauzi-Lipmaa-Pindado-Siim, FC 2021]</a:t>
                </a:r>
              </a:p>
              <a:p>
                <a:r>
                  <a:rPr lang="en-EE" sz="2400" b="1" dirty="0"/>
                  <a:t>Bilateral Subspace QA-NIZK</a:t>
                </a:r>
              </a:p>
              <a:p>
                <a:pPr lvl="1"/>
                <a:r>
                  <a:rPr lang="en-EE" sz="2200" dirty="0"/>
                  <a:t>From </a:t>
                </a:r>
                <a:r>
                  <a:rPr lang="en-EE" sz="2200" dirty="0">
                    <a:solidFill>
                      <a:srgbClr val="7030A0"/>
                    </a:solidFill>
                  </a:rPr>
                  <a:t>[González-Hevia-Ràfols, AC 2015]</a:t>
                </a:r>
              </a:p>
              <a:p>
                <a:r>
                  <a:rPr lang="en-EE" sz="2400" b="1" dirty="0"/>
                  <a:t>“FSE-friendly” Vector Commitment</a:t>
                </a:r>
              </a:p>
              <a:p>
                <a:pPr lvl="1"/>
                <a:r>
                  <a:rPr lang="en-EE" sz="2200" dirty="0"/>
                  <a:t>New properties, new construction</a:t>
                </a:r>
              </a:p>
              <a:p>
                <a:pPr lvl="1"/>
                <a:r>
                  <a:rPr lang="en-EE" sz="2200" dirty="0"/>
                  <a:t>Partially based on </a:t>
                </a:r>
                <a:r>
                  <a:rPr lang="en-EE" sz="2200" dirty="0">
                    <a:solidFill>
                      <a:srgbClr val="7030A0"/>
                    </a:solidFill>
                  </a:rPr>
                  <a:t>[Kate-Zaverucha-Goldberg, AC 2010], [Camenisch-Dubovitskaya-Haralambiev-Kohlweiss, AC 2015]</a:t>
                </a:r>
              </a:p>
              <a:p>
                <a14:m>
                  <m:oMath xmlns:m="http://schemas.openxmlformats.org/officeDocument/2006/math">
                    <m:r>
                      <a:rPr lang="en-GB" sz="2600" b="1" i="1" dirty="0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EE" sz="2600" b="1" dirty="0"/>
                  <a:t>-QALINRES assumption</a:t>
                </a:r>
              </a:p>
              <a:p>
                <a:pPr lvl="1"/>
                <a:r>
                  <a:rPr lang="en-EE" sz="2400" dirty="0"/>
                  <a:t>From </a:t>
                </a:r>
                <a:r>
                  <a:rPr lang="en-EE" sz="2400" dirty="0">
                    <a:solidFill>
                      <a:srgbClr val="7030A0"/>
                    </a:solidFill>
                  </a:rPr>
                  <a:t>[Lipmaa-Pavlyk 2021]</a:t>
                </a:r>
                <a:endParaRPr lang="en-EE" dirty="0">
                  <a:solidFill>
                    <a:srgbClr val="7030A0"/>
                  </a:solidFill>
                </a:endParaRPr>
              </a:p>
              <a:p>
                <a:endParaRPr lang="en-EE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97D1E-BA77-2B46-B4F8-1328F5BC6C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1989576"/>
                <a:ext cx="8596668" cy="4600800"/>
              </a:xfrm>
              <a:blipFill>
                <a:blip r:embed="rId2"/>
                <a:stretch>
                  <a:fillRect l="-737" t="-1928"/>
                </a:stretch>
              </a:blipFill>
            </p:spPr>
            <p:txBody>
              <a:bodyPr/>
              <a:lstStyle/>
              <a:p>
                <a:r>
                  <a:rPr lang="en-E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9DE3C13-71EB-BB43-B76E-A17ED177C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636" y="0"/>
            <a:ext cx="2984364" cy="3979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842DFD-B7B7-D4BD-D1DA-C6786B7529C0}"/>
              </a:ext>
            </a:extLst>
          </p:cNvPr>
          <p:cNvSpPr txBox="1"/>
          <p:nvPr/>
        </p:nvSpPr>
        <p:spPr>
          <a:xfrm>
            <a:off x="7763043" y="2339945"/>
            <a:ext cx="720557" cy="40011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DDH</a:t>
            </a:r>
            <a:endParaRPr lang="en-EE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622133-6D0A-02D5-7130-0408101EFEB7}"/>
              </a:ext>
            </a:extLst>
          </p:cNvPr>
          <p:cNvSpPr txBox="1"/>
          <p:nvPr/>
        </p:nvSpPr>
        <p:spPr>
          <a:xfrm>
            <a:off x="7732964" y="3090424"/>
            <a:ext cx="1233236" cy="40011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SKerMDH</a:t>
            </a:r>
            <a:endParaRPr lang="en-EE" sz="2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C5D8CE-0372-0D65-6A03-2517D064F82B}"/>
              </a:ext>
            </a:extLst>
          </p:cNvPr>
          <p:cNvSpPr txBox="1"/>
          <p:nvPr/>
        </p:nvSpPr>
        <p:spPr>
          <a:xfrm>
            <a:off x="7732964" y="3840903"/>
            <a:ext cx="1782474" cy="40011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VCSDH (new)</a:t>
            </a:r>
            <a:endParaRPr lang="en-E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50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CFF973E-34B2-F24A-9D8B-5FF18E0649C6}"/>
              </a:ext>
            </a:extLst>
          </p:cNvPr>
          <p:cNvSpPr txBox="1"/>
          <p:nvPr/>
        </p:nvSpPr>
        <p:spPr>
          <a:xfrm>
            <a:off x="1087994" y="1993829"/>
            <a:ext cx="198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3200" dirty="0"/>
              <a:t>(     ,     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AC046-691E-5D49-9279-3685271ED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Non-Interactive Zero-Knowledge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4C0B57-4203-E147-8F83-425315B71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01" b="92874" l="10000" r="90000">
                        <a14:foregroundMark x1="48333" y1="7816" x2="48333" y2="7816"/>
                        <a14:foregroundMark x1="44405" y1="30805" x2="42857" y2="31149"/>
                        <a14:foregroundMark x1="45476" y1="34023" x2="45476" y2="34023"/>
                        <a14:foregroundMark x1="44405" y1="32414" x2="44405" y2="32414"/>
                        <a14:foregroundMark x1="51310" y1="13793" x2="51310" y2="13793"/>
                        <a14:foregroundMark x1="53571" y1="14368" x2="53571" y2="14368"/>
                        <a14:foregroundMark x1="50357" y1="17241" x2="50357" y2="17241"/>
                        <a14:foregroundMark x1="45714" y1="15402" x2="45714" y2="15402"/>
                        <a14:foregroundMark x1="49405" y1="14368" x2="40476" y2="17931"/>
                        <a14:foregroundMark x1="55238" y1="13448" x2="41548" y2="16667"/>
                        <a14:foregroundMark x1="33333" y1="19425" x2="56190" y2="19770"/>
                        <a14:foregroundMark x1="69048" y1="31149" x2="69048" y2="31149"/>
                        <a14:foregroundMark x1="69048" y1="39080" x2="64762" y2="27356"/>
                        <a14:foregroundMark x1="67024" y1="33448" x2="65714" y2="22299"/>
                        <a14:foregroundMark x1="65714" y1="21954" x2="66071" y2="30805"/>
                        <a14:foregroundMark x1="46786" y1="10345" x2="55357" y2="27011"/>
                        <a14:foregroundMark x1="55357" y1="27011" x2="47857" y2="43793"/>
                        <a14:foregroundMark x1="47857" y1="43793" x2="37500" y2="51724"/>
                        <a14:foregroundMark x1="31310" y1="71609" x2="30357" y2="59310"/>
                        <a14:foregroundMark x1="42500" y1="73563" x2="31310" y2="60230"/>
                        <a14:foregroundMark x1="66429" y1="21954" x2="61190" y2="23908"/>
                        <a14:foregroundMark x1="50952" y1="21034" x2="49643" y2="11264"/>
                        <a14:foregroundMark x1="38214" y1="92874" x2="37500" y2="86207"/>
                        <a14:foregroundMark x1="49643" y1="35632" x2="44167" y2="29310"/>
                        <a14:foregroundMark x1="50000" y1="28621" x2="57857" y2="28966"/>
                        <a14:foregroundMark x1="72024" y1="40000" x2="69286" y2="37586"/>
                        <a14:backgroundMark x1="78810" y1="5517" x2="92857" y2="25747"/>
                        <a14:backgroundMark x1="61548" y1="35977" x2="61548" y2="35977"/>
                        <a14:backgroundMark x1="61786" y1="35977" x2="61786" y2="35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128" y="2642033"/>
            <a:ext cx="2537902" cy="2628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B03C52-C596-1043-A8D4-E4D24D73B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11" b="93298" l="10000" r="90000">
                        <a14:foregroundMark x1="73977" y1="51204" x2="65114" y2="47330"/>
                        <a14:foregroundMark x1="31705" y1="18010" x2="31477" y2="21361"/>
                        <a14:foregroundMark x1="33750" y1="27644" x2="31477" y2="18953"/>
                        <a14:foregroundMark x1="50455" y1="10576" x2="54205" y2="14346"/>
                        <a14:foregroundMark x1="52045" y1="6911" x2="48636" y2="8377"/>
                        <a14:foregroundMark x1="46818" y1="39476" x2="42955" y2="32670"/>
                        <a14:foregroundMark x1="44432" y1="36545" x2="44432" y2="30262"/>
                        <a14:foregroundMark x1="58523" y1="93298" x2="59205" y2="87435"/>
                        <a14:foregroundMark x1="32500" y1="14136" x2="27273" y2="18639"/>
                        <a14:backgroundMark x1="40000" y1="21361" x2="40000" y2="21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6100" y="2552558"/>
            <a:ext cx="2537902" cy="275131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B6A535-6D70-E84A-AF23-75C3ED044758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 flipV="1">
            <a:off x="3421030" y="3928216"/>
            <a:ext cx="3315070" cy="28088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7743A31-EDD6-BA4A-BCF1-B10C05ABE8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047" y1="30478" x2="47674" y2="55578"/>
                        <a14:foregroundMark x1="40581" y1="71713" x2="39419" y2="57570"/>
                        <a14:foregroundMark x1="36744" y1="76693" x2="40349" y2="44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011" y="2031332"/>
            <a:ext cx="990522" cy="578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379724-E091-AC48-B184-1CF5A98E14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94" b="91269" l="10000" r="90000">
                        <a14:foregroundMark x1="41548" y1="27823" x2="41548" y2="27823"/>
                        <a14:foregroundMark x1="55714" y1="15949" x2="45833" y2="23865"/>
                        <a14:foregroundMark x1="72262" y1="32480" x2="65000" y2="19441"/>
                        <a14:foregroundMark x1="65000" y1="19441" x2="55476" y2="15483"/>
                        <a14:foregroundMark x1="34167" y1="25146" x2="58333" y2="11758"/>
                        <a14:foregroundMark x1="58333" y1="11758" x2="66786" y2="10012"/>
                        <a14:foregroundMark x1="78452" y1="27823" x2="24286" y2="31665"/>
                        <a14:foregroundMark x1="24286" y1="31665" x2="23929" y2="31898"/>
                        <a14:foregroundMark x1="21667" y1="30850" x2="35952" y2="16997"/>
                        <a14:foregroundMark x1="35952" y1="16997" x2="55476" y2="10361"/>
                        <a14:foregroundMark x1="55476" y1="10361" x2="55476" y2="10361"/>
                        <a14:foregroundMark x1="33095" y1="9430" x2="58571" y2="11059"/>
                        <a14:foregroundMark x1="58571" y1="11059" x2="69286" y2="14435"/>
                        <a14:foregroundMark x1="78452" y1="28638" x2="70357" y2="13155"/>
                        <a14:foregroundMark x1="70357" y1="13155" x2="62381" y2="5937"/>
                        <a14:foregroundMark x1="62381" y1="5937" x2="61548" y2="5704"/>
                        <a14:foregroundMark x1="53810" y1="2794" x2="56548" y2="3260"/>
                        <a14:foregroundMark x1="65119" y1="91269" x2="55476" y2="83818"/>
                        <a14:foregroundMark x1="55476" y1="83818" x2="55238" y2="83818"/>
                        <a14:foregroundMark x1="54286" y1="67520" x2="49643" y2="30617"/>
                        <a14:foregroundMark x1="44167" y1="53201" x2="41667" y2="30035"/>
                        <a14:foregroundMark x1="38333" y1="67055" x2="48333" y2="67288"/>
                        <a14:foregroundMark x1="48333" y1="67288" x2="59881" y2="66705"/>
                        <a14:foregroundMark x1="64048" y1="68335" x2="53810" y2="68801"/>
                        <a14:foregroundMark x1="53810" y1="68801" x2="47976" y2="710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5659" y="3024342"/>
            <a:ext cx="718266" cy="7336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A13EA03-13D2-F743-9563-B17B81A340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1579" y1="9605" x2="51579" y2="9605"/>
                        <a14:foregroundMark x1="55789" y1="89831" x2="55789" y2="898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8182" y="2047500"/>
            <a:ext cx="917525" cy="5686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164043F-8AD8-334A-BC7D-E647DA0BB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047" y1="30478" x2="47674" y2="55578"/>
                        <a14:foregroundMark x1="40581" y1="71713" x2="39419" y2="57570"/>
                        <a14:foregroundMark x1="36744" y1="76693" x2="40349" y2="44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9790" y="1974370"/>
            <a:ext cx="990522" cy="57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4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FC60C-28B7-AD20-CC89-E90B937A4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Main Security Theorem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1B0D87-6508-2DCF-E09D-1EC14040CB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2160589"/>
                <a:ext cx="9746826" cy="3244531"/>
              </a:xfrm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EE" sz="2600" b="1" dirty="0">
                    <a:solidFill>
                      <a:schemeClr val="bg1"/>
                    </a:solidFill>
                  </a:rPr>
                  <a:t>Theorem (intuitive). Let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sz="2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</m:e>
                      <m:sub>
                        <m:r>
                          <a:rPr lang="en-US" sz="2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sub>
                    </m:sSub>
                  </m:oMath>
                </a14:m>
                <a:r>
                  <a:rPr lang="en-EE" sz="2600" dirty="0">
                    <a:solidFill>
                      <a:schemeClr val="bg1"/>
                    </a:solidFill>
                  </a:rPr>
                  <a:t>. Assume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EE" sz="2600" dirty="0">
                    <a:solidFill>
                      <a:schemeClr val="bg1"/>
                    </a:solidFill>
                  </a:rPr>
                  <a:t>FSE is somewhere </a:t>
                </a:r>
                <a14:m>
                  <m:oMath xmlns:m="http://schemas.openxmlformats.org/officeDocument/2006/math">
                    <m:r>
                      <a:rPr lang="en-EE" sz="2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EE" sz="2600" dirty="0">
                    <a:solidFill>
                      <a:schemeClr val="bg1"/>
                    </a:solidFill>
                  </a:rPr>
                  <a:t>-extractable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EE" sz="2600" dirty="0">
                    <a:solidFill>
                      <a:schemeClr val="bg1"/>
                    </a:solidFill>
                  </a:rPr>
                  <a:t>BLS is quasi-apdatively strongly-sound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EE" sz="2600" dirty="0">
                    <a:solidFill>
                      <a:schemeClr val="bg1"/>
                    </a:solidFill>
                  </a:rPr>
                  <a:t>VC is </a:t>
                </a:r>
                <a14:m>
                  <m:oMath xmlns:m="http://schemas.openxmlformats.org/officeDocument/2006/math">
                    <m:r>
                      <a:rPr lang="en-EE" sz="2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EE" sz="2600" dirty="0">
                    <a:solidFill>
                      <a:schemeClr val="bg1"/>
                    </a:solidFill>
                  </a:rPr>
                  <a:t>-position-binding</a:t>
                </a:r>
              </a:p>
              <a:p>
                <a:pPr marL="800100" lvl="1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sz="2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EE" sz="2600" dirty="0">
                    <a:solidFill>
                      <a:schemeClr val="bg1"/>
                    </a:solidFill>
                  </a:rPr>
                  <a:t>-QALINRES holds</a:t>
                </a:r>
              </a:p>
              <a:p>
                <a:pPr marL="57150" indent="0">
                  <a:buNone/>
                </a:pPr>
                <a:r>
                  <a:rPr lang="en-EE" sz="2600" dirty="0">
                    <a:solidFill>
                      <a:schemeClr val="bg1"/>
                    </a:solidFill>
                  </a:rPr>
                  <a:t>Then, Punic is semi-adaptively computationally </a:t>
                </a:r>
                <a14:m>
                  <m:oMath xmlns:m="http://schemas.openxmlformats.org/officeDocument/2006/math">
                    <m:r>
                      <a:rPr lang="en-EE" sz="2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EE" sz="2600" dirty="0">
                    <a:solidFill>
                      <a:schemeClr val="bg1"/>
                    </a:solidFill>
                  </a:rPr>
                  <a:t>-special-sound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1B0D87-6508-2DCF-E09D-1EC14040CB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2160589"/>
                <a:ext cx="9746826" cy="3244531"/>
              </a:xfr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10753-3078-D697-5A27-E933FCA14FB0}"/>
              </a:ext>
            </a:extLst>
          </p:cNvPr>
          <p:cNvSpPr txBox="1">
            <a:spLocks/>
          </p:cNvSpPr>
          <p:nvPr/>
        </p:nvSpPr>
        <p:spPr>
          <a:xfrm>
            <a:off x="677334" y="5801360"/>
            <a:ext cx="9746826" cy="86868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2600" b="1" dirty="0">
                <a:solidFill>
                  <a:schemeClr val="bg1"/>
                </a:solidFill>
              </a:rPr>
              <a:t>One can obtain knowledge-soundness from special-soundness by using standard tools</a:t>
            </a:r>
            <a:endParaRPr lang="en-EE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23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4DAA5-1380-D343-A286-BBD932517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Thank you!</a:t>
            </a:r>
          </a:p>
        </p:txBody>
      </p:sp>
      <p:pic>
        <p:nvPicPr>
          <p:cNvPr id="4" name="Picture 3" descr="An elephant with a mask on its back&#10;&#10;Description automatically generated">
            <a:extLst>
              <a:ext uri="{FF2B5EF4-FFF2-40B4-BE49-F238E27FC236}">
                <a16:creationId xmlns:a16="http://schemas.microsoft.com/office/drawing/2014/main" id="{303E2A68-E806-A535-E5AD-F90EAB0ED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70775"/>
            <a:ext cx="6096000" cy="3113882"/>
          </a:xfrm>
          <a:prstGeom prst="rect">
            <a:avLst/>
          </a:prstGeom>
        </p:spPr>
      </p:pic>
      <p:pic>
        <p:nvPicPr>
          <p:cNvPr id="10" name="Picture 9" descr="A cartoon character of an elephant&#10;&#10;Description automatically generated">
            <a:extLst>
              <a:ext uri="{FF2B5EF4-FFF2-40B4-BE49-F238E27FC236}">
                <a16:creationId xmlns:a16="http://schemas.microsoft.com/office/drawing/2014/main" id="{C90673D7-FF33-1691-C6E3-0C7800817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38" y="2170775"/>
            <a:ext cx="4380233" cy="32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14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AC046-691E-5D49-9279-3685271ED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b="1" dirty="0">
                <a:solidFill>
                  <a:schemeClr val="accent2"/>
                </a:solidFill>
              </a:rPr>
              <a:t>S</a:t>
            </a:r>
            <a:r>
              <a:rPr lang="en-EE" dirty="0"/>
              <a:t>uccinct </a:t>
            </a:r>
            <a:r>
              <a:rPr lang="en-EE" b="1" dirty="0">
                <a:solidFill>
                  <a:schemeClr val="accent2"/>
                </a:solidFill>
              </a:rPr>
              <a:t>N</a:t>
            </a:r>
            <a:r>
              <a:rPr lang="en-EE" dirty="0"/>
              <a:t>on-Interactive </a:t>
            </a:r>
            <a:r>
              <a:rPr lang="en-EE" b="1" dirty="0">
                <a:solidFill>
                  <a:schemeClr val="accent2"/>
                </a:solidFill>
              </a:rPr>
              <a:t>Arg</a:t>
            </a:r>
            <a:r>
              <a:rPr lang="en-EE" dirty="0"/>
              <a:t>ument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5E8AD8B-CBA2-314A-ABBE-7179865CF878}"/>
              </a:ext>
            </a:extLst>
          </p:cNvPr>
          <p:cNvGrpSpPr/>
          <p:nvPr/>
        </p:nvGrpSpPr>
        <p:grpSpPr>
          <a:xfrm>
            <a:off x="1924123" y="3571664"/>
            <a:ext cx="8418606" cy="1178666"/>
            <a:chOff x="1982239" y="1357200"/>
            <a:chExt cx="8418606" cy="117866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D28842-A697-064F-BE2B-4104E2E419C9}"/>
                </a:ext>
              </a:extLst>
            </p:cNvPr>
            <p:cNvGrpSpPr/>
            <p:nvPr/>
          </p:nvGrpSpPr>
          <p:grpSpPr>
            <a:xfrm>
              <a:off x="1982239" y="1357200"/>
              <a:ext cx="6229784" cy="1178666"/>
              <a:chOff x="758845" y="2004618"/>
              <a:chExt cx="6229784" cy="117866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FCE1B2E-6F90-D644-8BE4-81C7D0AA9024}"/>
                  </a:ext>
                </a:extLst>
              </p:cNvPr>
              <p:cNvGrpSpPr/>
              <p:nvPr/>
            </p:nvGrpSpPr>
            <p:grpSpPr>
              <a:xfrm>
                <a:off x="2500378" y="2013945"/>
                <a:ext cx="4488251" cy="1169339"/>
                <a:chOff x="875582" y="2314396"/>
                <a:chExt cx="8398420" cy="2751316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26C76A49-6853-ED40-B17C-2B8AF738418C}"/>
                    </a:ext>
                  </a:extLst>
                </p:cNvPr>
                <p:cNvGrpSpPr/>
                <p:nvPr/>
              </p:nvGrpSpPr>
              <p:grpSpPr>
                <a:xfrm>
                  <a:off x="875582" y="2314396"/>
                  <a:ext cx="5860518" cy="2628541"/>
                  <a:chOff x="875582" y="2314396"/>
                  <a:chExt cx="5860518" cy="2628541"/>
                </a:xfrm>
              </p:grpSpPr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138296E7-2F2E-4B48-BF13-6FF5A27373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7701" b="92874" l="10000" r="90000">
                                <a14:foregroundMark x1="48333" y1="7816" x2="48333" y2="7816"/>
                                <a14:foregroundMark x1="44405" y1="30805" x2="42857" y2="31149"/>
                                <a14:foregroundMark x1="45476" y1="34023" x2="45476" y2="34023"/>
                                <a14:foregroundMark x1="44405" y1="32414" x2="44405" y2="32414"/>
                                <a14:foregroundMark x1="51310" y1="13793" x2="51310" y2="13793"/>
                                <a14:foregroundMark x1="53571" y1="14368" x2="53571" y2="14368"/>
                                <a14:foregroundMark x1="50357" y1="17241" x2="50357" y2="17241"/>
                                <a14:foregroundMark x1="45714" y1="15402" x2="45714" y2="15402"/>
                                <a14:foregroundMark x1="49405" y1="14368" x2="40476" y2="17931"/>
                                <a14:foregroundMark x1="55238" y1="13448" x2="41548" y2="16667"/>
                                <a14:foregroundMark x1="33333" y1="19425" x2="56190" y2="19770"/>
                                <a14:foregroundMark x1="69048" y1="31149" x2="69048" y2="31149"/>
                                <a14:foregroundMark x1="69048" y1="39080" x2="64762" y2="27356"/>
                                <a14:foregroundMark x1="67024" y1="33448" x2="65714" y2="22299"/>
                                <a14:foregroundMark x1="65714" y1="21954" x2="66071" y2="30805"/>
                                <a14:foregroundMark x1="46786" y1="10345" x2="55357" y2="27011"/>
                                <a14:foregroundMark x1="55357" y1="27011" x2="47857" y2="43793"/>
                                <a14:foregroundMark x1="47857" y1="43793" x2="37500" y2="51724"/>
                                <a14:foregroundMark x1="31310" y1="71609" x2="30357" y2="59310"/>
                                <a14:foregroundMark x1="42500" y1="73563" x2="31310" y2="60230"/>
                                <a14:foregroundMark x1="66429" y1="21954" x2="61190" y2="23908"/>
                                <a14:foregroundMark x1="50952" y1="21034" x2="49643" y2="11264"/>
                                <a14:foregroundMark x1="38214" y1="92874" x2="37500" y2="86207"/>
                                <a14:foregroundMark x1="49643" y1="35632" x2="44167" y2="29310"/>
                                <a14:foregroundMark x1="50000" y1="28621" x2="57857" y2="28966"/>
                                <a14:foregroundMark x1="72024" y1="40000" x2="69286" y2="37586"/>
                                <a14:backgroundMark x1="78810" y1="5517" x2="92857" y2="25747"/>
                                <a14:backgroundMark x1="61548" y1="35977" x2="61548" y2="35977"/>
                                <a14:backgroundMark x1="61786" y1="35977" x2="61786" y2="35977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5582" y="2314396"/>
                    <a:ext cx="2537902" cy="2628541"/>
                  </a:xfrm>
                  <a:prstGeom prst="rect">
                    <a:avLst/>
                  </a:prstGeom>
                </p:spPr>
              </p:pic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899F0D38-5855-8440-8914-D25A8E36CA9F}"/>
                      </a:ext>
                    </a:extLst>
                  </p:cNvPr>
                  <p:cNvCxnSpPr>
                    <a:stCxn id="23" idx="3"/>
                  </p:cNvCxnSpPr>
                  <p:nvPr/>
                </p:nvCxnSpPr>
                <p:spPr>
                  <a:xfrm>
                    <a:off x="3413484" y="3628667"/>
                    <a:ext cx="3322616" cy="61387"/>
                  </a:xfrm>
                  <a:prstGeom prst="straightConnector1">
                    <a:avLst/>
                  </a:prstGeom>
                  <a:ln w="1270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6B292B0D-CD8F-FB4A-A62B-19966C1794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>
                                <a14:foregroundMark x1="31047" y1="30478" x2="47674" y2="55578"/>
                                <a14:foregroundMark x1="40581" y1="71713" x2="39419" y2="57570"/>
                                <a14:foregroundMark x1="36744" y1="76693" x2="40349" y2="44622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20160" y="2597871"/>
                    <a:ext cx="1543527" cy="900989"/>
                  </a:xfrm>
                  <a:prstGeom prst="rect">
                    <a:avLst/>
                  </a:prstGeom>
                </p:spPr>
              </p:pic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0852CA24-052E-6340-930D-5ED4E8D115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2794" b="91269" l="10000" r="90000">
                                <a14:foregroundMark x1="41548" y1="27823" x2="41548" y2="27823"/>
                                <a14:foregroundMark x1="55714" y1="15949" x2="45833" y2="23865"/>
                                <a14:foregroundMark x1="72262" y1="32480" x2="65000" y2="19441"/>
                                <a14:foregroundMark x1="65000" y1="19441" x2="55476" y2="15483"/>
                                <a14:foregroundMark x1="34167" y1="25146" x2="58333" y2="11758"/>
                                <a14:foregroundMark x1="58333" y1="11758" x2="66786" y2="10012"/>
                                <a14:foregroundMark x1="78452" y1="27823" x2="24286" y2="31665"/>
                                <a14:foregroundMark x1="24286" y1="31665" x2="23929" y2="31898"/>
                                <a14:foregroundMark x1="21667" y1="30850" x2="35952" y2="16997"/>
                                <a14:foregroundMark x1="35952" y1="16997" x2="55476" y2="10361"/>
                                <a14:foregroundMark x1="55476" y1="10361" x2="55476" y2="10361"/>
                                <a14:foregroundMark x1="33095" y1="9430" x2="58571" y2="11059"/>
                                <a14:foregroundMark x1="58571" y1="11059" x2="69286" y2="14435"/>
                                <a14:foregroundMark x1="78452" y1="28638" x2="70357" y2="13155"/>
                                <a14:foregroundMark x1="70357" y1="13155" x2="62381" y2="5937"/>
                                <a14:foregroundMark x1="62381" y1="5937" x2="61548" y2="5704"/>
                                <a14:foregroundMark x1="53810" y1="2794" x2="56548" y2="3260"/>
                                <a14:foregroundMark x1="65119" y1="91269" x2="55476" y2="83818"/>
                                <a14:foregroundMark x1="55476" y1="83818" x2="55238" y2="83818"/>
                                <a14:foregroundMark x1="54286" y1="67520" x2="49643" y2="30617"/>
                                <a14:foregroundMark x1="44167" y1="53201" x2="41667" y2="30035"/>
                                <a14:foregroundMark x1="38333" y1="67055" x2="48333" y2="67288"/>
                                <a14:foregroundMark x1="48333" y1="67288" x2="59881" y2="66705"/>
                                <a14:foregroundMark x1="64048" y1="68335" x2="53810" y2="68801"/>
                                <a14:foregroundMark x1="53810" y1="68801" x2="47976" y2="71013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63469" y="2662900"/>
                    <a:ext cx="718266" cy="73365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0F4E1CD0-B898-F044-92E0-34B373D511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6911" b="93298" l="10000" r="90000">
                              <a14:foregroundMark x1="73977" y1="51204" x2="65114" y2="47330"/>
                              <a14:foregroundMark x1="31705" y1="18010" x2="31477" y2="21361"/>
                              <a14:foregroundMark x1="33750" y1="27644" x2="31477" y2="18953"/>
                              <a14:foregroundMark x1="50455" y1="10576" x2="54205" y2="14346"/>
                              <a14:foregroundMark x1="52045" y1="6911" x2="48636" y2="8377"/>
                              <a14:foregroundMark x1="46818" y1="39476" x2="42955" y2="32670"/>
                              <a14:foregroundMark x1="44432" y1="36545" x2="44432" y2="30262"/>
                              <a14:foregroundMark x1="58523" y1="93298" x2="59205" y2="87435"/>
                              <a14:foregroundMark x1="32500" y1="14136" x2="27273" y2="18639"/>
                              <a14:backgroundMark x1="40000" y1="21361" x2="40000" y2="21361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36100" y="2314396"/>
                  <a:ext cx="2537902" cy="2751316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D889391-A532-FE45-A5A8-6AF54832F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5955" b="94140" l="1786" r="92619">
                            <a14:foregroundMark x1="35476" y1="12382" x2="35476" y2="12382"/>
                            <a14:foregroundMark x1="48333" y1="12004" x2="48333" y2="12004"/>
                            <a14:foregroundMark x1="48333" y1="12004" x2="15238" y2="38658"/>
                            <a14:foregroundMark x1="22619" y1="80718" x2="58810" y2="85066"/>
                            <a14:foregroundMark x1="82500" y1="74102" x2="73571" y2="20227"/>
                            <a14:foregroundMark x1="81548" y1="29206" x2="82024" y2="44234"/>
                            <a14:foregroundMark x1="85000" y1="68904" x2="63214" y2="24575"/>
                            <a14:foregroundMark x1="10714" y1="26465" x2="46429" y2="13138"/>
                            <a14:foregroundMark x1="5833" y1="36767" x2="43929" y2="87429"/>
                            <a14:foregroundMark x1="43929" y1="87429" x2="44405" y2="87051"/>
                            <a14:foregroundMark x1="44405" y1="91777" x2="65238" y2="81947"/>
                            <a14:foregroundMark x1="76548" y1="79962" x2="83571" y2="35917"/>
                            <a14:foregroundMark x1="85476" y1="39036" x2="63690" y2="87051"/>
                            <a14:foregroundMark x1="85952" y1="52836" x2="77619" y2="75236"/>
                            <a14:foregroundMark x1="67143" y1="12382" x2="58810" y2="12004"/>
                            <a14:foregroundMark x1="84524" y1="39036" x2="87500" y2="55198"/>
                            <a14:foregroundMark x1="87500" y1="64272" x2="65714" y2="86200"/>
                            <a14:foregroundMark x1="86548" y1="61909" x2="90000" y2="44612"/>
                            <a14:foregroundMark x1="91905" y1="59168" x2="90476" y2="48110"/>
                            <a14:foregroundMark x1="58810" y1="9641" x2="70595" y2="20227"/>
                            <a14:foregroundMark x1="60238" y1="8790" x2="38452" y2="8790"/>
                            <a14:foregroundMark x1="31548" y1="72117" x2="17143" y2="74480"/>
                            <a14:foregroundMark x1="69167" y1="87051" x2="52857" y2="87807"/>
                            <a14:foregroundMark x1="50833" y1="92911" x2="50833" y2="92911"/>
                            <a14:foregroundMark x1="58214" y1="91399" x2="58214" y2="91399"/>
                            <a14:foregroundMark x1="64167" y1="90926" x2="68690" y2="88563"/>
                            <a14:foregroundMark x1="92976" y1="43006" x2="91429" y2="59168"/>
                            <a14:foregroundMark x1="44881" y1="6049" x2="44881" y2="6049"/>
                            <a14:foregroundMark x1="68214" y1="84310" x2="68214" y2="84310"/>
                            <a14:foregroundMark x1="58810" y1="90170" x2="58810" y2="90170"/>
                            <a14:foregroundMark x1="50357" y1="94140" x2="50357" y2="94140"/>
                            <a14:foregroundMark x1="54286" y1="94140" x2="54286" y2="94140"/>
                            <a14:foregroundMark x1="48333" y1="94140" x2="39405" y2="91777"/>
                            <a14:foregroundMark x1="35476" y1="86200" x2="37024" y2="85822"/>
                            <a14:foregroundMark x1="6786" y1="46503" x2="6786" y2="46503"/>
                            <a14:foregroundMark x1="1786" y1="47732" x2="1786" y2="47732"/>
                            <a14:foregroundMark x1="74643" y1="85444" x2="42976" y2="86200"/>
                            <a14:foregroundMark x1="61190" y1="86200" x2="61190" y2="86200"/>
                            <a14:foregroundMark x1="62738" y1="87429" x2="62738" y2="87429"/>
                            <a14:foregroundMark x1="60714" y1="91777" x2="60714" y2="9177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268129" y="2004618"/>
                <a:ext cx="304028" cy="382930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C0CB092-B90D-B64D-96AD-2A347CDD69D4}"/>
                  </a:ext>
                </a:extLst>
              </p:cNvPr>
              <p:cNvSpPr txBox="1"/>
              <p:nvPr/>
            </p:nvSpPr>
            <p:spPr>
              <a:xfrm>
                <a:off x="758845" y="2380239"/>
                <a:ext cx="1617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EE" dirty="0"/>
                  <a:t>Completeness</a:t>
                </a:r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4DAAC1D-655D-FE45-9CCD-D7E9FED6ADDD}"/>
                </a:ext>
              </a:extLst>
            </p:cNvPr>
            <p:cNvSpPr txBox="1"/>
            <p:nvPr/>
          </p:nvSpPr>
          <p:spPr>
            <a:xfrm>
              <a:off x="8303275" y="1558724"/>
              <a:ext cx="2097570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EE" dirty="0"/>
                <a:t>Honest V accepts honest P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BBE2A47-44AF-B647-8D6C-5AE7C84108E0}"/>
              </a:ext>
            </a:extLst>
          </p:cNvPr>
          <p:cNvGrpSpPr/>
          <p:nvPr/>
        </p:nvGrpSpPr>
        <p:grpSpPr>
          <a:xfrm>
            <a:off x="2325424" y="2377517"/>
            <a:ext cx="8302992" cy="1284786"/>
            <a:chOff x="2359539" y="2617200"/>
            <a:chExt cx="8302992" cy="128478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56B7E90-C92B-524A-9767-3FA167E63C6D}"/>
                </a:ext>
              </a:extLst>
            </p:cNvPr>
            <p:cNvGrpSpPr/>
            <p:nvPr/>
          </p:nvGrpSpPr>
          <p:grpSpPr>
            <a:xfrm>
              <a:off x="2359539" y="2617200"/>
              <a:ext cx="5792991" cy="1284786"/>
              <a:chOff x="1136145" y="3313589"/>
              <a:chExt cx="5792991" cy="12847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FBEC104-5F52-514D-A759-32508E10383A}"/>
                  </a:ext>
                </a:extLst>
              </p:cNvPr>
              <p:cNvGrpSpPr/>
              <p:nvPr/>
            </p:nvGrpSpPr>
            <p:grpSpPr>
              <a:xfrm>
                <a:off x="3797181" y="3429036"/>
                <a:ext cx="3131955" cy="1169339"/>
                <a:chOff x="3413484" y="2314396"/>
                <a:chExt cx="5860518" cy="2751316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BF7E8E0D-7A4B-2544-995C-1B12D00C130B}"/>
                    </a:ext>
                  </a:extLst>
                </p:cNvPr>
                <p:cNvGrpSpPr/>
                <p:nvPr/>
              </p:nvGrpSpPr>
              <p:grpSpPr>
                <a:xfrm>
                  <a:off x="3413484" y="2597871"/>
                  <a:ext cx="3322616" cy="1092183"/>
                  <a:chOff x="3413484" y="2597871"/>
                  <a:chExt cx="3322616" cy="1092183"/>
                </a:xfrm>
              </p:grpSpPr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60BE67B1-0EC8-214E-B0EF-465C381593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13484" y="3628667"/>
                    <a:ext cx="3322616" cy="61387"/>
                  </a:xfrm>
                  <a:prstGeom prst="straightConnector1">
                    <a:avLst/>
                  </a:prstGeom>
                  <a:ln w="1270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36" name="Picture 35">
                    <a:extLst>
                      <a:ext uri="{FF2B5EF4-FFF2-40B4-BE49-F238E27FC236}">
                        <a16:creationId xmlns:a16="http://schemas.microsoft.com/office/drawing/2014/main" id="{00E35630-CB6B-AB4F-8B6A-0AF3B7C6F1E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>
                                <a14:foregroundMark x1="31047" y1="30478" x2="47674" y2="55578"/>
                                <a14:foregroundMark x1="40581" y1="71713" x2="39419" y2="57570"/>
                                <a14:foregroundMark x1="36744" y1="76693" x2="40349" y2="44622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20160" y="2597871"/>
                    <a:ext cx="1543527" cy="900989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307D37DF-A563-C548-90E2-AE1D5EAA1E6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2794" b="91269" l="10000" r="90000">
                                <a14:foregroundMark x1="41548" y1="27823" x2="41548" y2="27823"/>
                                <a14:foregroundMark x1="55714" y1="15949" x2="45833" y2="23865"/>
                                <a14:foregroundMark x1="72262" y1="32480" x2="65000" y2="19441"/>
                                <a14:foregroundMark x1="65000" y1="19441" x2="55476" y2="15483"/>
                                <a14:foregroundMark x1="34167" y1="25146" x2="58333" y2="11758"/>
                                <a14:foregroundMark x1="58333" y1="11758" x2="66786" y2="10012"/>
                                <a14:foregroundMark x1="78452" y1="27823" x2="24286" y2="31665"/>
                                <a14:foregroundMark x1="24286" y1="31665" x2="23929" y2="31898"/>
                                <a14:foregroundMark x1="21667" y1="30850" x2="35952" y2="16997"/>
                                <a14:foregroundMark x1="35952" y1="16997" x2="55476" y2="10361"/>
                                <a14:foregroundMark x1="55476" y1="10361" x2="55476" y2="10361"/>
                                <a14:foregroundMark x1="33095" y1="9430" x2="58571" y2="11059"/>
                                <a14:foregroundMark x1="58571" y1="11059" x2="69286" y2="14435"/>
                                <a14:foregroundMark x1="78452" y1="28638" x2="70357" y2="13155"/>
                                <a14:foregroundMark x1="70357" y1="13155" x2="62381" y2="5937"/>
                                <a14:foregroundMark x1="62381" y1="5937" x2="61548" y2="5704"/>
                                <a14:foregroundMark x1="53810" y1="2794" x2="56548" y2="3260"/>
                                <a14:foregroundMark x1="65119" y1="91269" x2="55476" y2="83818"/>
                                <a14:foregroundMark x1="55476" y1="83818" x2="55238" y2="83818"/>
                                <a14:foregroundMark x1="54286" y1="67520" x2="49643" y2="30617"/>
                                <a14:foregroundMark x1="44167" y1="53201" x2="41667" y2="30035"/>
                                <a14:foregroundMark x1="38333" y1="67055" x2="48333" y2="67288"/>
                                <a14:foregroundMark x1="48333" y1="67288" x2="59881" y2="66705"/>
                                <a14:foregroundMark x1="64048" y1="68335" x2="53810" y2="68801"/>
                                <a14:foregroundMark x1="53810" y1="68801" x2="47976" y2="71013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63469" y="2662900"/>
                    <a:ext cx="718266" cy="73365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32D18C9F-D852-E944-802E-B7A60DAC7D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6911" b="93298" l="10000" r="90000">
                              <a14:foregroundMark x1="73977" y1="51204" x2="65114" y2="47330"/>
                              <a14:foregroundMark x1="31705" y1="18010" x2="31477" y2="21361"/>
                              <a14:foregroundMark x1="33750" y1="27644" x2="31477" y2="18953"/>
                              <a14:foregroundMark x1="50455" y1="10576" x2="54205" y2="14346"/>
                              <a14:foregroundMark x1="52045" y1="6911" x2="48636" y2="8377"/>
                              <a14:foregroundMark x1="46818" y1="39476" x2="42955" y2="32670"/>
                              <a14:foregroundMark x1="44432" y1="36545" x2="44432" y2="30262"/>
                              <a14:foregroundMark x1="58523" y1="93298" x2="59205" y2="87435"/>
                              <a14:foregroundMark x1="32500" y1="14136" x2="27273" y2="18639"/>
                              <a14:backgroundMark x1="40000" y1="21361" x2="40000" y2="21361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36100" y="2314396"/>
                  <a:ext cx="2537902" cy="2751316"/>
                </a:xfrm>
                <a:prstGeom prst="rect">
                  <a:avLst/>
                </a:prstGeom>
              </p:spPr>
            </p:pic>
          </p:grp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9E3B130-ED94-2B47-AB72-5F549EE5F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flipH="1">
                <a:off x="4181693" y="3387809"/>
                <a:ext cx="324182" cy="378690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77CD40A-F255-1649-82ED-D31D079A3474}"/>
                  </a:ext>
                </a:extLst>
              </p:cNvPr>
              <p:cNvSpPr txBox="1"/>
              <p:nvPr/>
            </p:nvSpPr>
            <p:spPr>
              <a:xfrm>
                <a:off x="1136145" y="3829039"/>
                <a:ext cx="12394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EE" dirty="0"/>
                  <a:t>Soundness</a:t>
                </a: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0D26C4F6-9390-DC4C-B9AB-3DB5784C0B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362" b="91631" l="10000" r="90000">
                            <a14:foregroundMark x1="55682" y1="91773" x2="59886" y2="89362"/>
                            <a14:foregroundMark x1="47386" y1="9362" x2="45000" y2="9787"/>
                            <a14:foregroundMark x1="62955" y1="35461" x2="52273" y2="40567"/>
                            <a14:foregroundMark x1="62386" y1="69504" x2="45000" y2="48794"/>
                            <a14:foregroundMark x1="42159" y1="29078" x2="48182" y2="4539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75893" y="3313589"/>
                <a:ext cx="1528275" cy="1197322"/>
              </a:xfrm>
              <a:prstGeom prst="rect">
                <a:avLst/>
              </a:prstGeom>
            </p:spPr>
          </p:pic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3572263-4A1E-F546-BFAF-023DE71C4F4E}"/>
                </a:ext>
              </a:extLst>
            </p:cNvPr>
            <p:cNvSpPr txBox="1"/>
            <p:nvPr/>
          </p:nvSpPr>
          <p:spPr>
            <a:xfrm>
              <a:off x="8266586" y="2755200"/>
              <a:ext cx="2395945" cy="9233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EE" dirty="0"/>
                <a:t>Honest V does not accept if statement is not true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C4CD7D8-9A79-F343-A1DB-C65E1CB14555}"/>
              </a:ext>
            </a:extLst>
          </p:cNvPr>
          <p:cNvGrpSpPr/>
          <p:nvPr/>
        </p:nvGrpSpPr>
        <p:grpSpPr>
          <a:xfrm>
            <a:off x="1806858" y="4652086"/>
            <a:ext cx="8553754" cy="1232606"/>
            <a:chOff x="1760016" y="3877200"/>
            <a:chExt cx="8553754" cy="123260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7475DA1-5958-6447-BEAC-E466676D392C}"/>
                </a:ext>
              </a:extLst>
            </p:cNvPr>
            <p:cNvGrpSpPr/>
            <p:nvPr/>
          </p:nvGrpSpPr>
          <p:grpSpPr>
            <a:xfrm>
              <a:off x="1760016" y="3877200"/>
              <a:ext cx="6323515" cy="1232606"/>
              <a:chOff x="536622" y="4760043"/>
              <a:chExt cx="6323515" cy="1232606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D3BBCD87-CB67-F640-8F65-82C23AAD19D1}"/>
                  </a:ext>
                </a:extLst>
              </p:cNvPr>
              <p:cNvGrpSpPr/>
              <p:nvPr/>
            </p:nvGrpSpPr>
            <p:grpSpPr>
              <a:xfrm>
                <a:off x="2381392" y="4875491"/>
                <a:ext cx="3131955" cy="1117158"/>
                <a:chOff x="875582" y="2314396"/>
                <a:chExt cx="5860518" cy="2628541"/>
              </a:xfrm>
            </p:grpSpPr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132FC397-BA7A-E540-8CA2-47DA9EF27D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7701" b="92874" l="10000" r="90000">
                              <a14:foregroundMark x1="48333" y1="7816" x2="48333" y2="7816"/>
                              <a14:foregroundMark x1="44405" y1="30805" x2="42857" y2="31149"/>
                              <a14:foregroundMark x1="45476" y1="34023" x2="45476" y2="34023"/>
                              <a14:foregroundMark x1="44405" y1="32414" x2="44405" y2="32414"/>
                              <a14:foregroundMark x1="51310" y1="13793" x2="51310" y2="13793"/>
                              <a14:foregroundMark x1="53571" y1="14368" x2="53571" y2="14368"/>
                              <a14:foregroundMark x1="50357" y1="17241" x2="50357" y2="17241"/>
                              <a14:foregroundMark x1="45714" y1="15402" x2="45714" y2="15402"/>
                              <a14:foregroundMark x1="49405" y1="14368" x2="40476" y2="17931"/>
                              <a14:foregroundMark x1="55238" y1="13448" x2="41548" y2="16667"/>
                              <a14:foregroundMark x1="33333" y1="19425" x2="56190" y2="19770"/>
                              <a14:foregroundMark x1="69048" y1="31149" x2="69048" y2="31149"/>
                              <a14:foregroundMark x1="69048" y1="39080" x2="64762" y2="27356"/>
                              <a14:foregroundMark x1="67024" y1="33448" x2="65714" y2="22299"/>
                              <a14:foregroundMark x1="65714" y1="21954" x2="66071" y2="30805"/>
                              <a14:foregroundMark x1="46786" y1="10345" x2="55357" y2="27011"/>
                              <a14:foregroundMark x1="55357" y1="27011" x2="47857" y2="43793"/>
                              <a14:foregroundMark x1="47857" y1="43793" x2="37500" y2="51724"/>
                              <a14:foregroundMark x1="31310" y1="71609" x2="30357" y2="59310"/>
                              <a14:foregroundMark x1="42500" y1="73563" x2="31310" y2="60230"/>
                              <a14:foregroundMark x1="66429" y1="21954" x2="61190" y2="23908"/>
                              <a14:foregroundMark x1="50952" y1="21034" x2="49643" y2="11264"/>
                              <a14:foregroundMark x1="38214" y1="92874" x2="37500" y2="86207"/>
                              <a14:foregroundMark x1="49643" y1="35632" x2="44167" y2="29310"/>
                              <a14:foregroundMark x1="50000" y1="28621" x2="57857" y2="28966"/>
                              <a14:foregroundMark x1="72024" y1="40000" x2="69286" y2="37586"/>
                              <a14:backgroundMark x1="78810" y1="5517" x2="92857" y2="25747"/>
                              <a14:backgroundMark x1="61548" y1="35977" x2="61548" y2="35977"/>
                              <a14:backgroundMark x1="61786" y1="35977" x2="61786" y2="35977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5582" y="2314396"/>
                  <a:ext cx="2537902" cy="2628541"/>
                </a:xfrm>
                <a:prstGeom prst="rect">
                  <a:avLst/>
                </a:prstGeom>
              </p:spPr>
            </p:pic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C6CA81FE-A04D-314E-B59F-F9A35B5ED310}"/>
                    </a:ext>
                  </a:extLst>
                </p:cNvPr>
                <p:cNvCxnSpPr>
                  <a:stCxn id="41" idx="3"/>
                </p:cNvCxnSpPr>
                <p:nvPr/>
              </p:nvCxnSpPr>
              <p:spPr>
                <a:xfrm>
                  <a:off x="3413484" y="3628667"/>
                  <a:ext cx="3322616" cy="61387"/>
                </a:xfrm>
                <a:prstGeom prst="straightConnector1">
                  <a:avLst/>
                </a:prstGeom>
                <a:ln w="1270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9670F2FC-1A9B-C644-AD73-3AF7070030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>
                              <a14:foregroundMark x1="31047" y1="30478" x2="47674" y2="55578"/>
                              <a14:foregroundMark x1="40581" y1="71713" x2="39419" y2="57570"/>
                              <a14:foregroundMark x1="36744" y1="76693" x2="40349" y2="44622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0160" y="2597871"/>
                  <a:ext cx="1543527" cy="900989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8A058290-E4B1-0A4C-A801-D3767996C4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2794" b="91269" l="10000" r="90000">
                              <a14:foregroundMark x1="41548" y1="27823" x2="41548" y2="27823"/>
                              <a14:foregroundMark x1="55714" y1="15949" x2="45833" y2="23865"/>
                              <a14:foregroundMark x1="72262" y1="32480" x2="65000" y2="19441"/>
                              <a14:foregroundMark x1="65000" y1="19441" x2="55476" y2="15483"/>
                              <a14:foregroundMark x1="34167" y1="25146" x2="58333" y2="11758"/>
                              <a14:foregroundMark x1="58333" y1="11758" x2="66786" y2="10012"/>
                              <a14:foregroundMark x1="78452" y1="27823" x2="24286" y2="31665"/>
                              <a14:foregroundMark x1="24286" y1="31665" x2="23929" y2="31898"/>
                              <a14:foregroundMark x1="21667" y1="30850" x2="35952" y2="16997"/>
                              <a14:foregroundMark x1="35952" y1="16997" x2="55476" y2="10361"/>
                              <a14:foregroundMark x1="55476" y1="10361" x2="55476" y2="10361"/>
                              <a14:foregroundMark x1="33095" y1="9430" x2="58571" y2="11059"/>
                              <a14:foregroundMark x1="58571" y1="11059" x2="69286" y2="14435"/>
                              <a14:foregroundMark x1="78452" y1="28638" x2="70357" y2="13155"/>
                              <a14:foregroundMark x1="70357" y1="13155" x2="62381" y2="5937"/>
                              <a14:foregroundMark x1="62381" y1="5937" x2="61548" y2="5704"/>
                              <a14:foregroundMark x1="53810" y1="2794" x2="56548" y2="3260"/>
                              <a14:foregroundMark x1="65119" y1="91269" x2="55476" y2="83818"/>
                              <a14:foregroundMark x1="55476" y1="83818" x2="55238" y2="83818"/>
                              <a14:foregroundMark x1="54286" y1="67520" x2="49643" y2="30617"/>
                              <a14:foregroundMark x1="44167" y1="53201" x2="41667" y2="30035"/>
                              <a14:foregroundMark x1="38333" y1="67055" x2="48333" y2="67288"/>
                              <a14:foregroundMark x1="48333" y1="67288" x2="59881" y2="66705"/>
                              <a14:foregroundMark x1="64048" y1="68335" x2="53810" y2="68801"/>
                              <a14:foregroundMark x1="53810" y1="68801" x2="47976" y2="7101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63469" y="2662900"/>
                  <a:ext cx="718266" cy="733657"/>
                </a:xfrm>
                <a:prstGeom prst="rect">
                  <a:avLst/>
                </a:prstGeom>
              </p:spPr>
            </p:pic>
          </p:grp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53F981A-5B78-6547-91A9-925A8991D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5955" b="94140" l="1786" r="92619">
                            <a14:foregroundMark x1="35476" y1="12382" x2="35476" y2="12382"/>
                            <a14:foregroundMark x1="48333" y1="12004" x2="48333" y2="12004"/>
                            <a14:foregroundMark x1="48333" y1="12004" x2="15238" y2="38658"/>
                            <a14:foregroundMark x1="22619" y1="80718" x2="58810" y2="85066"/>
                            <a14:foregroundMark x1="82500" y1="74102" x2="73571" y2="20227"/>
                            <a14:foregroundMark x1="81548" y1="29206" x2="82024" y2="44234"/>
                            <a14:foregroundMark x1="85000" y1="68904" x2="63214" y2="24575"/>
                            <a14:foregroundMark x1="10714" y1="26465" x2="46429" y2="13138"/>
                            <a14:foregroundMark x1="5833" y1="36767" x2="43929" y2="87429"/>
                            <a14:foregroundMark x1="43929" y1="87429" x2="44405" y2="87051"/>
                            <a14:foregroundMark x1="44405" y1="91777" x2="65238" y2="81947"/>
                            <a14:foregroundMark x1="76548" y1="79962" x2="83571" y2="35917"/>
                            <a14:foregroundMark x1="85476" y1="39036" x2="63690" y2="87051"/>
                            <a14:foregroundMark x1="85952" y1="52836" x2="77619" y2="75236"/>
                            <a14:foregroundMark x1="67143" y1="12382" x2="58810" y2="12004"/>
                            <a14:foregroundMark x1="84524" y1="39036" x2="87500" y2="55198"/>
                            <a14:foregroundMark x1="87500" y1="64272" x2="65714" y2="86200"/>
                            <a14:foregroundMark x1="86548" y1="61909" x2="90000" y2="44612"/>
                            <a14:foregroundMark x1="91905" y1="59168" x2="90476" y2="48110"/>
                            <a14:foregroundMark x1="58810" y1="9641" x2="70595" y2="20227"/>
                            <a14:foregroundMark x1="60238" y1="8790" x2="38452" y2="8790"/>
                            <a14:foregroundMark x1="31548" y1="72117" x2="17143" y2="74480"/>
                            <a14:foregroundMark x1="69167" y1="87051" x2="52857" y2="87807"/>
                            <a14:foregroundMark x1="50833" y1="92911" x2="50833" y2="92911"/>
                            <a14:foregroundMark x1="58214" y1="91399" x2="58214" y2="91399"/>
                            <a14:foregroundMark x1="64167" y1="90926" x2="68690" y2="88563"/>
                            <a14:foregroundMark x1="92976" y1="43006" x2="91429" y2="59168"/>
                            <a14:foregroundMark x1="44881" y1="6049" x2="44881" y2="6049"/>
                            <a14:foregroundMark x1="68214" y1="84310" x2="68214" y2="84310"/>
                            <a14:foregroundMark x1="58810" y1="90170" x2="58810" y2="90170"/>
                            <a14:foregroundMark x1="50357" y1="94140" x2="50357" y2="94140"/>
                            <a14:foregroundMark x1="54286" y1="94140" x2="54286" y2="94140"/>
                            <a14:foregroundMark x1="48333" y1="94140" x2="39405" y2="91777"/>
                            <a14:foregroundMark x1="35476" y1="86200" x2="37024" y2="85822"/>
                            <a14:foregroundMark x1="6786" y1="46503" x2="6786" y2="46503"/>
                            <a14:foregroundMark x1="1786" y1="47732" x2="1786" y2="47732"/>
                            <a14:foregroundMark x1="74643" y1="85444" x2="42976" y2="86200"/>
                            <a14:foregroundMark x1="61190" y1="86200" x2="61190" y2="86200"/>
                            <a14:foregroundMark x1="62738" y1="87429" x2="62738" y2="87429"/>
                            <a14:foregroundMark x1="60714" y1="91777" x2="60714" y2="9177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162009" y="4849400"/>
                <a:ext cx="304028" cy="382930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5ECD6D9-559D-354D-9B8B-FD6F2452B057}"/>
                  </a:ext>
                </a:extLst>
              </p:cNvPr>
              <p:cNvSpPr txBox="1"/>
              <p:nvPr/>
            </p:nvSpPr>
            <p:spPr>
              <a:xfrm>
                <a:off x="536622" y="5277839"/>
                <a:ext cx="18389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EE" dirty="0"/>
                  <a:t>Zero-knowledge</a:t>
                </a:r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03C74380-AEC5-C748-862C-EF1661E3B6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362" b="91631" l="10000" r="90000">
                            <a14:foregroundMark x1="55682" y1="91773" x2="59886" y2="89362"/>
                            <a14:foregroundMark x1="47386" y1="9362" x2="45000" y2="9787"/>
                            <a14:foregroundMark x1="62955" y1="35461" x2="52273" y2="40567"/>
                            <a14:foregroundMark x1="62386" y1="69504" x2="45000" y2="48794"/>
                            <a14:foregroundMark x1="42159" y1="29078" x2="48182" y2="4539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31862" y="4760043"/>
                <a:ext cx="1528275" cy="1197322"/>
              </a:xfrm>
              <a:prstGeom prst="rect">
                <a:avLst/>
              </a:prstGeom>
            </p:spPr>
          </p:pic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31717F0-C321-874E-A015-B065C651A664}"/>
                </a:ext>
              </a:extLst>
            </p:cNvPr>
            <p:cNvSpPr txBox="1"/>
            <p:nvPr/>
          </p:nvSpPr>
          <p:spPr>
            <a:xfrm>
              <a:off x="8216199" y="3939471"/>
              <a:ext cx="2097571" cy="9233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EE" dirty="0"/>
                <a:t>Honest P’s private information is not leaked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EECB6FB-9DFE-824E-BE6D-10ACFBD14233}"/>
              </a:ext>
            </a:extLst>
          </p:cNvPr>
          <p:cNvGrpSpPr/>
          <p:nvPr/>
        </p:nvGrpSpPr>
        <p:grpSpPr>
          <a:xfrm>
            <a:off x="2042801" y="5793182"/>
            <a:ext cx="8198104" cy="1163277"/>
            <a:chOff x="2012983" y="5137200"/>
            <a:chExt cx="8198104" cy="1163277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F19271E5-79E7-D144-BD98-445EAEC175CF}"/>
                </a:ext>
              </a:extLst>
            </p:cNvPr>
            <p:cNvGrpSpPr/>
            <p:nvPr/>
          </p:nvGrpSpPr>
          <p:grpSpPr>
            <a:xfrm>
              <a:off x="2012983" y="5137200"/>
              <a:ext cx="5815831" cy="1163277"/>
              <a:chOff x="2012983" y="5137200"/>
              <a:chExt cx="5815831" cy="1163277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BF827D0D-8E03-044B-9D5D-F4E439153674}"/>
                  </a:ext>
                </a:extLst>
              </p:cNvPr>
              <p:cNvGrpSpPr/>
              <p:nvPr/>
            </p:nvGrpSpPr>
            <p:grpSpPr>
              <a:xfrm>
                <a:off x="2012983" y="5137200"/>
                <a:ext cx="4752040" cy="1126485"/>
                <a:chOff x="880293" y="2004618"/>
                <a:chExt cx="4752040" cy="1126485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8B3CDD94-1F32-BC48-B790-C15D1D902B9F}"/>
                    </a:ext>
                  </a:extLst>
                </p:cNvPr>
                <p:cNvGrpSpPr/>
                <p:nvPr/>
              </p:nvGrpSpPr>
              <p:grpSpPr>
                <a:xfrm>
                  <a:off x="2500378" y="2013945"/>
                  <a:ext cx="3131955" cy="1117158"/>
                  <a:chOff x="875582" y="2314396"/>
                  <a:chExt cx="5860518" cy="2628541"/>
                </a:xfrm>
              </p:grpSpPr>
              <p:pic>
                <p:nvPicPr>
                  <p:cNvPr id="76" name="Picture 75">
                    <a:extLst>
                      <a:ext uri="{FF2B5EF4-FFF2-40B4-BE49-F238E27FC236}">
                        <a16:creationId xmlns:a16="http://schemas.microsoft.com/office/drawing/2014/main" id="{59691989-BD71-A14D-8A51-5F122322F5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7701" b="92874" l="10000" r="90000">
                                <a14:foregroundMark x1="48333" y1="7816" x2="48333" y2="7816"/>
                                <a14:foregroundMark x1="44405" y1="30805" x2="42857" y2="31149"/>
                                <a14:foregroundMark x1="45476" y1="34023" x2="45476" y2="34023"/>
                                <a14:foregroundMark x1="44405" y1="32414" x2="44405" y2="32414"/>
                                <a14:foregroundMark x1="51310" y1="13793" x2="51310" y2="13793"/>
                                <a14:foregroundMark x1="53571" y1="14368" x2="53571" y2="14368"/>
                                <a14:foregroundMark x1="50357" y1="17241" x2="50357" y2="17241"/>
                                <a14:foregroundMark x1="45714" y1="15402" x2="45714" y2="15402"/>
                                <a14:foregroundMark x1="49405" y1="14368" x2="40476" y2="17931"/>
                                <a14:foregroundMark x1="55238" y1="13448" x2="41548" y2="16667"/>
                                <a14:foregroundMark x1="33333" y1="19425" x2="56190" y2="19770"/>
                                <a14:foregroundMark x1="69048" y1="31149" x2="69048" y2="31149"/>
                                <a14:foregroundMark x1="69048" y1="39080" x2="64762" y2="27356"/>
                                <a14:foregroundMark x1="67024" y1="33448" x2="65714" y2="22299"/>
                                <a14:foregroundMark x1="65714" y1="21954" x2="66071" y2="30805"/>
                                <a14:foregroundMark x1="46786" y1="10345" x2="55357" y2="27011"/>
                                <a14:foregroundMark x1="55357" y1="27011" x2="47857" y2="43793"/>
                                <a14:foregroundMark x1="47857" y1="43793" x2="37500" y2="51724"/>
                                <a14:foregroundMark x1="31310" y1="71609" x2="30357" y2="59310"/>
                                <a14:foregroundMark x1="42500" y1="73563" x2="31310" y2="60230"/>
                                <a14:foregroundMark x1="66429" y1="21954" x2="61190" y2="23908"/>
                                <a14:foregroundMark x1="50952" y1="21034" x2="49643" y2="11264"/>
                                <a14:foregroundMark x1="38214" y1="92874" x2="37500" y2="86207"/>
                                <a14:foregroundMark x1="49643" y1="35632" x2="44167" y2="29310"/>
                                <a14:foregroundMark x1="50000" y1="28621" x2="57857" y2="28966"/>
                                <a14:foregroundMark x1="72024" y1="40000" x2="69286" y2="37586"/>
                                <a14:backgroundMark x1="78810" y1="5517" x2="92857" y2="25747"/>
                                <a14:backgroundMark x1="61548" y1="35977" x2="61548" y2="35977"/>
                                <a14:backgroundMark x1="61786" y1="35977" x2="61786" y2="35977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5582" y="2314396"/>
                    <a:ext cx="2537902" cy="2628541"/>
                  </a:xfrm>
                  <a:prstGeom prst="rect">
                    <a:avLst/>
                  </a:prstGeom>
                </p:spPr>
              </p:pic>
              <p:cxnSp>
                <p:nvCxnSpPr>
                  <p:cNvPr id="77" name="Straight Arrow Connector 76">
                    <a:extLst>
                      <a:ext uri="{FF2B5EF4-FFF2-40B4-BE49-F238E27FC236}">
                        <a16:creationId xmlns:a16="http://schemas.microsoft.com/office/drawing/2014/main" id="{8F6D0113-EBB8-EA4D-BB69-6129BE726E29}"/>
                      </a:ext>
                    </a:extLst>
                  </p:cNvPr>
                  <p:cNvCxnSpPr>
                    <a:stCxn id="76" idx="3"/>
                  </p:cNvCxnSpPr>
                  <p:nvPr/>
                </p:nvCxnSpPr>
                <p:spPr>
                  <a:xfrm>
                    <a:off x="3413484" y="3628667"/>
                    <a:ext cx="3322616" cy="61387"/>
                  </a:xfrm>
                  <a:prstGeom prst="straightConnector1">
                    <a:avLst/>
                  </a:prstGeom>
                  <a:ln w="1270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78" name="Picture 77">
                    <a:extLst>
                      <a:ext uri="{FF2B5EF4-FFF2-40B4-BE49-F238E27FC236}">
                        <a16:creationId xmlns:a16="http://schemas.microsoft.com/office/drawing/2014/main" id="{E4CD65E9-7AEE-9F41-A765-C24E4C10A0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>
                                <a14:foregroundMark x1="31047" y1="30478" x2="47674" y2="55578"/>
                                <a14:foregroundMark x1="40581" y1="71713" x2="39419" y2="57570"/>
                                <a14:foregroundMark x1="36744" y1="76693" x2="40349" y2="44622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20160" y="2597871"/>
                    <a:ext cx="1543527" cy="900989"/>
                  </a:xfrm>
                  <a:prstGeom prst="rect">
                    <a:avLst/>
                  </a:prstGeom>
                </p:spPr>
              </p:pic>
              <p:pic>
                <p:nvPicPr>
                  <p:cNvPr id="79" name="Picture 78">
                    <a:extLst>
                      <a:ext uri="{FF2B5EF4-FFF2-40B4-BE49-F238E27FC236}">
                        <a16:creationId xmlns:a16="http://schemas.microsoft.com/office/drawing/2014/main" id="{0CD45E84-E346-004E-9A62-E005BB2256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18">
                            <a14:imgEffect>
                              <a14:backgroundRemoval t="2794" b="91269" l="10000" r="90000">
                                <a14:foregroundMark x1="41548" y1="27823" x2="41548" y2="27823"/>
                                <a14:foregroundMark x1="55714" y1="15949" x2="45833" y2="23865"/>
                                <a14:foregroundMark x1="72262" y1="32480" x2="65000" y2="19441"/>
                                <a14:foregroundMark x1="65000" y1="19441" x2="55476" y2="15483"/>
                                <a14:foregroundMark x1="34167" y1="25146" x2="58333" y2="11758"/>
                                <a14:foregroundMark x1="58333" y1="11758" x2="66786" y2="10012"/>
                                <a14:foregroundMark x1="78452" y1="27823" x2="24286" y2="31665"/>
                                <a14:foregroundMark x1="24286" y1="31665" x2="23929" y2="31898"/>
                                <a14:foregroundMark x1="21667" y1="30850" x2="35952" y2="16997"/>
                                <a14:foregroundMark x1="35952" y1="16997" x2="55476" y2="10361"/>
                                <a14:foregroundMark x1="55476" y1="10361" x2="55476" y2="10361"/>
                                <a14:foregroundMark x1="33095" y1="9430" x2="58571" y2="11059"/>
                                <a14:foregroundMark x1="58571" y1="11059" x2="69286" y2="14435"/>
                                <a14:foregroundMark x1="78452" y1="28638" x2="70357" y2="13155"/>
                                <a14:foregroundMark x1="70357" y1="13155" x2="62381" y2="5937"/>
                                <a14:foregroundMark x1="62381" y1="5937" x2="61548" y2="5704"/>
                                <a14:foregroundMark x1="53810" y1="2794" x2="56548" y2="3260"/>
                                <a14:foregroundMark x1="65119" y1="91269" x2="55476" y2="83818"/>
                                <a14:foregroundMark x1="55476" y1="83818" x2="55238" y2="83818"/>
                                <a14:foregroundMark x1="54286" y1="67520" x2="49643" y2="30617"/>
                                <a14:foregroundMark x1="44167" y1="53201" x2="41667" y2="30035"/>
                                <a14:foregroundMark x1="38333" y1="67055" x2="48333" y2="67288"/>
                                <a14:foregroundMark x1="48333" y1="67288" x2="59881" y2="66705"/>
                                <a14:foregroundMark x1="64048" y1="68335" x2="53810" y2="68801"/>
                                <a14:foregroundMark x1="53810" y1="68801" x2="47976" y2="71013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63469" y="2662900"/>
                    <a:ext cx="718266" cy="73365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E7C73E6C-15BF-5A42-AE78-7EF19F5EC1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5955" b="94140" l="1786" r="92619">
                              <a14:foregroundMark x1="35476" y1="12382" x2="35476" y2="12382"/>
                              <a14:foregroundMark x1="48333" y1="12004" x2="48333" y2="12004"/>
                              <a14:foregroundMark x1="48333" y1="12004" x2="15238" y2="38658"/>
                              <a14:foregroundMark x1="22619" y1="80718" x2="58810" y2="85066"/>
                              <a14:foregroundMark x1="82500" y1="74102" x2="73571" y2="20227"/>
                              <a14:foregroundMark x1="81548" y1="29206" x2="82024" y2="44234"/>
                              <a14:foregroundMark x1="85000" y1="68904" x2="63214" y2="24575"/>
                              <a14:foregroundMark x1="10714" y1="26465" x2="46429" y2="13138"/>
                              <a14:foregroundMark x1="5833" y1="36767" x2="43929" y2="87429"/>
                              <a14:foregroundMark x1="43929" y1="87429" x2="44405" y2="87051"/>
                              <a14:foregroundMark x1="44405" y1="91777" x2="65238" y2="81947"/>
                              <a14:foregroundMark x1="76548" y1="79962" x2="83571" y2="35917"/>
                              <a14:foregroundMark x1="85476" y1="39036" x2="63690" y2="87051"/>
                              <a14:foregroundMark x1="85952" y1="52836" x2="77619" y2="75236"/>
                              <a14:foregroundMark x1="67143" y1="12382" x2="58810" y2="12004"/>
                              <a14:foregroundMark x1="84524" y1="39036" x2="87500" y2="55198"/>
                              <a14:foregroundMark x1="87500" y1="64272" x2="65714" y2="86200"/>
                              <a14:foregroundMark x1="86548" y1="61909" x2="90000" y2="44612"/>
                              <a14:foregroundMark x1="91905" y1="59168" x2="90476" y2="48110"/>
                              <a14:foregroundMark x1="58810" y1="9641" x2="70595" y2="20227"/>
                              <a14:foregroundMark x1="60238" y1="8790" x2="38452" y2="8790"/>
                              <a14:foregroundMark x1="31548" y1="72117" x2="17143" y2="74480"/>
                              <a14:foregroundMark x1="69167" y1="87051" x2="52857" y2="87807"/>
                              <a14:foregroundMark x1="50833" y1="92911" x2="50833" y2="92911"/>
                              <a14:foregroundMark x1="58214" y1="91399" x2="58214" y2="91399"/>
                              <a14:foregroundMark x1="64167" y1="90926" x2="68690" y2="88563"/>
                              <a14:foregroundMark x1="92976" y1="43006" x2="91429" y2="59168"/>
                              <a14:foregroundMark x1="44881" y1="6049" x2="44881" y2="6049"/>
                              <a14:foregroundMark x1="68214" y1="84310" x2="68214" y2="84310"/>
                              <a14:foregroundMark x1="58810" y1="90170" x2="58810" y2="90170"/>
                              <a14:foregroundMark x1="50357" y1="94140" x2="50357" y2="94140"/>
                              <a14:foregroundMark x1="54286" y1="94140" x2="54286" y2="94140"/>
                              <a14:foregroundMark x1="48333" y1="94140" x2="39405" y2="91777"/>
                              <a14:foregroundMark x1="35476" y1="86200" x2="37024" y2="85822"/>
                              <a14:foregroundMark x1="6786" y1="46503" x2="6786" y2="46503"/>
                              <a14:foregroundMark x1="1786" y1="47732" x2="1786" y2="47732"/>
                              <a14:foregroundMark x1="74643" y1="85444" x2="42976" y2="86200"/>
                              <a14:foregroundMark x1="61190" y1="86200" x2="61190" y2="86200"/>
                              <a14:foregroundMark x1="62738" y1="87429" x2="62738" y2="87429"/>
                              <a14:foregroundMark x1="60714" y1="91777" x2="60714" y2="91777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68129" y="2004618"/>
                  <a:ext cx="304028" cy="382930"/>
                </a:xfrm>
                <a:prstGeom prst="rect">
                  <a:avLst/>
                </a:prstGeom>
              </p:spPr>
            </p:pic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CA9629DA-46BC-E044-8217-93D4A9C995D3}"/>
                    </a:ext>
                  </a:extLst>
                </p:cNvPr>
                <p:cNvSpPr txBox="1"/>
                <p:nvPr/>
              </p:nvSpPr>
              <p:spPr>
                <a:xfrm>
                  <a:off x="880293" y="2400903"/>
                  <a:ext cx="14863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EE" dirty="0"/>
                    <a:t>Succinctness</a:t>
                  </a:r>
                </a:p>
              </p:txBody>
            </p:sp>
          </p:grpSp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36D198EC-52EB-8F4B-B08E-1B248A769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851" b="89552" l="2660" r="95213">
                            <a14:foregroundMark x1="92553" y1="28358" x2="92553" y2="28358"/>
                            <a14:foregroundMark x1="43617" y1="8582" x2="43617" y2="8582"/>
                            <a14:foregroundMark x1="48936" y1="4851" x2="48936" y2="4851"/>
                            <a14:foregroundMark x1="95213" y1="28731" x2="95213" y2="28731"/>
                            <a14:foregroundMark x1="95213" y1="55970" x2="95213" y2="55970"/>
                            <a14:foregroundMark x1="3191" y1="54851" x2="3191" y2="54851"/>
                            <a14:foregroundMark x1="22340" y1="88433" x2="22340" y2="88433"/>
                            <a14:foregroundMark x1="24468" y1="86194" x2="24468" y2="86194"/>
                            <a14:foregroundMark x1="77128" y1="89552" x2="77128" y2="8955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030122" y="5161915"/>
                <a:ext cx="798692" cy="1138562"/>
              </a:xfrm>
              <a:prstGeom prst="rect">
                <a:avLst/>
              </a:prstGeom>
            </p:spPr>
          </p:pic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6748578-A982-F94E-BE81-6F10837CFDFE}"/>
                </a:ext>
              </a:extLst>
            </p:cNvPr>
            <p:cNvSpPr txBox="1"/>
            <p:nvPr/>
          </p:nvSpPr>
          <p:spPr>
            <a:xfrm>
              <a:off x="8212023" y="5146527"/>
              <a:ext cx="1999064" cy="9233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EE" dirty="0"/>
                <a:t>Argument is succinct + honest V is efficient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F5F8CDE9-7C00-6642-9F86-349F819F6F28}"/>
              </a:ext>
            </a:extLst>
          </p:cNvPr>
          <p:cNvSpPr txBox="1"/>
          <p:nvPr/>
        </p:nvSpPr>
        <p:spPr>
          <a:xfrm rot="16200000">
            <a:off x="-1034422" y="3741635"/>
            <a:ext cx="298802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EE" dirty="0"/>
              <a:t>NIZK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81049E1-15C2-304A-A022-C9A1A1E2D36A}"/>
              </a:ext>
            </a:extLst>
          </p:cNvPr>
          <p:cNvSpPr txBox="1"/>
          <p:nvPr/>
        </p:nvSpPr>
        <p:spPr>
          <a:xfrm rot="16200000">
            <a:off x="-912278" y="4234853"/>
            <a:ext cx="395489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EE" dirty="0"/>
              <a:t>SNARG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A26B2C-954E-DCC2-E85B-3558EEDCA4E1}"/>
              </a:ext>
            </a:extLst>
          </p:cNvPr>
          <p:cNvSpPr txBox="1"/>
          <p:nvPr/>
        </p:nvSpPr>
        <p:spPr>
          <a:xfrm rot="16200000">
            <a:off x="-915339" y="3674768"/>
            <a:ext cx="507506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EE" dirty="0"/>
              <a:t>SNAR</a:t>
            </a:r>
            <a:r>
              <a:rPr lang="en-EE" dirty="0">
                <a:solidFill>
                  <a:srgbClr val="FF0000"/>
                </a:solidFill>
              </a:rPr>
              <a:t>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A93F24-5D91-EC7E-649E-0240B016D2F0}"/>
              </a:ext>
            </a:extLst>
          </p:cNvPr>
          <p:cNvGrpSpPr/>
          <p:nvPr/>
        </p:nvGrpSpPr>
        <p:grpSpPr>
          <a:xfrm>
            <a:off x="2245557" y="1223741"/>
            <a:ext cx="8191504" cy="1284786"/>
            <a:chOff x="2336227" y="2617200"/>
            <a:chExt cx="8191504" cy="12847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C424B60-1843-65A5-6F99-7C8EF9E645AF}"/>
                </a:ext>
              </a:extLst>
            </p:cNvPr>
            <p:cNvGrpSpPr/>
            <p:nvPr/>
          </p:nvGrpSpPr>
          <p:grpSpPr>
            <a:xfrm>
              <a:off x="2336227" y="2617200"/>
              <a:ext cx="5816303" cy="1284786"/>
              <a:chOff x="1112833" y="3313589"/>
              <a:chExt cx="5816303" cy="128478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4D0C2EF-7C15-E699-6E3C-1B56C732E66C}"/>
                  </a:ext>
                </a:extLst>
              </p:cNvPr>
              <p:cNvGrpSpPr/>
              <p:nvPr/>
            </p:nvGrpSpPr>
            <p:grpSpPr>
              <a:xfrm>
                <a:off x="3797181" y="3429036"/>
                <a:ext cx="3131955" cy="1169339"/>
                <a:chOff x="3413484" y="2314396"/>
                <a:chExt cx="5860518" cy="2751316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33EF9CF-AC1D-2D2F-3529-6F03A6F89227}"/>
                    </a:ext>
                  </a:extLst>
                </p:cNvPr>
                <p:cNvGrpSpPr/>
                <p:nvPr/>
              </p:nvGrpSpPr>
              <p:grpSpPr>
                <a:xfrm>
                  <a:off x="3413484" y="2597871"/>
                  <a:ext cx="3322616" cy="1092183"/>
                  <a:chOff x="3413484" y="2597871"/>
                  <a:chExt cx="3322616" cy="1092183"/>
                </a:xfrm>
              </p:grpSpPr>
              <p:cxnSp>
                <p:nvCxnSpPr>
                  <p:cNvPr id="13" name="Straight Arrow Connector 12">
                    <a:extLst>
                      <a:ext uri="{FF2B5EF4-FFF2-40B4-BE49-F238E27FC236}">
                        <a16:creationId xmlns:a16="http://schemas.microsoft.com/office/drawing/2014/main" id="{CFB7D9C8-89B4-D893-D020-0EB6A2D38A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13484" y="3628667"/>
                    <a:ext cx="3322616" cy="61387"/>
                  </a:xfrm>
                  <a:prstGeom prst="straightConnector1">
                    <a:avLst/>
                  </a:prstGeom>
                  <a:ln w="1270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DD7A7F23-E58C-2010-F917-0E75A5ACCC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>
                                <a14:foregroundMark x1="31047" y1="30478" x2="47674" y2="55578"/>
                                <a14:foregroundMark x1="40581" y1="71713" x2="39419" y2="57570"/>
                                <a14:foregroundMark x1="36744" y1="76693" x2="40349" y2="44622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20160" y="2597871"/>
                    <a:ext cx="1543527" cy="900989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D1098F6A-6E9A-1582-195E-33F664511CB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2794" b="91269" l="10000" r="90000">
                                <a14:foregroundMark x1="41548" y1="27823" x2="41548" y2="27823"/>
                                <a14:foregroundMark x1="55714" y1="15949" x2="45833" y2="23865"/>
                                <a14:foregroundMark x1="72262" y1="32480" x2="65000" y2="19441"/>
                                <a14:foregroundMark x1="65000" y1="19441" x2="55476" y2="15483"/>
                                <a14:foregroundMark x1="34167" y1="25146" x2="58333" y2="11758"/>
                                <a14:foregroundMark x1="58333" y1="11758" x2="66786" y2="10012"/>
                                <a14:foregroundMark x1="78452" y1="27823" x2="24286" y2="31665"/>
                                <a14:foregroundMark x1="24286" y1="31665" x2="23929" y2="31898"/>
                                <a14:foregroundMark x1="21667" y1="30850" x2="35952" y2="16997"/>
                                <a14:foregroundMark x1="35952" y1="16997" x2="55476" y2="10361"/>
                                <a14:foregroundMark x1="55476" y1="10361" x2="55476" y2="10361"/>
                                <a14:foregroundMark x1="33095" y1="9430" x2="58571" y2="11059"/>
                                <a14:foregroundMark x1="58571" y1="11059" x2="69286" y2="14435"/>
                                <a14:foregroundMark x1="78452" y1="28638" x2="70357" y2="13155"/>
                                <a14:foregroundMark x1="70357" y1="13155" x2="62381" y2="5937"/>
                                <a14:foregroundMark x1="62381" y1="5937" x2="61548" y2="5704"/>
                                <a14:foregroundMark x1="53810" y1="2794" x2="56548" y2="3260"/>
                                <a14:foregroundMark x1="65119" y1="91269" x2="55476" y2="83818"/>
                                <a14:foregroundMark x1="55476" y1="83818" x2="55238" y2="83818"/>
                                <a14:foregroundMark x1="54286" y1="67520" x2="49643" y2="30617"/>
                                <a14:foregroundMark x1="44167" y1="53201" x2="41667" y2="30035"/>
                                <a14:foregroundMark x1="38333" y1="67055" x2="48333" y2="67288"/>
                                <a14:foregroundMark x1="48333" y1="67288" x2="59881" y2="66705"/>
                                <a14:foregroundMark x1="64048" y1="68335" x2="53810" y2="68801"/>
                                <a14:foregroundMark x1="53810" y1="68801" x2="47976" y2="71013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63469" y="2662900"/>
                    <a:ext cx="718266" cy="73365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4399A8DD-9177-817C-6993-60C50B728E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6911" b="93298" l="10000" r="90000">
                              <a14:foregroundMark x1="73977" y1="51204" x2="65114" y2="47330"/>
                              <a14:foregroundMark x1="31705" y1="18010" x2="31477" y2="21361"/>
                              <a14:foregroundMark x1="33750" y1="27644" x2="31477" y2="18953"/>
                              <a14:foregroundMark x1="50455" y1="10576" x2="54205" y2="14346"/>
                              <a14:foregroundMark x1="52045" y1="6911" x2="48636" y2="8377"/>
                              <a14:foregroundMark x1="46818" y1="39476" x2="42955" y2="32670"/>
                              <a14:foregroundMark x1="44432" y1="36545" x2="44432" y2="30262"/>
                              <a14:foregroundMark x1="58523" y1="93298" x2="59205" y2="87435"/>
                              <a14:foregroundMark x1="32500" y1="14136" x2="27273" y2="18639"/>
                              <a14:backgroundMark x1="40000" y1="21361" x2="40000" y2="21361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36100" y="2314396"/>
                  <a:ext cx="2537902" cy="2751316"/>
                </a:xfrm>
                <a:prstGeom prst="rect">
                  <a:avLst/>
                </a:prstGeom>
              </p:spPr>
            </p:pic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31D0AB1-8A97-ED97-45FA-910490217C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flipH="1">
                <a:off x="4181693" y="3387809"/>
                <a:ext cx="324182" cy="37869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13C17D5-D533-82D0-1AC9-68079FC499DE}"/>
                  </a:ext>
                </a:extLst>
              </p:cNvPr>
              <p:cNvSpPr txBox="1"/>
              <p:nvPr/>
            </p:nvSpPr>
            <p:spPr>
              <a:xfrm>
                <a:off x="1112833" y="3619248"/>
                <a:ext cx="12963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EE" dirty="0"/>
                  <a:t>Knowledge</a:t>
                </a:r>
              </a:p>
              <a:p>
                <a:r>
                  <a:rPr lang="en-EE" dirty="0"/>
                  <a:t>Soundness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E325805-0D63-D378-0875-0818958629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362" b="91631" l="10000" r="90000">
                            <a14:foregroundMark x1="55682" y1="91773" x2="59886" y2="89362"/>
                            <a14:foregroundMark x1="47386" y1="9362" x2="45000" y2="9787"/>
                            <a14:foregroundMark x1="62955" y1="35461" x2="52273" y2="40567"/>
                            <a14:foregroundMark x1="62386" y1="69504" x2="45000" y2="48794"/>
                            <a14:foregroundMark x1="42159" y1="29078" x2="48182" y2="4539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75893" y="3313589"/>
                <a:ext cx="1528275" cy="1197322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5CEA9D-1FD0-169E-D064-C0BCEB3A807E}"/>
                </a:ext>
              </a:extLst>
            </p:cNvPr>
            <p:cNvSpPr txBox="1"/>
            <p:nvPr/>
          </p:nvSpPr>
          <p:spPr>
            <a:xfrm>
              <a:off x="8266586" y="2755200"/>
              <a:ext cx="2261145" cy="9233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EE" dirty="0"/>
                <a:t>Honest V does not accept if P does not know the witness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243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3EEDE-F76F-6E4C-9B68-B15BEC359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Impossibilities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46023-0932-D14B-938E-E8FCB4DE8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39999"/>
            <a:ext cx="9317566" cy="4600800"/>
          </a:xfrm>
        </p:spPr>
        <p:txBody>
          <a:bodyPr>
            <a:normAutofit/>
          </a:bodyPr>
          <a:lstStyle/>
          <a:p>
            <a:r>
              <a:rPr lang="en-EE" sz="2800" dirty="0"/>
              <a:t>1024 impossibility results</a:t>
            </a:r>
          </a:p>
          <a:p>
            <a:r>
              <a:rPr lang="en-E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NIZK impossible in the plain model</a:t>
            </a:r>
          </a:p>
          <a:p>
            <a:pPr lvl="1"/>
            <a:r>
              <a:rPr lang="en-EE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CRS model: </a:t>
            </a:r>
            <a:r>
              <a:rPr lang="en-E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common input from a trusted party</a:t>
            </a:r>
          </a:p>
          <a:p>
            <a:r>
              <a:rPr lang="en-E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Succinct ZK proofs impossible for NP</a:t>
            </a:r>
          </a:p>
          <a:p>
            <a:pPr lvl="1"/>
            <a:r>
              <a:rPr lang="en-EE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Arguments: </a:t>
            </a:r>
            <a:r>
              <a:rPr lang="en-E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computationally sound proofs</a:t>
            </a:r>
          </a:p>
          <a:p>
            <a:r>
              <a:rPr lang="en-EE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Falsifiable perfect ZK impossible for NP</a:t>
            </a:r>
          </a:p>
          <a:p>
            <a:pPr lvl="1"/>
            <a:r>
              <a:rPr lang="en-EE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Non-falsifiable</a:t>
            </a:r>
            <a:r>
              <a:rPr lang="en-E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assumptions OR </a:t>
            </a:r>
            <a:r>
              <a:rPr lang="en-EE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computational</a:t>
            </a:r>
            <a:r>
              <a:rPr lang="en-E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ZK</a:t>
            </a:r>
          </a:p>
          <a:p>
            <a:r>
              <a:rPr lang="en-EE" sz="2800" dirty="0"/>
              <a:t>Sometimes, impossibility and possibility results match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7D9786-83E4-964C-B7FC-3E86888C4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535" y="0"/>
            <a:ext cx="4059465" cy="2273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4D9989-EBF2-878C-85AD-22991BE675A6}"/>
              </a:ext>
            </a:extLst>
          </p:cNvPr>
          <p:cNvSpPr txBox="1"/>
          <p:nvPr/>
        </p:nvSpPr>
        <p:spPr>
          <a:xfrm>
            <a:off x="124690" y="5771346"/>
            <a:ext cx="11942619" cy="954107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Every SNARK paper ever: Our paper uses non-falsifiable assumptions/ROM due to the impossibility result of Gentry-</a:t>
            </a:r>
            <a:r>
              <a:rPr lang="en-US" sz="2800" dirty="0" err="1">
                <a:solidFill>
                  <a:schemeClr val="bg1"/>
                </a:solidFill>
              </a:rPr>
              <a:t>Wichs</a:t>
            </a:r>
            <a:endParaRPr lang="en-E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4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9D5D-4259-CE4D-A2A5-8644D2C88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Enter Gentry-Wichs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0A9DD0A-4120-7A40-8922-EBDF99D504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122455"/>
              </p:ext>
            </p:extLst>
          </p:nvPr>
        </p:nvGraphicFramePr>
        <p:xfrm>
          <a:off x="223025" y="2160588"/>
          <a:ext cx="11100504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296">
                  <a:extLst>
                    <a:ext uri="{9D8B030D-6E8A-4147-A177-3AD203B41FA5}">
                      <a16:colId xmlns:a16="http://schemas.microsoft.com/office/drawing/2014/main" val="103807712"/>
                    </a:ext>
                  </a:extLst>
                </a:gridCol>
                <a:gridCol w="1340296">
                  <a:extLst>
                    <a:ext uri="{9D8B030D-6E8A-4147-A177-3AD203B41FA5}">
                      <a16:colId xmlns:a16="http://schemas.microsoft.com/office/drawing/2014/main" val="1062799905"/>
                    </a:ext>
                  </a:extLst>
                </a:gridCol>
                <a:gridCol w="1092077">
                  <a:extLst>
                    <a:ext uri="{9D8B030D-6E8A-4147-A177-3AD203B41FA5}">
                      <a16:colId xmlns:a16="http://schemas.microsoft.com/office/drawing/2014/main" val="1421763272"/>
                    </a:ext>
                  </a:extLst>
                </a:gridCol>
                <a:gridCol w="1255888">
                  <a:extLst>
                    <a:ext uri="{9D8B030D-6E8A-4147-A177-3AD203B41FA5}">
                      <a16:colId xmlns:a16="http://schemas.microsoft.com/office/drawing/2014/main" val="3414765610"/>
                    </a:ext>
                  </a:extLst>
                </a:gridCol>
                <a:gridCol w="1496145">
                  <a:extLst>
                    <a:ext uri="{9D8B030D-6E8A-4147-A177-3AD203B41FA5}">
                      <a16:colId xmlns:a16="http://schemas.microsoft.com/office/drawing/2014/main" val="452532820"/>
                    </a:ext>
                  </a:extLst>
                </a:gridCol>
                <a:gridCol w="4575802">
                  <a:extLst>
                    <a:ext uri="{9D8B030D-6E8A-4147-A177-3AD203B41FA5}">
                      <a16:colId xmlns:a16="http://schemas.microsoft.com/office/drawing/2014/main" val="12067388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EE" dirty="0"/>
                        <a:t>Possibility/Imposs.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Soundness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Succinct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Hard languages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Falsifiable assumptions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Paper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950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rgbClr val="FF0000"/>
                          </a:solidFill>
                        </a:rPr>
                        <a:t>IMP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A SNAR</a:t>
                      </a:r>
                      <a:r>
                        <a:rPr lang="en-EE" b="1" dirty="0">
                          <a:solidFill>
                            <a:srgbClr val="00B0F0"/>
                          </a:solidFill>
                        </a:rPr>
                        <a:t>G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Abe-Fehr 07, Gentry-Wichs 11, CLMP13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252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/>
                        <a:t>POS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/>
                        <a:t>A SNAR</a:t>
                      </a:r>
                      <a:r>
                        <a:rPr lang="en-EE" b="1" dirty="0">
                          <a:solidFill>
                            <a:srgbClr val="00B0F0"/>
                          </a:solidFill>
                        </a:rPr>
                        <a:t>K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Non-suc</a:t>
                      </a:r>
                    </a:p>
                  </a:txBody>
                  <a:tcPr>
                    <a:solidFill>
                      <a:srgbClr val="FF0000">
                        <a:alpha val="751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Feige-Lapidot-Shamir (~1991)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888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/>
                        <a:t>POS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/>
                        <a:t>A SNAR</a:t>
                      </a:r>
                      <a:r>
                        <a:rPr lang="en-EE" b="1" dirty="0">
                          <a:solidFill>
                            <a:srgbClr val="00B0F0"/>
                          </a:solidFill>
                        </a:rPr>
                        <a:t>G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P</a:t>
                      </a:r>
                    </a:p>
                  </a:txBody>
                  <a:tcPr>
                    <a:solidFill>
                      <a:srgbClr val="FF0000">
                        <a:alpha val="751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Delegation schemes (~2019)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666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/>
                        <a:t>POS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/>
                        <a:t>A SNAR</a:t>
                      </a:r>
                      <a:r>
                        <a:rPr lang="en-EE" b="1" dirty="0">
                          <a:solidFill>
                            <a:srgbClr val="00B0F0"/>
                          </a:solidFill>
                        </a:rPr>
                        <a:t>K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Non-falsif.</a:t>
                      </a:r>
                    </a:p>
                  </a:txBody>
                  <a:tcPr>
                    <a:solidFill>
                      <a:srgbClr val="FF0000">
                        <a:alpha val="751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SNARKs (~2010)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089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>
                          <a:solidFill>
                            <a:srgbClr val="FFC000"/>
                          </a:solidFill>
                        </a:rPr>
                        <a:t>???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FFC000">
                        <a:alpha val="751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rgbClr val="FFC000"/>
                          </a:solidFill>
                        </a:rPr>
                        <a:t>???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3664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011186C-7E55-AC44-9882-DD779D143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083" y="21788"/>
            <a:ext cx="2406919" cy="19086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20CD1C0-D601-80D9-2F5D-55B768501AEC}"/>
              </a:ext>
            </a:extLst>
          </p:cNvPr>
          <p:cNvGrpSpPr/>
          <p:nvPr/>
        </p:nvGrpSpPr>
        <p:grpSpPr>
          <a:xfrm>
            <a:off x="1757361" y="2851807"/>
            <a:ext cx="4800288" cy="297493"/>
            <a:chOff x="2066795" y="3131507"/>
            <a:chExt cx="4800288" cy="29749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46A44E3-9F42-B354-B486-E4A393F0A8B8}"/>
                </a:ext>
              </a:extLst>
            </p:cNvPr>
            <p:cNvCxnSpPr>
              <a:cxnSpLocks/>
            </p:cNvCxnSpPr>
            <p:nvPr/>
          </p:nvCxnSpPr>
          <p:spPr>
            <a:xfrm>
              <a:off x="2066795" y="3131507"/>
              <a:ext cx="4800288" cy="297493"/>
            </a:xfrm>
            <a:prstGeom prst="line">
              <a:avLst/>
            </a:prstGeom>
            <a:ln w="762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4903675-A295-23D2-8B82-A2B1DF4FB0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795" y="3131507"/>
              <a:ext cx="4800288" cy="230188"/>
            </a:xfrm>
            <a:prstGeom prst="line">
              <a:avLst/>
            </a:prstGeom>
            <a:ln w="762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1687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9D5D-4259-CE4D-A2A5-8644D2C88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Enter Gentry-Wichs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0A9DD0A-4120-7A40-8922-EBDF99D504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5258448"/>
              </p:ext>
            </p:extLst>
          </p:nvPr>
        </p:nvGraphicFramePr>
        <p:xfrm>
          <a:off x="223025" y="2160588"/>
          <a:ext cx="11100504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296">
                  <a:extLst>
                    <a:ext uri="{9D8B030D-6E8A-4147-A177-3AD203B41FA5}">
                      <a16:colId xmlns:a16="http://schemas.microsoft.com/office/drawing/2014/main" val="103807712"/>
                    </a:ext>
                  </a:extLst>
                </a:gridCol>
                <a:gridCol w="1340296">
                  <a:extLst>
                    <a:ext uri="{9D8B030D-6E8A-4147-A177-3AD203B41FA5}">
                      <a16:colId xmlns:a16="http://schemas.microsoft.com/office/drawing/2014/main" val="1062799905"/>
                    </a:ext>
                  </a:extLst>
                </a:gridCol>
                <a:gridCol w="1092077">
                  <a:extLst>
                    <a:ext uri="{9D8B030D-6E8A-4147-A177-3AD203B41FA5}">
                      <a16:colId xmlns:a16="http://schemas.microsoft.com/office/drawing/2014/main" val="1421763272"/>
                    </a:ext>
                  </a:extLst>
                </a:gridCol>
                <a:gridCol w="1255888">
                  <a:extLst>
                    <a:ext uri="{9D8B030D-6E8A-4147-A177-3AD203B41FA5}">
                      <a16:colId xmlns:a16="http://schemas.microsoft.com/office/drawing/2014/main" val="3414765610"/>
                    </a:ext>
                  </a:extLst>
                </a:gridCol>
                <a:gridCol w="1496145">
                  <a:extLst>
                    <a:ext uri="{9D8B030D-6E8A-4147-A177-3AD203B41FA5}">
                      <a16:colId xmlns:a16="http://schemas.microsoft.com/office/drawing/2014/main" val="452532820"/>
                    </a:ext>
                  </a:extLst>
                </a:gridCol>
                <a:gridCol w="4575802">
                  <a:extLst>
                    <a:ext uri="{9D8B030D-6E8A-4147-A177-3AD203B41FA5}">
                      <a16:colId xmlns:a16="http://schemas.microsoft.com/office/drawing/2014/main" val="12067388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EE" dirty="0"/>
                        <a:t>Possibility/Imposs.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Soundness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Succinct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Hard languages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Falsifiable assumptions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Paper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950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IMP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 SNAR</a:t>
                      </a:r>
                      <a:r>
                        <a:rPr lang="en-EE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Abe-Fehr 07, Gentry-Wichs 11, CLMP13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252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POS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 SNAR</a:t>
                      </a:r>
                      <a:r>
                        <a:rPr lang="en-EE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Non-suc</a:t>
                      </a:r>
                    </a:p>
                  </a:txBody>
                  <a:tcPr>
                    <a:solidFill>
                      <a:srgbClr val="FF0000">
                        <a:alpha val="751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Feige-Lapidot-Shamir (~1991)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888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POS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 SNAR</a:t>
                      </a:r>
                      <a:r>
                        <a:rPr lang="en-EE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>
                    <a:solidFill>
                      <a:srgbClr val="FF0000">
                        <a:alpha val="751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Delegation schemes (~2019)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666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POS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 SNAR</a:t>
                      </a:r>
                      <a:r>
                        <a:rPr lang="en-EE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Non-falsif.</a:t>
                      </a:r>
                    </a:p>
                  </a:txBody>
                  <a:tcPr>
                    <a:solidFill>
                      <a:srgbClr val="FF0000">
                        <a:alpha val="751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SNARKs (~2010)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089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/>
                        <a:t>POS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b="1" dirty="0"/>
                        <a:t>NA</a:t>
                      </a:r>
                      <a:r>
                        <a:rPr lang="en-EE" dirty="0"/>
                        <a:t> SNAR</a:t>
                      </a:r>
                      <a:r>
                        <a:rPr lang="en-EE" b="1" dirty="0">
                          <a:solidFill>
                            <a:srgbClr val="00B0F0"/>
                          </a:solidFill>
                        </a:rPr>
                        <a:t>G</a:t>
                      </a:r>
                    </a:p>
                  </a:txBody>
                  <a:tcPr>
                    <a:solidFill>
                      <a:srgbClr val="FF0000">
                        <a:alpha val="751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b="0" dirty="0"/>
                        <a:t>Lipmaa-Pavlyk (AC 2021)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299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rgbClr val="FF0000"/>
                          </a:solidFill>
                        </a:rPr>
                        <a:t>IMP</a:t>
                      </a:r>
                      <a:endParaRPr lang="en-EE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b="1" dirty="0"/>
                        <a:t>NA</a:t>
                      </a:r>
                      <a:r>
                        <a:rPr lang="en-EE" dirty="0"/>
                        <a:t> SNAR</a:t>
                      </a:r>
                      <a:r>
                        <a:rPr lang="en-EE" b="1" dirty="0">
                          <a:solidFill>
                            <a:srgbClr val="00B0F0"/>
                          </a:solidFill>
                        </a:rPr>
                        <a:t>K</a:t>
                      </a:r>
                    </a:p>
                  </a:txBody>
                  <a:tcPr>
                    <a:solidFill>
                      <a:srgbClr val="FF0000">
                        <a:alpha val="751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b="0" dirty="0"/>
                        <a:t>Campanelli-Ganesh-Kho…-Siim (2023)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019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/>
                        <a:t>POS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b="1" dirty="0"/>
                        <a:t>NA</a:t>
                      </a:r>
                      <a:r>
                        <a:rPr lang="en-EE" dirty="0"/>
                        <a:t> SNAR</a:t>
                      </a:r>
                      <a:r>
                        <a:rPr lang="en-EE" b="1" dirty="0">
                          <a:solidFill>
                            <a:srgbClr val="00B0F0"/>
                          </a:solidFill>
                        </a:rPr>
                        <a:t>G </a:t>
                      </a:r>
                    </a:p>
                  </a:txBody>
                  <a:tcPr>
                    <a:solidFill>
                      <a:srgbClr val="FF0000">
                        <a:alpha val="751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/>
                        <a:t>FewP</a:t>
                      </a:r>
                    </a:p>
                  </a:txBody>
                  <a:tcPr>
                    <a:solidFill>
                      <a:srgbClr val="FF0000">
                        <a:alpha val="751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b="0" dirty="0"/>
                        <a:t>Campanelli-Ganesh-Kho…-Siim (2023)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14288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011186C-7E55-AC44-9882-DD779D143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083" y="21788"/>
            <a:ext cx="2406919" cy="19086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20CD1C0-D601-80D9-2F5D-55B768501AEC}"/>
              </a:ext>
            </a:extLst>
          </p:cNvPr>
          <p:cNvGrpSpPr/>
          <p:nvPr/>
        </p:nvGrpSpPr>
        <p:grpSpPr>
          <a:xfrm>
            <a:off x="1757361" y="2851807"/>
            <a:ext cx="4800288" cy="297493"/>
            <a:chOff x="2066795" y="3131507"/>
            <a:chExt cx="4800288" cy="29749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46A44E3-9F42-B354-B486-E4A393F0A8B8}"/>
                </a:ext>
              </a:extLst>
            </p:cNvPr>
            <p:cNvCxnSpPr>
              <a:cxnSpLocks/>
            </p:cNvCxnSpPr>
            <p:nvPr/>
          </p:nvCxnSpPr>
          <p:spPr>
            <a:xfrm>
              <a:off x="2066795" y="3131507"/>
              <a:ext cx="4800288" cy="297493"/>
            </a:xfrm>
            <a:prstGeom prst="line">
              <a:avLst/>
            </a:prstGeom>
            <a:ln w="762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4903675-A295-23D2-8B82-A2B1DF4FB0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795" y="3131507"/>
              <a:ext cx="4800288" cy="230188"/>
            </a:xfrm>
            <a:prstGeom prst="line">
              <a:avLst/>
            </a:prstGeom>
            <a:ln w="762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92964BC-E407-EA58-65A5-064C1287131E}"/>
              </a:ext>
            </a:extLst>
          </p:cNvPr>
          <p:cNvGrpSpPr/>
          <p:nvPr/>
        </p:nvGrpSpPr>
        <p:grpSpPr>
          <a:xfrm>
            <a:off x="1850848" y="4750835"/>
            <a:ext cx="4800288" cy="302685"/>
            <a:chOff x="1938901" y="3140277"/>
            <a:chExt cx="4800288" cy="30268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CF2DB55-A079-2E3A-3165-87467480FD96}"/>
                </a:ext>
              </a:extLst>
            </p:cNvPr>
            <p:cNvCxnSpPr>
              <a:cxnSpLocks/>
            </p:cNvCxnSpPr>
            <p:nvPr/>
          </p:nvCxnSpPr>
          <p:spPr>
            <a:xfrm>
              <a:off x="1938901" y="3145469"/>
              <a:ext cx="4800288" cy="297493"/>
            </a:xfrm>
            <a:prstGeom prst="line">
              <a:avLst/>
            </a:prstGeom>
            <a:ln w="762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D84AF3-E444-D9E8-D3DD-7028C943C0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8901" y="3140277"/>
              <a:ext cx="4800288" cy="230188"/>
            </a:xfrm>
            <a:prstGeom prst="line">
              <a:avLst/>
            </a:prstGeom>
            <a:ln w="762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1971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9D5D-4259-CE4D-A2A5-8644D2C88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Enter Gentry-Wichs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0A9DD0A-4120-7A40-8922-EBDF99D504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048736"/>
              </p:ext>
            </p:extLst>
          </p:nvPr>
        </p:nvGraphicFramePr>
        <p:xfrm>
          <a:off x="223025" y="2160588"/>
          <a:ext cx="11100504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296">
                  <a:extLst>
                    <a:ext uri="{9D8B030D-6E8A-4147-A177-3AD203B41FA5}">
                      <a16:colId xmlns:a16="http://schemas.microsoft.com/office/drawing/2014/main" val="103807712"/>
                    </a:ext>
                  </a:extLst>
                </a:gridCol>
                <a:gridCol w="1340296">
                  <a:extLst>
                    <a:ext uri="{9D8B030D-6E8A-4147-A177-3AD203B41FA5}">
                      <a16:colId xmlns:a16="http://schemas.microsoft.com/office/drawing/2014/main" val="1062799905"/>
                    </a:ext>
                  </a:extLst>
                </a:gridCol>
                <a:gridCol w="1092077">
                  <a:extLst>
                    <a:ext uri="{9D8B030D-6E8A-4147-A177-3AD203B41FA5}">
                      <a16:colId xmlns:a16="http://schemas.microsoft.com/office/drawing/2014/main" val="1421763272"/>
                    </a:ext>
                  </a:extLst>
                </a:gridCol>
                <a:gridCol w="1255888">
                  <a:extLst>
                    <a:ext uri="{9D8B030D-6E8A-4147-A177-3AD203B41FA5}">
                      <a16:colId xmlns:a16="http://schemas.microsoft.com/office/drawing/2014/main" val="3414765610"/>
                    </a:ext>
                  </a:extLst>
                </a:gridCol>
                <a:gridCol w="1496145">
                  <a:extLst>
                    <a:ext uri="{9D8B030D-6E8A-4147-A177-3AD203B41FA5}">
                      <a16:colId xmlns:a16="http://schemas.microsoft.com/office/drawing/2014/main" val="452532820"/>
                    </a:ext>
                  </a:extLst>
                </a:gridCol>
                <a:gridCol w="4575802">
                  <a:extLst>
                    <a:ext uri="{9D8B030D-6E8A-4147-A177-3AD203B41FA5}">
                      <a16:colId xmlns:a16="http://schemas.microsoft.com/office/drawing/2014/main" val="12067388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EE" dirty="0"/>
                        <a:t>Possibility/Imposs.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Soundness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Succinct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Hard languages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Falsifiable assumptions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EE" dirty="0"/>
                        <a:t>Paper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950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IMP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 SNAR</a:t>
                      </a:r>
                      <a:r>
                        <a:rPr lang="en-EE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Abe-Fehr 07, Gentry-Wichs 11, CLMP13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252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POS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 SNAR</a:t>
                      </a:r>
                      <a:r>
                        <a:rPr lang="en-EE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Non-suc</a:t>
                      </a:r>
                    </a:p>
                  </a:txBody>
                  <a:tcPr>
                    <a:solidFill>
                      <a:srgbClr val="FF0000">
                        <a:alpha val="751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Feige-Lapidot-Shamir (~1991)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888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POS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 SNAR</a:t>
                      </a:r>
                      <a:r>
                        <a:rPr lang="en-EE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>
                    <a:solidFill>
                      <a:srgbClr val="FF0000">
                        <a:alpha val="751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Delegation schemes (~2019)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666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POS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 SNAR</a:t>
                      </a:r>
                      <a:r>
                        <a:rPr lang="en-EE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Non-falsif.</a:t>
                      </a:r>
                    </a:p>
                  </a:txBody>
                  <a:tcPr>
                    <a:solidFill>
                      <a:srgbClr val="FF0000">
                        <a:alpha val="751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SNARKs (~2010)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089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POS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SNAR</a:t>
                      </a:r>
                      <a:r>
                        <a:rPr lang="en-EE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</a:t>
                      </a:r>
                    </a:p>
                  </a:txBody>
                  <a:tcPr>
                    <a:solidFill>
                      <a:srgbClr val="FF0000">
                        <a:alpha val="751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Lipmaa-Pavlyk (AC 2021)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299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IMP</a:t>
                      </a:r>
                      <a:endParaRPr lang="en-EE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SNAR</a:t>
                      </a:r>
                      <a:r>
                        <a:rPr lang="en-EE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</a:t>
                      </a:r>
                    </a:p>
                  </a:txBody>
                  <a:tcPr>
                    <a:solidFill>
                      <a:srgbClr val="FF0000">
                        <a:alpha val="751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Campanelli-Ganesh-Kho…-Siim (2023)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019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POS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SNAR</a:t>
                      </a:r>
                      <a:r>
                        <a:rPr lang="en-EE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 </a:t>
                      </a:r>
                    </a:p>
                  </a:txBody>
                  <a:tcPr>
                    <a:solidFill>
                      <a:srgbClr val="FF0000">
                        <a:alpha val="751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FewP</a:t>
                      </a:r>
                    </a:p>
                  </a:txBody>
                  <a:tcPr>
                    <a:solidFill>
                      <a:srgbClr val="FF0000">
                        <a:alpha val="751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Campanelli-Ganesh-Kho…-Siim (2023)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142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/>
                        <a:t>POS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b="1" dirty="0">
                          <a:solidFill>
                            <a:srgbClr val="00B0F0"/>
                          </a:solidFill>
                        </a:rPr>
                        <a:t>SA</a:t>
                      </a:r>
                      <a:r>
                        <a:rPr lang="en-EE" dirty="0"/>
                        <a:t> SNAR</a:t>
                      </a:r>
                      <a:r>
                        <a:rPr lang="en-EE" b="1" dirty="0">
                          <a:solidFill>
                            <a:srgbClr val="00B0F0"/>
                          </a:solidFill>
                        </a:rPr>
                        <a:t>K</a:t>
                      </a:r>
                    </a:p>
                  </a:txBody>
                  <a:tcPr>
                    <a:solidFill>
                      <a:srgbClr val="FF0000">
                        <a:alpha val="751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b="1" dirty="0"/>
                        <a:t>Current work</a:t>
                      </a:r>
                    </a:p>
                  </a:txBody>
                  <a:tcPr>
                    <a:solidFill>
                      <a:srgbClr val="FFC000">
                        <a:alpha val="751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945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E" dirty="0">
                          <a:solidFill>
                            <a:srgbClr val="FFC000"/>
                          </a:solidFill>
                        </a:rPr>
                        <a:t>???</a:t>
                      </a:r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b="1" dirty="0"/>
                        <a:t>NA</a:t>
                      </a:r>
                      <a:r>
                        <a:rPr lang="en-EE" b="0" dirty="0"/>
                        <a:t> SNAR</a:t>
                      </a:r>
                      <a:r>
                        <a:rPr lang="en-EE" b="1" dirty="0">
                          <a:solidFill>
                            <a:srgbClr val="00B0F0"/>
                          </a:solidFill>
                        </a:rPr>
                        <a:t>G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EE" dirty="0"/>
                    </a:p>
                  </a:txBody>
                  <a:tcPr>
                    <a:solidFill>
                      <a:schemeClr val="bg1">
                        <a:alpha val="751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EE" b="1" dirty="0"/>
                        <a:t>Open</a:t>
                      </a:r>
                    </a:p>
                  </a:txBody>
                  <a:tcPr>
                    <a:solidFill>
                      <a:srgbClr val="FFC000">
                        <a:alpha val="751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62863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011186C-7E55-AC44-9882-DD779D143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083" y="21788"/>
            <a:ext cx="2406919" cy="19086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20CD1C0-D601-80D9-2F5D-55B768501AEC}"/>
              </a:ext>
            </a:extLst>
          </p:cNvPr>
          <p:cNvGrpSpPr/>
          <p:nvPr/>
        </p:nvGrpSpPr>
        <p:grpSpPr>
          <a:xfrm>
            <a:off x="1757361" y="2851807"/>
            <a:ext cx="4800288" cy="297493"/>
            <a:chOff x="2066795" y="3131507"/>
            <a:chExt cx="4800288" cy="29749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46A44E3-9F42-B354-B486-E4A393F0A8B8}"/>
                </a:ext>
              </a:extLst>
            </p:cNvPr>
            <p:cNvCxnSpPr>
              <a:cxnSpLocks/>
            </p:cNvCxnSpPr>
            <p:nvPr/>
          </p:nvCxnSpPr>
          <p:spPr>
            <a:xfrm>
              <a:off x="2066795" y="3131507"/>
              <a:ext cx="4800288" cy="297493"/>
            </a:xfrm>
            <a:prstGeom prst="line">
              <a:avLst/>
            </a:prstGeom>
            <a:ln w="762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4903675-A295-23D2-8B82-A2B1DF4FB0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795" y="3131507"/>
              <a:ext cx="4800288" cy="230188"/>
            </a:xfrm>
            <a:prstGeom prst="line">
              <a:avLst/>
            </a:prstGeom>
            <a:ln w="762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92964BC-E407-EA58-65A5-064C1287131E}"/>
              </a:ext>
            </a:extLst>
          </p:cNvPr>
          <p:cNvGrpSpPr/>
          <p:nvPr/>
        </p:nvGrpSpPr>
        <p:grpSpPr>
          <a:xfrm>
            <a:off x="1850848" y="4750835"/>
            <a:ext cx="4800288" cy="302685"/>
            <a:chOff x="1938901" y="3140277"/>
            <a:chExt cx="4800288" cy="30268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CF2DB55-A079-2E3A-3165-87467480FD96}"/>
                </a:ext>
              </a:extLst>
            </p:cNvPr>
            <p:cNvCxnSpPr>
              <a:cxnSpLocks/>
            </p:cNvCxnSpPr>
            <p:nvPr/>
          </p:nvCxnSpPr>
          <p:spPr>
            <a:xfrm>
              <a:off x="1938901" y="3145469"/>
              <a:ext cx="4800288" cy="297493"/>
            </a:xfrm>
            <a:prstGeom prst="line">
              <a:avLst/>
            </a:prstGeom>
            <a:ln w="762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D84AF3-E444-D9E8-D3DD-7028C943C0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8901" y="3140277"/>
              <a:ext cx="4800288" cy="230188"/>
            </a:xfrm>
            <a:prstGeom prst="line">
              <a:avLst/>
            </a:prstGeom>
            <a:ln w="762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2BB4BC4-13A7-0102-52FF-CB2511024036}"/>
              </a:ext>
            </a:extLst>
          </p:cNvPr>
          <p:cNvSpPr txBox="1"/>
          <p:nvPr/>
        </p:nvSpPr>
        <p:spPr>
          <a:xfrm>
            <a:off x="2774262" y="4291292"/>
            <a:ext cx="4402808" cy="369332"/>
          </a:xfrm>
          <a:prstGeom prst="rect">
            <a:avLst/>
          </a:prstGeom>
          <a:solidFill>
            <a:schemeClr val="accent3">
              <a:lumMod val="40000"/>
              <a:lumOff val="60000"/>
              <a:alpha val="90000"/>
            </a:schemeClr>
          </a:solidFill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EE" dirty="0"/>
              <a:t>We show this construction does not work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9E5988-77FA-E99B-EB83-941A893EAFF5}"/>
              </a:ext>
            </a:extLst>
          </p:cNvPr>
          <p:cNvSpPr txBox="1"/>
          <p:nvPr/>
        </p:nvSpPr>
        <p:spPr>
          <a:xfrm>
            <a:off x="3267966" y="5394892"/>
            <a:ext cx="3289683" cy="369332"/>
          </a:xfrm>
          <a:prstGeom prst="rect">
            <a:avLst/>
          </a:prstGeom>
          <a:solidFill>
            <a:schemeClr val="accent3">
              <a:lumMod val="40000"/>
              <a:lumOff val="60000"/>
              <a:alpha val="90000"/>
            </a:schemeClr>
          </a:solidFill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EE" dirty="0"/>
              <a:t>New notion, new construction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CB68E1-EF77-ED9C-5000-62078A970380}"/>
              </a:ext>
            </a:extLst>
          </p:cNvPr>
          <p:cNvSpPr txBox="1"/>
          <p:nvPr/>
        </p:nvSpPr>
        <p:spPr>
          <a:xfrm>
            <a:off x="4101024" y="5766560"/>
            <a:ext cx="1672253" cy="369332"/>
          </a:xfrm>
          <a:prstGeom prst="rect">
            <a:avLst/>
          </a:prstGeom>
          <a:solidFill>
            <a:schemeClr val="accent3">
              <a:lumMod val="40000"/>
              <a:lumOff val="60000"/>
              <a:alpha val="90000"/>
            </a:schemeClr>
          </a:solidFill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EE" dirty="0"/>
              <a:t>Open question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19CD90-9F70-E966-E3EC-D45CDA3FB308}"/>
              </a:ext>
            </a:extLst>
          </p:cNvPr>
          <p:cNvSpPr txBox="1"/>
          <p:nvPr/>
        </p:nvSpPr>
        <p:spPr>
          <a:xfrm>
            <a:off x="2336772" y="6248400"/>
            <a:ext cx="6873010" cy="52322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Separation between SNARGs and SNARKs?</a:t>
            </a:r>
            <a:endParaRPr lang="en-E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64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AC046-691E-5D49-9279-3685271ED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Adaptive Commit-And-Prove SNARG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B5CD44-F5CE-8F13-E59F-0CEF421A4418}"/>
              </a:ext>
            </a:extLst>
          </p:cNvPr>
          <p:cNvGrpSpPr/>
          <p:nvPr/>
        </p:nvGrpSpPr>
        <p:grpSpPr>
          <a:xfrm>
            <a:off x="2637183" y="1918331"/>
            <a:ext cx="7087247" cy="1486280"/>
            <a:chOff x="2637183" y="1918331"/>
            <a:chExt cx="7087247" cy="14862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951A839-038A-5947-90BC-14015477A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631" b="94679" l="10000" r="90000">
                          <a14:foregroundMark x1="28977" y1="36847" x2="34773" y2="36145"/>
                          <a14:foregroundMark x1="20568" y1="39859" x2="24318" y2="38956"/>
                          <a14:foregroundMark x1="53409" y1="37048" x2="45341" y2="34839"/>
                          <a14:foregroundMark x1="63636" y1="40663" x2="64773" y2="50904"/>
                          <a14:foregroundMark x1="68864" y1="56124" x2="64091" y2="50703"/>
                          <a14:foregroundMark x1="67045" y1="49699" x2="63295" y2="48193"/>
                          <a14:foregroundMark x1="72273" y1="91265" x2="56591" y2="89357"/>
                          <a14:foregroundMark x1="47045" y1="94679" x2="49545" y2="94679"/>
                          <a14:foregroundMark x1="50682" y1="8333" x2="51818" y2="14558"/>
                          <a14:foregroundMark x1="55682" y1="7631" x2="50227" y2="7731"/>
                          <a14:foregroundMark x1="52273" y1="18173" x2="56932" y2="262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11251" y="1918331"/>
              <a:ext cx="1313179" cy="1486280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8F51A6A-62B0-4460-8C89-C3F6F25CD1A3}"/>
                </a:ext>
              </a:extLst>
            </p:cNvPr>
            <p:cNvGrpSpPr/>
            <p:nvPr/>
          </p:nvGrpSpPr>
          <p:grpSpPr>
            <a:xfrm>
              <a:off x="2637183" y="2017320"/>
              <a:ext cx="5806384" cy="698975"/>
              <a:chOff x="3233853" y="2017320"/>
              <a:chExt cx="5209714" cy="698975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7E2FE3CD-4BBE-A842-B381-9F588AEC40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33853" y="2682690"/>
                <a:ext cx="5209714" cy="33605"/>
              </a:xfrm>
              <a:prstGeom prst="straightConnector1">
                <a:avLst/>
              </a:prstGeom>
              <a:ln w="1270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AEB3A4A3-9F6F-884C-92E0-5CED929F3BD1}"/>
                      </a:ext>
                    </a:extLst>
                  </p:cNvPr>
                  <p:cNvSpPr txBox="1"/>
                  <p:nvPr/>
                </p:nvSpPr>
                <p:spPr>
                  <a:xfrm>
                    <a:off x="4035297" y="2017320"/>
                    <a:ext cx="2732035" cy="553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000" dirty="0"/>
                      <a:t>(1) </a:t>
                    </a:r>
                    <a14:m>
                      <m:oMath xmlns:m="http://schemas.openxmlformats.org/officeDocument/2006/math"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𝑐𝑟𝑠</m:t>
                        </m:r>
                        <m:r>
                          <a:rPr lang="en-US" sz="3000" b="0" i="0" dirty="0" smtClean="0">
                            <a:latin typeface="Cambria Math" panose="02040503050406030204" pitchFamily="18" charset="0"/>
                          </a:rPr>
                          <m:t>=(…,</m:t>
                        </m:r>
                        <m:r>
                          <a:rPr lang="en-US" sz="3000" i="1" dirty="0" smtClean="0">
                            <a:latin typeface="Cambria Math" panose="02040503050406030204" pitchFamily="18" charset="0"/>
                          </a:rPr>
                          <m:t>𝑐𝑘</m:t>
                        </m:r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EE" sz="3000" dirty="0"/>
                  </a:p>
                </p:txBody>
              </p:sp>
            </mc:Choice>
            <mc:Fallback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AEB3A4A3-9F6F-884C-92E0-5CED929F3BD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35297" y="2017320"/>
                    <a:ext cx="2732035" cy="55399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4564" t="-11111" r="-2075" b="-31111"/>
                    </a:stretch>
                  </a:blipFill>
                </p:spPr>
                <p:txBody>
                  <a:bodyPr/>
                  <a:lstStyle/>
                  <a:p>
                    <a:r>
                      <a:rPr lang="en-E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ABE3E01-1906-66A7-8142-36D3BD92FBA1}"/>
              </a:ext>
            </a:extLst>
          </p:cNvPr>
          <p:cNvGrpSpPr/>
          <p:nvPr/>
        </p:nvGrpSpPr>
        <p:grpSpPr>
          <a:xfrm>
            <a:off x="3114422" y="3577049"/>
            <a:ext cx="6709615" cy="1855638"/>
            <a:chOff x="3114422" y="3577049"/>
            <a:chExt cx="6709615" cy="185563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B03C52-C596-1043-A8D4-E4D24D73B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911" b="93298" l="10000" r="90000">
                          <a14:foregroundMark x1="73977" y1="51204" x2="65114" y2="47330"/>
                          <a14:foregroundMark x1="31705" y1="18010" x2="31477" y2="21361"/>
                          <a14:foregroundMark x1="33750" y1="27644" x2="31477" y2="18953"/>
                          <a14:foregroundMark x1="50455" y1="10576" x2="54205" y2="14346"/>
                          <a14:foregroundMark x1="52045" y1="6911" x2="48636" y2="8377"/>
                          <a14:foregroundMark x1="46818" y1="39476" x2="42955" y2="32670"/>
                          <a14:foregroundMark x1="44432" y1="36545" x2="44432" y2="30262"/>
                          <a14:foregroundMark x1="58523" y1="93298" x2="59205" y2="87435"/>
                          <a14:foregroundMark x1="32500" y1="14136" x2="27273" y2="18639"/>
                          <a14:backgroundMark x1="40000" y1="21361" x2="40000" y2="213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05884" y="3786871"/>
              <a:ext cx="1518153" cy="1645816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A36832C-C409-1848-6265-02EC2FF95D00}"/>
                </a:ext>
              </a:extLst>
            </p:cNvPr>
            <p:cNvGrpSpPr/>
            <p:nvPr/>
          </p:nvGrpSpPr>
          <p:grpSpPr>
            <a:xfrm>
              <a:off x="3114422" y="3577049"/>
              <a:ext cx="5448576" cy="669529"/>
              <a:chOff x="3970271" y="3301017"/>
              <a:chExt cx="4473296" cy="669529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83B6A535-6D70-E84A-AF23-75C3ED0447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0271" y="3970315"/>
                <a:ext cx="4473296" cy="231"/>
              </a:xfrm>
              <a:prstGeom prst="straightConnector1">
                <a:avLst/>
              </a:prstGeom>
              <a:ln w="1270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315655F-2AD7-4D72-700C-3D0E650F629A}"/>
                      </a:ext>
                    </a:extLst>
                  </p:cNvPr>
                  <p:cNvSpPr txBox="1"/>
                  <p:nvPr/>
                </p:nvSpPr>
                <p:spPr>
                  <a:xfrm>
                    <a:off x="4311804" y="3301017"/>
                    <a:ext cx="3790229" cy="553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000" b="0" dirty="0"/>
                      <a:t>(2) </a:t>
                    </a:r>
                    <a14:m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𝐶𝑜𝑚</m:t>
                        </m:r>
                        <m:d>
                          <m:dPr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𝑐𝑘</m:t>
                            </m:r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EE" sz="3000" dirty="0"/>
                  </a:p>
                </p:txBody>
              </p:sp>
            </mc:Choice>
            <mc:Fallback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315655F-2AD7-4D72-700C-3D0E650F62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11804" y="3301017"/>
                    <a:ext cx="3790229" cy="55399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014" t="-11111" b="-31111"/>
                    </a:stretch>
                  </a:blipFill>
                </p:spPr>
                <p:txBody>
                  <a:bodyPr/>
                  <a:lstStyle/>
                  <a:p>
                    <a:r>
                      <a:rPr lang="en-E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51" name="Picture 50" descr="A cartoon character flying with a broom&#10;&#10;Description automatically generated">
            <a:extLst>
              <a:ext uri="{FF2B5EF4-FFF2-40B4-BE49-F238E27FC236}">
                <a16:creationId xmlns:a16="http://schemas.microsoft.com/office/drawing/2014/main" id="{1F32D22D-4565-40A4-EA95-A439AAA20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11" b="91869" l="3605" r="92907">
                        <a14:foregroundMark x1="52558" y1="17597" x2="54070" y2="40655"/>
                        <a14:foregroundMark x1="50465" y1="25121" x2="48953" y2="33981"/>
                        <a14:foregroundMark x1="27209" y1="57524" x2="32674" y2="57282"/>
                        <a14:foregroundMark x1="26977" y1="54612" x2="31395" y2="50000"/>
                        <a14:foregroundMark x1="24419" y1="53762" x2="28256" y2="48422"/>
                        <a14:foregroundMark x1="5930" y1="50121" x2="12558" y2="53277"/>
                        <a14:foregroundMark x1="50233" y1="25000" x2="46163" y2="31917"/>
                        <a14:foregroundMark x1="53372" y1="6553" x2="54419" y2="6796"/>
                        <a14:foregroundMark x1="85233" y1="70631" x2="88837" y2="79126"/>
                        <a14:foregroundMark x1="88837" y1="79126" x2="89186" y2="82524"/>
                        <a14:foregroundMark x1="92442" y1="82524" x2="93023" y2="75485"/>
                        <a14:foregroundMark x1="66977" y1="90655" x2="67326" y2="81553"/>
                        <a14:foregroundMark x1="51047" y1="88107" x2="56395" y2="80704"/>
                        <a14:foregroundMark x1="56395" y1="80704" x2="56512" y2="80704"/>
                        <a14:foregroundMark x1="68140" y1="91869" x2="67326" y2="82524"/>
                        <a14:foregroundMark x1="51977" y1="75243" x2="64767" y2="69539"/>
                        <a14:foregroundMark x1="45814" y1="37379" x2="51395" y2="35680"/>
                        <a14:foregroundMark x1="45581" y1="28641" x2="61163" y2="30947"/>
                        <a14:foregroundMark x1="64651" y1="40898" x2="61395" y2="30947"/>
                        <a14:foregroundMark x1="66163" y1="47209" x2="65814" y2="41748"/>
                        <a14:foregroundMark x1="43488" y1="30218" x2="48256" y2="28519"/>
                        <a14:foregroundMark x1="24535" y1="66869" x2="28372" y2="60801"/>
                        <a14:foregroundMark x1="5698" y1="47209" x2="4419" y2="48786"/>
                        <a14:foregroundMark x1="43140" y1="81675" x2="50814" y2="79369"/>
                        <a14:foregroundMark x1="6860" y1="45874" x2="6860" y2="45874"/>
                        <a14:foregroundMark x1="5581" y1="46845" x2="5581" y2="46845"/>
                        <a14:foregroundMark x1="3605" y1="50728" x2="3605" y2="50728"/>
                        <a14:foregroundMark x1="56047" y1="50607" x2="53837" y2="566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91" y="1975198"/>
            <a:ext cx="3967757" cy="38016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F14F064-4D90-52B8-9596-D77F33123EB8}"/>
                  </a:ext>
                </a:extLst>
              </p:cNvPr>
              <p:cNvSpPr txBox="1"/>
              <p:nvPr/>
            </p:nvSpPr>
            <p:spPr>
              <a:xfrm>
                <a:off x="1953287" y="5384331"/>
                <a:ext cx="7248465" cy="1477328"/>
              </a:xfrm>
              <a:prstGeom prst="rect">
                <a:avLst/>
              </a:prstGeom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EE" sz="3000" dirty="0">
                    <a:solidFill>
                      <a:schemeClr val="bg1"/>
                    </a:solidFill>
                  </a:rPr>
                  <a:t>Most SNARGs can be rewritten as C&amp;P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EE" sz="3000" dirty="0">
                    <a:solidFill>
                      <a:schemeClr val="bg1"/>
                    </a:solidFill>
                  </a:rPr>
                  <a:t> contains commitment to witness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EE" sz="3000" dirty="0">
                    <a:solidFill>
                      <a:schemeClr val="bg1"/>
                    </a:solidFill>
                  </a:rPr>
                  <a:t>“Equivalently”, </a:t>
                </a:r>
                <a14:m>
                  <m:oMath xmlns:m="http://schemas.openxmlformats.org/officeDocument/2006/math">
                    <m:r>
                      <a:rPr lang="en-EE" sz="3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EE" sz="3000" dirty="0">
                    <a:solidFill>
                      <a:schemeClr val="bg1"/>
                    </a:solidFill>
                  </a:rPr>
                  <a:t> can be be part of </a:t>
                </a:r>
                <a14:m>
                  <m:oMath xmlns:m="http://schemas.openxmlformats.org/officeDocument/2006/math">
                    <m:r>
                      <a:rPr lang="en-EE" sz="3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EE" sz="3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F14F064-4D90-52B8-9596-D77F33123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287" y="5384331"/>
                <a:ext cx="7248465" cy="147732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E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981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AC046-691E-5D49-9279-3685271ED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/>
              <a:t>Non-Adaptive </a:t>
            </a:r>
            <a:r>
              <a:rPr lang="en-EE" strike="sngStrike" dirty="0"/>
              <a:t>Commit-And-Prove</a:t>
            </a:r>
            <a:r>
              <a:rPr lang="en-EE" dirty="0"/>
              <a:t> SNARG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32204E-B58B-FDEC-A3DB-6A09997D690D}"/>
              </a:ext>
            </a:extLst>
          </p:cNvPr>
          <p:cNvGrpSpPr/>
          <p:nvPr/>
        </p:nvGrpSpPr>
        <p:grpSpPr>
          <a:xfrm>
            <a:off x="2703443" y="2721195"/>
            <a:ext cx="7068059" cy="1486280"/>
            <a:chOff x="2703443" y="2721195"/>
            <a:chExt cx="7068059" cy="14862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951A839-038A-5947-90BC-14015477A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631" b="94679" l="10000" r="90000">
                          <a14:foregroundMark x1="28977" y1="36847" x2="34773" y2="36145"/>
                          <a14:foregroundMark x1="20568" y1="39859" x2="24318" y2="38956"/>
                          <a14:foregroundMark x1="53409" y1="37048" x2="45341" y2="34839"/>
                          <a14:foregroundMark x1="63636" y1="40663" x2="64773" y2="50904"/>
                          <a14:foregroundMark x1="68864" y1="56124" x2="64091" y2="50703"/>
                          <a14:foregroundMark x1="67045" y1="49699" x2="63295" y2="48193"/>
                          <a14:foregroundMark x1="72273" y1="91265" x2="56591" y2="89357"/>
                          <a14:foregroundMark x1="47045" y1="94679" x2="49545" y2="94679"/>
                          <a14:foregroundMark x1="50682" y1="8333" x2="51818" y2="14558"/>
                          <a14:foregroundMark x1="55682" y1="7631" x2="50227" y2="7731"/>
                          <a14:foregroundMark x1="52273" y1="18173" x2="56932" y2="262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58323" y="2721195"/>
              <a:ext cx="1313179" cy="1486280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8F51A6A-62B0-4460-8C89-C3F6F25CD1A3}"/>
                </a:ext>
              </a:extLst>
            </p:cNvPr>
            <p:cNvGrpSpPr/>
            <p:nvPr/>
          </p:nvGrpSpPr>
          <p:grpSpPr>
            <a:xfrm>
              <a:off x="2703443" y="3081174"/>
              <a:ext cx="5959204" cy="587232"/>
              <a:chOff x="4007036" y="2817070"/>
              <a:chExt cx="4772204" cy="587232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7E2FE3CD-4BBE-A842-B381-9F588AEC40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07036" y="3404302"/>
                <a:ext cx="4772204" cy="0"/>
              </a:xfrm>
              <a:prstGeom prst="straightConnector1">
                <a:avLst/>
              </a:prstGeom>
              <a:ln w="1270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AEB3A4A3-9F6F-884C-92E0-5CED929F3BD1}"/>
                      </a:ext>
                    </a:extLst>
                  </p:cNvPr>
                  <p:cNvSpPr txBox="1"/>
                  <p:nvPr/>
                </p:nvSpPr>
                <p:spPr>
                  <a:xfrm>
                    <a:off x="5282756" y="2817070"/>
                    <a:ext cx="1064345" cy="553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000" dirty="0"/>
                      <a:t>(2) </a:t>
                    </a:r>
                    <a14:m>
                      <m:oMath xmlns:m="http://schemas.openxmlformats.org/officeDocument/2006/math"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𝑐𝑟𝑠</m:t>
                        </m:r>
                      </m:oMath>
                    </a14:m>
                    <a:endParaRPr lang="en-EE" sz="3000" dirty="0"/>
                  </a:p>
                </p:txBody>
              </p:sp>
            </mc:Choice>
            <mc:Fallback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AEB3A4A3-9F6F-884C-92E0-5CED929F3BD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82756" y="2817070"/>
                    <a:ext cx="1064345" cy="55399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0377" t="-11111" b="-31111"/>
                    </a:stretch>
                  </a:blipFill>
                </p:spPr>
                <p:txBody>
                  <a:bodyPr/>
                  <a:lstStyle/>
                  <a:p>
                    <a:r>
                      <a:rPr lang="en-E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80B0DF8-AE5F-08F2-5802-D9442F1EF51F}"/>
              </a:ext>
            </a:extLst>
          </p:cNvPr>
          <p:cNvGrpSpPr/>
          <p:nvPr/>
        </p:nvGrpSpPr>
        <p:grpSpPr>
          <a:xfrm>
            <a:off x="2438400" y="1043738"/>
            <a:ext cx="7538076" cy="1645816"/>
            <a:chOff x="2438400" y="1043738"/>
            <a:chExt cx="7538076" cy="164581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A36832C-C409-1848-6265-02EC2FF95D00}"/>
                </a:ext>
              </a:extLst>
            </p:cNvPr>
            <p:cNvGrpSpPr/>
            <p:nvPr/>
          </p:nvGrpSpPr>
          <p:grpSpPr>
            <a:xfrm>
              <a:off x="2438400" y="1679660"/>
              <a:ext cx="6176181" cy="652100"/>
              <a:chOff x="3970271" y="3318446"/>
              <a:chExt cx="4473296" cy="652100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83B6A535-6D70-E84A-AF23-75C3ED0447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0271" y="3970315"/>
                <a:ext cx="4473296" cy="231"/>
              </a:xfrm>
              <a:prstGeom prst="straightConnector1">
                <a:avLst/>
              </a:prstGeom>
              <a:ln w="1270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315655F-2AD7-4D72-700C-3D0E650F629A}"/>
                      </a:ext>
                    </a:extLst>
                  </p:cNvPr>
                  <p:cNvSpPr txBox="1"/>
                  <p:nvPr/>
                </p:nvSpPr>
                <p:spPr>
                  <a:xfrm>
                    <a:off x="5301997" y="3318446"/>
                    <a:ext cx="725037" cy="553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000" b="0" dirty="0"/>
                      <a:t>(1) </a:t>
                    </a:r>
                    <a14:m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a14:m>
                    <a:endParaRPr lang="en-EE" sz="3000" dirty="0"/>
                  </a:p>
                </p:txBody>
              </p:sp>
            </mc:Choice>
            <mc:Fallback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315655F-2AD7-4D72-700C-3D0E650F62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01997" y="3318446"/>
                    <a:ext cx="725037" cy="5539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3750" t="-13636" b="-34091"/>
                    </a:stretch>
                  </a:blipFill>
                </p:spPr>
                <p:txBody>
                  <a:bodyPr/>
                  <a:lstStyle/>
                  <a:p>
                    <a:r>
                      <a:rPr lang="en-E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B49A53-6B6F-5D53-EBBF-FD192CAF9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911" b="93298" l="10000" r="90000">
                          <a14:foregroundMark x1="73977" y1="51204" x2="65114" y2="47330"/>
                          <a14:foregroundMark x1="31705" y1="18010" x2="31477" y2="21361"/>
                          <a14:foregroundMark x1="33750" y1="27644" x2="31477" y2="18953"/>
                          <a14:foregroundMark x1="50455" y1="10576" x2="54205" y2="14346"/>
                          <a14:foregroundMark x1="52045" y1="6911" x2="48636" y2="8377"/>
                          <a14:foregroundMark x1="46818" y1="39476" x2="42955" y2="32670"/>
                          <a14:foregroundMark x1="44432" y1="36545" x2="44432" y2="30262"/>
                          <a14:foregroundMark x1="58523" y1="93298" x2="59205" y2="87435"/>
                          <a14:foregroundMark x1="32500" y1="14136" x2="27273" y2="18639"/>
                          <a14:backgroundMark x1="40000" y1="21361" x2="40000" y2="213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58323" y="1043738"/>
              <a:ext cx="1518153" cy="164581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223ED3-6B49-5E82-D57E-540363D796F7}"/>
              </a:ext>
            </a:extLst>
          </p:cNvPr>
          <p:cNvGrpSpPr/>
          <p:nvPr/>
        </p:nvGrpSpPr>
        <p:grpSpPr>
          <a:xfrm>
            <a:off x="4055542" y="4430414"/>
            <a:ext cx="5818447" cy="1755182"/>
            <a:chOff x="4055542" y="4430414"/>
            <a:chExt cx="5818447" cy="17551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B03C52-C596-1043-A8D4-E4D24D73B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911" b="93298" l="10000" r="90000">
                          <a14:foregroundMark x1="73977" y1="51204" x2="65114" y2="47330"/>
                          <a14:foregroundMark x1="31705" y1="18010" x2="31477" y2="21361"/>
                          <a14:foregroundMark x1="33750" y1="27644" x2="31477" y2="18953"/>
                          <a14:foregroundMark x1="50455" y1="10576" x2="54205" y2="14346"/>
                          <a14:foregroundMark x1="52045" y1="6911" x2="48636" y2="8377"/>
                          <a14:foregroundMark x1="46818" y1="39476" x2="42955" y2="32670"/>
                          <a14:foregroundMark x1="44432" y1="36545" x2="44432" y2="30262"/>
                          <a14:foregroundMark x1="58523" y1="93298" x2="59205" y2="87435"/>
                          <a14:foregroundMark x1="32500" y1="14136" x2="27273" y2="18639"/>
                          <a14:backgroundMark x1="40000" y1="21361" x2="40000" y2="213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55836" y="4539780"/>
              <a:ext cx="1518153" cy="164581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C2ED714-A2FD-20DE-61C1-F03D65ED9D4C}"/>
                </a:ext>
              </a:extLst>
            </p:cNvPr>
            <p:cNvGrpSpPr/>
            <p:nvPr/>
          </p:nvGrpSpPr>
          <p:grpSpPr>
            <a:xfrm>
              <a:off x="4055542" y="4430414"/>
              <a:ext cx="4473296" cy="589152"/>
              <a:chOff x="3970271" y="3381394"/>
              <a:chExt cx="4473296" cy="589152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AED6296F-E10C-C4E9-A240-DFCD35C17F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0271" y="3970315"/>
                <a:ext cx="4473296" cy="231"/>
              </a:xfrm>
              <a:prstGeom prst="straightConnector1">
                <a:avLst/>
              </a:prstGeom>
              <a:ln w="1270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A82B4416-92E7-8092-D13E-43F98D43E423}"/>
                      </a:ext>
                    </a:extLst>
                  </p:cNvPr>
                  <p:cNvSpPr txBox="1"/>
                  <p:nvPr/>
                </p:nvSpPr>
                <p:spPr>
                  <a:xfrm>
                    <a:off x="4283412" y="3381394"/>
                    <a:ext cx="1020087" cy="553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000" b="0" dirty="0"/>
                      <a:t>(3) </a:t>
                    </a:r>
                    <a14:m>
                      <m:oMath xmlns:m="http://schemas.openxmlformats.org/officeDocument/2006/math"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a14:m>
                    <a:endParaRPr lang="en-EE" sz="3000" dirty="0"/>
                  </a:p>
                </p:txBody>
              </p:sp>
            </mc:Choice>
            <mc:Fallback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A82B4416-92E7-8092-D13E-43F98D43E4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3412" y="3381394"/>
                    <a:ext cx="1020087" cy="55399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3580" t="-11111" b="-31111"/>
                    </a:stretch>
                  </a:blipFill>
                </p:spPr>
                <p:txBody>
                  <a:bodyPr/>
                  <a:lstStyle/>
                  <a:p>
                    <a:r>
                      <a:rPr lang="en-E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14" name="Picture 13" descr="A cartoon character flying with a broom&#10;&#10;Description automatically generated">
            <a:extLst>
              <a:ext uri="{FF2B5EF4-FFF2-40B4-BE49-F238E27FC236}">
                <a16:creationId xmlns:a16="http://schemas.microsoft.com/office/drawing/2014/main" id="{6EE6B6EE-0356-FCFD-405D-C8E473E1D9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11" b="91869" l="3605" r="92907">
                        <a14:foregroundMark x1="52558" y1="17597" x2="54070" y2="40655"/>
                        <a14:foregroundMark x1="50465" y1="25121" x2="48953" y2="33981"/>
                        <a14:foregroundMark x1="27209" y1="57524" x2="32674" y2="57282"/>
                        <a14:foregroundMark x1="26977" y1="54612" x2="31395" y2="50000"/>
                        <a14:foregroundMark x1="24419" y1="53762" x2="28256" y2="48422"/>
                        <a14:foregroundMark x1="5930" y1="50121" x2="12558" y2="53277"/>
                        <a14:foregroundMark x1="50233" y1="25000" x2="46163" y2="31917"/>
                        <a14:foregroundMark x1="53372" y1="6553" x2="54419" y2="6796"/>
                        <a14:foregroundMark x1="85233" y1="70631" x2="88837" y2="79126"/>
                        <a14:foregroundMark x1="88837" y1="79126" x2="89186" y2="82524"/>
                        <a14:foregroundMark x1="92442" y1="82524" x2="93023" y2="75485"/>
                        <a14:foregroundMark x1="66977" y1="90655" x2="67326" y2="81553"/>
                        <a14:foregroundMark x1="51047" y1="88107" x2="56395" y2="80704"/>
                        <a14:foregroundMark x1="56395" y1="80704" x2="56512" y2="80704"/>
                        <a14:foregroundMark x1="68140" y1="91869" x2="67326" y2="82524"/>
                        <a14:foregroundMark x1="51977" y1="75243" x2="64767" y2="69539"/>
                        <a14:foregroundMark x1="45814" y1="37379" x2="51395" y2="35680"/>
                        <a14:foregroundMark x1="45581" y1="28641" x2="61163" y2="30947"/>
                        <a14:foregroundMark x1="64651" y1="40898" x2="61395" y2="30947"/>
                        <a14:foregroundMark x1="66163" y1="47209" x2="65814" y2="41748"/>
                        <a14:foregroundMark x1="43488" y1="30218" x2="48256" y2="28519"/>
                        <a14:foregroundMark x1="24535" y1="66869" x2="28372" y2="60801"/>
                        <a14:foregroundMark x1="5698" y1="47209" x2="4419" y2="48786"/>
                        <a14:foregroundMark x1="43140" y1="81675" x2="50814" y2="79369"/>
                        <a14:foregroundMark x1="6860" y1="45874" x2="6860" y2="45874"/>
                        <a14:foregroundMark x1="5581" y1="46845" x2="5581" y2="46845"/>
                        <a14:foregroundMark x1="3605" y1="50728" x2="3605" y2="50728"/>
                        <a14:foregroundMark x1="56047" y1="50607" x2="53837" y2="566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91" y="1975198"/>
            <a:ext cx="3967757" cy="38016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3B4589E-3059-C2BC-4F77-4BE995CD4C04}"/>
                  </a:ext>
                </a:extLst>
              </p:cNvPr>
              <p:cNvSpPr txBox="1"/>
              <p:nvPr/>
            </p:nvSpPr>
            <p:spPr>
              <a:xfrm>
                <a:off x="1233892" y="6089252"/>
                <a:ext cx="7483551" cy="553998"/>
              </a:xfrm>
              <a:prstGeom prst="rect">
                <a:avLst/>
              </a:prstGeom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EE" sz="3000" dirty="0">
                    <a:solidFill>
                      <a:schemeClr val="bg1"/>
                    </a:solidFill>
                  </a:rPr>
                  <a:t>Since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EE" sz="3000" dirty="0">
                    <a:solidFill>
                      <a:schemeClr val="bg1"/>
                    </a:solidFill>
                  </a:rPr>
                  <a:t> is sent before CRS, cannot be C&amp;P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3B4589E-3059-C2BC-4F77-4BE995CD4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892" y="6089252"/>
                <a:ext cx="7483551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E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03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18247</TotalTime>
  <Words>1245</Words>
  <Application>Microsoft Macintosh PowerPoint</Application>
  <PresentationFormat>Widescreen</PresentationFormat>
  <Paragraphs>269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Trebuchet MS</vt:lpstr>
      <vt:lpstr>Wingdings 3</vt:lpstr>
      <vt:lpstr>Calibri</vt:lpstr>
      <vt:lpstr>Cambria Math</vt:lpstr>
      <vt:lpstr>Facet</vt:lpstr>
      <vt:lpstr>On Black-Box Knowledge—Sound Commit-and-Prove SNARKs</vt:lpstr>
      <vt:lpstr>Non-Interactive Zero-Knowledge</vt:lpstr>
      <vt:lpstr>Succinct Non-Interactive Argument</vt:lpstr>
      <vt:lpstr>Impossibilities</vt:lpstr>
      <vt:lpstr>Enter Gentry-Wichs</vt:lpstr>
      <vt:lpstr>Enter Gentry-Wichs</vt:lpstr>
      <vt:lpstr>Enter Gentry-Wichs</vt:lpstr>
      <vt:lpstr>Adaptive Commit-And-Prove SNARG</vt:lpstr>
      <vt:lpstr>Non-Adaptive Commit-And-Prove SNARG</vt:lpstr>
      <vt:lpstr>BB Extraction In Interactive Protocols</vt:lpstr>
      <vt:lpstr>BBE in NIZK</vt:lpstr>
      <vt:lpstr>Impossibility of BBE in NA SNARKs</vt:lpstr>
      <vt:lpstr>Flaw in [LP21]</vt:lpstr>
      <vt:lpstr>New Adaptivity Notion: Semi-Adaptive C&amp;P SNARG</vt:lpstr>
      <vt:lpstr>(Knowledge-)Soundness Proof Intuition</vt:lpstr>
      <vt:lpstr>Our Construction: Punic</vt:lpstr>
      <vt:lpstr>Our NA zk-SNARK: Punic</vt:lpstr>
      <vt:lpstr>Somewhere Extraction</vt:lpstr>
      <vt:lpstr>Our Tools and Assumptions - Summary</vt:lpstr>
      <vt:lpstr>Main Security Theorem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Gentry-Wichs is Tight:A Falsifiable Non-Adaptively Sound SNARG</dc:title>
  <dc:creator>Helger Lipmaa</dc:creator>
  <cp:lastModifiedBy>Helger Lipmaa</cp:lastModifiedBy>
  <cp:revision>147</cp:revision>
  <dcterms:created xsi:type="dcterms:W3CDTF">2021-11-27T13:57:55Z</dcterms:created>
  <dcterms:modified xsi:type="dcterms:W3CDTF">2023-12-05T20:33:41Z</dcterms:modified>
</cp:coreProperties>
</file>