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comments+xml" PartName="/ppt/comments/comment2.xml"/>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77.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74.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71.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69.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76.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0"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 id="312" r:id="rId64"/>
    <p:sldId id="313" r:id="rId65"/>
    <p:sldId id="314" r:id="rId66"/>
    <p:sldId id="315" r:id="rId67"/>
    <p:sldId id="316" r:id="rId68"/>
    <p:sldId id="317" r:id="rId69"/>
    <p:sldId id="318" r:id="rId70"/>
    <p:sldId id="319" r:id="rId71"/>
    <p:sldId id="320" r:id="rId72"/>
    <p:sldId id="321" r:id="rId73"/>
    <p:sldId id="322" r:id="rId74"/>
    <p:sldId id="323" r:id="rId75"/>
    <p:sldId id="324" r:id="rId76"/>
    <p:sldId id="325" r:id="rId77"/>
    <p:sldId id="326" r:id="rId78"/>
    <p:sldId id="327" r:id="rId79"/>
    <p:sldId id="328" r:id="rId80"/>
    <p:sldId id="329" r:id="rId81"/>
    <p:sldId id="330" r:id="rId82"/>
    <p:sldId id="331" r:id="rId83"/>
    <p:sldId id="332" r:id="rId84"/>
  </p:sldIdLst>
  <p:sldSz cy="5143500" cx="9144000"/>
  <p:notesSz cx="6858000" cy="9144000"/>
  <p:embeddedFontLst>
    <p:embeddedFont>
      <p:font typeface="Roboto"/>
      <p:regular r:id="rId85"/>
      <p:bold r:id="rId86"/>
      <p:italic r:id="rId87"/>
      <p:boldItalic r:id="rId88"/>
    </p:embeddedFont>
    <p:embeddedFont>
      <p:font typeface="Google Sans"/>
      <p:regular r:id="rId89"/>
      <p:bold r:id="rId90"/>
      <p:italic r:id="rId91"/>
      <p:boldItalic r:id="rId92"/>
    </p:embeddedFont>
    <p:embeddedFont>
      <p:font typeface="Helvetica Neue Light"/>
      <p:regular r:id="rId93"/>
      <p:bold r:id="rId94"/>
      <p:italic r:id="rId95"/>
      <p:boldItalic r:id="rId9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1" name="Karn Seth"/>
  <p:cmAuthor clrIdx="1" id="1" initials="" lastIdx="1" name="Fabrice Benhamouda"/>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6DEAB0DA-27FE-42E7-AEA5-AB62BE2C202C}">
  <a:tblStyle styleId="{6DEAB0DA-27FE-42E7-AEA5-AB62BE2C202C}"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84" Type="http://schemas.openxmlformats.org/officeDocument/2006/relationships/slide" Target="slides/slide77.xml"/><Relationship Id="rId83" Type="http://schemas.openxmlformats.org/officeDocument/2006/relationships/slide" Target="slides/slide76.xml"/><Relationship Id="rId42" Type="http://schemas.openxmlformats.org/officeDocument/2006/relationships/slide" Target="slides/slide35.xml"/><Relationship Id="rId86" Type="http://schemas.openxmlformats.org/officeDocument/2006/relationships/font" Target="fonts/Roboto-bold.fntdata"/><Relationship Id="rId41" Type="http://schemas.openxmlformats.org/officeDocument/2006/relationships/slide" Target="slides/slide34.xml"/><Relationship Id="rId85" Type="http://schemas.openxmlformats.org/officeDocument/2006/relationships/font" Target="fonts/Roboto-regular.fntdata"/><Relationship Id="rId44" Type="http://schemas.openxmlformats.org/officeDocument/2006/relationships/slide" Target="slides/slide37.xml"/><Relationship Id="rId88" Type="http://schemas.openxmlformats.org/officeDocument/2006/relationships/font" Target="fonts/Roboto-boldItalic.fntdata"/><Relationship Id="rId43" Type="http://schemas.openxmlformats.org/officeDocument/2006/relationships/slide" Target="slides/slide36.xml"/><Relationship Id="rId87" Type="http://schemas.openxmlformats.org/officeDocument/2006/relationships/font" Target="fonts/Roboto-italic.fntdata"/><Relationship Id="rId46" Type="http://schemas.openxmlformats.org/officeDocument/2006/relationships/slide" Target="slides/slide39.xml"/><Relationship Id="rId45" Type="http://schemas.openxmlformats.org/officeDocument/2006/relationships/slide" Target="slides/slide38.xml"/><Relationship Id="rId89" Type="http://schemas.openxmlformats.org/officeDocument/2006/relationships/font" Target="fonts/GoogleSans-regular.fntdata"/><Relationship Id="rId80" Type="http://schemas.openxmlformats.org/officeDocument/2006/relationships/slide" Target="slides/slide73.xml"/><Relationship Id="rId82" Type="http://schemas.openxmlformats.org/officeDocument/2006/relationships/slide" Target="slides/slide75.xml"/><Relationship Id="rId81" Type="http://schemas.openxmlformats.org/officeDocument/2006/relationships/slide" Target="slides/slide74.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48" Type="http://schemas.openxmlformats.org/officeDocument/2006/relationships/slide" Target="slides/slide41.xml"/><Relationship Id="rId47" Type="http://schemas.openxmlformats.org/officeDocument/2006/relationships/slide" Target="slides/slide40.xml"/><Relationship Id="rId49" Type="http://schemas.openxmlformats.org/officeDocument/2006/relationships/slide" Target="slides/slide42.xml"/><Relationship Id="rId5" Type="http://schemas.openxmlformats.org/officeDocument/2006/relationships/commentAuthors" Target="commentAuthors.xml"/><Relationship Id="rId6" Type="http://schemas.openxmlformats.org/officeDocument/2006/relationships/slideMaster" Target="slideMasters/slideMaster1.xml"/><Relationship Id="rId7" Type="http://schemas.openxmlformats.org/officeDocument/2006/relationships/notesMaster" Target="notesMasters/notesMaster1.xml"/><Relationship Id="rId8" Type="http://schemas.openxmlformats.org/officeDocument/2006/relationships/slide" Target="slides/slide1.xml"/><Relationship Id="rId73" Type="http://schemas.openxmlformats.org/officeDocument/2006/relationships/slide" Target="slides/slide66.xml"/><Relationship Id="rId72" Type="http://schemas.openxmlformats.org/officeDocument/2006/relationships/slide" Target="slides/slide65.xml"/><Relationship Id="rId31" Type="http://schemas.openxmlformats.org/officeDocument/2006/relationships/slide" Target="slides/slide24.xml"/><Relationship Id="rId75" Type="http://schemas.openxmlformats.org/officeDocument/2006/relationships/slide" Target="slides/slide68.xml"/><Relationship Id="rId30" Type="http://schemas.openxmlformats.org/officeDocument/2006/relationships/slide" Target="slides/slide23.xml"/><Relationship Id="rId74" Type="http://schemas.openxmlformats.org/officeDocument/2006/relationships/slide" Target="slides/slide67.xml"/><Relationship Id="rId33" Type="http://schemas.openxmlformats.org/officeDocument/2006/relationships/slide" Target="slides/slide26.xml"/><Relationship Id="rId77" Type="http://schemas.openxmlformats.org/officeDocument/2006/relationships/slide" Target="slides/slide70.xml"/><Relationship Id="rId32" Type="http://schemas.openxmlformats.org/officeDocument/2006/relationships/slide" Target="slides/slide25.xml"/><Relationship Id="rId76" Type="http://schemas.openxmlformats.org/officeDocument/2006/relationships/slide" Target="slides/slide69.xml"/><Relationship Id="rId35" Type="http://schemas.openxmlformats.org/officeDocument/2006/relationships/slide" Target="slides/slide28.xml"/><Relationship Id="rId79" Type="http://schemas.openxmlformats.org/officeDocument/2006/relationships/slide" Target="slides/slide72.xml"/><Relationship Id="rId34" Type="http://schemas.openxmlformats.org/officeDocument/2006/relationships/slide" Target="slides/slide27.xml"/><Relationship Id="rId78" Type="http://schemas.openxmlformats.org/officeDocument/2006/relationships/slide" Target="slides/slide71.xml"/><Relationship Id="rId71" Type="http://schemas.openxmlformats.org/officeDocument/2006/relationships/slide" Target="slides/slide64.xml"/><Relationship Id="rId70" Type="http://schemas.openxmlformats.org/officeDocument/2006/relationships/slide" Target="slides/slide63.xml"/><Relationship Id="rId37" Type="http://schemas.openxmlformats.org/officeDocument/2006/relationships/slide" Target="slides/slide30.xml"/><Relationship Id="rId36" Type="http://schemas.openxmlformats.org/officeDocument/2006/relationships/slide" Target="slides/slide29.xml"/><Relationship Id="rId39" Type="http://schemas.openxmlformats.org/officeDocument/2006/relationships/slide" Target="slides/slide32.xml"/><Relationship Id="rId38" Type="http://schemas.openxmlformats.org/officeDocument/2006/relationships/slide" Target="slides/slide31.xml"/><Relationship Id="rId62" Type="http://schemas.openxmlformats.org/officeDocument/2006/relationships/slide" Target="slides/slide55.xml"/><Relationship Id="rId61" Type="http://schemas.openxmlformats.org/officeDocument/2006/relationships/slide" Target="slides/slide54.xml"/><Relationship Id="rId20" Type="http://schemas.openxmlformats.org/officeDocument/2006/relationships/slide" Target="slides/slide13.xml"/><Relationship Id="rId64" Type="http://schemas.openxmlformats.org/officeDocument/2006/relationships/slide" Target="slides/slide57.xml"/><Relationship Id="rId63" Type="http://schemas.openxmlformats.org/officeDocument/2006/relationships/slide" Target="slides/slide56.xml"/><Relationship Id="rId22" Type="http://schemas.openxmlformats.org/officeDocument/2006/relationships/slide" Target="slides/slide15.xml"/><Relationship Id="rId66" Type="http://schemas.openxmlformats.org/officeDocument/2006/relationships/slide" Target="slides/slide59.xml"/><Relationship Id="rId21" Type="http://schemas.openxmlformats.org/officeDocument/2006/relationships/slide" Target="slides/slide14.xml"/><Relationship Id="rId65" Type="http://schemas.openxmlformats.org/officeDocument/2006/relationships/slide" Target="slides/slide58.xml"/><Relationship Id="rId24" Type="http://schemas.openxmlformats.org/officeDocument/2006/relationships/slide" Target="slides/slide17.xml"/><Relationship Id="rId68" Type="http://schemas.openxmlformats.org/officeDocument/2006/relationships/slide" Target="slides/slide61.xml"/><Relationship Id="rId23" Type="http://schemas.openxmlformats.org/officeDocument/2006/relationships/slide" Target="slides/slide16.xml"/><Relationship Id="rId67" Type="http://schemas.openxmlformats.org/officeDocument/2006/relationships/slide" Target="slides/slide60.xml"/><Relationship Id="rId60" Type="http://schemas.openxmlformats.org/officeDocument/2006/relationships/slide" Target="slides/slide53.xml"/><Relationship Id="rId26" Type="http://schemas.openxmlformats.org/officeDocument/2006/relationships/slide" Target="slides/slide19.xml"/><Relationship Id="rId25" Type="http://schemas.openxmlformats.org/officeDocument/2006/relationships/slide" Target="slides/slide18.xml"/><Relationship Id="rId69" Type="http://schemas.openxmlformats.org/officeDocument/2006/relationships/slide" Target="slides/slide62.xml"/><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51" Type="http://schemas.openxmlformats.org/officeDocument/2006/relationships/slide" Target="slides/slide44.xml"/><Relationship Id="rId95" Type="http://schemas.openxmlformats.org/officeDocument/2006/relationships/font" Target="fonts/HelveticaNeueLight-italic.fntdata"/><Relationship Id="rId50" Type="http://schemas.openxmlformats.org/officeDocument/2006/relationships/slide" Target="slides/slide43.xml"/><Relationship Id="rId94" Type="http://schemas.openxmlformats.org/officeDocument/2006/relationships/font" Target="fonts/HelveticaNeueLight-bold.fntdata"/><Relationship Id="rId53" Type="http://schemas.openxmlformats.org/officeDocument/2006/relationships/slide" Target="slides/slide46.xml"/><Relationship Id="rId52" Type="http://schemas.openxmlformats.org/officeDocument/2006/relationships/slide" Target="slides/slide45.xml"/><Relationship Id="rId96" Type="http://schemas.openxmlformats.org/officeDocument/2006/relationships/font" Target="fonts/HelveticaNeueLight-boldItalic.fntdata"/><Relationship Id="rId11" Type="http://schemas.openxmlformats.org/officeDocument/2006/relationships/slide" Target="slides/slide4.xml"/><Relationship Id="rId55" Type="http://schemas.openxmlformats.org/officeDocument/2006/relationships/slide" Target="slides/slide48.xml"/><Relationship Id="rId10" Type="http://schemas.openxmlformats.org/officeDocument/2006/relationships/slide" Target="slides/slide3.xml"/><Relationship Id="rId54" Type="http://schemas.openxmlformats.org/officeDocument/2006/relationships/slide" Target="slides/slide47.xml"/><Relationship Id="rId13" Type="http://schemas.openxmlformats.org/officeDocument/2006/relationships/slide" Target="slides/slide6.xml"/><Relationship Id="rId57" Type="http://schemas.openxmlformats.org/officeDocument/2006/relationships/slide" Target="slides/slide50.xml"/><Relationship Id="rId12" Type="http://schemas.openxmlformats.org/officeDocument/2006/relationships/slide" Target="slides/slide5.xml"/><Relationship Id="rId56" Type="http://schemas.openxmlformats.org/officeDocument/2006/relationships/slide" Target="slides/slide49.xml"/><Relationship Id="rId91" Type="http://schemas.openxmlformats.org/officeDocument/2006/relationships/font" Target="fonts/GoogleSans-italic.fntdata"/><Relationship Id="rId90" Type="http://schemas.openxmlformats.org/officeDocument/2006/relationships/font" Target="fonts/GoogleSans-bold.fntdata"/><Relationship Id="rId93" Type="http://schemas.openxmlformats.org/officeDocument/2006/relationships/font" Target="fonts/HelveticaNeueLight-regular.fntdata"/><Relationship Id="rId92" Type="http://schemas.openxmlformats.org/officeDocument/2006/relationships/font" Target="fonts/GoogleSans-boldItalic.fntdata"/><Relationship Id="rId15" Type="http://schemas.openxmlformats.org/officeDocument/2006/relationships/slide" Target="slides/slide8.xml"/><Relationship Id="rId59" Type="http://schemas.openxmlformats.org/officeDocument/2006/relationships/slide" Target="slides/slide52.xml"/><Relationship Id="rId14" Type="http://schemas.openxmlformats.org/officeDocument/2006/relationships/slide" Target="slides/slide7.xml"/><Relationship Id="rId58" Type="http://schemas.openxmlformats.org/officeDocument/2006/relationships/slide" Target="slides/slide51.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3-11-27T21:05:51.334">
    <p:pos x="6000" y="0"/>
    <p:text>Comment on trusted setup: that the first one can be without trusted setup with some extra cost (requires the server to prove that params were generated correctly)</p:text>
  </p:cm>
</p:cmLst>
</file>

<file path=ppt/comments/comment2.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1" idx="1" dt="2023-12-01T16:12:08.086">
    <p:pos x="113" y="720"/>
    <p:text>extraneous bullet.
Also the two bullets are slightly on a different level: for the first one, I think we can say it's unavoidable to have this registration
the second one is more specific to our constructions and a priori is not avoidable.
but it's ok to keep both bullets on same slide</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6" name="Shape 416"/>
        <p:cNvGrpSpPr/>
        <p:nvPr/>
      </p:nvGrpSpPr>
      <p:grpSpPr>
        <a:xfrm>
          <a:off x="0" y="0"/>
          <a:ext cx="0" cy="0"/>
          <a:chOff x="0" y="0"/>
          <a:chExt cx="0" cy="0"/>
        </a:xfrm>
      </p:grpSpPr>
      <p:sp>
        <p:nvSpPr>
          <p:cNvPr id="417" name="Google Shape;417;g29c359792ac_0_1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8" name="Google Shape;418;g29c359792ac_0_1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1" name="Shape 421"/>
        <p:cNvGrpSpPr/>
        <p:nvPr/>
      </p:nvGrpSpPr>
      <p:grpSpPr>
        <a:xfrm>
          <a:off x="0" y="0"/>
          <a:ext cx="0" cy="0"/>
          <a:chOff x="0" y="0"/>
          <a:chExt cx="0" cy="0"/>
        </a:xfrm>
      </p:grpSpPr>
      <p:sp>
        <p:nvSpPr>
          <p:cNvPr id="422" name="Google Shape;422;g29c359792ac_0_2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3" name="Google Shape;423;g29c359792ac_0_2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How can we do this? One way is to try to add more features to Secure Aggregation protocols, like proofs of boundedness of contributions, but those add their own limitations, like needing users to be online at the same time to update the count.</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0" name="Shape 430"/>
        <p:cNvGrpSpPr/>
        <p:nvPr/>
      </p:nvGrpSpPr>
      <p:grpSpPr>
        <a:xfrm>
          <a:off x="0" y="0"/>
          <a:ext cx="0" cy="0"/>
          <a:chOff x="0" y="0"/>
          <a:chExt cx="0" cy="0"/>
        </a:xfrm>
      </p:grpSpPr>
      <p:sp>
        <p:nvSpPr>
          <p:cNvPr id="431" name="Google Shape;431;g29d60693eae_0_1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2" name="Google Shape;432;g29d60693eae_0_1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2" name="Shape 452"/>
        <p:cNvGrpSpPr/>
        <p:nvPr/>
      </p:nvGrpSpPr>
      <p:grpSpPr>
        <a:xfrm>
          <a:off x="0" y="0"/>
          <a:ext cx="0" cy="0"/>
          <a:chOff x="0" y="0"/>
          <a:chExt cx="0" cy="0"/>
        </a:xfrm>
      </p:grpSpPr>
      <p:sp>
        <p:nvSpPr>
          <p:cNvPr id="453" name="Google Shape;453;g29c359792ac_0_1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4" name="Google Shape;454;g29c359792ac_0_1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6" name="Shape 476"/>
        <p:cNvGrpSpPr/>
        <p:nvPr/>
      </p:nvGrpSpPr>
      <p:grpSpPr>
        <a:xfrm>
          <a:off x="0" y="0"/>
          <a:ext cx="0" cy="0"/>
          <a:chOff x="0" y="0"/>
          <a:chExt cx="0" cy="0"/>
        </a:xfrm>
      </p:grpSpPr>
      <p:sp>
        <p:nvSpPr>
          <p:cNvPr id="477" name="Google Shape;477;g29d60693eae_0_2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8" name="Google Shape;478;g29d60693eae_0_2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2" name="Shape 502"/>
        <p:cNvGrpSpPr/>
        <p:nvPr/>
      </p:nvGrpSpPr>
      <p:grpSpPr>
        <a:xfrm>
          <a:off x="0" y="0"/>
          <a:ext cx="0" cy="0"/>
          <a:chOff x="0" y="0"/>
          <a:chExt cx="0" cy="0"/>
        </a:xfrm>
      </p:grpSpPr>
      <p:sp>
        <p:nvSpPr>
          <p:cNvPr id="503" name="Google Shape;503;g462c8b736b05a2c9_1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4" name="Google Shape;504;g462c8b736b05a2c9_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3" name="Shape 533"/>
        <p:cNvGrpSpPr/>
        <p:nvPr/>
      </p:nvGrpSpPr>
      <p:grpSpPr>
        <a:xfrm>
          <a:off x="0" y="0"/>
          <a:ext cx="0" cy="0"/>
          <a:chOff x="0" y="0"/>
          <a:chExt cx="0" cy="0"/>
        </a:xfrm>
      </p:grpSpPr>
      <p:sp>
        <p:nvSpPr>
          <p:cNvPr id="534" name="Google Shape;534;g29ee3371e8a_1_7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5" name="Google Shape;535;g29ee3371e8a_1_7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9" name="Shape 539"/>
        <p:cNvGrpSpPr/>
        <p:nvPr/>
      </p:nvGrpSpPr>
      <p:grpSpPr>
        <a:xfrm>
          <a:off x="0" y="0"/>
          <a:ext cx="0" cy="0"/>
          <a:chOff x="0" y="0"/>
          <a:chExt cx="0" cy="0"/>
        </a:xfrm>
      </p:grpSpPr>
      <p:sp>
        <p:nvSpPr>
          <p:cNvPr id="540" name="Google Shape;540;g29ee3371e8a_1_7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1" name="Google Shape;541;g29ee3371e8a_1_7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5" name="Shape 545"/>
        <p:cNvGrpSpPr/>
        <p:nvPr/>
      </p:nvGrpSpPr>
      <p:grpSpPr>
        <a:xfrm>
          <a:off x="0" y="0"/>
          <a:ext cx="0" cy="0"/>
          <a:chOff x="0" y="0"/>
          <a:chExt cx="0" cy="0"/>
        </a:xfrm>
      </p:grpSpPr>
      <p:sp>
        <p:nvSpPr>
          <p:cNvPr id="546" name="Google Shape;546;g462c8b736b05a2c9_1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7" name="Google Shape;547;g462c8b736b05a2c9_1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1" name="Shape 551"/>
        <p:cNvGrpSpPr/>
        <p:nvPr/>
      </p:nvGrpSpPr>
      <p:grpSpPr>
        <a:xfrm>
          <a:off x="0" y="0"/>
          <a:ext cx="0" cy="0"/>
          <a:chOff x="0" y="0"/>
          <a:chExt cx="0" cy="0"/>
        </a:xfrm>
      </p:grpSpPr>
      <p:sp>
        <p:nvSpPr>
          <p:cNvPr id="552" name="Google Shape;552;g29f57a45eb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3" name="Google Shape;553;g29f57a45eb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29c359792a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29c359792a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6" name="Shape 556"/>
        <p:cNvGrpSpPr/>
        <p:nvPr/>
      </p:nvGrpSpPr>
      <p:grpSpPr>
        <a:xfrm>
          <a:off x="0" y="0"/>
          <a:ext cx="0" cy="0"/>
          <a:chOff x="0" y="0"/>
          <a:chExt cx="0" cy="0"/>
        </a:xfrm>
      </p:grpSpPr>
      <p:sp>
        <p:nvSpPr>
          <p:cNvPr id="557" name="Google Shape;557;g29f57a45eb1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8" name="Google Shape;558;g29f57a45eb1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5" name="Shape 565"/>
        <p:cNvGrpSpPr/>
        <p:nvPr/>
      </p:nvGrpSpPr>
      <p:grpSpPr>
        <a:xfrm>
          <a:off x="0" y="0"/>
          <a:ext cx="0" cy="0"/>
          <a:chOff x="0" y="0"/>
          <a:chExt cx="0" cy="0"/>
        </a:xfrm>
      </p:grpSpPr>
      <p:sp>
        <p:nvSpPr>
          <p:cNvPr id="566" name="Google Shape;566;g29f57a45eb1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7" name="Google Shape;567;g29f57a45eb1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2" name="Shape 572"/>
        <p:cNvGrpSpPr/>
        <p:nvPr/>
      </p:nvGrpSpPr>
      <p:grpSpPr>
        <a:xfrm>
          <a:off x="0" y="0"/>
          <a:ext cx="0" cy="0"/>
          <a:chOff x="0" y="0"/>
          <a:chExt cx="0" cy="0"/>
        </a:xfrm>
      </p:grpSpPr>
      <p:sp>
        <p:nvSpPr>
          <p:cNvPr id="573" name="Google Shape;573;g29f57a45eb1_0_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4" name="Google Shape;574;g29f57a45eb1_0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0" name="Shape 580"/>
        <p:cNvGrpSpPr/>
        <p:nvPr/>
      </p:nvGrpSpPr>
      <p:grpSpPr>
        <a:xfrm>
          <a:off x="0" y="0"/>
          <a:ext cx="0" cy="0"/>
          <a:chOff x="0" y="0"/>
          <a:chExt cx="0" cy="0"/>
        </a:xfrm>
      </p:grpSpPr>
      <p:sp>
        <p:nvSpPr>
          <p:cNvPr id="581" name="Google Shape;581;g29f57a45eb1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2" name="Google Shape;582;g29f57a45eb1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5" name="Shape 585"/>
        <p:cNvGrpSpPr/>
        <p:nvPr/>
      </p:nvGrpSpPr>
      <p:grpSpPr>
        <a:xfrm>
          <a:off x="0" y="0"/>
          <a:ext cx="0" cy="0"/>
          <a:chOff x="0" y="0"/>
          <a:chExt cx="0" cy="0"/>
        </a:xfrm>
      </p:grpSpPr>
      <p:sp>
        <p:nvSpPr>
          <p:cNvPr id="586" name="Google Shape;586;g29d60693eae_1_1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7" name="Google Shape;587;g29d60693eae_1_1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1" name="Shape 611"/>
        <p:cNvGrpSpPr/>
        <p:nvPr/>
      </p:nvGrpSpPr>
      <p:grpSpPr>
        <a:xfrm>
          <a:off x="0" y="0"/>
          <a:ext cx="0" cy="0"/>
          <a:chOff x="0" y="0"/>
          <a:chExt cx="0" cy="0"/>
        </a:xfrm>
      </p:grpSpPr>
      <p:sp>
        <p:nvSpPr>
          <p:cNvPr id="612" name="Google Shape;612;g29d60693eae_1_1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3" name="Google Shape;613;g29d60693eae_1_1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1" name="Shape 641"/>
        <p:cNvGrpSpPr/>
        <p:nvPr/>
      </p:nvGrpSpPr>
      <p:grpSpPr>
        <a:xfrm>
          <a:off x="0" y="0"/>
          <a:ext cx="0" cy="0"/>
          <a:chOff x="0" y="0"/>
          <a:chExt cx="0" cy="0"/>
        </a:xfrm>
      </p:grpSpPr>
      <p:sp>
        <p:nvSpPr>
          <p:cNvPr id="642" name="Google Shape;642;g29d60693eae_0_2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3" name="Google Shape;643;g29d60693eae_0_2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9" name="Shape 669"/>
        <p:cNvGrpSpPr/>
        <p:nvPr/>
      </p:nvGrpSpPr>
      <p:grpSpPr>
        <a:xfrm>
          <a:off x="0" y="0"/>
          <a:ext cx="0" cy="0"/>
          <a:chOff x="0" y="0"/>
          <a:chExt cx="0" cy="0"/>
        </a:xfrm>
      </p:grpSpPr>
      <p:sp>
        <p:nvSpPr>
          <p:cNvPr id="670" name="Google Shape;670;g29d60693eae_1_1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1" name="Google Shape;671;g29d60693eae_1_1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1" name="Shape 701"/>
        <p:cNvGrpSpPr/>
        <p:nvPr/>
      </p:nvGrpSpPr>
      <p:grpSpPr>
        <a:xfrm>
          <a:off x="0" y="0"/>
          <a:ext cx="0" cy="0"/>
          <a:chOff x="0" y="0"/>
          <a:chExt cx="0" cy="0"/>
        </a:xfrm>
      </p:grpSpPr>
      <p:sp>
        <p:nvSpPr>
          <p:cNvPr id="702" name="Google Shape;702;g29d60693eae_1_2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3" name="Google Shape;703;g29d60693eae_1_2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9" name="Shape 729"/>
        <p:cNvGrpSpPr/>
        <p:nvPr/>
      </p:nvGrpSpPr>
      <p:grpSpPr>
        <a:xfrm>
          <a:off x="0" y="0"/>
          <a:ext cx="0" cy="0"/>
          <a:chOff x="0" y="0"/>
          <a:chExt cx="0" cy="0"/>
        </a:xfrm>
      </p:grpSpPr>
      <p:sp>
        <p:nvSpPr>
          <p:cNvPr id="730" name="Google Shape;730;g29d60693eae_1_2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1" name="Google Shape;731;g29d60693eae_1_2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29c359792ac_0_1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29c359792ac_0_1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8" name="Shape 758"/>
        <p:cNvGrpSpPr/>
        <p:nvPr/>
      </p:nvGrpSpPr>
      <p:grpSpPr>
        <a:xfrm>
          <a:off x="0" y="0"/>
          <a:ext cx="0" cy="0"/>
          <a:chOff x="0" y="0"/>
          <a:chExt cx="0" cy="0"/>
        </a:xfrm>
      </p:grpSpPr>
      <p:sp>
        <p:nvSpPr>
          <p:cNvPr id="759" name="Google Shape;759;g29d60693eae_1_3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0" name="Google Shape;760;g29d60693eae_1_3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4" name="Shape 764"/>
        <p:cNvGrpSpPr/>
        <p:nvPr/>
      </p:nvGrpSpPr>
      <p:grpSpPr>
        <a:xfrm>
          <a:off x="0" y="0"/>
          <a:ext cx="0" cy="0"/>
          <a:chOff x="0" y="0"/>
          <a:chExt cx="0" cy="0"/>
        </a:xfrm>
      </p:grpSpPr>
      <p:sp>
        <p:nvSpPr>
          <p:cNvPr id="765" name="Google Shape;765;g29d60693eae_1_3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6" name="Google Shape;766;g29d60693eae_1_3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1" name="Shape 771"/>
        <p:cNvGrpSpPr/>
        <p:nvPr/>
      </p:nvGrpSpPr>
      <p:grpSpPr>
        <a:xfrm>
          <a:off x="0" y="0"/>
          <a:ext cx="0" cy="0"/>
          <a:chOff x="0" y="0"/>
          <a:chExt cx="0" cy="0"/>
        </a:xfrm>
      </p:grpSpPr>
      <p:sp>
        <p:nvSpPr>
          <p:cNvPr id="772" name="Google Shape;772;g29d60693eae_0_2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3" name="Google Shape;773;g29d60693eae_0_2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1" name="Shape 801"/>
        <p:cNvGrpSpPr/>
        <p:nvPr/>
      </p:nvGrpSpPr>
      <p:grpSpPr>
        <a:xfrm>
          <a:off x="0" y="0"/>
          <a:ext cx="0" cy="0"/>
          <a:chOff x="0" y="0"/>
          <a:chExt cx="0" cy="0"/>
        </a:xfrm>
      </p:grpSpPr>
      <p:sp>
        <p:nvSpPr>
          <p:cNvPr id="802" name="Google Shape;802;g29d60693eae_1_3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3" name="Google Shape;803;g29d60693eae_1_3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2" name="Shape 832"/>
        <p:cNvGrpSpPr/>
        <p:nvPr/>
      </p:nvGrpSpPr>
      <p:grpSpPr>
        <a:xfrm>
          <a:off x="0" y="0"/>
          <a:ext cx="0" cy="0"/>
          <a:chOff x="0" y="0"/>
          <a:chExt cx="0" cy="0"/>
        </a:xfrm>
      </p:grpSpPr>
      <p:sp>
        <p:nvSpPr>
          <p:cNvPr id="833" name="Google Shape;833;g29d60693eae_0_2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4" name="Google Shape;834;g29d60693eae_0_2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3" name="Shape 863"/>
        <p:cNvGrpSpPr/>
        <p:nvPr/>
      </p:nvGrpSpPr>
      <p:grpSpPr>
        <a:xfrm>
          <a:off x="0" y="0"/>
          <a:ext cx="0" cy="0"/>
          <a:chOff x="0" y="0"/>
          <a:chExt cx="0" cy="0"/>
        </a:xfrm>
      </p:grpSpPr>
      <p:sp>
        <p:nvSpPr>
          <p:cNvPr id="864" name="Google Shape;864;g29d60693eae_1_3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5" name="Google Shape;865;g29d60693eae_1_3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5" name="Shape 895"/>
        <p:cNvGrpSpPr/>
        <p:nvPr/>
      </p:nvGrpSpPr>
      <p:grpSpPr>
        <a:xfrm>
          <a:off x="0" y="0"/>
          <a:ext cx="0" cy="0"/>
          <a:chOff x="0" y="0"/>
          <a:chExt cx="0" cy="0"/>
        </a:xfrm>
      </p:grpSpPr>
      <p:sp>
        <p:nvSpPr>
          <p:cNvPr id="896" name="Google Shape;896;g29f57a45eb1_0_1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7" name="Google Shape;897;g29f57a45eb1_0_1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1" name="Shape 901"/>
        <p:cNvGrpSpPr/>
        <p:nvPr/>
      </p:nvGrpSpPr>
      <p:grpSpPr>
        <a:xfrm>
          <a:off x="0" y="0"/>
          <a:ext cx="0" cy="0"/>
          <a:chOff x="0" y="0"/>
          <a:chExt cx="0" cy="0"/>
        </a:xfrm>
      </p:grpSpPr>
      <p:sp>
        <p:nvSpPr>
          <p:cNvPr id="902" name="Google Shape;902;g29c359792ac_0_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3" name="Google Shape;903;g29c359792ac_0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6" name="Shape 906"/>
        <p:cNvGrpSpPr/>
        <p:nvPr/>
      </p:nvGrpSpPr>
      <p:grpSpPr>
        <a:xfrm>
          <a:off x="0" y="0"/>
          <a:ext cx="0" cy="0"/>
          <a:chOff x="0" y="0"/>
          <a:chExt cx="0" cy="0"/>
        </a:xfrm>
      </p:grpSpPr>
      <p:sp>
        <p:nvSpPr>
          <p:cNvPr id="907" name="Google Shape;907;g29c359792ac_0_1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8" name="Google Shape;908;g29c359792ac_0_1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5" name="Shape 915"/>
        <p:cNvGrpSpPr/>
        <p:nvPr/>
      </p:nvGrpSpPr>
      <p:grpSpPr>
        <a:xfrm>
          <a:off x="0" y="0"/>
          <a:ext cx="0" cy="0"/>
          <a:chOff x="0" y="0"/>
          <a:chExt cx="0" cy="0"/>
        </a:xfrm>
      </p:grpSpPr>
      <p:sp>
        <p:nvSpPr>
          <p:cNvPr id="916" name="Google Shape;916;g29f57a45eb1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7" name="Google Shape;917;g29f57a45eb1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29c359792ac_0_1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29c359792ac_0_1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1" name="Shape 921"/>
        <p:cNvGrpSpPr/>
        <p:nvPr/>
      </p:nvGrpSpPr>
      <p:grpSpPr>
        <a:xfrm>
          <a:off x="0" y="0"/>
          <a:ext cx="0" cy="0"/>
          <a:chOff x="0" y="0"/>
          <a:chExt cx="0" cy="0"/>
        </a:xfrm>
      </p:grpSpPr>
      <p:sp>
        <p:nvSpPr>
          <p:cNvPr id="922" name="Google Shape;922;g2a119ca9d87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3" name="Google Shape;923;g2a119ca9d87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7" name="Shape 927"/>
        <p:cNvGrpSpPr/>
        <p:nvPr/>
      </p:nvGrpSpPr>
      <p:grpSpPr>
        <a:xfrm>
          <a:off x="0" y="0"/>
          <a:ext cx="0" cy="0"/>
          <a:chOff x="0" y="0"/>
          <a:chExt cx="0" cy="0"/>
        </a:xfrm>
      </p:grpSpPr>
      <p:sp>
        <p:nvSpPr>
          <p:cNvPr id="928" name="Google Shape;928;g2a0e91d6943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9" name="Google Shape;929;g2a0e91d6943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3" name="Shape 933"/>
        <p:cNvGrpSpPr/>
        <p:nvPr/>
      </p:nvGrpSpPr>
      <p:grpSpPr>
        <a:xfrm>
          <a:off x="0" y="0"/>
          <a:ext cx="0" cy="0"/>
          <a:chOff x="0" y="0"/>
          <a:chExt cx="0" cy="0"/>
        </a:xfrm>
      </p:grpSpPr>
      <p:sp>
        <p:nvSpPr>
          <p:cNvPr id="934" name="Google Shape;934;g29c359792ac_0_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5" name="Google Shape;935;g29c359792ac_0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8" name="Shape 938"/>
        <p:cNvGrpSpPr/>
        <p:nvPr/>
      </p:nvGrpSpPr>
      <p:grpSpPr>
        <a:xfrm>
          <a:off x="0" y="0"/>
          <a:ext cx="0" cy="0"/>
          <a:chOff x="0" y="0"/>
          <a:chExt cx="0" cy="0"/>
        </a:xfrm>
      </p:grpSpPr>
      <p:sp>
        <p:nvSpPr>
          <p:cNvPr id="939" name="Google Shape;939;g29c359792ac_0_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0" name="Google Shape;940;g29c359792ac_0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3" name="Shape 943"/>
        <p:cNvGrpSpPr/>
        <p:nvPr/>
      </p:nvGrpSpPr>
      <p:grpSpPr>
        <a:xfrm>
          <a:off x="0" y="0"/>
          <a:ext cx="0" cy="0"/>
          <a:chOff x="0" y="0"/>
          <a:chExt cx="0" cy="0"/>
        </a:xfrm>
      </p:grpSpPr>
      <p:sp>
        <p:nvSpPr>
          <p:cNvPr id="944" name="Google Shape;944;g29ee3371e8a_1_7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5" name="Google Shape;945;g29ee3371e8a_1_7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9" name="Shape 949"/>
        <p:cNvGrpSpPr/>
        <p:nvPr/>
      </p:nvGrpSpPr>
      <p:grpSpPr>
        <a:xfrm>
          <a:off x="0" y="0"/>
          <a:ext cx="0" cy="0"/>
          <a:chOff x="0" y="0"/>
          <a:chExt cx="0" cy="0"/>
        </a:xfrm>
      </p:grpSpPr>
      <p:sp>
        <p:nvSpPr>
          <p:cNvPr id="950" name="Google Shape;950;g29ee3371e8a_1_7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1" name="Google Shape;951;g29ee3371e8a_1_7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5" name="Shape 955"/>
        <p:cNvGrpSpPr/>
        <p:nvPr/>
      </p:nvGrpSpPr>
      <p:grpSpPr>
        <a:xfrm>
          <a:off x="0" y="0"/>
          <a:ext cx="0" cy="0"/>
          <a:chOff x="0" y="0"/>
          <a:chExt cx="0" cy="0"/>
        </a:xfrm>
      </p:grpSpPr>
      <p:sp>
        <p:nvSpPr>
          <p:cNvPr id="956" name="Google Shape;956;g29ee3371e8a_1_7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7" name="Google Shape;957;g29ee3371e8a_1_7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5" name="Shape 965"/>
        <p:cNvGrpSpPr/>
        <p:nvPr/>
      </p:nvGrpSpPr>
      <p:grpSpPr>
        <a:xfrm>
          <a:off x="0" y="0"/>
          <a:ext cx="0" cy="0"/>
          <a:chOff x="0" y="0"/>
          <a:chExt cx="0" cy="0"/>
        </a:xfrm>
      </p:grpSpPr>
      <p:sp>
        <p:nvSpPr>
          <p:cNvPr id="966" name="Google Shape;966;g29ee3371e8a_1_7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7" name="Google Shape;967;g29ee3371e8a_1_7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0" name="Shape 980"/>
        <p:cNvGrpSpPr/>
        <p:nvPr/>
      </p:nvGrpSpPr>
      <p:grpSpPr>
        <a:xfrm>
          <a:off x="0" y="0"/>
          <a:ext cx="0" cy="0"/>
          <a:chOff x="0" y="0"/>
          <a:chExt cx="0" cy="0"/>
        </a:xfrm>
      </p:grpSpPr>
      <p:sp>
        <p:nvSpPr>
          <p:cNvPr id="981" name="Google Shape;981;g29ee3371e8a_1_8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2" name="Google Shape;982;g29ee3371e8a_1_8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8" name="Shape 998"/>
        <p:cNvGrpSpPr/>
        <p:nvPr/>
      </p:nvGrpSpPr>
      <p:grpSpPr>
        <a:xfrm>
          <a:off x="0" y="0"/>
          <a:ext cx="0" cy="0"/>
          <a:chOff x="0" y="0"/>
          <a:chExt cx="0" cy="0"/>
        </a:xfrm>
      </p:grpSpPr>
      <p:sp>
        <p:nvSpPr>
          <p:cNvPr id="999" name="Google Shape;999;g29ee3371e8a_1_8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0" name="Google Shape;1000;g29ee3371e8a_1_8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29c359792ac_0_1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29c359792ac_0_1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8" name="Shape 1018"/>
        <p:cNvGrpSpPr/>
        <p:nvPr/>
      </p:nvGrpSpPr>
      <p:grpSpPr>
        <a:xfrm>
          <a:off x="0" y="0"/>
          <a:ext cx="0" cy="0"/>
          <a:chOff x="0" y="0"/>
          <a:chExt cx="0" cy="0"/>
        </a:xfrm>
      </p:grpSpPr>
      <p:sp>
        <p:nvSpPr>
          <p:cNvPr id="1019" name="Google Shape;1019;g29ee3371e8a_1_8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0" name="Google Shape;1020;g29ee3371e8a_1_8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9" name="Shape 1039"/>
        <p:cNvGrpSpPr/>
        <p:nvPr/>
      </p:nvGrpSpPr>
      <p:grpSpPr>
        <a:xfrm>
          <a:off x="0" y="0"/>
          <a:ext cx="0" cy="0"/>
          <a:chOff x="0" y="0"/>
          <a:chExt cx="0" cy="0"/>
        </a:xfrm>
      </p:grpSpPr>
      <p:sp>
        <p:nvSpPr>
          <p:cNvPr id="1040" name="Google Shape;1040;g29ee3371e8a_1_8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1" name="Google Shape;1041;g29ee3371e8a_1_8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5" name="Shape 1045"/>
        <p:cNvGrpSpPr/>
        <p:nvPr/>
      </p:nvGrpSpPr>
      <p:grpSpPr>
        <a:xfrm>
          <a:off x="0" y="0"/>
          <a:ext cx="0" cy="0"/>
          <a:chOff x="0" y="0"/>
          <a:chExt cx="0" cy="0"/>
        </a:xfrm>
      </p:grpSpPr>
      <p:sp>
        <p:nvSpPr>
          <p:cNvPr id="1046" name="Google Shape;1046;g29ee3371e8a_1_8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7" name="Google Shape;1047;g29ee3371e8a_1_8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1" name="Shape 1051"/>
        <p:cNvGrpSpPr/>
        <p:nvPr/>
      </p:nvGrpSpPr>
      <p:grpSpPr>
        <a:xfrm>
          <a:off x="0" y="0"/>
          <a:ext cx="0" cy="0"/>
          <a:chOff x="0" y="0"/>
          <a:chExt cx="0" cy="0"/>
        </a:xfrm>
      </p:grpSpPr>
      <p:sp>
        <p:nvSpPr>
          <p:cNvPr id="1052" name="Google Shape;1052;g29ee3371e8a_1_8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3" name="Google Shape;1053;g29ee3371e8a_1_8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7" name="Shape 1057"/>
        <p:cNvGrpSpPr/>
        <p:nvPr/>
      </p:nvGrpSpPr>
      <p:grpSpPr>
        <a:xfrm>
          <a:off x="0" y="0"/>
          <a:ext cx="0" cy="0"/>
          <a:chOff x="0" y="0"/>
          <a:chExt cx="0" cy="0"/>
        </a:xfrm>
      </p:grpSpPr>
      <p:sp>
        <p:nvSpPr>
          <p:cNvPr id="1058" name="Google Shape;1058;g29ee3371e8a_1_8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9" name="Google Shape;1059;g29ee3371e8a_1_8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4" name="Shape 1064"/>
        <p:cNvGrpSpPr/>
        <p:nvPr/>
      </p:nvGrpSpPr>
      <p:grpSpPr>
        <a:xfrm>
          <a:off x="0" y="0"/>
          <a:ext cx="0" cy="0"/>
          <a:chOff x="0" y="0"/>
          <a:chExt cx="0" cy="0"/>
        </a:xfrm>
      </p:grpSpPr>
      <p:sp>
        <p:nvSpPr>
          <p:cNvPr id="1065" name="Google Shape;1065;g29ee3371e8a_1_8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6" name="Google Shape;1066;g29ee3371e8a_1_8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4" name="Shape 1074"/>
        <p:cNvGrpSpPr/>
        <p:nvPr/>
      </p:nvGrpSpPr>
      <p:grpSpPr>
        <a:xfrm>
          <a:off x="0" y="0"/>
          <a:ext cx="0" cy="0"/>
          <a:chOff x="0" y="0"/>
          <a:chExt cx="0" cy="0"/>
        </a:xfrm>
      </p:grpSpPr>
      <p:sp>
        <p:nvSpPr>
          <p:cNvPr id="1075" name="Google Shape;1075;g29ee3371e8a_1_8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6" name="Google Shape;1076;g29ee3371e8a_1_8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7" name="Shape 1087"/>
        <p:cNvGrpSpPr/>
        <p:nvPr/>
      </p:nvGrpSpPr>
      <p:grpSpPr>
        <a:xfrm>
          <a:off x="0" y="0"/>
          <a:ext cx="0" cy="0"/>
          <a:chOff x="0" y="0"/>
          <a:chExt cx="0" cy="0"/>
        </a:xfrm>
      </p:grpSpPr>
      <p:sp>
        <p:nvSpPr>
          <p:cNvPr id="1088" name="Google Shape;1088;g29ee3371e8a_1_8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9" name="Google Shape;1089;g29ee3371e8a_1_8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3" name="Shape 1103"/>
        <p:cNvGrpSpPr/>
        <p:nvPr/>
      </p:nvGrpSpPr>
      <p:grpSpPr>
        <a:xfrm>
          <a:off x="0" y="0"/>
          <a:ext cx="0" cy="0"/>
          <a:chOff x="0" y="0"/>
          <a:chExt cx="0" cy="0"/>
        </a:xfrm>
      </p:grpSpPr>
      <p:sp>
        <p:nvSpPr>
          <p:cNvPr id="1104" name="Google Shape;1104;g29ee3371e8a_1_9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5" name="Google Shape;1105;g29ee3371e8a_1_9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1" name="Shape 1121"/>
        <p:cNvGrpSpPr/>
        <p:nvPr/>
      </p:nvGrpSpPr>
      <p:grpSpPr>
        <a:xfrm>
          <a:off x="0" y="0"/>
          <a:ext cx="0" cy="0"/>
          <a:chOff x="0" y="0"/>
          <a:chExt cx="0" cy="0"/>
        </a:xfrm>
      </p:grpSpPr>
      <p:sp>
        <p:nvSpPr>
          <p:cNvPr id="1122" name="Google Shape;1122;g29ee3371e8a_1_9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3" name="Google Shape;1123;g29ee3371e8a_1_9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29c359792ac_0_2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29c359792ac_0_2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2" name="Shape 1142"/>
        <p:cNvGrpSpPr/>
        <p:nvPr/>
      </p:nvGrpSpPr>
      <p:grpSpPr>
        <a:xfrm>
          <a:off x="0" y="0"/>
          <a:ext cx="0" cy="0"/>
          <a:chOff x="0" y="0"/>
          <a:chExt cx="0" cy="0"/>
        </a:xfrm>
      </p:grpSpPr>
      <p:sp>
        <p:nvSpPr>
          <p:cNvPr id="1143" name="Google Shape;1143;g29ee3371e8a_1_9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4" name="Google Shape;1144;g29ee3371e8a_1_9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1" name="Shape 1161"/>
        <p:cNvGrpSpPr/>
        <p:nvPr/>
      </p:nvGrpSpPr>
      <p:grpSpPr>
        <a:xfrm>
          <a:off x="0" y="0"/>
          <a:ext cx="0" cy="0"/>
          <a:chOff x="0" y="0"/>
          <a:chExt cx="0" cy="0"/>
        </a:xfrm>
      </p:grpSpPr>
      <p:sp>
        <p:nvSpPr>
          <p:cNvPr id="1162" name="Google Shape;1162;g29ee3371e8a_1_9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3" name="Google Shape;1163;g29ee3371e8a_1_9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3" name="Shape 1183"/>
        <p:cNvGrpSpPr/>
        <p:nvPr/>
      </p:nvGrpSpPr>
      <p:grpSpPr>
        <a:xfrm>
          <a:off x="0" y="0"/>
          <a:ext cx="0" cy="0"/>
          <a:chOff x="0" y="0"/>
          <a:chExt cx="0" cy="0"/>
        </a:xfrm>
      </p:grpSpPr>
      <p:sp>
        <p:nvSpPr>
          <p:cNvPr id="1184" name="Google Shape;1184;g29ee3371e8a_1_9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5" name="Google Shape;1185;g29ee3371e8a_1_9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5" name="Shape 1205"/>
        <p:cNvGrpSpPr/>
        <p:nvPr/>
      </p:nvGrpSpPr>
      <p:grpSpPr>
        <a:xfrm>
          <a:off x="0" y="0"/>
          <a:ext cx="0" cy="0"/>
          <a:chOff x="0" y="0"/>
          <a:chExt cx="0" cy="0"/>
        </a:xfrm>
      </p:grpSpPr>
      <p:sp>
        <p:nvSpPr>
          <p:cNvPr id="1206" name="Google Shape;1206;g29ee3371e8a_1_10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7" name="Google Shape;1207;g29ee3371e8a_1_10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8" name="Shape 1228"/>
        <p:cNvGrpSpPr/>
        <p:nvPr/>
      </p:nvGrpSpPr>
      <p:grpSpPr>
        <a:xfrm>
          <a:off x="0" y="0"/>
          <a:ext cx="0" cy="0"/>
          <a:chOff x="0" y="0"/>
          <a:chExt cx="0" cy="0"/>
        </a:xfrm>
      </p:grpSpPr>
      <p:sp>
        <p:nvSpPr>
          <p:cNvPr id="1229" name="Google Shape;1229;g29ee3371e8a_1_10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0" name="Google Shape;1230;g29ee3371e8a_1_10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4" name="Shape 1234"/>
        <p:cNvGrpSpPr/>
        <p:nvPr/>
      </p:nvGrpSpPr>
      <p:grpSpPr>
        <a:xfrm>
          <a:off x="0" y="0"/>
          <a:ext cx="0" cy="0"/>
          <a:chOff x="0" y="0"/>
          <a:chExt cx="0" cy="0"/>
        </a:xfrm>
      </p:grpSpPr>
      <p:sp>
        <p:nvSpPr>
          <p:cNvPr id="1235" name="Google Shape;1235;g29c359792ac_0_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6" name="Google Shape;1236;g29c359792ac_0_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9" name="Shape 1239"/>
        <p:cNvGrpSpPr/>
        <p:nvPr/>
      </p:nvGrpSpPr>
      <p:grpSpPr>
        <a:xfrm>
          <a:off x="0" y="0"/>
          <a:ext cx="0" cy="0"/>
          <a:chOff x="0" y="0"/>
          <a:chExt cx="0" cy="0"/>
        </a:xfrm>
      </p:grpSpPr>
      <p:sp>
        <p:nvSpPr>
          <p:cNvPr id="1240" name="Google Shape;1240;g29ee3371e8a_1_7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1" name="Google Shape;1241;g29ee3371e8a_1_7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5" name="Shape 1245"/>
        <p:cNvGrpSpPr/>
        <p:nvPr/>
      </p:nvGrpSpPr>
      <p:grpSpPr>
        <a:xfrm>
          <a:off x="0" y="0"/>
          <a:ext cx="0" cy="0"/>
          <a:chOff x="0" y="0"/>
          <a:chExt cx="0" cy="0"/>
        </a:xfrm>
      </p:grpSpPr>
      <p:sp>
        <p:nvSpPr>
          <p:cNvPr id="1246" name="Google Shape;1246;g29f57a45eb1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7" name="Google Shape;1247;g29f57a45eb1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1" name="Shape 1251"/>
        <p:cNvGrpSpPr/>
        <p:nvPr/>
      </p:nvGrpSpPr>
      <p:grpSpPr>
        <a:xfrm>
          <a:off x="0" y="0"/>
          <a:ext cx="0" cy="0"/>
          <a:chOff x="0" y="0"/>
          <a:chExt cx="0" cy="0"/>
        </a:xfrm>
      </p:grpSpPr>
      <p:sp>
        <p:nvSpPr>
          <p:cNvPr id="1252" name="Google Shape;1252;g29f57a45eb1_0_1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3" name="Google Shape;1253;g29f57a45eb1_0_1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6" name="Shape 1266"/>
        <p:cNvGrpSpPr/>
        <p:nvPr/>
      </p:nvGrpSpPr>
      <p:grpSpPr>
        <a:xfrm>
          <a:off x="0" y="0"/>
          <a:ext cx="0" cy="0"/>
          <a:chOff x="0" y="0"/>
          <a:chExt cx="0" cy="0"/>
        </a:xfrm>
      </p:grpSpPr>
      <p:sp>
        <p:nvSpPr>
          <p:cNvPr id="1267" name="Google Shape;1267;g29ee3371e8a_1_7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8" name="Google Shape;1268;g29ee3371e8a_1_7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29c359792ac_0_2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4" name="Google Shape;214;g29c359792ac_0_2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2" name="Shape 1272"/>
        <p:cNvGrpSpPr/>
        <p:nvPr/>
      </p:nvGrpSpPr>
      <p:grpSpPr>
        <a:xfrm>
          <a:off x="0" y="0"/>
          <a:ext cx="0" cy="0"/>
          <a:chOff x="0" y="0"/>
          <a:chExt cx="0" cy="0"/>
        </a:xfrm>
      </p:grpSpPr>
      <p:sp>
        <p:nvSpPr>
          <p:cNvPr id="1273" name="Google Shape;1273;g29f57a45eb1_0_1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4" name="Google Shape;1274;g29f57a45eb1_0_1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3" name="Shape 1293"/>
        <p:cNvGrpSpPr/>
        <p:nvPr/>
      </p:nvGrpSpPr>
      <p:grpSpPr>
        <a:xfrm>
          <a:off x="0" y="0"/>
          <a:ext cx="0" cy="0"/>
          <a:chOff x="0" y="0"/>
          <a:chExt cx="0" cy="0"/>
        </a:xfrm>
      </p:grpSpPr>
      <p:sp>
        <p:nvSpPr>
          <p:cNvPr id="1294" name="Google Shape;1294;g29f57a45eb1_0_1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5" name="Google Shape;1295;g29f57a45eb1_0_1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6" name="Shape 1316"/>
        <p:cNvGrpSpPr/>
        <p:nvPr/>
      </p:nvGrpSpPr>
      <p:grpSpPr>
        <a:xfrm>
          <a:off x="0" y="0"/>
          <a:ext cx="0" cy="0"/>
          <a:chOff x="0" y="0"/>
          <a:chExt cx="0" cy="0"/>
        </a:xfrm>
      </p:grpSpPr>
      <p:sp>
        <p:nvSpPr>
          <p:cNvPr id="1317" name="Google Shape;1317;g29ee3371e8a_1_7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8" name="Google Shape;1318;g29ee3371e8a_1_7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2" name="Shape 1322"/>
        <p:cNvGrpSpPr/>
        <p:nvPr/>
      </p:nvGrpSpPr>
      <p:grpSpPr>
        <a:xfrm>
          <a:off x="0" y="0"/>
          <a:ext cx="0" cy="0"/>
          <a:chOff x="0" y="0"/>
          <a:chExt cx="0" cy="0"/>
        </a:xfrm>
      </p:grpSpPr>
      <p:sp>
        <p:nvSpPr>
          <p:cNvPr id="1323" name="Google Shape;1323;g29c359792ac_0_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4" name="Google Shape;1324;g29c359792ac_0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7" name="Shape 1327"/>
        <p:cNvGrpSpPr/>
        <p:nvPr/>
      </p:nvGrpSpPr>
      <p:grpSpPr>
        <a:xfrm>
          <a:off x="0" y="0"/>
          <a:ext cx="0" cy="0"/>
          <a:chOff x="0" y="0"/>
          <a:chExt cx="0" cy="0"/>
        </a:xfrm>
      </p:grpSpPr>
      <p:sp>
        <p:nvSpPr>
          <p:cNvPr id="1328" name="Google Shape;1328;g29c359792ac_0_1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9" name="Google Shape;1329;g29c359792ac_0_1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3" name="Shape 1333"/>
        <p:cNvGrpSpPr/>
        <p:nvPr/>
      </p:nvGrpSpPr>
      <p:grpSpPr>
        <a:xfrm>
          <a:off x="0" y="0"/>
          <a:ext cx="0" cy="0"/>
          <a:chOff x="0" y="0"/>
          <a:chExt cx="0" cy="0"/>
        </a:xfrm>
      </p:grpSpPr>
      <p:sp>
        <p:nvSpPr>
          <p:cNvPr id="1334" name="Google Shape;1334;g2a0e91d6943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5" name="Google Shape;1335;g2a0e91d6943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8" name="Shape 1338"/>
        <p:cNvGrpSpPr/>
        <p:nvPr/>
      </p:nvGrpSpPr>
      <p:grpSpPr>
        <a:xfrm>
          <a:off x="0" y="0"/>
          <a:ext cx="0" cy="0"/>
          <a:chOff x="0" y="0"/>
          <a:chExt cx="0" cy="0"/>
        </a:xfrm>
      </p:grpSpPr>
      <p:sp>
        <p:nvSpPr>
          <p:cNvPr id="1339" name="Google Shape;1339;g2a0e91d6943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0" name="Google Shape;1340;g2a0e91d6943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4" name="Shape 1344"/>
        <p:cNvGrpSpPr/>
        <p:nvPr/>
      </p:nvGrpSpPr>
      <p:grpSpPr>
        <a:xfrm>
          <a:off x="0" y="0"/>
          <a:ext cx="0" cy="0"/>
          <a:chOff x="0" y="0"/>
          <a:chExt cx="0" cy="0"/>
        </a:xfrm>
      </p:grpSpPr>
      <p:sp>
        <p:nvSpPr>
          <p:cNvPr id="1345" name="Google Shape;1345;g2a0e91d6943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6" name="Google Shape;1346;g2a0e91d6943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g29d60693ea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1" name="Google Shape;251;g29d60693ea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g462c8b736b05a2c9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4" name="Google Shape;334;g462c8b736b05a2c9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7" name="Shape 17"/>
        <p:cNvGrpSpPr/>
        <p:nvPr/>
      </p:nvGrpSpPr>
      <p:grpSpPr>
        <a:xfrm>
          <a:off x="0" y="0"/>
          <a:ext cx="0" cy="0"/>
          <a:chOff x="0" y="0"/>
          <a:chExt cx="0" cy="0"/>
        </a:xfrm>
      </p:grpSpPr>
      <p:sp>
        <p:nvSpPr>
          <p:cNvPr id="18" name="Google Shape;18;p2"/>
          <p:cNvSpPr txBox="1"/>
          <p:nvPr>
            <p:ph type="ctrTitle"/>
          </p:nvPr>
        </p:nvSpPr>
        <p:spPr>
          <a:xfrm>
            <a:off x="129758" y="304800"/>
            <a:ext cx="8520600" cy="2052600"/>
          </a:xfrm>
          <a:prstGeom prst="rect">
            <a:avLst/>
          </a:prstGeom>
        </p:spPr>
        <p:txBody>
          <a:bodyPr anchorCtr="0" anchor="b" bIns="91425" lIns="91425" spcFirstLastPara="1" rIns="91425" wrap="square" tIns="91425">
            <a:normAutofit/>
          </a:bodyPr>
          <a:lstStyle>
            <a:lvl1pPr lvl="0" rtl="0">
              <a:spcBef>
                <a:spcPts val="0"/>
              </a:spcBef>
              <a:spcAft>
                <a:spcPts val="0"/>
              </a:spcAft>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p:txBody>
      </p:sp>
      <p:sp>
        <p:nvSpPr>
          <p:cNvPr id="19" name="Google Shape;19;p2"/>
          <p:cNvSpPr/>
          <p:nvPr/>
        </p:nvSpPr>
        <p:spPr>
          <a:xfrm>
            <a:off x="75" y="4636400"/>
            <a:ext cx="9144000" cy="5070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txBox="1"/>
          <p:nvPr>
            <p:ph idx="1" type="subTitle"/>
          </p:nvPr>
        </p:nvSpPr>
        <p:spPr>
          <a:xfrm>
            <a:off x="129750" y="2394350"/>
            <a:ext cx="8520600" cy="7926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SzPts val="2400"/>
              <a:buNone/>
              <a:defRPr sz="2400"/>
            </a:lvl1pPr>
            <a:lvl2pPr lvl="1">
              <a:lnSpc>
                <a:spcPct val="100000"/>
              </a:lnSpc>
              <a:spcBef>
                <a:spcPts val="0"/>
              </a:spcBef>
              <a:spcAft>
                <a:spcPts val="0"/>
              </a:spcAft>
              <a:buSzPts val="2400"/>
              <a:buNone/>
              <a:defRPr sz="2400"/>
            </a:lvl2pPr>
            <a:lvl3pPr lvl="2">
              <a:lnSpc>
                <a:spcPct val="100000"/>
              </a:lnSpc>
              <a:spcBef>
                <a:spcPts val="0"/>
              </a:spcBef>
              <a:spcAft>
                <a:spcPts val="0"/>
              </a:spcAft>
              <a:buSzPts val="2400"/>
              <a:buNone/>
              <a:defRPr sz="2400"/>
            </a:lvl3pPr>
            <a:lvl4pPr lvl="3">
              <a:lnSpc>
                <a:spcPct val="100000"/>
              </a:lnSpc>
              <a:spcBef>
                <a:spcPts val="0"/>
              </a:spcBef>
              <a:spcAft>
                <a:spcPts val="0"/>
              </a:spcAft>
              <a:buSzPts val="2400"/>
              <a:buNone/>
              <a:defRPr sz="2400"/>
            </a:lvl4pPr>
            <a:lvl5pPr lvl="4">
              <a:lnSpc>
                <a:spcPct val="100000"/>
              </a:lnSpc>
              <a:spcBef>
                <a:spcPts val="0"/>
              </a:spcBef>
              <a:spcAft>
                <a:spcPts val="0"/>
              </a:spcAft>
              <a:buSzPts val="2400"/>
              <a:buNone/>
              <a:defRPr sz="2400"/>
            </a:lvl5pPr>
            <a:lvl6pPr lvl="5">
              <a:lnSpc>
                <a:spcPct val="100000"/>
              </a:lnSpc>
              <a:spcBef>
                <a:spcPts val="0"/>
              </a:spcBef>
              <a:spcAft>
                <a:spcPts val="0"/>
              </a:spcAft>
              <a:buSzPts val="2400"/>
              <a:buNone/>
              <a:defRPr sz="2400"/>
            </a:lvl6pPr>
            <a:lvl7pPr lvl="6">
              <a:lnSpc>
                <a:spcPct val="100000"/>
              </a:lnSpc>
              <a:spcBef>
                <a:spcPts val="0"/>
              </a:spcBef>
              <a:spcAft>
                <a:spcPts val="0"/>
              </a:spcAft>
              <a:buSzPts val="2400"/>
              <a:buNone/>
              <a:defRPr sz="2400"/>
            </a:lvl7pPr>
            <a:lvl8pPr lvl="7">
              <a:lnSpc>
                <a:spcPct val="100000"/>
              </a:lnSpc>
              <a:spcBef>
                <a:spcPts val="0"/>
              </a:spcBef>
              <a:spcAft>
                <a:spcPts val="0"/>
              </a:spcAft>
              <a:buSzPts val="2400"/>
              <a:buNone/>
              <a:defRPr sz="2400"/>
            </a:lvl8pPr>
            <a:lvl9pPr lvl="8">
              <a:lnSpc>
                <a:spcPct val="100000"/>
              </a:lnSpc>
              <a:spcBef>
                <a:spcPts val="0"/>
              </a:spcBef>
              <a:spcAft>
                <a:spcPts val="0"/>
              </a:spcAft>
              <a:buSzPts val="2400"/>
              <a:buNone/>
              <a:defRPr sz="2400"/>
            </a:lvl9pPr>
          </a:lstStyle>
          <a:p/>
        </p:txBody>
      </p:sp>
      <p:sp>
        <p:nvSpPr>
          <p:cNvPr id="21" name="Google Shape;21;p2"/>
          <p:cNvSpPr txBox="1"/>
          <p:nvPr>
            <p:ph idx="12" type="sldNum"/>
          </p:nvPr>
        </p:nvSpPr>
        <p:spPr>
          <a:xfrm>
            <a:off x="8453375" y="4796300"/>
            <a:ext cx="548700" cy="276900"/>
          </a:xfrm>
          <a:prstGeom prst="rect">
            <a:avLst/>
          </a:prstGeom>
        </p:spPr>
        <p:txBody>
          <a:bodyPr anchorCtr="0" anchor="ctr" bIns="91425" lIns="91425" spcFirstLastPara="1" rIns="91425" wrap="square" tIns="91425">
            <a:normAutofit fontScale="85000" lnSpcReduction="20000"/>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8" name="Shape 58"/>
        <p:cNvGrpSpPr/>
        <p:nvPr/>
      </p:nvGrpSpPr>
      <p:grpSpPr>
        <a:xfrm>
          <a:off x="0" y="0"/>
          <a:ext cx="0" cy="0"/>
          <a:chOff x="0" y="0"/>
          <a:chExt cx="0" cy="0"/>
        </a:xfrm>
      </p:grpSpPr>
      <p:sp>
        <p:nvSpPr>
          <p:cNvPr id="59" name="Google Shape;59;p11"/>
          <p:cNvSpPr txBox="1"/>
          <p:nvPr>
            <p:ph hasCustomPrompt="1" type="title"/>
          </p:nvPr>
        </p:nvSpPr>
        <p:spPr>
          <a:xfrm>
            <a:off x="180900" y="1106125"/>
            <a:ext cx="87822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60" name="Google Shape;60;p11"/>
          <p:cNvSpPr txBox="1"/>
          <p:nvPr>
            <p:ph idx="1" type="body"/>
          </p:nvPr>
        </p:nvSpPr>
        <p:spPr>
          <a:xfrm>
            <a:off x="180900" y="3152225"/>
            <a:ext cx="87822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61" name="Google Shape;61;p11"/>
          <p:cNvSpPr txBox="1"/>
          <p:nvPr>
            <p:ph idx="12" type="sldNum"/>
          </p:nvPr>
        </p:nvSpPr>
        <p:spPr>
          <a:xfrm>
            <a:off x="8453375" y="4796300"/>
            <a:ext cx="548700" cy="276900"/>
          </a:xfrm>
          <a:prstGeom prst="rect">
            <a:avLst/>
          </a:prstGeom>
        </p:spPr>
        <p:txBody>
          <a:bodyPr anchorCtr="0" anchor="ctr" bIns="91425" lIns="91425" spcFirstLastPara="1" rIns="91425" wrap="square" tIns="91425">
            <a:normAutofit fontScale="85000" lnSpcReduction="20000"/>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2" name="Shape 62"/>
        <p:cNvGrpSpPr/>
        <p:nvPr/>
      </p:nvGrpSpPr>
      <p:grpSpPr>
        <a:xfrm>
          <a:off x="0" y="0"/>
          <a:ext cx="0" cy="0"/>
          <a:chOff x="0" y="0"/>
          <a:chExt cx="0" cy="0"/>
        </a:xfrm>
      </p:grpSpPr>
      <p:sp>
        <p:nvSpPr>
          <p:cNvPr id="63" name="Google Shape;63;p12"/>
          <p:cNvSpPr txBox="1"/>
          <p:nvPr>
            <p:ph idx="12" type="sldNum"/>
          </p:nvPr>
        </p:nvSpPr>
        <p:spPr>
          <a:xfrm>
            <a:off x="8453375" y="4796300"/>
            <a:ext cx="548700" cy="276900"/>
          </a:xfrm>
          <a:prstGeom prst="rect">
            <a:avLst/>
          </a:prstGeom>
        </p:spPr>
        <p:txBody>
          <a:bodyPr anchorCtr="0" anchor="ctr" bIns="91425" lIns="91425" spcFirstLastPara="1" rIns="91425" wrap="square" tIns="91425">
            <a:normAutofit fontScale="85000" lnSpcReduction="20000"/>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ody Slide - Basic Text - Green">
  <p:cSld name="TITLE_2_3_3_1_1">
    <p:spTree>
      <p:nvGrpSpPr>
        <p:cNvPr id="64" name="Shape 64"/>
        <p:cNvGrpSpPr/>
        <p:nvPr/>
      </p:nvGrpSpPr>
      <p:grpSpPr>
        <a:xfrm>
          <a:off x="0" y="0"/>
          <a:ext cx="0" cy="0"/>
          <a:chOff x="0" y="0"/>
          <a:chExt cx="0" cy="0"/>
        </a:xfrm>
      </p:grpSpPr>
      <p:sp>
        <p:nvSpPr>
          <p:cNvPr id="65" name="Google Shape;65;p13"/>
          <p:cNvSpPr/>
          <p:nvPr/>
        </p:nvSpPr>
        <p:spPr>
          <a:xfrm>
            <a:off x="123250" y="4706900"/>
            <a:ext cx="649500" cy="3498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66" name="Google Shape;66;p13"/>
          <p:cNvSpPr txBox="1"/>
          <p:nvPr>
            <p:ph idx="1" type="body"/>
          </p:nvPr>
        </p:nvSpPr>
        <p:spPr>
          <a:xfrm>
            <a:off x="344500" y="1957700"/>
            <a:ext cx="3946200" cy="1606800"/>
          </a:xfrm>
          <a:prstGeom prst="rect">
            <a:avLst/>
          </a:prstGeom>
          <a:noFill/>
          <a:ln>
            <a:noFill/>
          </a:ln>
        </p:spPr>
        <p:txBody>
          <a:bodyPr anchorCtr="0" anchor="t" bIns="91425" lIns="91425" spcFirstLastPara="1" rIns="91425" wrap="square" tIns="91425">
            <a:normAutofit/>
          </a:bodyPr>
          <a:lstStyle>
            <a:lvl1pPr indent="-285750" lvl="0" marL="457200" marR="0" rtl="0" algn="l">
              <a:lnSpc>
                <a:spcPct val="130000"/>
              </a:lnSpc>
              <a:spcBef>
                <a:spcPts val="0"/>
              </a:spcBef>
              <a:spcAft>
                <a:spcPts val="0"/>
              </a:spcAft>
              <a:buClr>
                <a:srgbClr val="80868B"/>
              </a:buClr>
              <a:buSzPts val="900"/>
              <a:buFont typeface="Roboto"/>
              <a:buChar char="●"/>
              <a:defRPr b="0" i="0" sz="1100" u="none" cap="none" strike="noStrike">
                <a:solidFill>
                  <a:srgbClr val="5F6368"/>
                </a:solidFill>
                <a:latin typeface="Roboto"/>
                <a:ea typeface="Roboto"/>
                <a:cs typeface="Roboto"/>
                <a:sym typeface="Roboto"/>
              </a:defRPr>
            </a:lvl1pPr>
            <a:lvl2pPr indent="-285750" lvl="1" marL="914400" marR="0" rtl="0" algn="l">
              <a:lnSpc>
                <a:spcPct val="130000"/>
              </a:lnSpc>
              <a:spcBef>
                <a:spcPts val="0"/>
              </a:spcBef>
              <a:spcAft>
                <a:spcPts val="0"/>
              </a:spcAft>
              <a:buClr>
                <a:srgbClr val="80868B"/>
              </a:buClr>
              <a:buSzPts val="900"/>
              <a:buFont typeface="Roboto"/>
              <a:buChar char="○"/>
              <a:defRPr b="0" i="0" sz="1100" u="none" cap="none" strike="noStrike">
                <a:solidFill>
                  <a:srgbClr val="5F6368"/>
                </a:solidFill>
                <a:latin typeface="Roboto"/>
                <a:ea typeface="Roboto"/>
                <a:cs typeface="Roboto"/>
                <a:sym typeface="Roboto"/>
              </a:defRPr>
            </a:lvl2pPr>
            <a:lvl3pPr indent="-298450" lvl="2" marL="1371600" marR="0" rtl="0" algn="l">
              <a:lnSpc>
                <a:spcPct val="130000"/>
              </a:lnSpc>
              <a:spcBef>
                <a:spcPts val="0"/>
              </a:spcBef>
              <a:spcAft>
                <a:spcPts val="0"/>
              </a:spcAft>
              <a:buClr>
                <a:srgbClr val="5F6368"/>
              </a:buClr>
              <a:buSzPts val="1100"/>
              <a:buFont typeface="Roboto"/>
              <a:buChar char="■"/>
              <a:defRPr b="0" i="0" sz="1100" u="none" cap="none" strike="noStrike">
                <a:solidFill>
                  <a:srgbClr val="5F6368"/>
                </a:solidFill>
                <a:latin typeface="Roboto"/>
                <a:ea typeface="Roboto"/>
                <a:cs typeface="Roboto"/>
                <a:sym typeface="Roboto"/>
              </a:defRPr>
            </a:lvl3pPr>
            <a:lvl4pPr indent="-298450" lvl="3" marL="1828800" marR="0" rtl="0" algn="l">
              <a:lnSpc>
                <a:spcPct val="130000"/>
              </a:lnSpc>
              <a:spcBef>
                <a:spcPts val="0"/>
              </a:spcBef>
              <a:spcAft>
                <a:spcPts val="0"/>
              </a:spcAft>
              <a:buClr>
                <a:srgbClr val="5F6368"/>
              </a:buClr>
              <a:buSzPts val="1100"/>
              <a:buFont typeface="Roboto"/>
              <a:buChar char="●"/>
              <a:defRPr b="0" i="0" sz="1100" u="none" cap="none" strike="noStrike">
                <a:solidFill>
                  <a:srgbClr val="5F6368"/>
                </a:solidFill>
                <a:latin typeface="Roboto"/>
                <a:ea typeface="Roboto"/>
                <a:cs typeface="Roboto"/>
                <a:sym typeface="Roboto"/>
              </a:defRPr>
            </a:lvl4pPr>
            <a:lvl5pPr indent="-298450" lvl="4" marL="2286000" marR="0" rtl="0" algn="l">
              <a:lnSpc>
                <a:spcPct val="130000"/>
              </a:lnSpc>
              <a:spcBef>
                <a:spcPts val="0"/>
              </a:spcBef>
              <a:spcAft>
                <a:spcPts val="0"/>
              </a:spcAft>
              <a:buClr>
                <a:srgbClr val="5F6368"/>
              </a:buClr>
              <a:buSzPts val="1100"/>
              <a:buFont typeface="Roboto"/>
              <a:buChar char="○"/>
              <a:defRPr b="0" i="0" sz="1100" u="none" cap="none" strike="noStrike">
                <a:solidFill>
                  <a:srgbClr val="5F6368"/>
                </a:solidFill>
                <a:latin typeface="Roboto"/>
                <a:ea typeface="Roboto"/>
                <a:cs typeface="Roboto"/>
                <a:sym typeface="Roboto"/>
              </a:defRPr>
            </a:lvl5pPr>
            <a:lvl6pPr indent="-298450" lvl="5" marL="2743200" marR="0" rtl="0" algn="l">
              <a:lnSpc>
                <a:spcPct val="130000"/>
              </a:lnSpc>
              <a:spcBef>
                <a:spcPts val="0"/>
              </a:spcBef>
              <a:spcAft>
                <a:spcPts val="0"/>
              </a:spcAft>
              <a:buClr>
                <a:srgbClr val="5F6368"/>
              </a:buClr>
              <a:buSzPts val="1100"/>
              <a:buFont typeface="Roboto"/>
              <a:buChar char="■"/>
              <a:defRPr b="0" i="0" sz="1100" u="none" cap="none" strike="noStrike">
                <a:solidFill>
                  <a:srgbClr val="5F6368"/>
                </a:solidFill>
                <a:latin typeface="Roboto"/>
                <a:ea typeface="Roboto"/>
                <a:cs typeface="Roboto"/>
                <a:sym typeface="Roboto"/>
              </a:defRPr>
            </a:lvl6pPr>
            <a:lvl7pPr indent="-298450" lvl="6" marL="3200400" marR="0" rtl="0" algn="l">
              <a:lnSpc>
                <a:spcPct val="130000"/>
              </a:lnSpc>
              <a:spcBef>
                <a:spcPts val="0"/>
              </a:spcBef>
              <a:spcAft>
                <a:spcPts val="0"/>
              </a:spcAft>
              <a:buClr>
                <a:srgbClr val="5F6368"/>
              </a:buClr>
              <a:buSzPts val="1100"/>
              <a:buFont typeface="Roboto"/>
              <a:buChar char="●"/>
              <a:defRPr b="0" i="0" sz="1100" u="none" cap="none" strike="noStrike">
                <a:solidFill>
                  <a:srgbClr val="5F6368"/>
                </a:solidFill>
                <a:latin typeface="Roboto"/>
                <a:ea typeface="Roboto"/>
                <a:cs typeface="Roboto"/>
                <a:sym typeface="Roboto"/>
              </a:defRPr>
            </a:lvl7pPr>
            <a:lvl8pPr indent="-298450" lvl="7" marL="3657600" marR="0" rtl="0" algn="l">
              <a:lnSpc>
                <a:spcPct val="130000"/>
              </a:lnSpc>
              <a:spcBef>
                <a:spcPts val="0"/>
              </a:spcBef>
              <a:spcAft>
                <a:spcPts val="0"/>
              </a:spcAft>
              <a:buClr>
                <a:srgbClr val="5F6368"/>
              </a:buClr>
              <a:buSzPts val="1100"/>
              <a:buFont typeface="Roboto"/>
              <a:buChar char="○"/>
              <a:defRPr b="0" i="0" sz="1100" u="none" cap="none" strike="noStrike">
                <a:solidFill>
                  <a:srgbClr val="5F6368"/>
                </a:solidFill>
                <a:latin typeface="Roboto"/>
                <a:ea typeface="Roboto"/>
                <a:cs typeface="Roboto"/>
                <a:sym typeface="Roboto"/>
              </a:defRPr>
            </a:lvl8pPr>
            <a:lvl9pPr indent="-298450" lvl="8" marL="4114800" marR="0" rtl="0" algn="l">
              <a:lnSpc>
                <a:spcPct val="130000"/>
              </a:lnSpc>
              <a:spcBef>
                <a:spcPts val="0"/>
              </a:spcBef>
              <a:spcAft>
                <a:spcPts val="0"/>
              </a:spcAft>
              <a:buClr>
                <a:srgbClr val="5F6368"/>
              </a:buClr>
              <a:buSzPts val="1100"/>
              <a:buFont typeface="Roboto"/>
              <a:buChar char="■"/>
              <a:defRPr b="0" i="0" sz="1100" u="none" cap="none" strike="noStrike">
                <a:solidFill>
                  <a:srgbClr val="5F6368"/>
                </a:solidFill>
                <a:latin typeface="Roboto"/>
                <a:ea typeface="Roboto"/>
                <a:cs typeface="Roboto"/>
                <a:sym typeface="Roboto"/>
              </a:defRPr>
            </a:lvl9pPr>
          </a:lstStyle>
          <a:p/>
        </p:txBody>
      </p:sp>
      <p:sp>
        <p:nvSpPr>
          <p:cNvPr id="67" name="Google Shape;67;p13"/>
          <p:cNvSpPr/>
          <p:nvPr/>
        </p:nvSpPr>
        <p:spPr>
          <a:xfrm>
            <a:off x="344501" y="416775"/>
            <a:ext cx="7797000" cy="414300"/>
          </a:xfrm>
          <a:prstGeom prst="rect">
            <a:avLst/>
          </a:prstGeom>
          <a:noFill/>
          <a:ln>
            <a:noFill/>
          </a:ln>
        </p:spPr>
        <p:txBody>
          <a:bodyPr anchorCtr="0" anchor="t" bIns="19050" lIns="19050" spcFirstLastPara="1" rIns="19050" wrap="square" tIns="19050">
            <a:noAutofit/>
          </a:bodyPr>
          <a:lstStyle/>
          <a:p>
            <a:pPr indent="0" lvl="0" marL="0" marR="0" rtl="0" algn="l">
              <a:lnSpc>
                <a:spcPct val="90000"/>
              </a:lnSpc>
              <a:spcBef>
                <a:spcPts val="0"/>
              </a:spcBef>
              <a:spcAft>
                <a:spcPts val="0"/>
              </a:spcAft>
              <a:buClr>
                <a:schemeClr val="dk1"/>
              </a:buClr>
              <a:buSzPts val="1100"/>
              <a:buFont typeface="Arial"/>
              <a:buNone/>
            </a:pPr>
            <a:r>
              <a:t/>
            </a:r>
            <a:endParaRPr b="0" i="0" sz="2400" u="none" cap="none" strike="noStrike">
              <a:solidFill>
                <a:srgbClr val="3C4043"/>
              </a:solidFill>
              <a:latin typeface="Google Sans"/>
              <a:ea typeface="Google Sans"/>
              <a:cs typeface="Google Sans"/>
              <a:sym typeface="Google Sans"/>
            </a:endParaRPr>
          </a:p>
        </p:txBody>
      </p:sp>
      <p:sp>
        <p:nvSpPr>
          <p:cNvPr id="68" name="Google Shape;68;p13"/>
          <p:cNvSpPr txBox="1"/>
          <p:nvPr/>
        </p:nvSpPr>
        <p:spPr>
          <a:xfrm>
            <a:off x="7934700" y="218775"/>
            <a:ext cx="1209300" cy="303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600"/>
              <a:buFont typeface="Arial"/>
              <a:buNone/>
            </a:pPr>
            <a:r>
              <a:rPr b="0" i="0" lang="en" sz="600" u="none" cap="none" strike="noStrike">
                <a:solidFill>
                  <a:srgbClr val="D9D9D9"/>
                </a:solidFill>
                <a:latin typeface="Roboto"/>
                <a:ea typeface="Roboto"/>
                <a:cs typeface="Roboto"/>
                <a:sym typeface="Roboto"/>
              </a:rPr>
              <a:t>Proprietary + Confidential</a:t>
            </a:r>
            <a:endParaRPr b="0" i="0" sz="600" u="none" cap="none" strike="noStrike">
              <a:solidFill>
                <a:srgbClr val="D9D9D9"/>
              </a:solidFill>
              <a:latin typeface="Roboto"/>
              <a:ea typeface="Roboto"/>
              <a:cs typeface="Roboto"/>
              <a:sym typeface="Roboto"/>
            </a:endParaRPr>
          </a:p>
        </p:txBody>
      </p:sp>
      <p:sp>
        <p:nvSpPr>
          <p:cNvPr id="69" name="Google Shape;69;p13"/>
          <p:cNvSpPr txBox="1"/>
          <p:nvPr>
            <p:ph type="title"/>
          </p:nvPr>
        </p:nvSpPr>
        <p:spPr>
          <a:xfrm>
            <a:off x="344501" y="264375"/>
            <a:ext cx="7797000" cy="414300"/>
          </a:xfrm>
          <a:prstGeom prst="rect">
            <a:avLst/>
          </a:prstGeom>
          <a:noFill/>
          <a:ln>
            <a:noFill/>
          </a:ln>
        </p:spPr>
        <p:txBody>
          <a:bodyPr anchorCtr="0" anchor="t" bIns="91425" lIns="91425" spcFirstLastPara="1" rIns="91425" wrap="square" tIns="91425">
            <a:normAutofit/>
          </a:bodyPr>
          <a:lstStyle>
            <a:lvl1pPr lvl="0" marR="0" rtl="0" algn="l">
              <a:lnSpc>
                <a:spcPct val="90000"/>
              </a:lnSpc>
              <a:spcBef>
                <a:spcPts val="0"/>
              </a:spcBef>
              <a:spcAft>
                <a:spcPts val="0"/>
              </a:spcAft>
              <a:buClr>
                <a:schemeClr val="dk1"/>
              </a:buClr>
              <a:buSzPts val="1100"/>
              <a:buFont typeface="Arial"/>
              <a:buNone/>
              <a:defRPr b="0" i="0" sz="2400" u="none" cap="none" strike="noStrike">
                <a:solidFill>
                  <a:srgbClr val="3C4043"/>
                </a:solidFill>
                <a:latin typeface="Google Sans"/>
                <a:ea typeface="Google Sans"/>
                <a:cs typeface="Google Sans"/>
                <a:sym typeface="Google Sans"/>
              </a:defRPr>
            </a:lvl1pPr>
            <a:lvl2pPr lvl="1" marR="0" rtl="0" algn="ctr">
              <a:lnSpc>
                <a:spcPct val="100000"/>
              </a:lnSpc>
              <a:spcBef>
                <a:spcPts val="0"/>
              </a:spcBef>
              <a:spcAft>
                <a:spcPts val="0"/>
              </a:spcAft>
              <a:buClr>
                <a:srgbClr val="000000"/>
              </a:buClr>
              <a:buSzPts val="4200"/>
              <a:buFont typeface="Helvetica Neue Light"/>
              <a:buNone/>
              <a:defRPr b="0" i="0" sz="4200" u="none" cap="none" strike="noStrike">
                <a:solidFill>
                  <a:srgbClr val="000000"/>
                </a:solidFill>
                <a:latin typeface="Helvetica Neue Light"/>
                <a:ea typeface="Helvetica Neue Light"/>
                <a:cs typeface="Helvetica Neue Light"/>
                <a:sym typeface="Helvetica Neue Light"/>
              </a:defRPr>
            </a:lvl2pPr>
            <a:lvl3pPr lvl="2" marR="0" rtl="0" algn="ctr">
              <a:lnSpc>
                <a:spcPct val="100000"/>
              </a:lnSpc>
              <a:spcBef>
                <a:spcPts val="0"/>
              </a:spcBef>
              <a:spcAft>
                <a:spcPts val="0"/>
              </a:spcAft>
              <a:buClr>
                <a:srgbClr val="000000"/>
              </a:buClr>
              <a:buSzPts val="4200"/>
              <a:buFont typeface="Helvetica Neue Light"/>
              <a:buNone/>
              <a:defRPr b="0" i="0" sz="4200" u="none" cap="none" strike="noStrike">
                <a:solidFill>
                  <a:srgbClr val="000000"/>
                </a:solidFill>
                <a:latin typeface="Helvetica Neue Light"/>
                <a:ea typeface="Helvetica Neue Light"/>
                <a:cs typeface="Helvetica Neue Light"/>
                <a:sym typeface="Helvetica Neue Light"/>
              </a:defRPr>
            </a:lvl3pPr>
            <a:lvl4pPr lvl="3" marR="0" rtl="0" algn="ctr">
              <a:lnSpc>
                <a:spcPct val="100000"/>
              </a:lnSpc>
              <a:spcBef>
                <a:spcPts val="0"/>
              </a:spcBef>
              <a:spcAft>
                <a:spcPts val="0"/>
              </a:spcAft>
              <a:buClr>
                <a:srgbClr val="000000"/>
              </a:buClr>
              <a:buSzPts val="4200"/>
              <a:buFont typeface="Helvetica Neue Light"/>
              <a:buNone/>
              <a:defRPr b="0" i="0" sz="4200" u="none" cap="none" strike="noStrike">
                <a:solidFill>
                  <a:srgbClr val="000000"/>
                </a:solidFill>
                <a:latin typeface="Helvetica Neue Light"/>
                <a:ea typeface="Helvetica Neue Light"/>
                <a:cs typeface="Helvetica Neue Light"/>
                <a:sym typeface="Helvetica Neue Light"/>
              </a:defRPr>
            </a:lvl4pPr>
            <a:lvl5pPr lvl="4" marR="0" rtl="0" algn="ctr">
              <a:lnSpc>
                <a:spcPct val="100000"/>
              </a:lnSpc>
              <a:spcBef>
                <a:spcPts val="0"/>
              </a:spcBef>
              <a:spcAft>
                <a:spcPts val="0"/>
              </a:spcAft>
              <a:buClr>
                <a:srgbClr val="000000"/>
              </a:buClr>
              <a:buSzPts val="4200"/>
              <a:buFont typeface="Helvetica Neue Light"/>
              <a:buNone/>
              <a:defRPr b="0" i="0" sz="4200" u="none" cap="none" strike="noStrike">
                <a:solidFill>
                  <a:srgbClr val="000000"/>
                </a:solidFill>
                <a:latin typeface="Helvetica Neue Light"/>
                <a:ea typeface="Helvetica Neue Light"/>
                <a:cs typeface="Helvetica Neue Light"/>
                <a:sym typeface="Helvetica Neue Light"/>
              </a:defRPr>
            </a:lvl5pPr>
            <a:lvl6pPr lvl="5" marR="0" rtl="0" algn="ctr">
              <a:lnSpc>
                <a:spcPct val="100000"/>
              </a:lnSpc>
              <a:spcBef>
                <a:spcPts val="0"/>
              </a:spcBef>
              <a:spcAft>
                <a:spcPts val="0"/>
              </a:spcAft>
              <a:buClr>
                <a:srgbClr val="000000"/>
              </a:buClr>
              <a:buSzPts val="4200"/>
              <a:buFont typeface="Helvetica Neue Light"/>
              <a:buNone/>
              <a:defRPr b="0" i="0" sz="4200" u="none" cap="none" strike="noStrike">
                <a:solidFill>
                  <a:srgbClr val="000000"/>
                </a:solidFill>
                <a:latin typeface="Helvetica Neue Light"/>
                <a:ea typeface="Helvetica Neue Light"/>
                <a:cs typeface="Helvetica Neue Light"/>
                <a:sym typeface="Helvetica Neue Light"/>
              </a:defRPr>
            </a:lvl6pPr>
            <a:lvl7pPr lvl="6" marR="0" rtl="0" algn="ctr">
              <a:lnSpc>
                <a:spcPct val="100000"/>
              </a:lnSpc>
              <a:spcBef>
                <a:spcPts val="0"/>
              </a:spcBef>
              <a:spcAft>
                <a:spcPts val="0"/>
              </a:spcAft>
              <a:buClr>
                <a:srgbClr val="000000"/>
              </a:buClr>
              <a:buSzPts val="4200"/>
              <a:buFont typeface="Helvetica Neue Light"/>
              <a:buNone/>
              <a:defRPr b="0" i="0" sz="4200" u="none" cap="none" strike="noStrike">
                <a:solidFill>
                  <a:srgbClr val="000000"/>
                </a:solidFill>
                <a:latin typeface="Helvetica Neue Light"/>
                <a:ea typeface="Helvetica Neue Light"/>
                <a:cs typeface="Helvetica Neue Light"/>
                <a:sym typeface="Helvetica Neue Light"/>
              </a:defRPr>
            </a:lvl7pPr>
            <a:lvl8pPr lvl="7" marR="0" rtl="0" algn="ctr">
              <a:lnSpc>
                <a:spcPct val="100000"/>
              </a:lnSpc>
              <a:spcBef>
                <a:spcPts val="0"/>
              </a:spcBef>
              <a:spcAft>
                <a:spcPts val="0"/>
              </a:spcAft>
              <a:buClr>
                <a:srgbClr val="000000"/>
              </a:buClr>
              <a:buSzPts val="4200"/>
              <a:buFont typeface="Helvetica Neue Light"/>
              <a:buNone/>
              <a:defRPr b="0" i="0" sz="4200" u="none" cap="none" strike="noStrike">
                <a:solidFill>
                  <a:srgbClr val="000000"/>
                </a:solidFill>
                <a:latin typeface="Helvetica Neue Light"/>
                <a:ea typeface="Helvetica Neue Light"/>
                <a:cs typeface="Helvetica Neue Light"/>
                <a:sym typeface="Helvetica Neue Light"/>
              </a:defRPr>
            </a:lvl8pPr>
            <a:lvl9pPr lvl="8" marR="0" rtl="0" algn="ctr">
              <a:lnSpc>
                <a:spcPct val="100000"/>
              </a:lnSpc>
              <a:spcBef>
                <a:spcPts val="0"/>
              </a:spcBef>
              <a:spcAft>
                <a:spcPts val="0"/>
              </a:spcAft>
              <a:buClr>
                <a:srgbClr val="000000"/>
              </a:buClr>
              <a:buSzPts val="4200"/>
              <a:buFont typeface="Helvetica Neue Light"/>
              <a:buNone/>
              <a:defRPr b="0" i="0" sz="4200" u="none" cap="none" strike="noStrike">
                <a:solidFill>
                  <a:srgbClr val="000000"/>
                </a:solidFill>
                <a:latin typeface="Helvetica Neue Light"/>
                <a:ea typeface="Helvetica Neue Light"/>
                <a:cs typeface="Helvetica Neue Light"/>
                <a:sym typeface="Helvetica Neue Light"/>
              </a:defRPr>
            </a:lvl9pPr>
          </a:lstStyle>
          <a:p/>
        </p:txBody>
      </p:sp>
      <p:grpSp>
        <p:nvGrpSpPr>
          <p:cNvPr id="70" name="Google Shape;70;p13"/>
          <p:cNvGrpSpPr/>
          <p:nvPr/>
        </p:nvGrpSpPr>
        <p:grpSpPr>
          <a:xfrm>
            <a:off x="8469122" y="4803781"/>
            <a:ext cx="420491" cy="137010"/>
            <a:chOff x="0" y="0"/>
            <a:chExt cx="2077525" cy="676925"/>
          </a:xfrm>
        </p:grpSpPr>
        <p:sp>
          <p:nvSpPr>
            <p:cNvPr id="71" name="Google Shape;71;p13"/>
            <p:cNvSpPr/>
            <p:nvPr/>
          </p:nvSpPr>
          <p:spPr>
            <a:xfrm>
              <a:off x="0" y="0"/>
              <a:ext cx="511375" cy="524800"/>
            </a:xfrm>
            <a:custGeom>
              <a:rect b="b" l="l" r="r" t="t"/>
              <a:pathLst>
                <a:path extrusionOk="0" h="20992" w="20455">
                  <a:moveTo>
                    <a:pt x="10700" y="12450"/>
                  </a:moveTo>
                  <a:lnTo>
                    <a:pt x="10700" y="9583"/>
                  </a:lnTo>
                  <a:lnTo>
                    <a:pt x="20300" y="9583"/>
                  </a:lnTo>
                  <a:cubicBezTo>
                    <a:pt x="20398" y="10088"/>
                    <a:pt x="20455" y="10690"/>
                    <a:pt x="20455" y="11341"/>
                  </a:cubicBezTo>
                  <a:cubicBezTo>
                    <a:pt x="20455" y="13491"/>
                    <a:pt x="19866" y="16154"/>
                    <a:pt x="17972" y="18048"/>
                  </a:cubicBezTo>
                  <a:cubicBezTo>
                    <a:pt x="16129" y="19968"/>
                    <a:pt x="13773" y="20992"/>
                    <a:pt x="10650" y="20992"/>
                  </a:cubicBezTo>
                  <a:cubicBezTo>
                    <a:pt x="4864" y="20993"/>
                    <a:pt x="0" y="16282"/>
                    <a:pt x="0" y="10496"/>
                  </a:cubicBezTo>
                  <a:cubicBezTo>
                    <a:pt x="0" y="4710"/>
                    <a:pt x="4864" y="0"/>
                    <a:pt x="10650" y="0"/>
                  </a:cubicBezTo>
                  <a:cubicBezTo>
                    <a:pt x="13850" y="0"/>
                    <a:pt x="16129" y="1254"/>
                    <a:pt x="17844" y="2893"/>
                  </a:cubicBezTo>
                  <a:lnTo>
                    <a:pt x="15822" y="4915"/>
                  </a:lnTo>
                  <a:cubicBezTo>
                    <a:pt x="14593" y="3763"/>
                    <a:pt x="12929" y="2867"/>
                    <a:pt x="10651" y="2867"/>
                  </a:cubicBezTo>
                  <a:cubicBezTo>
                    <a:pt x="6427" y="2867"/>
                    <a:pt x="3124" y="6272"/>
                    <a:pt x="3124" y="10496"/>
                  </a:cubicBezTo>
                  <a:cubicBezTo>
                    <a:pt x="3124" y="14720"/>
                    <a:pt x="6427" y="18125"/>
                    <a:pt x="10651" y="18125"/>
                  </a:cubicBezTo>
                  <a:cubicBezTo>
                    <a:pt x="13390" y="18125"/>
                    <a:pt x="14952" y="17024"/>
                    <a:pt x="15950" y="16026"/>
                  </a:cubicBezTo>
                  <a:cubicBezTo>
                    <a:pt x="16764" y="15213"/>
                    <a:pt x="17299" y="14046"/>
                    <a:pt x="17507" y="12450"/>
                  </a:cubicBezTo>
                  <a:lnTo>
                    <a:pt x="10700" y="12450"/>
                  </a:lnTo>
                  <a:close/>
                </a:path>
              </a:pathLst>
            </a:custGeom>
            <a:solidFill>
              <a:srgbClr val="AEB3B7"/>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595959"/>
                </a:solidFill>
                <a:latin typeface="Arial"/>
                <a:ea typeface="Arial"/>
                <a:cs typeface="Arial"/>
                <a:sym typeface="Arial"/>
              </a:endParaRPr>
            </a:p>
          </p:txBody>
        </p:sp>
        <p:sp>
          <p:nvSpPr>
            <p:cNvPr id="72" name="Google Shape;72;p13"/>
            <p:cNvSpPr/>
            <p:nvPr/>
          </p:nvSpPr>
          <p:spPr>
            <a:xfrm>
              <a:off x="540400" y="187300"/>
              <a:ext cx="339200" cy="337950"/>
            </a:xfrm>
            <a:custGeom>
              <a:rect b="b" l="l" r="r" t="t"/>
              <a:pathLst>
                <a:path extrusionOk="0" h="13518" w="13568">
                  <a:moveTo>
                    <a:pt x="13568" y="6759"/>
                  </a:moveTo>
                  <a:cubicBezTo>
                    <a:pt x="13568" y="10650"/>
                    <a:pt x="10522" y="13518"/>
                    <a:pt x="6784" y="13518"/>
                  </a:cubicBezTo>
                  <a:cubicBezTo>
                    <a:pt x="3046" y="13518"/>
                    <a:pt x="0" y="10651"/>
                    <a:pt x="0" y="6759"/>
                  </a:cubicBezTo>
                  <a:cubicBezTo>
                    <a:pt x="0" y="2842"/>
                    <a:pt x="3046" y="0"/>
                    <a:pt x="6784" y="0"/>
                  </a:cubicBezTo>
                  <a:cubicBezTo>
                    <a:pt x="10522" y="0"/>
                    <a:pt x="13568" y="2842"/>
                    <a:pt x="13568" y="6759"/>
                  </a:cubicBezTo>
                  <a:close/>
                  <a:moveTo>
                    <a:pt x="10599" y="6759"/>
                  </a:moveTo>
                  <a:cubicBezTo>
                    <a:pt x="10599" y="4327"/>
                    <a:pt x="8833" y="2663"/>
                    <a:pt x="6785" y="2663"/>
                  </a:cubicBezTo>
                  <a:cubicBezTo>
                    <a:pt x="4737" y="2663"/>
                    <a:pt x="2970" y="4327"/>
                    <a:pt x="2970" y="6759"/>
                  </a:cubicBezTo>
                  <a:cubicBezTo>
                    <a:pt x="2970" y="9165"/>
                    <a:pt x="4736" y="10855"/>
                    <a:pt x="6785" y="10855"/>
                  </a:cubicBezTo>
                  <a:cubicBezTo>
                    <a:pt x="8832" y="10855"/>
                    <a:pt x="10599" y="9165"/>
                    <a:pt x="10599" y="6759"/>
                  </a:cubicBezTo>
                  <a:close/>
                </a:path>
              </a:pathLst>
            </a:custGeom>
            <a:solidFill>
              <a:srgbClr val="AEB3B7"/>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595959"/>
                </a:solidFill>
                <a:latin typeface="Arial"/>
                <a:ea typeface="Arial"/>
                <a:cs typeface="Arial"/>
                <a:sym typeface="Arial"/>
              </a:endParaRPr>
            </a:p>
          </p:txBody>
        </p:sp>
        <p:sp>
          <p:nvSpPr>
            <p:cNvPr id="73" name="Google Shape;73;p13"/>
            <p:cNvSpPr/>
            <p:nvPr/>
          </p:nvSpPr>
          <p:spPr>
            <a:xfrm>
              <a:off x="910400" y="187300"/>
              <a:ext cx="339200" cy="337950"/>
            </a:xfrm>
            <a:custGeom>
              <a:rect b="b" l="l" r="r" t="t"/>
              <a:pathLst>
                <a:path extrusionOk="0" h="13518" w="13568">
                  <a:moveTo>
                    <a:pt x="13568" y="6759"/>
                  </a:moveTo>
                  <a:cubicBezTo>
                    <a:pt x="13568" y="10650"/>
                    <a:pt x="10522" y="13518"/>
                    <a:pt x="6784" y="13518"/>
                  </a:cubicBezTo>
                  <a:cubicBezTo>
                    <a:pt x="3046" y="13518"/>
                    <a:pt x="0" y="10651"/>
                    <a:pt x="0" y="6759"/>
                  </a:cubicBezTo>
                  <a:cubicBezTo>
                    <a:pt x="0" y="2842"/>
                    <a:pt x="3046" y="0"/>
                    <a:pt x="6784" y="0"/>
                  </a:cubicBezTo>
                  <a:cubicBezTo>
                    <a:pt x="10522" y="0"/>
                    <a:pt x="13568" y="2842"/>
                    <a:pt x="13568" y="6759"/>
                  </a:cubicBezTo>
                  <a:close/>
                  <a:moveTo>
                    <a:pt x="10599" y="6759"/>
                  </a:moveTo>
                  <a:cubicBezTo>
                    <a:pt x="10599" y="4327"/>
                    <a:pt x="8833" y="2663"/>
                    <a:pt x="6785" y="2663"/>
                  </a:cubicBezTo>
                  <a:cubicBezTo>
                    <a:pt x="4737" y="2663"/>
                    <a:pt x="2970" y="4327"/>
                    <a:pt x="2970" y="6759"/>
                  </a:cubicBezTo>
                  <a:cubicBezTo>
                    <a:pt x="2970" y="9165"/>
                    <a:pt x="4736" y="10855"/>
                    <a:pt x="6785" y="10855"/>
                  </a:cubicBezTo>
                  <a:cubicBezTo>
                    <a:pt x="8832" y="10855"/>
                    <a:pt x="10599" y="9165"/>
                    <a:pt x="10599" y="6759"/>
                  </a:cubicBezTo>
                  <a:close/>
                </a:path>
              </a:pathLst>
            </a:custGeom>
            <a:solidFill>
              <a:srgbClr val="AEB3B7"/>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595959"/>
                </a:solidFill>
                <a:latin typeface="Arial"/>
                <a:ea typeface="Arial"/>
                <a:cs typeface="Arial"/>
                <a:sym typeface="Arial"/>
              </a:endParaRPr>
            </a:p>
          </p:txBody>
        </p:sp>
        <p:sp>
          <p:nvSpPr>
            <p:cNvPr id="74" name="Google Shape;74;p13"/>
            <p:cNvSpPr/>
            <p:nvPr/>
          </p:nvSpPr>
          <p:spPr>
            <a:xfrm>
              <a:off x="1280400" y="187325"/>
              <a:ext cx="323850" cy="489600"/>
            </a:xfrm>
            <a:custGeom>
              <a:rect b="b" l="l" r="r" t="t"/>
              <a:pathLst>
                <a:path extrusionOk="0" h="19584" w="12954">
                  <a:moveTo>
                    <a:pt x="12954" y="409"/>
                  </a:moveTo>
                  <a:lnTo>
                    <a:pt x="12954" y="12544"/>
                  </a:lnTo>
                  <a:cubicBezTo>
                    <a:pt x="12954" y="17536"/>
                    <a:pt x="10010" y="19584"/>
                    <a:pt x="6528" y="19584"/>
                  </a:cubicBezTo>
                  <a:cubicBezTo>
                    <a:pt x="3251" y="19584"/>
                    <a:pt x="1280" y="17382"/>
                    <a:pt x="537" y="15590"/>
                  </a:cubicBezTo>
                  <a:lnTo>
                    <a:pt x="3123" y="14515"/>
                  </a:lnTo>
                  <a:cubicBezTo>
                    <a:pt x="3584" y="15616"/>
                    <a:pt x="4710" y="16922"/>
                    <a:pt x="6528" y="16922"/>
                  </a:cubicBezTo>
                  <a:cubicBezTo>
                    <a:pt x="8755" y="16922"/>
                    <a:pt x="10138" y="15539"/>
                    <a:pt x="10138" y="12954"/>
                  </a:cubicBezTo>
                  <a:lnTo>
                    <a:pt x="10138" y="11981"/>
                  </a:lnTo>
                  <a:lnTo>
                    <a:pt x="10036" y="11981"/>
                  </a:lnTo>
                  <a:cubicBezTo>
                    <a:pt x="9370" y="12800"/>
                    <a:pt x="8090" y="13517"/>
                    <a:pt x="6477" y="13517"/>
                  </a:cubicBezTo>
                  <a:cubicBezTo>
                    <a:pt x="3098" y="13517"/>
                    <a:pt x="0" y="10573"/>
                    <a:pt x="0" y="6784"/>
                  </a:cubicBezTo>
                  <a:cubicBezTo>
                    <a:pt x="0" y="2969"/>
                    <a:pt x="3098" y="0"/>
                    <a:pt x="6477" y="0"/>
                  </a:cubicBezTo>
                  <a:cubicBezTo>
                    <a:pt x="8090" y="0"/>
                    <a:pt x="9370" y="717"/>
                    <a:pt x="10036" y="1511"/>
                  </a:cubicBezTo>
                  <a:lnTo>
                    <a:pt x="10138" y="1511"/>
                  </a:lnTo>
                  <a:lnTo>
                    <a:pt x="10138" y="409"/>
                  </a:lnTo>
                  <a:lnTo>
                    <a:pt x="12954" y="409"/>
                  </a:lnTo>
                  <a:close/>
                  <a:moveTo>
                    <a:pt x="10343" y="6784"/>
                  </a:moveTo>
                  <a:cubicBezTo>
                    <a:pt x="10343" y="4403"/>
                    <a:pt x="8756" y="2662"/>
                    <a:pt x="6733" y="2662"/>
                  </a:cubicBezTo>
                  <a:cubicBezTo>
                    <a:pt x="4685" y="2662"/>
                    <a:pt x="2970" y="4403"/>
                    <a:pt x="2970" y="6784"/>
                  </a:cubicBezTo>
                  <a:cubicBezTo>
                    <a:pt x="2970" y="9139"/>
                    <a:pt x="4685" y="10855"/>
                    <a:pt x="6733" y="10855"/>
                  </a:cubicBezTo>
                  <a:cubicBezTo>
                    <a:pt x="8755" y="10854"/>
                    <a:pt x="10343" y="9139"/>
                    <a:pt x="10343" y="6784"/>
                  </a:cubicBezTo>
                  <a:close/>
                </a:path>
              </a:pathLst>
            </a:custGeom>
            <a:solidFill>
              <a:srgbClr val="AEB3B7"/>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595959"/>
                </a:solidFill>
                <a:latin typeface="Arial"/>
                <a:ea typeface="Arial"/>
                <a:cs typeface="Arial"/>
                <a:sym typeface="Arial"/>
              </a:endParaRPr>
            </a:p>
          </p:txBody>
        </p:sp>
        <p:sp>
          <p:nvSpPr>
            <p:cNvPr id="75" name="Google Shape;75;p13"/>
            <p:cNvSpPr/>
            <p:nvPr/>
          </p:nvSpPr>
          <p:spPr>
            <a:xfrm>
              <a:off x="1655750" y="20000"/>
              <a:ext cx="74250" cy="495000"/>
            </a:xfrm>
            <a:custGeom>
              <a:rect b="b" l="l" r="r" t="t"/>
              <a:pathLst>
                <a:path extrusionOk="0" h="19800" w="2970">
                  <a:moveTo>
                    <a:pt x="2970" y="0"/>
                  </a:moveTo>
                  <a:lnTo>
                    <a:pt x="2970" y="19800"/>
                  </a:lnTo>
                  <a:lnTo>
                    <a:pt x="0" y="19800"/>
                  </a:lnTo>
                  <a:lnTo>
                    <a:pt x="0" y="0"/>
                  </a:lnTo>
                  <a:lnTo>
                    <a:pt x="2970" y="0"/>
                  </a:lnTo>
                  <a:close/>
                </a:path>
              </a:pathLst>
            </a:custGeom>
            <a:solidFill>
              <a:srgbClr val="AEB3B7"/>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595959"/>
                </a:solidFill>
                <a:latin typeface="Arial"/>
                <a:ea typeface="Arial"/>
                <a:cs typeface="Arial"/>
                <a:sym typeface="Arial"/>
              </a:endParaRPr>
            </a:p>
          </p:txBody>
        </p:sp>
        <p:sp>
          <p:nvSpPr>
            <p:cNvPr id="76" name="Google Shape;76;p13"/>
            <p:cNvSpPr/>
            <p:nvPr/>
          </p:nvSpPr>
          <p:spPr>
            <a:xfrm>
              <a:off x="1765825" y="187275"/>
              <a:ext cx="311700" cy="337950"/>
            </a:xfrm>
            <a:custGeom>
              <a:rect b="b" l="l" r="r" t="t"/>
              <a:pathLst>
                <a:path extrusionOk="0" h="13518" w="12468">
                  <a:moveTo>
                    <a:pt x="10035" y="8987"/>
                  </a:moveTo>
                  <a:lnTo>
                    <a:pt x="12339" y="10523"/>
                  </a:lnTo>
                  <a:cubicBezTo>
                    <a:pt x="11596" y="11624"/>
                    <a:pt x="9804" y="13518"/>
                    <a:pt x="6707" y="13518"/>
                  </a:cubicBezTo>
                  <a:cubicBezTo>
                    <a:pt x="2867" y="13518"/>
                    <a:pt x="0" y="10548"/>
                    <a:pt x="0" y="6759"/>
                  </a:cubicBezTo>
                  <a:cubicBezTo>
                    <a:pt x="0" y="2739"/>
                    <a:pt x="2893" y="0"/>
                    <a:pt x="6375" y="0"/>
                  </a:cubicBezTo>
                  <a:cubicBezTo>
                    <a:pt x="9882" y="0"/>
                    <a:pt x="11598" y="2791"/>
                    <a:pt x="12161" y="4301"/>
                  </a:cubicBezTo>
                  <a:lnTo>
                    <a:pt x="12468" y="5069"/>
                  </a:lnTo>
                  <a:lnTo>
                    <a:pt x="3431" y="8807"/>
                  </a:lnTo>
                  <a:cubicBezTo>
                    <a:pt x="4122" y="10164"/>
                    <a:pt x="5198" y="10855"/>
                    <a:pt x="6708" y="10855"/>
                  </a:cubicBezTo>
                  <a:cubicBezTo>
                    <a:pt x="8217" y="10856"/>
                    <a:pt x="9267" y="10114"/>
                    <a:pt x="10035" y="8987"/>
                  </a:cubicBezTo>
                  <a:close/>
                  <a:moveTo>
                    <a:pt x="2943" y="6555"/>
                  </a:moveTo>
                  <a:lnTo>
                    <a:pt x="8985" y="4046"/>
                  </a:lnTo>
                  <a:cubicBezTo>
                    <a:pt x="8652" y="3201"/>
                    <a:pt x="7654" y="2612"/>
                    <a:pt x="6476" y="2612"/>
                  </a:cubicBezTo>
                  <a:cubicBezTo>
                    <a:pt x="4966" y="2613"/>
                    <a:pt x="2867" y="3944"/>
                    <a:pt x="2943" y="6555"/>
                  </a:cubicBezTo>
                  <a:close/>
                </a:path>
              </a:pathLst>
            </a:custGeom>
            <a:solidFill>
              <a:srgbClr val="AEB3B7"/>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595959"/>
                </a:solidFill>
                <a:latin typeface="Arial"/>
                <a:ea typeface="Arial"/>
                <a:cs typeface="Arial"/>
                <a:sym typeface="Arial"/>
              </a:endParaRPr>
            </a:p>
          </p:txBody>
        </p:sp>
      </p:grpSp>
      <p:sp>
        <p:nvSpPr>
          <p:cNvPr id="77" name="Google Shape;77;p13"/>
          <p:cNvSpPr/>
          <p:nvPr/>
        </p:nvSpPr>
        <p:spPr>
          <a:xfrm>
            <a:off x="7521975" y="4866800"/>
            <a:ext cx="1125600" cy="1899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78" name="Google Shape;78;p13"/>
          <p:cNvSpPr/>
          <p:nvPr/>
        </p:nvSpPr>
        <p:spPr>
          <a:xfrm>
            <a:off x="8354625" y="4706900"/>
            <a:ext cx="649500" cy="2340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22" name="Shape 22"/>
        <p:cNvGrpSpPr/>
        <p:nvPr/>
      </p:nvGrpSpPr>
      <p:grpSpPr>
        <a:xfrm>
          <a:off x="0" y="0"/>
          <a:ext cx="0" cy="0"/>
          <a:chOff x="0" y="0"/>
          <a:chExt cx="0" cy="0"/>
        </a:xfrm>
      </p:grpSpPr>
      <p:sp>
        <p:nvSpPr>
          <p:cNvPr id="23" name="Google Shape;23;p3"/>
          <p:cNvSpPr/>
          <p:nvPr/>
        </p:nvSpPr>
        <p:spPr>
          <a:xfrm>
            <a:off x="75" y="4636400"/>
            <a:ext cx="9144000" cy="5070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3"/>
          <p:cNvSpPr txBox="1"/>
          <p:nvPr>
            <p:ph type="title"/>
          </p:nvPr>
        </p:nvSpPr>
        <p:spPr>
          <a:xfrm>
            <a:off x="176225" y="703050"/>
            <a:ext cx="4022100" cy="36498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25" name="Google Shape;25;p3"/>
          <p:cNvSpPr txBox="1"/>
          <p:nvPr>
            <p:ph idx="12" type="sldNum"/>
          </p:nvPr>
        </p:nvSpPr>
        <p:spPr>
          <a:xfrm>
            <a:off x="8453375" y="4796300"/>
            <a:ext cx="548700" cy="276900"/>
          </a:xfrm>
          <a:prstGeom prst="rect">
            <a:avLst/>
          </a:prstGeom>
        </p:spPr>
        <p:txBody>
          <a:bodyPr anchorCtr="0" anchor="ctr" bIns="91425" lIns="91425" spcFirstLastPara="1" rIns="91425" wrap="square" tIns="91425">
            <a:normAutofit fontScale="85000" lnSpcReduction="20000"/>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bg>
      <p:bgPr>
        <a:solidFill>
          <a:schemeClr val="lt1"/>
        </a:solidFill>
      </p:bgPr>
    </p:bg>
    <p:spTree>
      <p:nvGrpSpPr>
        <p:cNvPr id="26" name="Shape 26"/>
        <p:cNvGrpSpPr/>
        <p:nvPr/>
      </p:nvGrpSpPr>
      <p:grpSpPr>
        <a:xfrm>
          <a:off x="0" y="0"/>
          <a:ext cx="0" cy="0"/>
          <a:chOff x="0" y="0"/>
          <a:chExt cx="0" cy="0"/>
        </a:xfrm>
      </p:grpSpPr>
      <p:sp>
        <p:nvSpPr>
          <p:cNvPr id="27" name="Google Shape;27;p4"/>
          <p:cNvSpPr/>
          <p:nvPr/>
        </p:nvSpPr>
        <p:spPr>
          <a:xfrm>
            <a:off x="80975" y="4796300"/>
            <a:ext cx="639600" cy="2769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28" name="Google Shape;28;p4"/>
          <p:cNvSpPr txBox="1"/>
          <p:nvPr>
            <p:ph type="title"/>
          </p:nvPr>
        </p:nvSpPr>
        <p:spPr>
          <a:xfrm>
            <a:off x="180900" y="446900"/>
            <a:ext cx="87822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a:lvl1pPr>
            <a:lvl2pPr lvl="1">
              <a:spcBef>
                <a:spcPts val="0"/>
              </a:spcBef>
              <a:spcAft>
                <a:spcPts val="0"/>
              </a:spcAft>
              <a:buSzPts val="2600"/>
              <a:buNone/>
              <a:defRPr/>
            </a:lvl2pPr>
            <a:lvl3pPr lvl="2">
              <a:spcBef>
                <a:spcPts val="0"/>
              </a:spcBef>
              <a:spcAft>
                <a:spcPts val="0"/>
              </a:spcAft>
              <a:buSzPts val="2600"/>
              <a:buNone/>
              <a:defRPr/>
            </a:lvl3pPr>
            <a:lvl4pPr lvl="3">
              <a:spcBef>
                <a:spcPts val="0"/>
              </a:spcBef>
              <a:spcAft>
                <a:spcPts val="0"/>
              </a:spcAft>
              <a:buSzPts val="2600"/>
              <a:buNone/>
              <a:defRPr/>
            </a:lvl4pPr>
            <a:lvl5pPr lvl="4">
              <a:spcBef>
                <a:spcPts val="0"/>
              </a:spcBef>
              <a:spcAft>
                <a:spcPts val="0"/>
              </a:spcAft>
              <a:buSzPts val="2600"/>
              <a:buNone/>
              <a:defRPr/>
            </a:lvl5pPr>
            <a:lvl6pPr lvl="5">
              <a:spcBef>
                <a:spcPts val="0"/>
              </a:spcBef>
              <a:spcAft>
                <a:spcPts val="0"/>
              </a:spcAft>
              <a:buSzPts val="2600"/>
              <a:buNone/>
              <a:defRPr/>
            </a:lvl6pPr>
            <a:lvl7pPr lvl="6">
              <a:spcBef>
                <a:spcPts val="0"/>
              </a:spcBef>
              <a:spcAft>
                <a:spcPts val="0"/>
              </a:spcAft>
              <a:buSzPts val="2600"/>
              <a:buNone/>
              <a:defRPr/>
            </a:lvl7pPr>
            <a:lvl8pPr lvl="7">
              <a:spcBef>
                <a:spcPts val="0"/>
              </a:spcBef>
              <a:spcAft>
                <a:spcPts val="0"/>
              </a:spcAft>
              <a:buSzPts val="2600"/>
              <a:buNone/>
              <a:defRPr/>
            </a:lvl8pPr>
            <a:lvl9pPr lvl="8">
              <a:spcBef>
                <a:spcPts val="0"/>
              </a:spcBef>
              <a:spcAft>
                <a:spcPts val="0"/>
              </a:spcAft>
              <a:buSzPts val="2600"/>
              <a:buNone/>
              <a:defRPr/>
            </a:lvl9pPr>
          </a:lstStyle>
          <a:p/>
        </p:txBody>
      </p:sp>
      <p:sp>
        <p:nvSpPr>
          <p:cNvPr id="29" name="Google Shape;29;p4"/>
          <p:cNvSpPr txBox="1"/>
          <p:nvPr>
            <p:ph idx="1" type="body"/>
          </p:nvPr>
        </p:nvSpPr>
        <p:spPr>
          <a:xfrm>
            <a:off x="180900" y="1143700"/>
            <a:ext cx="87822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30" name="Google Shape;30;p4"/>
          <p:cNvSpPr txBox="1"/>
          <p:nvPr>
            <p:ph idx="12" type="sldNum"/>
          </p:nvPr>
        </p:nvSpPr>
        <p:spPr>
          <a:xfrm>
            <a:off x="8453375" y="4796300"/>
            <a:ext cx="548700" cy="276900"/>
          </a:xfrm>
          <a:prstGeom prst="rect">
            <a:avLst/>
          </a:prstGeom>
        </p:spPr>
        <p:txBody>
          <a:bodyPr anchorCtr="0" anchor="ctr" bIns="91425" lIns="91425" spcFirstLastPara="1" rIns="91425" wrap="square" tIns="91425">
            <a:normAutofit fontScale="85000" lnSpcReduction="20000"/>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31" name="Google Shape;31;p4"/>
          <p:cNvSpPr/>
          <p:nvPr/>
        </p:nvSpPr>
        <p:spPr>
          <a:xfrm>
            <a:off x="7408650" y="4796300"/>
            <a:ext cx="1239000" cy="2769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2" name="Shape 32"/>
        <p:cNvGrpSpPr/>
        <p:nvPr/>
      </p:nvGrpSpPr>
      <p:grpSpPr>
        <a:xfrm>
          <a:off x="0" y="0"/>
          <a:ext cx="0" cy="0"/>
          <a:chOff x="0" y="0"/>
          <a:chExt cx="0" cy="0"/>
        </a:xfrm>
      </p:grpSpPr>
      <p:sp>
        <p:nvSpPr>
          <p:cNvPr id="33" name="Google Shape;33;p5"/>
          <p:cNvSpPr txBox="1"/>
          <p:nvPr>
            <p:ph type="title"/>
          </p:nvPr>
        </p:nvSpPr>
        <p:spPr>
          <a:xfrm>
            <a:off x="180900" y="446900"/>
            <a:ext cx="87822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a:lvl1pPr>
            <a:lvl2pPr lvl="1">
              <a:spcBef>
                <a:spcPts val="0"/>
              </a:spcBef>
              <a:spcAft>
                <a:spcPts val="0"/>
              </a:spcAft>
              <a:buSzPts val="2600"/>
              <a:buNone/>
              <a:defRPr/>
            </a:lvl2pPr>
            <a:lvl3pPr lvl="2">
              <a:spcBef>
                <a:spcPts val="0"/>
              </a:spcBef>
              <a:spcAft>
                <a:spcPts val="0"/>
              </a:spcAft>
              <a:buSzPts val="2600"/>
              <a:buNone/>
              <a:defRPr/>
            </a:lvl3pPr>
            <a:lvl4pPr lvl="3">
              <a:spcBef>
                <a:spcPts val="0"/>
              </a:spcBef>
              <a:spcAft>
                <a:spcPts val="0"/>
              </a:spcAft>
              <a:buSzPts val="2600"/>
              <a:buNone/>
              <a:defRPr/>
            </a:lvl4pPr>
            <a:lvl5pPr lvl="4">
              <a:spcBef>
                <a:spcPts val="0"/>
              </a:spcBef>
              <a:spcAft>
                <a:spcPts val="0"/>
              </a:spcAft>
              <a:buSzPts val="2600"/>
              <a:buNone/>
              <a:defRPr/>
            </a:lvl5pPr>
            <a:lvl6pPr lvl="5">
              <a:spcBef>
                <a:spcPts val="0"/>
              </a:spcBef>
              <a:spcAft>
                <a:spcPts val="0"/>
              </a:spcAft>
              <a:buSzPts val="2600"/>
              <a:buNone/>
              <a:defRPr/>
            </a:lvl6pPr>
            <a:lvl7pPr lvl="6">
              <a:spcBef>
                <a:spcPts val="0"/>
              </a:spcBef>
              <a:spcAft>
                <a:spcPts val="0"/>
              </a:spcAft>
              <a:buSzPts val="2600"/>
              <a:buNone/>
              <a:defRPr/>
            </a:lvl7pPr>
            <a:lvl8pPr lvl="7">
              <a:spcBef>
                <a:spcPts val="0"/>
              </a:spcBef>
              <a:spcAft>
                <a:spcPts val="0"/>
              </a:spcAft>
              <a:buSzPts val="2600"/>
              <a:buNone/>
              <a:defRPr/>
            </a:lvl8pPr>
            <a:lvl9pPr lvl="8">
              <a:spcBef>
                <a:spcPts val="0"/>
              </a:spcBef>
              <a:spcAft>
                <a:spcPts val="0"/>
              </a:spcAft>
              <a:buSzPts val="2600"/>
              <a:buNone/>
              <a:defRPr/>
            </a:lvl9pPr>
          </a:lstStyle>
          <a:p/>
        </p:txBody>
      </p:sp>
      <p:sp>
        <p:nvSpPr>
          <p:cNvPr id="34" name="Google Shape;34;p5"/>
          <p:cNvSpPr txBox="1"/>
          <p:nvPr>
            <p:ph idx="1" type="body"/>
          </p:nvPr>
        </p:nvSpPr>
        <p:spPr>
          <a:xfrm>
            <a:off x="180900" y="1143700"/>
            <a:ext cx="41226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5" name="Google Shape;35;p5"/>
          <p:cNvSpPr txBox="1"/>
          <p:nvPr>
            <p:ph idx="2" type="body"/>
          </p:nvPr>
        </p:nvSpPr>
        <p:spPr>
          <a:xfrm>
            <a:off x="4840395" y="1143700"/>
            <a:ext cx="41226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6" name="Google Shape;36;p5"/>
          <p:cNvSpPr txBox="1"/>
          <p:nvPr>
            <p:ph idx="12" type="sldNum"/>
          </p:nvPr>
        </p:nvSpPr>
        <p:spPr>
          <a:xfrm>
            <a:off x="8453375" y="4796300"/>
            <a:ext cx="548700" cy="276900"/>
          </a:xfrm>
          <a:prstGeom prst="rect">
            <a:avLst/>
          </a:prstGeom>
        </p:spPr>
        <p:txBody>
          <a:bodyPr anchorCtr="0" anchor="ctr" bIns="91425" lIns="91425" spcFirstLastPara="1" rIns="91425" wrap="square" tIns="91425">
            <a:normAutofit fontScale="85000" lnSpcReduction="20000"/>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7" name="Shape 37"/>
        <p:cNvGrpSpPr/>
        <p:nvPr/>
      </p:nvGrpSpPr>
      <p:grpSpPr>
        <a:xfrm>
          <a:off x="0" y="0"/>
          <a:ext cx="0" cy="0"/>
          <a:chOff x="0" y="0"/>
          <a:chExt cx="0" cy="0"/>
        </a:xfrm>
      </p:grpSpPr>
      <p:sp>
        <p:nvSpPr>
          <p:cNvPr id="38" name="Google Shape;38;p6"/>
          <p:cNvSpPr txBox="1"/>
          <p:nvPr>
            <p:ph type="title"/>
          </p:nvPr>
        </p:nvSpPr>
        <p:spPr>
          <a:xfrm>
            <a:off x="180900" y="446900"/>
            <a:ext cx="87822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a:lvl1pPr>
            <a:lvl2pPr lvl="1">
              <a:spcBef>
                <a:spcPts val="0"/>
              </a:spcBef>
              <a:spcAft>
                <a:spcPts val="0"/>
              </a:spcAft>
              <a:buSzPts val="2600"/>
              <a:buNone/>
              <a:defRPr/>
            </a:lvl2pPr>
            <a:lvl3pPr lvl="2">
              <a:spcBef>
                <a:spcPts val="0"/>
              </a:spcBef>
              <a:spcAft>
                <a:spcPts val="0"/>
              </a:spcAft>
              <a:buSzPts val="2600"/>
              <a:buNone/>
              <a:defRPr/>
            </a:lvl3pPr>
            <a:lvl4pPr lvl="3">
              <a:spcBef>
                <a:spcPts val="0"/>
              </a:spcBef>
              <a:spcAft>
                <a:spcPts val="0"/>
              </a:spcAft>
              <a:buSzPts val="2600"/>
              <a:buNone/>
              <a:defRPr/>
            </a:lvl4pPr>
            <a:lvl5pPr lvl="4">
              <a:spcBef>
                <a:spcPts val="0"/>
              </a:spcBef>
              <a:spcAft>
                <a:spcPts val="0"/>
              </a:spcAft>
              <a:buSzPts val="2600"/>
              <a:buNone/>
              <a:defRPr/>
            </a:lvl5pPr>
            <a:lvl6pPr lvl="5">
              <a:spcBef>
                <a:spcPts val="0"/>
              </a:spcBef>
              <a:spcAft>
                <a:spcPts val="0"/>
              </a:spcAft>
              <a:buSzPts val="2600"/>
              <a:buNone/>
              <a:defRPr/>
            </a:lvl6pPr>
            <a:lvl7pPr lvl="6">
              <a:spcBef>
                <a:spcPts val="0"/>
              </a:spcBef>
              <a:spcAft>
                <a:spcPts val="0"/>
              </a:spcAft>
              <a:buSzPts val="2600"/>
              <a:buNone/>
              <a:defRPr/>
            </a:lvl7pPr>
            <a:lvl8pPr lvl="7">
              <a:spcBef>
                <a:spcPts val="0"/>
              </a:spcBef>
              <a:spcAft>
                <a:spcPts val="0"/>
              </a:spcAft>
              <a:buSzPts val="2600"/>
              <a:buNone/>
              <a:defRPr/>
            </a:lvl8pPr>
            <a:lvl9pPr lvl="8">
              <a:spcBef>
                <a:spcPts val="0"/>
              </a:spcBef>
              <a:spcAft>
                <a:spcPts val="0"/>
              </a:spcAft>
              <a:buSzPts val="2600"/>
              <a:buNone/>
              <a:defRPr/>
            </a:lvl9pPr>
          </a:lstStyle>
          <a:p/>
        </p:txBody>
      </p:sp>
      <p:sp>
        <p:nvSpPr>
          <p:cNvPr id="39" name="Google Shape;39;p6"/>
          <p:cNvSpPr txBox="1"/>
          <p:nvPr>
            <p:ph idx="12" type="sldNum"/>
          </p:nvPr>
        </p:nvSpPr>
        <p:spPr>
          <a:xfrm>
            <a:off x="8453375" y="4796300"/>
            <a:ext cx="548700" cy="276900"/>
          </a:xfrm>
          <a:prstGeom prst="rect">
            <a:avLst/>
          </a:prstGeom>
        </p:spPr>
        <p:txBody>
          <a:bodyPr anchorCtr="0" anchor="ctr" bIns="91425" lIns="91425" spcFirstLastPara="1" rIns="91425" wrap="square" tIns="91425">
            <a:normAutofit fontScale="85000" lnSpcReduction="20000"/>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0" name="Shape 40"/>
        <p:cNvGrpSpPr/>
        <p:nvPr/>
      </p:nvGrpSpPr>
      <p:grpSpPr>
        <a:xfrm>
          <a:off x="0" y="0"/>
          <a:ext cx="0" cy="0"/>
          <a:chOff x="0" y="0"/>
          <a:chExt cx="0" cy="0"/>
        </a:xfrm>
      </p:grpSpPr>
      <p:sp>
        <p:nvSpPr>
          <p:cNvPr id="41" name="Google Shape;41;p7"/>
          <p:cNvSpPr txBox="1"/>
          <p:nvPr>
            <p:ph type="title"/>
          </p:nvPr>
        </p:nvSpPr>
        <p:spPr>
          <a:xfrm>
            <a:off x="180900" y="447950"/>
            <a:ext cx="5867400" cy="7557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a:lvl1pPr>
            <a:lvl2pPr lvl="1">
              <a:spcBef>
                <a:spcPts val="0"/>
              </a:spcBef>
              <a:spcAft>
                <a:spcPts val="0"/>
              </a:spcAft>
              <a:buSzPts val="2600"/>
              <a:buNone/>
              <a:defRPr/>
            </a:lvl2pPr>
            <a:lvl3pPr lvl="2">
              <a:spcBef>
                <a:spcPts val="0"/>
              </a:spcBef>
              <a:spcAft>
                <a:spcPts val="0"/>
              </a:spcAft>
              <a:buSzPts val="2600"/>
              <a:buNone/>
              <a:defRPr/>
            </a:lvl3pPr>
            <a:lvl4pPr lvl="3">
              <a:spcBef>
                <a:spcPts val="0"/>
              </a:spcBef>
              <a:spcAft>
                <a:spcPts val="0"/>
              </a:spcAft>
              <a:buSzPts val="2600"/>
              <a:buNone/>
              <a:defRPr/>
            </a:lvl4pPr>
            <a:lvl5pPr lvl="4">
              <a:spcBef>
                <a:spcPts val="0"/>
              </a:spcBef>
              <a:spcAft>
                <a:spcPts val="0"/>
              </a:spcAft>
              <a:buSzPts val="2600"/>
              <a:buNone/>
              <a:defRPr/>
            </a:lvl5pPr>
            <a:lvl6pPr lvl="5">
              <a:spcBef>
                <a:spcPts val="0"/>
              </a:spcBef>
              <a:spcAft>
                <a:spcPts val="0"/>
              </a:spcAft>
              <a:buSzPts val="2600"/>
              <a:buNone/>
              <a:defRPr/>
            </a:lvl6pPr>
            <a:lvl7pPr lvl="6">
              <a:spcBef>
                <a:spcPts val="0"/>
              </a:spcBef>
              <a:spcAft>
                <a:spcPts val="0"/>
              </a:spcAft>
              <a:buSzPts val="2600"/>
              <a:buNone/>
              <a:defRPr/>
            </a:lvl7pPr>
            <a:lvl8pPr lvl="7">
              <a:spcBef>
                <a:spcPts val="0"/>
              </a:spcBef>
              <a:spcAft>
                <a:spcPts val="0"/>
              </a:spcAft>
              <a:buSzPts val="2600"/>
              <a:buNone/>
              <a:defRPr/>
            </a:lvl8pPr>
            <a:lvl9pPr lvl="8">
              <a:spcBef>
                <a:spcPts val="0"/>
              </a:spcBef>
              <a:spcAft>
                <a:spcPts val="0"/>
              </a:spcAft>
              <a:buSzPts val="2600"/>
              <a:buNone/>
              <a:defRPr/>
            </a:lvl9pPr>
          </a:lstStyle>
          <a:p/>
        </p:txBody>
      </p:sp>
      <p:sp>
        <p:nvSpPr>
          <p:cNvPr id="42" name="Google Shape;42;p7"/>
          <p:cNvSpPr txBox="1"/>
          <p:nvPr>
            <p:ph idx="1" type="body"/>
          </p:nvPr>
        </p:nvSpPr>
        <p:spPr>
          <a:xfrm>
            <a:off x="180900" y="128195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43" name="Google Shape;43;p7"/>
          <p:cNvSpPr txBox="1"/>
          <p:nvPr>
            <p:ph idx="12" type="sldNum"/>
          </p:nvPr>
        </p:nvSpPr>
        <p:spPr>
          <a:xfrm>
            <a:off x="8453375" y="4796300"/>
            <a:ext cx="548700" cy="276900"/>
          </a:xfrm>
          <a:prstGeom prst="rect">
            <a:avLst/>
          </a:prstGeom>
        </p:spPr>
        <p:txBody>
          <a:bodyPr anchorCtr="0" anchor="ctr" bIns="91425" lIns="91425" spcFirstLastPara="1" rIns="91425" wrap="square" tIns="91425">
            <a:normAutofit fontScale="85000" lnSpcReduction="20000"/>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4" name="Shape 44"/>
        <p:cNvGrpSpPr/>
        <p:nvPr/>
      </p:nvGrpSpPr>
      <p:grpSpPr>
        <a:xfrm>
          <a:off x="0" y="0"/>
          <a:ext cx="0" cy="0"/>
          <a:chOff x="0" y="0"/>
          <a:chExt cx="0" cy="0"/>
        </a:xfrm>
      </p:grpSpPr>
      <p:sp>
        <p:nvSpPr>
          <p:cNvPr id="45" name="Google Shape;45;p8"/>
          <p:cNvSpPr txBox="1"/>
          <p:nvPr>
            <p:ph type="title"/>
          </p:nvPr>
        </p:nvSpPr>
        <p:spPr>
          <a:xfrm>
            <a:off x="180900" y="456800"/>
            <a:ext cx="8782200" cy="4090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6000"/>
              <a:buNone/>
              <a:defRPr sz="6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p:txBody>
      </p:sp>
      <p:sp>
        <p:nvSpPr>
          <p:cNvPr id="46" name="Google Shape;46;p8"/>
          <p:cNvSpPr txBox="1"/>
          <p:nvPr>
            <p:ph idx="12" type="sldNum"/>
          </p:nvPr>
        </p:nvSpPr>
        <p:spPr>
          <a:xfrm>
            <a:off x="8453375" y="4796300"/>
            <a:ext cx="548700" cy="276900"/>
          </a:xfrm>
          <a:prstGeom prst="rect">
            <a:avLst/>
          </a:prstGeom>
        </p:spPr>
        <p:txBody>
          <a:bodyPr anchorCtr="0" anchor="ctr" bIns="91425" lIns="91425" spcFirstLastPara="1" rIns="91425" wrap="square" tIns="91425">
            <a:normAutofit fontScale="85000" lnSpcReduction="20000"/>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7" name="Shape 47"/>
        <p:cNvGrpSpPr/>
        <p:nvPr/>
      </p:nvGrpSpPr>
      <p:grpSpPr>
        <a:xfrm>
          <a:off x="0" y="0"/>
          <a:ext cx="0" cy="0"/>
          <a:chOff x="0" y="0"/>
          <a:chExt cx="0" cy="0"/>
        </a:xfrm>
      </p:grpSpPr>
      <p:sp>
        <p:nvSpPr>
          <p:cNvPr id="48" name="Google Shape;48;p9"/>
          <p:cNvSpPr/>
          <p:nvPr/>
        </p:nvSpPr>
        <p:spPr>
          <a:xfrm>
            <a:off x="4572000" y="-1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p9"/>
          <p:cNvSpPr txBox="1"/>
          <p:nvPr/>
        </p:nvSpPr>
        <p:spPr>
          <a:xfrm>
            <a:off x="5085675" y="4796225"/>
            <a:ext cx="3561000" cy="276900"/>
          </a:xfrm>
          <a:prstGeom prst="rect">
            <a:avLst/>
          </a:prstGeom>
          <a:noFill/>
          <a:ln>
            <a:noFill/>
          </a:ln>
        </p:spPr>
        <p:txBody>
          <a:bodyPr anchorCtr="0" anchor="ctr" bIns="91425" lIns="91425" spcFirstLastPara="1" rIns="91425" wrap="square" tIns="91425">
            <a:noAutofit/>
          </a:bodyPr>
          <a:lstStyle/>
          <a:p>
            <a:pPr indent="0" lvl="0" marL="0" rtl="0" algn="r">
              <a:lnSpc>
                <a:spcPct val="95000"/>
              </a:lnSpc>
              <a:spcBef>
                <a:spcPts val="0"/>
              </a:spcBef>
              <a:spcAft>
                <a:spcPts val="0"/>
              </a:spcAft>
              <a:buNone/>
            </a:pPr>
            <a:r>
              <a:rPr lang="en" sz="600">
                <a:solidFill>
                  <a:schemeClr val="lt1"/>
                </a:solidFill>
                <a:latin typeface="Roboto"/>
                <a:ea typeface="Roboto"/>
                <a:cs typeface="Roboto"/>
                <a:sym typeface="Roboto"/>
              </a:rPr>
              <a:t>Confidential + Proprietary</a:t>
            </a:r>
            <a:endParaRPr sz="600">
              <a:solidFill>
                <a:schemeClr val="lt1"/>
              </a:solidFill>
              <a:latin typeface="Roboto"/>
              <a:ea typeface="Roboto"/>
              <a:cs typeface="Roboto"/>
              <a:sym typeface="Roboto"/>
            </a:endParaRPr>
          </a:p>
        </p:txBody>
      </p:sp>
      <p:sp>
        <p:nvSpPr>
          <p:cNvPr id="50" name="Google Shape;50;p9"/>
          <p:cNvSpPr txBox="1"/>
          <p:nvPr>
            <p:ph type="title"/>
          </p:nvPr>
        </p:nvSpPr>
        <p:spPr>
          <a:xfrm>
            <a:off x="178563" y="446900"/>
            <a:ext cx="4045200" cy="9534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a:lvl1pPr>
            <a:lvl2pPr lvl="1">
              <a:spcBef>
                <a:spcPts val="0"/>
              </a:spcBef>
              <a:spcAft>
                <a:spcPts val="0"/>
              </a:spcAft>
              <a:buSzPts val="2600"/>
              <a:buNone/>
              <a:defRPr/>
            </a:lvl2pPr>
            <a:lvl3pPr lvl="2">
              <a:spcBef>
                <a:spcPts val="0"/>
              </a:spcBef>
              <a:spcAft>
                <a:spcPts val="0"/>
              </a:spcAft>
              <a:buSzPts val="2600"/>
              <a:buNone/>
              <a:defRPr/>
            </a:lvl3pPr>
            <a:lvl4pPr lvl="3">
              <a:spcBef>
                <a:spcPts val="0"/>
              </a:spcBef>
              <a:spcAft>
                <a:spcPts val="0"/>
              </a:spcAft>
              <a:buSzPts val="2600"/>
              <a:buNone/>
              <a:defRPr/>
            </a:lvl4pPr>
            <a:lvl5pPr lvl="4">
              <a:spcBef>
                <a:spcPts val="0"/>
              </a:spcBef>
              <a:spcAft>
                <a:spcPts val="0"/>
              </a:spcAft>
              <a:buSzPts val="2600"/>
              <a:buNone/>
              <a:defRPr/>
            </a:lvl5pPr>
            <a:lvl6pPr lvl="5">
              <a:spcBef>
                <a:spcPts val="0"/>
              </a:spcBef>
              <a:spcAft>
                <a:spcPts val="0"/>
              </a:spcAft>
              <a:buSzPts val="2600"/>
              <a:buNone/>
              <a:defRPr/>
            </a:lvl6pPr>
            <a:lvl7pPr lvl="6">
              <a:spcBef>
                <a:spcPts val="0"/>
              </a:spcBef>
              <a:spcAft>
                <a:spcPts val="0"/>
              </a:spcAft>
              <a:buSzPts val="2600"/>
              <a:buNone/>
              <a:defRPr/>
            </a:lvl7pPr>
            <a:lvl8pPr lvl="7">
              <a:spcBef>
                <a:spcPts val="0"/>
              </a:spcBef>
              <a:spcAft>
                <a:spcPts val="0"/>
              </a:spcAft>
              <a:buSzPts val="2600"/>
              <a:buNone/>
              <a:defRPr/>
            </a:lvl8pPr>
            <a:lvl9pPr lvl="8">
              <a:spcBef>
                <a:spcPts val="0"/>
              </a:spcBef>
              <a:spcAft>
                <a:spcPts val="0"/>
              </a:spcAft>
              <a:buSzPts val="2600"/>
              <a:buNone/>
              <a:defRPr/>
            </a:lvl9pPr>
          </a:lstStyle>
          <a:p/>
        </p:txBody>
      </p:sp>
      <p:sp>
        <p:nvSpPr>
          <p:cNvPr id="51" name="Google Shape;51;p9"/>
          <p:cNvSpPr txBox="1"/>
          <p:nvPr>
            <p:ph idx="1" type="subTitle"/>
          </p:nvPr>
        </p:nvSpPr>
        <p:spPr>
          <a:xfrm>
            <a:off x="176225" y="1454750"/>
            <a:ext cx="4045200" cy="12351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SzPts val="1400"/>
              <a:buNone/>
              <a:defRPr sz="1400"/>
            </a:lvl1pPr>
            <a:lvl2pPr lvl="1">
              <a:lnSpc>
                <a:spcPct val="100000"/>
              </a:lnSpc>
              <a:spcBef>
                <a:spcPts val="0"/>
              </a:spcBef>
              <a:spcAft>
                <a:spcPts val="0"/>
              </a:spcAft>
              <a:buSzPts val="1400"/>
              <a:buNone/>
              <a:defRPr/>
            </a:lvl2pPr>
            <a:lvl3pPr lvl="2">
              <a:lnSpc>
                <a:spcPct val="100000"/>
              </a:lnSpc>
              <a:spcBef>
                <a:spcPts val="0"/>
              </a:spcBef>
              <a:spcAft>
                <a:spcPts val="0"/>
              </a:spcAft>
              <a:buSzPts val="1400"/>
              <a:buNone/>
              <a:defRPr/>
            </a:lvl3pPr>
            <a:lvl4pPr lvl="3">
              <a:lnSpc>
                <a:spcPct val="100000"/>
              </a:lnSpc>
              <a:spcBef>
                <a:spcPts val="0"/>
              </a:spcBef>
              <a:spcAft>
                <a:spcPts val="0"/>
              </a:spcAft>
              <a:buSzPts val="1400"/>
              <a:buNone/>
              <a:defRPr/>
            </a:lvl4pPr>
            <a:lvl5pPr lvl="4">
              <a:lnSpc>
                <a:spcPct val="100000"/>
              </a:lnSpc>
              <a:spcBef>
                <a:spcPts val="0"/>
              </a:spcBef>
              <a:spcAft>
                <a:spcPts val="0"/>
              </a:spcAft>
              <a:buSzPts val="1400"/>
              <a:buNone/>
              <a:defRPr/>
            </a:lvl5pPr>
            <a:lvl6pPr lvl="5">
              <a:lnSpc>
                <a:spcPct val="100000"/>
              </a:lnSpc>
              <a:spcBef>
                <a:spcPts val="0"/>
              </a:spcBef>
              <a:spcAft>
                <a:spcPts val="0"/>
              </a:spcAft>
              <a:buSzPts val="1400"/>
              <a:buNone/>
              <a:defRPr/>
            </a:lvl6pPr>
            <a:lvl7pPr lvl="6">
              <a:lnSpc>
                <a:spcPct val="100000"/>
              </a:lnSpc>
              <a:spcBef>
                <a:spcPts val="0"/>
              </a:spcBef>
              <a:spcAft>
                <a:spcPts val="0"/>
              </a:spcAft>
              <a:buSzPts val="1400"/>
              <a:buNone/>
              <a:defRPr/>
            </a:lvl7pPr>
            <a:lvl8pPr lvl="7">
              <a:lnSpc>
                <a:spcPct val="100000"/>
              </a:lnSpc>
              <a:spcBef>
                <a:spcPts val="0"/>
              </a:spcBef>
              <a:spcAft>
                <a:spcPts val="0"/>
              </a:spcAft>
              <a:buSzPts val="1400"/>
              <a:buNone/>
              <a:defRPr/>
            </a:lvl8pPr>
            <a:lvl9pPr lvl="8">
              <a:lnSpc>
                <a:spcPct val="100000"/>
              </a:lnSpc>
              <a:spcBef>
                <a:spcPts val="0"/>
              </a:spcBef>
              <a:spcAft>
                <a:spcPts val="0"/>
              </a:spcAft>
              <a:buSzPts val="1400"/>
              <a:buNone/>
              <a:defRPr/>
            </a:lvl9pPr>
          </a:lstStyle>
          <a:p/>
        </p:txBody>
      </p:sp>
      <p:sp>
        <p:nvSpPr>
          <p:cNvPr id="52" name="Google Shape;52;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53" name="Google Shape;53;p9"/>
          <p:cNvSpPr txBox="1"/>
          <p:nvPr>
            <p:ph idx="12" type="sldNum"/>
          </p:nvPr>
        </p:nvSpPr>
        <p:spPr>
          <a:xfrm>
            <a:off x="8453375" y="4796300"/>
            <a:ext cx="548700" cy="276900"/>
          </a:xfrm>
          <a:prstGeom prst="rect">
            <a:avLst/>
          </a:prstGeom>
        </p:spPr>
        <p:txBody>
          <a:bodyPr anchorCtr="0" anchor="ctr" bIns="91425" lIns="91425" spcFirstLastPara="1" rIns="91425" wrap="square" tIns="91425">
            <a:normAutofit fontScale="85000" lnSpcReduction="20000"/>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4" name="Shape 54"/>
        <p:cNvGrpSpPr/>
        <p:nvPr/>
      </p:nvGrpSpPr>
      <p:grpSpPr>
        <a:xfrm>
          <a:off x="0" y="0"/>
          <a:ext cx="0" cy="0"/>
          <a:chOff x="0" y="0"/>
          <a:chExt cx="0" cy="0"/>
        </a:xfrm>
      </p:grpSpPr>
      <p:sp>
        <p:nvSpPr>
          <p:cNvPr id="55" name="Google Shape;55;p10"/>
          <p:cNvSpPr/>
          <p:nvPr/>
        </p:nvSpPr>
        <p:spPr>
          <a:xfrm>
            <a:off x="3534336" y="2402400"/>
            <a:ext cx="3930000" cy="2741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10"/>
          <p:cNvSpPr txBox="1"/>
          <p:nvPr>
            <p:ph idx="1" type="body"/>
          </p:nvPr>
        </p:nvSpPr>
        <p:spPr>
          <a:xfrm>
            <a:off x="3885361" y="2773950"/>
            <a:ext cx="3211500" cy="2188500"/>
          </a:xfrm>
          <a:prstGeom prst="rect">
            <a:avLst/>
          </a:prstGeom>
        </p:spPr>
        <p:txBody>
          <a:bodyPr anchorCtr="0" anchor="t" bIns="91425" lIns="91425" spcFirstLastPara="1" rIns="91425" wrap="square" tIns="91425">
            <a:normAutofit/>
          </a:bodyPr>
          <a:lstStyle>
            <a:lvl1pPr indent="-228600" lvl="0" marL="457200">
              <a:lnSpc>
                <a:spcPct val="100000"/>
              </a:lnSpc>
              <a:spcBef>
                <a:spcPts val="0"/>
              </a:spcBef>
              <a:spcAft>
                <a:spcPts val="0"/>
              </a:spcAft>
              <a:buClr>
                <a:schemeClr val="lt1"/>
              </a:buClr>
              <a:buSzPts val="1600"/>
              <a:buNone/>
              <a:defRPr sz="1600">
                <a:solidFill>
                  <a:schemeClr val="lt1"/>
                </a:solidFill>
              </a:defRPr>
            </a:lvl1pPr>
          </a:lstStyle>
          <a:p/>
        </p:txBody>
      </p:sp>
      <p:sp>
        <p:nvSpPr>
          <p:cNvPr id="57" name="Google Shape;57;p10"/>
          <p:cNvSpPr txBox="1"/>
          <p:nvPr>
            <p:ph idx="12" type="sldNum"/>
          </p:nvPr>
        </p:nvSpPr>
        <p:spPr>
          <a:xfrm>
            <a:off x="8453375" y="4796300"/>
            <a:ext cx="548700" cy="276900"/>
          </a:xfrm>
          <a:prstGeom prst="rect">
            <a:avLst/>
          </a:prstGeom>
        </p:spPr>
        <p:txBody>
          <a:bodyPr anchorCtr="0" anchor="ctr" bIns="91425" lIns="91425" spcFirstLastPara="1" rIns="91425" wrap="square" tIns="91425">
            <a:normAutofit fontScale="85000" lnSpcReduction="20000"/>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google">
    <p:bg>
      <p:bgPr>
        <a:solidFill>
          <a:schemeClr val="lt1"/>
        </a:solidFill>
      </p:bgPr>
    </p:bg>
    <p:spTree>
      <p:nvGrpSpPr>
        <p:cNvPr id="5" name="Shape 5"/>
        <p:cNvGrpSpPr/>
        <p:nvPr/>
      </p:nvGrpSpPr>
      <p:grpSpPr>
        <a:xfrm>
          <a:off x="0" y="0"/>
          <a:ext cx="0" cy="0"/>
          <a:chOff x="0" y="0"/>
          <a:chExt cx="0" cy="0"/>
        </a:xfrm>
      </p:grpSpPr>
      <p:grpSp>
        <p:nvGrpSpPr>
          <p:cNvPr id="6" name="Google Shape;6;p1"/>
          <p:cNvGrpSpPr/>
          <p:nvPr/>
        </p:nvGrpSpPr>
        <p:grpSpPr>
          <a:xfrm>
            <a:off x="176223" y="4848071"/>
            <a:ext cx="532885" cy="173631"/>
            <a:chOff x="0" y="0"/>
            <a:chExt cx="2077525" cy="676925"/>
          </a:xfrm>
        </p:grpSpPr>
        <p:sp>
          <p:nvSpPr>
            <p:cNvPr id="7" name="Google Shape;7;p1"/>
            <p:cNvSpPr/>
            <p:nvPr/>
          </p:nvSpPr>
          <p:spPr>
            <a:xfrm>
              <a:off x="0" y="0"/>
              <a:ext cx="511375" cy="524800"/>
            </a:xfrm>
            <a:custGeom>
              <a:rect b="b" l="l" r="r" t="t"/>
              <a:pathLst>
                <a:path extrusionOk="0" h="20992" w="20455">
                  <a:moveTo>
                    <a:pt x="10700" y="12450"/>
                  </a:moveTo>
                  <a:lnTo>
                    <a:pt x="10700" y="9583"/>
                  </a:lnTo>
                  <a:lnTo>
                    <a:pt x="20300" y="9583"/>
                  </a:lnTo>
                  <a:cubicBezTo>
                    <a:pt x="20398" y="10088"/>
                    <a:pt x="20455" y="10690"/>
                    <a:pt x="20455" y="11341"/>
                  </a:cubicBezTo>
                  <a:cubicBezTo>
                    <a:pt x="20455" y="13491"/>
                    <a:pt x="19866" y="16154"/>
                    <a:pt x="17972" y="18048"/>
                  </a:cubicBezTo>
                  <a:cubicBezTo>
                    <a:pt x="16129" y="19968"/>
                    <a:pt x="13773" y="20992"/>
                    <a:pt x="10650" y="20992"/>
                  </a:cubicBezTo>
                  <a:cubicBezTo>
                    <a:pt x="4864" y="20993"/>
                    <a:pt x="0" y="16282"/>
                    <a:pt x="0" y="10496"/>
                  </a:cubicBezTo>
                  <a:cubicBezTo>
                    <a:pt x="0" y="4710"/>
                    <a:pt x="4864" y="0"/>
                    <a:pt x="10650" y="0"/>
                  </a:cubicBezTo>
                  <a:cubicBezTo>
                    <a:pt x="13850" y="0"/>
                    <a:pt x="16129" y="1254"/>
                    <a:pt x="17844" y="2893"/>
                  </a:cubicBezTo>
                  <a:lnTo>
                    <a:pt x="15822" y="4915"/>
                  </a:lnTo>
                  <a:cubicBezTo>
                    <a:pt x="14593" y="3763"/>
                    <a:pt x="12929" y="2867"/>
                    <a:pt x="10651" y="2867"/>
                  </a:cubicBezTo>
                  <a:cubicBezTo>
                    <a:pt x="6427" y="2867"/>
                    <a:pt x="3124" y="6272"/>
                    <a:pt x="3124" y="10496"/>
                  </a:cubicBezTo>
                  <a:cubicBezTo>
                    <a:pt x="3124" y="14720"/>
                    <a:pt x="6427" y="18125"/>
                    <a:pt x="10651" y="18125"/>
                  </a:cubicBezTo>
                  <a:cubicBezTo>
                    <a:pt x="13390" y="18125"/>
                    <a:pt x="14952" y="17024"/>
                    <a:pt x="15950" y="16026"/>
                  </a:cubicBezTo>
                  <a:cubicBezTo>
                    <a:pt x="16764" y="15213"/>
                    <a:pt x="17299" y="14046"/>
                    <a:pt x="17507" y="12450"/>
                  </a:cubicBezTo>
                  <a:lnTo>
                    <a:pt x="10700" y="12450"/>
                  </a:lnTo>
                  <a:close/>
                </a:path>
              </a:pathLst>
            </a:custGeom>
            <a:solidFill>
              <a:schemeClr val="dk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 name="Google Shape;8;p1"/>
            <p:cNvSpPr/>
            <p:nvPr/>
          </p:nvSpPr>
          <p:spPr>
            <a:xfrm>
              <a:off x="540400" y="187300"/>
              <a:ext cx="339200" cy="337950"/>
            </a:xfrm>
            <a:custGeom>
              <a:rect b="b" l="l" r="r" t="t"/>
              <a:pathLst>
                <a:path extrusionOk="0" h="13518" w="13568">
                  <a:moveTo>
                    <a:pt x="13568" y="6759"/>
                  </a:moveTo>
                  <a:cubicBezTo>
                    <a:pt x="13568" y="10650"/>
                    <a:pt x="10522" y="13518"/>
                    <a:pt x="6784" y="13518"/>
                  </a:cubicBezTo>
                  <a:cubicBezTo>
                    <a:pt x="3046" y="13518"/>
                    <a:pt x="0" y="10651"/>
                    <a:pt x="0" y="6759"/>
                  </a:cubicBezTo>
                  <a:cubicBezTo>
                    <a:pt x="0" y="2842"/>
                    <a:pt x="3046" y="0"/>
                    <a:pt x="6784" y="0"/>
                  </a:cubicBezTo>
                  <a:cubicBezTo>
                    <a:pt x="10522" y="0"/>
                    <a:pt x="13568" y="2842"/>
                    <a:pt x="13568" y="6759"/>
                  </a:cubicBezTo>
                  <a:close/>
                  <a:moveTo>
                    <a:pt x="10599" y="6759"/>
                  </a:moveTo>
                  <a:cubicBezTo>
                    <a:pt x="10599" y="4327"/>
                    <a:pt x="8833" y="2663"/>
                    <a:pt x="6785" y="2663"/>
                  </a:cubicBezTo>
                  <a:cubicBezTo>
                    <a:pt x="4737" y="2663"/>
                    <a:pt x="2970" y="4327"/>
                    <a:pt x="2970" y="6759"/>
                  </a:cubicBezTo>
                  <a:cubicBezTo>
                    <a:pt x="2970" y="9165"/>
                    <a:pt x="4736" y="10855"/>
                    <a:pt x="6785" y="10855"/>
                  </a:cubicBezTo>
                  <a:cubicBezTo>
                    <a:pt x="8832" y="10855"/>
                    <a:pt x="10599" y="9165"/>
                    <a:pt x="10599" y="6759"/>
                  </a:cubicBezTo>
                  <a:close/>
                </a:path>
              </a:pathLst>
            </a:custGeom>
            <a:solidFill>
              <a:schemeClr val="dk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 name="Google Shape;9;p1"/>
            <p:cNvSpPr/>
            <p:nvPr/>
          </p:nvSpPr>
          <p:spPr>
            <a:xfrm>
              <a:off x="910400" y="187300"/>
              <a:ext cx="339200" cy="337950"/>
            </a:xfrm>
            <a:custGeom>
              <a:rect b="b" l="l" r="r" t="t"/>
              <a:pathLst>
                <a:path extrusionOk="0" h="13518" w="13568">
                  <a:moveTo>
                    <a:pt x="13568" y="6759"/>
                  </a:moveTo>
                  <a:cubicBezTo>
                    <a:pt x="13568" y="10650"/>
                    <a:pt x="10522" y="13518"/>
                    <a:pt x="6784" y="13518"/>
                  </a:cubicBezTo>
                  <a:cubicBezTo>
                    <a:pt x="3046" y="13518"/>
                    <a:pt x="0" y="10651"/>
                    <a:pt x="0" y="6759"/>
                  </a:cubicBezTo>
                  <a:cubicBezTo>
                    <a:pt x="0" y="2842"/>
                    <a:pt x="3046" y="0"/>
                    <a:pt x="6784" y="0"/>
                  </a:cubicBezTo>
                  <a:cubicBezTo>
                    <a:pt x="10522" y="0"/>
                    <a:pt x="13568" y="2842"/>
                    <a:pt x="13568" y="6759"/>
                  </a:cubicBezTo>
                  <a:close/>
                  <a:moveTo>
                    <a:pt x="10599" y="6759"/>
                  </a:moveTo>
                  <a:cubicBezTo>
                    <a:pt x="10599" y="4327"/>
                    <a:pt x="8833" y="2663"/>
                    <a:pt x="6785" y="2663"/>
                  </a:cubicBezTo>
                  <a:cubicBezTo>
                    <a:pt x="4737" y="2663"/>
                    <a:pt x="2970" y="4327"/>
                    <a:pt x="2970" y="6759"/>
                  </a:cubicBezTo>
                  <a:cubicBezTo>
                    <a:pt x="2970" y="9165"/>
                    <a:pt x="4736" y="10855"/>
                    <a:pt x="6785" y="10855"/>
                  </a:cubicBezTo>
                  <a:cubicBezTo>
                    <a:pt x="8832" y="10855"/>
                    <a:pt x="10599" y="9165"/>
                    <a:pt x="10599" y="6759"/>
                  </a:cubicBezTo>
                  <a:close/>
                </a:path>
              </a:pathLst>
            </a:custGeom>
            <a:solidFill>
              <a:schemeClr val="dk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 name="Google Shape;10;p1"/>
            <p:cNvSpPr/>
            <p:nvPr/>
          </p:nvSpPr>
          <p:spPr>
            <a:xfrm>
              <a:off x="1280400" y="187325"/>
              <a:ext cx="323850" cy="489600"/>
            </a:xfrm>
            <a:custGeom>
              <a:rect b="b" l="l" r="r" t="t"/>
              <a:pathLst>
                <a:path extrusionOk="0" h="19584" w="12954">
                  <a:moveTo>
                    <a:pt x="12954" y="409"/>
                  </a:moveTo>
                  <a:lnTo>
                    <a:pt x="12954" y="12544"/>
                  </a:lnTo>
                  <a:cubicBezTo>
                    <a:pt x="12954" y="17536"/>
                    <a:pt x="10010" y="19584"/>
                    <a:pt x="6528" y="19584"/>
                  </a:cubicBezTo>
                  <a:cubicBezTo>
                    <a:pt x="3251" y="19584"/>
                    <a:pt x="1280" y="17382"/>
                    <a:pt x="537" y="15590"/>
                  </a:cubicBezTo>
                  <a:lnTo>
                    <a:pt x="3123" y="14515"/>
                  </a:lnTo>
                  <a:cubicBezTo>
                    <a:pt x="3584" y="15616"/>
                    <a:pt x="4710" y="16922"/>
                    <a:pt x="6528" y="16922"/>
                  </a:cubicBezTo>
                  <a:cubicBezTo>
                    <a:pt x="8755" y="16922"/>
                    <a:pt x="10138" y="15539"/>
                    <a:pt x="10138" y="12954"/>
                  </a:cubicBezTo>
                  <a:lnTo>
                    <a:pt x="10138" y="11981"/>
                  </a:lnTo>
                  <a:lnTo>
                    <a:pt x="10036" y="11981"/>
                  </a:lnTo>
                  <a:cubicBezTo>
                    <a:pt x="9370" y="12800"/>
                    <a:pt x="8090" y="13517"/>
                    <a:pt x="6477" y="13517"/>
                  </a:cubicBezTo>
                  <a:cubicBezTo>
                    <a:pt x="3098" y="13517"/>
                    <a:pt x="0" y="10573"/>
                    <a:pt x="0" y="6784"/>
                  </a:cubicBezTo>
                  <a:cubicBezTo>
                    <a:pt x="0" y="2969"/>
                    <a:pt x="3098" y="0"/>
                    <a:pt x="6477" y="0"/>
                  </a:cubicBezTo>
                  <a:cubicBezTo>
                    <a:pt x="8090" y="0"/>
                    <a:pt x="9370" y="717"/>
                    <a:pt x="10036" y="1511"/>
                  </a:cubicBezTo>
                  <a:lnTo>
                    <a:pt x="10138" y="1511"/>
                  </a:lnTo>
                  <a:lnTo>
                    <a:pt x="10138" y="409"/>
                  </a:lnTo>
                  <a:lnTo>
                    <a:pt x="12954" y="409"/>
                  </a:lnTo>
                  <a:close/>
                  <a:moveTo>
                    <a:pt x="10343" y="6784"/>
                  </a:moveTo>
                  <a:cubicBezTo>
                    <a:pt x="10343" y="4403"/>
                    <a:pt x="8756" y="2662"/>
                    <a:pt x="6733" y="2662"/>
                  </a:cubicBezTo>
                  <a:cubicBezTo>
                    <a:pt x="4685" y="2662"/>
                    <a:pt x="2970" y="4403"/>
                    <a:pt x="2970" y="6784"/>
                  </a:cubicBezTo>
                  <a:cubicBezTo>
                    <a:pt x="2970" y="9139"/>
                    <a:pt x="4685" y="10855"/>
                    <a:pt x="6733" y="10855"/>
                  </a:cubicBezTo>
                  <a:cubicBezTo>
                    <a:pt x="8755" y="10854"/>
                    <a:pt x="10343" y="9139"/>
                    <a:pt x="10343" y="6784"/>
                  </a:cubicBezTo>
                  <a:close/>
                </a:path>
              </a:pathLst>
            </a:custGeom>
            <a:solidFill>
              <a:schemeClr val="dk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1"/>
            <p:cNvSpPr/>
            <p:nvPr/>
          </p:nvSpPr>
          <p:spPr>
            <a:xfrm>
              <a:off x="1655750" y="20000"/>
              <a:ext cx="74250" cy="495000"/>
            </a:xfrm>
            <a:custGeom>
              <a:rect b="b" l="l" r="r" t="t"/>
              <a:pathLst>
                <a:path extrusionOk="0" h="19800" w="2970">
                  <a:moveTo>
                    <a:pt x="2970" y="0"/>
                  </a:moveTo>
                  <a:lnTo>
                    <a:pt x="2970" y="19800"/>
                  </a:lnTo>
                  <a:lnTo>
                    <a:pt x="0" y="19800"/>
                  </a:lnTo>
                  <a:lnTo>
                    <a:pt x="0" y="0"/>
                  </a:lnTo>
                  <a:lnTo>
                    <a:pt x="2970" y="0"/>
                  </a:lnTo>
                  <a:close/>
                </a:path>
              </a:pathLst>
            </a:custGeom>
            <a:solidFill>
              <a:schemeClr val="dk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1"/>
            <p:cNvSpPr/>
            <p:nvPr/>
          </p:nvSpPr>
          <p:spPr>
            <a:xfrm>
              <a:off x="1765825" y="187275"/>
              <a:ext cx="311700" cy="337950"/>
            </a:xfrm>
            <a:custGeom>
              <a:rect b="b" l="l" r="r" t="t"/>
              <a:pathLst>
                <a:path extrusionOk="0" h="13518" w="12468">
                  <a:moveTo>
                    <a:pt x="10035" y="8987"/>
                  </a:moveTo>
                  <a:lnTo>
                    <a:pt x="12339" y="10523"/>
                  </a:lnTo>
                  <a:cubicBezTo>
                    <a:pt x="11596" y="11624"/>
                    <a:pt x="9804" y="13518"/>
                    <a:pt x="6707" y="13518"/>
                  </a:cubicBezTo>
                  <a:cubicBezTo>
                    <a:pt x="2867" y="13518"/>
                    <a:pt x="0" y="10548"/>
                    <a:pt x="0" y="6759"/>
                  </a:cubicBezTo>
                  <a:cubicBezTo>
                    <a:pt x="0" y="2739"/>
                    <a:pt x="2893" y="0"/>
                    <a:pt x="6375" y="0"/>
                  </a:cubicBezTo>
                  <a:cubicBezTo>
                    <a:pt x="9882" y="0"/>
                    <a:pt x="11598" y="2791"/>
                    <a:pt x="12161" y="4301"/>
                  </a:cubicBezTo>
                  <a:lnTo>
                    <a:pt x="12468" y="5069"/>
                  </a:lnTo>
                  <a:lnTo>
                    <a:pt x="3431" y="8807"/>
                  </a:lnTo>
                  <a:cubicBezTo>
                    <a:pt x="4122" y="10164"/>
                    <a:pt x="5198" y="10855"/>
                    <a:pt x="6708" y="10855"/>
                  </a:cubicBezTo>
                  <a:cubicBezTo>
                    <a:pt x="8217" y="10856"/>
                    <a:pt x="9267" y="10114"/>
                    <a:pt x="10035" y="8987"/>
                  </a:cubicBezTo>
                  <a:close/>
                  <a:moveTo>
                    <a:pt x="2943" y="6555"/>
                  </a:moveTo>
                  <a:lnTo>
                    <a:pt x="8985" y="4046"/>
                  </a:lnTo>
                  <a:cubicBezTo>
                    <a:pt x="8652" y="3201"/>
                    <a:pt x="7654" y="2612"/>
                    <a:pt x="6476" y="2612"/>
                  </a:cubicBezTo>
                  <a:cubicBezTo>
                    <a:pt x="4966" y="2613"/>
                    <a:pt x="2867" y="3944"/>
                    <a:pt x="2943" y="6555"/>
                  </a:cubicBezTo>
                  <a:close/>
                </a:path>
              </a:pathLst>
            </a:custGeom>
            <a:solidFill>
              <a:schemeClr val="dk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grpSp>
      <p:sp>
        <p:nvSpPr>
          <p:cNvPr id="13" name="Google Shape;13;p1"/>
          <p:cNvSpPr txBox="1"/>
          <p:nvPr/>
        </p:nvSpPr>
        <p:spPr>
          <a:xfrm>
            <a:off x="5085675" y="4796225"/>
            <a:ext cx="3561000" cy="276900"/>
          </a:xfrm>
          <a:prstGeom prst="rect">
            <a:avLst/>
          </a:prstGeom>
          <a:noFill/>
          <a:ln>
            <a:noFill/>
          </a:ln>
        </p:spPr>
        <p:txBody>
          <a:bodyPr anchorCtr="0" anchor="ctr" bIns="91425" lIns="91425" spcFirstLastPara="1" rIns="91425" wrap="square" tIns="91425">
            <a:noAutofit/>
          </a:bodyPr>
          <a:lstStyle/>
          <a:p>
            <a:pPr indent="0" lvl="0" marL="0" rtl="0" algn="r">
              <a:lnSpc>
                <a:spcPct val="95000"/>
              </a:lnSpc>
              <a:spcBef>
                <a:spcPts val="0"/>
              </a:spcBef>
              <a:spcAft>
                <a:spcPts val="0"/>
              </a:spcAft>
              <a:buNone/>
            </a:pPr>
            <a:r>
              <a:rPr lang="en" sz="600">
                <a:solidFill>
                  <a:schemeClr val="dk2"/>
                </a:solidFill>
                <a:latin typeface="Roboto"/>
                <a:ea typeface="Roboto"/>
                <a:cs typeface="Roboto"/>
                <a:sym typeface="Roboto"/>
              </a:rPr>
              <a:t>Confidential + Proprietary</a:t>
            </a:r>
            <a:endParaRPr sz="600">
              <a:solidFill>
                <a:schemeClr val="dk2"/>
              </a:solidFill>
              <a:latin typeface="Roboto"/>
              <a:ea typeface="Roboto"/>
              <a:cs typeface="Roboto"/>
              <a:sym typeface="Roboto"/>
            </a:endParaRPr>
          </a:p>
        </p:txBody>
      </p:sp>
      <p:sp>
        <p:nvSpPr>
          <p:cNvPr id="14" name="Google Shape;14;p1"/>
          <p:cNvSpPr txBox="1"/>
          <p:nvPr>
            <p:ph type="title"/>
          </p:nvPr>
        </p:nvSpPr>
        <p:spPr>
          <a:xfrm>
            <a:off x="180900" y="446900"/>
            <a:ext cx="87822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2"/>
              </a:buClr>
              <a:buSzPts val="2600"/>
              <a:buFont typeface="Roboto"/>
              <a:buNone/>
              <a:defRPr sz="2600">
                <a:solidFill>
                  <a:schemeClr val="dk2"/>
                </a:solidFill>
                <a:latin typeface="Roboto"/>
                <a:ea typeface="Roboto"/>
                <a:cs typeface="Roboto"/>
                <a:sym typeface="Roboto"/>
              </a:defRPr>
            </a:lvl1pPr>
            <a:lvl2pPr lvl="1">
              <a:spcBef>
                <a:spcPts val="0"/>
              </a:spcBef>
              <a:spcAft>
                <a:spcPts val="0"/>
              </a:spcAft>
              <a:buClr>
                <a:schemeClr val="dk2"/>
              </a:buClr>
              <a:buSzPts val="2600"/>
              <a:buFont typeface="Roboto"/>
              <a:buNone/>
              <a:defRPr sz="2600">
                <a:solidFill>
                  <a:schemeClr val="dk2"/>
                </a:solidFill>
                <a:latin typeface="Roboto"/>
                <a:ea typeface="Roboto"/>
                <a:cs typeface="Roboto"/>
                <a:sym typeface="Roboto"/>
              </a:defRPr>
            </a:lvl2pPr>
            <a:lvl3pPr lvl="2">
              <a:spcBef>
                <a:spcPts val="0"/>
              </a:spcBef>
              <a:spcAft>
                <a:spcPts val="0"/>
              </a:spcAft>
              <a:buClr>
                <a:schemeClr val="dk2"/>
              </a:buClr>
              <a:buSzPts val="2600"/>
              <a:buFont typeface="Roboto"/>
              <a:buNone/>
              <a:defRPr sz="2600">
                <a:solidFill>
                  <a:schemeClr val="dk2"/>
                </a:solidFill>
                <a:latin typeface="Roboto"/>
                <a:ea typeface="Roboto"/>
                <a:cs typeface="Roboto"/>
                <a:sym typeface="Roboto"/>
              </a:defRPr>
            </a:lvl3pPr>
            <a:lvl4pPr lvl="3">
              <a:spcBef>
                <a:spcPts val="0"/>
              </a:spcBef>
              <a:spcAft>
                <a:spcPts val="0"/>
              </a:spcAft>
              <a:buClr>
                <a:schemeClr val="dk2"/>
              </a:buClr>
              <a:buSzPts val="2600"/>
              <a:buFont typeface="Roboto"/>
              <a:buNone/>
              <a:defRPr sz="2600">
                <a:solidFill>
                  <a:schemeClr val="dk2"/>
                </a:solidFill>
                <a:latin typeface="Roboto"/>
                <a:ea typeface="Roboto"/>
                <a:cs typeface="Roboto"/>
                <a:sym typeface="Roboto"/>
              </a:defRPr>
            </a:lvl4pPr>
            <a:lvl5pPr lvl="4">
              <a:spcBef>
                <a:spcPts val="0"/>
              </a:spcBef>
              <a:spcAft>
                <a:spcPts val="0"/>
              </a:spcAft>
              <a:buClr>
                <a:schemeClr val="dk2"/>
              </a:buClr>
              <a:buSzPts val="2600"/>
              <a:buFont typeface="Roboto"/>
              <a:buNone/>
              <a:defRPr sz="2600">
                <a:solidFill>
                  <a:schemeClr val="dk2"/>
                </a:solidFill>
                <a:latin typeface="Roboto"/>
                <a:ea typeface="Roboto"/>
                <a:cs typeface="Roboto"/>
                <a:sym typeface="Roboto"/>
              </a:defRPr>
            </a:lvl5pPr>
            <a:lvl6pPr lvl="5">
              <a:spcBef>
                <a:spcPts val="0"/>
              </a:spcBef>
              <a:spcAft>
                <a:spcPts val="0"/>
              </a:spcAft>
              <a:buClr>
                <a:schemeClr val="dk2"/>
              </a:buClr>
              <a:buSzPts val="2600"/>
              <a:buFont typeface="Roboto"/>
              <a:buNone/>
              <a:defRPr sz="2600">
                <a:solidFill>
                  <a:schemeClr val="dk2"/>
                </a:solidFill>
                <a:latin typeface="Roboto"/>
                <a:ea typeface="Roboto"/>
                <a:cs typeface="Roboto"/>
                <a:sym typeface="Roboto"/>
              </a:defRPr>
            </a:lvl6pPr>
            <a:lvl7pPr lvl="6">
              <a:spcBef>
                <a:spcPts val="0"/>
              </a:spcBef>
              <a:spcAft>
                <a:spcPts val="0"/>
              </a:spcAft>
              <a:buClr>
                <a:schemeClr val="dk2"/>
              </a:buClr>
              <a:buSzPts val="2600"/>
              <a:buFont typeface="Roboto"/>
              <a:buNone/>
              <a:defRPr sz="2600">
                <a:solidFill>
                  <a:schemeClr val="dk2"/>
                </a:solidFill>
                <a:latin typeface="Roboto"/>
                <a:ea typeface="Roboto"/>
                <a:cs typeface="Roboto"/>
                <a:sym typeface="Roboto"/>
              </a:defRPr>
            </a:lvl7pPr>
            <a:lvl8pPr lvl="7">
              <a:spcBef>
                <a:spcPts val="0"/>
              </a:spcBef>
              <a:spcAft>
                <a:spcPts val="0"/>
              </a:spcAft>
              <a:buClr>
                <a:schemeClr val="dk2"/>
              </a:buClr>
              <a:buSzPts val="2600"/>
              <a:buFont typeface="Roboto"/>
              <a:buNone/>
              <a:defRPr sz="2600">
                <a:solidFill>
                  <a:schemeClr val="dk2"/>
                </a:solidFill>
                <a:latin typeface="Roboto"/>
                <a:ea typeface="Roboto"/>
                <a:cs typeface="Roboto"/>
                <a:sym typeface="Roboto"/>
              </a:defRPr>
            </a:lvl8pPr>
            <a:lvl9pPr lvl="8">
              <a:spcBef>
                <a:spcPts val="0"/>
              </a:spcBef>
              <a:spcAft>
                <a:spcPts val="0"/>
              </a:spcAft>
              <a:buClr>
                <a:schemeClr val="dk2"/>
              </a:buClr>
              <a:buSzPts val="2600"/>
              <a:buFont typeface="Roboto"/>
              <a:buNone/>
              <a:defRPr sz="2600">
                <a:solidFill>
                  <a:schemeClr val="dk2"/>
                </a:solidFill>
                <a:latin typeface="Roboto"/>
                <a:ea typeface="Roboto"/>
                <a:cs typeface="Roboto"/>
                <a:sym typeface="Roboto"/>
              </a:defRPr>
            </a:lvl9pPr>
          </a:lstStyle>
          <a:p/>
        </p:txBody>
      </p:sp>
      <p:sp>
        <p:nvSpPr>
          <p:cNvPr id="15" name="Google Shape;15;p1"/>
          <p:cNvSpPr txBox="1"/>
          <p:nvPr>
            <p:ph idx="1" type="body"/>
          </p:nvPr>
        </p:nvSpPr>
        <p:spPr>
          <a:xfrm>
            <a:off x="180900" y="1143700"/>
            <a:ext cx="87822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indent="-317500" lvl="1" marL="9144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2pPr>
            <a:lvl3pPr indent="-317500" lvl="2" marL="13716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3pPr>
            <a:lvl4pPr indent="-317500" lvl="3" marL="18288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4pPr>
            <a:lvl5pPr indent="-317500" lvl="4" marL="22860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5pPr>
            <a:lvl6pPr indent="-317500" lvl="5" marL="27432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6pPr>
            <a:lvl7pPr indent="-317500" lvl="6" marL="32004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7pPr>
            <a:lvl8pPr indent="-317500" lvl="7" marL="36576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8pPr>
            <a:lvl9pPr indent="-317500" lvl="8" marL="41148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9pPr>
          </a:lstStyle>
          <a:p/>
        </p:txBody>
      </p:sp>
      <p:sp>
        <p:nvSpPr>
          <p:cNvPr id="16" name="Google Shape;16;p1"/>
          <p:cNvSpPr txBox="1"/>
          <p:nvPr>
            <p:ph idx="12" type="sldNum"/>
          </p:nvPr>
        </p:nvSpPr>
        <p:spPr>
          <a:xfrm>
            <a:off x="8453375" y="4796300"/>
            <a:ext cx="548700" cy="276900"/>
          </a:xfrm>
          <a:prstGeom prst="rect">
            <a:avLst/>
          </a:prstGeom>
          <a:noFill/>
          <a:ln>
            <a:noFill/>
          </a:ln>
        </p:spPr>
        <p:txBody>
          <a:bodyPr anchorCtr="0" anchor="ctr" bIns="91425" lIns="91425" spcFirstLastPara="1" rIns="91425" wrap="square" tIns="91425">
            <a:normAutofit fontScale="85000" lnSpcReduction="20000"/>
          </a:bodyPr>
          <a:lstStyle>
            <a:lvl1pPr lvl="0" algn="r">
              <a:buNone/>
              <a:defRPr sz="900">
                <a:solidFill>
                  <a:schemeClr val="dk2"/>
                </a:solidFill>
                <a:latin typeface="Roboto"/>
                <a:ea typeface="Roboto"/>
                <a:cs typeface="Roboto"/>
                <a:sym typeface="Roboto"/>
              </a:defRPr>
            </a:lvl1pPr>
            <a:lvl2pPr lvl="1" algn="r">
              <a:buNone/>
              <a:defRPr sz="900">
                <a:solidFill>
                  <a:schemeClr val="dk2"/>
                </a:solidFill>
                <a:latin typeface="Roboto"/>
                <a:ea typeface="Roboto"/>
                <a:cs typeface="Roboto"/>
                <a:sym typeface="Roboto"/>
              </a:defRPr>
            </a:lvl2pPr>
            <a:lvl3pPr lvl="2" algn="r">
              <a:buNone/>
              <a:defRPr sz="900">
                <a:solidFill>
                  <a:schemeClr val="dk2"/>
                </a:solidFill>
                <a:latin typeface="Roboto"/>
                <a:ea typeface="Roboto"/>
                <a:cs typeface="Roboto"/>
                <a:sym typeface="Roboto"/>
              </a:defRPr>
            </a:lvl3pPr>
            <a:lvl4pPr lvl="3" algn="r">
              <a:buNone/>
              <a:defRPr sz="900">
                <a:solidFill>
                  <a:schemeClr val="dk2"/>
                </a:solidFill>
                <a:latin typeface="Roboto"/>
                <a:ea typeface="Roboto"/>
                <a:cs typeface="Roboto"/>
                <a:sym typeface="Roboto"/>
              </a:defRPr>
            </a:lvl4pPr>
            <a:lvl5pPr lvl="4" algn="r">
              <a:buNone/>
              <a:defRPr sz="900">
                <a:solidFill>
                  <a:schemeClr val="dk2"/>
                </a:solidFill>
                <a:latin typeface="Roboto"/>
                <a:ea typeface="Roboto"/>
                <a:cs typeface="Roboto"/>
                <a:sym typeface="Roboto"/>
              </a:defRPr>
            </a:lvl5pPr>
            <a:lvl6pPr lvl="5" algn="r">
              <a:buNone/>
              <a:defRPr sz="900">
                <a:solidFill>
                  <a:schemeClr val="dk2"/>
                </a:solidFill>
                <a:latin typeface="Roboto"/>
                <a:ea typeface="Roboto"/>
                <a:cs typeface="Roboto"/>
                <a:sym typeface="Roboto"/>
              </a:defRPr>
            </a:lvl6pPr>
            <a:lvl7pPr lvl="6" algn="r">
              <a:buNone/>
              <a:defRPr sz="900">
                <a:solidFill>
                  <a:schemeClr val="dk2"/>
                </a:solidFill>
                <a:latin typeface="Roboto"/>
                <a:ea typeface="Roboto"/>
                <a:cs typeface="Roboto"/>
                <a:sym typeface="Roboto"/>
              </a:defRPr>
            </a:lvl7pPr>
            <a:lvl8pPr lvl="7" algn="r">
              <a:buNone/>
              <a:defRPr sz="900">
                <a:solidFill>
                  <a:schemeClr val="dk2"/>
                </a:solidFill>
                <a:latin typeface="Roboto"/>
                <a:ea typeface="Roboto"/>
                <a:cs typeface="Roboto"/>
                <a:sym typeface="Roboto"/>
              </a:defRPr>
            </a:lvl8pPr>
            <a:lvl9pPr lvl="8" algn="r">
              <a:buNone/>
              <a:defRPr sz="900">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6.png"/><Relationship Id="rId4" Type="http://schemas.openxmlformats.org/officeDocument/2006/relationships/image" Target="../media/image3.png"/><Relationship Id="rId5" Type="http://schemas.openxmlformats.org/officeDocument/2006/relationships/image" Target="../media/image1.png"/><Relationship Id="rId6" Type="http://schemas.openxmlformats.org/officeDocument/2006/relationships/image" Target="../media/image2.png"/><Relationship Id="rId7"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6.png"/><Relationship Id="rId4" Type="http://schemas.openxmlformats.org/officeDocument/2006/relationships/image" Target="../media/image5.png"/><Relationship Id="rId5" Type="http://schemas.openxmlformats.org/officeDocument/2006/relationships/image" Target="../media/image4.png"/><Relationship Id="rId6" Type="http://schemas.openxmlformats.org/officeDocument/2006/relationships/image" Target="../media/image3.png"/><Relationship Id="rId7" Type="http://schemas.openxmlformats.org/officeDocument/2006/relationships/image" Target="../media/image1.png"/><Relationship Id="rId8"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0.xml"/><Relationship Id="rId3" Type="http://schemas.openxmlformats.org/officeDocument/2006/relationships/image" Target="../media/image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1.xml"/><Relationship Id="rId3" Type="http://schemas.openxmlformats.org/officeDocument/2006/relationships/image" Target="../media/image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2.png"/><Relationship Id="rId6" Type="http://schemas.openxmlformats.org/officeDocument/2006/relationships/image" Target="../media/image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2.png"/><Relationship Id="rId6" Type="http://schemas.openxmlformats.org/officeDocument/2006/relationships/image" Target="../media/image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2.png"/><Relationship Id="rId6" Type="http://schemas.openxmlformats.org/officeDocument/2006/relationships/image" Target="../media/image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2.png"/><Relationship Id="rId6" Type="http://schemas.openxmlformats.org/officeDocument/2006/relationships/image" Target="../media/image8.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comments" Target="../comments/commen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6.png"/><Relationship Id="rId4" Type="http://schemas.openxmlformats.org/officeDocument/2006/relationships/image" Target="../media/image5.png"/><Relationship Id="rId5" Type="http://schemas.openxmlformats.org/officeDocument/2006/relationships/image" Target="../media/image4.png"/><Relationship Id="rId6" Type="http://schemas.openxmlformats.org/officeDocument/2006/relationships/image" Target="../media/image3.png"/><Relationship Id="rId7" Type="http://schemas.openxmlformats.org/officeDocument/2006/relationships/image" Target="../media/image1.png"/><Relationship Id="rId8" Type="http://schemas.openxmlformats.org/officeDocument/2006/relationships/image" Target="../media/image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 Id="rId3" Type="http://schemas.openxmlformats.org/officeDocument/2006/relationships/comments" Target="../comments/commen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6.png"/><Relationship Id="rId4" Type="http://schemas.openxmlformats.org/officeDocument/2006/relationships/image" Target="../media/image5.png"/><Relationship Id="rId5" Type="http://schemas.openxmlformats.org/officeDocument/2006/relationships/image" Target="../media/image4.png"/><Relationship Id="rId6" Type="http://schemas.openxmlformats.org/officeDocument/2006/relationships/image" Target="../media/image3.png"/><Relationship Id="rId7" Type="http://schemas.openxmlformats.org/officeDocument/2006/relationships/image" Target="../media/image1.png"/><Relationship Id="rId8" Type="http://schemas.openxmlformats.org/officeDocument/2006/relationships/image" Target="../media/image2.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6.png"/><Relationship Id="rId4" Type="http://schemas.openxmlformats.org/officeDocument/2006/relationships/image" Target="../media/image5.png"/><Relationship Id="rId5" Type="http://schemas.openxmlformats.org/officeDocument/2006/relationships/image" Target="../media/image4.png"/><Relationship Id="rId6" Type="http://schemas.openxmlformats.org/officeDocument/2006/relationships/image" Target="../media/image3.png"/><Relationship Id="rId7" Type="http://schemas.openxmlformats.org/officeDocument/2006/relationships/image" Target="../media/image1.png"/><Relationship Id="rId8" Type="http://schemas.openxmlformats.org/officeDocument/2006/relationships/image" Target="../media/image2.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6.png"/><Relationship Id="rId4" Type="http://schemas.openxmlformats.org/officeDocument/2006/relationships/image" Target="../media/image5.png"/><Relationship Id="rId5" Type="http://schemas.openxmlformats.org/officeDocument/2006/relationships/image" Target="../media/image4.png"/><Relationship Id="rId6" Type="http://schemas.openxmlformats.org/officeDocument/2006/relationships/image" Target="../media/image3.png"/><Relationship Id="rId7" Type="http://schemas.openxmlformats.org/officeDocument/2006/relationships/image" Target="../media/image1.png"/><Relationship Id="rId8" Type="http://schemas.openxmlformats.org/officeDocument/2006/relationships/image" Target="../media/image2.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1.xml"/><Relationship Id="rId3" Type="http://schemas.openxmlformats.org/officeDocument/2006/relationships/image" Target="../media/image8.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4.xml"/><Relationship Id="rId3" Type="http://schemas.openxmlformats.org/officeDocument/2006/relationships/hyperlink" Target="https://github.com/google/anonymous-counting-tokens" TargetMode="Externa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6.png"/><Relationship Id="rId4" Type="http://schemas.openxmlformats.org/officeDocument/2006/relationships/image" Target="../media/image5.png"/><Relationship Id="rId5" Type="http://schemas.openxmlformats.org/officeDocument/2006/relationships/image" Target="../media/image4.png"/><Relationship Id="rId6" Type="http://schemas.openxmlformats.org/officeDocument/2006/relationships/image" Target="../media/image3.png"/><Relationship Id="rId7" Type="http://schemas.openxmlformats.org/officeDocument/2006/relationships/image" Target="../media/image1.png"/><Relationship Id="rId8"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6.png"/><Relationship Id="rId4" Type="http://schemas.openxmlformats.org/officeDocument/2006/relationships/image" Target="../media/image5.png"/><Relationship Id="rId5" Type="http://schemas.openxmlformats.org/officeDocument/2006/relationships/image" Target="../media/image4.png"/><Relationship Id="rId6" Type="http://schemas.openxmlformats.org/officeDocument/2006/relationships/image" Target="../media/image3.png"/><Relationship Id="rId7" Type="http://schemas.openxmlformats.org/officeDocument/2006/relationships/image" Target="../media/image1.png"/><Relationship Id="rId8"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14"/>
          <p:cNvSpPr/>
          <p:nvPr/>
        </p:nvSpPr>
        <p:spPr>
          <a:xfrm>
            <a:off x="251875" y="168875"/>
            <a:ext cx="8638200" cy="4842900"/>
          </a:xfrm>
          <a:prstGeom prst="rect">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84" name="Google Shape;84;p14"/>
          <p:cNvSpPr txBox="1"/>
          <p:nvPr>
            <p:ph type="ctrTitle"/>
          </p:nvPr>
        </p:nvSpPr>
        <p:spPr>
          <a:xfrm>
            <a:off x="129758" y="115900"/>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Anonymous Counting Tokens</a:t>
            </a:r>
            <a:endParaRPr/>
          </a:p>
        </p:txBody>
      </p:sp>
      <p:sp>
        <p:nvSpPr>
          <p:cNvPr id="85" name="Google Shape;85;p14"/>
          <p:cNvSpPr txBox="1"/>
          <p:nvPr>
            <p:ph idx="1" type="subTitle"/>
          </p:nvPr>
        </p:nvSpPr>
        <p:spPr>
          <a:xfrm>
            <a:off x="1161750" y="2909550"/>
            <a:ext cx="2071500" cy="968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1400"/>
              <a:t>Fabrice Benhamouda*</a:t>
            </a:r>
            <a:endParaRPr b="1" sz="1400"/>
          </a:p>
          <a:p>
            <a:pPr indent="0" lvl="0" marL="0" rtl="0" algn="ctr">
              <a:spcBef>
                <a:spcPts val="0"/>
              </a:spcBef>
              <a:spcAft>
                <a:spcPts val="0"/>
              </a:spcAft>
              <a:buNone/>
            </a:pPr>
            <a:r>
              <a:rPr lang="en" sz="1400"/>
              <a:t>Amazon Web Services</a:t>
            </a:r>
            <a:endParaRPr sz="1400"/>
          </a:p>
          <a:p>
            <a:pPr indent="0" lvl="0" marL="0" rtl="0" algn="ctr">
              <a:spcBef>
                <a:spcPts val="0"/>
              </a:spcBef>
              <a:spcAft>
                <a:spcPts val="0"/>
              </a:spcAft>
              <a:buNone/>
            </a:pPr>
            <a:r>
              <a:t/>
            </a:r>
            <a:endParaRPr sz="1400"/>
          </a:p>
        </p:txBody>
      </p:sp>
      <p:sp>
        <p:nvSpPr>
          <p:cNvPr id="86" name="Google Shape;86;p14"/>
          <p:cNvSpPr txBox="1"/>
          <p:nvPr>
            <p:ph idx="1" type="subTitle"/>
          </p:nvPr>
        </p:nvSpPr>
        <p:spPr>
          <a:xfrm>
            <a:off x="3536250" y="2909550"/>
            <a:ext cx="2071500" cy="9687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b="1" lang="en" sz="1400"/>
              <a:t>Mariana Raykova</a:t>
            </a:r>
            <a:endParaRPr b="1" sz="1400"/>
          </a:p>
          <a:p>
            <a:pPr indent="0" lvl="0" marL="0" rtl="0" algn="ctr">
              <a:spcBef>
                <a:spcPts val="0"/>
              </a:spcBef>
              <a:spcAft>
                <a:spcPts val="0"/>
              </a:spcAft>
              <a:buNone/>
            </a:pPr>
            <a:r>
              <a:rPr lang="en" sz="1400"/>
              <a:t>Google</a:t>
            </a:r>
            <a:endParaRPr sz="1400"/>
          </a:p>
        </p:txBody>
      </p:sp>
      <p:sp>
        <p:nvSpPr>
          <p:cNvPr id="87" name="Google Shape;87;p14"/>
          <p:cNvSpPr txBox="1"/>
          <p:nvPr>
            <p:ph idx="1" type="subTitle"/>
          </p:nvPr>
        </p:nvSpPr>
        <p:spPr>
          <a:xfrm>
            <a:off x="5910750" y="2909550"/>
            <a:ext cx="2071500" cy="9687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b="1" lang="en" sz="1400" u="sng"/>
              <a:t>Karn Seth</a:t>
            </a:r>
            <a:endParaRPr b="1" sz="1400" u="sng"/>
          </a:p>
          <a:p>
            <a:pPr indent="0" lvl="0" marL="0" rtl="0" algn="ctr">
              <a:spcBef>
                <a:spcPts val="0"/>
              </a:spcBef>
              <a:spcAft>
                <a:spcPts val="0"/>
              </a:spcAft>
              <a:buNone/>
            </a:pPr>
            <a:r>
              <a:rPr lang="en" sz="1400"/>
              <a:t>Google</a:t>
            </a:r>
            <a:endParaRPr sz="1400"/>
          </a:p>
        </p:txBody>
      </p:sp>
      <p:sp>
        <p:nvSpPr>
          <p:cNvPr id="88" name="Google Shape;88;p14"/>
          <p:cNvSpPr txBox="1"/>
          <p:nvPr/>
        </p:nvSpPr>
        <p:spPr>
          <a:xfrm>
            <a:off x="5693075" y="4508075"/>
            <a:ext cx="30000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000">
                <a:solidFill>
                  <a:schemeClr val="dk2"/>
                </a:solidFill>
                <a:latin typeface="Roboto"/>
                <a:ea typeface="Roboto"/>
                <a:cs typeface="Roboto"/>
                <a:sym typeface="Roboto"/>
              </a:rPr>
              <a:t>*Work done while at Algorand Foundation</a:t>
            </a:r>
            <a:endParaRPr sz="1000">
              <a:solidFill>
                <a:schemeClr val="dk2"/>
              </a:solidFill>
              <a:latin typeface="Roboto"/>
              <a:ea typeface="Roboto"/>
              <a:cs typeface="Roboto"/>
              <a:sym typeface="Roboto"/>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9" name="Shape 419"/>
        <p:cNvGrpSpPr/>
        <p:nvPr/>
      </p:nvGrpSpPr>
      <p:grpSpPr>
        <a:xfrm>
          <a:off x="0" y="0"/>
          <a:ext cx="0" cy="0"/>
          <a:chOff x="0" y="0"/>
          <a:chExt cx="0" cy="0"/>
        </a:xfrm>
      </p:grpSpPr>
      <p:sp>
        <p:nvSpPr>
          <p:cNvPr id="420" name="Google Shape;420;p23"/>
          <p:cNvSpPr txBox="1"/>
          <p:nvPr>
            <p:ph type="title"/>
          </p:nvPr>
        </p:nvSpPr>
        <p:spPr>
          <a:xfrm>
            <a:off x="180900" y="456800"/>
            <a:ext cx="8782200" cy="4090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sz="3000"/>
              <a:t>Can we </a:t>
            </a:r>
            <a:r>
              <a:rPr lang="en" sz="3000" u="sng"/>
              <a:t>privately</a:t>
            </a:r>
            <a:r>
              <a:rPr lang="en" sz="3000"/>
              <a:t> count user contributions while enforcing </a:t>
            </a:r>
            <a:r>
              <a:rPr lang="en" sz="3000" u="sng"/>
              <a:t>rate-limits</a:t>
            </a:r>
            <a:r>
              <a:rPr lang="en" sz="3000"/>
              <a:t>?</a:t>
            </a:r>
            <a:endParaRPr sz="30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4" name="Shape 424"/>
        <p:cNvGrpSpPr/>
        <p:nvPr/>
      </p:nvGrpSpPr>
      <p:grpSpPr>
        <a:xfrm>
          <a:off x="0" y="0"/>
          <a:ext cx="0" cy="0"/>
          <a:chOff x="0" y="0"/>
          <a:chExt cx="0" cy="0"/>
        </a:xfrm>
      </p:grpSpPr>
      <p:sp>
        <p:nvSpPr>
          <p:cNvPr id="425" name="Google Shape;425;p24"/>
          <p:cNvSpPr txBox="1"/>
          <p:nvPr>
            <p:ph type="title"/>
          </p:nvPr>
        </p:nvSpPr>
        <p:spPr>
          <a:xfrm>
            <a:off x="180900" y="456800"/>
            <a:ext cx="8782200" cy="4090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sz="3000"/>
              <a:t>Can we </a:t>
            </a:r>
            <a:r>
              <a:rPr lang="en" sz="3000" u="sng"/>
              <a:t>privately</a:t>
            </a:r>
            <a:r>
              <a:rPr lang="en" sz="3000"/>
              <a:t> count user contributions while enforcing </a:t>
            </a:r>
            <a:r>
              <a:rPr lang="en" sz="3000" u="sng"/>
              <a:t>rate-limits</a:t>
            </a:r>
            <a:r>
              <a:rPr lang="en" sz="3000"/>
              <a:t>?</a:t>
            </a:r>
            <a:endParaRPr sz="3000"/>
          </a:p>
        </p:txBody>
      </p:sp>
      <p:sp>
        <p:nvSpPr>
          <p:cNvPr id="426" name="Google Shape;426;p24"/>
          <p:cNvSpPr txBox="1"/>
          <p:nvPr/>
        </p:nvSpPr>
        <p:spPr>
          <a:xfrm>
            <a:off x="1526450" y="723175"/>
            <a:ext cx="4215000" cy="679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2"/>
                </a:solidFill>
                <a:latin typeface="Roboto"/>
                <a:ea typeface="Roboto"/>
                <a:cs typeface="Roboto"/>
                <a:sym typeface="Roboto"/>
              </a:rPr>
              <a:t>Server should not learn which specific user had which specific contributions</a:t>
            </a:r>
            <a:endParaRPr sz="1800">
              <a:solidFill>
                <a:schemeClr val="dk2"/>
              </a:solidFill>
              <a:latin typeface="Roboto"/>
              <a:ea typeface="Roboto"/>
              <a:cs typeface="Roboto"/>
              <a:sym typeface="Roboto"/>
            </a:endParaRPr>
          </a:p>
        </p:txBody>
      </p:sp>
      <p:cxnSp>
        <p:nvCxnSpPr>
          <p:cNvPr id="427" name="Google Shape;427;p24"/>
          <p:cNvCxnSpPr/>
          <p:nvPr/>
        </p:nvCxnSpPr>
        <p:spPr>
          <a:xfrm flipH="1">
            <a:off x="2954725" y="1531025"/>
            <a:ext cx="281100" cy="480000"/>
          </a:xfrm>
          <a:prstGeom prst="straightConnector1">
            <a:avLst/>
          </a:prstGeom>
          <a:noFill/>
          <a:ln cap="flat" cmpd="sng" w="9525">
            <a:solidFill>
              <a:schemeClr val="dk2"/>
            </a:solidFill>
            <a:prstDash val="solid"/>
            <a:round/>
            <a:headEnd len="med" w="med" type="none"/>
            <a:tailEnd len="med" w="med" type="triangle"/>
          </a:ln>
        </p:spPr>
      </p:cxnSp>
      <p:sp>
        <p:nvSpPr>
          <p:cNvPr id="428" name="Google Shape;428;p24"/>
          <p:cNvSpPr txBox="1"/>
          <p:nvPr/>
        </p:nvSpPr>
        <p:spPr>
          <a:xfrm>
            <a:off x="3423350" y="3580150"/>
            <a:ext cx="4215000" cy="679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2"/>
                </a:solidFill>
                <a:latin typeface="Roboto"/>
                <a:ea typeface="Roboto"/>
                <a:cs typeface="Roboto"/>
                <a:sym typeface="Roboto"/>
              </a:rPr>
              <a:t>A specific user should be able to </a:t>
            </a:r>
            <a:r>
              <a:rPr lang="en" sz="1800">
                <a:solidFill>
                  <a:schemeClr val="dk2"/>
                </a:solidFill>
                <a:latin typeface="Roboto"/>
                <a:ea typeface="Roboto"/>
                <a:cs typeface="Roboto"/>
                <a:sym typeface="Roboto"/>
              </a:rPr>
              <a:t>contribute</a:t>
            </a:r>
            <a:r>
              <a:rPr lang="en" sz="1800">
                <a:solidFill>
                  <a:schemeClr val="dk2"/>
                </a:solidFill>
                <a:latin typeface="Roboto"/>
                <a:ea typeface="Roboto"/>
                <a:cs typeface="Roboto"/>
                <a:sym typeface="Roboto"/>
              </a:rPr>
              <a:t> many times, but only be able to contribute each specific term at most once</a:t>
            </a:r>
            <a:endParaRPr sz="1800">
              <a:solidFill>
                <a:schemeClr val="dk2"/>
              </a:solidFill>
              <a:latin typeface="Roboto"/>
              <a:ea typeface="Roboto"/>
              <a:cs typeface="Roboto"/>
              <a:sym typeface="Roboto"/>
            </a:endParaRPr>
          </a:p>
        </p:txBody>
      </p:sp>
      <p:cxnSp>
        <p:nvCxnSpPr>
          <p:cNvPr id="429" name="Google Shape;429;p24"/>
          <p:cNvCxnSpPr/>
          <p:nvPr/>
        </p:nvCxnSpPr>
        <p:spPr>
          <a:xfrm rot="10800000">
            <a:off x="5513300" y="3076475"/>
            <a:ext cx="35100" cy="409800"/>
          </a:xfrm>
          <a:prstGeom prst="straightConnector1">
            <a:avLst/>
          </a:prstGeom>
          <a:noFill/>
          <a:ln cap="flat" cmpd="sng" w="9525">
            <a:solidFill>
              <a:schemeClr val="dk2"/>
            </a:solidFill>
            <a:prstDash val="solid"/>
            <a:round/>
            <a:headEnd len="med" w="med" type="none"/>
            <a:tailEnd len="med" w="med" type="triangle"/>
          </a:ln>
        </p:spPr>
      </p:cxn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3" name="Shape 433"/>
        <p:cNvGrpSpPr/>
        <p:nvPr/>
      </p:nvGrpSpPr>
      <p:grpSpPr>
        <a:xfrm>
          <a:off x="0" y="0"/>
          <a:ext cx="0" cy="0"/>
          <a:chOff x="0" y="0"/>
          <a:chExt cx="0" cy="0"/>
        </a:xfrm>
      </p:grpSpPr>
      <p:sp>
        <p:nvSpPr>
          <p:cNvPr id="434" name="Google Shape;434;p25"/>
          <p:cNvSpPr txBox="1"/>
          <p:nvPr>
            <p:ph type="title"/>
          </p:nvPr>
        </p:nvSpPr>
        <p:spPr>
          <a:xfrm>
            <a:off x="180900" y="446900"/>
            <a:ext cx="87822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Private Counting via Tokens</a:t>
            </a:r>
            <a:endParaRPr/>
          </a:p>
        </p:txBody>
      </p:sp>
      <p:pic>
        <p:nvPicPr>
          <p:cNvPr id="435" name="Google Shape;435;p25"/>
          <p:cNvPicPr preferRelativeResize="0"/>
          <p:nvPr/>
        </p:nvPicPr>
        <p:blipFill>
          <a:blip r:embed="rId3">
            <a:alphaModFix/>
          </a:blip>
          <a:stretch>
            <a:fillRect/>
          </a:stretch>
        </p:blipFill>
        <p:spPr>
          <a:xfrm>
            <a:off x="2172803" y="3762412"/>
            <a:ext cx="433876" cy="627686"/>
          </a:xfrm>
          <a:prstGeom prst="rect">
            <a:avLst/>
          </a:prstGeom>
          <a:noFill/>
          <a:ln>
            <a:noFill/>
          </a:ln>
        </p:spPr>
      </p:pic>
      <p:sp>
        <p:nvSpPr>
          <p:cNvPr id="436" name="Google Shape;436;p25"/>
          <p:cNvSpPr txBox="1"/>
          <p:nvPr/>
        </p:nvSpPr>
        <p:spPr>
          <a:xfrm>
            <a:off x="2868338" y="3701175"/>
            <a:ext cx="1759800" cy="1041900"/>
          </a:xfrm>
          <a:prstGeom prst="rect">
            <a:avLst/>
          </a:prstGeom>
          <a:no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2"/>
                </a:solidFill>
                <a:latin typeface="Roboto"/>
                <a:ea typeface="Roboto"/>
                <a:cs typeface="Roboto"/>
                <a:sym typeface="Roboto"/>
              </a:rPr>
              <a:t>“Holiday”</a:t>
            </a:r>
            <a:endParaRPr sz="1800">
              <a:solidFill>
                <a:schemeClr val="dk2"/>
              </a:solidFill>
              <a:latin typeface="Roboto"/>
              <a:ea typeface="Roboto"/>
              <a:cs typeface="Roboto"/>
              <a:sym typeface="Roboto"/>
            </a:endParaRPr>
          </a:p>
          <a:p>
            <a:pPr indent="0" lvl="0" marL="0" rtl="0" algn="l">
              <a:spcBef>
                <a:spcPts val="0"/>
              </a:spcBef>
              <a:spcAft>
                <a:spcPts val="0"/>
              </a:spcAft>
              <a:buNone/>
            </a:pPr>
            <a:r>
              <a:rPr lang="en" sz="1800">
                <a:solidFill>
                  <a:schemeClr val="dk2"/>
                </a:solidFill>
                <a:latin typeface="Roboto"/>
                <a:ea typeface="Roboto"/>
                <a:cs typeface="Roboto"/>
                <a:sym typeface="Roboto"/>
              </a:rPr>
              <a:t>“Skateboard”</a:t>
            </a:r>
            <a:endParaRPr sz="1800">
              <a:solidFill>
                <a:schemeClr val="dk2"/>
              </a:solidFill>
              <a:latin typeface="Roboto"/>
              <a:ea typeface="Roboto"/>
              <a:cs typeface="Roboto"/>
              <a:sym typeface="Roboto"/>
            </a:endParaRPr>
          </a:p>
          <a:p>
            <a:pPr indent="0" lvl="0" marL="0" rtl="0" algn="l">
              <a:spcBef>
                <a:spcPts val="0"/>
              </a:spcBef>
              <a:spcAft>
                <a:spcPts val="0"/>
              </a:spcAft>
              <a:buNone/>
            </a:pPr>
            <a:r>
              <a:rPr lang="en" sz="1800">
                <a:solidFill>
                  <a:schemeClr val="dk2"/>
                </a:solidFill>
                <a:latin typeface="Roboto"/>
                <a:ea typeface="Roboto"/>
                <a:cs typeface="Roboto"/>
                <a:sym typeface="Roboto"/>
              </a:rPr>
              <a:t>“Orange”</a:t>
            </a:r>
            <a:endParaRPr sz="1800">
              <a:solidFill>
                <a:schemeClr val="dk2"/>
              </a:solidFill>
              <a:latin typeface="Roboto"/>
              <a:ea typeface="Roboto"/>
              <a:cs typeface="Roboto"/>
              <a:sym typeface="Roboto"/>
            </a:endParaRPr>
          </a:p>
        </p:txBody>
      </p:sp>
      <p:pic>
        <p:nvPicPr>
          <p:cNvPr id="437" name="Google Shape;437;p25"/>
          <p:cNvPicPr preferRelativeResize="0"/>
          <p:nvPr/>
        </p:nvPicPr>
        <p:blipFill>
          <a:blip r:embed="rId4">
            <a:alphaModFix/>
          </a:blip>
          <a:stretch>
            <a:fillRect/>
          </a:stretch>
        </p:blipFill>
        <p:spPr>
          <a:xfrm>
            <a:off x="2861168" y="1319475"/>
            <a:ext cx="1078596" cy="787200"/>
          </a:xfrm>
          <a:prstGeom prst="rect">
            <a:avLst/>
          </a:prstGeom>
          <a:noFill/>
          <a:ln>
            <a:noFill/>
          </a:ln>
        </p:spPr>
      </p:pic>
      <p:pic>
        <p:nvPicPr>
          <p:cNvPr id="438" name="Google Shape;438;p25"/>
          <p:cNvPicPr preferRelativeResize="0"/>
          <p:nvPr/>
        </p:nvPicPr>
        <p:blipFill>
          <a:blip r:embed="rId5">
            <a:alphaModFix/>
          </a:blip>
          <a:stretch>
            <a:fillRect/>
          </a:stretch>
        </p:blipFill>
        <p:spPr>
          <a:xfrm>
            <a:off x="3682208" y="1319467"/>
            <a:ext cx="1058823" cy="787214"/>
          </a:xfrm>
          <a:prstGeom prst="rect">
            <a:avLst/>
          </a:prstGeom>
          <a:noFill/>
          <a:ln>
            <a:noFill/>
          </a:ln>
        </p:spPr>
      </p:pic>
      <p:cxnSp>
        <p:nvCxnSpPr>
          <p:cNvPr id="439" name="Google Shape;439;p25"/>
          <p:cNvCxnSpPr/>
          <p:nvPr/>
        </p:nvCxnSpPr>
        <p:spPr>
          <a:xfrm rot="10800000">
            <a:off x="3549100" y="2392875"/>
            <a:ext cx="8700" cy="1159200"/>
          </a:xfrm>
          <a:prstGeom prst="straightConnector1">
            <a:avLst/>
          </a:prstGeom>
          <a:noFill/>
          <a:ln cap="flat" cmpd="sng" w="9525">
            <a:solidFill>
              <a:schemeClr val="dk2"/>
            </a:solidFill>
            <a:prstDash val="solid"/>
            <a:round/>
            <a:headEnd len="med" w="med" type="none"/>
            <a:tailEnd len="med" w="med" type="triangle"/>
          </a:ln>
        </p:spPr>
      </p:cxnSp>
      <p:pic>
        <p:nvPicPr>
          <p:cNvPr id="440" name="Google Shape;440;p25"/>
          <p:cNvPicPr preferRelativeResize="0"/>
          <p:nvPr/>
        </p:nvPicPr>
        <p:blipFill>
          <a:blip r:embed="rId6">
            <a:alphaModFix/>
          </a:blip>
          <a:stretch>
            <a:fillRect/>
          </a:stretch>
        </p:blipFill>
        <p:spPr>
          <a:xfrm>
            <a:off x="6034046" y="978475"/>
            <a:ext cx="1566550" cy="1278800"/>
          </a:xfrm>
          <a:prstGeom prst="rect">
            <a:avLst/>
          </a:prstGeom>
          <a:noFill/>
          <a:ln>
            <a:noFill/>
          </a:ln>
        </p:spPr>
      </p:pic>
      <p:cxnSp>
        <p:nvCxnSpPr>
          <p:cNvPr id="441" name="Google Shape;441;p25"/>
          <p:cNvCxnSpPr/>
          <p:nvPr/>
        </p:nvCxnSpPr>
        <p:spPr>
          <a:xfrm>
            <a:off x="5038850" y="1683250"/>
            <a:ext cx="796200" cy="11700"/>
          </a:xfrm>
          <a:prstGeom prst="straightConnector1">
            <a:avLst/>
          </a:prstGeom>
          <a:noFill/>
          <a:ln cap="flat" cmpd="sng" w="9525">
            <a:solidFill>
              <a:schemeClr val="dk2"/>
            </a:solidFill>
            <a:prstDash val="solid"/>
            <a:round/>
            <a:headEnd len="med" w="med" type="none"/>
            <a:tailEnd len="med" w="med" type="triangle"/>
          </a:ln>
        </p:spPr>
      </p:cxnSp>
      <p:sp>
        <p:nvSpPr>
          <p:cNvPr id="442" name="Google Shape;442;p25"/>
          <p:cNvSpPr txBox="1"/>
          <p:nvPr/>
        </p:nvSpPr>
        <p:spPr>
          <a:xfrm>
            <a:off x="7708200" y="1060775"/>
            <a:ext cx="1254900" cy="1114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chemeClr val="dk2"/>
                </a:solidFill>
                <a:latin typeface="Roboto"/>
                <a:ea typeface="Roboto"/>
                <a:cs typeface="Roboto"/>
                <a:sym typeface="Roboto"/>
              </a:rPr>
              <a:t>Histogram</a:t>
            </a:r>
            <a:endParaRPr sz="1800">
              <a:solidFill>
                <a:schemeClr val="dk2"/>
              </a:solidFill>
              <a:latin typeface="Roboto"/>
              <a:ea typeface="Roboto"/>
              <a:cs typeface="Roboto"/>
              <a:sym typeface="Roboto"/>
            </a:endParaRPr>
          </a:p>
          <a:p>
            <a:pPr indent="0" lvl="0" marL="0" rtl="0" algn="ctr">
              <a:spcBef>
                <a:spcPts val="0"/>
              </a:spcBef>
              <a:spcAft>
                <a:spcPts val="0"/>
              </a:spcAft>
              <a:buNone/>
            </a:pPr>
            <a:r>
              <a:rPr lang="en" sz="1800">
                <a:solidFill>
                  <a:schemeClr val="dk2"/>
                </a:solidFill>
                <a:latin typeface="Roboto"/>
                <a:ea typeface="Roboto"/>
                <a:cs typeface="Roboto"/>
                <a:sym typeface="Roboto"/>
              </a:rPr>
              <a:t>of</a:t>
            </a:r>
            <a:endParaRPr sz="1800">
              <a:solidFill>
                <a:schemeClr val="dk2"/>
              </a:solidFill>
              <a:latin typeface="Roboto"/>
              <a:ea typeface="Roboto"/>
              <a:cs typeface="Roboto"/>
              <a:sym typeface="Roboto"/>
            </a:endParaRPr>
          </a:p>
          <a:p>
            <a:pPr indent="0" lvl="0" marL="0" rtl="0" algn="ctr">
              <a:spcBef>
                <a:spcPts val="0"/>
              </a:spcBef>
              <a:spcAft>
                <a:spcPts val="0"/>
              </a:spcAft>
              <a:buNone/>
            </a:pPr>
            <a:r>
              <a:rPr lang="en" sz="1800">
                <a:solidFill>
                  <a:schemeClr val="dk2"/>
                </a:solidFill>
                <a:latin typeface="Roboto"/>
                <a:ea typeface="Roboto"/>
                <a:cs typeface="Roboto"/>
                <a:sym typeface="Roboto"/>
              </a:rPr>
              <a:t>Counts</a:t>
            </a:r>
            <a:endParaRPr sz="1800">
              <a:solidFill>
                <a:schemeClr val="dk2"/>
              </a:solidFill>
              <a:latin typeface="Roboto"/>
              <a:ea typeface="Roboto"/>
              <a:cs typeface="Roboto"/>
              <a:sym typeface="Roboto"/>
            </a:endParaRPr>
          </a:p>
        </p:txBody>
      </p:sp>
      <p:grpSp>
        <p:nvGrpSpPr>
          <p:cNvPr id="443" name="Google Shape;443;p25"/>
          <p:cNvGrpSpPr/>
          <p:nvPr/>
        </p:nvGrpSpPr>
        <p:grpSpPr>
          <a:xfrm>
            <a:off x="4193451" y="3439451"/>
            <a:ext cx="231894" cy="326445"/>
            <a:chOff x="1275865" y="6398290"/>
            <a:chExt cx="419186" cy="547634"/>
          </a:xfrm>
        </p:grpSpPr>
        <p:sp>
          <p:nvSpPr>
            <p:cNvPr id="444" name="Google Shape;444;p25"/>
            <p:cNvSpPr/>
            <p:nvPr/>
          </p:nvSpPr>
          <p:spPr>
            <a:xfrm>
              <a:off x="1345888" y="6398290"/>
              <a:ext cx="279140" cy="302952"/>
            </a:xfrm>
            <a:custGeom>
              <a:rect b="b" l="l" r="r" t="t"/>
              <a:pathLst>
                <a:path extrusionOk="0" h="1908" w="1758">
                  <a:moveTo>
                    <a:pt x="884" y="399"/>
                  </a:moveTo>
                  <a:lnTo>
                    <a:pt x="981" y="410"/>
                  </a:lnTo>
                  <a:lnTo>
                    <a:pt x="1068" y="442"/>
                  </a:lnTo>
                  <a:lnTo>
                    <a:pt x="1154" y="485"/>
                  </a:lnTo>
                  <a:lnTo>
                    <a:pt x="1218" y="539"/>
                  </a:lnTo>
                  <a:lnTo>
                    <a:pt x="1283" y="615"/>
                  </a:lnTo>
                  <a:lnTo>
                    <a:pt x="1326" y="690"/>
                  </a:lnTo>
                  <a:lnTo>
                    <a:pt x="1358" y="787"/>
                  </a:lnTo>
                  <a:lnTo>
                    <a:pt x="1358" y="884"/>
                  </a:lnTo>
                  <a:lnTo>
                    <a:pt x="1358" y="1520"/>
                  </a:lnTo>
                  <a:lnTo>
                    <a:pt x="400" y="1520"/>
                  </a:lnTo>
                  <a:lnTo>
                    <a:pt x="400" y="884"/>
                  </a:lnTo>
                  <a:lnTo>
                    <a:pt x="410" y="787"/>
                  </a:lnTo>
                  <a:lnTo>
                    <a:pt x="432" y="690"/>
                  </a:lnTo>
                  <a:lnTo>
                    <a:pt x="475" y="615"/>
                  </a:lnTo>
                  <a:lnTo>
                    <a:pt x="540" y="539"/>
                  </a:lnTo>
                  <a:lnTo>
                    <a:pt x="604" y="485"/>
                  </a:lnTo>
                  <a:lnTo>
                    <a:pt x="690" y="442"/>
                  </a:lnTo>
                  <a:lnTo>
                    <a:pt x="787" y="410"/>
                  </a:lnTo>
                  <a:lnTo>
                    <a:pt x="884" y="399"/>
                  </a:lnTo>
                  <a:close/>
                  <a:moveTo>
                    <a:pt x="884" y="1"/>
                  </a:moveTo>
                  <a:lnTo>
                    <a:pt x="787" y="11"/>
                  </a:lnTo>
                  <a:lnTo>
                    <a:pt x="701" y="22"/>
                  </a:lnTo>
                  <a:lnTo>
                    <a:pt x="615" y="44"/>
                  </a:lnTo>
                  <a:lnTo>
                    <a:pt x="540" y="76"/>
                  </a:lnTo>
                  <a:lnTo>
                    <a:pt x="464" y="108"/>
                  </a:lnTo>
                  <a:lnTo>
                    <a:pt x="389" y="151"/>
                  </a:lnTo>
                  <a:lnTo>
                    <a:pt x="324" y="205"/>
                  </a:lnTo>
                  <a:lnTo>
                    <a:pt x="260" y="259"/>
                  </a:lnTo>
                  <a:lnTo>
                    <a:pt x="206" y="324"/>
                  </a:lnTo>
                  <a:lnTo>
                    <a:pt x="152" y="389"/>
                  </a:lnTo>
                  <a:lnTo>
                    <a:pt x="109" y="464"/>
                  </a:lnTo>
                  <a:lnTo>
                    <a:pt x="66" y="539"/>
                  </a:lnTo>
                  <a:lnTo>
                    <a:pt x="44" y="626"/>
                  </a:lnTo>
                  <a:lnTo>
                    <a:pt x="23" y="712"/>
                  </a:lnTo>
                  <a:lnTo>
                    <a:pt x="1" y="798"/>
                  </a:lnTo>
                  <a:lnTo>
                    <a:pt x="1" y="884"/>
                  </a:lnTo>
                  <a:lnTo>
                    <a:pt x="1" y="1908"/>
                  </a:lnTo>
                  <a:lnTo>
                    <a:pt x="1757" y="1908"/>
                  </a:lnTo>
                  <a:lnTo>
                    <a:pt x="1757" y="884"/>
                  </a:lnTo>
                  <a:lnTo>
                    <a:pt x="1757" y="798"/>
                  </a:lnTo>
                  <a:lnTo>
                    <a:pt x="1746" y="712"/>
                  </a:lnTo>
                  <a:lnTo>
                    <a:pt x="1725" y="626"/>
                  </a:lnTo>
                  <a:lnTo>
                    <a:pt x="1692" y="539"/>
                  </a:lnTo>
                  <a:lnTo>
                    <a:pt x="1649" y="464"/>
                  </a:lnTo>
                  <a:lnTo>
                    <a:pt x="1606" y="389"/>
                  </a:lnTo>
                  <a:lnTo>
                    <a:pt x="1563" y="324"/>
                  </a:lnTo>
                  <a:lnTo>
                    <a:pt x="1499" y="259"/>
                  </a:lnTo>
                  <a:lnTo>
                    <a:pt x="1434" y="205"/>
                  </a:lnTo>
                  <a:lnTo>
                    <a:pt x="1369" y="151"/>
                  </a:lnTo>
                  <a:lnTo>
                    <a:pt x="1294" y="108"/>
                  </a:lnTo>
                  <a:lnTo>
                    <a:pt x="1218" y="76"/>
                  </a:lnTo>
                  <a:lnTo>
                    <a:pt x="1143" y="44"/>
                  </a:lnTo>
                  <a:lnTo>
                    <a:pt x="1057" y="22"/>
                  </a:lnTo>
                  <a:lnTo>
                    <a:pt x="971" y="11"/>
                  </a:lnTo>
                  <a:lnTo>
                    <a:pt x="884" y="1"/>
                  </a:lnTo>
                  <a:close/>
                </a:path>
              </a:pathLst>
            </a:custGeom>
            <a:solidFill>
              <a:srgbClr val="BABF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 name="Google Shape;445;p25"/>
            <p:cNvSpPr/>
            <p:nvPr/>
          </p:nvSpPr>
          <p:spPr>
            <a:xfrm>
              <a:off x="1275865" y="6639479"/>
              <a:ext cx="100986" cy="306445"/>
            </a:xfrm>
            <a:custGeom>
              <a:rect b="b" l="l" r="r" t="t"/>
              <a:pathLst>
                <a:path extrusionOk="0" h="1930" w="636">
                  <a:moveTo>
                    <a:pt x="54" y="1"/>
                  </a:moveTo>
                  <a:lnTo>
                    <a:pt x="22" y="22"/>
                  </a:lnTo>
                  <a:lnTo>
                    <a:pt x="11" y="44"/>
                  </a:lnTo>
                  <a:lnTo>
                    <a:pt x="0" y="76"/>
                  </a:lnTo>
                  <a:lnTo>
                    <a:pt x="0" y="1854"/>
                  </a:lnTo>
                  <a:lnTo>
                    <a:pt x="11" y="1886"/>
                  </a:lnTo>
                  <a:lnTo>
                    <a:pt x="22" y="1908"/>
                  </a:lnTo>
                  <a:lnTo>
                    <a:pt x="54" y="1929"/>
                  </a:lnTo>
                  <a:lnTo>
                    <a:pt x="636" y="1929"/>
                  </a:lnTo>
                  <a:lnTo>
                    <a:pt x="636" y="1"/>
                  </a:lnTo>
                  <a:close/>
                </a:path>
              </a:pathLst>
            </a:custGeom>
            <a:solidFill>
              <a:srgbClr val="EDA60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p25"/>
            <p:cNvSpPr/>
            <p:nvPr/>
          </p:nvSpPr>
          <p:spPr>
            <a:xfrm>
              <a:off x="1359703" y="6639479"/>
              <a:ext cx="335349" cy="306445"/>
            </a:xfrm>
            <a:custGeom>
              <a:rect b="b" l="l" r="r" t="t"/>
              <a:pathLst>
                <a:path extrusionOk="0" h="1930" w="2112">
                  <a:moveTo>
                    <a:pt x="54" y="1"/>
                  </a:moveTo>
                  <a:lnTo>
                    <a:pt x="22" y="22"/>
                  </a:lnTo>
                  <a:lnTo>
                    <a:pt x="11" y="44"/>
                  </a:lnTo>
                  <a:lnTo>
                    <a:pt x="0" y="76"/>
                  </a:lnTo>
                  <a:lnTo>
                    <a:pt x="0" y="1854"/>
                  </a:lnTo>
                  <a:lnTo>
                    <a:pt x="11" y="1886"/>
                  </a:lnTo>
                  <a:lnTo>
                    <a:pt x="22" y="1908"/>
                  </a:lnTo>
                  <a:lnTo>
                    <a:pt x="54" y="1929"/>
                  </a:lnTo>
                  <a:lnTo>
                    <a:pt x="2058" y="1929"/>
                  </a:lnTo>
                  <a:lnTo>
                    <a:pt x="2090" y="1908"/>
                  </a:lnTo>
                  <a:lnTo>
                    <a:pt x="2101" y="1886"/>
                  </a:lnTo>
                  <a:lnTo>
                    <a:pt x="2112" y="1854"/>
                  </a:lnTo>
                  <a:lnTo>
                    <a:pt x="2112" y="76"/>
                  </a:lnTo>
                  <a:lnTo>
                    <a:pt x="2101" y="44"/>
                  </a:lnTo>
                  <a:lnTo>
                    <a:pt x="2090" y="22"/>
                  </a:lnTo>
                  <a:lnTo>
                    <a:pt x="2058" y="1"/>
                  </a:lnTo>
                  <a:close/>
                </a:path>
              </a:pathLst>
            </a:custGeom>
            <a:solidFill>
              <a:srgbClr val="FABB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447" name="Google Shape;447;p25"/>
          <p:cNvPicPr preferRelativeResize="0"/>
          <p:nvPr/>
        </p:nvPicPr>
        <p:blipFill>
          <a:blip r:embed="rId7">
            <a:alphaModFix/>
          </a:blip>
          <a:stretch>
            <a:fillRect/>
          </a:stretch>
        </p:blipFill>
        <p:spPr>
          <a:xfrm>
            <a:off x="4294713" y="3820113"/>
            <a:ext cx="231875" cy="231875"/>
          </a:xfrm>
          <a:prstGeom prst="rect">
            <a:avLst/>
          </a:prstGeom>
          <a:noFill/>
          <a:ln>
            <a:noFill/>
          </a:ln>
        </p:spPr>
      </p:pic>
      <p:pic>
        <p:nvPicPr>
          <p:cNvPr id="448" name="Google Shape;448;p25"/>
          <p:cNvPicPr preferRelativeResize="0"/>
          <p:nvPr/>
        </p:nvPicPr>
        <p:blipFill>
          <a:blip r:embed="rId7">
            <a:alphaModFix/>
          </a:blip>
          <a:stretch>
            <a:fillRect/>
          </a:stretch>
        </p:blipFill>
        <p:spPr>
          <a:xfrm>
            <a:off x="4294713" y="4106188"/>
            <a:ext cx="231875" cy="231875"/>
          </a:xfrm>
          <a:prstGeom prst="rect">
            <a:avLst/>
          </a:prstGeom>
          <a:noFill/>
          <a:ln>
            <a:noFill/>
          </a:ln>
        </p:spPr>
      </p:pic>
      <p:pic>
        <p:nvPicPr>
          <p:cNvPr id="449" name="Google Shape;449;p25"/>
          <p:cNvPicPr preferRelativeResize="0"/>
          <p:nvPr/>
        </p:nvPicPr>
        <p:blipFill>
          <a:blip r:embed="rId7">
            <a:alphaModFix/>
          </a:blip>
          <a:stretch>
            <a:fillRect/>
          </a:stretch>
        </p:blipFill>
        <p:spPr>
          <a:xfrm>
            <a:off x="4294713" y="4392275"/>
            <a:ext cx="231875" cy="231875"/>
          </a:xfrm>
          <a:prstGeom prst="rect">
            <a:avLst/>
          </a:prstGeom>
          <a:noFill/>
          <a:ln>
            <a:noFill/>
          </a:ln>
        </p:spPr>
      </p:pic>
      <p:cxnSp>
        <p:nvCxnSpPr>
          <p:cNvPr id="450" name="Google Shape;450;p25"/>
          <p:cNvCxnSpPr/>
          <p:nvPr/>
        </p:nvCxnSpPr>
        <p:spPr>
          <a:xfrm flipH="1" rot="10800000">
            <a:off x="4526588" y="3680750"/>
            <a:ext cx="1281000" cy="255300"/>
          </a:xfrm>
          <a:prstGeom prst="straightConnector1">
            <a:avLst/>
          </a:prstGeom>
          <a:noFill/>
          <a:ln cap="flat" cmpd="sng" w="9525">
            <a:solidFill>
              <a:schemeClr val="dk2"/>
            </a:solidFill>
            <a:prstDash val="solid"/>
            <a:round/>
            <a:headEnd len="med" w="med" type="triangle"/>
            <a:tailEnd len="med" w="med" type="none"/>
          </a:ln>
        </p:spPr>
      </p:cxnSp>
      <p:sp>
        <p:nvSpPr>
          <p:cNvPr id="451" name="Google Shape;451;p25"/>
          <p:cNvSpPr txBox="1"/>
          <p:nvPr/>
        </p:nvSpPr>
        <p:spPr>
          <a:xfrm>
            <a:off x="5962100" y="3380350"/>
            <a:ext cx="2086500" cy="1278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2"/>
                </a:solidFill>
                <a:latin typeface="Roboto"/>
                <a:ea typeface="Roboto"/>
                <a:cs typeface="Roboto"/>
                <a:sym typeface="Roboto"/>
              </a:rPr>
              <a:t>“This contribution is distinct from all prior contributions from this user”</a:t>
            </a:r>
            <a:endParaRPr sz="1800">
              <a:solidFill>
                <a:schemeClr val="dk2"/>
              </a:solidFill>
              <a:latin typeface="Roboto"/>
              <a:ea typeface="Roboto"/>
              <a:cs typeface="Roboto"/>
              <a:sym typeface="Roboto"/>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5" name="Shape 455"/>
        <p:cNvGrpSpPr/>
        <p:nvPr/>
      </p:nvGrpSpPr>
      <p:grpSpPr>
        <a:xfrm>
          <a:off x="0" y="0"/>
          <a:ext cx="0" cy="0"/>
          <a:chOff x="0" y="0"/>
          <a:chExt cx="0" cy="0"/>
        </a:xfrm>
      </p:grpSpPr>
      <p:sp>
        <p:nvSpPr>
          <p:cNvPr id="456" name="Google Shape;456;p26"/>
          <p:cNvSpPr txBox="1"/>
          <p:nvPr>
            <p:ph type="title"/>
          </p:nvPr>
        </p:nvSpPr>
        <p:spPr>
          <a:xfrm>
            <a:off x="180900" y="446900"/>
            <a:ext cx="87822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Anonymous Counting Tokens</a:t>
            </a:r>
            <a:endParaRPr/>
          </a:p>
        </p:txBody>
      </p:sp>
      <p:pic>
        <p:nvPicPr>
          <p:cNvPr id="457" name="Google Shape;457;p26"/>
          <p:cNvPicPr preferRelativeResize="0"/>
          <p:nvPr/>
        </p:nvPicPr>
        <p:blipFill>
          <a:blip r:embed="rId3">
            <a:alphaModFix/>
          </a:blip>
          <a:stretch>
            <a:fillRect/>
          </a:stretch>
        </p:blipFill>
        <p:spPr>
          <a:xfrm>
            <a:off x="2198616" y="3985662"/>
            <a:ext cx="433876" cy="627686"/>
          </a:xfrm>
          <a:prstGeom prst="rect">
            <a:avLst/>
          </a:prstGeom>
          <a:noFill/>
          <a:ln>
            <a:noFill/>
          </a:ln>
        </p:spPr>
      </p:pic>
      <p:sp>
        <p:nvSpPr>
          <p:cNvPr id="458" name="Google Shape;458;p26"/>
          <p:cNvSpPr txBox="1"/>
          <p:nvPr/>
        </p:nvSpPr>
        <p:spPr>
          <a:xfrm>
            <a:off x="1548325" y="1276450"/>
            <a:ext cx="2198100" cy="429300"/>
          </a:xfrm>
          <a:prstGeom prst="rect">
            <a:avLst/>
          </a:prstGeom>
          <a:noFill/>
          <a:ln cap="flat" cmpd="sng" w="19050">
            <a:solidFill>
              <a:schemeClr val="accent1"/>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chemeClr val="accent1"/>
                </a:solidFill>
                <a:latin typeface="Roboto"/>
                <a:ea typeface="Roboto"/>
                <a:cs typeface="Roboto"/>
                <a:sym typeface="Roboto"/>
              </a:rPr>
              <a:t>Issuer</a:t>
            </a:r>
            <a:endParaRPr sz="1800">
              <a:solidFill>
                <a:schemeClr val="accent1"/>
              </a:solidFill>
              <a:latin typeface="Roboto"/>
              <a:ea typeface="Roboto"/>
              <a:cs typeface="Roboto"/>
              <a:sym typeface="Roboto"/>
            </a:endParaRPr>
          </a:p>
        </p:txBody>
      </p:sp>
      <p:sp>
        <p:nvSpPr>
          <p:cNvPr id="459" name="Google Shape;459;p26"/>
          <p:cNvSpPr txBox="1"/>
          <p:nvPr/>
        </p:nvSpPr>
        <p:spPr>
          <a:xfrm>
            <a:off x="2764650" y="4068650"/>
            <a:ext cx="11277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latin typeface="Roboto"/>
                <a:ea typeface="Roboto"/>
                <a:cs typeface="Roboto"/>
                <a:sym typeface="Roboto"/>
              </a:rPr>
              <a:t>“Holiday”</a:t>
            </a:r>
            <a:endParaRPr sz="1800">
              <a:solidFill>
                <a:schemeClr val="dk2"/>
              </a:solidFill>
              <a:latin typeface="Roboto"/>
              <a:ea typeface="Roboto"/>
              <a:cs typeface="Roboto"/>
              <a:sym typeface="Roboto"/>
            </a:endParaRPr>
          </a:p>
        </p:txBody>
      </p:sp>
      <p:cxnSp>
        <p:nvCxnSpPr>
          <p:cNvPr id="460" name="Google Shape;460;p26"/>
          <p:cNvCxnSpPr/>
          <p:nvPr/>
        </p:nvCxnSpPr>
        <p:spPr>
          <a:xfrm rot="10800000">
            <a:off x="2338225" y="1948450"/>
            <a:ext cx="0" cy="1766400"/>
          </a:xfrm>
          <a:prstGeom prst="straightConnector1">
            <a:avLst/>
          </a:prstGeom>
          <a:noFill/>
          <a:ln cap="flat" cmpd="sng" w="9525">
            <a:solidFill>
              <a:schemeClr val="dk2"/>
            </a:solidFill>
            <a:prstDash val="solid"/>
            <a:round/>
            <a:headEnd len="med" w="med" type="none"/>
            <a:tailEnd len="med" w="med" type="triangle"/>
          </a:ln>
        </p:spPr>
      </p:cxnSp>
      <p:cxnSp>
        <p:nvCxnSpPr>
          <p:cNvPr id="461" name="Google Shape;461;p26"/>
          <p:cNvCxnSpPr/>
          <p:nvPr/>
        </p:nvCxnSpPr>
        <p:spPr>
          <a:xfrm rot="10800000">
            <a:off x="2576500" y="1962500"/>
            <a:ext cx="0" cy="1766400"/>
          </a:xfrm>
          <a:prstGeom prst="straightConnector1">
            <a:avLst/>
          </a:prstGeom>
          <a:noFill/>
          <a:ln cap="flat" cmpd="sng" w="9525">
            <a:solidFill>
              <a:schemeClr val="dk2"/>
            </a:solidFill>
            <a:prstDash val="solid"/>
            <a:round/>
            <a:headEnd len="med" w="med" type="triangle"/>
            <a:tailEnd len="med" w="med" type="none"/>
          </a:ln>
        </p:spPr>
      </p:cxnSp>
      <p:sp>
        <p:nvSpPr>
          <p:cNvPr id="462" name="Google Shape;462;p26"/>
          <p:cNvSpPr txBox="1"/>
          <p:nvPr/>
        </p:nvSpPr>
        <p:spPr>
          <a:xfrm>
            <a:off x="1273600" y="2715700"/>
            <a:ext cx="1030200" cy="526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300">
                <a:solidFill>
                  <a:schemeClr val="dk2"/>
                </a:solidFill>
                <a:latin typeface="Roboto"/>
                <a:ea typeface="Roboto"/>
                <a:cs typeface="Roboto"/>
                <a:sym typeface="Roboto"/>
              </a:rPr>
              <a:t>Blind</a:t>
            </a:r>
            <a:endParaRPr sz="1300">
              <a:solidFill>
                <a:schemeClr val="dk2"/>
              </a:solidFill>
              <a:latin typeface="Roboto"/>
              <a:ea typeface="Roboto"/>
              <a:cs typeface="Roboto"/>
              <a:sym typeface="Roboto"/>
            </a:endParaRPr>
          </a:p>
          <a:p>
            <a:pPr indent="0" lvl="0" marL="0" rtl="0" algn="ctr">
              <a:spcBef>
                <a:spcPts val="0"/>
              </a:spcBef>
              <a:spcAft>
                <a:spcPts val="0"/>
              </a:spcAft>
              <a:buNone/>
            </a:pPr>
            <a:r>
              <a:rPr lang="en" sz="1300">
                <a:solidFill>
                  <a:schemeClr val="dk2"/>
                </a:solidFill>
                <a:latin typeface="Roboto"/>
                <a:ea typeface="Roboto"/>
                <a:cs typeface="Roboto"/>
                <a:sym typeface="Roboto"/>
              </a:rPr>
              <a:t>Request</a:t>
            </a:r>
            <a:endParaRPr sz="1300">
              <a:solidFill>
                <a:schemeClr val="dk2"/>
              </a:solidFill>
              <a:latin typeface="Roboto"/>
              <a:ea typeface="Roboto"/>
              <a:cs typeface="Roboto"/>
              <a:sym typeface="Roboto"/>
            </a:endParaRPr>
          </a:p>
        </p:txBody>
      </p:sp>
      <p:sp>
        <p:nvSpPr>
          <p:cNvPr id="463" name="Google Shape;463;p26"/>
          <p:cNvSpPr txBox="1"/>
          <p:nvPr/>
        </p:nvSpPr>
        <p:spPr>
          <a:xfrm>
            <a:off x="5092175" y="1231375"/>
            <a:ext cx="2198100" cy="429300"/>
          </a:xfrm>
          <a:prstGeom prst="rect">
            <a:avLst/>
          </a:prstGeom>
          <a:noFill/>
          <a:ln cap="flat" cmpd="sng" w="19050">
            <a:solidFill>
              <a:schemeClr val="accent1"/>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chemeClr val="accent1"/>
                </a:solidFill>
                <a:latin typeface="Roboto"/>
                <a:ea typeface="Roboto"/>
                <a:cs typeface="Roboto"/>
                <a:sym typeface="Roboto"/>
              </a:rPr>
              <a:t>Redeemer</a:t>
            </a:r>
            <a:endParaRPr sz="1800">
              <a:solidFill>
                <a:schemeClr val="accent1"/>
              </a:solidFill>
              <a:latin typeface="Roboto"/>
              <a:ea typeface="Roboto"/>
              <a:cs typeface="Roboto"/>
              <a:sym typeface="Roboto"/>
            </a:endParaRPr>
          </a:p>
        </p:txBody>
      </p:sp>
      <p:sp>
        <p:nvSpPr>
          <p:cNvPr id="464" name="Google Shape;464;p26"/>
          <p:cNvSpPr txBox="1"/>
          <p:nvPr/>
        </p:nvSpPr>
        <p:spPr>
          <a:xfrm>
            <a:off x="4726375" y="2614850"/>
            <a:ext cx="11277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latin typeface="Roboto"/>
                <a:ea typeface="Roboto"/>
                <a:cs typeface="Roboto"/>
                <a:sym typeface="Roboto"/>
              </a:rPr>
              <a:t>“Holiday”</a:t>
            </a:r>
            <a:endParaRPr sz="1800">
              <a:solidFill>
                <a:schemeClr val="dk2"/>
              </a:solidFill>
              <a:latin typeface="Roboto"/>
              <a:ea typeface="Roboto"/>
              <a:cs typeface="Roboto"/>
              <a:sym typeface="Roboto"/>
            </a:endParaRPr>
          </a:p>
        </p:txBody>
      </p:sp>
      <p:cxnSp>
        <p:nvCxnSpPr>
          <p:cNvPr id="465" name="Google Shape;465;p26"/>
          <p:cNvCxnSpPr/>
          <p:nvPr/>
        </p:nvCxnSpPr>
        <p:spPr>
          <a:xfrm rot="10800000">
            <a:off x="6285575" y="1948438"/>
            <a:ext cx="0" cy="1766400"/>
          </a:xfrm>
          <a:prstGeom prst="straightConnector1">
            <a:avLst/>
          </a:prstGeom>
          <a:noFill/>
          <a:ln cap="flat" cmpd="sng" w="9525">
            <a:solidFill>
              <a:schemeClr val="dk2"/>
            </a:solidFill>
            <a:prstDash val="solid"/>
            <a:round/>
            <a:headEnd len="med" w="med" type="none"/>
            <a:tailEnd len="med" w="med" type="triangle"/>
          </a:ln>
        </p:spPr>
      </p:cxnSp>
      <p:pic>
        <p:nvPicPr>
          <p:cNvPr id="466" name="Google Shape;466;p26"/>
          <p:cNvPicPr preferRelativeResize="0"/>
          <p:nvPr/>
        </p:nvPicPr>
        <p:blipFill>
          <a:blip r:embed="rId4">
            <a:alphaModFix/>
          </a:blip>
          <a:stretch>
            <a:fillRect/>
          </a:stretch>
        </p:blipFill>
        <p:spPr>
          <a:xfrm>
            <a:off x="5803663" y="2729763"/>
            <a:ext cx="231875" cy="231875"/>
          </a:xfrm>
          <a:prstGeom prst="rect">
            <a:avLst/>
          </a:prstGeom>
          <a:noFill/>
          <a:ln>
            <a:noFill/>
          </a:ln>
        </p:spPr>
      </p:pic>
      <p:sp>
        <p:nvSpPr>
          <p:cNvPr id="467" name="Google Shape;467;p26"/>
          <p:cNvSpPr/>
          <p:nvPr/>
        </p:nvSpPr>
        <p:spPr>
          <a:xfrm>
            <a:off x="6033957" y="4002617"/>
            <a:ext cx="503251" cy="461700"/>
          </a:xfrm>
          <a:custGeom>
            <a:rect b="b" l="l" r="r" t="t"/>
            <a:pathLst>
              <a:path extrusionOk="0" h="1124" w="1127">
                <a:moveTo>
                  <a:pt x="562" y="0"/>
                </a:moveTo>
                <a:cubicBezTo>
                  <a:pt x="252" y="0"/>
                  <a:pt x="0" y="252"/>
                  <a:pt x="0" y="562"/>
                </a:cubicBezTo>
                <a:cubicBezTo>
                  <a:pt x="0" y="873"/>
                  <a:pt x="252" y="1123"/>
                  <a:pt x="562" y="1123"/>
                </a:cubicBezTo>
                <a:cubicBezTo>
                  <a:pt x="872" y="1123"/>
                  <a:pt x="1126" y="872"/>
                  <a:pt x="1126" y="562"/>
                </a:cubicBezTo>
                <a:cubicBezTo>
                  <a:pt x="1124" y="251"/>
                  <a:pt x="872" y="0"/>
                  <a:pt x="562" y="0"/>
                </a:cubicBezTo>
                <a:close/>
                <a:moveTo>
                  <a:pt x="562" y="1013"/>
                </a:moveTo>
                <a:cubicBezTo>
                  <a:pt x="314" y="1013"/>
                  <a:pt x="113" y="813"/>
                  <a:pt x="113" y="564"/>
                </a:cubicBezTo>
                <a:cubicBezTo>
                  <a:pt x="113" y="316"/>
                  <a:pt x="314" y="116"/>
                  <a:pt x="562" y="116"/>
                </a:cubicBezTo>
                <a:cubicBezTo>
                  <a:pt x="810" y="116"/>
                  <a:pt x="1011" y="316"/>
                  <a:pt x="1011" y="564"/>
                </a:cubicBezTo>
                <a:cubicBezTo>
                  <a:pt x="1011" y="810"/>
                  <a:pt x="810" y="1013"/>
                  <a:pt x="562" y="1013"/>
                </a:cubicBezTo>
                <a:close/>
                <a:moveTo>
                  <a:pt x="760" y="505"/>
                </a:moveTo>
                <a:cubicBezTo>
                  <a:pt x="808" y="505"/>
                  <a:pt x="844" y="468"/>
                  <a:pt x="844" y="420"/>
                </a:cubicBezTo>
                <a:cubicBezTo>
                  <a:pt x="844" y="372"/>
                  <a:pt x="808" y="336"/>
                  <a:pt x="760" y="336"/>
                </a:cubicBezTo>
                <a:cubicBezTo>
                  <a:pt x="712" y="336"/>
                  <a:pt x="675" y="372"/>
                  <a:pt x="675" y="420"/>
                </a:cubicBezTo>
                <a:cubicBezTo>
                  <a:pt x="675" y="468"/>
                  <a:pt x="712" y="505"/>
                  <a:pt x="760" y="505"/>
                </a:cubicBezTo>
                <a:close/>
                <a:moveTo>
                  <a:pt x="365" y="505"/>
                </a:moveTo>
                <a:cubicBezTo>
                  <a:pt x="412" y="505"/>
                  <a:pt x="449" y="468"/>
                  <a:pt x="449" y="420"/>
                </a:cubicBezTo>
                <a:cubicBezTo>
                  <a:pt x="449" y="372"/>
                  <a:pt x="412" y="336"/>
                  <a:pt x="365" y="336"/>
                </a:cubicBezTo>
                <a:cubicBezTo>
                  <a:pt x="317" y="336"/>
                  <a:pt x="280" y="372"/>
                  <a:pt x="280" y="420"/>
                </a:cubicBezTo>
                <a:cubicBezTo>
                  <a:pt x="280" y="468"/>
                  <a:pt x="317" y="505"/>
                  <a:pt x="365" y="505"/>
                </a:cubicBezTo>
                <a:close/>
                <a:moveTo>
                  <a:pt x="562" y="872"/>
                </a:moveTo>
                <a:cubicBezTo>
                  <a:pt x="692" y="872"/>
                  <a:pt x="805" y="790"/>
                  <a:pt x="850" y="674"/>
                </a:cubicBezTo>
                <a:lnTo>
                  <a:pt x="274" y="674"/>
                </a:lnTo>
                <a:cubicBezTo>
                  <a:pt x="319" y="790"/>
                  <a:pt x="429" y="872"/>
                  <a:pt x="562" y="872"/>
                </a:cubicBezTo>
                <a:close/>
              </a:path>
            </a:pathLst>
          </a:custGeom>
          <a:solidFill>
            <a:srgbClr val="40404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600" u="none" cap="none" strike="noStrike">
              <a:solidFill>
                <a:srgbClr val="000000"/>
              </a:solidFill>
              <a:latin typeface="Calibri"/>
              <a:ea typeface="Calibri"/>
              <a:cs typeface="Calibri"/>
              <a:sym typeface="Calibri"/>
            </a:endParaRPr>
          </a:p>
        </p:txBody>
      </p:sp>
      <p:pic>
        <p:nvPicPr>
          <p:cNvPr id="468" name="Google Shape;468;p26"/>
          <p:cNvPicPr preferRelativeResize="0"/>
          <p:nvPr/>
        </p:nvPicPr>
        <p:blipFill>
          <a:blip r:embed="rId5">
            <a:alphaModFix/>
          </a:blip>
          <a:stretch>
            <a:fillRect/>
          </a:stretch>
        </p:blipFill>
        <p:spPr>
          <a:xfrm>
            <a:off x="8039856" y="1082388"/>
            <a:ext cx="858569" cy="727275"/>
          </a:xfrm>
          <a:prstGeom prst="rect">
            <a:avLst/>
          </a:prstGeom>
          <a:noFill/>
          <a:ln>
            <a:noFill/>
          </a:ln>
        </p:spPr>
      </p:pic>
      <p:cxnSp>
        <p:nvCxnSpPr>
          <p:cNvPr id="469" name="Google Shape;469;p26"/>
          <p:cNvCxnSpPr/>
          <p:nvPr/>
        </p:nvCxnSpPr>
        <p:spPr>
          <a:xfrm>
            <a:off x="7494425" y="1483205"/>
            <a:ext cx="436500" cy="6600"/>
          </a:xfrm>
          <a:prstGeom prst="straightConnector1">
            <a:avLst/>
          </a:prstGeom>
          <a:noFill/>
          <a:ln cap="flat" cmpd="sng" w="9525">
            <a:solidFill>
              <a:schemeClr val="dk2"/>
            </a:solidFill>
            <a:prstDash val="solid"/>
            <a:round/>
            <a:headEnd len="med" w="med" type="none"/>
            <a:tailEnd len="med" w="med" type="triangle"/>
          </a:ln>
        </p:spPr>
      </p:cxnSp>
      <p:pic>
        <p:nvPicPr>
          <p:cNvPr id="470" name="Google Shape;470;p26"/>
          <p:cNvPicPr preferRelativeResize="0"/>
          <p:nvPr/>
        </p:nvPicPr>
        <p:blipFill>
          <a:blip r:embed="rId4">
            <a:alphaModFix/>
          </a:blip>
          <a:stretch>
            <a:fillRect/>
          </a:stretch>
        </p:blipFill>
        <p:spPr>
          <a:xfrm>
            <a:off x="2714912" y="2715700"/>
            <a:ext cx="436500" cy="436500"/>
          </a:xfrm>
          <a:prstGeom prst="rect">
            <a:avLst/>
          </a:prstGeom>
          <a:noFill/>
          <a:ln>
            <a:noFill/>
          </a:ln>
        </p:spPr>
      </p:pic>
      <p:sp>
        <p:nvSpPr>
          <p:cNvPr id="471" name="Google Shape;471;p26"/>
          <p:cNvSpPr txBox="1"/>
          <p:nvPr/>
        </p:nvSpPr>
        <p:spPr>
          <a:xfrm>
            <a:off x="2681600" y="2749002"/>
            <a:ext cx="503100" cy="369900"/>
          </a:xfrm>
          <a:prstGeom prst="rect">
            <a:avLst/>
          </a:prstGeom>
          <a:noFill/>
          <a:ln cap="flat" cmpd="sng" w="9525">
            <a:solidFill>
              <a:schemeClr val="lt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sz="300">
              <a:solidFill>
                <a:schemeClr val="accent3"/>
              </a:solidFill>
              <a:latin typeface="Roboto"/>
              <a:ea typeface="Roboto"/>
              <a:cs typeface="Roboto"/>
              <a:sym typeface="Roboto"/>
            </a:endParaRPr>
          </a:p>
        </p:txBody>
      </p:sp>
      <p:grpSp>
        <p:nvGrpSpPr>
          <p:cNvPr id="472" name="Google Shape;472;p26"/>
          <p:cNvGrpSpPr/>
          <p:nvPr/>
        </p:nvGrpSpPr>
        <p:grpSpPr>
          <a:xfrm>
            <a:off x="3079330" y="2675762"/>
            <a:ext cx="72058" cy="116153"/>
            <a:chOff x="1275865" y="6398290"/>
            <a:chExt cx="419186" cy="547634"/>
          </a:xfrm>
        </p:grpSpPr>
        <p:sp>
          <p:nvSpPr>
            <p:cNvPr id="473" name="Google Shape;473;p26"/>
            <p:cNvSpPr/>
            <p:nvPr/>
          </p:nvSpPr>
          <p:spPr>
            <a:xfrm>
              <a:off x="1345888" y="6398290"/>
              <a:ext cx="279140" cy="302952"/>
            </a:xfrm>
            <a:custGeom>
              <a:rect b="b" l="l" r="r" t="t"/>
              <a:pathLst>
                <a:path extrusionOk="0" h="1908" w="1758">
                  <a:moveTo>
                    <a:pt x="884" y="399"/>
                  </a:moveTo>
                  <a:lnTo>
                    <a:pt x="981" y="410"/>
                  </a:lnTo>
                  <a:lnTo>
                    <a:pt x="1068" y="442"/>
                  </a:lnTo>
                  <a:lnTo>
                    <a:pt x="1154" y="485"/>
                  </a:lnTo>
                  <a:lnTo>
                    <a:pt x="1218" y="539"/>
                  </a:lnTo>
                  <a:lnTo>
                    <a:pt x="1283" y="615"/>
                  </a:lnTo>
                  <a:lnTo>
                    <a:pt x="1326" y="690"/>
                  </a:lnTo>
                  <a:lnTo>
                    <a:pt x="1358" y="787"/>
                  </a:lnTo>
                  <a:lnTo>
                    <a:pt x="1358" y="884"/>
                  </a:lnTo>
                  <a:lnTo>
                    <a:pt x="1358" y="1520"/>
                  </a:lnTo>
                  <a:lnTo>
                    <a:pt x="400" y="1520"/>
                  </a:lnTo>
                  <a:lnTo>
                    <a:pt x="400" y="884"/>
                  </a:lnTo>
                  <a:lnTo>
                    <a:pt x="410" y="787"/>
                  </a:lnTo>
                  <a:lnTo>
                    <a:pt x="432" y="690"/>
                  </a:lnTo>
                  <a:lnTo>
                    <a:pt x="475" y="615"/>
                  </a:lnTo>
                  <a:lnTo>
                    <a:pt x="540" y="539"/>
                  </a:lnTo>
                  <a:lnTo>
                    <a:pt x="604" y="485"/>
                  </a:lnTo>
                  <a:lnTo>
                    <a:pt x="690" y="442"/>
                  </a:lnTo>
                  <a:lnTo>
                    <a:pt x="787" y="410"/>
                  </a:lnTo>
                  <a:lnTo>
                    <a:pt x="884" y="399"/>
                  </a:lnTo>
                  <a:close/>
                  <a:moveTo>
                    <a:pt x="884" y="1"/>
                  </a:moveTo>
                  <a:lnTo>
                    <a:pt x="787" y="11"/>
                  </a:lnTo>
                  <a:lnTo>
                    <a:pt x="701" y="22"/>
                  </a:lnTo>
                  <a:lnTo>
                    <a:pt x="615" y="44"/>
                  </a:lnTo>
                  <a:lnTo>
                    <a:pt x="540" y="76"/>
                  </a:lnTo>
                  <a:lnTo>
                    <a:pt x="464" y="108"/>
                  </a:lnTo>
                  <a:lnTo>
                    <a:pt x="389" y="151"/>
                  </a:lnTo>
                  <a:lnTo>
                    <a:pt x="324" y="205"/>
                  </a:lnTo>
                  <a:lnTo>
                    <a:pt x="260" y="259"/>
                  </a:lnTo>
                  <a:lnTo>
                    <a:pt x="206" y="324"/>
                  </a:lnTo>
                  <a:lnTo>
                    <a:pt x="152" y="389"/>
                  </a:lnTo>
                  <a:lnTo>
                    <a:pt x="109" y="464"/>
                  </a:lnTo>
                  <a:lnTo>
                    <a:pt x="66" y="539"/>
                  </a:lnTo>
                  <a:lnTo>
                    <a:pt x="44" y="626"/>
                  </a:lnTo>
                  <a:lnTo>
                    <a:pt x="23" y="712"/>
                  </a:lnTo>
                  <a:lnTo>
                    <a:pt x="1" y="798"/>
                  </a:lnTo>
                  <a:lnTo>
                    <a:pt x="1" y="884"/>
                  </a:lnTo>
                  <a:lnTo>
                    <a:pt x="1" y="1908"/>
                  </a:lnTo>
                  <a:lnTo>
                    <a:pt x="1757" y="1908"/>
                  </a:lnTo>
                  <a:lnTo>
                    <a:pt x="1757" y="884"/>
                  </a:lnTo>
                  <a:lnTo>
                    <a:pt x="1757" y="798"/>
                  </a:lnTo>
                  <a:lnTo>
                    <a:pt x="1746" y="712"/>
                  </a:lnTo>
                  <a:lnTo>
                    <a:pt x="1725" y="626"/>
                  </a:lnTo>
                  <a:lnTo>
                    <a:pt x="1692" y="539"/>
                  </a:lnTo>
                  <a:lnTo>
                    <a:pt x="1649" y="464"/>
                  </a:lnTo>
                  <a:lnTo>
                    <a:pt x="1606" y="389"/>
                  </a:lnTo>
                  <a:lnTo>
                    <a:pt x="1563" y="324"/>
                  </a:lnTo>
                  <a:lnTo>
                    <a:pt x="1499" y="259"/>
                  </a:lnTo>
                  <a:lnTo>
                    <a:pt x="1434" y="205"/>
                  </a:lnTo>
                  <a:lnTo>
                    <a:pt x="1369" y="151"/>
                  </a:lnTo>
                  <a:lnTo>
                    <a:pt x="1294" y="108"/>
                  </a:lnTo>
                  <a:lnTo>
                    <a:pt x="1218" y="76"/>
                  </a:lnTo>
                  <a:lnTo>
                    <a:pt x="1143" y="44"/>
                  </a:lnTo>
                  <a:lnTo>
                    <a:pt x="1057" y="22"/>
                  </a:lnTo>
                  <a:lnTo>
                    <a:pt x="971" y="11"/>
                  </a:lnTo>
                  <a:lnTo>
                    <a:pt x="884" y="1"/>
                  </a:lnTo>
                  <a:close/>
                </a:path>
              </a:pathLst>
            </a:custGeom>
            <a:solidFill>
              <a:srgbClr val="BABF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p26"/>
            <p:cNvSpPr/>
            <p:nvPr/>
          </p:nvSpPr>
          <p:spPr>
            <a:xfrm>
              <a:off x="1275865" y="6639479"/>
              <a:ext cx="100986" cy="306445"/>
            </a:xfrm>
            <a:custGeom>
              <a:rect b="b" l="l" r="r" t="t"/>
              <a:pathLst>
                <a:path extrusionOk="0" h="1930" w="636">
                  <a:moveTo>
                    <a:pt x="54" y="1"/>
                  </a:moveTo>
                  <a:lnTo>
                    <a:pt x="22" y="22"/>
                  </a:lnTo>
                  <a:lnTo>
                    <a:pt x="11" y="44"/>
                  </a:lnTo>
                  <a:lnTo>
                    <a:pt x="0" y="76"/>
                  </a:lnTo>
                  <a:lnTo>
                    <a:pt x="0" y="1854"/>
                  </a:lnTo>
                  <a:lnTo>
                    <a:pt x="11" y="1886"/>
                  </a:lnTo>
                  <a:lnTo>
                    <a:pt x="22" y="1908"/>
                  </a:lnTo>
                  <a:lnTo>
                    <a:pt x="54" y="1929"/>
                  </a:lnTo>
                  <a:lnTo>
                    <a:pt x="636" y="1929"/>
                  </a:lnTo>
                  <a:lnTo>
                    <a:pt x="636" y="1"/>
                  </a:lnTo>
                  <a:close/>
                </a:path>
              </a:pathLst>
            </a:custGeom>
            <a:solidFill>
              <a:srgbClr val="EDA60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p26"/>
            <p:cNvSpPr/>
            <p:nvPr/>
          </p:nvSpPr>
          <p:spPr>
            <a:xfrm>
              <a:off x="1359703" y="6639479"/>
              <a:ext cx="335349" cy="306445"/>
            </a:xfrm>
            <a:custGeom>
              <a:rect b="b" l="l" r="r" t="t"/>
              <a:pathLst>
                <a:path extrusionOk="0" h="1930" w="2112">
                  <a:moveTo>
                    <a:pt x="54" y="1"/>
                  </a:moveTo>
                  <a:lnTo>
                    <a:pt x="22" y="22"/>
                  </a:lnTo>
                  <a:lnTo>
                    <a:pt x="11" y="44"/>
                  </a:lnTo>
                  <a:lnTo>
                    <a:pt x="0" y="76"/>
                  </a:lnTo>
                  <a:lnTo>
                    <a:pt x="0" y="1854"/>
                  </a:lnTo>
                  <a:lnTo>
                    <a:pt x="11" y="1886"/>
                  </a:lnTo>
                  <a:lnTo>
                    <a:pt x="22" y="1908"/>
                  </a:lnTo>
                  <a:lnTo>
                    <a:pt x="54" y="1929"/>
                  </a:lnTo>
                  <a:lnTo>
                    <a:pt x="2058" y="1929"/>
                  </a:lnTo>
                  <a:lnTo>
                    <a:pt x="2090" y="1908"/>
                  </a:lnTo>
                  <a:lnTo>
                    <a:pt x="2101" y="1886"/>
                  </a:lnTo>
                  <a:lnTo>
                    <a:pt x="2112" y="1854"/>
                  </a:lnTo>
                  <a:lnTo>
                    <a:pt x="2112" y="76"/>
                  </a:lnTo>
                  <a:lnTo>
                    <a:pt x="2101" y="44"/>
                  </a:lnTo>
                  <a:lnTo>
                    <a:pt x="2090" y="22"/>
                  </a:lnTo>
                  <a:lnTo>
                    <a:pt x="2058" y="1"/>
                  </a:lnTo>
                  <a:close/>
                </a:path>
              </a:pathLst>
            </a:custGeom>
            <a:solidFill>
              <a:srgbClr val="FABB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9" name="Shape 479"/>
        <p:cNvGrpSpPr/>
        <p:nvPr/>
      </p:nvGrpSpPr>
      <p:grpSpPr>
        <a:xfrm>
          <a:off x="0" y="0"/>
          <a:ext cx="0" cy="0"/>
          <a:chOff x="0" y="0"/>
          <a:chExt cx="0" cy="0"/>
        </a:xfrm>
      </p:grpSpPr>
      <p:sp>
        <p:nvSpPr>
          <p:cNvPr id="480" name="Google Shape;480;p27"/>
          <p:cNvSpPr txBox="1"/>
          <p:nvPr>
            <p:ph type="title"/>
          </p:nvPr>
        </p:nvSpPr>
        <p:spPr>
          <a:xfrm>
            <a:off x="180900" y="446900"/>
            <a:ext cx="87822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Anonymous Counting Tokens</a:t>
            </a:r>
            <a:endParaRPr/>
          </a:p>
        </p:txBody>
      </p:sp>
      <p:pic>
        <p:nvPicPr>
          <p:cNvPr id="481" name="Google Shape;481;p27"/>
          <p:cNvPicPr preferRelativeResize="0"/>
          <p:nvPr/>
        </p:nvPicPr>
        <p:blipFill>
          <a:blip r:embed="rId3">
            <a:alphaModFix/>
          </a:blip>
          <a:stretch>
            <a:fillRect/>
          </a:stretch>
        </p:blipFill>
        <p:spPr>
          <a:xfrm>
            <a:off x="2198616" y="3985662"/>
            <a:ext cx="433876" cy="627686"/>
          </a:xfrm>
          <a:prstGeom prst="rect">
            <a:avLst/>
          </a:prstGeom>
          <a:noFill/>
          <a:ln>
            <a:noFill/>
          </a:ln>
        </p:spPr>
      </p:pic>
      <p:sp>
        <p:nvSpPr>
          <p:cNvPr id="482" name="Google Shape;482;p27"/>
          <p:cNvSpPr txBox="1"/>
          <p:nvPr/>
        </p:nvSpPr>
        <p:spPr>
          <a:xfrm>
            <a:off x="1548325" y="1276450"/>
            <a:ext cx="2198100" cy="429300"/>
          </a:xfrm>
          <a:prstGeom prst="rect">
            <a:avLst/>
          </a:prstGeom>
          <a:noFill/>
          <a:ln cap="flat" cmpd="sng" w="19050">
            <a:solidFill>
              <a:schemeClr val="accent1"/>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chemeClr val="accent1"/>
                </a:solidFill>
                <a:latin typeface="Roboto"/>
                <a:ea typeface="Roboto"/>
                <a:cs typeface="Roboto"/>
                <a:sym typeface="Roboto"/>
              </a:rPr>
              <a:t>Issuer</a:t>
            </a:r>
            <a:endParaRPr sz="1800">
              <a:solidFill>
                <a:schemeClr val="accent1"/>
              </a:solidFill>
              <a:latin typeface="Roboto"/>
              <a:ea typeface="Roboto"/>
              <a:cs typeface="Roboto"/>
              <a:sym typeface="Roboto"/>
            </a:endParaRPr>
          </a:p>
        </p:txBody>
      </p:sp>
      <p:sp>
        <p:nvSpPr>
          <p:cNvPr id="483" name="Google Shape;483;p27"/>
          <p:cNvSpPr txBox="1"/>
          <p:nvPr/>
        </p:nvSpPr>
        <p:spPr>
          <a:xfrm>
            <a:off x="2764650" y="4068650"/>
            <a:ext cx="11277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latin typeface="Roboto"/>
                <a:ea typeface="Roboto"/>
                <a:cs typeface="Roboto"/>
                <a:sym typeface="Roboto"/>
              </a:rPr>
              <a:t>“Holiday”</a:t>
            </a:r>
            <a:endParaRPr sz="1800">
              <a:solidFill>
                <a:schemeClr val="dk2"/>
              </a:solidFill>
              <a:latin typeface="Roboto"/>
              <a:ea typeface="Roboto"/>
              <a:cs typeface="Roboto"/>
              <a:sym typeface="Roboto"/>
            </a:endParaRPr>
          </a:p>
        </p:txBody>
      </p:sp>
      <p:cxnSp>
        <p:nvCxnSpPr>
          <p:cNvPr id="484" name="Google Shape;484;p27"/>
          <p:cNvCxnSpPr/>
          <p:nvPr/>
        </p:nvCxnSpPr>
        <p:spPr>
          <a:xfrm rot="10800000">
            <a:off x="2338225" y="1948450"/>
            <a:ext cx="0" cy="1766400"/>
          </a:xfrm>
          <a:prstGeom prst="straightConnector1">
            <a:avLst/>
          </a:prstGeom>
          <a:noFill/>
          <a:ln cap="flat" cmpd="sng" w="9525">
            <a:solidFill>
              <a:schemeClr val="dk2"/>
            </a:solidFill>
            <a:prstDash val="solid"/>
            <a:round/>
            <a:headEnd len="med" w="med" type="none"/>
            <a:tailEnd len="med" w="med" type="triangle"/>
          </a:ln>
        </p:spPr>
      </p:cxnSp>
      <p:cxnSp>
        <p:nvCxnSpPr>
          <p:cNvPr id="485" name="Google Shape;485;p27"/>
          <p:cNvCxnSpPr/>
          <p:nvPr/>
        </p:nvCxnSpPr>
        <p:spPr>
          <a:xfrm rot="10800000">
            <a:off x="2576500" y="1962500"/>
            <a:ext cx="0" cy="1766400"/>
          </a:xfrm>
          <a:prstGeom prst="straightConnector1">
            <a:avLst/>
          </a:prstGeom>
          <a:noFill/>
          <a:ln cap="flat" cmpd="sng" w="9525">
            <a:solidFill>
              <a:schemeClr val="dk2"/>
            </a:solidFill>
            <a:prstDash val="solid"/>
            <a:round/>
            <a:headEnd len="med" w="med" type="triangle"/>
            <a:tailEnd len="med" w="med" type="none"/>
          </a:ln>
        </p:spPr>
      </p:cxnSp>
      <p:pic>
        <p:nvPicPr>
          <p:cNvPr id="486" name="Google Shape;486;p27"/>
          <p:cNvPicPr preferRelativeResize="0"/>
          <p:nvPr/>
        </p:nvPicPr>
        <p:blipFill>
          <a:blip r:embed="rId4">
            <a:alphaModFix/>
          </a:blip>
          <a:stretch>
            <a:fillRect/>
          </a:stretch>
        </p:blipFill>
        <p:spPr>
          <a:xfrm>
            <a:off x="2714912" y="2715700"/>
            <a:ext cx="436500" cy="436500"/>
          </a:xfrm>
          <a:prstGeom prst="rect">
            <a:avLst/>
          </a:prstGeom>
          <a:noFill/>
          <a:ln>
            <a:noFill/>
          </a:ln>
        </p:spPr>
      </p:pic>
      <p:sp>
        <p:nvSpPr>
          <p:cNvPr id="487" name="Google Shape;487;p27"/>
          <p:cNvSpPr txBox="1"/>
          <p:nvPr/>
        </p:nvSpPr>
        <p:spPr>
          <a:xfrm>
            <a:off x="1273600" y="2715700"/>
            <a:ext cx="1030200" cy="526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300">
                <a:solidFill>
                  <a:schemeClr val="dk2"/>
                </a:solidFill>
                <a:latin typeface="Roboto"/>
                <a:ea typeface="Roboto"/>
                <a:cs typeface="Roboto"/>
                <a:sym typeface="Roboto"/>
              </a:rPr>
              <a:t>Blind</a:t>
            </a:r>
            <a:endParaRPr sz="1300">
              <a:solidFill>
                <a:schemeClr val="dk2"/>
              </a:solidFill>
              <a:latin typeface="Roboto"/>
              <a:ea typeface="Roboto"/>
              <a:cs typeface="Roboto"/>
              <a:sym typeface="Roboto"/>
            </a:endParaRPr>
          </a:p>
          <a:p>
            <a:pPr indent="0" lvl="0" marL="0" rtl="0" algn="ctr">
              <a:spcBef>
                <a:spcPts val="0"/>
              </a:spcBef>
              <a:spcAft>
                <a:spcPts val="0"/>
              </a:spcAft>
              <a:buNone/>
            </a:pPr>
            <a:r>
              <a:rPr lang="en" sz="1300">
                <a:solidFill>
                  <a:schemeClr val="dk2"/>
                </a:solidFill>
                <a:latin typeface="Roboto"/>
                <a:ea typeface="Roboto"/>
                <a:cs typeface="Roboto"/>
                <a:sym typeface="Roboto"/>
              </a:rPr>
              <a:t>Request</a:t>
            </a:r>
            <a:endParaRPr sz="1300">
              <a:solidFill>
                <a:schemeClr val="dk2"/>
              </a:solidFill>
              <a:latin typeface="Roboto"/>
              <a:ea typeface="Roboto"/>
              <a:cs typeface="Roboto"/>
              <a:sym typeface="Roboto"/>
            </a:endParaRPr>
          </a:p>
        </p:txBody>
      </p:sp>
      <p:sp>
        <p:nvSpPr>
          <p:cNvPr id="488" name="Google Shape;488;p27"/>
          <p:cNvSpPr txBox="1"/>
          <p:nvPr/>
        </p:nvSpPr>
        <p:spPr>
          <a:xfrm>
            <a:off x="5092175" y="1231375"/>
            <a:ext cx="2198100" cy="429300"/>
          </a:xfrm>
          <a:prstGeom prst="rect">
            <a:avLst/>
          </a:prstGeom>
          <a:noFill/>
          <a:ln cap="flat" cmpd="sng" w="19050">
            <a:solidFill>
              <a:schemeClr val="accent1"/>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chemeClr val="accent1"/>
                </a:solidFill>
                <a:latin typeface="Roboto"/>
                <a:ea typeface="Roboto"/>
                <a:cs typeface="Roboto"/>
                <a:sym typeface="Roboto"/>
              </a:rPr>
              <a:t>Redeemer</a:t>
            </a:r>
            <a:endParaRPr sz="1800">
              <a:solidFill>
                <a:schemeClr val="accent1"/>
              </a:solidFill>
              <a:latin typeface="Roboto"/>
              <a:ea typeface="Roboto"/>
              <a:cs typeface="Roboto"/>
              <a:sym typeface="Roboto"/>
            </a:endParaRPr>
          </a:p>
        </p:txBody>
      </p:sp>
      <p:sp>
        <p:nvSpPr>
          <p:cNvPr id="489" name="Google Shape;489;p27"/>
          <p:cNvSpPr txBox="1"/>
          <p:nvPr/>
        </p:nvSpPr>
        <p:spPr>
          <a:xfrm>
            <a:off x="4726375" y="2614850"/>
            <a:ext cx="11277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latin typeface="Roboto"/>
                <a:ea typeface="Roboto"/>
                <a:cs typeface="Roboto"/>
                <a:sym typeface="Roboto"/>
              </a:rPr>
              <a:t>“Holiday”</a:t>
            </a:r>
            <a:endParaRPr sz="1800">
              <a:solidFill>
                <a:schemeClr val="dk2"/>
              </a:solidFill>
              <a:latin typeface="Roboto"/>
              <a:ea typeface="Roboto"/>
              <a:cs typeface="Roboto"/>
              <a:sym typeface="Roboto"/>
            </a:endParaRPr>
          </a:p>
        </p:txBody>
      </p:sp>
      <p:cxnSp>
        <p:nvCxnSpPr>
          <p:cNvPr id="490" name="Google Shape;490;p27"/>
          <p:cNvCxnSpPr/>
          <p:nvPr/>
        </p:nvCxnSpPr>
        <p:spPr>
          <a:xfrm rot="10800000">
            <a:off x="6285575" y="1948438"/>
            <a:ext cx="0" cy="1766400"/>
          </a:xfrm>
          <a:prstGeom prst="straightConnector1">
            <a:avLst/>
          </a:prstGeom>
          <a:noFill/>
          <a:ln cap="flat" cmpd="sng" w="9525">
            <a:solidFill>
              <a:schemeClr val="dk2"/>
            </a:solidFill>
            <a:prstDash val="solid"/>
            <a:round/>
            <a:headEnd len="med" w="med" type="none"/>
            <a:tailEnd len="med" w="med" type="triangle"/>
          </a:ln>
        </p:spPr>
      </p:cxnSp>
      <p:pic>
        <p:nvPicPr>
          <p:cNvPr id="491" name="Google Shape;491;p27"/>
          <p:cNvPicPr preferRelativeResize="0"/>
          <p:nvPr/>
        </p:nvPicPr>
        <p:blipFill>
          <a:blip r:embed="rId4">
            <a:alphaModFix/>
          </a:blip>
          <a:stretch>
            <a:fillRect/>
          </a:stretch>
        </p:blipFill>
        <p:spPr>
          <a:xfrm>
            <a:off x="5803663" y="2729763"/>
            <a:ext cx="231875" cy="231875"/>
          </a:xfrm>
          <a:prstGeom prst="rect">
            <a:avLst/>
          </a:prstGeom>
          <a:noFill/>
          <a:ln>
            <a:noFill/>
          </a:ln>
        </p:spPr>
      </p:pic>
      <p:sp>
        <p:nvSpPr>
          <p:cNvPr id="492" name="Google Shape;492;p27"/>
          <p:cNvSpPr/>
          <p:nvPr/>
        </p:nvSpPr>
        <p:spPr>
          <a:xfrm>
            <a:off x="6033957" y="4002617"/>
            <a:ext cx="503251" cy="461700"/>
          </a:xfrm>
          <a:custGeom>
            <a:rect b="b" l="l" r="r" t="t"/>
            <a:pathLst>
              <a:path extrusionOk="0" h="1124" w="1127">
                <a:moveTo>
                  <a:pt x="562" y="0"/>
                </a:moveTo>
                <a:cubicBezTo>
                  <a:pt x="252" y="0"/>
                  <a:pt x="0" y="252"/>
                  <a:pt x="0" y="562"/>
                </a:cubicBezTo>
                <a:cubicBezTo>
                  <a:pt x="0" y="873"/>
                  <a:pt x="252" y="1123"/>
                  <a:pt x="562" y="1123"/>
                </a:cubicBezTo>
                <a:cubicBezTo>
                  <a:pt x="872" y="1123"/>
                  <a:pt x="1126" y="872"/>
                  <a:pt x="1126" y="562"/>
                </a:cubicBezTo>
                <a:cubicBezTo>
                  <a:pt x="1124" y="251"/>
                  <a:pt x="872" y="0"/>
                  <a:pt x="562" y="0"/>
                </a:cubicBezTo>
                <a:close/>
                <a:moveTo>
                  <a:pt x="562" y="1013"/>
                </a:moveTo>
                <a:cubicBezTo>
                  <a:pt x="314" y="1013"/>
                  <a:pt x="113" y="813"/>
                  <a:pt x="113" y="564"/>
                </a:cubicBezTo>
                <a:cubicBezTo>
                  <a:pt x="113" y="316"/>
                  <a:pt x="314" y="116"/>
                  <a:pt x="562" y="116"/>
                </a:cubicBezTo>
                <a:cubicBezTo>
                  <a:pt x="810" y="116"/>
                  <a:pt x="1011" y="316"/>
                  <a:pt x="1011" y="564"/>
                </a:cubicBezTo>
                <a:cubicBezTo>
                  <a:pt x="1011" y="810"/>
                  <a:pt x="810" y="1013"/>
                  <a:pt x="562" y="1013"/>
                </a:cubicBezTo>
                <a:close/>
                <a:moveTo>
                  <a:pt x="760" y="505"/>
                </a:moveTo>
                <a:cubicBezTo>
                  <a:pt x="808" y="505"/>
                  <a:pt x="844" y="468"/>
                  <a:pt x="844" y="420"/>
                </a:cubicBezTo>
                <a:cubicBezTo>
                  <a:pt x="844" y="372"/>
                  <a:pt x="808" y="336"/>
                  <a:pt x="760" y="336"/>
                </a:cubicBezTo>
                <a:cubicBezTo>
                  <a:pt x="712" y="336"/>
                  <a:pt x="675" y="372"/>
                  <a:pt x="675" y="420"/>
                </a:cubicBezTo>
                <a:cubicBezTo>
                  <a:pt x="675" y="468"/>
                  <a:pt x="712" y="505"/>
                  <a:pt x="760" y="505"/>
                </a:cubicBezTo>
                <a:close/>
                <a:moveTo>
                  <a:pt x="365" y="505"/>
                </a:moveTo>
                <a:cubicBezTo>
                  <a:pt x="412" y="505"/>
                  <a:pt x="449" y="468"/>
                  <a:pt x="449" y="420"/>
                </a:cubicBezTo>
                <a:cubicBezTo>
                  <a:pt x="449" y="372"/>
                  <a:pt x="412" y="336"/>
                  <a:pt x="365" y="336"/>
                </a:cubicBezTo>
                <a:cubicBezTo>
                  <a:pt x="317" y="336"/>
                  <a:pt x="280" y="372"/>
                  <a:pt x="280" y="420"/>
                </a:cubicBezTo>
                <a:cubicBezTo>
                  <a:pt x="280" y="468"/>
                  <a:pt x="317" y="505"/>
                  <a:pt x="365" y="505"/>
                </a:cubicBezTo>
                <a:close/>
                <a:moveTo>
                  <a:pt x="562" y="872"/>
                </a:moveTo>
                <a:cubicBezTo>
                  <a:pt x="692" y="872"/>
                  <a:pt x="805" y="790"/>
                  <a:pt x="850" y="674"/>
                </a:cubicBezTo>
                <a:lnTo>
                  <a:pt x="274" y="674"/>
                </a:lnTo>
                <a:cubicBezTo>
                  <a:pt x="319" y="790"/>
                  <a:pt x="429" y="872"/>
                  <a:pt x="562" y="872"/>
                </a:cubicBezTo>
                <a:close/>
              </a:path>
            </a:pathLst>
          </a:custGeom>
          <a:solidFill>
            <a:srgbClr val="40404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600" u="none" cap="none" strike="noStrike">
              <a:solidFill>
                <a:srgbClr val="000000"/>
              </a:solidFill>
              <a:latin typeface="Calibri"/>
              <a:ea typeface="Calibri"/>
              <a:cs typeface="Calibri"/>
              <a:sym typeface="Calibri"/>
            </a:endParaRPr>
          </a:p>
        </p:txBody>
      </p:sp>
      <p:pic>
        <p:nvPicPr>
          <p:cNvPr id="493" name="Google Shape;493;p27"/>
          <p:cNvPicPr preferRelativeResize="0"/>
          <p:nvPr/>
        </p:nvPicPr>
        <p:blipFill>
          <a:blip r:embed="rId5">
            <a:alphaModFix/>
          </a:blip>
          <a:stretch>
            <a:fillRect/>
          </a:stretch>
        </p:blipFill>
        <p:spPr>
          <a:xfrm>
            <a:off x="8039856" y="1082388"/>
            <a:ext cx="858569" cy="727275"/>
          </a:xfrm>
          <a:prstGeom prst="rect">
            <a:avLst/>
          </a:prstGeom>
          <a:noFill/>
          <a:ln>
            <a:noFill/>
          </a:ln>
        </p:spPr>
      </p:pic>
      <p:cxnSp>
        <p:nvCxnSpPr>
          <p:cNvPr id="494" name="Google Shape;494;p27"/>
          <p:cNvCxnSpPr/>
          <p:nvPr/>
        </p:nvCxnSpPr>
        <p:spPr>
          <a:xfrm>
            <a:off x="7494425" y="1483205"/>
            <a:ext cx="436500" cy="6600"/>
          </a:xfrm>
          <a:prstGeom prst="straightConnector1">
            <a:avLst/>
          </a:prstGeom>
          <a:noFill/>
          <a:ln cap="flat" cmpd="sng" w="9525">
            <a:solidFill>
              <a:schemeClr val="dk2"/>
            </a:solidFill>
            <a:prstDash val="solid"/>
            <a:round/>
            <a:headEnd len="med" w="med" type="none"/>
            <a:tailEnd len="med" w="med" type="triangle"/>
          </a:ln>
        </p:spPr>
      </p:cxnSp>
      <p:sp>
        <p:nvSpPr>
          <p:cNvPr id="495" name="Google Shape;495;p27"/>
          <p:cNvSpPr txBox="1"/>
          <p:nvPr/>
        </p:nvSpPr>
        <p:spPr>
          <a:xfrm>
            <a:off x="1036275" y="4112150"/>
            <a:ext cx="1030200" cy="374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chemeClr val="dk2"/>
                </a:solidFill>
                <a:latin typeface="Roboto"/>
                <a:ea typeface="Roboto"/>
                <a:cs typeface="Roboto"/>
                <a:sym typeface="Roboto"/>
              </a:rPr>
              <a:t>“</a:t>
            </a:r>
            <a:r>
              <a:rPr lang="en" sz="1200">
                <a:solidFill>
                  <a:schemeClr val="dk2"/>
                </a:solidFill>
                <a:latin typeface="Roboto"/>
                <a:ea typeface="Roboto"/>
                <a:cs typeface="Roboto"/>
                <a:sym typeface="Roboto"/>
              </a:rPr>
              <a:t>s</a:t>
            </a:r>
            <a:r>
              <a:rPr lang="en" sz="1200">
                <a:solidFill>
                  <a:schemeClr val="dk2"/>
                </a:solidFill>
                <a:latin typeface="Roboto"/>
                <a:ea typeface="Roboto"/>
                <a:cs typeface="Roboto"/>
                <a:sym typeface="Roboto"/>
              </a:rPr>
              <a:t>igned in”</a:t>
            </a:r>
            <a:endParaRPr sz="1200">
              <a:solidFill>
                <a:schemeClr val="dk2"/>
              </a:solidFill>
              <a:latin typeface="Roboto"/>
              <a:ea typeface="Roboto"/>
              <a:cs typeface="Roboto"/>
              <a:sym typeface="Roboto"/>
            </a:endParaRPr>
          </a:p>
        </p:txBody>
      </p:sp>
      <p:sp>
        <p:nvSpPr>
          <p:cNvPr id="496" name="Google Shape;496;p27"/>
          <p:cNvSpPr txBox="1"/>
          <p:nvPr/>
        </p:nvSpPr>
        <p:spPr>
          <a:xfrm>
            <a:off x="4851775" y="3985650"/>
            <a:ext cx="1127700" cy="374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chemeClr val="dk2"/>
                </a:solidFill>
                <a:latin typeface="Roboto"/>
                <a:ea typeface="Roboto"/>
                <a:cs typeface="Roboto"/>
                <a:sym typeface="Roboto"/>
              </a:rPr>
              <a:t>“signed out”/</a:t>
            </a:r>
            <a:endParaRPr sz="1200">
              <a:solidFill>
                <a:schemeClr val="dk2"/>
              </a:solidFill>
              <a:latin typeface="Roboto"/>
              <a:ea typeface="Roboto"/>
              <a:cs typeface="Roboto"/>
              <a:sym typeface="Roboto"/>
            </a:endParaRPr>
          </a:p>
          <a:p>
            <a:pPr indent="0" lvl="0" marL="0" rtl="0" algn="ctr">
              <a:spcBef>
                <a:spcPts val="0"/>
              </a:spcBef>
              <a:spcAft>
                <a:spcPts val="0"/>
              </a:spcAft>
              <a:buNone/>
            </a:pPr>
            <a:r>
              <a:rPr lang="en" sz="1200">
                <a:solidFill>
                  <a:schemeClr val="dk2"/>
                </a:solidFill>
                <a:latin typeface="Roboto"/>
                <a:ea typeface="Roboto"/>
                <a:cs typeface="Roboto"/>
                <a:sym typeface="Roboto"/>
              </a:rPr>
              <a:t>anonymous</a:t>
            </a:r>
            <a:endParaRPr sz="1200">
              <a:solidFill>
                <a:schemeClr val="dk2"/>
              </a:solidFill>
              <a:latin typeface="Roboto"/>
              <a:ea typeface="Roboto"/>
              <a:cs typeface="Roboto"/>
              <a:sym typeface="Roboto"/>
            </a:endParaRPr>
          </a:p>
        </p:txBody>
      </p:sp>
      <p:sp>
        <p:nvSpPr>
          <p:cNvPr id="497" name="Google Shape;497;p27"/>
          <p:cNvSpPr txBox="1"/>
          <p:nvPr/>
        </p:nvSpPr>
        <p:spPr>
          <a:xfrm>
            <a:off x="2681600" y="2749002"/>
            <a:ext cx="503100" cy="369900"/>
          </a:xfrm>
          <a:prstGeom prst="rect">
            <a:avLst/>
          </a:prstGeom>
          <a:noFill/>
          <a:ln cap="flat" cmpd="sng" w="9525">
            <a:solidFill>
              <a:schemeClr val="lt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sz="300">
              <a:solidFill>
                <a:schemeClr val="accent3"/>
              </a:solidFill>
              <a:latin typeface="Roboto"/>
              <a:ea typeface="Roboto"/>
              <a:cs typeface="Roboto"/>
              <a:sym typeface="Roboto"/>
            </a:endParaRPr>
          </a:p>
        </p:txBody>
      </p:sp>
      <p:grpSp>
        <p:nvGrpSpPr>
          <p:cNvPr id="498" name="Google Shape;498;p27"/>
          <p:cNvGrpSpPr/>
          <p:nvPr/>
        </p:nvGrpSpPr>
        <p:grpSpPr>
          <a:xfrm>
            <a:off x="3079330" y="2675762"/>
            <a:ext cx="72058" cy="116153"/>
            <a:chOff x="1275865" y="6398290"/>
            <a:chExt cx="419186" cy="547634"/>
          </a:xfrm>
        </p:grpSpPr>
        <p:sp>
          <p:nvSpPr>
            <p:cNvPr id="499" name="Google Shape;499;p27"/>
            <p:cNvSpPr/>
            <p:nvPr/>
          </p:nvSpPr>
          <p:spPr>
            <a:xfrm>
              <a:off x="1345888" y="6398290"/>
              <a:ext cx="279140" cy="302952"/>
            </a:xfrm>
            <a:custGeom>
              <a:rect b="b" l="l" r="r" t="t"/>
              <a:pathLst>
                <a:path extrusionOk="0" h="1908" w="1758">
                  <a:moveTo>
                    <a:pt x="884" y="399"/>
                  </a:moveTo>
                  <a:lnTo>
                    <a:pt x="981" y="410"/>
                  </a:lnTo>
                  <a:lnTo>
                    <a:pt x="1068" y="442"/>
                  </a:lnTo>
                  <a:lnTo>
                    <a:pt x="1154" y="485"/>
                  </a:lnTo>
                  <a:lnTo>
                    <a:pt x="1218" y="539"/>
                  </a:lnTo>
                  <a:lnTo>
                    <a:pt x="1283" y="615"/>
                  </a:lnTo>
                  <a:lnTo>
                    <a:pt x="1326" y="690"/>
                  </a:lnTo>
                  <a:lnTo>
                    <a:pt x="1358" y="787"/>
                  </a:lnTo>
                  <a:lnTo>
                    <a:pt x="1358" y="884"/>
                  </a:lnTo>
                  <a:lnTo>
                    <a:pt x="1358" y="1520"/>
                  </a:lnTo>
                  <a:lnTo>
                    <a:pt x="400" y="1520"/>
                  </a:lnTo>
                  <a:lnTo>
                    <a:pt x="400" y="884"/>
                  </a:lnTo>
                  <a:lnTo>
                    <a:pt x="410" y="787"/>
                  </a:lnTo>
                  <a:lnTo>
                    <a:pt x="432" y="690"/>
                  </a:lnTo>
                  <a:lnTo>
                    <a:pt x="475" y="615"/>
                  </a:lnTo>
                  <a:lnTo>
                    <a:pt x="540" y="539"/>
                  </a:lnTo>
                  <a:lnTo>
                    <a:pt x="604" y="485"/>
                  </a:lnTo>
                  <a:lnTo>
                    <a:pt x="690" y="442"/>
                  </a:lnTo>
                  <a:lnTo>
                    <a:pt x="787" y="410"/>
                  </a:lnTo>
                  <a:lnTo>
                    <a:pt x="884" y="399"/>
                  </a:lnTo>
                  <a:close/>
                  <a:moveTo>
                    <a:pt x="884" y="1"/>
                  </a:moveTo>
                  <a:lnTo>
                    <a:pt x="787" y="11"/>
                  </a:lnTo>
                  <a:lnTo>
                    <a:pt x="701" y="22"/>
                  </a:lnTo>
                  <a:lnTo>
                    <a:pt x="615" y="44"/>
                  </a:lnTo>
                  <a:lnTo>
                    <a:pt x="540" y="76"/>
                  </a:lnTo>
                  <a:lnTo>
                    <a:pt x="464" y="108"/>
                  </a:lnTo>
                  <a:lnTo>
                    <a:pt x="389" y="151"/>
                  </a:lnTo>
                  <a:lnTo>
                    <a:pt x="324" y="205"/>
                  </a:lnTo>
                  <a:lnTo>
                    <a:pt x="260" y="259"/>
                  </a:lnTo>
                  <a:lnTo>
                    <a:pt x="206" y="324"/>
                  </a:lnTo>
                  <a:lnTo>
                    <a:pt x="152" y="389"/>
                  </a:lnTo>
                  <a:lnTo>
                    <a:pt x="109" y="464"/>
                  </a:lnTo>
                  <a:lnTo>
                    <a:pt x="66" y="539"/>
                  </a:lnTo>
                  <a:lnTo>
                    <a:pt x="44" y="626"/>
                  </a:lnTo>
                  <a:lnTo>
                    <a:pt x="23" y="712"/>
                  </a:lnTo>
                  <a:lnTo>
                    <a:pt x="1" y="798"/>
                  </a:lnTo>
                  <a:lnTo>
                    <a:pt x="1" y="884"/>
                  </a:lnTo>
                  <a:lnTo>
                    <a:pt x="1" y="1908"/>
                  </a:lnTo>
                  <a:lnTo>
                    <a:pt x="1757" y="1908"/>
                  </a:lnTo>
                  <a:lnTo>
                    <a:pt x="1757" y="884"/>
                  </a:lnTo>
                  <a:lnTo>
                    <a:pt x="1757" y="798"/>
                  </a:lnTo>
                  <a:lnTo>
                    <a:pt x="1746" y="712"/>
                  </a:lnTo>
                  <a:lnTo>
                    <a:pt x="1725" y="626"/>
                  </a:lnTo>
                  <a:lnTo>
                    <a:pt x="1692" y="539"/>
                  </a:lnTo>
                  <a:lnTo>
                    <a:pt x="1649" y="464"/>
                  </a:lnTo>
                  <a:lnTo>
                    <a:pt x="1606" y="389"/>
                  </a:lnTo>
                  <a:lnTo>
                    <a:pt x="1563" y="324"/>
                  </a:lnTo>
                  <a:lnTo>
                    <a:pt x="1499" y="259"/>
                  </a:lnTo>
                  <a:lnTo>
                    <a:pt x="1434" y="205"/>
                  </a:lnTo>
                  <a:lnTo>
                    <a:pt x="1369" y="151"/>
                  </a:lnTo>
                  <a:lnTo>
                    <a:pt x="1294" y="108"/>
                  </a:lnTo>
                  <a:lnTo>
                    <a:pt x="1218" y="76"/>
                  </a:lnTo>
                  <a:lnTo>
                    <a:pt x="1143" y="44"/>
                  </a:lnTo>
                  <a:lnTo>
                    <a:pt x="1057" y="22"/>
                  </a:lnTo>
                  <a:lnTo>
                    <a:pt x="971" y="11"/>
                  </a:lnTo>
                  <a:lnTo>
                    <a:pt x="884" y="1"/>
                  </a:lnTo>
                  <a:close/>
                </a:path>
              </a:pathLst>
            </a:custGeom>
            <a:solidFill>
              <a:srgbClr val="BABF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 name="Google Shape;500;p27"/>
            <p:cNvSpPr/>
            <p:nvPr/>
          </p:nvSpPr>
          <p:spPr>
            <a:xfrm>
              <a:off x="1275865" y="6639479"/>
              <a:ext cx="100986" cy="306445"/>
            </a:xfrm>
            <a:custGeom>
              <a:rect b="b" l="l" r="r" t="t"/>
              <a:pathLst>
                <a:path extrusionOk="0" h="1930" w="636">
                  <a:moveTo>
                    <a:pt x="54" y="1"/>
                  </a:moveTo>
                  <a:lnTo>
                    <a:pt x="22" y="22"/>
                  </a:lnTo>
                  <a:lnTo>
                    <a:pt x="11" y="44"/>
                  </a:lnTo>
                  <a:lnTo>
                    <a:pt x="0" y="76"/>
                  </a:lnTo>
                  <a:lnTo>
                    <a:pt x="0" y="1854"/>
                  </a:lnTo>
                  <a:lnTo>
                    <a:pt x="11" y="1886"/>
                  </a:lnTo>
                  <a:lnTo>
                    <a:pt x="22" y="1908"/>
                  </a:lnTo>
                  <a:lnTo>
                    <a:pt x="54" y="1929"/>
                  </a:lnTo>
                  <a:lnTo>
                    <a:pt x="636" y="1929"/>
                  </a:lnTo>
                  <a:lnTo>
                    <a:pt x="636" y="1"/>
                  </a:lnTo>
                  <a:close/>
                </a:path>
              </a:pathLst>
            </a:custGeom>
            <a:solidFill>
              <a:srgbClr val="EDA60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 name="Google Shape;501;p27"/>
            <p:cNvSpPr/>
            <p:nvPr/>
          </p:nvSpPr>
          <p:spPr>
            <a:xfrm>
              <a:off x="1359703" y="6639479"/>
              <a:ext cx="335349" cy="306445"/>
            </a:xfrm>
            <a:custGeom>
              <a:rect b="b" l="l" r="r" t="t"/>
              <a:pathLst>
                <a:path extrusionOk="0" h="1930" w="2112">
                  <a:moveTo>
                    <a:pt x="54" y="1"/>
                  </a:moveTo>
                  <a:lnTo>
                    <a:pt x="22" y="22"/>
                  </a:lnTo>
                  <a:lnTo>
                    <a:pt x="11" y="44"/>
                  </a:lnTo>
                  <a:lnTo>
                    <a:pt x="0" y="76"/>
                  </a:lnTo>
                  <a:lnTo>
                    <a:pt x="0" y="1854"/>
                  </a:lnTo>
                  <a:lnTo>
                    <a:pt x="11" y="1886"/>
                  </a:lnTo>
                  <a:lnTo>
                    <a:pt x="22" y="1908"/>
                  </a:lnTo>
                  <a:lnTo>
                    <a:pt x="54" y="1929"/>
                  </a:lnTo>
                  <a:lnTo>
                    <a:pt x="2058" y="1929"/>
                  </a:lnTo>
                  <a:lnTo>
                    <a:pt x="2090" y="1908"/>
                  </a:lnTo>
                  <a:lnTo>
                    <a:pt x="2101" y="1886"/>
                  </a:lnTo>
                  <a:lnTo>
                    <a:pt x="2112" y="1854"/>
                  </a:lnTo>
                  <a:lnTo>
                    <a:pt x="2112" y="76"/>
                  </a:lnTo>
                  <a:lnTo>
                    <a:pt x="2101" y="44"/>
                  </a:lnTo>
                  <a:lnTo>
                    <a:pt x="2090" y="22"/>
                  </a:lnTo>
                  <a:lnTo>
                    <a:pt x="2058" y="1"/>
                  </a:lnTo>
                  <a:close/>
                </a:path>
              </a:pathLst>
            </a:custGeom>
            <a:solidFill>
              <a:srgbClr val="FABB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5" name="Shape 505"/>
        <p:cNvGrpSpPr/>
        <p:nvPr/>
      </p:nvGrpSpPr>
      <p:grpSpPr>
        <a:xfrm>
          <a:off x="0" y="0"/>
          <a:ext cx="0" cy="0"/>
          <a:chOff x="0" y="0"/>
          <a:chExt cx="0" cy="0"/>
        </a:xfrm>
      </p:grpSpPr>
      <p:sp>
        <p:nvSpPr>
          <p:cNvPr id="506" name="Google Shape;506;p28"/>
          <p:cNvSpPr txBox="1"/>
          <p:nvPr>
            <p:ph type="title"/>
          </p:nvPr>
        </p:nvSpPr>
        <p:spPr>
          <a:xfrm>
            <a:off x="180900" y="446900"/>
            <a:ext cx="87822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Anonymous Counting Tokens</a:t>
            </a:r>
            <a:endParaRPr/>
          </a:p>
        </p:txBody>
      </p:sp>
      <p:pic>
        <p:nvPicPr>
          <p:cNvPr id="507" name="Google Shape;507;p28"/>
          <p:cNvPicPr preferRelativeResize="0"/>
          <p:nvPr/>
        </p:nvPicPr>
        <p:blipFill>
          <a:blip r:embed="rId3">
            <a:alphaModFix/>
          </a:blip>
          <a:stretch>
            <a:fillRect/>
          </a:stretch>
        </p:blipFill>
        <p:spPr>
          <a:xfrm>
            <a:off x="2198616" y="3985662"/>
            <a:ext cx="433876" cy="627686"/>
          </a:xfrm>
          <a:prstGeom prst="rect">
            <a:avLst/>
          </a:prstGeom>
          <a:noFill/>
          <a:ln>
            <a:noFill/>
          </a:ln>
        </p:spPr>
      </p:pic>
      <p:sp>
        <p:nvSpPr>
          <p:cNvPr id="508" name="Google Shape;508;p28"/>
          <p:cNvSpPr txBox="1"/>
          <p:nvPr/>
        </p:nvSpPr>
        <p:spPr>
          <a:xfrm>
            <a:off x="1548325" y="1276450"/>
            <a:ext cx="2198100" cy="429300"/>
          </a:xfrm>
          <a:prstGeom prst="rect">
            <a:avLst/>
          </a:prstGeom>
          <a:noFill/>
          <a:ln cap="flat" cmpd="sng" w="19050">
            <a:solidFill>
              <a:schemeClr val="accent1"/>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chemeClr val="accent1"/>
                </a:solidFill>
                <a:latin typeface="Roboto"/>
                <a:ea typeface="Roboto"/>
                <a:cs typeface="Roboto"/>
                <a:sym typeface="Roboto"/>
              </a:rPr>
              <a:t>Issuer</a:t>
            </a:r>
            <a:endParaRPr sz="1800">
              <a:solidFill>
                <a:schemeClr val="accent1"/>
              </a:solidFill>
              <a:latin typeface="Roboto"/>
              <a:ea typeface="Roboto"/>
              <a:cs typeface="Roboto"/>
              <a:sym typeface="Roboto"/>
            </a:endParaRPr>
          </a:p>
        </p:txBody>
      </p:sp>
      <p:sp>
        <p:nvSpPr>
          <p:cNvPr id="509" name="Google Shape;509;p28"/>
          <p:cNvSpPr txBox="1"/>
          <p:nvPr/>
        </p:nvSpPr>
        <p:spPr>
          <a:xfrm>
            <a:off x="2764650" y="4068650"/>
            <a:ext cx="11277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latin typeface="Roboto"/>
                <a:ea typeface="Roboto"/>
                <a:cs typeface="Roboto"/>
                <a:sym typeface="Roboto"/>
              </a:rPr>
              <a:t>“Holiday”</a:t>
            </a:r>
            <a:endParaRPr sz="1800">
              <a:solidFill>
                <a:schemeClr val="dk2"/>
              </a:solidFill>
              <a:latin typeface="Roboto"/>
              <a:ea typeface="Roboto"/>
              <a:cs typeface="Roboto"/>
              <a:sym typeface="Roboto"/>
            </a:endParaRPr>
          </a:p>
        </p:txBody>
      </p:sp>
      <p:cxnSp>
        <p:nvCxnSpPr>
          <p:cNvPr id="510" name="Google Shape;510;p28"/>
          <p:cNvCxnSpPr/>
          <p:nvPr/>
        </p:nvCxnSpPr>
        <p:spPr>
          <a:xfrm rot="10800000">
            <a:off x="2338225" y="1948450"/>
            <a:ext cx="0" cy="1766400"/>
          </a:xfrm>
          <a:prstGeom prst="straightConnector1">
            <a:avLst/>
          </a:prstGeom>
          <a:noFill/>
          <a:ln cap="flat" cmpd="sng" w="9525">
            <a:solidFill>
              <a:schemeClr val="dk2"/>
            </a:solidFill>
            <a:prstDash val="solid"/>
            <a:round/>
            <a:headEnd len="med" w="med" type="none"/>
            <a:tailEnd len="med" w="med" type="triangle"/>
          </a:ln>
        </p:spPr>
      </p:cxnSp>
      <p:cxnSp>
        <p:nvCxnSpPr>
          <p:cNvPr id="511" name="Google Shape;511;p28"/>
          <p:cNvCxnSpPr/>
          <p:nvPr/>
        </p:nvCxnSpPr>
        <p:spPr>
          <a:xfrm rot="10800000">
            <a:off x="2576500" y="1962500"/>
            <a:ext cx="0" cy="1766400"/>
          </a:xfrm>
          <a:prstGeom prst="straightConnector1">
            <a:avLst/>
          </a:prstGeom>
          <a:noFill/>
          <a:ln cap="flat" cmpd="sng" w="9525">
            <a:solidFill>
              <a:schemeClr val="dk2"/>
            </a:solidFill>
            <a:prstDash val="solid"/>
            <a:round/>
            <a:headEnd len="med" w="med" type="triangle"/>
            <a:tailEnd len="med" w="med" type="none"/>
          </a:ln>
        </p:spPr>
      </p:cxnSp>
      <p:pic>
        <p:nvPicPr>
          <p:cNvPr id="512" name="Google Shape;512;p28"/>
          <p:cNvPicPr preferRelativeResize="0"/>
          <p:nvPr/>
        </p:nvPicPr>
        <p:blipFill>
          <a:blip r:embed="rId4">
            <a:alphaModFix/>
          </a:blip>
          <a:stretch>
            <a:fillRect/>
          </a:stretch>
        </p:blipFill>
        <p:spPr>
          <a:xfrm>
            <a:off x="2714912" y="2715700"/>
            <a:ext cx="436500" cy="436500"/>
          </a:xfrm>
          <a:prstGeom prst="rect">
            <a:avLst/>
          </a:prstGeom>
          <a:noFill/>
          <a:ln>
            <a:noFill/>
          </a:ln>
        </p:spPr>
      </p:pic>
      <p:sp>
        <p:nvSpPr>
          <p:cNvPr id="513" name="Google Shape;513;p28"/>
          <p:cNvSpPr txBox="1"/>
          <p:nvPr/>
        </p:nvSpPr>
        <p:spPr>
          <a:xfrm>
            <a:off x="1273600" y="2715700"/>
            <a:ext cx="1030200" cy="526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300">
                <a:solidFill>
                  <a:schemeClr val="dk2"/>
                </a:solidFill>
                <a:latin typeface="Roboto"/>
                <a:ea typeface="Roboto"/>
                <a:cs typeface="Roboto"/>
                <a:sym typeface="Roboto"/>
              </a:rPr>
              <a:t>Blind</a:t>
            </a:r>
            <a:endParaRPr sz="1300">
              <a:solidFill>
                <a:schemeClr val="dk2"/>
              </a:solidFill>
              <a:latin typeface="Roboto"/>
              <a:ea typeface="Roboto"/>
              <a:cs typeface="Roboto"/>
              <a:sym typeface="Roboto"/>
            </a:endParaRPr>
          </a:p>
          <a:p>
            <a:pPr indent="0" lvl="0" marL="0" rtl="0" algn="ctr">
              <a:spcBef>
                <a:spcPts val="0"/>
              </a:spcBef>
              <a:spcAft>
                <a:spcPts val="0"/>
              </a:spcAft>
              <a:buNone/>
            </a:pPr>
            <a:r>
              <a:rPr lang="en" sz="1300">
                <a:solidFill>
                  <a:schemeClr val="dk2"/>
                </a:solidFill>
                <a:latin typeface="Roboto"/>
                <a:ea typeface="Roboto"/>
                <a:cs typeface="Roboto"/>
                <a:sym typeface="Roboto"/>
              </a:rPr>
              <a:t>Request</a:t>
            </a:r>
            <a:endParaRPr sz="1300">
              <a:solidFill>
                <a:schemeClr val="dk2"/>
              </a:solidFill>
              <a:latin typeface="Roboto"/>
              <a:ea typeface="Roboto"/>
              <a:cs typeface="Roboto"/>
              <a:sym typeface="Roboto"/>
            </a:endParaRPr>
          </a:p>
        </p:txBody>
      </p:sp>
      <p:sp>
        <p:nvSpPr>
          <p:cNvPr id="514" name="Google Shape;514;p28"/>
          <p:cNvSpPr txBox="1"/>
          <p:nvPr/>
        </p:nvSpPr>
        <p:spPr>
          <a:xfrm>
            <a:off x="5092175" y="1231375"/>
            <a:ext cx="2198100" cy="429300"/>
          </a:xfrm>
          <a:prstGeom prst="rect">
            <a:avLst/>
          </a:prstGeom>
          <a:noFill/>
          <a:ln cap="flat" cmpd="sng" w="19050">
            <a:solidFill>
              <a:schemeClr val="accent1"/>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chemeClr val="accent1"/>
                </a:solidFill>
                <a:latin typeface="Roboto"/>
                <a:ea typeface="Roboto"/>
                <a:cs typeface="Roboto"/>
                <a:sym typeface="Roboto"/>
              </a:rPr>
              <a:t>Redeemer</a:t>
            </a:r>
            <a:endParaRPr sz="1800">
              <a:solidFill>
                <a:schemeClr val="accent1"/>
              </a:solidFill>
              <a:latin typeface="Roboto"/>
              <a:ea typeface="Roboto"/>
              <a:cs typeface="Roboto"/>
              <a:sym typeface="Roboto"/>
            </a:endParaRPr>
          </a:p>
        </p:txBody>
      </p:sp>
      <p:sp>
        <p:nvSpPr>
          <p:cNvPr id="515" name="Google Shape;515;p28"/>
          <p:cNvSpPr txBox="1"/>
          <p:nvPr/>
        </p:nvSpPr>
        <p:spPr>
          <a:xfrm>
            <a:off x="4726375" y="2614850"/>
            <a:ext cx="11277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latin typeface="Roboto"/>
                <a:ea typeface="Roboto"/>
                <a:cs typeface="Roboto"/>
                <a:sym typeface="Roboto"/>
              </a:rPr>
              <a:t>“Holiday”</a:t>
            </a:r>
            <a:endParaRPr sz="1800">
              <a:solidFill>
                <a:schemeClr val="dk2"/>
              </a:solidFill>
              <a:latin typeface="Roboto"/>
              <a:ea typeface="Roboto"/>
              <a:cs typeface="Roboto"/>
              <a:sym typeface="Roboto"/>
            </a:endParaRPr>
          </a:p>
        </p:txBody>
      </p:sp>
      <p:cxnSp>
        <p:nvCxnSpPr>
          <p:cNvPr id="516" name="Google Shape;516;p28"/>
          <p:cNvCxnSpPr/>
          <p:nvPr/>
        </p:nvCxnSpPr>
        <p:spPr>
          <a:xfrm rot="10800000">
            <a:off x="6285575" y="1948438"/>
            <a:ext cx="0" cy="1766400"/>
          </a:xfrm>
          <a:prstGeom prst="straightConnector1">
            <a:avLst/>
          </a:prstGeom>
          <a:noFill/>
          <a:ln cap="flat" cmpd="sng" w="9525">
            <a:solidFill>
              <a:schemeClr val="dk2"/>
            </a:solidFill>
            <a:prstDash val="solid"/>
            <a:round/>
            <a:headEnd len="med" w="med" type="none"/>
            <a:tailEnd len="med" w="med" type="triangle"/>
          </a:ln>
        </p:spPr>
      </p:cxnSp>
      <p:pic>
        <p:nvPicPr>
          <p:cNvPr id="517" name="Google Shape;517;p28"/>
          <p:cNvPicPr preferRelativeResize="0"/>
          <p:nvPr/>
        </p:nvPicPr>
        <p:blipFill>
          <a:blip r:embed="rId4">
            <a:alphaModFix/>
          </a:blip>
          <a:stretch>
            <a:fillRect/>
          </a:stretch>
        </p:blipFill>
        <p:spPr>
          <a:xfrm>
            <a:off x="5803663" y="2729763"/>
            <a:ext cx="231875" cy="231875"/>
          </a:xfrm>
          <a:prstGeom prst="rect">
            <a:avLst/>
          </a:prstGeom>
          <a:noFill/>
          <a:ln>
            <a:noFill/>
          </a:ln>
        </p:spPr>
      </p:pic>
      <p:sp>
        <p:nvSpPr>
          <p:cNvPr id="518" name="Google Shape;518;p28"/>
          <p:cNvSpPr/>
          <p:nvPr/>
        </p:nvSpPr>
        <p:spPr>
          <a:xfrm>
            <a:off x="6033957" y="4002617"/>
            <a:ext cx="503251" cy="461700"/>
          </a:xfrm>
          <a:custGeom>
            <a:rect b="b" l="l" r="r" t="t"/>
            <a:pathLst>
              <a:path extrusionOk="0" h="1124" w="1127">
                <a:moveTo>
                  <a:pt x="562" y="0"/>
                </a:moveTo>
                <a:cubicBezTo>
                  <a:pt x="252" y="0"/>
                  <a:pt x="0" y="252"/>
                  <a:pt x="0" y="562"/>
                </a:cubicBezTo>
                <a:cubicBezTo>
                  <a:pt x="0" y="873"/>
                  <a:pt x="252" y="1123"/>
                  <a:pt x="562" y="1123"/>
                </a:cubicBezTo>
                <a:cubicBezTo>
                  <a:pt x="872" y="1123"/>
                  <a:pt x="1126" y="872"/>
                  <a:pt x="1126" y="562"/>
                </a:cubicBezTo>
                <a:cubicBezTo>
                  <a:pt x="1124" y="251"/>
                  <a:pt x="872" y="0"/>
                  <a:pt x="562" y="0"/>
                </a:cubicBezTo>
                <a:close/>
                <a:moveTo>
                  <a:pt x="562" y="1013"/>
                </a:moveTo>
                <a:cubicBezTo>
                  <a:pt x="314" y="1013"/>
                  <a:pt x="113" y="813"/>
                  <a:pt x="113" y="564"/>
                </a:cubicBezTo>
                <a:cubicBezTo>
                  <a:pt x="113" y="316"/>
                  <a:pt x="314" y="116"/>
                  <a:pt x="562" y="116"/>
                </a:cubicBezTo>
                <a:cubicBezTo>
                  <a:pt x="810" y="116"/>
                  <a:pt x="1011" y="316"/>
                  <a:pt x="1011" y="564"/>
                </a:cubicBezTo>
                <a:cubicBezTo>
                  <a:pt x="1011" y="810"/>
                  <a:pt x="810" y="1013"/>
                  <a:pt x="562" y="1013"/>
                </a:cubicBezTo>
                <a:close/>
                <a:moveTo>
                  <a:pt x="760" y="505"/>
                </a:moveTo>
                <a:cubicBezTo>
                  <a:pt x="808" y="505"/>
                  <a:pt x="844" y="468"/>
                  <a:pt x="844" y="420"/>
                </a:cubicBezTo>
                <a:cubicBezTo>
                  <a:pt x="844" y="372"/>
                  <a:pt x="808" y="336"/>
                  <a:pt x="760" y="336"/>
                </a:cubicBezTo>
                <a:cubicBezTo>
                  <a:pt x="712" y="336"/>
                  <a:pt x="675" y="372"/>
                  <a:pt x="675" y="420"/>
                </a:cubicBezTo>
                <a:cubicBezTo>
                  <a:pt x="675" y="468"/>
                  <a:pt x="712" y="505"/>
                  <a:pt x="760" y="505"/>
                </a:cubicBezTo>
                <a:close/>
                <a:moveTo>
                  <a:pt x="365" y="505"/>
                </a:moveTo>
                <a:cubicBezTo>
                  <a:pt x="412" y="505"/>
                  <a:pt x="449" y="468"/>
                  <a:pt x="449" y="420"/>
                </a:cubicBezTo>
                <a:cubicBezTo>
                  <a:pt x="449" y="372"/>
                  <a:pt x="412" y="336"/>
                  <a:pt x="365" y="336"/>
                </a:cubicBezTo>
                <a:cubicBezTo>
                  <a:pt x="317" y="336"/>
                  <a:pt x="280" y="372"/>
                  <a:pt x="280" y="420"/>
                </a:cubicBezTo>
                <a:cubicBezTo>
                  <a:pt x="280" y="468"/>
                  <a:pt x="317" y="505"/>
                  <a:pt x="365" y="505"/>
                </a:cubicBezTo>
                <a:close/>
                <a:moveTo>
                  <a:pt x="562" y="872"/>
                </a:moveTo>
                <a:cubicBezTo>
                  <a:pt x="692" y="872"/>
                  <a:pt x="805" y="790"/>
                  <a:pt x="850" y="674"/>
                </a:cubicBezTo>
                <a:lnTo>
                  <a:pt x="274" y="674"/>
                </a:lnTo>
                <a:cubicBezTo>
                  <a:pt x="319" y="790"/>
                  <a:pt x="429" y="872"/>
                  <a:pt x="562" y="872"/>
                </a:cubicBezTo>
                <a:close/>
              </a:path>
            </a:pathLst>
          </a:custGeom>
          <a:solidFill>
            <a:srgbClr val="40404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600" u="none" cap="none" strike="noStrike">
              <a:solidFill>
                <a:srgbClr val="000000"/>
              </a:solidFill>
              <a:latin typeface="Calibri"/>
              <a:ea typeface="Calibri"/>
              <a:cs typeface="Calibri"/>
              <a:sym typeface="Calibri"/>
            </a:endParaRPr>
          </a:p>
        </p:txBody>
      </p:sp>
      <p:pic>
        <p:nvPicPr>
          <p:cNvPr id="519" name="Google Shape;519;p28"/>
          <p:cNvPicPr preferRelativeResize="0"/>
          <p:nvPr/>
        </p:nvPicPr>
        <p:blipFill>
          <a:blip r:embed="rId5">
            <a:alphaModFix/>
          </a:blip>
          <a:stretch>
            <a:fillRect/>
          </a:stretch>
        </p:blipFill>
        <p:spPr>
          <a:xfrm>
            <a:off x="8039856" y="1082388"/>
            <a:ext cx="858569" cy="727275"/>
          </a:xfrm>
          <a:prstGeom prst="rect">
            <a:avLst/>
          </a:prstGeom>
          <a:noFill/>
          <a:ln>
            <a:noFill/>
          </a:ln>
        </p:spPr>
      </p:pic>
      <p:cxnSp>
        <p:nvCxnSpPr>
          <p:cNvPr id="520" name="Google Shape;520;p28"/>
          <p:cNvCxnSpPr/>
          <p:nvPr/>
        </p:nvCxnSpPr>
        <p:spPr>
          <a:xfrm>
            <a:off x="7494425" y="1483205"/>
            <a:ext cx="436500" cy="6600"/>
          </a:xfrm>
          <a:prstGeom prst="straightConnector1">
            <a:avLst/>
          </a:prstGeom>
          <a:noFill/>
          <a:ln cap="flat" cmpd="sng" w="9525">
            <a:solidFill>
              <a:schemeClr val="dk2"/>
            </a:solidFill>
            <a:prstDash val="solid"/>
            <a:round/>
            <a:headEnd len="med" w="med" type="none"/>
            <a:tailEnd len="med" w="med" type="triangle"/>
          </a:ln>
        </p:spPr>
      </p:cxnSp>
      <p:sp>
        <p:nvSpPr>
          <p:cNvPr id="521" name="Google Shape;521;p28"/>
          <p:cNvSpPr txBox="1"/>
          <p:nvPr/>
        </p:nvSpPr>
        <p:spPr>
          <a:xfrm>
            <a:off x="1036275" y="4112150"/>
            <a:ext cx="1030200" cy="374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chemeClr val="dk2"/>
                </a:solidFill>
                <a:latin typeface="Roboto"/>
                <a:ea typeface="Roboto"/>
                <a:cs typeface="Roboto"/>
                <a:sym typeface="Roboto"/>
              </a:rPr>
              <a:t>“signed in”</a:t>
            </a:r>
            <a:endParaRPr sz="1200">
              <a:solidFill>
                <a:schemeClr val="dk2"/>
              </a:solidFill>
              <a:latin typeface="Roboto"/>
              <a:ea typeface="Roboto"/>
              <a:cs typeface="Roboto"/>
              <a:sym typeface="Roboto"/>
            </a:endParaRPr>
          </a:p>
        </p:txBody>
      </p:sp>
      <p:sp>
        <p:nvSpPr>
          <p:cNvPr id="522" name="Google Shape;522;p28"/>
          <p:cNvSpPr txBox="1"/>
          <p:nvPr/>
        </p:nvSpPr>
        <p:spPr>
          <a:xfrm>
            <a:off x="4851775" y="3985650"/>
            <a:ext cx="1127700" cy="374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chemeClr val="dk2"/>
                </a:solidFill>
                <a:latin typeface="Roboto"/>
                <a:ea typeface="Roboto"/>
                <a:cs typeface="Roboto"/>
                <a:sym typeface="Roboto"/>
              </a:rPr>
              <a:t>“signed out”/</a:t>
            </a:r>
            <a:endParaRPr sz="1200">
              <a:solidFill>
                <a:schemeClr val="dk2"/>
              </a:solidFill>
              <a:latin typeface="Roboto"/>
              <a:ea typeface="Roboto"/>
              <a:cs typeface="Roboto"/>
              <a:sym typeface="Roboto"/>
            </a:endParaRPr>
          </a:p>
          <a:p>
            <a:pPr indent="0" lvl="0" marL="0" rtl="0" algn="ctr">
              <a:spcBef>
                <a:spcPts val="0"/>
              </a:spcBef>
              <a:spcAft>
                <a:spcPts val="0"/>
              </a:spcAft>
              <a:buNone/>
            </a:pPr>
            <a:r>
              <a:rPr lang="en" sz="1200">
                <a:solidFill>
                  <a:schemeClr val="dk2"/>
                </a:solidFill>
                <a:latin typeface="Roboto"/>
                <a:ea typeface="Roboto"/>
                <a:cs typeface="Roboto"/>
                <a:sym typeface="Roboto"/>
              </a:rPr>
              <a:t>anonymous</a:t>
            </a:r>
            <a:endParaRPr sz="1200">
              <a:solidFill>
                <a:schemeClr val="dk2"/>
              </a:solidFill>
              <a:latin typeface="Roboto"/>
              <a:ea typeface="Roboto"/>
              <a:cs typeface="Roboto"/>
              <a:sym typeface="Roboto"/>
            </a:endParaRPr>
          </a:p>
        </p:txBody>
      </p:sp>
      <p:sp>
        <p:nvSpPr>
          <p:cNvPr id="523" name="Google Shape;523;p28"/>
          <p:cNvSpPr txBox="1"/>
          <p:nvPr/>
        </p:nvSpPr>
        <p:spPr>
          <a:xfrm>
            <a:off x="2681600" y="2749002"/>
            <a:ext cx="503100" cy="369900"/>
          </a:xfrm>
          <a:prstGeom prst="rect">
            <a:avLst/>
          </a:prstGeom>
          <a:noFill/>
          <a:ln cap="flat" cmpd="sng" w="9525">
            <a:solidFill>
              <a:schemeClr val="lt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sz="300">
              <a:solidFill>
                <a:schemeClr val="accent3"/>
              </a:solidFill>
              <a:latin typeface="Roboto"/>
              <a:ea typeface="Roboto"/>
              <a:cs typeface="Roboto"/>
              <a:sym typeface="Roboto"/>
            </a:endParaRPr>
          </a:p>
        </p:txBody>
      </p:sp>
      <p:grpSp>
        <p:nvGrpSpPr>
          <p:cNvPr id="524" name="Google Shape;524;p28"/>
          <p:cNvGrpSpPr/>
          <p:nvPr/>
        </p:nvGrpSpPr>
        <p:grpSpPr>
          <a:xfrm>
            <a:off x="3079330" y="2675762"/>
            <a:ext cx="72058" cy="116153"/>
            <a:chOff x="1275865" y="6398290"/>
            <a:chExt cx="419186" cy="547634"/>
          </a:xfrm>
        </p:grpSpPr>
        <p:sp>
          <p:nvSpPr>
            <p:cNvPr id="525" name="Google Shape;525;p28"/>
            <p:cNvSpPr/>
            <p:nvPr/>
          </p:nvSpPr>
          <p:spPr>
            <a:xfrm>
              <a:off x="1345888" y="6398290"/>
              <a:ext cx="279140" cy="302952"/>
            </a:xfrm>
            <a:custGeom>
              <a:rect b="b" l="l" r="r" t="t"/>
              <a:pathLst>
                <a:path extrusionOk="0" h="1908" w="1758">
                  <a:moveTo>
                    <a:pt x="884" y="399"/>
                  </a:moveTo>
                  <a:lnTo>
                    <a:pt x="981" y="410"/>
                  </a:lnTo>
                  <a:lnTo>
                    <a:pt x="1068" y="442"/>
                  </a:lnTo>
                  <a:lnTo>
                    <a:pt x="1154" y="485"/>
                  </a:lnTo>
                  <a:lnTo>
                    <a:pt x="1218" y="539"/>
                  </a:lnTo>
                  <a:lnTo>
                    <a:pt x="1283" y="615"/>
                  </a:lnTo>
                  <a:lnTo>
                    <a:pt x="1326" y="690"/>
                  </a:lnTo>
                  <a:lnTo>
                    <a:pt x="1358" y="787"/>
                  </a:lnTo>
                  <a:lnTo>
                    <a:pt x="1358" y="884"/>
                  </a:lnTo>
                  <a:lnTo>
                    <a:pt x="1358" y="1520"/>
                  </a:lnTo>
                  <a:lnTo>
                    <a:pt x="400" y="1520"/>
                  </a:lnTo>
                  <a:lnTo>
                    <a:pt x="400" y="884"/>
                  </a:lnTo>
                  <a:lnTo>
                    <a:pt x="410" y="787"/>
                  </a:lnTo>
                  <a:lnTo>
                    <a:pt x="432" y="690"/>
                  </a:lnTo>
                  <a:lnTo>
                    <a:pt x="475" y="615"/>
                  </a:lnTo>
                  <a:lnTo>
                    <a:pt x="540" y="539"/>
                  </a:lnTo>
                  <a:lnTo>
                    <a:pt x="604" y="485"/>
                  </a:lnTo>
                  <a:lnTo>
                    <a:pt x="690" y="442"/>
                  </a:lnTo>
                  <a:lnTo>
                    <a:pt x="787" y="410"/>
                  </a:lnTo>
                  <a:lnTo>
                    <a:pt x="884" y="399"/>
                  </a:lnTo>
                  <a:close/>
                  <a:moveTo>
                    <a:pt x="884" y="1"/>
                  </a:moveTo>
                  <a:lnTo>
                    <a:pt x="787" y="11"/>
                  </a:lnTo>
                  <a:lnTo>
                    <a:pt x="701" y="22"/>
                  </a:lnTo>
                  <a:lnTo>
                    <a:pt x="615" y="44"/>
                  </a:lnTo>
                  <a:lnTo>
                    <a:pt x="540" y="76"/>
                  </a:lnTo>
                  <a:lnTo>
                    <a:pt x="464" y="108"/>
                  </a:lnTo>
                  <a:lnTo>
                    <a:pt x="389" y="151"/>
                  </a:lnTo>
                  <a:lnTo>
                    <a:pt x="324" y="205"/>
                  </a:lnTo>
                  <a:lnTo>
                    <a:pt x="260" y="259"/>
                  </a:lnTo>
                  <a:lnTo>
                    <a:pt x="206" y="324"/>
                  </a:lnTo>
                  <a:lnTo>
                    <a:pt x="152" y="389"/>
                  </a:lnTo>
                  <a:lnTo>
                    <a:pt x="109" y="464"/>
                  </a:lnTo>
                  <a:lnTo>
                    <a:pt x="66" y="539"/>
                  </a:lnTo>
                  <a:lnTo>
                    <a:pt x="44" y="626"/>
                  </a:lnTo>
                  <a:lnTo>
                    <a:pt x="23" y="712"/>
                  </a:lnTo>
                  <a:lnTo>
                    <a:pt x="1" y="798"/>
                  </a:lnTo>
                  <a:lnTo>
                    <a:pt x="1" y="884"/>
                  </a:lnTo>
                  <a:lnTo>
                    <a:pt x="1" y="1908"/>
                  </a:lnTo>
                  <a:lnTo>
                    <a:pt x="1757" y="1908"/>
                  </a:lnTo>
                  <a:lnTo>
                    <a:pt x="1757" y="884"/>
                  </a:lnTo>
                  <a:lnTo>
                    <a:pt x="1757" y="798"/>
                  </a:lnTo>
                  <a:lnTo>
                    <a:pt x="1746" y="712"/>
                  </a:lnTo>
                  <a:lnTo>
                    <a:pt x="1725" y="626"/>
                  </a:lnTo>
                  <a:lnTo>
                    <a:pt x="1692" y="539"/>
                  </a:lnTo>
                  <a:lnTo>
                    <a:pt x="1649" y="464"/>
                  </a:lnTo>
                  <a:lnTo>
                    <a:pt x="1606" y="389"/>
                  </a:lnTo>
                  <a:lnTo>
                    <a:pt x="1563" y="324"/>
                  </a:lnTo>
                  <a:lnTo>
                    <a:pt x="1499" y="259"/>
                  </a:lnTo>
                  <a:lnTo>
                    <a:pt x="1434" y="205"/>
                  </a:lnTo>
                  <a:lnTo>
                    <a:pt x="1369" y="151"/>
                  </a:lnTo>
                  <a:lnTo>
                    <a:pt x="1294" y="108"/>
                  </a:lnTo>
                  <a:lnTo>
                    <a:pt x="1218" y="76"/>
                  </a:lnTo>
                  <a:lnTo>
                    <a:pt x="1143" y="44"/>
                  </a:lnTo>
                  <a:lnTo>
                    <a:pt x="1057" y="22"/>
                  </a:lnTo>
                  <a:lnTo>
                    <a:pt x="971" y="11"/>
                  </a:lnTo>
                  <a:lnTo>
                    <a:pt x="884" y="1"/>
                  </a:lnTo>
                  <a:close/>
                </a:path>
              </a:pathLst>
            </a:custGeom>
            <a:solidFill>
              <a:srgbClr val="BABF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 name="Google Shape;526;p28"/>
            <p:cNvSpPr/>
            <p:nvPr/>
          </p:nvSpPr>
          <p:spPr>
            <a:xfrm>
              <a:off x="1275865" y="6639479"/>
              <a:ext cx="100986" cy="306445"/>
            </a:xfrm>
            <a:custGeom>
              <a:rect b="b" l="l" r="r" t="t"/>
              <a:pathLst>
                <a:path extrusionOk="0" h="1930" w="636">
                  <a:moveTo>
                    <a:pt x="54" y="1"/>
                  </a:moveTo>
                  <a:lnTo>
                    <a:pt x="22" y="22"/>
                  </a:lnTo>
                  <a:lnTo>
                    <a:pt x="11" y="44"/>
                  </a:lnTo>
                  <a:lnTo>
                    <a:pt x="0" y="76"/>
                  </a:lnTo>
                  <a:lnTo>
                    <a:pt x="0" y="1854"/>
                  </a:lnTo>
                  <a:lnTo>
                    <a:pt x="11" y="1886"/>
                  </a:lnTo>
                  <a:lnTo>
                    <a:pt x="22" y="1908"/>
                  </a:lnTo>
                  <a:lnTo>
                    <a:pt x="54" y="1929"/>
                  </a:lnTo>
                  <a:lnTo>
                    <a:pt x="636" y="1929"/>
                  </a:lnTo>
                  <a:lnTo>
                    <a:pt x="636" y="1"/>
                  </a:lnTo>
                  <a:close/>
                </a:path>
              </a:pathLst>
            </a:custGeom>
            <a:solidFill>
              <a:srgbClr val="EDA60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 name="Google Shape;527;p28"/>
            <p:cNvSpPr/>
            <p:nvPr/>
          </p:nvSpPr>
          <p:spPr>
            <a:xfrm>
              <a:off x="1359703" y="6639479"/>
              <a:ext cx="335349" cy="306445"/>
            </a:xfrm>
            <a:custGeom>
              <a:rect b="b" l="l" r="r" t="t"/>
              <a:pathLst>
                <a:path extrusionOk="0" h="1930" w="2112">
                  <a:moveTo>
                    <a:pt x="54" y="1"/>
                  </a:moveTo>
                  <a:lnTo>
                    <a:pt x="22" y="22"/>
                  </a:lnTo>
                  <a:lnTo>
                    <a:pt x="11" y="44"/>
                  </a:lnTo>
                  <a:lnTo>
                    <a:pt x="0" y="76"/>
                  </a:lnTo>
                  <a:lnTo>
                    <a:pt x="0" y="1854"/>
                  </a:lnTo>
                  <a:lnTo>
                    <a:pt x="11" y="1886"/>
                  </a:lnTo>
                  <a:lnTo>
                    <a:pt x="22" y="1908"/>
                  </a:lnTo>
                  <a:lnTo>
                    <a:pt x="54" y="1929"/>
                  </a:lnTo>
                  <a:lnTo>
                    <a:pt x="2058" y="1929"/>
                  </a:lnTo>
                  <a:lnTo>
                    <a:pt x="2090" y="1908"/>
                  </a:lnTo>
                  <a:lnTo>
                    <a:pt x="2101" y="1886"/>
                  </a:lnTo>
                  <a:lnTo>
                    <a:pt x="2112" y="1854"/>
                  </a:lnTo>
                  <a:lnTo>
                    <a:pt x="2112" y="76"/>
                  </a:lnTo>
                  <a:lnTo>
                    <a:pt x="2101" y="44"/>
                  </a:lnTo>
                  <a:lnTo>
                    <a:pt x="2090" y="22"/>
                  </a:lnTo>
                  <a:lnTo>
                    <a:pt x="2058" y="1"/>
                  </a:lnTo>
                  <a:close/>
                </a:path>
              </a:pathLst>
            </a:custGeom>
            <a:solidFill>
              <a:srgbClr val="FABB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28" name="Google Shape;528;p28"/>
          <p:cNvSpPr txBox="1"/>
          <p:nvPr/>
        </p:nvSpPr>
        <p:spPr>
          <a:xfrm>
            <a:off x="3556525" y="1872450"/>
            <a:ext cx="1883700" cy="28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accent3"/>
                </a:solidFill>
                <a:latin typeface="Roboto"/>
                <a:ea typeface="Roboto"/>
                <a:cs typeface="Roboto"/>
                <a:sym typeface="Roboto"/>
              </a:rPr>
              <a:t>Could be the same party</a:t>
            </a:r>
            <a:endParaRPr sz="1200">
              <a:solidFill>
                <a:schemeClr val="accent3"/>
              </a:solidFill>
              <a:latin typeface="Roboto"/>
              <a:ea typeface="Roboto"/>
              <a:cs typeface="Roboto"/>
              <a:sym typeface="Roboto"/>
            </a:endParaRPr>
          </a:p>
          <a:p>
            <a:pPr indent="0" lvl="0" marL="0" rtl="0" algn="l">
              <a:spcBef>
                <a:spcPts val="0"/>
              </a:spcBef>
              <a:spcAft>
                <a:spcPts val="0"/>
              </a:spcAft>
              <a:buNone/>
            </a:pPr>
            <a:r>
              <a:rPr lang="en" sz="1200">
                <a:solidFill>
                  <a:schemeClr val="accent3"/>
                </a:solidFill>
                <a:latin typeface="Roboto"/>
                <a:ea typeface="Roboto"/>
                <a:cs typeface="Roboto"/>
                <a:sym typeface="Roboto"/>
              </a:rPr>
              <a:t>o</a:t>
            </a:r>
            <a:r>
              <a:rPr lang="en" sz="1200">
                <a:solidFill>
                  <a:schemeClr val="accent3"/>
                </a:solidFill>
                <a:latin typeface="Roboto"/>
                <a:ea typeface="Roboto"/>
                <a:cs typeface="Roboto"/>
                <a:sym typeface="Roboto"/>
              </a:rPr>
              <a:t>r different parties</a:t>
            </a:r>
            <a:endParaRPr sz="1200">
              <a:solidFill>
                <a:schemeClr val="accent3"/>
              </a:solidFill>
              <a:latin typeface="Roboto"/>
              <a:ea typeface="Roboto"/>
              <a:cs typeface="Roboto"/>
              <a:sym typeface="Roboto"/>
            </a:endParaRPr>
          </a:p>
        </p:txBody>
      </p:sp>
      <p:cxnSp>
        <p:nvCxnSpPr>
          <p:cNvPr id="529" name="Google Shape;529;p28"/>
          <p:cNvCxnSpPr>
            <a:stCxn id="528" idx="1"/>
          </p:cNvCxnSpPr>
          <p:nvPr/>
        </p:nvCxnSpPr>
        <p:spPr>
          <a:xfrm rot="10800000">
            <a:off x="3371725" y="1780050"/>
            <a:ext cx="184800" cy="237300"/>
          </a:xfrm>
          <a:prstGeom prst="straightConnector1">
            <a:avLst/>
          </a:prstGeom>
          <a:noFill/>
          <a:ln cap="flat" cmpd="sng" w="9525">
            <a:solidFill>
              <a:schemeClr val="dk2"/>
            </a:solidFill>
            <a:prstDash val="solid"/>
            <a:round/>
            <a:headEnd len="med" w="med" type="none"/>
            <a:tailEnd len="med" w="med" type="triangle"/>
          </a:ln>
        </p:spPr>
      </p:cxnSp>
      <p:cxnSp>
        <p:nvCxnSpPr>
          <p:cNvPr id="530" name="Google Shape;530;p28"/>
          <p:cNvCxnSpPr>
            <a:stCxn id="528" idx="3"/>
          </p:cNvCxnSpPr>
          <p:nvPr/>
        </p:nvCxnSpPr>
        <p:spPr>
          <a:xfrm flipH="1" rot="10800000">
            <a:off x="5440225" y="1796550"/>
            <a:ext cx="113400" cy="220800"/>
          </a:xfrm>
          <a:prstGeom prst="straightConnector1">
            <a:avLst/>
          </a:prstGeom>
          <a:noFill/>
          <a:ln cap="flat" cmpd="sng" w="9525">
            <a:solidFill>
              <a:schemeClr val="dk2"/>
            </a:solidFill>
            <a:prstDash val="solid"/>
            <a:round/>
            <a:headEnd len="med" w="med" type="none"/>
            <a:tailEnd len="med" w="med" type="triangle"/>
          </a:ln>
        </p:spPr>
      </p:cxnSp>
      <p:cxnSp>
        <p:nvCxnSpPr>
          <p:cNvPr id="531" name="Google Shape;531;p28"/>
          <p:cNvCxnSpPr/>
          <p:nvPr/>
        </p:nvCxnSpPr>
        <p:spPr>
          <a:xfrm flipH="1" rot="10800000">
            <a:off x="6710350" y="3568475"/>
            <a:ext cx="959700" cy="525000"/>
          </a:xfrm>
          <a:prstGeom prst="straightConnector1">
            <a:avLst/>
          </a:prstGeom>
          <a:noFill/>
          <a:ln cap="flat" cmpd="sng" w="9525">
            <a:solidFill>
              <a:schemeClr val="dk2"/>
            </a:solidFill>
            <a:prstDash val="solid"/>
            <a:round/>
            <a:headEnd len="med" w="med" type="triangle"/>
            <a:tailEnd len="med" w="med" type="none"/>
          </a:ln>
        </p:spPr>
      </p:cxnSp>
      <p:sp>
        <p:nvSpPr>
          <p:cNvPr id="532" name="Google Shape;532;p28"/>
          <p:cNvSpPr txBox="1"/>
          <p:nvPr/>
        </p:nvSpPr>
        <p:spPr>
          <a:xfrm>
            <a:off x="7079400" y="2961650"/>
            <a:ext cx="1883700" cy="52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accent3"/>
                </a:solidFill>
                <a:latin typeface="Roboto"/>
                <a:ea typeface="Roboto"/>
                <a:cs typeface="Roboto"/>
                <a:sym typeface="Roboto"/>
              </a:rPr>
              <a:t>Anonymity could be achieved via IP Blinding </a:t>
            </a:r>
            <a:endParaRPr sz="1200">
              <a:solidFill>
                <a:schemeClr val="accent3"/>
              </a:solidFill>
              <a:latin typeface="Roboto"/>
              <a:ea typeface="Roboto"/>
              <a:cs typeface="Roboto"/>
              <a:sym typeface="Roboto"/>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6" name="Shape 536"/>
        <p:cNvGrpSpPr/>
        <p:nvPr/>
      </p:nvGrpSpPr>
      <p:grpSpPr>
        <a:xfrm>
          <a:off x="0" y="0"/>
          <a:ext cx="0" cy="0"/>
          <a:chOff x="0" y="0"/>
          <a:chExt cx="0" cy="0"/>
        </a:xfrm>
      </p:grpSpPr>
      <p:sp>
        <p:nvSpPr>
          <p:cNvPr id="537" name="Google Shape;537;p29"/>
          <p:cNvSpPr txBox="1"/>
          <p:nvPr>
            <p:ph type="title"/>
          </p:nvPr>
        </p:nvSpPr>
        <p:spPr>
          <a:xfrm>
            <a:off x="344501" y="264375"/>
            <a:ext cx="7797000" cy="4143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What we want from the primitive</a:t>
            </a:r>
            <a:endParaRPr/>
          </a:p>
        </p:txBody>
      </p:sp>
      <p:sp>
        <p:nvSpPr>
          <p:cNvPr id="538" name="Google Shape;538;p29"/>
          <p:cNvSpPr txBox="1"/>
          <p:nvPr>
            <p:ph idx="1" type="body"/>
          </p:nvPr>
        </p:nvSpPr>
        <p:spPr>
          <a:xfrm>
            <a:off x="170825" y="1032975"/>
            <a:ext cx="7524900" cy="3576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400"/>
              <a:t>Security for the client:</a:t>
            </a:r>
            <a:endParaRPr sz="1400"/>
          </a:p>
          <a:p>
            <a:pPr indent="-317500" lvl="0" marL="457200" rtl="0" algn="l">
              <a:spcBef>
                <a:spcPts val="0"/>
              </a:spcBef>
              <a:spcAft>
                <a:spcPts val="0"/>
              </a:spcAft>
              <a:buSzPts val="1400"/>
              <a:buChar char="●"/>
            </a:pPr>
            <a:r>
              <a:rPr b="1" lang="en" sz="1400"/>
              <a:t>Blind: </a:t>
            </a:r>
            <a:r>
              <a:rPr lang="en" sz="1400"/>
              <a:t>Server shouldn’t learn the client’s contribution</a:t>
            </a:r>
            <a:r>
              <a:rPr b="1" lang="en" sz="1400"/>
              <a:t> </a:t>
            </a:r>
            <a:endParaRPr b="1" sz="1400"/>
          </a:p>
          <a:p>
            <a:pPr indent="-317500" lvl="0" marL="457200" rtl="0" algn="l">
              <a:spcBef>
                <a:spcPts val="0"/>
              </a:spcBef>
              <a:spcAft>
                <a:spcPts val="0"/>
              </a:spcAft>
              <a:buSzPts val="1400"/>
              <a:buChar char="●"/>
            </a:pPr>
            <a:r>
              <a:rPr b="1" lang="en" sz="1400"/>
              <a:t>Unlinkable: </a:t>
            </a:r>
            <a:r>
              <a:rPr lang="en" sz="1400"/>
              <a:t>Server shouldn’t be able to link a token redemption (during counting) to any token issuance.</a:t>
            </a:r>
            <a:endParaRPr sz="1400"/>
          </a:p>
          <a:p>
            <a:pPr indent="0" lvl="0" marL="0" rtl="0" algn="l">
              <a:spcBef>
                <a:spcPts val="0"/>
              </a:spcBef>
              <a:spcAft>
                <a:spcPts val="0"/>
              </a:spcAft>
              <a:buNone/>
            </a:pPr>
            <a:r>
              <a:t/>
            </a:r>
            <a:endParaRPr sz="1400"/>
          </a:p>
          <a:p>
            <a:pPr indent="0" lvl="0" marL="0" rtl="0" algn="l">
              <a:spcBef>
                <a:spcPts val="0"/>
              </a:spcBef>
              <a:spcAft>
                <a:spcPts val="0"/>
              </a:spcAft>
              <a:buNone/>
            </a:pPr>
            <a:r>
              <a:rPr lang="en" sz="1400"/>
              <a:t>Security for the server:</a:t>
            </a:r>
            <a:endParaRPr sz="1400"/>
          </a:p>
          <a:p>
            <a:pPr indent="-317500" lvl="0" marL="457200" rtl="0" algn="l">
              <a:spcBef>
                <a:spcPts val="0"/>
              </a:spcBef>
              <a:spcAft>
                <a:spcPts val="0"/>
              </a:spcAft>
              <a:buSzPts val="1400"/>
              <a:buChar char="●"/>
            </a:pPr>
            <a:r>
              <a:rPr lang="en" sz="1400"/>
              <a:t>A malicious client shouldn’t be able to </a:t>
            </a:r>
            <a:r>
              <a:rPr lang="en" sz="1400"/>
              <a:t>inflate</a:t>
            </a:r>
            <a:r>
              <a:rPr lang="en" sz="1400"/>
              <a:t> the counts for any contribution</a:t>
            </a:r>
            <a:endParaRPr sz="1400"/>
          </a:p>
          <a:p>
            <a:pPr indent="-317500" lvl="0" marL="457200" rtl="0" algn="l">
              <a:spcBef>
                <a:spcPts val="0"/>
              </a:spcBef>
              <a:spcAft>
                <a:spcPts val="0"/>
              </a:spcAft>
              <a:buSzPts val="1400"/>
              <a:buChar char="●"/>
            </a:pPr>
            <a:r>
              <a:rPr b="1" lang="en" sz="1400"/>
              <a:t>Unforgeable</a:t>
            </a:r>
            <a:r>
              <a:rPr lang="en" sz="1400"/>
              <a:t>: A client should only be able to obtain tokens for a message for which it has issued a successful token request</a:t>
            </a:r>
            <a:endParaRPr sz="1400"/>
          </a:p>
          <a:p>
            <a:pPr indent="-317500" lvl="0" marL="457200" rtl="0" algn="l">
              <a:spcBef>
                <a:spcPts val="0"/>
              </a:spcBef>
              <a:spcAft>
                <a:spcPts val="0"/>
              </a:spcAft>
              <a:buSzPts val="1400"/>
              <a:buChar char="●"/>
            </a:pPr>
            <a:r>
              <a:rPr b="1" lang="en" sz="1400"/>
              <a:t>Single-use</a:t>
            </a:r>
            <a:r>
              <a:rPr lang="en" sz="1400"/>
              <a:t>: Tokens can only be used once</a:t>
            </a:r>
            <a:endParaRPr sz="1400"/>
          </a:p>
          <a:p>
            <a:pPr indent="-317500" lvl="0" marL="457200" rtl="0" algn="l">
              <a:spcBef>
                <a:spcPts val="0"/>
              </a:spcBef>
              <a:spcAft>
                <a:spcPts val="0"/>
              </a:spcAft>
              <a:buSzPts val="1400"/>
              <a:buChar char="●"/>
            </a:pPr>
            <a:r>
              <a:rPr b="1" lang="en" sz="1400"/>
              <a:t>Detecting Duplicate Requests</a:t>
            </a:r>
            <a:r>
              <a:rPr lang="en" sz="1400"/>
              <a:t>:</a:t>
            </a:r>
            <a:r>
              <a:rPr b="1" lang="en" sz="1400"/>
              <a:t> </a:t>
            </a:r>
            <a:r>
              <a:rPr lang="en" sz="1400"/>
              <a:t>A server should be able to detect if the client is </a:t>
            </a:r>
            <a:r>
              <a:rPr lang="en" sz="1400"/>
              <a:t>requesting/redeeming</a:t>
            </a:r>
            <a:r>
              <a:rPr lang="en" sz="1400"/>
              <a:t> a token for the same message it requested previously</a:t>
            </a:r>
            <a:endParaRPr sz="14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2" name="Shape 542"/>
        <p:cNvGrpSpPr/>
        <p:nvPr/>
      </p:nvGrpSpPr>
      <p:grpSpPr>
        <a:xfrm>
          <a:off x="0" y="0"/>
          <a:ext cx="0" cy="0"/>
          <a:chOff x="0" y="0"/>
          <a:chExt cx="0" cy="0"/>
        </a:xfrm>
      </p:grpSpPr>
      <p:sp>
        <p:nvSpPr>
          <p:cNvPr id="543" name="Google Shape;543;p30"/>
          <p:cNvSpPr txBox="1"/>
          <p:nvPr>
            <p:ph type="title"/>
          </p:nvPr>
        </p:nvSpPr>
        <p:spPr>
          <a:xfrm>
            <a:off x="344501" y="264375"/>
            <a:ext cx="7797000" cy="4143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What we want from the primitive</a:t>
            </a:r>
            <a:endParaRPr/>
          </a:p>
        </p:txBody>
      </p:sp>
      <p:sp>
        <p:nvSpPr>
          <p:cNvPr id="544" name="Google Shape;544;p30"/>
          <p:cNvSpPr txBox="1"/>
          <p:nvPr>
            <p:ph idx="1" type="body"/>
          </p:nvPr>
        </p:nvSpPr>
        <p:spPr>
          <a:xfrm>
            <a:off x="170825" y="1032975"/>
            <a:ext cx="7524900" cy="3576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400"/>
              <a:t>Security for the client:</a:t>
            </a:r>
            <a:endParaRPr sz="1400"/>
          </a:p>
          <a:p>
            <a:pPr indent="-317500" lvl="0" marL="457200" rtl="0" algn="l">
              <a:spcBef>
                <a:spcPts val="0"/>
              </a:spcBef>
              <a:spcAft>
                <a:spcPts val="0"/>
              </a:spcAft>
              <a:buSzPts val="1400"/>
              <a:buChar char="●"/>
            </a:pPr>
            <a:r>
              <a:rPr b="1" lang="en" sz="1400"/>
              <a:t>Blind: </a:t>
            </a:r>
            <a:r>
              <a:rPr lang="en" sz="1400"/>
              <a:t>Server shouldn’t learn the client’s contribution</a:t>
            </a:r>
            <a:r>
              <a:rPr b="1" lang="en" sz="1400"/>
              <a:t> </a:t>
            </a:r>
            <a:endParaRPr b="1" sz="1400"/>
          </a:p>
          <a:p>
            <a:pPr indent="-317500" lvl="0" marL="457200" rtl="0" algn="l">
              <a:spcBef>
                <a:spcPts val="0"/>
              </a:spcBef>
              <a:spcAft>
                <a:spcPts val="0"/>
              </a:spcAft>
              <a:buSzPts val="1400"/>
              <a:buChar char="●"/>
            </a:pPr>
            <a:r>
              <a:rPr b="1" lang="en" sz="1400"/>
              <a:t>Unlinkable: </a:t>
            </a:r>
            <a:r>
              <a:rPr lang="en" sz="1400"/>
              <a:t>Server shouldn’t be able to link a token redemption (during counting) to any token issuance.</a:t>
            </a:r>
            <a:endParaRPr sz="1400"/>
          </a:p>
          <a:p>
            <a:pPr indent="0" lvl="0" marL="0" rtl="0" algn="l">
              <a:spcBef>
                <a:spcPts val="0"/>
              </a:spcBef>
              <a:spcAft>
                <a:spcPts val="0"/>
              </a:spcAft>
              <a:buNone/>
            </a:pPr>
            <a:r>
              <a:t/>
            </a:r>
            <a:endParaRPr sz="1400"/>
          </a:p>
          <a:p>
            <a:pPr indent="0" lvl="0" marL="0" rtl="0" algn="l">
              <a:spcBef>
                <a:spcPts val="0"/>
              </a:spcBef>
              <a:spcAft>
                <a:spcPts val="0"/>
              </a:spcAft>
              <a:buNone/>
            </a:pPr>
            <a:r>
              <a:rPr lang="en" sz="1400"/>
              <a:t>Security for the server:</a:t>
            </a:r>
            <a:endParaRPr sz="1400"/>
          </a:p>
          <a:p>
            <a:pPr indent="-317500" lvl="0" marL="457200" rtl="0" algn="l">
              <a:spcBef>
                <a:spcPts val="0"/>
              </a:spcBef>
              <a:spcAft>
                <a:spcPts val="0"/>
              </a:spcAft>
              <a:buSzPts val="1400"/>
              <a:buChar char="●"/>
            </a:pPr>
            <a:r>
              <a:rPr lang="en" sz="1400"/>
              <a:t>A malicious client shouldn’t be able to inflate the counts for any contribution</a:t>
            </a:r>
            <a:endParaRPr sz="1400"/>
          </a:p>
          <a:p>
            <a:pPr indent="-317500" lvl="0" marL="457200" rtl="0" algn="l">
              <a:spcBef>
                <a:spcPts val="0"/>
              </a:spcBef>
              <a:spcAft>
                <a:spcPts val="0"/>
              </a:spcAft>
              <a:buSzPts val="1400"/>
              <a:buChar char="●"/>
            </a:pPr>
            <a:r>
              <a:rPr b="1" lang="en" sz="1400"/>
              <a:t>Unforgeable</a:t>
            </a:r>
            <a:r>
              <a:rPr lang="en" sz="1400"/>
              <a:t>: A client should only be able to obtain tokens for a message for which it has issued a successful token request</a:t>
            </a:r>
            <a:endParaRPr sz="1400"/>
          </a:p>
          <a:p>
            <a:pPr indent="-317500" lvl="0" marL="457200" rtl="0" algn="l">
              <a:spcBef>
                <a:spcPts val="0"/>
              </a:spcBef>
              <a:spcAft>
                <a:spcPts val="0"/>
              </a:spcAft>
              <a:buSzPts val="1400"/>
              <a:buChar char="●"/>
            </a:pPr>
            <a:r>
              <a:rPr b="1" lang="en" sz="1400"/>
              <a:t>Single-use</a:t>
            </a:r>
            <a:r>
              <a:rPr lang="en" sz="1400"/>
              <a:t>: Tokens can only be used once</a:t>
            </a:r>
            <a:endParaRPr sz="1400"/>
          </a:p>
          <a:p>
            <a:pPr indent="-317500" lvl="0" marL="457200" rtl="0" algn="l">
              <a:spcBef>
                <a:spcPts val="0"/>
              </a:spcBef>
              <a:spcAft>
                <a:spcPts val="0"/>
              </a:spcAft>
              <a:buSzPts val="1400"/>
              <a:buChar char="●"/>
            </a:pPr>
            <a:r>
              <a:rPr b="1" lang="en" sz="1400" u="sng">
                <a:solidFill>
                  <a:schemeClr val="accent3"/>
                </a:solidFill>
              </a:rPr>
              <a:t>Detecting Duplicate Requests</a:t>
            </a:r>
            <a:r>
              <a:rPr lang="en" sz="1400"/>
              <a:t>:</a:t>
            </a:r>
            <a:r>
              <a:rPr b="1" lang="en" sz="1400"/>
              <a:t> </a:t>
            </a:r>
            <a:r>
              <a:rPr lang="en" sz="1400"/>
              <a:t>A server should be able to detect if the client is requesting/redeeming a token for the same message it requested previously</a:t>
            </a:r>
            <a:endParaRPr sz="14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8" name="Shape 548"/>
        <p:cNvGrpSpPr/>
        <p:nvPr/>
      </p:nvGrpSpPr>
      <p:grpSpPr>
        <a:xfrm>
          <a:off x="0" y="0"/>
          <a:ext cx="0" cy="0"/>
          <a:chOff x="0" y="0"/>
          <a:chExt cx="0" cy="0"/>
        </a:xfrm>
      </p:grpSpPr>
      <p:sp>
        <p:nvSpPr>
          <p:cNvPr id="549" name="Google Shape;549;p31"/>
          <p:cNvSpPr txBox="1"/>
          <p:nvPr>
            <p:ph type="title"/>
          </p:nvPr>
        </p:nvSpPr>
        <p:spPr>
          <a:xfrm>
            <a:off x="344501" y="264375"/>
            <a:ext cx="7797000" cy="4143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In this work</a:t>
            </a:r>
            <a:endParaRPr/>
          </a:p>
        </p:txBody>
      </p:sp>
      <p:sp>
        <p:nvSpPr>
          <p:cNvPr id="550" name="Google Shape;550;p31"/>
          <p:cNvSpPr txBox="1"/>
          <p:nvPr>
            <p:ph idx="1" type="body"/>
          </p:nvPr>
        </p:nvSpPr>
        <p:spPr>
          <a:xfrm>
            <a:off x="170825" y="1032975"/>
            <a:ext cx="7524900" cy="35769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sz="1800"/>
              <a:t>We show it’s possible to efficiently contruct Anonymous Counting Tokens</a:t>
            </a:r>
            <a:endParaRPr sz="1800"/>
          </a:p>
          <a:p>
            <a:pPr indent="-342900" lvl="0" marL="457200" rtl="0" algn="l">
              <a:spcBef>
                <a:spcPts val="0"/>
              </a:spcBef>
              <a:spcAft>
                <a:spcPts val="0"/>
              </a:spcAft>
              <a:buSzPts val="1800"/>
              <a:buChar char="●"/>
            </a:pPr>
            <a:r>
              <a:rPr lang="en" sz="1800"/>
              <a:t>We give 4 different constructions, with different assumptions, underlying primitives, and efficiency</a:t>
            </a:r>
            <a:endParaRPr sz="18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4" name="Shape 554"/>
        <p:cNvGrpSpPr/>
        <p:nvPr/>
      </p:nvGrpSpPr>
      <p:grpSpPr>
        <a:xfrm>
          <a:off x="0" y="0"/>
          <a:ext cx="0" cy="0"/>
          <a:chOff x="0" y="0"/>
          <a:chExt cx="0" cy="0"/>
        </a:xfrm>
      </p:grpSpPr>
      <p:sp>
        <p:nvSpPr>
          <p:cNvPr id="555" name="Google Shape;555;p32"/>
          <p:cNvSpPr txBox="1"/>
          <p:nvPr>
            <p:ph type="title"/>
          </p:nvPr>
        </p:nvSpPr>
        <p:spPr>
          <a:xfrm>
            <a:off x="176225" y="703050"/>
            <a:ext cx="4022100" cy="3649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Applications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5"/>
          <p:cNvSpPr txBox="1"/>
          <p:nvPr>
            <p:ph type="title"/>
          </p:nvPr>
        </p:nvSpPr>
        <p:spPr>
          <a:xfrm>
            <a:off x="176225" y="703050"/>
            <a:ext cx="4022100" cy="3649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Introduction</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9" name="Shape 559"/>
        <p:cNvGrpSpPr/>
        <p:nvPr/>
      </p:nvGrpSpPr>
      <p:grpSpPr>
        <a:xfrm>
          <a:off x="0" y="0"/>
          <a:ext cx="0" cy="0"/>
          <a:chOff x="0" y="0"/>
          <a:chExt cx="0" cy="0"/>
        </a:xfrm>
      </p:grpSpPr>
      <p:sp>
        <p:nvSpPr>
          <p:cNvPr id="560" name="Google Shape;560;p33"/>
          <p:cNvSpPr txBox="1"/>
          <p:nvPr>
            <p:ph idx="1" type="body"/>
          </p:nvPr>
        </p:nvSpPr>
        <p:spPr>
          <a:xfrm>
            <a:off x="180900" y="1125325"/>
            <a:ext cx="3865500" cy="3416400"/>
          </a:xfrm>
          <a:prstGeom prst="rect">
            <a:avLst/>
          </a:prstGeom>
        </p:spPr>
        <p:txBody>
          <a:bodyPr anchorCtr="0" anchor="t" bIns="91425" lIns="91425" spcFirstLastPara="1" rIns="91425" wrap="square" tIns="91425">
            <a:normAutofit/>
          </a:bodyPr>
          <a:lstStyle/>
          <a:p>
            <a:pPr indent="-317500" lvl="0" marL="457200" rtl="0" algn="l">
              <a:spcBef>
                <a:spcPts val="0"/>
              </a:spcBef>
              <a:spcAft>
                <a:spcPts val="0"/>
              </a:spcAft>
              <a:buSzPts val="1400"/>
              <a:buChar char="●"/>
            </a:pPr>
            <a:r>
              <a:rPr lang="en" sz="1400"/>
              <a:t>The </a:t>
            </a:r>
            <a:r>
              <a:rPr lang="en" sz="1400"/>
              <a:t>Privacy Sandbox</a:t>
            </a:r>
            <a:r>
              <a:rPr lang="en" sz="1400"/>
              <a:t> proposal enables private auctions to be run </a:t>
            </a:r>
            <a:r>
              <a:rPr lang="en" sz="1400"/>
              <a:t>on-device rather than in the cloud</a:t>
            </a:r>
            <a:r>
              <a:rPr lang="en" sz="1400"/>
              <a:t>, thereby allowing a higher degree of privacy.</a:t>
            </a:r>
            <a:endParaRPr sz="1400"/>
          </a:p>
          <a:p>
            <a:pPr indent="-317500" lvl="0" marL="457200" rtl="0" algn="l">
              <a:spcBef>
                <a:spcPts val="0"/>
              </a:spcBef>
              <a:spcAft>
                <a:spcPts val="0"/>
              </a:spcAft>
              <a:buSzPts val="1400"/>
              <a:buChar char="●"/>
            </a:pPr>
            <a:r>
              <a:rPr lang="en" sz="1400"/>
              <a:t>In this proposal, a users can join </a:t>
            </a:r>
            <a:r>
              <a:rPr b="1" lang="en" sz="1400"/>
              <a:t>interest groups </a:t>
            </a:r>
            <a:r>
              <a:rPr lang="en" sz="1400"/>
              <a:t>that affect the ads they are served.</a:t>
            </a:r>
            <a:endParaRPr sz="1400"/>
          </a:p>
          <a:p>
            <a:pPr indent="0" lvl="0" marL="457200" rtl="0" algn="l">
              <a:spcBef>
                <a:spcPts val="1200"/>
              </a:spcBef>
              <a:spcAft>
                <a:spcPts val="1200"/>
              </a:spcAft>
              <a:buNone/>
            </a:pPr>
            <a:r>
              <a:t/>
            </a:r>
            <a:endParaRPr/>
          </a:p>
        </p:txBody>
      </p:sp>
      <p:sp>
        <p:nvSpPr>
          <p:cNvPr id="561" name="Google Shape;561;p33"/>
          <p:cNvSpPr txBox="1"/>
          <p:nvPr>
            <p:ph idx="12" type="sldNum"/>
          </p:nvPr>
        </p:nvSpPr>
        <p:spPr>
          <a:xfrm>
            <a:off x="8453375" y="4796300"/>
            <a:ext cx="548700" cy="276900"/>
          </a:xfrm>
          <a:prstGeom prst="rect">
            <a:avLst/>
          </a:prstGeom>
        </p:spPr>
        <p:txBody>
          <a:bodyPr anchorCtr="0" anchor="ctr" bIns="91425" lIns="91425" spcFirstLastPara="1" rIns="91425" wrap="square" tIns="91425">
            <a:normAutofit fontScale="85000" lnSpcReduction="20000"/>
          </a:bodyPr>
          <a:lstStyle/>
          <a:p>
            <a:pPr indent="0" lvl="0" marL="0" rtl="0" algn="r">
              <a:spcBef>
                <a:spcPts val="0"/>
              </a:spcBef>
              <a:spcAft>
                <a:spcPts val="0"/>
              </a:spcAft>
              <a:buNone/>
            </a:pPr>
            <a:fld id="{00000000-1234-1234-1234-123412341234}" type="slidenum">
              <a:rPr lang="en"/>
              <a:t>‹#›</a:t>
            </a:fld>
            <a:endParaRPr/>
          </a:p>
        </p:txBody>
      </p:sp>
      <p:sp>
        <p:nvSpPr>
          <p:cNvPr id="562" name="Google Shape;562;p33"/>
          <p:cNvSpPr txBox="1"/>
          <p:nvPr>
            <p:ph idx="4294967295" type="title"/>
          </p:nvPr>
        </p:nvSpPr>
        <p:spPr>
          <a:xfrm>
            <a:off x="381000" y="298050"/>
            <a:ext cx="78387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Private Interest Groups for Privacy Sandbox</a:t>
            </a:r>
            <a:endParaRPr/>
          </a:p>
        </p:txBody>
      </p:sp>
      <p:pic>
        <p:nvPicPr>
          <p:cNvPr id="563" name="Google Shape;563;p33"/>
          <p:cNvPicPr preferRelativeResize="0"/>
          <p:nvPr/>
        </p:nvPicPr>
        <p:blipFill>
          <a:blip r:embed="rId3">
            <a:alphaModFix/>
          </a:blip>
          <a:stretch>
            <a:fillRect/>
          </a:stretch>
        </p:blipFill>
        <p:spPr>
          <a:xfrm>
            <a:off x="4748725" y="849550"/>
            <a:ext cx="3947310" cy="3967950"/>
          </a:xfrm>
          <a:prstGeom prst="rect">
            <a:avLst/>
          </a:prstGeom>
          <a:noFill/>
          <a:ln>
            <a:noFill/>
          </a:ln>
        </p:spPr>
      </p:pic>
      <p:sp>
        <p:nvSpPr>
          <p:cNvPr id="564" name="Google Shape;564;p33"/>
          <p:cNvSpPr txBox="1"/>
          <p:nvPr/>
        </p:nvSpPr>
        <p:spPr>
          <a:xfrm>
            <a:off x="3386075" y="4565300"/>
            <a:ext cx="55299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solidFill>
                  <a:schemeClr val="dk2"/>
                </a:solidFill>
                <a:latin typeface="Roboto"/>
                <a:ea typeface="Roboto"/>
                <a:cs typeface="Roboto"/>
                <a:sym typeface="Roboto"/>
              </a:rPr>
              <a:t>Source: https://developer.chrome.com/docs/privacy-sandbox/protected-audience/</a:t>
            </a:r>
            <a:endParaRPr sz="1100">
              <a:solidFill>
                <a:schemeClr val="dk2"/>
              </a:solidFill>
              <a:latin typeface="Roboto"/>
              <a:ea typeface="Roboto"/>
              <a:cs typeface="Roboto"/>
              <a:sym typeface="Roboto"/>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8" name="Shape 568"/>
        <p:cNvGrpSpPr/>
        <p:nvPr/>
      </p:nvGrpSpPr>
      <p:grpSpPr>
        <a:xfrm>
          <a:off x="0" y="0"/>
          <a:ext cx="0" cy="0"/>
          <a:chOff x="0" y="0"/>
          <a:chExt cx="0" cy="0"/>
        </a:xfrm>
      </p:grpSpPr>
      <p:sp>
        <p:nvSpPr>
          <p:cNvPr id="569" name="Google Shape;569;p34"/>
          <p:cNvSpPr txBox="1"/>
          <p:nvPr>
            <p:ph idx="1" type="body"/>
          </p:nvPr>
        </p:nvSpPr>
        <p:spPr>
          <a:xfrm>
            <a:off x="170825" y="1032975"/>
            <a:ext cx="4539900" cy="3576900"/>
          </a:xfrm>
          <a:prstGeom prst="rect">
            <a:avLst/>
          </a:prstGeom>
        </p:spPr>
        <p:txBody>
          <a:bodyPr anchorCtr="0" anchor="t" bIns="91425" lIns="91425" spcFirstLastPara="1" rIns="91425" wrap="square" tIns="91425">
            <a:normAutofit lnSpcReduction="10000"/>
          </a:bodyPr>
          <a:lstStyle/>
          <a:p>
            <a:pPr indent="-342900" lvl="0" marL="457200" rtl="0" algn="l">
              <a:spcBef>
                <a:spcPts val="0"/>
              </a:spcBef>
              <a:spcAft>
                <a:spcPts val="0"/>
              </a:spcAft>
              <a:buSzPts val="1800"/>
              <a:buChar char="●"/>
            </a:pPr>
            <a:r>
              <a:rPr lang="en"/>
              <a:t>Privacy Sandbox</a:t>
            </a:r>
            <a:r>
              <a:rPr lang="en"/>
              <a:t> servers need to determine whether </a:t>
            </a:r>
            <a:r>
              <a:rPr b="1" lang="en"/>
              <a:t>sufficiently many users have been added to each interest group</a:t>
            </a:r>
            <a:r>
              <a:rPr lang="en"/>
              <a:t> before allowing that interest group to be used in an auction.</a:t>
            </a:r>
            <a:endParaRPr/>
          </a:p>
          <a:p>
            <a:pPr indent="-342900" lvl="0" marL="457200" rtl="0" algn="l">
              <a:spcBef>
                <a:spcPts val="0"/>
              </a:spcBef>
              <a:spcAft>
                <a:spcPts val="0"/>
              </a:spcAft>
              <a:buSzPts val="1800"/>
              <a:buChar char="●"/>
            </a:pPr>
            <a:r>
              <a:rPr lang="en"/>
              <a:t>Anonymous counting tokens allow a server to perform this counting while </a:t>
            </a:r>
            <a:r>
              <a:rPr b="1" lang="en"/>
              <a:t>hiding which individual user joined which interest groups</a:t>
            </a:r>
            <a:endParaRPr b="1"/>
          </a:p>
          <a:p>
            <a:pPr indent="0" lvl="0" marL="457200" rtl="0" algn="l">
              <a:spcBef>
                <a:spcPts val="1200"/>
              </a:spcBef>
              <a:spcAft>
                <a:spcPts val="1200"/>
              </a:spcAft>
              <a:buNone/>
            </a:pPr>
            <a:r>
              <a:t/>
            </a:r>
            <a:endParaRPr/>
          </a:p>
        </p:txBody>
      </p:sp>
      <p:sp>
        <p:nvSpPr>
          <p:cNvPr id="570" name="Google Shape;570;p34"/>
          <p:cNvSpPr txBox="1"/>
          <p:nvPr>
            <p:ph idx="12" type="sldNum"/>
          </p:nvPr>
        </p:nvSpPr>
        <p:spPr>
          <a:xfrm>
            <a:off x="8453375" y="4796300"/>
            <a:ext cx="548700" cy="276900"/>
          </a:xfrm>
          <a:prstGeom prst="rect">
            <a:avLst/>
          </a:prstGeom>
        </p:spPr>
        <p:txBody>
          <a:bodyPr anchorCtr="0" anchor="ctr" bIns="91425" lIns="91425" spcFirstLastPara="1" rIns="91425" wrap="square" tIns="91425">
            <a:normAutofit fontScale="85000" lnSpcReduction="20000"/>
          </a:bodyPr>
          <a:lstStyle/>
          <a:p>
            <a:pPr indent="0" lvl="0" marL="0" rtl="0" algn="r">
              <a:spcBef>
                <a:spcPts val="0"/>
              </a:spcBef>
              <a:spcAft>
                <a:spcPts val="0"/>
              </a:spcAft>
              <a:buNone/>
            </a:pPr>
            <a:fld id="{00000000-1234-1234-1234-123412341234}" type="slidenum">
              <a:rPr lang="en"/>
              <a:t>‹#›</a:t>
            </a:fld>
            <a:endParaRPr/>
          </a:p>
        </p:txBody>
      </p:sp>
      <p:sp>
        <p:nvSpPr>
          <p:cNvPr id="571" name="Google Shape;571;p34"/>
          <p:cNvSpPr txBox="1"/>
          <p:nvPr>
            <p:ph idx="4294967295" type="title"/>
          </p:nvPr>
        </p:nvSpPr>
        <p:spPr>
          <a:xfrm>
            <a:off x="381000" y="298050"/>
            <a:ext cx="78387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Private Interest Groups  for </a:t>
            </a:r>
            <a:r>
              <a:rPr lang="en"/>
              <a:t>Privacy Sandbox</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5" name="Shape 575"/>
        <p:cNvGrpSpPr/>
        <p:nvPr/>
      </p:nvGrpSpPr>
      <p:grpSpPr>
        <a:xfrm>
          <a:off x="0" y="0"/>
          <a:ext cx="0" cy="0"/>
          <a:chOff x="0" y="0"/>
          <a:chExt cx="0" cy="0"/>
        </a:xfrm>
      </p:grpSpPr>
      <p:sp>
        <p:nvSpPr>
          <p:cNvPr id="576" name="Google Shape;576;p35"/>
          <p:cNvSpPr txBox="1"/>
          <p:nvPr>
            <p:ph type="title"/>
          </p:nvPr>
        </p:nvSpPr>
        <p:spPr>
          <a:xfrm>
            <a:off x="180900" y="446900"/>
            <a:ext cx="87822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IETF draft: Rate Limited tokens</a:t>
            </a:r>
            <a:endParaRPr/>
          </a:p>
        </p:txBody>
      </p:sp>
      <p:sp>
        <p:nvSpPr>
          <p:cNvPr id="577" name="Google Shape;577;p35"/>
          <p:cNvSpPr txBox="1"/>
          <p:nvPr/>
        </p:nvSpPr>
        <p:spPr>
          <a:xfrm>
            <a:off x="3995750" y="4602525"/>
            <a:ext cx="54096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t>Source:</a:t>
            </a:r>
            <a:r>
              <a:rPr lang="en" sz="1100"/>
              <a:t>https://datatracker.ietf.org/doc/draft-ietf-privacypass-rate-limit-tokens/</a:t>
            </a:r>
            <a:endParaRPr sz="1100"/>
          </a:p>
        </p:txBody>
      </p:sp>
      <p:pic>
        <p:nvPicPr>
          <p:cNvPr id="578" name="Google Shape;578;p35"/>
          <p:cNvPicPr preferRelativeResize="0"/>
          <p:nvPr/>
        </p:nvPicPr>
        <p:blipFill>
          <a:blip r:embed="rId3">
            <a:alphaModFix/>
          </a:blip>
          <a:stretch>
            <a:fillRect/>
          </a:stretch>
        </p:blipFill>
        <p:spPr>
          <a:xfrm>
            <a:off x="1088375" y="1019600"/>
            <a:ext cx="2446611" cy="3819100"/>
          </a:xfrm>
          <a:prstGeom prst="rect">
            <a:avLst/>
          </a:prstGeom>
          <a:noFill/>
          <a:ln>
            <a:noFill/>
          </a:ln>
        </p:spPr>
      </p:pic>
      <p:sp>
        <p:nvSpPr>
          <p:cNvPr id="579" name="Google Shape;579;p35"/>
          <p:cNvSpPr txBox="1"/>
          <p:nvPr/>
        </p:nvSpPr>
        <p:spPr>
          <a:xfrm>
            <a:off x="4201825" y="1276575"/>
            <a:ext cx="4413600" cy="3142800"/>
          </a:xfrm>
          <a:prstGeom prst="rect">
            <a:avLst/>
          </a:prstGeom>
          <a:noFill/>
          <a:ln>
            <a:noFill/>
          </a:ln>
        </p:spPr>
        <p:txBody>
          <a:bodyPr anchorCtr="0" anchor="t" bIns="91425" lIns="91425" spcFirstLastPara="1" rIns="91425" wrap="square" tIns="91425">
            <a:noAutofit/>
          </a:bodyPr>
          <a:lstStyle/>
          <a:p>
            <a:pPr indent="-330200" lvl="0" marL="457200" rtl="0" algn="l">
              <a:spcBef>
                <a:spcPts val="0"/>
              </a:spcBef>
              <a:spcAft>
                <a:spcPts val="0"/>
              </a:spcAft>
              <a:buClr>
                <a:schemeClr val="dk2"/>
              </a:buClr>
              <a:buSzPts val="1600"/>
              <a:buFont typeface="Roboto"/>
              <a:buChar char="●"/>
            </a:pPr>
            <a:r>
              <a:rPr lang="en" sz="1600">
                <a:solidFill>
                  <a:schemeClr val="dk2"/>
                </a:solidFill>
                <a:latin typeface="Roboto"/>
                <a:ea typeface="Roboto"/>
                <a:cs typeface="Roboto"/>
                <a:sym typeface="Roboto"/>
              </a:rPr>
              <a:t>Proposal for rate-limited tokens</a:t>
            </a:r>
            <a:endParaRPr sz="1600">
              <a:solidFill>
                <a:schemeClr val="dk2"/>
              </a:solidFill>
              <a:latin typeface="Roboto"/>
              <a:ea typeface="Roboto"/>
              <a:cs typeface="Roboto"/>
              <a:sym typeface="Roboto"/>
            </a:endParaRPr>
          </a:p>
          <a:p>
            <a:pPr indent="-330200" lvl="0" marL="457200" rtl="0" algn="l">
              <a:spcBef>
                <a:spcPts val="0"/>
              </a:spcBef>
              <a:spcAft>
                <a:spcPts val="0"/>
              </a:spcAft>
              <a:buClr>
                <a:schemeClr val="dk2"/>
              </a:buClr>
              <a:buSzPts val="1600"/>
              <a:buFont typeface="Roboto"/>
              <a:buChar char="●"/>
            </a:pPr>
            <a:r>
              <a:rPr lang="en" sz="1600">
                <a:solidFill>
                  <a:schemeClr val="dk2"/>
                </a:solidFill>
                <a:latin typeface="Roboto"/>
                <a:ea typeface="Roboto"/>
                <a:cs typeface="Roboto"/>
                <a:sym typeface="Roboto"/>
              </a:rPr>
              <a:t>Requires 2 non-colluding servers at issuance</a:t>
            </a:r>
            <a:endParaRPr sz="1600">
              <a:solidFill>
                <a:schemeClr val="dk2"/>
              </a:solidFill>
              <a:latin typeface="Roboto"/>
              <a:ea typeface="Roboto"/>
              <a:cs typeface="Roboto"/>
              <a:sym typeface="Roboto"/>
            </a:endParaRPr>
          </a:p>
          <a:p>
            <a:pPr indent="-330200" lvl="0" marL="457200" rtl="0" algn="l">
              <a:spcBef>
                <a:spcPts val="0"/>
              </a:spcBef>
              <a:spcAft>
                <a:spcPts val="0"/>
              </a:spcAft>
              <a:buClr>
                <a:schemeClr val="dk2"/>
              </a:buClr>
              <a:buSzPts val="1600"/>
              <a:buFont typeface="Roboto"/>
              <a:buChar char="●"/>
            </a:pPr>
            <a:r>
              <a:rPr lang="en" sz="1600">
                <a:solidFill>
                  <a:schemeClr val="dk2"/>
                </a:solidFill>
                <a:latin typeface="Roboto"/>
                <a:ea typeface="Roboto"/>
                <a:cs typeface="Roboto"/>
                <a:sym typeface="Roboto"/>
              </a:rPr>
              <a:t>Our constructions allow replacing them with a single server.</a:t>
            </a:r>
            <a:endParaRPr sz="1600">
              <a:solidFill>
                <a:schemeClr val="dk2"/>
              </a:solidFill>
              <a:latin typeface="Roboto"/>
              <a:ea typeface="Roboto"/>
              <a:cs typeface="Roboto"/>
              <a:sym typeface="Roboto"/>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3" name="Shape 583"/>
        <p:cNvGrpSpPr/>
        <p:nvPr/>
      </p:nvGrpSpPr>
      <p:grpSpPr>
        <a:xfrm>
          <a:off x="0" y="0"/>
          <a:ext cx="0" cy="0"/>
          <a:chOff x="0" y="0"/>
          <a:chExt cx="0" cy="0"/>
        </a:xfrm>
      </p:grpSpPr>
      <p:sp>
        <p:nvSpPr>
          <p:cNvPr id="584" name="Google Shape;584;p36"/>
          <p:cNvSpPr txBox="1"/>
          <p:nvPr>
            <p:ph type="title"/>
          </p:nvPr>
        </p:nvSpPr>
        <p:spPr>
          <a:xfrm>
            <a:off x="176225" y="703050"/>
            <a:ext cx="4022100" cy="3649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Our approach</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8" name="Shape 588"/>
        <p:cNvGrpSpPr/>
        <p:nvPr/>
      </p:nvGrpSpPr>
      <p:grpSpPr>
        <a:xfrm>
          <a:off x="0" y="0"/>
          <a:ext cx="0" cy="0"/>
          <a:chOff x="0" y="0"/>
          <a:chExt cx="0" cy="0"/>
        </a:xfrm>
      </p:grpSpPr>
      <p:sp>
        <p:nvSpPr>
          <p:cNvPr id="589" name="Google Shape;589;p37"/>
          <p:cNvSpPr txBox="1"/>
          <p:nvPr>
            <p:ph type="title"/>
          </p:nvPr>
        </p:nvSpPr>
        <p:spPr>
          <a:xfrm>
            <a:off x="180900" y="446900"/>
            <a:ext cx="87822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Can we use any blind token scheme? </a:t>
            </a:r>
            <a:endParaRPr/>
          </a:p>
          <a:p>
            <a:pPr indent="0" lvl="0" marL="0" rtl="0" algn="l">
              <a:spcBef>
                <a:spcPts val="0"/>
              </a:spcBef>
              <a:spcAft>
                <a:spcPts val="0"/>
              </a:spcAft>
              <a:buNone/>
            </a:pPr>
            <a:r>
              <a:t/>
            </a:r>
            <a:endParaRPr/>
          </a:p>
        </p:txBody>
      </p:sp>
      <p:pic>
        <p:nvPicPr>
          <p:cNvPr id="590" name="Google Shape;590;p37"/>
          <p:cNvPicPr preferRelativeResize="0"/>
          <p:nvPr/>
        </p:nvPicPr>
        <p:blipFill>
          <a:blip r:embed="rId3">
            <a:alphaModFix/>
          </a:blip>
          <a:stretch>
            <a:fillRect/>
          </a:stretch>
        </p:blipFill>
        <p:spPr>
          <a:xfrm>
            <a:off x="2198616" y="3985662"/>
            <a:ext cx="433876" cy="627686"/>
          </a:xfrm>
          <a:prstGeom prst="rect">
            <a:avLst/>
          </a:prstGeom>
          <a:noFill/>
          <a:ln>
            <a:noFill/>
          </a:ln>
        </p:spPr>
      </p:pic>
      <p:sp>
        <p:nvSpPr>
          <p:cNvPr id="591" name="Google Shape;591;p37"/>
          <p:cNvSpPr txBox="1"/>
          <p:nvPr/>
        </p:nvSpPr>
        <p:spPr>
          <a:xfrm>
            <a:off x="1548325" y="1276450"/>
            <a:ext cx="2198100" cy="429300"/>
          </a:xfrm>
          <a:prstGeom prst="rect">
            <a:avLst/>
          </a:prstGeom>
          <a:noFill/>
          <a:ln cap="flat" cmpd="sng" w="19050">
            <a:solidFill>
              <a:schemeClr val="accent1"/>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chemeClr val="accent1"/>
                </a:solidFill>
                <a:latin typeface="Roboto"/>
                <a:ea typeface="Roboto"/>
                <a:cs typeface="Roboto"/>
                <a:sym typeface="Roboto"/>
              </a:rPr>
              <a:t>Issuer</a:t>
            </a:r>
            <a:endParaRPr sz="1800">
              <a:solidFill>
                <a:schemeClr val="accent1"/>
              </a:solidFill>
              <a:latin typeface="Roboto"/>
              <a:ea typeface="Roboto"/>
              <a:cs typeface="Roboto"/>
              <a:sym typeface="Roboto"/>
            </a:endParaRPr>
          </a:p>
        </p:txBody>
      </p:sp>
      <p:sp>
        <p:nvSpPr>
          <p:cNvPr id="592" name="Google Shape;592;p37"/>
          <p:cNvSpPr txBox="1"/>
          <p:nvPr/>
        </p:nvSpPr>
        <p:spPr>
          <a:xfrm>
            <a:off x="2764650" y="4068650"/>
            <a:ext cx="11277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latin typeface="Roboto"/>
                <a:ea typeface="Roboto"/>
                <a:cs typeface="Roboto"/>
                <a:sym typeface="Roboto"/>
              </a:rPr>
              <a:t>“Holiday”</a:t>
            </a:r>
            <a:endParaRPr sz="1800">
              <a:solidFill>
                <a:schemeClr val="dk2"/>
              </a:solidFill>
              <a:latin typeface="Roboto"/>
              <a:ea typeface="Roboto"/>
              <a:cs typeface="Roboto"/>
              <a:sym typeface="Roboto"/>
            </a:endParaRPr>
          </a:p>
        </p:txBody>
      </p:sp>
      <p:cxnSp>
        <p:nvCxnSpPr>
          <p:cNvPr id="593" name="Google Shape;593;p37"/>
          <p:cNvCxnSpPr/>
          <p:nvPr/>
        </p:nvCxnSpPr>
        <p:spPr>
          <a:xfrm rot="10800000">
            <a:off x="2338225" y="1948450"/>
            <a:ext cx="0" cy="1766400"/>
          </a:xfrm>
          <a:prstGeom prst="straightConnector1">
            <a:avLst/>
          </a:prstGeom>
          <a:noFill/>
          <a:ln cap="flat" cmpd="sng" w="9525">
            <a:solidFill>
              <a:schemeClr val="dk2"/>
            </a:solidFill>
            <a:prstDash val="solid"/>
            <a:round/>
            <a:headEnd len="med" w="med" type="none"/>
            <a:tailEnd len="med" w="med" type="triangle"/>
          </a:ln>
        </p:spPr>
      </p:cxnSp>
      <p:cxnSp>
        <p:nvCxnSpPr>
          <p:cNvPr id="594" name="Google Shape;594;p37"/>
          <p:cNvCxnSpPr/>
          <p:nvPr/>
        </p:nvCxnSpPr>
        <p:spPr>
          <a:xfrm rot="10800000">
            <a:off x="2576500" y="1962500"/>
            <a:ext cx="0" cy="1766400"/>
          </a:xfrm>
          <a:prstGeom prst="straightConnector1">
            <a:avLst/>
          </a:prstGeom>
          <a:noFill/>
          <a:ln cap="flat" cmpd="sng" w="9525">
            <a:solidFill>
              <a:schemeClr val="dk2"/>
            </a:solidFill>
            <a:prstDash val="solid"/>
            <a:round/>
            <a:headEnd len="med" w="med" type="triangle"/>
            <a:tailEnd len="med" w="med" type="none"/>
          </a:ln>
        </p:spPr>
      </p:cxnSp>
      <p:pic>
        <p:nvPicPr>
          <p:cNvPr id="595" name="Google Shape;595;p37"/>
          <p:cNvPicPr preferRelativeResize="0"/>
          <p:nvPr/>
        </p:nvPicPr>
        <p:blipFill>
          <a:blip r:embed="rId4">
            <a:alphaModFix/>
          </a:blip>
          <a:stretch>
            <a:fillRect/>
          </a:stretch>
        </p:blipFill>
        <p:spPr>
          <a:xfrm>
            <a:off x="2714912" y="2715700"/>
            <a:ext cx="436500" cy="436500"/>
          </a:xfrm>
          <a:prstGeom prst="rect">
            <a:avLst/>
          </a:prstGeom>
          <a:noFill/>
          <a:ln>
            <a:noFill/>
          </a:ln>
        </p:spPr>
      </p:pic>
      <p:sp>
        <p:nvSpPr>
          <p:cNvPr id="596" name="Google Shape;596;p37"/>
          <p:cNvSpPr txBox="1"/>
          <p:nvPr/>
        </p:nvSpPr>
        <p:spPr>
          <a:xfrm>
            <a:off x="1273600" y="2715700"/>
            <a:ext cx="1030200" cy="526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300">
                <a:solidFill>
                  <a:schemeClr val="dk2"/>
                </a:solidFill>
                <a:latin typeface="Roboto"/>
                <a:ea typeface="Roboto"/>
                <a:cs typeface="Roboto"/>
                <a:sym typeface="Roboto"/>
              </a:rPr>
              <a:t>Blind</a:t>
            </a:r>
            <a:endParaRPr sz="1300">
              <a:solidFill>
                <a:schemeClr val="dk2"/>
              </a:solidFill>
              <a:latin typeface="Roboto"/>
              <a:ea typeface="Roboto"/>
              <a:cs typeface="Roboto"/>
              <a:sym typeface="Roboto"/>
            </a:endParaRPr>
          </a:p>
          <a:p>
            <a:pPr indent="0" lvl="0" marL="0" rtl="0" algn="ctr">
              <a:spcBef>
                <a:spcPts val="0"/>
              </a:spcBef>
              <a:spcAft>
                <a:spcPts val="0"/>
              </a:spcAft>
              <a:buNone/>
            </a:pPr>
            <a:r>
              <a:rPr lang="en" sz="1300">
                <a:solidFill>
                  <a:schemeClr val="dk2"/>
                </a:solidFill>
                <a:latin typeface="Roboto"/>
                <a:ea typeface="Roboto"/>
                <a:cs typeface="Roboto"/>
                <a:sym typeface="Roboto"/>
              </a:rPr>
              <a:t>Request</a:t>
            </a:r>
            <a:endParaRPr sz="1300">
              <a:solidFill>
                <a:schemeClr val="dk2"/>
              </a:solidFill>
              <a:latin typeface="Roboto"/>
              <a:ea typeface="Roboto"/>
              <a:cs typeface="Roboto"/>
              <a:sym typeface="Roboto"/>
            </a:endParaRPr>
          </a:p>
        </p:txBody>
      </p:sp>
      <p:sp>
        <p:nvSpPr>
          <p:cNvPr id="597" name="Google Shape;597;p37"/>
          <p:cNvSpPr txBox="1"/>
          <p:nvPr/>
        </p:nvSpPr>
        <p:spPr>
          <a:xfrm>
            <a:off x="5092175" y="1231375"/>
            <a:ext cx="2198100" cy="429300"/>
          </a:xfrm>
          <a:prstGeom prst="rect">
            <a:avLst/>
          </a:prstGeom>
          <a:noFill/>
          <a:ln cap="flat" cmpd="sng" w="19050">
            <a:solidFill>
              <a:schemeClr val="accent1"/>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chemeClr val="accent1"/>
                </a:solidFill>
                <a:latin typeface="Roboto"/>
                <a:ea typeface="Roboto"/>
                <a:cs typeface="Roboto"/>
                <a:sym typeface="Roboto"/>
              </a:rPr>
              <a:t>Redeemer</a:t>
            </a:r>
            <a:endParaRPr sz="1800">
              <a:solidFill>
                <a:schemeClr val="accent1"/>
              </a:solidFill>
              <a:latin typeface="Roboto"/>
              <a:ea typeface="Roboto"/>
              <a:cs typeface="Roboto"/>
              <a:sym typeface="Roboto"/>
            </a:endParaRPr>
          </a:p>
        </p:txBody>
      </p:sp>
      <p:sp>
        <p:nvSpPr>
          <p:cNvPr id="598" name="Google Shape;598;p37"/>
          <p:cNvSpPr txBox="1"/>
          <p:nvPr/>
        </p:nvSpPr>
        <p:spPr>
          <a:xfrm>
            <a:off x="4726375" y="2614850"/>
            <a:ext cx="11277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latin typeface="Roboto"/>
                <a:ea typeface="Roboto"/>
                <a:cs typeface="Roboto"/>
                <a:sym typeface="Roboto"/>
              </a:rPr>
              <a:t>“Holiday”</a:t>
            </a:r>
            <a:endParaRPr sz="1800">
              <a:solidFill>
                <a:schemeClr val="dk2"/>
              </a:solidFill>
              <a:latin typeface="Roboto"/>
              <a:ea typeface="Roboto"/>
              <a:cs typeface="Roboto"/>
              <a:sym typeface="Roboto"/>
            </a:endParaRPr>
          </a:p>
        </p:txBody>
      </p:sp>
      <p:cxnSp>
        <p:nvCxnSpPr>
          <p:cNvPr id="599" name="Google Shape;599;p37"/>
          <p:cNvCxnSpPr/>
          <p:nvPr/>
        </p:nvCxnSpPr>
        <p:spPr>
          <a:xfrm rot="10800000">
            <a:off x="6285575" y="1948438"/>
            <a:ext cx="0" cy="1766400"/>
          </a:xfrm>
          <a:prstGeom prst="straightConnector1">
            <a:avLst/>
          </a:prstGeom>
          <a:noFill/>
          <a:ln cap="flat" cmpd="sng" w="9525">
            <a:solidFill>
              <a:schemeClr val="dk2"/>
            </a:solidFill>
            <a:prstDash val="solid"/>
            <a:round/>
            <a:headEnd len="med" w="med" type="none"/>
            <a:tailEnd len="med" w="med" type="triangle"/>
          </a:ln>
        </p:spPr>
      </p:cxnSp>
      <p:pic>
        <p:nvPicPr>
          <p:cNvPr id="600" name="Google Shape;600;p37"/>
          <p:cNvPicPr preferRelativeResize="0"/>
          <p:nvPr/>
        </p:nvPicPr>
        <p:blipFill>
          <a:blip r:embed="rId4">
            <a:alphaModFix/>
          </a:blip>
          <a:stretch>
            <a:fillRect/>
          </a:stretch>
        </p:blipFill>
        <p:spPr>
          <a:xfrm>
            <a:off x="5803663" y="2729763"/>
            <a:ext cx="231875" cy="231875"/>
          </a:xfrm>
          <a:prstGeom prst="rect">
            <a:avLst/>
          </a:prstGeom>
          <a:noFill/>
          <a:ln>
            <a:noFill/>
          </a:ln>
        </p:spPr>
      </p:pic>
      <p:sp>
        <p:nvSpPr>
          <p:cNvPr id="601" name="Google Shape;601;p37"/>
          <p:cNvSpPr/>
          <p:nvPr/>
        </p:nvSpPr>
        <p:spPr>
          <a:xfrm>
            <a:off x="6033957" y="4002617"/>
            <a:ext cx="503251" cy="461700"/>
          </a:xfrm>
          <a:custGeom>
            <a:rect b="b" l="l" r="r" t="t"/>
            <a:pathLst>
              <a:path extrusionOk="0" h="1124" w="1127">
                <a:moveTo>
                  <a:pt x="562" y="0"/>
                </a:moveTo>
                <a:cubicBezTo>
                  <a:pt x="252" y="0"/>
                  <a:pt x="0" y="252"/>
                  <a:pt x="0" y="562"/>
                </a:cubicBezTo>
                <a:cubicBezTo>
                  <a:pt x="0" y="873"/>
                  <a:pt x="252" y="1123"/>
                  <a:pt x="562" y="1123"/>
                </a:cubicBezTo>
                <a:cubicBezTo>
                  <a:pt x="872" y="1123"/>
                  <a:pt x="1126" y="872"/>
                  <a:pt x="1126" y="562"/>
                </a:cubicBezTo>
                <a:cubicBezTo>
                  <a:pt x="1124" y="251"/>
                  <a:pt x="872" y="0"/>
                  <a:pt x="562" y="0"/>
                </a:cubicBezTo>
                <a:close/>
                <a:moveTo>
                  <a:pt x="562" y="1013"/>
                </a:moveTo>
                <a:cubicBezTo>
                  <a:pt x="314" y="1013"/>
                  <a:pt x="113" y="813"/>
                  <a:pt x="113" y="564"/>
                </a:cubicBezTo>
                <a:cubicBezTo>
                  <a:pt x="113" y="316"/>
                  <a:pt x="314" y="116"/>
                  <a:pt x="562" y="116"/>
                </a:cubicBezTo>
                <a:cubicBezTo>
                  <a:pt x="810" y="116"/>
                  <a:pt x="1011" y="316"/>
                  <a:pt x="1011" y="564"/>
                </a:cubicBezTo>
                <a:cubicBezTo>
                  <a:pt x="1011" y="810"/>
                  <a:pt x="810" y="1013"/>
                  <a:pt x="562" y="1013"/>
                </a:cubicBezTo>
                <a:close/>
                <a:moveTo>
                  <a:pt x="760" y="505"/>
                </a:moveTo>
                <a:cubicBezTo>
                  <a:pt x="808" y="505"/>
                  <a:pt x="844" y="468"/>
                  <a:pt x="844" y="420"/>
                </a:cubicBezTo>
                <a:cubicBezTo>
                  <a:pt x="844" y="372"/>
                  <a:pt x="808" y="336"/>
                  <a:pt x="760" y="336"/>
                </a:cubicBezTo>
                <a:cubicBezTo>
                  <a:pt x="712" y="336"/>
                  <a:pt x="675" y="372"/>
                  <a:pt x="675" y="420"/>
                </a:cubicBezTo>
                <a:cubicBezTo>
                  <a:pt x="675" y="468"/>
                  <a:pt x="712" y="505"/>
                  <a:pt x="760" y="505"/>
                </a:cubicBezTo>
                <a:close/>
                <a:moveTo>
                  <a:pt x="365" y="505"/>
                </a:moveTo>
                <a:cubicBezTo>
                  <a:pt x="412" y="505"/>
                  <a:pt x="449" y="468"/>
                  <a:pt x="449" y="420"/>
                </a:cubicBezTo>
                <a:cubicBezTo>
                  <a:pt x="449" y="372"/>
                  <a:pt x="412" y="336"/>
                  <a:pt x="365" y="336"/>
                </a:cubicBezTo>
                <a:cubicBezTo>
                  <a:pt x="317" y="336"/>
                  <a:pt x="280" y="372"/>
                  <a:pt x="280" y="420"/>
                </a:cubicBezTo>
                <a:cubicBezTo>
                  <a:pt x="280" y="468"/>
                  <a:pt x="317" y="505"/>
                  <a:pt x="365" y="505"/>
                </a:cubicBezTo>
                <a:close/>
                <a:moveTo>
                  <a:pt x="562" y="872"/>
                </a:moveTo>
                <a:cubicBezTo>
                  <a:pt x="692" y="872"/>
                  <a:pt x="805" y="790"/>
                  <a:pt x="850" y="674"/>
                </a:cubicBezTo>
                <a:lnTo>
                  <a:pt x="274" y="674"/>
                </a:lnTo>
                <a:cubicBezTo>
                  <a:pt x="319" y="790"/>
                  <a:pt x="429" y="872"/>
                  <a:pt x="562" y="872"/>
                </a:cubicBezTo>
                <a:close/>
              </a:path>
            </a:pathLst>
          </a:custGeom>
          <a:solidFill>
            <a:srgbClr val="40404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600" u="none" cap="none" strike="noStrike">
              <a:solidFill>
                <a:srgbClr val="000000"/>
              </a:solidFill>
              <a:latin typeface="Calibri"/>
              <a:ea typeface="Calibri"/>
              <a:cs typeface="Calibri"/>
              <a:sym typeface="Calibri"/>
            </a:endParaRPr>
          </a:p>
        </p:txBody>
      </p:sp>
      <p:pic>
        <p:nvPicPr>
          <p:cNvPr id="602" name="Google Shape;602;p37"/>
          <p:cNvPicPr preferRelativeResize="0"/>
          <p:nvPr/>
        </p:nvPicPr>
        <p:blipFill>
          <a:blip r:embed="rId5">
            <a:alphaModFix/>
          </a:blip>
          <a:stretch>
            <a:fillRect/>
          </a:stretch>
        </p:blipFill>
        <p:spPr>
          <a:xfrm>
            <a:off x="8039856" y="1082388"/>
            <a:ext cx="858569" cy="727275"/>
          </a:xfrm>
          <a:prstGeom prst="rect">
            <a:avLst/>
          </a:prstGeom>
          <a:noFill/>
          <a:ln>
            <a:noFill/>
          </a:ln>
        </p:spPr>
      </p:pic>
      <p:cxnSp>
        <p:nvCxnSpPr>
          <p:cNvPr id="603" name="Google Shape;603;p37"/>
          <p:cNvCxnSpPr/>
          <p:nvPr/>
        </p:nvCxnSpPr>
        <p:spPr>
          <a:xfrm>
            <a:off x="7494425" y="1483205"/>
            <a:ext cx="436500" cy="6600"/>
          </a:xfrm>
          <a:prstGeom prst="straightConnector1">
            <a:avLst/>
          </a:prstGeom>
          <a:noFill/>
          <a:ln cap="flat" cmpd="sng" w="9525">
            <a:solidFill>
              <a:schemeClr val="dk2"/>
            </a:solidFill>
            <a:prstDash val="solid"/>
            <a:round/>
            <a:headEnd len="med" w="med" type="none"/>
            <a:tailEnd len="med" w="med" type="triangle"/>
          </a:ln>
        </p:spPr>
      </p:cxnSp>
      <p:sp>
        <p:nvSpPr>
          <p:cNvPr id="604" name="Google Shape;604;p37"/>
          <p:cNvSpPr txBox="1"/>
          <p:nvPr/>
        </p:nvSpPr>
        <p:spPr>
          <a:xfrm>
            <a:off x="1036275" y="4112150"/>
            <a:ext cx="1030200" cy="374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chemeClr val="dk2"/>
                </a:solidFill>
                <a:latin typeface="Roboto"/>
                <a:ea typeface="Roboto"/>
                <a:cs typeface="Roboto"/>
                <a:sym typeface="Roboto"/>
              </a:rPr>
              <a:t>“signed in”</a:t>
            </a:r>
            <a:endParaRPr sz="1200">
              <a:solidFill>
                <a:schemeClr val="dk2"/>
              </a:solidFill>
              <a:latin typeface="Roboto"/>
              <a:ea typeface="Roboto"/>
              <a:cs typeface="Roboto"/>
              <a:sym typeface="Roboto"/>
            </a:endParaRPr>
          </a:p>
        </p:txBody>
      </p:sp>
      <p:sp>
        <p:nvSpPr>
          <p:cNvPr id="605" name="Google Shape;605;p37"/>
          <p:cNvSpPr txBox="1"/>
          <p:nvPr/>
        </p:nvSpPr>
        <p:spPr>
          <a:xfrm>
            <a:off x="4851775" y="3985650"/>
            <a:ext cx="1127700" cy="374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chemeClr val="dk2"/>
                </a:solidFill>
                <a:latin typeface="Roboto"/>
                <a:ea typeface="Roboto"/>
                <a:cs typeface="Roboto"/>
                <a:sym typeface="Roboto"/>
              </a:rPr>
              <a:t>“signed out”/</a:t>
            </a:r>
            <a:endParaRPr sz="1200">
              <a:solidFill>
                <a:schemeClr val="dk2"/>
              </a:solidFill>
              <a:latin typeface="Roboto"/>
              <a:ea typeface="Roboto"/>
              <a:cs typeface="Roboto"/>
              <a:sym typeface="Roboto"/>
            </a:endParaRPr>
          </a:p>
          <a:p>
            <a:pPr indent="0" lvl="0" marL="0" rtl="0" algn="ctr">
              <a:spcBef>
                <a:spcPts val="0"/>
              </a:spcBef>
              <a:spcAft>
                <a:spcPts val="0"/>
              </a:spcAft>
              <a:buNone/>
            </a:pPr>
            <a:r>
              <a:rPr lang="en" sz="1200">
                <a:solidFill>
                  <a:schemeClr val="dk2"/>
                </a:solidFill>
                <a:latin typeface="Roboto"/>
                <a:ea typeface="Roboto"/>
                <a:cs typeface="Roboto"/>
                <a:sym typeface="Roboto"/>
              </a:rPr>
              <a:t>anonymous</a:t>
            </a:r>
            <a:endParaRPr sz="1200">
              <a:solidFill>
                <a:schemeClr val="dk2"/>
              </a:solidFill>
              <a:latin typeface="Roboto"/>
              <a:ea typeface="Roboto"/>
              <a:cs typeface="Roboto"/>
              <a:sym typeface="Roboto"/>
            </a:endParaRPr>
          </a:p>
        </p:txBody>
      </p:sp>
      <p:sp>
        <p:nvSpPr>
          <p:cNvPr id="606" name="Google Shape;606;p37"/>
          <p:cNvSpPr txBox="1"/>
          <p:nvPr/>
        </p:nvSpPr>
        <p:spPr>
          <a:xfrm>
            <a:off x="2681600" y="2749002"/>
            <a:ext cx="503100" cy="369900"/>
          </a:xfrm>
          <a:prstGeom prst="rect">
            <a:avLst/>
          </a:prstGeom>
          <a:noFill/>
          <a:ln cap="flat" cmpd="sng" w="9525">
            <a:solidFill>
              <a:schemeClr val="lt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sz="300">
              <a:solidFill>
                <a:schemeClr val="accent3"/>
              </a:solidFill>
              <a:latin typeface="Roboto"/>
              <a:ea typeface="Roboto"/>
              <a:cs typeface="Roboto"/>
              <a:sym typeface="Roboto"/>
            </a:endParaRPr>
          </a:p>
        </p:txBody>
      </p:sp>
      <p:grpSp>
        <p:nvGrpSpPr>
          <p:cNvPr id="607" name="Google Shape;607;p37"/>
          <p:cNvGrpSpPr/>
          <p:nvPr/>
        </p:nvGrpSpPr>
        <p:grpSpPr>
          <a:xfrm>
            <a:off x="3079330" y="2675762"/>
            <a:ext cx="72058" cy="116153"/>
            <a:chOff x="1275865" y="6398290"/>
            <a:chExt cx="419186" cy="547634"/>
          </a:xfrm>
        </p:grpSpPr>
        <p:sp>
          <p:nvSpPr>
            <p:cNvPr id="608" name="Google Shape;608;p37"/>
            <p:cNvSpPr/>
            <p:nvPr/>
          </p:nvSpPr>
          <p:spPr>
            <a:xfrm>
              <a:off x="1345888" y="6398290"/>
              <a:ext cx="279140" cy="302952"/>
            </a:xfrm>
            <a:custGeom>
              <a:rect b="b" l="l" r="r" t="t"/>
              <a:pathLst>
                <a:path extrusionOk="0" h="1908" w="1758">
                  <a:moveTo>
                    <a:pt x="884" y="399"/>
                  </a:moveTo>
                  <a:lnTo>
                    <a:pt x="981" y="410"/>
                  </a:lnTo>
                  <a:lnTo>
                    <a:pt x="1068" y="442"/>
                  </a:lnTo>
                  <a:lnTo>
                    <a:pt x="1154" y="485"/>
                  </a:lnTo>
                  <a:lnTo>
                    <a:pt x="1218" y="539"/>
                  </a:lnTo>
                  <a:lnTo>
                    <a:pt x="1283" y="615"/>
                  </a:lnTo>
                  <a:lnTo>
                    <a:pt x="1326" y="690"/>
                  </a:lnTo>
                  <a:lnTo>
                    <a:pt x="1358" y="787"/>
                  </a:lnTo>
                  <a:lnTo>
                    <a:pt x="1358" y="884"/>
                  </a:lnTo>
                  <a:lnTo>
                    <a:pt x="1358" y="1520"/>
                  </a:lnTo>
                  <a:lnTo>
                    <a:pt x="400" y="1520"/>
                  </a:lnTo>
                  <a:lnTo>
                    <a:pt x="400" y="884"/>
                  </a:lnTo>
                  <a:lnTo>
                    <a:pt x="410" y="787"/>
                  </a:lnTo>
                  <a:lnTo>
                    <a:pt x="432" y="690"/>
                  </a:lnTo>
                  <a:lnTo>
                    <a:pt x="475" y="615"/>
                  </a:lnTo>
                  <a:lnTo>
                    <a:pt x="540" y="539"/>
                  </a:lnTo>
                  <a:lnTo>
                    <a:pt x="604" y="485"/>
                  </a:lnTo>
                  <a:lnTo>
                    <a:pt x="690" y="442"/>
                  </a:lnTo>
                  <a:lnTo>
                    <a:pt x="787" y="410"/>
                  </a:lnTo>
                  <a:lnTo>
                    <a:pt x="884" y="399"/>
                  </a:lnTo>
                  <a:close/>
                  <a:moveTo>
                    <a:pt x="884" y="1"/>
                  </a:moveTo>
                  <a:lnTo>
                    <a:pt x="787" y="11"/>
                  </a:lnTo>
                  <a:lnTo>
                    <a:pt x="701" y="22"/>
                  </a:lnTo>
                  <a:lnTo>
                    <a:pt x="615" y="44"/>
                  </a:lnTo>
                  <a:lnTo>
                    <a:pt x="540" y="76"/>
                  </a:lnTo>
                  <a:lnTo>
                    <a:pt x="464" y="108"/>
                  </a:lnTo>
                  <a:lnTo>
                    <a:pt x="389" y="151"/>
                  </a:lnTo>
                  <a:lnTo>
                    <a:pt x="324" y="205"/>
                  </a:lnTo>
                  <a:lnTo>
                    <a:pt x="260" y="259"/>
                  </a:lnTo>
                  <a:lnTo>
                    <a:pt x="206" y="324"/>
                  </a:lnTo>
                  <a:lnTo>
                    <a:pt x="152" y="389"/>
                  </a:lnTo>
                  <a:lnTo>
                    <a:pt x="109" y="464"/>
                  </a:lnTo>
                  <a:lnTo>
                    <a:pt x="66" y="539"/>
                  </a:lnTo>
                  <a:lnTo>
                    <a:pt x="44" y="626"/>
                  </a:lnTo>
                  <a:lnTo>
                    <a:pt x="23" y="712"/>
                  </a:lnTo>
                  <a:lnTo>
                    <a:pt x="1" y="798"/>
                  </a:lnTo>
                  <a:lnTo>
                    <a:pt x="1" y="884"/>
                  </a:lnTo>
                  <a:lnTo>
                    <a:pt x="1" y="1908"/>
                  </a:lnTo>
                  <a:lnTo>
                    <a:pt x="1757" y="1908"/>
                  </a:lnTo>
                  <a:lnTo>
                    <a:pt x="1757" y="884"/>
                  </a:lnTo>
                  <a:lnTo>
                    <a:pt x="1757" y="798"/>
                  </a:lnTo>
                  <a:lnTo>
                    <a:pt x="1746" y="712"/>
                  </a:lnTo>
                  <a:lnTo>
                    <a:pt x="1725" y="626"/>
                  </a:lnTo>
                  <a:lnTo>
                    <a:pt x="1692" y="539"/>
                  </a:lnTo>
                  <a:lnTo>
                    <a:pt x="1649" y="464"/>
                  </a:lnTo>
                  <a:lnTo>
                    <a:pt x="1606" y="389"/>
                  </a:lnTo>
                  <a:lnTo>
                    <a:pt x="1563" y="324"/>
                  </a:lnTo>
                  <a:lnTo>
                    <a:pt x="1499" y="259"/>
                  </a:lnTo>
                  <a:lnTo>
                    <a:pt x="1434" y="205"/>
                  </a:lnTo>
                  <a:lnTo>
                    <a:pt x="1369" y="151"/>
                  </a:lnTo>
                  <a:lnTo>
                    <a:pt x="1294" y="108"/>
                  </a:lnTo>
                  <a:lnTo>
                    <a:pt x="1218" y="76"/>
                  </a:lnTo>
                  <a:lnTo>
                    <a:pt x="1143" y="44"/>
                  </a:lnTo>
                  <a:lnTo>
                    <a:pt x="1057" y="22"/>
                  </a:lnTo>
                  <a:lnTo>
                    <a:pt x="971" y="11"/>
                  </a:lnTo>
                  <a:lnTo>
                    <a:pt x="884" y="1"/>
                  </a:lnTo>
                  <a:close/>
                </a:path>
              </a:pathLst>
            </a:custGeom>
            <a:solidFill>
              <a:srgbClr val="BABF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 name="Google Shape;609;p37"/>
            <p:cNvSpPr/>
            <p:nvPr/>
          </p:nvSpPr>
          <p:spPr>
            <a:xfrm>
              <a:off x="1275865" y="6639479"/>
              <a:ext cx="100986" cy="306445"/>
            </a:xfrm>
            <a:custGeom>
              <a:rect b="b" l="l" r="r" t="t"/>
              <a:pathLst>
                <a:path extrusionOk="0" h="1930" w="636">
                  <a:moveTo>
                    <a:pt x="54" y="1"/>
                  </a:moveTo>
                  <a:lnTo>
                    <a:pt x="22" y="22"/>
                  </a:lnTo>
                  <a:lnTo>
                    <a:pt x="11" y="44"/>
                  </a:lnTo>
                  <a:lnTo>
                    <a:pt x="0" y="76"/>
                  </a:lnTo>
                  <a:lnTo>
                    <a:pt x="0" y="1854"/>
                  </a:lnTo>
                  <a:lnTo>
                    <a:pt x="11" y="1886"/>
                  </a:lnTo>
                  <a:lnTo>
                    <a:pt x="22" y="1908"/>
                  </a:lnTo>
                  <a:lnTo>
                    <a:pt x="54" y="1929"/>
                  </a:lnTo>
                  <a:lnTo>
                    <a:pt x="636" y="1929"/>
                  </a:lnTo>
                  <a:lnTo>
                    <a:pt x="636" y="1"/>
                  </a:lnTo>
                  <a:close/>
                </a:path>
              </a:pathLst>
            </a:custGeom>
            <a:solidFill>
              <a:srgbClr val="EDA60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 name="Google Shape;610;p37"/>
            <p:cNvSpPr/>
            <p:nvPr/>
          </p:nvSpPr>
          <p:spPr>
            <a:xfrm>
              <a:off x="1359703" y="6639479"/>
              <a:ext cx="335349" cy="306445"/>
            </a:xfrm>
            <a:custGeom>
              <a:rect b="b" l="l" r="r" t="t"/>
              <a:pathLst>
                <a:path extrusionOk="0" h="1930" w="2112">
                  <a:moveTo>
                    <a:pt x="54" y="1"/>
                  </a:moveTo>
                  <a:lnTo>
                    <a:pt x="22" y="22"/>
                  </a:lnTo>
                  <a:lnTo>
                    <a:pt x="11" y="44"/>
                  </a:lnTo>
                  <a:lnTo>
                    <a:pt x="0" y="76"/>
                  </a:lnTo>
                  <a:lnTo>
                    <a:pt x="0" y="1854"/>
                  </a:lnTo>
                  <a:lnTo>
                    <a:pt x="11" y="1886"/>
                  </a:lnTo>
                  <a:lnTo>
                    <a:pt x="22" y="1908"/>
                  </a:lnTo>
                  <a:lnTo>
                    <a:pt x="54" y="1929"/>
                  </a:lnTo>
                  <a:lnTo>
                    <a:pt x="2058" y="1929"/>
                  </a:lnTo>
                  <a:lnTo>
                    <a:pt x="2090" y="1908"/>
                  </a:lnTo>
                  <a:lnTo>
                    <a:pt x="2101" y="1886"/>
                  </a:lnTo>
                  <a:lnTo>
                    <a:pt x="2112" y="1854"/>
                  </a:lnTo>
                  <a:lnTo>
                    <a:pt x="2112" y="76"/>
                  </a:lnTo>
                  <a:lnTo>
                    <a:pt x="2101" y="44"/>
                  </a:lnTo>
                  <a:lnTo>
                    <a:pt x="2090" y="22"/>
                  </a:lnTo>
                  <a:lnTo>
                    <a:pt x="2058" y="1"/>
                  </a:lnTo>
                  <a:close/>
                </a:path>
              </a:pathLst>
            </a:custGeom>
            <a:solidFill>
              <a:srgbClr val="FABB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4" name="Shape 614"/>
        <p:cNvGrpSpPr/>
        <p:nvPr/>
      </p:nvGrpSpPr>
      <p:grpSpPr>
        <a:xfrm>
          <a:off x="0" y="0"/>
          <a:ext cx="0" cy="0"/>
          <a:chOff x="0" y="0"/>
          <a:chExt cx="0" cy="0"/>
        </a:xfrm>
      </p:grpSpPr>
      <p:sp>
        <p:nvSpPr>
          <p:cNvPr id="615" name="Google Shape;615;p38"/>
          <p:cNvSpPr txBox="1"/>
          <p:nvPr>
            <p:ph type="title"/>
          </p:nvPr>
        </p:nvSpPr>
        <p:spPr>
          <a:xfrm>
            <a:off x="180900" y="446900"/>
            <a:ext cx="87822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Can we use any blind token scheme? </a:t>
            </a:r>
            <a:r>
              <a:rPr b="1" lang="en">
                <a:solidFill>
                  <a:schemeClr val="accent3"/>
                </a:solidFill>
              </a:rPr>
              <a:t>No</a:t>
            </a:r>
            <a:r>
              <a:rPr lang="en"/>
              <a:t> </a:t>
            </a:r>
            <a:endParaRPr/>
          </a:p>
          <a:p>
            <a:pPr indent="0" lvl="0" marL="0" rtl="0" algn="l">
              <a:spcBef>
                <a:spcPts val="0"/>
              </a:spcBef>
              <a:spcAft>
                <a:spcPts val="0"/>
              </a:spcAft>
              <a:buNone/>
            </a:pPr>
            <a:r>
              <a:t/>
            </a:r>
            <a:endParaRPr/>
          </a:p>
        </p:txBody>
      </p:sp>
      <p:pic>
        <p:nvPicPr>
          <p:cNvPr id="616" name="Google Shape;616;p38"/>
          <p:cNvPicPr preferRelativeResize="0"/>
          <p:nvPr/>
        </p:nvPicPr>
        <p:blipFill>
          <a:blip r:embed="rId3">
            <a:alphaModFix/>
          </a:blip>
          <a:stretch>
            <a:fillRect/>
          </a:stretch>
        </p:blipFill>
        <p:spPr>
          <a:xfrm>
            <a:off x="2198616" y="3985662"/>
            <a:ext cx="433876" cy="627686"/>
          </a:xfrm>
          <a:prstGeom prst="rect">
            <a:avLst/>
          </a:prstGeom>
          <a:noFill/>
          <a:ln>
            <a:noFill/>
          </a:ln>
        </p:spPr>
      </p:pic>
      <p:sp>
        <p:nvSpPr>
          <p:cNvPr id="617" name="Google Shape;617;p38"/>
          <p:cNvSpPr txBox="1"/>
          <p:nvPr/>
        </p:nvSpPr>
        <p:spPr>
          <a:xfrm>
            <a:off x="1548325" y="1276450"/>
            <a:ext cx="2198100" cy="429300"/>
          </a:xfrm>
          <a:prstGeom prst="rect">
            <a:avLst/>
          </a:prstGeom>
          <a:noFill/>
          <a:ln cap="flat" cmpd="sng" w="19050">
            <a:solidFill>
              <a:schemeClr val="accent1"/>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chemeClr val="accent1"/>
                </a:solidFill>
                <a:latin typeface="Roboto"/>
                <a:ea typeface="Roboto"/>
                <a:cs typeface="Roboto"/>
                <a:sym typeface="Roboto"/>
              </a:rPr>
              <a:t>Issuer</a:t>
            </a:r>
            <a:endParaRPr sz="1800">
              <a:solidFill>
                <a:schemeClr val="accent1"/>
              </a:solidFill>
              <a:latin typeface="Roboto"/>
              <a:ea typeface="Roboto"/>
              <a:cs typeface="Roboto"/>
              <a:sym typeface="Roboto"/>
            </a:endParaRPr>
          </a:p>
        </p:txBody>
      </p:sp>
      <p:sp>
        <p:nvSpPr>
          <p:cNvPr id="618" name="Google Shape;618;p38"/>
          <p:cNvSpPr txBox="1"/>
          <p:nvPr/>
        </p:nvSpPr>
        <p:spPr>
          <a:xfrm>
            <a:off x="2764650" y="4068650"/>
            <a:ext cx="11277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latin typeface="Roboto"/>
                <a:ea typeface="Roboto"/>
                <a:cs typeface="Roboto"/>
                <a:sym typeface="Roboto"/>
              </a:rPr>
              <a:t>“Holiday”</a:t>
            </a:r>
            <a:endParaRPr sz="1800">
              <a:solidFill>
                <a:schemeClr val="dk2"/>
              </a:solidFill>
              <a:latin typeface="Roboto"/>
              <a:ea typeface="Roboto"/>
              <a:cs typeface="Roboto"/>
              <a:sym typeface="Roboto"/>
            </a:endParaRPr>
          </a:p>
        </p:txBody>
      </p:sp>
      <p:cxnSp>
        <p:nvCxnSpPr>
          <p:cNvPr id="619" name="Google Shape;619;p38"/>
          <p:cNvCxnSpPr/>
          <p:nvPr/>
        </p:nvCxnSpPr>
        <p:spPr>
          <a:xfrm rot="10800000">
            <a:off x="2338225" y="1948450"/>
            <a:ext cx="0" cy="1766400"/>
          </a:xfrm>
          <a:prstGeom prst="straightConnector1">
            <a:avLst/>
          </a:prstGeom>
          <a:noFill/>
          <a:ln cap="flat" cmpd="sng" w="9525">
            <a:solidFill>
              <a:schemeClr val="dk2"/>
            </a:solidFill>
            <a:prstDash val="solid"/>
            <a:round/>
            <a:headEnd len="med" w="med" type="none"/>
            <a:tailEnd len="med" w="med" type="triangle"/>
          </a:ln>
        </p:spPr>
      </p:cxnSp>
      <p:cxnSp>
        <p:nvCxnSpPr>
          <p:cNvPr id="620" name="Google Shape;620;p38"/>
          <p:cNvCxnSpPr/>
          <p:nvPr/>
        </p:nvCxnSpPr>
        <p:spPr>
          <a:xfrm rot="10800000">
            <a:off x="2576500" y="1962500"/>
            <a:ext cx="0" cy="1766400"/>
          </a:xfrm>
          <a:prstGeom prst="straightConnector1">
            <a:avLst/>
          </a:prstGeom>
          <a:noFill/>
          <a:ln cap="flat" cmpd="sng" w="9525">
            <a:solidFill>
              <a:schemeClr val="dk2"/>
            </a:solidFill>
            <a:prstDash val="solid"/>
            <a:round/>
            <a:headEnd len="med" w="med" type="triangle"/>
            <a:tailEnd len="med" w="med" type="none"/>
          </a:ln>
        </p:spPr>
      </p:cxnSp>
      <p:pic>
        <p:nvPicPr>
          <p:cNvPr id="621" name="Google Shape;621;p38"/>
          <p:cNvPicPr preferRelativeResize="0"/>
          <p:nvPr/>
        </p:nvPicPr>
        <p:blipFill>
          <a:blip r:embed="rId4">
            <a:alphaModFix/>
          </a:blip>
          <a:stretch>
            <a:fillRect/>
          </a:stretch>
        </p:blipFill>
        <p:spPr>
          <a:xfrm>
            <a:off x="2714912" y="2715700"/>
            <a:ext cx="436500" cy="436500"/>
          </a:xfrm>
          <a:prstGeom prst="rect">
            <a:avLst/>
          </a:prstGeom>
          <a:noFill/>
          <a:ln>
            <a:noFill/>
          </a:ln>
        </p:spPr>
      </p:pic>
      <p:sp>
        <p:nvSpPr>
          <p:cNvPr id="622" name="Google Shape;622;p38"/>
          <p:cNvSpPr txBox="1"/>
          <p:nvPr/>
        </p:nvSpPr>
        <p:spPr>
          <a:xfrm>
            <a:off x="1273600" y="2715700"/>
            <a:ext cx="1030200" cy="526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300">
                <a:solidFill>
                  <a:schemeClr val="dk2"/>
                </a:solidFill>
                <a:latin typeface="Roboto"/>
                <a:ea typeface="Roboto"/>
                <a:cs typeface="Roboto"/>
                <a:sym typeface="Roboto"/>
              </a:rPr>
              <a:t>Blind</a:t>
            </a:r>
            <a:endParaRPr sz="1300">
              <a:solidFill>
                <a:schemeClr val="dk2"/>
              </a:solidFill>
              <a:latin typeface="Roboto"/>
              <a:ea typeface="Roboto"/>
              <a:cs typeface="Roboto"/>
              <a:sym typeface="Roboto"/>
            </a:endParaRPr>
          </a:p>
          <a:p>
            <a:pPr indent="0" lvl="0" marL="0" rtl="0" algn="ctr">
              <a:spcBef>
                <a:spcPts val="0"/>
              </a:spcBef>
              <a:spcAft>
                <a:spcPts val="0"/>
              </a:spcAft>
              <a:buNone/>
            </a:pPr>
            <a:r>
              <a:rPr lang="en" sz="1300">
                <a:solidFill>
                  <a:schemeClr val="dk2"/>
                </a:solidFill>
                <a:latin typeface="Roboto"/>
                <a:ea typeface="Roboto"/>
                <a:cs typeface="Roboto"/>
                <a:sym typeface="Roboto"/>
              </a:rPr>
              <a:t>Request</a:t>
            </a:r>
            <a:endParaRPr sz="1300">
              <a:solidFill>
                <a:schemeClr val="dk2"/>
              </a:solidFill>
              <a:latin typeface="Roboto"/>
              <a:ea typeface="Roboto"/>
              <a:cs typeface="Roboto"/>
              <a:sym typeface="Roboto"/>
            </a:endParaRPr>
          </a:p>
        </p:txBody>
      </p:sp>
      <p:sp>
        <p:nvSpPr>
          <p:cNvPr id="623" name="Google Shape;623;p38"/>
          <p:cNvSpPr txBox="1"/>
          <p:nvPr/>
        </p:nvSpPr>
        <p:spPr>
          <a:xfrm>
            <a:off x="5092175" y="1231375"/>
            <a:ext cx="2198100" cy="429300"/>
          </a:xfrm>
          <a:prstGeom prst="rect">
            <a:avLst/>
          </a:prstGeom>
          <a:noFill/>
          <a:ln cap="flat" cmpd="sng" w="19050">
            <a:solidFill>
              <a:schemeClr val="accent1"/>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chemeClr val="accent1"/>
                </a:solidFill>
                <a:latin typeface="Roboto"/>
                <a:ea typeface="Roboto"/>
                <a:cs typeface="Roboto"/>
                <a:sym typeface="Roboto"/>
              </a:rPr>
              <a:t>Redeemer</a:t>
            </a:r>
            <a:endParaRPr sz="1800">
              <a:solidFill>
                <a:schemeClr val="accent1"/>
              </a:solidFill>
              <a:latin typeface="Roboto"/>
              <a:ea typeface="Roboto"/>
              <a:cs typeface="Roboto"/>
              <a:sym typeface="Roboto"/>
            </a:endParaRPr>
          </a:p>
        </p:txBody>
      </p:sp>
      <p:sp>
        <p:nvSpPr>
          <p:cNvPr id="624" name="Google Shape;624;p38"/>
          <p:cNvSpPr txBox="1"/>
          <p:nvPr/>
        </p:nvSpPr>
        <p:spPr>
          <a:xfrm>
            <a:off x="4726375" y="2614850"/>
            <a:ext cx="11277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latin typeface="Roboto"/>
                <a:ea typeface="Roboto"/>
                <a:cs typeface="Roboto"/>
                <a:sym typeface="Roboto"/>
              </a:rPr>
              <a:t>“Holiday”</a:t>
            </a:r>
            <a:endParaRPr sz="1800">
              <a:solidFill>
                <a:schemeClr val="dk2"/>
              </a:solidFill>
              <a:latin typeface="Roboto"/>
              <a:ea typeface="Roboto"/>
              <a:cs typeface="Roboto"/>
              <a:sym typeface="Roboto"/>
            </a:endParaRPr>
          </a:p>
        </p:txBody>
      </p:sp>
      <p:cxnSp>
        <p:nvCxnSpPr>
          <p:cNvPr id="625" name="Google Shape;625;p38"/>
          <p:cNvCxnSpPr/>
          <p:nvPr/>
        </p:nvCxnSpPr>
        <p:spPr>
          <a:xfrm rot="10800000">
            <a:off x="6285575" y="1948438"/>
            <a:ext cx="0" cy="1766400"/>
          </a:xfrm>
          <a:prstGeom prst="straightConnector1">
            <a:avLst/>
          </a:prstGeom>
          <a:noFill/>
          <a:ln cap="flat" cmpd="sng" w="9525">
            <a:solidFill>
              <a:schemeClr val="dk2"/>
            </a:solidFill>
            <a:prstDash val="solid"/>
            <a:round/>
            <a:headEnd len="med" w="med" type="none"/>
            <a:tailEnd len="med" w="med" type="triangle"/>
          </a:ln>
        </p:spPr>
      </p:cxnSp>
      <p:pic>
        <p:nvPicPr>
          <p:cNvPr id="626" name="Google Shape;626;p38"/>
          <p:cNvPicPr preferRelativeResize="0"/>
          <p:nvPr/>
        </p:nvPicPr>
        <p:blipFill>
          <a:blip r:embed="rId4">
            <a:alphaModFix/>
          </a:blip>
          <a:stretch>
            <a:fillRect/>
          </a:stretch>
        </p:blipFill>
        <p:spPr>
          <a:xfrm>
            <a:off x="5803663" y="2729763"/>
            <a:ext cx="231875" cy="231875"/>
          </a:xfrm>
          <a:prstGeom prst="rect">
            <a:avLst/>
          </a:prstGeom>
          <a:noFill/>
          <a:ln>
            <a:noFill/>
          </a:ln>
        </p:spPr>
      </p:pic>
      <p:sp>
        <p:nvSpPr>
          <p:cNvPr id="627" name="Google Shape;627;p38"/>
          <p:cNvSpPr/>
          <p:nvPr/>
        </p:nvSpPr>
        <p:spPr>
          <a:xfrm>
            <a:off x="6033957" y="4002617"/>
            <a:ext cx="503251" cy="461700"/>
          </a:xfrm>
          <a:custGeom>
            <a:rect b="b" l="l" r="r" t="t"/>
            <a:pathLst>
              <a:path extrusionOk="0" h="1124" w="1127">
                <a:moveTo>
                  <a:pt x="562" y="0"/>
                </a:moveTo>
                <a:cubicBezTo>
                  <a:pt x="252" y="0"/>
                  <a:pt x="0" y="252"/>
                  <a:pt x="0" y="562"/>
                </a:cubicBezTo>
                <a:cubicBezTo>
                  <a:pt x="0" y="873"/>
                  <a:pt x="252" y="1123"/>
                  <a:pt x="562" y="1123"/>
                </a:cubicBezTo>
                <a:cubicBezTo>
                  <a:pt x="872" y="1123"/>
                  <a:pt x="1126" y="872"/>
                  <a:pt x="1126" y="562"/>
                </a:cubicBezTo>
                <a:cubicBezTo>
                  <a:pt x="1124" y="251"/>
                  <a:pt x="872" y="0"/>
                  <a:pt x="562" y="0"/>
                </a:cubicBezTo>
                <a:close/>
                <a:moveTo>
                  <a:pt x="562" y="1013"/>
                </a:moveTo>
                <a:cubicBezTo>
                  <a:pt x="314" y="1013"/>
                  <a:pt x="113" y="813"/>
                  <a:pt x="113" y="564"/>
                </a:cubicBezTo>
                <a:cubicBezTo>
                  <a:pt x="113" y="316"/>
                  <a:pt x="314" y="116"/>
                  <a:pt x="562" y="116"/>
                </a:cubicBezTo>
                <a:cubicBezTo>
                  <a:pt x="810" y="116"/>
                  <a:pt x="1011" y="316"/>
                  <a:pt x="1011" y="564"/>
                </a:cubicBezTo>
                <a:cubicBezTo>
                  <a:pt x="1011" y="810"/>
                  <a:pt x="810" y="1013"/>
                  <a:pt x="562" y="1013"/>
                </a:cubicBezTo>
                <a:close/>
                <a:moveTo>
                  <a:pt x="760" y="505"/>
                </a:moveTo>
                <a:cubicBezTo>
                  <a:pt x="808" y="505"/>
                  <a:pt x="844" y="468"/>
                  <a:pt x="844" y="420"/>
                </a:cubicBezTo>
                <a:cubicBezTo>
                  <a:pt x="844" y="372"/>
                  <a:pt x="808" y="336"/>
                  <a:pt x="760" y="336"/>
                </a:cubicBezTo>
                <a:cubicBezTo>
                  <a:pt x="712" y="336"/>
                  <a:pt x="675" y="372"/>
                  <a:pt x="675" y="420"/>
                </a:cubicBezTo>
                <a:cubicBezTo>
                  <a:pt x="675" y="468"/>
                  <a:pt x="712" y="505"/>
                  <a:pt x="760" y="505"/>
                </a:cubicBezTo>
                <a:close/>
                <a:moveTo>
                  <a:pt x="365" y="505"/>
                </a:moveTo>
                <a:cubicBezTo>
                  <a:pt x="412" y="505"/>
                  <a:pt x="449" y="468"/>
                  <a:pt x="449" y="420"/>
                </a:cubicBezTo>
                <a:cubicBezTo>
                  <a:pt x="449" y="372"/>
                  <a:pt x="412" y="336"/>
                  <a:pt x="365" y="336"/>
                </a:cubicBezTo>
                <a:cubicBezTo>
                  <a:pt x="317" y="336"/>
                  <a:pt x="280" y="372"/>
                  <a:pt x="280" y="420"/>
                </a:cubicBezTo>
                <a:cubicBezTo>
                  <a:pt x="280" y="468"/>
                  <a:pt x="317" y="505"/>
                  <a:pt x="365" y="505"/>
                </a:cubicBezTo>
                <a:close/>
                <a:moveTo>
                  <a:pt x="562" y="872"/>
                </a:moveTo>
                <a:cubicBezTo>
                  <a:pt x="692" y="872"/>
                  <a:pt x="805" y="790"/>
                  <a:pt x="850" y="674"/>
                </a:cubicBezTo>
                <a:lnTo>
                  <a:pt x="274" y="674"/>
                </a:lnTo>
                <a:cubicBezTo>
                  <a:pt x="319" y="790"/>
                  <a:pt x="429" y="872"/>
                  <a:pt x="562" y="872"/>
                </a:cubicBezTo>
                <a:close/>
              </a:path>
            </a:pathLst>
          </a:custGeom>
          <a:solidFill>
            <a:srgbClr val="40404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600" u="none" cap="none" strike="noStrike">
              <a:solidFill>
                <a:srgbClr val="000000"/>
              </a:solidFill>
              <a:latin typeface="Calibri"/>
              <a:ea typeface="Calibri"/>
              <a:cs typeface="Calibri"/>
              <a:sym typeface="Calibri"/>
            </a:endParaRPr>
          </a:p>
        </p:txBody>
      </p:sp>
      <p:pic>
        <p:nvPicPr>
          <p:cNvPr id="628" name="Google Shape;628;p38"/>
          <p:cNvPicPr preferRelativeResize="0"/>
          <p:nvPr/>
        </p:nvPicPr>
        <p:blipFill>
          <a:blip r:embed="rId5">
            <a:alphaModFix/>
          </a:blip>
          <a:stretch>
            <a:fillRect/>
          </a:stretch>
        </p:blipFill>
        <p:spPr>
          <a:xfrm>
            <a:off x="8039856" y="1082388"/>
            <a:ext cx="858569" cy="727275"/>
          </a:xfrm>
          <a:prstGeom prst="rect">
            <a:avLst/>
          </a:prstGeom>
          <a:noFill/>
          <a:ln>
            <a:noFill/>
          </a:ln>
        </p:spPr>
      </p:pic>
      <p:cxnSp>
        <p:nvCxnSpPr>
          <p:cNvPr id="629" name="Google Shape;629;p38"/>
          <p:cNvCxnSpPr/>
          <p:nvPr/>
        </p:nvCxnSpPr>
        <p:spPr>
          <a:xfrm>
            <a:off x="7494425" y="1483205"/>
            <a:ext cx="436500" cy="6600"/>
          </a:xfrm>
          <a:prstGeom prst="straightConnector1">
            <a:avLst/>
          </a:prstGeom>
          <a:noFill/>
          <a:ln cap="flat" cmpd="sng" w="9525">
            <a:solidFill>
              <a:schemeClr val="dk2"/>
            </a:solidFill>
            <a:prstDash val="solid"/>
            <a:round/>
            <a:headEnd len="med" w="med" type="none"/>
            <a:tailEnd len="med" w="med" type="triangle"/>
          </a:ln>
        </p:spPr>
      </p:cxnSp>
      <p:sp>
        <p:nvSpPr>
          <p:cNvPr id="630" name="Google Shape;630;p38"/>
          <p:cNvSpPr txBox="1"/>
          <p:nvPr/>
        </p:nvSpPr>
        <p:spPr>
          <a:xfrm>
            <a:off x="1036275" y="4112150"/>
            <a:ext cx="1030200" cy="374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chemeClr val="dk2"/>
                </a:solidFill>
                <a:latin typeface="Roboto"/>
                <a:ea typeface="Roboto"/>
                <a:cs typeface="Roboto"/>
                <a:sym typeface="Roboto"/>
              </a:rPr>
              <a:t>“signed in”</a:t>
            </a:r>
            <a:endParaRPr sz="1200">
              <a:solidFill>
                <a:schemeClr val="dk2"/>
              </a:solidFill>
              <a:latin typeface="Roboto"/>
              <a:ea typeface="Roboto"/>
              <a:cs typeface="Roboto"/>
              <a:sym typeface="Roboto"/>
            </a:endParaRPr>
          </a:p>
        </p:txBody>
      </p:sp>
      <p:sp>
        <p:nvSpPr>
          <p:cNvPr id="631" name="Google Shape;631;p38"/>
          <p:cNvSpPr txBox="1"/>
          <p:nvPr/>
        </p:nvSpPr>
        <p:spPr>
          <a:xfrm>
            <a:off x="4851775" y="3985650"/>
            <a:ext cx="1127700" cy="374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chemeClr val="dk2"/>
                </a:solidFill>
                <a:latin typeface="Roboto"/>
                <a:ea typeface="Roboto"/>
                <a:cs typeface="Roboto"/>
                <a:sym typeface="Roboto"/>
              </a:rPr>
              <a:t>“signed out”/</a:t>
            </a:r>
            <a:endParaRPr sz="1200">
              <a:solidFill>
                <a:schemeClr val="dk2"/>
              </a:solidFill>
              <a:latin typeface="Roboto"/>
              <a:ea typeface="Roboto"/>
              <a:cs typeface="Roboto"/>
              <a:sym typeface="Roboto"/>
            </a:endParaRPr>
          </a:p>
          <a:p>
            <a:pPr indent="0" lvl="0" marL="0" rtl="0" algn="ctr">
              <a:spcBef>
                <a:spcPts val="0"/>
              </a:spcBef>
              <a:spcAft>
                <a:spcPts val="0"/>
              </a:spcAft>
              <a:buNone/>
            </a:pPr>
            <a:r>
              <a:rPr lang="en" sz="1200">
                <a:solidFill>
                  <a:schemeClr val="dk2"/>
                </a:solidFill>
                <a:latin typeface="Roboto"/>
                <a:ea typeface="Roboto"/>
                <a:cs typeface="Roboto"/>
                <a:sym typeface="Roboto"/>
              </a:rPr>
              <a:t>anonymous</a:t>
            </a:r>
            <a:endParaRPr sz="1200">
              <a:solidFill>
                <a:schemeClr val="dk2"/>
              </a:solidFill>
              <a:latin typeface="Roboto"/>
              <a:ea typeface="Roboto"/>
              <a:cs typeface="Roboto"/>
              <a:sym typeface="Roboto"/>
            </a:endParaRPr>
          </a:p>
        </p:txBody>
      </p:sp>
      <p:sp>
        <p:nvSpPr>
          <p:cNvPr id="632" name="Google Shape;632;p38"/>
          <p:cNvSpPr txBox="1"/>
          <p:nvPr/>
        </p:nvSpPr>
        <p:spPr>
          <a:xfrm>
            <a:off x="2681600" y="2749002"/>
            <a:ext cx="503100" cy="369900"/>
          </a:xfrm>
          <a:prstGeom prst="rect">
            <a:avLst/>
          </a:prstGeom>
          <a:noFill/>
          <a:ln cap="flat" cmpd="sng" w="9525">
            <a:solidFill>
              <a:schemeClr val="lt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sz="300">
              <a:solidFill>
                <a:schemeClr val="accent3"/>
              </a:solidFill>
              <a:latin typeface="Roboto"/>
              <a:ea typeface="Roboto"/>
              <a:cs typeface="Roboto"/>
              <a:sym typeface="Roboto"/>
            </a:endParaRPr>
          </a:p>
        </p:txBody>
      </p:sp>
      <p:grpSp>
        <p:nvGrpSpPr>
          <p:cNvPr id="633" name="Google Shape;633;p38"/>
          <p:cNvGrpSpPr/>
          <p:nvPr/>
        </p:nvGrpSpPr>
        <p:grpSpPr>
          <a:xfrm>
            <a:off x="3079330" y="2675762"/>
            <a:ext cx="72058" cy="116153"/>
            <a:chOff x="1275865" y="6398290"/>
            <a:chExt cx="419186" cy="547634"/>
          </a:xfrm>
        </p:grpSpPr>
        <p:sp>
          <p:nvSpPr>
            <p:cNvPr id="634" name="Google Shape;634;p38"/>
            <p:cNvSpPr/>
            <p:nvPr/>
          </p:nvSpPr>
          <p:spPr>
            <a:xfrm>
              <a:off x="1345888" y="6398290"/>
              <a:ext cx="279140" cy="302952"/>
            </a:xfrm>
            <a:custGeom>
              <a:rect b="b" l="l" r="r" t="t"/>
              <a:pathLst>
                <a:path extrusionOk="0" h="1908" w="1758">
                  <a:moveTo>
                    <a:pt x="884" y="399"/>
                  </a:moveTo>
                  <a:lnTo>
                    <a:pt x="981" y="410"/>
                  </a:lnTo>
                  <a:lnTo>
                    <a:pt x="1068" y="442"/>
                  </a:lnTo>
                  <a:lnTo>
                    <a:pt x="1154" y="485"/>
                  </a:lnTo>
                  <a:lnTo>
                    <a:pt x="1218" y="539"/>
                  </a:lnTo>
                  <a:lnTo>
                    <a:pt x="1283" y="615"/>
                  </a:lnTo>
                  <a:lnTo>
                    <a:pt x="1326" y="690"/>
                  </a:lnTo>
                  <a:lnTo>
                    <a:pt x="1358" y="787"/>
                  </a:lnTo>
                  <a:lnTo>
                    <a:pt x="1358" y="884"/>
                  </a:lnTo>
                  <a:lnTo>
                    <a:pt x="1358" y="1520"/>
                  </a:lnTo>
                  <a:lnTo>
                    <a:pt x="400" y="1520"/>
                  </a:lnTo>
                  <a:lnTo>
                    <a:pt x="400" y="884"/>
                  </a:lnTo>
                  <a:lnTo>
                    <a:pt x="410" y="787"/>
                  </a:lnTo>
                  <a:lnTo>
                    <a:pt x="432" y="690"/>
                  </a:lnTo>
                  <a:lnTo>
                    <a:pt x="475" y="615"/>
                  </a:lnTo>
                  <a:lnTo>
                    <a:pt x="540" y="539"/>
                  </a:lnTo>
                  <a:lnTo>
                    <a:pt x="604" y="485"/>
                  </a:lnTo>
                  <a:lnTo>
                    <a:pt x="690" y="442"/>
                  </a:lnTo>
                  <a:lnTo>
                    <a:pt x="787" y="410"/>
                  </a:lnTo>
                  <a:lnTo>
                    <a:pt x="884" y="399"/>
                  </a:lnTo>
                  <a:close/>
                  <a:moveTo>
                    <a:pt x="884" y="1"/>
                  </a:moveTo>
                  <a:lnTo>
                    <a:pt x="787" y="11"/>
                  </a:lnTo>
                  <a:lnTo>
                    <a:pt x="701" y="22"/>
                  </a:lnTo>
                  <a:lnTo>
                    <a:pt x="615" y="44"/>
                  </a:lnTo>
                  <a:lnTo>
                    <a:pt x="540" y="76"/>
                  </a:lnTo>
                  <a:lnTo>
                    <a:pt x="464" y="108"/>
                  </a:lnTo>
                  <a:lnTo>
                    <a:pt x="389" y="151"/>
                  </a:lnTo>
                  <a:lnTo>
                    <a:pt x="324" y="205"/>
                  </a:lnTo>
                  <a:lnTo>
                    <a:pt x="260" y="259"/>
                  </a:lnTo>
                  <a:lnTo>
                    <a:pt x="206" y="324"/>
                  </a:lnTo>
                  <a:lnTo>
                    <a:pt x="152" y="389"/>
                  </a:lnTo>
                  <a:lnTo>
                    <a:pt x="109" y="464"/>
                  </a:lnTo>
                  <a:lnTo>
                    <a:pt x="66" y="539"/>
                  </a:lnTo>
                  <a:lnTo>
                    <a:pt x="44" y="626"/>
                  </a:lnTo>
                  <a:lnTo>
                    <a:pt x="23" y="712"/>
                  </a:lnTo>
                  <a:lnTo>
                    <a:pt x="1" y="798"/>
                  </a:lnTo>
                  <a:lnTo>
                    <a:pt x="1" y="884"/>
                  </a:lnTo>
                  <a:lnTo>
                    <a:pt x="1" y="1908"/>
                  </a:lnTo>
                  <a:lnTo>
                    <a:pt x="1757" y="1908"/>
                  </a:lnTo>
                  <a:lnTo>
                    <a:pt x="1757" y="884"/>
                  </a:lnTo>
                  <a:lnTo>
                    <a:pt x="1757" y="798"/>
                  </a:lnTo>
                  <a:lnTo>
                    <a:pt x="1746" y="712"/>
                  </a:lnTo>
                  <a:lnTo>
                    <a:pt x="1725" y="626"/>
                  </a:lnTo>
                  <a:lnTo>
                    <a:pt x="1692" y="539"/>
                  </a:lnTo>
                  <a:lnTo>
                    <a:pt x="1649" y="464"/>
                  </a:lnTo>
                  <a:lnTo>
                    <a:pt x="1606" y="389"/>
                  </a:lnTo>
                  <a:lnTo>
                    <a:pt x="1563" y="324"/>
                  </a:lnTo>
                  <a:lnTo>
                    <a:pt x="1499" y="259"/>
                  </a:lnTo>
                  <a:lnTo>
                    <a:pt x="1434" y="205"/>
                  </a:lnTo>
                  <a:lnTo>
                    <a:pt x="1369" y="151"/>
                  </a:lnTo>
                  <a:lnTo>
                    <a:pt x="1294" y="108"/>
                  </a:lnTo>
                  <a:lnTo>
                    <a:pt x="1218" y="76"/>
                  </a:lnTo>
                  <a:lnTo>
                    <a:pt x="1143" y="44"/>
                  </a:lnTo>
                  <a:lnTo>
                    <a:pt x="1057" y="22"/>
                  </a:lnTo>
                  <a:lnTo>
                    <a:pt x="971" y="11"/>
                  </a:lnTo>
                  <a:lnTo>
                    <a:pt x="884" y="1"/>
                  </a:lnTo>
                  <a:close/>
                </a:path>
              </a:pathLst>
            </a:custGeom>
            <a:solidFill>
              <a:srgbClr val="BABF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 name="Google Shape;635;p38"/>
            <p:cNvSpPr/>
            <p:nvPr/>
          </p:nvSpPr>
          <p:spPr>
            <a:xfrm>
              <a:off x="1275865" y="6639479"/>
              <a:ext cx="100986" cy="306445"/>
            </a:xfrm>
            <a:custGeom>
              <a:rect b="b" l="l" r="r" t="t"/>
              <a:pathLst>
                <a:path extrusionOk="0" h="1930" w="636">
                  <a:moveTo>
                    <a:pt x="54" y="1"/>
                  </a:moveTo>
                  <a:lnTo>
                    <a:pt x="22" y="22"/>
                  </a:lnTo>
                  <a:lnTo>
                    <a:pt x="11" y="44"/>
                  </a:lnTo>
                  <a:lnTo>
                    <a:pt x="0" y="76"/>
                  </a:lnTo>
                  <a:lnTo>
                    <a:pt x="0" y="1854"/>
                  </a:lnTo>
                  <a:lnTo>
                    <a:pt x="11" y="1886"/>
                  </a:lnTo>
                  <a:lnTo>
                    <a:pt x="22" y="1908"/>
                  </a:lnTo>
                  <a:lnTo>
                    <a:pt x="54" y="1929"/>
                  </a:lnTo>
                  <a:lnTo>
                    <a:pt x="636" y="1929"/>
                  </a:lnTo>
                  <a:lnTo>
                    <a:pt x="636" y="1"/>
                  </a:lnTo>
                  <a:close/>
                </a:path>
              </a:pathLst>
            </a:custGeom>
            <a:solidFill>
              <a:srgbClr val="EDA60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 name="Google Shape;636;p38"/>
            <p:cNvSpPr/>
            <p:nvPr/>
          </p:nvSpPr>
          <p:spPr>
            <a:xfrm>
              <a:off x="1359703" y="6639479"/>
              <a:ext cx="335349" cy="306445"/>
            </a:xfrm>
            <a:custGeom>
              <a:rect b="b" l="l" r="r" t="t"/>
              <a:pathLst>
                <a:path extrusionOk="0" h="1930" w="2112">
                  <a:moveTo>
                    <a:pt x="54" y="1"/>
                  </a:moveTo>
                  <a:lnTo>
                    <a:pt x="22" y="22"/>
                  </a:lnTo>
                  <a:lnTo>
                    <a:pt x="11" y="44"/>
                  </a:lnTo>
                  <a:lnTo>
                    <a:pt x="0" y="76"/>
                  </a:lnTo>
                  <a:lnTo>
                    <a:pt x="0" y="1854"/>
                  </a:lnTo>
                  <a:lnTo>
                    <a:pt x="11" y="1886"/>
                  </a:lnTo>
                  <a:lnTo>
                    <a:pt x="22" y="1908"/>
                  </a:lnTo>
                  <a:lnTo>
                    <a:pt x="54" y="1929"/>
                  </a:lnTo>
                  <a:lnTo>
                    <a:pt x="2058" y="1929"/>
                  </a:lnTo>
                  <a:lnTo>
                    <a:pt x="2090" y="1908"/>
                  </a:lnTo>
                  <a:lnTo>
                    <a:pt x="2101" y="1886"/>
                  </a:lnTo>
                  <a:lnTo>
                    <a:pt x="2112" y="1854"/>
                  </a:lnTo>
                  <a:lnTo>
                    <a:pt x="2112" y="76"/>
                  </a:lnTo>
                  <a:lnTo>
                    <a:pt x="2101" y="44"/>
                  </a:lnTo>
                  <a:lnTo>
                    <a:pt x="2090" y="22"/>
                  </a:lnTo>
                  <a:lnTo>
                    <a:pt x="2058" y="1"/>
                  </a:lnTo>
                  <a:close/>
                </a:path>
              </a:pathLst>
            </a:custGeom>
            <a:solidFill>
              <a:srgbClr val="FABB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37" name="Google Shape;637;p38"/>
          <p:cNvSpPr/>
          <p:nvPr/>
        </p:nvSpPr>
        <p:spPr>
          <a:xfrm>
            <a:off x="975175" y="1121750"/>
            <a:ext cx="3133800" cy="3905400"/>
          </a:xfrm>
          <a:prstGeom prst="rect">
            <a:avLst/>
          </a:prstGeom>
          <a:noFill/>
          <a:ln cap="flat" cmpd="sng" w="28575">
            <a:solidFill>
              <a:schemeClr val="dk2"/>
            </a:solidFill>
            <a:prstDash val="dot"/>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638" name="Google Shape;638;p38"/>
          <p:cNvSpPr txBox="1"/>
          <p:nvPr/>
        </p:nvSpPr>
        <p:spPr>
          <a:xfrm>
            <a:off x="142300" y="2788100"/>
            <a:ext cx="858600" cy="42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chemeClr val="accent3"/>
                </a:solidFill>
                <a:latin typeface="Roboto"/>
                <a:ea typeface="Roboto"/>
                <a:cs typeface="Roboto"/>
                <a:sym typeface="Roboto"/>
              </a:rPr>
              <a:t>1000x</a:t>
            </a:r>
            <a:endParaRPr b="1" sz="1800">
              <a:solidFill>
                <a:schemeClr val="accent3"/>
              </a:solidFill>
              <a:latin typeface="Roboto"/>
              <a:ea typeface="Roboto"/>
              <a:cs typeface="Roboto"/>
              <a:sym typeface="Roboto"/>
            </a:endParaRPr>
          </a:p>
        </p:txBody>
      </p:sp>
      <p:sp>
        <p:nvSpPr>
          <p:cNvPr id="639" name="Google Shape;639;p38"/>
          <p:cNvSpPr txBox="1"/>
          <p:nvPr/>
        </p:nvSpPr>
        <p:spPr>
          <a:xfrm>
            <a:off x="4986325" y="2185550"/>
            <a:ext cx="858600" cy="42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chemeClr val="accent3"/>
                </a:solidFill>
                <a:latin typeface="Roboto"/>
                <a:ea typeface="Roboto"/>
                <a:cs typeface="Roboto"/>
                <a:sym typeface="Roboto"/>
              </a:rPr>
              <a:t>1000x</a:t>
            </a:r>
            <a:endParaRPr b="1" sz="1800">
              <a:solidFill>
                <a:schemeClr val="accent3"/>
              </a:solidFill>
              <a:latin typeface="Roboto"/>
              <a:ea typeface="Roboto"/>
              <a:cs typeface="Roboto"/>
              <a:sym typeface="Roboto"/>
            </a:endParaRPr>
          </a:p>
        </p:txBody>
      </p:sp>
      <p:sp>
        <p:nvSpPr>
          <p:cNvPr id="640" name="Google Shape;640;p38"/>
          <p:cNvSpPr txBox="1"/>
          <p:nvPr/>
        </p:nvSpPr>
        <p:spPr>
          <a:xfrm>
            <a:off x="4175575" y="4464325"/>
            <a:ext cx="3410100" cy="46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chemeClr val="accent3"/>
                </a:solidFill>
                <a:latin typeface="Roboto"/>
                <a:ea typeface="Roboto"/>
                <a:cs typeface="Roboto"/>
                <a:sym typeface="Roboto"/>
              </a:rPr>
              <a:t>A generic blind signature scheme doesn’t prevent repeated queries</a:t>
            </a:r>
            <a:endParaRPr sz="1300">
              <a:solidFill>
                <a:schemeClr val="accent3"/>
              </a:solidFill>
              <a:latin typeface="Roboto"/>
              <a:ea typeface="Roboto"/>
              <a:cs typeface="Roboto"/>
              <a:sym typeface="Roboto"/>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4" name="Shape 644"/>
        <p:cNvGrpSpPr/>
        <p:nvPr/>
      </p:nvGrpSpPr>
      <p:grpSpPr>
        <a:xfrm>
          <a:off x="0" y="0"/>
          <a:ext cx="0" cy="0"/>
          <a:chOff x="0" y="0"/>
          <a:chExt cx="0" cy="0"/>
        </a:xfrm>
      </p:grpSpPr>
      <p:sp>
        <p:nvSpPr>
          <p:cNvPr id="645" name="Google Shape;645;p39"/>
          <p:cNvSpPr txBox="1"/>
          <p:nvPr>
            <p:ph type="title"/>
          </p:nvPr>
        </p:nvSpPr>
        <p:spPr>
          <a:xfrm>
            <a:off x="180900" y="446900"/>
            <a:ext cx="87822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Can we use any blind + </a:t>
            </a:r>
            <a:r>
              <a:rPr lang="en" u="sng"/>
              <a:t>deterministic</a:t>
            </a:r>
            <a:r>
              <a:rPr lang="en"/>
              <a:t> token scheme?</a:t>
            </a:r>
            <a:endParaRPr/>
          </a:p>
        </p:txBody>
      </p:sp>
      <p:pic>
        <p:nvPicPr>
          <p:cNvPr id="646" name="Google Shape;646;p39"/>
          <p:cNvPicPr preferRelativeResize="0"/>
          <p:nvPr/>
        </p:nvPicPr>
        <p:blipFill>
          <a:blip r:embed="rId3">
            <a:alphaModFix/>
          </a:blip>
          <a:stretch>
            <a:fillRect/>
          </a:stretch>
        </p:blipFill>
        <p:spPr>
          <a:xfrm>
            <a:off x="2198616" y="3985662"/>
            <a:ext cx="433876" cy="627686"/>
          </a:xfrm>
          <a:prstGeom prst="rect">
            <a:avLst/>
          </a:prstGeom>
          <a:noFill/>
          <a:ln>
            <a:noFill/>
          </a:ln>
        </p:spPr>
      </p:pic>
      <p:sp>
        <p:nvSpPr>
          <p:cNvPr id="647" name="Google Shape;647;p39"/>
          <p:cNvSpPr txBox="1"/>
          <p:nvPr/>
        </p:nvSpPr>
        <p:spPr>
          <a:xfrm>
            <a:off x="1548325" y="1276450"/>
            <a:ext cx="2198100" cy="429300"/>
          </a:xfrm>
          <a:prstGeom prst="rect">
            <a:avLst/>
          </a:prstGeom>
          <a:noFill/>
          <a:ln cap="flat" cmpd="sng" w="19050">
            <a:solidFill>
              <a:schemeClr val="accent1"/>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chemeClr val="accent1"/>
                </a:solidFill>
                <a:latin typeface="Roboto"/>
                <a:ea typeface="Roboto"/>
                <a:cs typeface="Roboto"/>
                <a:sym typeface="Roboto"/>
              </a:rPr>
              <a:t>Issuer</a:t>
            </a:r>
            <a:endParaRPr sz="1800">
              <a:solidFill>
                <a:schemeClr val="accent1"/>
              </a:solidFill>
              <a:latin typeface="Roboto"/>
              <a:ea typeface="Roboto"/>
              <a:cs typeface="Roboto"/>
              <a:sym typeface="Roboto"/>
            </a:endParaRPr>
          </a:p>
        </p:txBody>
      </p:sp>
      <p:sp>
        <p:nvSpPr>
          <p:cNvPr id="648" name="Google Shape;648;p39"/>
          <p:cNvSpPr txBox="1"/>
          <p:nvPr/>
        </p:nvSpPr>
        <p:spPr>
          <a:xfrm>
            <a:off x="2764650" y="4068650"/>
            <a:ext cx="11277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latin typeface="Roboto"/>
                <a:ea typeface="Roboto"/>
                <a:cs typeface="Roboto"/>
                <a:sym typeface="Roboto"/>
              </a:rPr>
              <a:t>“Holiday”</a:t>
            </a:r>
            <a:endParaRPr sz="1800">
              <a:solidFill>
                <a:schemeClr val="dk2"/>
              </a:solidFill>
              <a:latin typeface="Roboto"/>
              <a:ea typeface="Roboto"/>
              <a:cs typeface="Roboto"/>
              <a:sym typeface="Roboto"/>
            </a:endParaRPr>
          </a:p>
        </p:txBody>
      </p:sp>
      <p:cxnSp>
        <p:nvCxnSpPr>
          <p:cNvPr id="649" name="Google Shape;649;p39"/>
          <p:cNvCxnSpPr/>
          <p:nvPr/>
        </p:nvCxnSpPr>
        <p:spPr>
          <a:xfrm rot="10800000">
            <a:off x="2338225" y="1948450"/>
            <a:ext cx="0" cy="1766400"/>
          </a:xfrm>
          <a:prstGeom prst="straightConnector1">
            <a:avLst/>
          </a:prstGeom>
          <a:noFill/>
          <a:ln cap="flat" cmpd="sng" w="9525">
            <a:solidFill>
              <a:schemeClr val="dk2"/>
            </a:solidFill>
            <a:prstDash val="solid"/>
            <a:round/>
            <a:headEnd len="med" w="med" type="none"/>
            <a:tailEnd len="med" w="med" type="triangle"/>
          </a:ln>
        </p:spPr>
      </p:cxnSp>
      <p:cxnSp>
        <p:nvCxnSpPr>
          <p:cNvPr id="650" name="Google Shape;650;p39"/>
          <p:cNvCxnSpPr/>
          <p:nvPr/>
        </p:nvCxnSpPr>
        <p:spPr>
          <a:xfrm rot="10800000">
            <a:off x="2576500" y="1962500"/>
            <a:ext cx="0" cy="1766400"/>
          </a:xfrm>
          <a:prstGeom prst="straightConnector1">
            <a:avLst/>
          </a:prstGeom>
          <a:noFill/>
          <a:ln cap="flat" cmpd="sng" w="9525">
            <a:solidFill>
              <a:schemeClr val="dk2"/>
            </a:solidFill>
            <a:prstDash val="solid"/>
            <a:round/>
            <a:headEnd len="med" w="med" type="triangle"/>
            <a:tailEnd len="med" w="med" type="none"/>
          </a:ln>
        </p:spPr>
      </p:cxnSp>
      <p:pic>
        <p:nvPicPr>
          <p:cNvPr id="651" name="Google Shape;651;p39"/>
          <p:cNvPicPr preferRelativeResize="0"/>
          <p:nvPr/>
        </p:nvPicPr>
        <p:blipFill>
          <a:blip r:embed="rId4">
            <a:alphaModFix/>
          </a:blip>
          <a:stretch>
            <a:fillRect/>
          </a:stretch>
        </p:blipFill>
        <p:spPr>
          <a:xfrm>
            <a:off x="2714912" y="2715700"/>
            <a:ext cx="436500" cy="436500"/>
          </a:xfrm>
          <a:prstGeom prst="rect">
            <a:avLst/>
          </a:prstGeom>
          <a:noFill/>
          <a:ln>
            <a:noFill/>
          </a:ln>
        </p:spPr>
      </p:pic>
      <p:sp>
        <p:nvSpPr>
          <p:cNvPr id="652" name="Google Shape;652;p39"/>
          <p:cNvSpPr txBox="1"/>
          <p:nvPr/>
        </p:nvSpPr>
        <p:spPr>
          <a:xfrm>
            <a:off x="1273600" y="2715700"/>
            <a:ext cx="1030200" cy="526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300">
                <a:solidFill>
                  <a:schemeClr val="dk2"/>
                </a:solidFill>
                <a:latin typeface="Roboto"/>
                <a:ea typeface="Roboto"/>
                <a:cs typeface="Roboto"/>
                <a:sym typeface="Roboto"/>
              </a:rPr>
              <a:t>Blind</a:t>
            </a:r>
            <a:endParaRPr sz="1300">
              <a:solidFill>
                <a:schemeClr val="dk2"/>
              </a:solidFill>
              <a:latin typeface="Roboto"/>
              <a:ea typeface="Roboto"/>
              <a:cs typeface="Roboto"/>
              <a:sym typeface="Roboto"/>
            </a:endParaRPr>
          </a:p>
          <a:p>
            <a:pPr indent="0" lvl="0" marL="0" rtl="0" algn="ctr">
              <a:spcBef>
                <a:spcPts val="0"/>
              </a:spcBef>
              <a:spcAft>
                <a:spcPts val="0"/>
              </a:spcAft>
              <a:buNone/>
            </a:pPr>
            <a:r>
              <a:rPr lang="en" sz="1300">
                <a:solidFill>
                  <a:schemeClr val="dk2"/>
                </a:solidFill>
                <a:latin typeface="Roboto"/>
                <a:ea typeface="Roboto"/>
                <a:cs typeface="Roboto"/>
                <a:sym typeface="Roboto"/>
              </a:rPr>
              <a:t>Request</a:t>
            </a:r>
            <a:endParaRPr sz="1300">
              <a:solidFill>
                <a:schemeClr val="dk2"/>
              </a:solidFill>
              <a:latin typeface="Roboto"/>
              <a:ea typeface="Roboto"/>
              <a:cs typeface="Roboto"/>
              <a:sym typeface="Roboto"/>
            </a:endParaRPr>
          </a:p>
        </p:txBody>
      </p:sp>
      <p:sp>
        <p:nvSpPr>
          <p:cNvPr id="653" name="Google Shape;653;p39"/>
          <p:cNvSpPr txBox="1"/>
          <p:nvPr/>
        </p:nvSpPr>
        <p:spPr>
          <a:xfrm>
            <a:off x="5092175" y="1231375"/>
            <a:ext cx="2198100" cy="429300"/>
          </a:xfrm>
          <a:prstGeom prst="rect">
            <a:avLst/>
          </a:prstGeom>
          <a:noFill/>
          <a:ln cap="flat" cmpd="sng" w="19050">
            <a:solidFill>
              <a:schemeClr val="accent1"/>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chemeClr val="accent1"/>
                </a:solidFill>
                <a:latin typeface="Roboto"/>
                <a:ea typeface="Roboto"/>
                <a:cs typeface="Roboto"/>
                <a:sym typeface="Roboto"/>
              </a:rPr>
              <a:t>Redeemer</a:t>
            </a:r>
            <a:endParaRPr sz="1800">
              <a:solidFill>
                <a:schemeClr val="accent1"/>
              </a:solidFill>
              <a:latin typeface="Roboto"/>
              <a:ea typeface="Roboto"/>
              <a:cs typeface="Roboto"/>
              <a:sym typeface="Roboto"/>
            </a:endParaRPr>
          </a:p>
        </p:txBody>
      </p:sp>
      <p:sp>
        <p:nvSpPr>
          <p:cNvPr id="654" name="Google Shape;654;p39"/>
          <p:cNvSpPr txBox="1"/>
          <p:nvPr/>
        </p:nvSpPr>
        <p:spPr>
          <a:xfrm>
            <a:off x="4726375" y="2614850"/>
            <a:ext cx="11277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latin typeface="Roboto"/>
                <a:ea typeface="Roboto"/>
                <a:cs typeface="Roboto"/>
                <a:sym typeface="Roboto"/>
              </a:rPr>
              <a:t>“Holiday”</a:t>
            </a:r>
            <a:endParaRPr sz="1800">
              <a:solidFill>
                <a:schemeClr val="dk2"/>
              </a:solidFill>
              <a:latin typeface="Roboto"/>
              <a:ea typeface="Roboto"/>
              <a:cs typeface="Roboto"/>
              <a:sym typeface="Roboto"/>
            </a:endParaRPr>
          </a:p>
        </p:txBody>
      </p:sp>
      <p:cxnSp>
        <p:nvCxnSpPr>
          <p:cNvPr id="655" name="Google Shape;655;p39"/>
          <p:cNvCxnSpPr/>
          <p:nvPr/>
        </p:nvCxnSpPr>
        <p:spPr>
          <a:xfrm rot="10800000">
            <a:off x="6285575" y="1948438"/>
            <a:ext cx="0" cy="1766400"/>
          </a:xfrm>
          <a:prstGeom prst="straightConnector1">
            <a:avLst/>
          </a:prstGeom>
          <a:noFill/>
          <a:ln cap="flat" cmpd="sng" w="9525">
            <a:solidFill>
              <a:schemeClr val="dk2"/>
            </a:solidFill>
            <a:prstDash val="solid"/>
            <a:round/>
            <a:headEnd len="med" w="med" type="none"/>
            <a:tailEnd len="med" w="med" type="triangle"/>
          </a:ln>
        </p:spPr>
      </p:cxnSp>
      <p:pic>
        <p:nvPicPr>
          <p:cNvPr id="656" name="Google Shape;656;p39"/>
          <p:cNvPicPr preferRelativeResize="0"/>
          <p:nvPr/>
        </p:nvPicPr>
        <p:blipFill>
          <a:blip r:embed="rId4">
            <a:alphaModFix/>
          </a:blip>
          <a:stretch>
            <a:fillRect/>
          </a:stretch>
        </p:blipFill>
        <p:spPr>
          <a:xfrm>
            <a:off x="5803663" y="2729763"/>
            <a:ext cx="231875" cy="231875"/>
          </a:xfrm>
          <a:prstGeom prst="rect">
            <a:avLst/>
          </a:prstGeom>
          <a:noFill/>
          <a:ln>
            <a:noFill/>
          </a:ln>
        </p:spPr>
      </p:pic>
      <p:sp>
        <p:nvSpPr>
          <p:cNvPr id="657" name="Google Shape;657;p39"/>
          <p:cNvSpPr/>
          <p:nvPr/>
        </p:nvSpPr>
        <p:spPr>
          <a:xfrm>
            <a:off x="6033957" y="4002617"/>
            <a:ext cx="503251" cy="461700"/>
          </a:xfrm>
          <a:custGeom>
            <a:rect b="b" l="l" r="r" t="t"/>
            <a:pathLst>
              <a:path extrusionOk="0" h="1124" w="1127">
                <a:moveTo>
                  <a:pt x="562" y="0"/>
                </a:moveTo>
                <a:cubicBezTo>
                  <a:pt x="252" y="0"/>
                  <a:pt x="0" y="252"/>
                  <a:pt x="0" y="562"/>
                </a:cubicBezTo>
                <a:cubicBezTo>
                  <a:pt x="0" y="873"/>
                  <a:pt x="252" y="1123"/>
                  <a:pt x="562" y="1123"/>
                </a:cubicBezTo>
                <a:cubicBezTo>
                  <a:pt x="872" y="1123"/>
                  <a:pt x="1126" y="872"/>
                  <a:pt x="1126" y="562"/>
                </a:cubicBezTo>
                <a:cubicBezTo>
                  <a:pt x="1124" y="251"/>
                  <a:pt x="872" y="0"/>
                  <a:pt x="562" y="0"/>
                </a:cubicBezTo>
                <a:close/>
                <a:moveTo>
                  <a:pt x="562" y="1013"/>
                </a:moveTo>
                <a:cubicBezTo>
                  <a:pt x="314" y="1013"/>
                  <a:pt x="113" y="813"/>
                  <a:pt x="113" y="564"/>
                </a:cubicBezTo>
                <a:cubicBezTo>
                  <a:pt x="113" y="316"/>
                  <a:pt x="314" y="116"/>
                  <a:pt x="562" y="116"/>
                </a:cubicBezTo>
                <a:cubicBezTo>
                  <a:pt x="810" y="116"/>
                  <a:pt x="1011" y="316"/>
                  <a:pt x="1011" y="564"/>
                </a:cubicBezTo>
                <a:cubicBezTo>
                  <a:pt x="1011" y="810"/>
                  <a:pt x="810" y="1013"/>
                  <a:pt x="562" y="1013"/>
                </a:cubicBezTo>
                <a:close/>
                <a:moveTo>
                  <a:pt x="760" y="505"/>
                </a:moveTo>
                <a:cubicBezTo>
                  <a:pt x="808" y="505"/>
                  <a:pt x="844" y="468"/>
                  <a:pt x="844" y="420"/>
                </a:cubicBezTo>
                <a:cubicBezTo>
                  <a:pt x="844" y="372"/>
                  <a:pt x="808" y="336"/>
                  <a:pt x="760" y="336"/>
                </a:cubicBezTo>
                <a:cubicBezTo>
                  <a:pt x="712" y="336"/>
                  <a:pt x="675" y="372"/>
                  <a:pt x="675" y="420"/>
                </a:cubicBezTo>
                <a:cubicBezTo>
                  <a:pt x="675" y="468"/>
                  <a:pt x="712" y="505"/>
                  <a:pt x="760" y="505"/>
                </a:cubicBezTo>
                <a:close/>
                <a:moveTo>
                  <a:pt x="365" y="505"/>
                </a:moveTo>
                <a:cubicBezTo>
                  <a:pt x="412" y="505"/>
                  <a:pt x="449" y="468"/>
                  <a:pt x="449" y="420"/>
                </a:cubicBezTo>
                <a:cubicBezTo>
                  <a:pt x="449" y="372"/>
                  <a:pt x="412" y="336"/>
                  <a:pt x="365" y="336"/>
                </a:cubicBezTo>
                <a:cubicBezTo>
                  <a:pt x="317" y="336"/>
                  <a:pt x="280" y="372"/>
                  <a:pt x="280" y="420"/>
                </a:cubicBezTo>
                <a:cubicBezTo>
                  <a:pt x="280" y="468"/>
                  <a:pt x="317" y="505"/>
                  <a:pt x="365" y="505"/>
                </a:cubicBezTo>
                <a:close/>
                <a:moveTo>
                  <a:pt x="562" y="872"/>
                </a:moveTo>
                <a:cubicBezTo>
                  <a:pt x="692" y="872"/>
                  <a:pt x="805" y="790"/>
                  <a:pt x="850" y="674"/>
                </a:cubicBezTo>
                <a:lnTo>
                  <a:pt x="274" y="674"/>
                </a:lnTo>
                <a:cubicBezTo>
                  <a:pt x="319" y="790"/>
                  <a:pt x="429" y="872"/>
                  <a:pt x="562" y="872"/>
                </a:cubicBezTo>
                <a:close/>
              </a:path>
            </a:pathLst>
          </a:custGeom>
          <a:solidFill>
            <a:srgbClr val="40404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600" u="none" cap="none" strike="noStrike">
              <a:solidFill>
                <a:srgbClr val="000000"/>
              </a:solidFill>
              <a:latin typeface="Calibri"/>
              <a:ea typeface="Calibri"/>
              <a:cs typeface="Calibri"/>
              <a:sym typeface="Calibri"/>
            </a:endParaRPr>
          </a:p>
        </p:txBody>
      </p:sp>
      <p:pic>
        <p:nvPicPr>
          <p:cNvPr id="658" name="Google Shape;658;p39"/>
          <p:cNvPicPr preferRelativeResize="0"/>
          <p:nvPr/>
        </p:nvPicPr>
        <p:blipFill>
          <a:blip r:embed="rId5">
            <a:alphaModFix/>
          </a:blip>
          <a:stretch>
            <a:fillRect/>
          </a:stretch>
        </p:blipFill>
        <p:spPr>
          <a:xfrm>
            <a:off x="8039856" y="1082388"/>
            <a:ext cx="858569" cy="727275"/>
          </a:xfrm>
          <a:prstGeom prst="rect">
            <a:avLst/>
          </a:prstGeom>
          <a:noFill/>
          <a:ln>
            <a:noFill/>
          </a:ln>
        </p:spPr>
      </p:pic>
      <p:cxnSp>
        <p:nvCxnSpPr>
          <p:cNvPr id="659" name="Google Shape;659;p39"/>
          <p:cNvCxnSpPr/>
          <p:nvPr/>
        </p:nvCxnSpPr>
        <p:spPr>
          <a:xfrm>
            <a:off x="7494425" y="1483205"/>
            <a:ext cx="436500" cy="6600"/>
          </a:xfrm>
          <a:prstGeom prst="straightConnector1">
            <a:avLst/>
          </a:prstGeom>
          <a:noFill/>
          <a:ln cap="flat" cmpd="sng" w="9525">
            <a:solidFill>
              <a:schemeClr val="dk2"/>
            </a:solidFill>
            <a:prstDash val="solid"/>
            <a:round/>
            <a:headEnd len="med" w="med" type="none"/>
            <a:tailEnd len="med" w="med" type="triangle"/>
          </a:ln>
        </p:spPr>
      </p:cxnSp>
      <p:sp>
        <p:nvSpPr>
          <p:cNvPr id="660" name="Google Shape;660;p39"/>
          <p:cNvSpPr txBox="1"/>
          <p:nvPr/>
        </p:nvSpPr>
        <p:spPr>
          <a:xfrm>
            <a:off x="1036275" y="4112150"/>
            <a:ext cx="1030200" cy="374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chemeClr val="dk2"/>
                </a:solidFill>
                <a:latin typeface="Roboto"/>
                <a:ea typeface="Roboto"/>
                <a:cs typeface="Roboto"/>
                <a:sym typeface="Roboto"/>
              </a:rPr>
              <a:t>“signed in”</a:t>
            </a:r>
            <a:endParaRPr sz="1200">
              <a:solidFill>
                <a:schemeClr val="dk2"/>
              </a:solidFill>
              <a:latin typeface="Roboto"/>
              <a:ea typeface="Roboto"/>
              <a:cs typeface="Roboto"/>
              <a:sym typeface="Roboto"/>
            </a:endParaRPr>
          </a:p>
        </p:txBody>
      </p:sp>
      <p:sp>
        <p:nvSpPr>
          <p:cNvPr id="661" name="Google Shape;661;p39"/>
          <p:cNvSpPr txBox="1"/>
          <p:nvPr/>
        </p:nvSpPr>
        <p:spPr>
          <a:xfrm>
            <a:off x="4851775" y="3985650"/>
            <a:ext cx="1127700" cy="374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chemeClr val="dk2"/>
                </a:solidFill>
                <a:latin typeface="Roboto"/>
                <a:ea typeface="Roboto"/>
                <a:cs typeface="Roboto"/>
                <a:sym typeface="Roboto"/>
              </a:rPr>
              <a:t>“signed out”/</a:t>
            </a:r>
            <a:endParaRPr sz="1200">
              <a:solidFill>
                <a:schemeClr val="dk2"/>
              </a:solidFill>
              <a:latin typeface="Roboto"/>
              <a:ea typeface="Roboto"/>
              <a:cs typeface="Roboto"/>
              <a:sym typeface="Roboto"/>
            </a:endParaRPr>
          </a:p>
          <a:p>
            <a:pPr indent="0" lvl="0" marL="0" rtl="0" algn="ctr">
              <a:spcBef>
                <a:spcPts val="0"/>
              </a:spcBef>
              <a:spcAft>
                <a:spcPts val="0"/>
              </a:spcAft>
              <a:buNone/>
            </a:pPr>
            <a:r>
              <a:rPr lang="en" sz="1200">
                <a:solidFill>
                  <a:schemeClr val="dk2"/>
                </a:solidFill>
                <a:latin typeface="Roboto"/>
                <a:ea typeface="Roboto"/>
                <a:cs typeface="Roboto"/>
                <a:sym typeface="Roboto"/>
              </a:rPr>
              <a:t>anonymous</a:t>
            </a:r>
            <a:endParaRPr sz="1200">
              <a:solidFill>
                <a:schemeClr val="dk2"/>
              </a:solidFill>
              <a:latin typeface="Roboto"/>
              <a:ea typeface="Roboto"/>
              <a:cs typeface="Roboto"/>
              <a:sym typeface="Roboto"/>
            </a:endParaRPr>
          </a:p>
        </p:txBody>
      </p:sp>
      <p:sp>
        <p:nvSpPr>
          <p:cNvPr id="662" name="Google Shape;662;p39"/>
          <p:cNvSpPr txBox="1"/>
          <p:nvPr/>
        </p:nvSpPr>
        <p:spPr>
          <a:xfrm>
            <a:off x="2681600" y="2749002"/>
            <a:ext cx="503100" cy="369900"/>
          </a:xfrm>
          <a:prstGeom prst="rect">
            <a:avLst/>
          </a:prstGeom>
          <a:noFill/>
          <a:ln cap="flat" cmpd="sng" w="9525">
            <a:solidFill>
              <a:schemeClr val="lt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sz="300">
              <a:solidFill>
                <a:schemeClr val="accent3"/>
              </a:solidFill>
              <a:latin typeface="Roboto"/>
              <a:ea typeface="Roboto"/>
              <a:cs typeface="Roboto"/>
              <a:sym typeface="Roboto"/>
            </a:endParaRPr>
          </a:p>
        </p:txBody>
      </p:sp>
      <p:grpSp>
        <p:nvGrpSpPr>
          <p:cNvPr id="663" name="Google Shape;663;p39"/>
          <p:cNvGrpSpPr/>
          <p:nvPr/>
        </p:nvGrpSpPr>
        <p:grpSpPr>
          <a:xfrm>
            <a:off x="3079330" y="2675762"/>
            <a:ext cx="72058" cy="116153"/>
            <a:chOff x="1275865" y="6398290"/>
            <a:chExt cx="419186" cy="547634"/>
          </a:xfrm>
        </p:grpSpPr>
        <p:sp>
          <p:nvSpPr>
            <p:cNvPr id="664" name="Google Shape;664;p39"/>
            <p:cNvSpPr/>
            <p:nvPr/>
          </p:nvSpPr>
          <p:spPr>
            <a:xfrm>
              <a:off x="1345888" y="6398290"/>
              <a:ext cx="279140" cy="302952"/>
            </a:xfrm>
            <a:custGeom>
              <a:rect b="b" l="l" r="r" t="t"/>
              <a:pathLst>
                <a:path extrusionOk="0" h="1908" w="1758">
                  <a:moveTo>
                    <a:pt x="884" y="399"/>
                  </a:moveTo>
                  <a:lnTo>
                    <a:pt x="981" y="410"/>
                  </a:lnTo>
                  <a:lnTo>
                    <a:pt x="1068" y="442"/>
                  </a:lnTo>
                  <a:lnTo>
                    <a:pt x="1154" y="485"/>
                  </a:lnTo>
                  <a:lnTo>
                    <a:pt x="1218" y="539"/>
                  </a:lnTo>
                  <a:lnTo>
                    <a:pt x="1283" y="615"/>
                  </a:lnTo>
                  <a:lnTo>
                    <a:pt x="1326" y="690"/>
                  </a:lnTo>
                  <a:lnTo>
                    <a:pt x="1358" y="787"/>
                  </a:lnTo>
                  <a:lnTo>
                    <a:pt x="1358" y="884"/>
                  </a:lnTo>
                  <a:lnTo>
                    <a:pt x="1358" y="1520"/>
                  </a:lnTo>
                  <a:lnTo>
                    <a:pt x="400" y="1520"/>
                  </a:lnTo>
                  <a:lnTo>
                    <a:pt x="400" y="884"/>
                  </a:lnTo>
                  <a:lnTo>
                    <a:pt x="410" y="787"/>
                  </a:lnTo>
                  <a:lnTo>
                    <a:pt x="432" y="690"/>
                  </a:lnTo>
                  <a:lnTo>
                    <a:pt x="475" y="615"/>
                  </a:lnTo>
                  <a:lnTo>
                    <a:pt x="540" y="539"/>
                  </a:lnTo>
                  <a:lnTo>
                    <a:pt x="604" y="485"/>
                  </a:lnTo>
                  <a:lnTo>
                    <a:pt x="690" y="442"/>
                  </a:lnTo>
                  <a:lnTo>
                    <a:pt x="787" y="410"/>
                  </a:lnTo>
                  <a:lnTo>
                    <a:pt x="884" y="399"/>
                  </a:lnTo>
                  <a:close/>
                  <a:moveTo>
                    <a:pt x="884" y="1"/>
                  </a:moveTo>
                  <a:lnTo>
                    <a:pt x="787" y="11"/>
                  </a:lnTo>
                  <a:lnTo>
                    <a:pt x="701" y="22"/>
                  </a:lnTo>
                  <a:lnTo>
                    <a:pt x="615" y="44"/>
                  </a:lnTo>
                  <a:lnTo>
                    <a:pt x="540" y="76"/>
                  </a:lnTo>
                  <a:lnTo>
                    <a:pt x="464" y="108"/>
                  </a:lnTo>
                  <a:lnTo>
                    <a:pt x="389" y="151"/>
                  </a:lnTo>
                  <a:lnTo>
                    <a:pt x="324" y="205"/>
                  </a:lnTo>
                  <a:lnTo>
                    <a:pt x="260" y="259"/>
                  </a:lnTo>
                  <a:lnTo>
                    <a:pt x="206" y="324"/>
                  </a:lnTo>
                  <a:lnTo>
                    <a:pt x="152" y="389"/>
                  </a:lnTo>
                  <a:lnTo>
                    <a:pt x="109" y="464"/>
                  </a:lnTo>
                  <a:lnTo>
                    <a:pt x="66" y="539"/>
                  </a:lnTo>
                  <a:lnTo>
                    <a:pt x="44" y="626"/>
                  </a:lnTo>
                  <a:lnTo>
                    <a:pt x="23" y="712"/>
                  </a:lnTo>
                  <a:lnTo>
                    <a:pt x="1" y="798"/>
                  </a:lnTo>
                  <a:lnTo>
                    <a:pt x="1" y="884"/>
                  </a:lnTo>
                  <a:lnTo>
                    <a:pt x="1" y="1908"/>
                  </a:lnTo>
                  <a:lnTo>
                    <a:pt x="1757" y="1908"/>
                  </a:lnTo>
                  <a:lnTo>
                    <a:pt x="1757" y="884"/>
                  </a:lnTo>
                  <a:lnTo>
                    <a:pt x="1757" y="798"/>
                  </a:lnTo>
                  <a:lnTo>
                    <a:pt x="1746" y="712"/>
                  </a:lnTo>
                  <a:lnTo>
                    <a:pt x="1725" y="626"/>
                  </a:lnTo>
                  <a:lnTo>
                    <a:pt x="1692" y="539"/>
                  </a:lnTo>
                  <a:lnTo>
                    <a:pt x="1649" y="464"/>
                  </a:lnTo>
                  <a:lnTo>
                    <a:pt x="1606" y="389"/>
                  </a:lnTo>
                  <a:lnTo>
                    <a:pt x="1563" y="324"/>
                  </a:lnTo>
                  <a:lnTo>
                    <a:pt x="1499" y="259"/>
                  </a:lnTo>
                  <a:lnTo>
                    <a:pt x="1434" y="205"/>
                  </a:lnTo>
                  <a:lnTo>
                    <a:pt x="1369" y="151"/>
                  </a:lnTo>
                  <a:lnTo>
                    <a:pt x="1294" y="108"/>
                  </a:lnTo>
                  <a:lnTo>
                    <a:pt x="1218" y="76"/>
                  </a:lnTo>
                  <a:lnTo>
                    <a:pt x="1143" y="44"/>
                  </a:lnTo>
                  <a:lnTo>
                    <a:pt x="1057" y="22"/>
                  </a:lnTo>
                  <a:lnTo>
                    <a:pt x="971" y="11"/>
                  </a:lnTo>
                  <a:lnTo>
                    <a:pt x="884" y="1"/>
                  </a:lnTo>
                  <a:close/>
                </a:path>
              </a:pathLst>
            </a:custGeom>
            <a:solidFill>
              <a:srgbClr val="BABF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 name="Google Shape;665;p39"/>
            <p:cNvSpPr/>
            <p:nvPr/>
          </p:nvSpPr>
          <p:spPr>
            <a:xfrm>
              <a:off x="1275865" y="6639479"/>
              <a:ext cx="100986" cy="306445"/>
            </a:xfrm>
            <a:custGeom>
              <a:rect b="b" l="l" r="r" t="t"/>
              <a:pathLst>
                <a:path extrusionOk="0" h="1930" w="636">
                  <a:moveTo>
                    <a:pt x="54" y="1"/>
                  </a:moveTo>
                  <a:lnTo>
                    <a:pt x="22" y="22"/>
                  </a:lnTo>
                  <a:lnTo>
                    <a:pt x="11" y="44"/>
                  </a:lnTo>
                  <a:lnTo>
                    <a:pt x="0" y="76"/>
                  </a:lnTo>
                  <a:lnTo>
                    <a:pt x="0" y="1854"/>
                  </a:lnTo>
                  <a:lnTo>
                    <a:pt x="11" y="1886"/>
                  </a:lnTo>
                  <a:lnTo>
                    <a:pt x="22" y="1908"/>
                  </a:lnTo>
                  <a:lnTo>
                    <a:pt x="54" y="1929"/>
                  </a:lnTo>
                  <a:lnTo>
                    <a:pt x="636" y="1929"/>
                  </a:lnTo>
                  <a:lnTo>
                    <a:pt x="636" y="1"/>
                  </a:lnTo>
                  <a:close/>
                </a:path>
              </a:pathLst>
            </a:custGeom>
            <a:solidFill>
              <a:srgbClr val="EDA60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 name="Google Shape;666;p39"/>
            <p:cNvSpPr/>
            <p:nvPr/>
          </p:nvSpPr>
          <p:spPr>
            <a:xfrm>
              <a:off x="1359703" y="6639479"/>
              <a:ext cx="335349" cy="306445"/>
            </a:xfrm>
            <a:custGeom>
              <a:rect b="b" l="l" r="r" t="t"/>
              <a:pathLst>
                <a:path extrusionOk="0" h="1930" w="2112">
                  <a:moveTo>
                    <a:pt x="54" y="1"/>
                  </a:moveTo>
                  <a:lnTo>
                    <a:pt x="22" y="22"/>
                  </a:lnTo>
                  <a:lnTo>
                    <a:pt x="11" y="44"/>
                  </a:lnTo>
                  <a:lnTo>
                    <a:pt x="0" y="76"/>
                  </a:lnTo>
                  <a:lnTo>
                    <a:pt x="0" y="1854"/>
                  </a:lnTo>
                  <a:lnTo>
                    <a:pt x="11" y="1886"/>
                  </a:lnTo>
                  <a:lnTo>
                    <a:pt x="22" y="1908"/>
                  </a:lnTo>
                  <a:lnTo>
                    <a:pt x="54" y="1929"/>
                  </a:lnTo>
                  <a:lnTo>
                    <a:pt x="2058" y="1929"/>
                  </a:lnTo>
                  <a:lnTo>
                    <a:pt x="2090" y="1908"/>
                  </a:lnTo>
                  <a:lnTo>
                    <a:pt x="2101" y="1886"/>
                  </a:lnTo>
                  <a:lnTo>
                    <a:pt x="2112" y="1854"/>
                  </a:lnTo>
                  <a:lnTo>
                    <a:pt x="2112" y="76"/>
                  </a:lnTo>
                  <a:lnTo>
                    <a:pt x="2101" y="44"/>
                  </a:lnTo>
                  <a:lnTo>
                    <a:pt x="2090" y="22"/>
                  </a:lnTo>
                  <a:lnTo>
                    <a:pt x="2058" y="1"/>
                  </a:lnTo>
                  <a:close/>
                </a:path>
              </a:pathLst>
            </a:custGeom>
            <a:solidFill>
              <a:srgbClr val="FABB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67" name="Google Shape;667;p39"/>
          <p:cNvSpPr txBox="1"/>
          <p:nvPr/>
        </p:nvSpPr>
        <p:spPr>
          <a:xfrm>
            <a:off x="6861625" y="2493350"/>
            <a:ext cx="2143200" cy="74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2"/>
                </a:solidFill>
                <a:latin typeface="Roboto"/>
                <a:ea typeface="Roboto"/>
                <a:cs typeface="Roboto"/>
                <a:sym typeface="Roboto"/>
              </a:rPr>
              <a:t>Only one possible token for “Holiday”</a:t>
            </a:r>
            <a:endParaRPr sz="1800">
              <a:solidFill>
                <a:schemeClr val="dk2"/>
              </a:solidFill>
              <a:latin typeface="Roboto"/>
              <a:ea typeface="Roboto"/>
              <a:cs typeface="Roboto"/>
              <a:sym typeface="Roboto"/>
            </a:endParaRPr>
          </a:p>
        </p:txBody>
      </p:sp>
      <p:cxnSp>
        <p:nvCxnSpPr>
          <p:cNvPr id="668" name="Google Shape;668;p39"/>
          <p:cNvCxnSpPr>
            <a:endCxn id="656" idx="3"/>
          </p:cNvCxnSpPr>
          <p:nvPr/>
        </p:nvCxnSpPr>
        <p:spPr>
          <a:xfrm flipH="1">
            <a:off x="6035538" y="2826800"/>
            <a:ext cx="673800" cy="18900"/>
          </a:xfrm>
          <a:prstGeom prst="straightConnector1">
            <a:avLst/>
          </a:prstGeom>
          <a:noFill/>
          <a:ln cap="flat" cmpd="sng" w="9525">
            <a:solidFill>
              <a:schemeClr val="dk2"/>
            </a:solidFill>
            <a:prstDash val="solid"/>
            <a:round/>
            <a:headEnd len="med" w="med" type="none"/>
            <a:tailEnd len="med" w="med" type="triangle"/>
          </a:ln>
        </p:spPr>
      </p:cxn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2" name="Shape 672"/>
        <p:cNvGrpSpPr/>
        <p:nvPr/>
      </p:nvGrpSpPr>
      <p:grpSpPr>
        <a:xfrm>
          <a:off x="0" y="0"/>
          <a:ext cx="0" cy="0"/>
          <a:chOff x="0" y="0"/>
          <a:chExt cx="0" cy="0"/>
        </a:xfrm>
      </p:grpSpPr>
      <p:sp>
        <p:nvSpPr>
          <p:cNvPr id="673" name="Google Shape;673;p40"/>
          <p:cNvSpPr txBox="1"/>
          <p:nvPr>
            <p:ph type="title"/>
          </p:nvPr>
        </p:nvSpPr>
        <p:spPr>
          <a:xfrm>
            <a:off x="180900" y="446900"/>
            <a:ext cx="87822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Can we use any blind + </a:t>
            </a:r>
            <a:r>
              <a:rPr lang="en" u="sng"/>
              <a:t>deterministic</a:t>
            </a:r>
            <a:r>
              <a:rPr lang="en"/>
              <a:t> token scheme? </a:t>
            </a:r>
            <a:r>
              <a:rPr b="1" lang="en">
                <a:solidFill>
                  <a:schemeClr val="accent3"/>
                </a:solidFill>
              </a:rPr>
              <a:t>No</a:t>
            </a:r>
            <a:endParaRPr b="1">
              <a:solidFill>
                <a:schemeClr val="accent3"/>
              </a:solidFill>
            </a:endParaRPr>
          </a:p>
        </p:txBody>
      </p:sp>
      <p:pic>
        <p:nvPicPr>
          <p:cNvPr id="674" name="Google Shape;674;p40"/>
          <p:cNvPicPr preferRelativeResize="0"/>
          <p:nvPr/>
        </p:nvPicPr>
        <p:blipFill>
          <a:blip r:embed="rId3">
            <a:alphaModFix/>
          </a:blip>
          <a:stretch>
            <a:fillRect/>
          </a:stretch>
        </p:blipFill>
        <p:spPr>
          <a:xfrm>
            <a:off x="2198616" y="3985662"/>
            <a:ext cx="433876" cy="627686"/>
          </a:xfrm>
          <a:prstGeom prst="rect">
            <a:avLst/>
          </a:prstGeom>
          <a:noFill/>
          <a:ln>
            <a:noFill/>
          </a:ln>
        </p:spPr>
      </p:pic>
      <p:sp>
        <p:nvSpPr>
          <p:cNvPr id="675" name="Google Shape;675;p40"/>
          <p:cNvSpPr txBox="1"/>
          <p:nvPr/>
        </p:nvSpPr>
        <p:spPr>
          <a:xfrm>
            <a:off x="1548325" y="1276450"/>
            <a:ext cx="2198100" cy="429300"/>
          </a:xfrm>
          <a:prstGeom prst="rect">
            <a:avLst/>
          </a:prstGeom>
          <a:noFill/>
          <a:ln cap="flat" cmpd="sng" w="19050">
            <a:solidFill>
              <a:schemeClr val="accent1"/>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chemeClr val="accent1"/>
                </a:solidFill>
                <a:latin typeface="Roboto"/>
                <a:ea typeface="Roboto"/>
                <a:cs typeface="Roboto"/>
                <a:sym typeface="Roboto"/>
              </a:rPr>
              <a:t>Issuer</a:t>
            </a:r>
            <a:endParaRPr sz="1800">
              <a:solidFill>
                <a:schemeClr val="accent1"/>
              </a:solidFill>
              <a:latin typeface="Roboto"/>
              <a:ea typeface="Roboto"/>
              <a:cs typeface="Roboto"/>
              <a:sym typeface="Roboto"/>
            </a:endParaRPr>
          </a:p>
        </p:txBody>
      </p:sp>
      <p:sp>
        <p:nvSpPr>
          <p:cNvPr id="676" name="Google Shape;676;p40"/>
          <p:cNvSpPr txBox="1"/>
          <p:nvPr/>
        </p:nvSpPr>
        <p:spPr>
          <a:xfrm>
            <a:off x="2764650" y="4068650"/>
            <a:ext cx="11277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latin typeface="Roboto"/>
                <a:ea typeface="Roboto"/>
                <a:cs typeface="Roboto"/>
                <a:sym typeface="Roboto"/>
              </a:rPr>
              <a:t>“Holiday”</a:t>
            </a:r>
            <a:endParaRPr sz="1800">
              <a:solidFill>
                <a:schemeClr val="dk2"/>
              </a:solidFill>
              <a:latin typeface="Roboto"/>
              <a:ea typeface="Roboto"/>
              <a:cs typeface="Roboto"/>
              <a:sym typeface="Roboto"/>
            </a:endParaRPr>
          </a:p>
        </p:txBody>
      </p:sp>
      <p:cxnSp>
        <p:nvCxnSpPr>
          <p:cNvPr id="677" name="Google Shape;677;p40"/>
          <p:cNvCxnSpPr/>
          <p:nvPr/>
        </p:nvCxnSpPr>
        <p:spPr>
          <a:xfrm rot="10800000">
            <a:off x="2338225" y="1948450"/>
            <a:ext cx="0" cy="1766400"/>
          </a:xfrm>
          <a:prstGeom prst="straightConnector1">
            <a:avLst/>
          </a:prstGeom>
          <a:noFill/>
          <a:ln cap="flat" cmpd="sng" w="9525">
            <a:solidFill>
              <a:schemeClr val="dk2"/>
            </a:solidFill>
            <a:prstDash val="solid"/>
            <a:round/>
            <a:headEnd len="med" w="med" type="none"/>
            <a:tailEnd len="med" w="med" type="triangle"/>
          </a:ln>
        </p:spPr>
      </p:cxnSp>
      <p:cxnSp>
        <p:nvCxnSpPr>
          <p:cNvPr id="678" name="Google Shape;678;p40"/>
          <p:cNvCxnSpPr/>
          <p:nvPr/>
        </p:nvCxnSpPr>
        <p:spPr>
          <a:xfrm rot="10800000">
            <a:off x="2576500" y="1962500"/>
            <a:ext cx="0" cy="1766400"/>
          </a:xfrm>
          <a:prstGeom prst="straightConnector1">
            <a:avLst/>
          </a:prstGeom>
          <a:noFill/>
          <a:ln cap="flat" cmpd="sng" w="9525">
            <a:solidFill>
              <a:schemeClr val="dk2"/>
            </a:solidFill>
            <a:prstDash val="solid"/>
            <a:round/>
            <a:headEnd len="med" w="med" type="triangle"/>
            <a:tailEnd len="med" w="med" type="none"/>
          </a:ln>
        </p:spPr>
      </p:cxnSp>
      <p:pic>
        <p:nvPicPr>
          <p:cNvPr id="679" name="Google Shape;679;p40"/>
          <p:cNvPicPr preferRelativeResize="0"/>
          <p:nvPr/>
        </p:nvPicPr>
        <p:blipFill>
          <a:blip r:embed="rId4">
            <a:alphaModFix/>
          </a:blip>
          <a:stretch>
            <a:fillRect/>
          </a:stretch>
        </p:blipFill>
        <p:spPr>
          <a:xfrm>
            <a:off x="2714912" y="2715700"/>
            <a:ext cx="436500" cy="436500"/>
          </a:xfrm>
          <a:prstGeom prst="rect">
            <a:avLst/>
          </a:prstGeom>
          <a:noFill/>
          <a:ln>
            <a:noFill/>
          </a:ln>
        </p:spPr>
      </p:pic>
      <p:sp>
        <p:nvSpPr>
          <p:cNvPr id="680" name="Google Shape;680;p40"/>
          <p:cNvSpPr txBox="1"/>
          <p:nvPr/>
        </p:nvSpPr>
        <p:spPr>
          <a:xfrm>
            <a:off x="1273600" y="2715700"/>
            <a:ext cx="1030200" cy="526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300">
                <a:solidFill>
                  <a:schemeClr val="dk2"/>
                </a:solidFill>
                <a:latin typeface="Roboto"/>
                <a:ea typeface="Roboto"/>
                <a:cs typeface="Roboto"/>
                <a:sym typeface="Roboto"/>
              </a:rPr>
              <a:t>Blind</a:t>
            </a:r>
            <a:endParaRPr sz="1300">
              <a:solidFill>
                <a:schemeClr val="dk2"/>
              </a:solidFill>
              <a:latin typeface="Roboto"/>
              <a:ea typeface="Roboto"/>
              <a:cs typeface="Roboto"/>
              <a:sym typeface="Roboto"/>
            </a:endParaRPr>
          </a:p>
          <a:p>
            <a:pPr indent="0" lvl="0" marL="0" rtl="0" algn="ctr">
              <a:spcBef>
                <a:spcPts val="0"/>
              </a:spcBef>
              <a:spcAft>
                <a:spcPts val="0"/>
              </a:spcAft>
              <a:buNone/>
            </a:pPr>
            <a:r>
              <a:rPr lang="en" sz="1300">
                <a:solidFill>
                  <a:schemeClr val="dk2"/>
                </a:solidFill>
                <a:latin typeface="Roboto"/>
                <a:ea typeface="Roboto"/>
                <a:cs typeface="Roboto"/>
                <a:sym typeface="Roboto"/>
              </a:rPr>
              <a:t>Request</a:t>
            </a:r>
            <a:endParaRPr sz="1300">
              <a:solidFill>
                <a:schemeClr val="dk2"/>
              </a:solidFill>
              <a:latin typeface="Roboto"/>
              <a:ea typeface="Roboto"/>
              <a:cs typeface="Roboto"/>
              <a:sym typeface="Roboto"/>
            </a:endParaRPr>
          </a:p>
        </p:txBody>
      </p:sp>
      <p:sp>
        <p:nvSpPr>
          <p:cNvPr id="681" name="Google Shape;681;p40"/>
          <p:cNvSpPr txBox="1"/>
          <p:nvPr/>
        </p:nvSpPr>
        <p:spPr>
          <a:xfrm>
            <a:off x="5092175" y="1231375"/>
            <a:ext cx="2198100" cy="429300"/>
          </a:xfrm>
          <a:prstGeom prst="rect">
            <a:avLst/>
          </a:prstGeom>
          <a:noFill/>
          <a:ln cap="flat" cmpd="sng" w="19050">
            <a:solidFill>
              <a:schemeClr val="accent1"/>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chemeClr val="accent1"/>
                </a:solidFill>
                <a:latin typeface="Roboto"/>
                <a:ea typeface="Roboto"/>
                <a:cs typeface="Roboto"/>
                <a:sym typeface="Roboto"/>
              </a:rPr>
              <a:t>Redeemer</a:t>
            </a:r>
            <a:endParaRPr sz="1800">
              <a:solidFill>
                <a:schemeClr val="accent1"/>
              </a:solidFill>
              <a:latin typeface="Roboto"/>
              <a:ea typeface="Roboto"/>
              <a:cs typeface="Roboto"/>
              <a:sym typeface="Roboto"/>
            </a:endParaRPr>
          </a:p>
        </p:txBody>
      </p:sp>
      <p:sp>
        <p:nvSpPr>
          <p:cNvPr id="682" name="Google Shape;682;p40"/>
          <p:cNvSpPr txBox="1"/>
          <p:nvPr/>
        </p:nvSpPr>
        <p:spPr>
          <a:xfrm>
            <a:off x="4726375" y="2614850"/>
            <a:ext cx="11277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latin typeface="Roboto"/>
                <a:ea typeface="Roboto"/>
                <a:cs typeface="Roboto"/>
                <a:sym typeface="Roboto"/>
              </a:rPr>
              <a:t>“Holiday”</a:t>
            </a:r>
            <a:endParaRPr sz="1800">
              <a:solidFill>
                <a:schemeClr val="dk2"/>
              </a:solidFill>
              <a:latin typeface="Roboto"/>
              <a:ea typeface="Roboto"/>
              <a:cs typeface="Roboto"/>
              <a:sym typeface="Roboto"/>
            </a:endParaRPr>
          </a:p>
        </p:txBody>
      </p:sp>
      <p:cxnSp>
        <p:nvCxnSpPr>
          <p:cNvPr id="683" name="Google Shape;683;p40"/>
          <p:cNvCxnSpPr/>
          <p:nvPr/>
        </p:nvCxnSpPr>
        <p:spPr>
          <a:xfrm rot="10800000">
            <a:off x="6285575" y="1948438"/>
            <a:ext cx="0" cy="1766400"/>
          </a:xfrm>
          <a:prstGeom prst="straightConnector1">
            <a:avLst/>
          </a:prstGeom>
          <a:noFill/>
          <a:ln cap="flat" cmpd="sng" w="9525">
            <a:solidFill>
              <a:schemeClr val="dk2"/>
            </a:solidFill>
            <a:prstDash val="solid"/>
            <a:round/>
            <a:headEnd len="med" w="med" type="none"/>
            <a:tailEnd len="med" w="med" type="triangle"/>
          </a:ln>
        </p:spPr>
      </p:cxnSp>
      <p:pic>
        <p:nvPicPr>
          <p:cNvPr id="684" name="Google Shape;684;p40"/>
          <p:cNvPicPr preferRelativeResize="0"/>
          <p:nvPr/>
        </p:nvPicPr>
        <p:blipFill>
          <a:blip r:embed="rId4">
            <a:alphaModFix/>
          </a:blip>
          <a:stretch>
            <a:fillRect/>
          </a:stretch>
        </p:blipFill>
        <p:spPr>
          <a:xfrm>
            <a:off x="5803663" y="2729763"/>
            <a:ext cx="231875" cy="231875"/>
          </a:xfrm>
          <a:prstGeom prst="rect">
            <a:avLst/>
          </a:prstGeom>
          <a:noFill/>
          <a:ln>
            <a:noFill/>
          </a:ln>
        </p:spPr>
      </p:pic>
      <p:sp>
        <p:nvSpPr>
          <p:cNvPr id="685" name="Google Shape;685;p40"/>
          <p:cNvSpPr/>
          <p:nvPr/>
        </p:nvSpPr>
        <p:spPr>
          <a:xfrm>
            <a:off x="6033957" y="4002617"/>
            <a:ext cx="503251" cy="461700"/>
          </a:xfrm>
          <a:custGeom>
            <a:rect b="b" l="l" r="r" t="t"/>
            <a:pathLst>
              <a:path extrusionOk="0" h="1124" w="1127">
                <a:moveTo>
                  <a:pt x="562" y="0"/>
                </a:moveTo>
                <a:cubicBezTo>
                  <a:pt x="252" y="0"/>
                  <a:pt x="0" y="252"/>
                  <a:pt x="0" y="562"/>
                </a:cubicBezTo>
                <a:cubicBezTo>
                  <a:pt x="0" y="873"/>
                  <a:pt x="252" y="1123"/>
                  <a:pt x="562" y="1123"/>
                </a:cubicBezTo>
                <a:cubicBezTo>
                  <a:pt x="872" y="1123"/>
                  <a:pt x="1126" y="872"/>
                  <a:pt x="1126" y="562"/>
                </a:cubicBezTo>
                <a:cubicBezTo>
                  <a:pt x="1124" y="251"/>
                  <a:pt x="872" y="0"/>
                  <a:pt x="562" y="0"/>
                </a:cubicBezTo>
                <a:close/>
                <a:moveTo>
                  <a:pt x="562" y="1013"/>
                </a:moveTo>
                <a:cubicBezTo>
                  <a:pt x="314" y="1013"/>
                  <a:pt x="113" y="813"/>
                  <a:pt x="113" y="564"/>
                </a:cubicBezTo>
                <a:cubicBezTo>
                  <a:pt x="113" y="316"/>
                  <a:pt x="314" y="116"/>
                  <a:pt x="562" y="116"/>
                </a:cubicBezTo>
                <a:cubicBezTo>
                  <a:pt x="810" y="116"/>
                  <a:pt x="1011" y="316"/>
                  <a:pt x="1011" y="564"/>
                </a:cubicBezTo>
                <a:cubicBezTo>
                  <a:pt x="1011" y="810"/>
                  <a:pt x="810" y="1013"/>
                  <a:pt x="562" y="1013"/>
                </a:cubicBezTo>
                <a:close/>
                <a:moveTo>
                  <a:pt x="760" y="505"/>
                </a:moveTo>
                <a:cubicBezTo>
                  <a:pt x="808" y="505"/>
                  <a:pt x="844" y="468"/>
                  <a:pt x="844" y="420"/>
                </a:cubicBezTo>
                <a:cubicBezTo>
                  <a:pt x="844" y="372"/>
                  <a:pt x="808" y="336"/>
                  <a:pt x="760" y="336"/>
                </a:cubicBezTo>
                <a:cubicBezTo>
                  <a:pt x="712" y="336"/>
                  <a:pt x="675" y="372"/>
                  <a:pt x="675" y="420"/>
                </a:cubicBezTo>
                <a:cubicBezTo>
                  <a:pt x="675" y="468"/>
                  <a:pt x="712" y="505"/>
                  <a:pt x="760" y="505"/>
                </a:cubicBezTo>
                <a:close/>
                <a:moveTo>
                  <a:pt x="365" y="505"/>
                </a:moveTo>
                <a:cubicBezTo>
                  <a:pt x="412" y="505"/>
                  <a:pt x="449" y="468"/>
                  <a:pt x="449" y="420"/>
                </a:cubicBezTo>
                <a:cubicBezTo>
                  <a:pt x="449" y="372"/>
                  <a:pt x="412" y="336"/>
                  <a:pt x="365" y="336"/>
                </a:cubicBezTo>
                <a:cubicBezTo>
                  <a:pt x="317" y="336"/>
                  <a:pt x="280" y="372"/>
                  <a:pt x="280" y="420"/>
                </a:cubicBezTo>
                <a:cubicBezTo>
                  <a:pt x="280" y="468"/>
                  <a:pt x="317" y="505"/>
                  <a:pt x="365" y="505"/>
                </a:cubicBezTo>
                <a:close/>
                <a:moveTo>
                  <a:pt x="562" y="872"/>
                </a:moveTo>
                <a:cubicBezTo>
                  <a:pt x="692" y="872"/>
                  <a:pt x="805" y="790"/>
                  <a:pt x="850" y="674"/>
                </a:cubicBezTo>
                <a:lnTo>
                  <a:pt x="274" y="674"/>
                </a:lnTo>
                <a:cubicBezTo>
                  <a:pt x="319" y="790"/>
                  <a:pt x="429" y="872"/>
                  <a:pt x="562" y="872"/>
                </a:cubicBezTo>
                <a:close/>
              </a:path>
            </a:pathLst>
          </a:custGeom>
          <a:solidFill>
            <a:srgbClr val="40404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600" u="none" cap="none" strike="noStrike">
              <a:solidFill>
                <a:srgbClr val="000000"/>
              </a:solidFill>
              <a:latin typeface="Calibri"/>
              <a:ea typeface="Calibri"/>
              <a:cs typeface="Calibri"/>
              <a:sym typeface="Calibri"/>
            </a:endParaRPr>
          </a:p>
        </p:txBody>
      </p:sp>
      <p:pic>
        <p:nvPicPr>
          <p:cNvPr id="686" name="Google Shape;686;p40"/>
          <p:cNvPicPr preferRelativeResize="0"/>
          <p:nvPr/>
        </p:nvPicPr>
        <p:blipFill>
          <a:blip r:embed="rId5">
            <a:alphaModFix/>
          </a:blip>
          <a:stretch>
            <a:fillRect/>
          </a:stretch>
        </p:blipFill>
        <p:spPr>
          <a:xfrm>
            <a:off x="8039856" y="1082388"/>
            <a:ext cx="858569" cy="727275"/>
          </a:xfrm>
          <a:prstGeom prst="rect">
            <a:avLst/>
          </a:prstGeom>
          <a:noFill/>
          <a:ln>
            <a:noFill/>
          </a:ln>
        </p:spPr>
      </p:pic>
      <p:cxnSp>
        <p:nvCxnSpPr>
          <p:cNvPr id="687" name="Google Shape;687;p40"/>
          <p:cNvCxnSpPr/>
          <p:nvPr/>
        </p:nvCxnSpPr>
        <p:spPr>
          <a:xfrm>
            <a:off x="7494425" y="1483205"/>
            <a:ext cx="436500" cy="6600"/>
          </a:xfrm>
          <a:prstGeom prst="straightConnector1">
            <a:avLst/>
          </a:prstGeom>
          <a:noFill/>
          <a:ln cap="flat" cmpd="sng" w="9525">
            <a:solidFill>
              <a:schemeClr val="dk2"/>
            </a:solidFill>
            <a:prstDash val="solid"/>
            <a:round/>
            <a:headEnd len="med" w="med" type="none"/>
            <a:tailEnd len="med" w="med" type="triangle"/>
          </a:ln>
        </p:spPr>
      </p:cxnSp>
      <p:sp>
        <p:nvSpPr>
          <p:cNvPr id="688" name="Google Shape;688;p40"/>
          <p:cNvSpPr txBox="1"/>
          <p:nvPr/>
        </p:nvSpPr>
        <p:spPr>
          <a:xfrm>
            <a:off x="1036275" y="4112150"/>
            <a:ext cx="1030200" cy="374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chemeClr val="dk2"/>
                </a:solidFill>
                <a:latin typeface="Roboto"/>
                <a:ea typeface="Roboto"/>
                <a:cs typeface="Roboto"/>
                <a:sym typeface="Roboto"/>
              </a:rPr>
              <a:t>“signed in”</a:t>
            </a:r>
            <a:endParaRPr sz="1200">
              <a:solidFill>
                <a:schemeClr val="dk2"/>
              </a:solidFill>
              <a:latin typeface="Roboto"/>
              <a:ea typeface="Roboto"/>
              <a:cs typeface="Roboto"/>
              <a:sym typeface="Roboto"/>
            </a:endParaRPr>
          </a:p>
        </p:txBody>
      </p:sp>
      <p:sp>
        <p:nvSpPr>
          <p:cNvPr id="689" name="Google Shape;689;p40"/>
          <p:cNvSpPr txBox="1"/>
          <p:nvPr/>
        </p:nvSpPr>
        <p:spPr>
          <a:xfrm>
            <a:off x="4851775" y="3985650"/>
            <a:ext cx="1127700" cy="374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chemeClr val="dk2"/>
                </a:solidFill>
                <a:latin typeface="Roboto"/>
                <a:ea typeface="Roboto"/>
                <a:cs typeface="Roboto"/>
                <a:sym typeface="Roboto"/>
              </a:rPr>
              <a:t>“signed out”/</a:t>
            </a:r>
            <a:endParaRPr sz="1200">
              <a:solidFill>
                <a:schemeClr val="dk2"/>
              </a:solidFill>
              <a:latin typeface="Roboto"/>
              <a:ea typeface="Roboto"/>
              <a:cs typeface="Roboto"/>
              <a:sym typeface="Roboto"/>
            </a:endParaRPr>
          </a:p>
          <a:p>
            <a:pPr indent="0" lvl="0" marL="0" rtl="0" algn="ctr">
              <a:spcBef>
                <a:spcPts val="0"/>
              </a:spcBef>
              <a:spcAft>
                <a:spcPts val="0"/>
              </a:spcAft>
              <a:buNone/>
            </a:pPr>
            <a:r>
              <a:rPr lang="en" sz="1200">
                <a:solidFill>
                  <a:schemeClr val="dk2"/>
                </a:solidFill>
                <a:latin typeface="Roboto"/>
                <a:ea typeface="Roboto"/>
                <a:cs typeface="Roboto"/>
                <a:sym typeface="Roboto"/>
              </a:rPr>
              <a:t>anonymous</a:t>
            </a:r>
            <a:endParaRPr sz="1200">
              <a:solidFill>
                <a:schemeClr val="dk2"/>
              </a:solidFill>
              <a:latin typeface="Roboto"/>
              <a:ea typeface="Roboto"/>
              <a:cs typeface="Roboto"/>
              <a:sym typeface="Roboto"/>
            </a:endParaRPr>
          </a:p>
        </p:txBody>
      </p:sp>
      <p:sp>
        <p:nvSpPr>
          <p:cNvPr id="690" name="Google Shape;690;p40"/>
          <p:cNvSpPr txBox="1"/>
          <p:nvPr/>
        </p:nvSpPr>
        <p:spPr>
          <a:xfrm>
            <a:off x="2681600" y="2749002"/>
            <a:ext cx="503100" cy="369900"/>
          </a:xfrm>
          <a:prstGeom prst="rect">
            <a:avLst/>
          </a:prstGeom>
          <a:noFill/>
          <a:ln cap="flat" cmpd="sng" w="9525">
            <a:solidFill>
              <a:schemeClr val="lt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sz="300">
              <a:solidFill>
                <a:schemeClr val="accent3"/>
              </a:solidFill>
              <a:latin typeface="Roboto"/>
              <a:ea typeface="Roboto"/>
              <a:cs typeface="Roboto"/>
              <a:sym typeface="Roboto"/>
            </a:endParaRPr>
          </a:p>
        </p:txBody>
      </p:sp>
      <p:grpSp>
        <p:nvGrpSpPr>
          <p:cNvPr id="691" name="Google Shape;691;p40"/>
          <p:cNvGrpSpPr/>
          <p:nvPr/>
        </p:nvGrpSpPr>
        <p:grpSpPr>
          <a:xfrm>
            <a:off x="3079330" y="2675762"/>
            <a:ext cx="72058" cy="116153"/>
            <a:chOff x="1275865" y="6398290"/>
            <a:chExt cx="419186" cy="547634"/>
          </a:xfrm>
        </p:grpSpPr>
        <p:sp>
          <p:nvSpPr>
            <p:cNvPr id="692" name="Google Shape;692;p40"/>
            <p:cNvSpPr/>
            <p:nvPr/>
          </p:nvSpPr>
          <p:spPr>
            <a:xfrm>
              <a:off x="1345888" y="6398290"/>
              <a:ext cx="279140" cy="302952"/>
            </a:xfrm>
            <a:custGeom>
              <a:rect b="b" l="l" r="r" t="t"/>
              <a:pathLst>
                <a:path extrusionOk="0" h="1908" w="1758">
                  <a:moveTo>
                    <a:pt x="884" y="399"/>
                  </a:moveTo>
                  <a:lnTo>
                    <a:pt x="981" y="410"/>
                  </a:lnTo>
                  <a:lnTo>
                    <a:pt x="1068" y="442"/>
                  </a:lnTo>
                  <a:lnTo>
                    <a:pt x="1154" y="485"/>
                  </a:lnTo>
                  <a:lnTo>
                    <a:pt x="1218" y="539"/>
                  </a:lnTo>
                  <a:lnTo>
                    <a:pt x="1283" y="615"/>
                  </a:lnTo>
                  <a:lnTo>
                    <a:pt x="1326" y="690"/>
                  </a:lnTo>
                  <a:lnTo>
                    <a:pt x="1358" y="787"/>
                  </a:lnTo>
                  <a:lnTo>
                    <a:pt x="1358" y="884"/>
                  </a:lnTo>
                  <a:lnTo>
                    <a:pt x="1358" y="1520"/>
                  </a:lnTo>
                  <a:lnTo>
                    <a:pt x="400" y="1520"/>
                  </a:lnTo>
                  <a:lnTo>
                    <a:pt x="400" y="884"/>
                  </a:lnTo>
                  <a:lnTo>
                    <a:pt x="410" y="787"/>
                  </a:lnTo>
                  <a:lnTo>
                    <a:pt x="432" y="690"/>
                  </a:lnTo>
                  <a:lnTo>
                    <a:pt x="475" y="615"/>
                  </a:lnTo>
                  <a:lnTo>
                    <a:pt x="540" y="539"/>
                  </a:lnTo>
                  <a:lnTo>
                    <a:pt x="604" y="485"/>
                  </a:lnTo>
                  <a:lnTo>
                    <a:pt x="690" y="442"/>
                  </a:lnTo>
                  <a:lnTo>
                    <a:pt x="787" y="410"/>
                  </a:lnTo>
                  <a:lnTo>
                    <a:pt x="884" y="399"/>
                  </a:lnTo>
                  <a:close/>
                  <a:moveTo>
                    <a:pt x="884" y="1"/>
                  </a:moveTo>
                  <a:lnTo>
                    <a:pt x="787" y="11"/>
                  </a:lnTo>
                  <a:lnTo>
                    <a:pt x="701" y="22"/>
                  </a:lnTo>
                  <a:lnTo>
                    <a:pt x="615" y="44"/>
                  </a:lnTo>
                  <a:lnTo>
                    <a:pt x="540" y="76"/>
                  </a:lnTo>
                  <a:lnTo>
                    <a:pt x="464" y="108"/>
                  </a:lnTo>
                  <a:lnTo>
                    <a:pt x="389" y="151"/>
                  </a:lnTo>
                  <a:lnTo>
                    <a:pt x="324" y="205"/>
                  </a:lnTo>
                  <a:lnTo>
                    <a:pt x="260" y="259"/>
                  </a:lnTo>
                  <a:lnTo>
                    <a:pt x="206" y="324"/>
                  </a:lnTo>
                  <a:lnTo>
                    <a:pt x="152" y="389"/>
                  </a:lnTo>
                  <a:lnTo>
                    <a:pt x="109" y="464"/>
                  </a:lnTo>
                  <a:lnTo>
                    <a:pt x="66" y="539"/>
                  </a:lnTo>
                  <a:lnTo>
                    <a:pt x="44" y="626"/>
                  </a:lnTo>
                  <a:lnTo>
                    <a:pt x="23" y="712"/>
                  </a:lnTo>
                  <a:lnTo>
                    <a:pt x="1" y="798"/>
                  </a:lnTo>
                  <a:lnTo>
                    <a:pt x="1" y="884"/>
                  </a:lnTo>
                  <a:lnTo>
                    <a:pt x="1" y="1908"/>
                  </a:lnTo>
                  <a:lnTo>
                    <a:pt x="1757" y="1908"/>
                  </a:lnTo>
                  <a:lnTo>
                    <a:pt x="1757" y="884"/>
                  </a:lnTo>
                  <a:lnTo>
                    <a:pt x="1757" y="798"/>
                  </a:lnTo>
                  <a:lnTo>
                    <a:pt x="1746" y="712"/>
                  </a:lnTo>
                  <a:lnTo>
                    <a:pt x="1725" y="626"/>
                  </a:lnTo>
                  <a:lnTo>
                    <a:pt x="1692" y="539"/>
                  </a:lnTo>
                  <a:lnTo>
                    <a:pt x="1649" y="464"/>
                  </a:lnTo>
                  <a:lnTo>
                    <a:pt x="1606" y="389"/>
                  </a:lnTo>
                  <a:lnTo>
                    <a:pt x="1563" y="324"/>
                  </a:lnTo>
                  <a:lnTo>
                    <a:pt x="1499" y="259"/>
                  </a:lnTo>
                  <a:lnTo>
                    <a:pt x="1434" y="205"/>
                  </a:lnTo>
                  <a:lnTo>
                    <a:pt x="1369" y="151"/>
                  </a:lnTo>
                  <a:lnTo>
                    <a:pt x="1294" y="108"/>
                  </a:lnTo>
                  <a:lnTo>
                    <a:pt x="1218" y="76"/>
                  </a:lnTo>
                  <a:lnTo>
                    <a:pt x="1143" y="44"/>
                  </a:lnTo>
                  <a:lnTo>
                    <a:pt x="1057" y="22"/>
                  </a:lnTo>
                  <a:lnTo>
                    <a:pt x="971" y="11"/>
                  </a:lnTo>
                  <a:lnTo>
                    <a:pt x="884" y="1"/>
                  </a:lnTo>
                  <a:close/>
                </a:path>
              </a:pathLst>
            </a:custGeom>
            <a:solidFill>
              <a:srgbClr val="BABF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3" name="Google Shape;693;p40"/>
            <p:cNvSpPr/>
            <p:nvPr/>
          </p:nvSpPr>
          <p:spPr>
            <a:xfrm>
              <a:off x="1275865" y="6639479"/>
              <a:ext cx="100986" cy="306445"/>
            </a:xfrm>
            <a:custGeom>
              <a:rect b="b" l="l" r="r" t="t"/>
              <a:pathLst>
                <a:path extrusionOk="0" h="1930" w="636">
                  <a:moveTo>
                    <a:pt x="54" y="1"/>
                  </a:moveTo>
                  <a:lnTo>
                    <a:pt x="22" y="22"/>
                  </a:lnTo>
                  <a:lnTo>
                    <a:pt x="11" y="44"/>
                  </a:lnTo>
                  <a:lnTo>
                    <a:pt x="0" y="76"/>
                  </a:lnTo>
                  <a:lnTo>
                    <a:pt x="0" y="1854"/>
                  </a:lnTo>
                  <a:lnTo>
                    <a:pt x="11" y="1886"/>
                  </a:lnTo>
                  <a:lnTo>
                    <a:pt x="22" y="1908"/>
                  </a:lnTo>
                  <a:lnTo>
                    <a:pt x="54" y="1929"/>
                  </a:lnTo>
                  <a:lnTo>
                    <a:pt x="636" y="1929"/>
                  </a:lnTo>
                  <a:lnTo>
                    <a:pt x="636" y="1"/>
                  </a:lnTo>
                  <a:close/>
                </a:path>
              </a:pathLst>
            </a:custGeom>
            <a:solidFill>
              <a:srgbClr val="EDA60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4" name="Google Shape;694;p40"/>
            <p:cNvSpPr/>
            <p:nvPr/>
          </p:nvSpPr>
          <p:spPr>
            <a:xfrm>
              <a:off x="1359703" y="6639479"/>
              <a:ext cx="335349" cy="306445"/>
            </a:xfrm>
            <a:custGeom>
              <a:rect b="b" l="l" r="r" t="t"/>
              <a:pathLst>
                <a:path extrusionOk="0" h="1930" w="2112">
                  <a:moveTo>
                    <a:pt x="54" y="1"/>
                  </a:moveTo>
                  <a:lnTo>
                    <a:pt x="22" y="22"/>
                  </a:lnTo>
                  <a:lnTo>
                    <a:pt x="11" y="44"/>
                  </a:lnTo>
                  <a:lnTo>
                    <a:pt x="0" y="76"/>
                  </a:lnTo>
                  <a:lnTo>
                    <a:pt x="0" y="1854"/>
                  </a:lnTo>
                  <a:lnTo>
                    <a:pt x="11" y="1886"/>
                  </a:lnTo>
                  <a:lnTo>
                    <a:pt x="22" y="1908"/>
                  </a:lnTo>
                  <a:lnTo>
                    <a:pt x="54" y="1929"/>
                  </a:lnTo>
                  <a:lnTo>
                    <a:pt x="2058" y="1929"/>
                  </a:lnTo>
                  <a:lnTo>
                    <a:pt x="2090" y="1908"/>
                  </a:lnTo>
                  <a:lnTo>
                    <a:pt x="2101" y="1886"/>
                  </a:lnTo>
                  <a:lnTo>
                    <a:pt x="2112" y="1854"/>
                  </a:lnTo>
                  <a:lnTo>
                    <a:pt x="2112" y="76"/>
                  </a:lnTo>
                  <a:lnTo>
                    <a:pt x="2101" y="44"/>
                  </a:lnTo>
                  <a:lnTo>
                    <a:pt x="2090" y="22"/>
                  </a:lnTo>
                  <a:lnTo>
                    <a:pt x="2058" y="1"/>
                  </a:lnTo>
                  <a:close/>
                </a:path>
              </a:pathLst>
            </a:custGeom>
            <a:solidFill>
              <a:srgbClr val="FABB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95" name="Google Shape;695;p40"/>
          <p:cNvSpPr txBox="1"/>
          <p:nvPr/>
        </p:nvSpPr>
        <p:spPr>
          <a:xfrm>
            <a:off x="6861625" y="2493350"/>
            <a:ext cx="2143200" cy="74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2"/>
                </a:solidFill>
                <a:latin typeface="Roboto"/>
                <a:ea typeface="Roboto"/>
                <a:cs typeface="Roboto"/>
                <a:sym typeface="Roboto"/>
              </a:rPr>
              <a:t>Only one possible token for “Holiday”</a:t>
            </a:r>
            <a:endParaRPr sz="1800">
              <a:solidFill>
                <a:schemeClr val="dk2"/>
              </a:solidFill>
              <a:latin typeface="Roboto"/>
              <a:ea typeface="Roboto"/>
              <a:cs typeface="Roboto"/>
              <a:sym typeface="Roboto"/>
            </a:endParaRPr>
          </a:p>
        </p:txBody>
      </p:sp>
      <p:cxnSp>
        <p:nvCxnSpPr>
          <p:cNvPr id="696" name="Google Shape;696;p40"/>
          <p:cNvCxnSpPr>
            <a:endCxn id="684" idx="3"/>
          </p:cNvCxnSpPr>
          <p:nvPr/>
        </p:nvCxnSpPr>
        <p:spPr>
          <a:xfrm flipH="1">
            <a:off x="6035538" y="2826800"/>
            <a:ext cx="673800" cy="18900"/>
          </a:xfrm>
          <a:prstGeom prst="straightConnector1">
            <a:avLst/>
          </a:prstGeom>
          <a:noFill/>
          <a:ln cap="flat" cmpd="sng" w="9525">
            <a:solidFill>
              <a:schemeClr val="dk2"/>
            </a:solidFill>
            <a:prstDash val="solid"/>
            <a:round/>
            <a:headEnd len="med" w="med" type="none"/>
            <a:tailEnd len="med" w="med" type="triangle"/>
          </a:ln>
        </p:spPr>
      </p:cxnSp>
      <p:sp>
        <p:nvSpPr>
          <p:cNvPr id="697" name="Google Shape;697;p40"/>
          <p:cNvSpPr/>
          <p:nvPr/>
        </p:nvSpPr>
        <p:spPr>
          <a:xfrm>
            <a:off x="4326238" y="1026400"/>
            <a:ext cx="3133800" cy="3905400"/>
          </a:xfrm>
          <a:prstGeom prst="rect">
            <a:avLst/>
          </a:prstGeom>
          <a:noFill/>
          <a:ln cap="flat" cmpd="sng" w="28575">
            <a:solidFill>
              <a:schemeClr val="dk2"/>
            </a:solidFill>
            <a:prstDash val="dot"/>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698" name="Google Shape;698;p40"/>
          <p:cNvSpPr txBox="1"/>
          <p:nvPr/>
        </p:nvSpPr>
        <p:spPr>
          <a:xfrm>
            <a:off x="4784650" y="2246450"/>
            <a:ext cx="858600" cy="42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chemeClr val="accent3"/>
                </a:solidFill>
                <a:latin typeface="Roboto"/>
                <a:ea typeface="Roboto"/>
                <a:cs typeface="Roboto"/>
                <a:sym typeface="Roboto"/>
              </a:rPr>
              <a:t>1000x</a:t>
            </a:r>
            <a:endParaRPr b="1" sz="1800">
              <a:solidFill>
                <a:schemeClr val="accent3"/>
              </a:solidFill>
              <a:latin typeface="Roboto"/>
              <a:ea typeface="Roboto"/>
              <a:cs typeface="Roboto"/>
              <a:sym typeface="Roboto"/>
            </a:endParaRPr>
          </a:p>
        </p:txBody>
      </p:sp>
      <p:sp>
        <p:nvSpPr>
          <p:cNvPr id="699" name="Google Shape;699;p40"/>
          <p:cNvSpPr txBox="1"/>
          <p:nvPr/>
        </p:nvSpPr>
        <p:spPr>
          <a:xfrm>
            <a:off x="4394800" y="3016900"/>
            <a:ext cx="1638300" cy="74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chemeClr val="accent3"/>
                </a:solidFill>
                <a:latin typeface="Roboto"/>
                <a:ea typeface="Roboto"/>
                <a:cs typeface="Roboto"/>
                <a:sym typeface="Roboto"/>
              </a:rPr>
              <a:t>“Signed out” attacker can simply replay the token</a:t>
            </a:r>
            <a:endParaRPr sz="1300">
              <a:solidFill>
                <a:schemeClr val="accent3"/>
              </a:solidFill>
              <a:latin typeface="Roboto"/>
              <a:ea typeface="Roboto"/>
              <a:cs typeface="Roboto"/>
              <a:sym typeface="Roboto"/>
            </a:endParaRPr>
          </a:p>
        </p:txBody>
      </p:sp>
      <p:sp>
        <p:nvSpPr>
          <p:cNvPr id="700" name="Google Shape;700;p40"/>
          <p:cNvSpPr txBox="1"/>
          <p:nvPr/>
        </p:nvSpPr>
        <p:spPr>
          <a:xfrm>
            <a:off x="7494425" y="3281450"/>
            <a:ext cx="1638300" cy="88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chemeClr val="accent3"/>
                </a:solidFill>
                <a:latin typeface="Roboto"/>
                <a:ea typeface="Roboto"/>
                <a:cs typeface="Roboto"/>
                <a:sym typeface="Roboto"/>
              </a:rPr>
              <a:t>Server can’t tell whether it’s the same attacker or different users</a:t>
            </a:r>
            <a:endParaRPr sz="1300">
              <a:solidFill>
                <a:schemeClr val="accent3"/>
              </a:solidFill>
              <a:latin typeface="Roboto"/>
              <a:ea typeface="Roboto"/>
              <a:cs typeface="Roboto"/>
              <a:sym typeface="Roboto"/>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4" name="Shape 704"/>
        <p:cNvGrpSpPr/>
        <p:nvPr/>
      </p:nvGrpSpPr>
      <p:grpSpPr>
        <a:xfrm>
          <a:off x="0" y="0"/>
          <a:ext cx="0" cy="0"/>
          <a:chOff x="0" y="0"/>
          <a:chExt cx="0" cy="0"/>
        </a:xfrm>
      </p:grpSpPr>
      <p:sp>
        <p:nvSpPr>
          <p:cNvPr id="705" name="Google Shape;705;p41"/>
          <p:cNvSpPr txBox="1"/>
          <p:nvPr>
            <p:ph type="title"/>
          </p:nvPr>
        </p:nvSpPr>
        <p:spPr>
          <a:xfrm>
            <a:off x="180900" y="446900"/>
            <a:ext cx="87822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Can we use any blind + </a:t>
            </a:r>
            <a:r>
              <a:rPr lang="en" u="sng"/>
              <a:t>deterministic</a:t>
            </a:r>
            <a:r>
              <a:rPr lang="en"/>
              <a:t> token scheme?</a:t>
            </a:r>
            <a:endParaRPr/>
          </a:p>
        </p:txBody>
      </p:sp>
      <p:pic>
        <p:nvPicPr>
          <p:cNvPr id="706" name="Google Shape;706;p41"/>
          <p:cNvPicPr preferRelativeResize="0"/>
          <p:nvPr/>
        </p:nvPicPr>
        <p:blipFill>
          <a:blip r:embed="rId3">
            <a:alphaModFix/>
          </a:blip>
          <a:stretch>
            <a:fillRect/>
          </a:stretch>
        </p:blipFill>
        <p:spPr>
          <a:xfrm>
            <a:off x="2198616" y="3985662"/>
            <a:ext cx="433876" cy="627686"/>
          </a:xfrm>
          <a:prstGeom prst="rect">
            <a:avLst/>
          </a:prstGeom>
          <a:noFill/>
          <a:ln>
            <a:noFill/>
          </a:ln>
        </p:spPr>
      </p:pic>
      <p:sp>
        <p:nvSpPr>
          <p:cNvPr id="707" name="Google Shape;707;p41"/>
          <p:cNvSpPr txBox="1"/>
          <p:nvPr/>
        </p:nvSpPr>
        <p:spPr>
          <a:xfrm>
            <a:off x="1548325" y="1276450"/>
            <a:ext cx="2198100" cy="429300"/>
          </a:xfrm>
          <a:prstGeom prst="rect">
            <a:avLst/>
          </a:prstGeom>
          <a:noFill/>
          <a:ln cap="flat" cmpd="sng" w="19050">
            <a:solidFill>
              <a:schemeClr val="accent1"/>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chemeClr val="accent1"/>
                </a:solidFill>
                <a:latin typeface="Roboto"/>
                <a:ea typeface="Roboto"/>
                <a:cs typeface="Roboto"/>
                <a:sym typeface="Roboto"/>
              </a:rPr>
              <a:t>Issuer</a:t>
            </a:r>
            <a:endParaRPr sz="1800">
              <a:solidFill>
                <a:schemeClr val="accent1"/>
              </a:solidFill>
              <a:latin typeface="Roboto"/>
              <a:ea typeface="Roboto"/>
              <a:cs typeface="Roboto"/>
              <a:sym typeface="Roboto"/>
            </a:endParaRPr>
          </a:p>
        </p:txBody>
      </p:sp>
      <p:sp>
        <p:nvSpPr>
          <p:cNvPr id="708" name="Google Shape;708;p41"/>
          <p:cNvSpPr txBox="1"/>
          <p:nvPr/>
        </p:nvSpPr>
        <p:spPr>
          <a:xfrm>
            <a:off x="2764650" y="4068650"/>
            <a:ext cx="11277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latin typeface="Roboto"/>
                <a:ea typeface="Roboto"/>
                <a:cs typeface="Roboto"/>
                <a:sym typeface="Roboto"/>
              </a:rPr>
              <a:t>“Holiday”</a:t>
            </a:r>
            <a:endParaRPr sz="1800">
              <a:solidFill>
                <a:schemeClr val="dk2"/>
              </a:solidFill>
              <a:latin typeface="Roboto"/>
              <a:ea typeface="Roboto"/>
              <a:cs typeface="Roboto"/>
              <a:sym typeface="Roboto"/>
            </a:endParaRPr>
          </a:p>
        </p:txBody>
      </p:sp>
      <p:cxnSp>
        <p:nvCxnSpPr>
          <p:cNvPr id="709" name="Google Shape;709;p41"/>
          <p:cNvCxnSpPr/>
          <p:nvPr/>
        </p:nvCxnSpPr>
        <p:spPr>
          <a:xfrm rot="10800000">
            <a:off x="2338225" y="1948450"/>
            <a:ext cx="0" cy="1766400"/>
          </a:xfrm>
          <a:prstGeom prst="straightConnector1">
            <a:avLst/>
          </a:prstGeom>
          <a:noFill/>
          <a:ln cap="flat" cmpd="sng" w="9525">
            <a:solidFill>
              <a:schemeClr val="dk2"/>
            </a:solidFill>
            <a:prstDash val="solid"/>
            <a:round/>
            <a:headEnd len="med" w="med" type="none"/>
            <a:tailEnd len="med" w="med" type="triangle"/>
          </a:ln>
        </p:spPr>
      </p:cxnSp>
      <p:cxnSp>
        <p:nvCxnSpPr>
          <p:cNvPr id="710" name="Google Shape;710;p41"/>
          <p:cNvCxnSpPr/>
          <p:nvPr/>
        </p:nvCxnSpPr>
        <p:spPr>
          <a:xfrm rot="10800000">
            <a:off x="2576500" y="1962500"/>
            <a:ext cx="0" cy="1766400"/>
          </a:xfrm>
          <a:prstGeom prst="straightConnector1">
            <a:avLst/>
          </a:prstGeom>
          <a:noFill/>
          <a:ln cap="flat" cmpd="sng" w="9525">
            <a:solidFill>
              <a:schemeClr val="dk2"/>
            </a:solidFill>
            <a:prstDash val="solid"/>
            <a:round/>
            <a:headEnd len="med" w="med" type="triangle"/>
            <a:tailEnd len="med" w="med" type="none"/>
          </a:ln>
        </p:spPr>
      </p:cxnSp>
      <p:pic>
        <p:nvPicPr>
          <p:cNvPr id="711" name="Google Shape;711;p41"/>
          <p:cNvPicPr preferRelativeResize="0"/>
          <p:nvPr/>
        </p:nvPicPr>
        <p:blipFill>
          <a:blip r:embed="rId4">
            <a:alphaModFix/>
          </a:blip>
          <a:stretch>
            <a:fillRect/>
          </a:stretch>
        </p:blipFill>
        <p:spPr>
          <a:xfrm>
            <a:off x="2714912" y="2715700"/>
            <a:ext cx="436500" cy="436500"/>
          </a:xfrm>
          <a:prstGeom prst="rect">
            <a:avLst/>
          </a:prstGeom>
          <a:noFill/>
          <a:ln>
            <a:noFill/>
          </a:ln>
        </p:spPr>
      </p:pic>
      <p:sp>
        <p:nvSpPr>
          <p:cNvPr id="712" name="Google Shape;712;p41"/>
          <p:cNvSpPr txBox="1"/>
          <p:nvPr/>
        </p:nvSpPr>
        <p:spPr>
          <a:xfrm>
            <a:off x="1273600" y="2715700"/>
            <a:ext cx="1030200" cy="526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300">
                <a:solidFill>
                  <a:schemeClr val="dk2"/>
                </a:solidFill>
                <a:latin typeface="Roboto"/>
                <a:ea typeface="Roboto"/>
                <a:cs typeface="Roboto"/>
                <a:sym typeface="Roboto"/>
              </a:rPr>
              <a:t>Blind</a:t>
            </a:r>
            <a:endParaRPr sz="1300">
              <a:solidFill>
                <a:schemeClr val="dk2"/>
              </a:solidFill>
              <a:latin typeface="Roboto"/>
              <a:ea typeface="Roboto"/>
              <a:cs typeface="Roboto"/>
              <a:sym typeface="Roboto"/>
            </a:endParaRPr>
          </a:p>
          <a:p>
            <a:pPr indent="0" lvl="0" marL="0" rtl="0" algn="ctr">
              <a:spcBef>
                <a:spcPts val="0"/>
              </a:spcBef>
              <a:spcAft>
                <a:spcPts val="0"/>
              </a:spcAft>
              <a:buNone/>
            </a:pPr>
            <a:r>
              <a:rPr lang="en" sz="1300">
                <a:solidFill>
                  <a:schemeClr val="dk2"/>
                </a:solidFill>
                <a:latin typeface="Roboto"/>
                <a:ea typeface="Roboto"/>
                <a:cs typeface="Roboto"/>
                <a:sym typeface="Roboto"/>
              </a:rPr>
              <a:t>Request</a:t>
            </a:r>
            <a:endParaRPr sz="1300">
              <a:solidFill>
                <a:schemeClr val="dk2"/>
              </a:solidFill>
              <a:latin typeface="Roboto"/>
              <a:ea typeface="Roboto"/>
              <a:cs typeface="Roboto"/>
              <a:sym typeface="Roboto"/>
            </a:endParaRPr>
          </a:p>
        </p:txBody>
      </p:sp>
      <p:sp>
        <p:nvSpPr>
          <p:cNvPr id="713" name="Google Shape;713;p41"/>
          <p:cNvSpPr txBox="1"/>
          <p:nvPr/>
        </p:nvSpPr>
        <p:spPr>
          <a:xfrm>
            <a:off x="5092175" y="1231375"/>
            <a:ext cx="2198100" cy="429300"/>
          </a:xfrm>
          <a:prstGeom prst="rect">
            <a:avLst/>
          </a:prstGeom>
          <a:noFill/>
          <a:ln cap="flat" cmpd="sng" w="19050">
            <a:solidFill>
              <a:schemeClr val="accent1"/>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chemeClr val="accent1"/>
                </a:solidFill>
                <a:latin typeface="Roboto"/>
                <a:ea typeface="Roboto"/>
                <a:cs typeface="Roboto"/>
                <a:sym typeface="Roboto"/>
              </a:rPr>
              <a:t>Redeemer</a:t>
            </a:r>
            <a:endParaRPr sz="1800">
              <a:solidFill>
                <a:schemeClr val="accent1"/>
              </a:solidFill>
              <a:latin typeface="Roboto"/>
              <a:ea typeface="Roboto"/>
              <a:cs typeface="Roboto"/>
              <a:sym typeface="Roboto"/>
            </a:endParaRPr>
          </a:p>
        </p:txBody>
      </p:sp>
      <p:sp>
        <p:nvSpPr>
          <p:cNvPr id="714" name="Google Shape;714;p41"/>
          <p:cNvSpPr txBox="1"/>
          <p:nvPr/>
        </p:nvSpPr>
        <p:spPr>
          <a:xfrm>
            <a:off x="4726375" y="2614850"/>
            <a:ext cx="11277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latin typeface="Roboto"/>
                <a:ea typeface="Roboto"/>
                <a:cs typeface="Roboto"/>
                <a:sym typeface="Roboto"/>
              </a:rPr>
              <a:t>“Holiday”</a:t>
            </a:r>
            <a:endParaRPr sz="1800">
              <a:solidFill>
                <a:schemeClr val="dk2"/>
              </a:solidFill>
              <a:latin typeface="Roboto"/>
              <a:ea typeface="Roboto"/>
              <a:cs typeface="Roboto"/>
              <a:sym typeface="Roboto"/>
            </a:endParaRPr>
          </a:p>
        </p:txBody>
      </p:sp>
      <p:cxnSp>
        <p:nvCxnSpPr>
          <p:cNvPr id="715" name="Google Shape;715;p41"/>
          <p:cNvCxnSpPr/>
          <p:nvPr/>
        </p:nvCxnSpPr>
        <p:spPr>
          <a:xfrm rot="10800000">
            <a:off x="6285575" y="1948438"/>
            <a:ext cx="0" cy="1766400"/>
          </a:xfrm>
          <a:prstGeom prst="straightConnector1">
            <a:avLst/>
          </a:prstGeom>
          <a:noFill/>
          <a:ln cap="flat" cmpd="sng" w="9525">
            <a:solidFill>
              <a:schemeClr val="dk2"/>
            </a:solidFill>
            <a:prstDash val="solid"/>
            <a:round/>
            <a:headEnd len="med" w="med" type="none"/>
            <a:tailEnd len="med" w="med" type="triangle"/>
          </a:ln>
        </p:spPr>
      </p:cxnSp>
      <p:pic>
        <p:nvPicPr>
          <p:cNvPr id="716" name="Google Shape;716;p41"/>
          <p:cNvPicPr preferRelativeResize="0"/>
          <p:nvPr/>
        </p:nvPicPr>
        <p:blipFill>
          <a:blip r:embed="rId4">
            <a:alphaModFix/>
          </a:blip>
          <a:stretch>
            <a:fillRect/>
          </a:stretch>
        </p:blipFill>
        <p:spPr>
          <a:xfrm>
            <a:off x="5803663" y="2729763"/>
            <a:ext cx="231875" cy="231875"/>
          </a:xfrm>
          <a:prstGeom prst="rect">
            <a:avLst/>
          </a:prstGeom>
          <a:noFill/>
          <a:ln>
            <a:noFill/>
          </a:ln>
        </p:spPr>
      </p:pic>
      <p:sp>
        <p:nvSpPr>
          <p:cNvPr id="717" name="Google Shape;717;p41"/>
          <p:cNvSpPr/>
          <p:nvPr/>
        </p:nvSpPr>
        <p:spPr>
          <a:xfrm>
            <a:off x="6033957" y="4002617"/>
            <a:ext cx="503251" cy="461700"/>
          </a:xfrm>
          <a:custGeom>
            <a:rect b="b" l="l" r="r" t="t"/>
            <a:pathLst>
              <a:path extrusionOk="0" h="1124" w="1127">
                <a:moveTo>
                  <a:pt x="562" y="0"/>
                </a:moveTo>
                <a:cubicBezTo>
                  <a:pt x="252" y="0"/>
                  <a:pt x="0" y="252"/>
                  <a:pt x="0" y="562"/>
                </a:cubicBezTo>
                <a:cubicBezTo>
                  <a:pt x="0" y="873"/>
                  <a:pt x="252" y="1123"/>
                  <a:pt x="562" y="1123"/>
                </a:cubicBezTo>
                <a:cubicBezTo>
                  <a:pt x="872" y="1123"/>
                  <a:pt x="1126" y="872"/>
                  <a:pt x="1126" y="562"/>
                </a:cubicBezTo>
                <a:cubicBezTo>
                  <a:pt x="1124" y="251"/>
                  <a:pt x="872" y="0"/>
                  <a:pt x="562" y="0"/>
                </a:cubicBezTo>
                <a:close/>
                <a:moveTo>
                  <a:pt x="562" y="1013"/>
                </a:moveTo>
                <a:cubicBezTo>
                  <a:pt x="314" y="1013"/>
                  <a:pt x="113" y="813"/>
                  <a:pt x="113" y="564"/>
                </a:cubicBezTo>
                <a:cubicBezTo>
                  <a:pt x="113" y="316"/>
                  <a:pt x="314" y="116"/>
                  <a:pt x="562" y="116"/>
                </a:cubicBezTo>
                <a:cubicBezTo>
                  <a:pt x="810" y="116"/>
                  <a:pt x="1011" y="316"/>
                  <a:pt x="1011" y="564"/>
                </a:cubicBezTo>
                <a:cubicBezTo>
                  <a:pt x="1011" y="810"/>
                  <a:pt x="810" y="1013"/>
                  <a:pt x="562" y="1013"/>
                </a:cubicBezTo>
                <a:close/>
                <a:moveTo>
                  <a:pt x="760" y="505"/>
                </a:moveTo>
                <a:cubicBezTo>
                  <a:pt x="808" y="505"/>
                  <a:pt x="844" y="468"/>
                  <a:pt x="844" y="420"/>
                </a:cubicBezTo>
                <a:cubicBezTo>
                  <a:pt x="844" y="372"/>
                  <a:pt x="808" y="336"/>
                  <a:pt x="760" y="336"/>
                </a:cubicBezTo>
                <a:cubicBezTo>
                  <a:pt x="712" y="336"/>
                  <a:pt x="675" y="372"/>
                  <a:pt x="675" y="420"/>
                </a:cubicBezTo>
                <a:cubicBezTo>
                  <a:pt x="675" y="468"/>
                  <a:pt x="712" y="505"/>
                  <a:pt x="760" y="505"/>
                </a:cubicBezTo>
                <a:close/>
                <a:moveTo>
                  <a:pt x="365" y="505"/>
                </a:moveTo>
                <a:cubicBezTo>
                  <a:pt x="412" y="505"/>
                  <a:pt x="449" y="468"/>
                  <a:pt x="449" y="420"/>
                </a:cubicBezTo>
                <a:cubicBezTo>
                  <a:pt x="449" y="372"/>
                  <a:pt x="412" y="336"/>
                  <a:pt x="365" y="336"/>
                </a:cubicBezTo>
                <a:cubicBezTo>
                  <a:pt x="317" y="336"/>
                  <a:pt x="280" y="372"/>
                  <a:pt x="280" y="420"/>
                </a:cubicBezTo>
                <a:cubicBezTo>
                  <a:pt x="280" y="468"/>
                  <a:pt x="317" y="505"/>
                  <a:pt x="365" y="505"/>
                </a:cubicBezTo>
                <a:close/>
                <a:moveTo>
                  <a:pt x="562" y="872"/>
                </a:moveTo>
                <a:cubicBezTo>
                  <a:pt x="692" y="872"/>
                  <a:pt x="805" y="790"/>
                  <a:pt x="850" y="674"/>
                </a:cubicBezTo>
                <a:lnTo>
                  <a:pt x="274" y="674"/>
                </a:lnTo>
                <a:cubicBezTo>
                  <a:pt x="319" y="790"/>
                  <a:pt x="429" y="872"/>
                  <a:pt x="562" y="872"/>
                </a:cubicBezTo>
                <a:close/>
              </a:path>
            </a:pathLst>
          </a:custGeom>
          <a:solidFill>
            <a:srgbClr val="40404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600" u="none" cap="none" strike="noStrike">
              <a:solidFill>
                <a:srgbClr val="000000"/>
              </a:solidFill>
              <a:latin typeface="Calibri"/>
              <a:ea typeface="Calibri"/>
              <a:cs typeface="Calibri"/>
              <a:sym typeface="Calibri"/>
            </a:endParaRPr>
          </a:p>
        </p:txBody>
      </p:sp>
      <p:pic>
        <p:nvPicPr>
          <p:cNvPr id="718" name="Google Shape;718;p41"/>
          <p:cNvPicPr preferRelativeResize="0"/>
          <p:nvPr/>
        </p:nvPicPr>
        <p:blipFill>
          <a:blip r:embed="rId5">
            <a:alphaModFix/>
          </a:blip>
          <a:stretch>
            <a:fillRect/>
          </a:stretch>
        </p:blipFill>
        <p:spPr>
          <a:xfrm>
            <a:off x="8039856" y="1082388"/>
            <a:ext cx="858569" cy="727275"/>
          </a:xfrm>
          <a:prstGeom prst="rect">
            <a:avLst/>
          </a:prstGeom>
          <a:noFill/>
          <a:ln>
            <a:noFill/>
          </a:ln>
        </p:spPr>
      </p:pic>
      <p:cxnSp>
        <p:nvCxnSpPr>
          <p:cNvPr id="719" name="Google Shape;719;p41"/>
          <p:cNvCxnSpPr/>
          <p:nvPr/>
        </p:nvCxnSpPr>
        <p:spPr>
          <a:xfrm>
            <a:off x="7494425" y="1483205"/>
            <a:ext cx="436500" cy="6600"/>
          </a:xfrm>
          <a:prstGeom prst="straightConnector1">
            <a:avLst/>
          </a:prstGeom>
          <a:noFill/>
          <a:ln cap="flat" cmpd="sng" w="9525">
            <a:solidFill>
              <a:schemeClr val="dk2"/>
            </a:solidFill>
            <a:prstDash val="solid"/>
            <a:round/>
            <a:headEnd len="med" w="med" type="none"/>
            <a:tailEnd len="med" w="med" type="triangle"/>
          </a:ln>
        </p:spPr>
      </p:cxnSp>
      <p:sp>
        <p:nvSpPr>
          <p:cNvPr id="720" name="Google Shape;720;p41"/>
          <p:cNvSpPr txBox="1"/>
          <p:nvPr/>
        </p:nvSpPr>
        <p:spPr>
          <a:xfrm>
            <a:off x="1036275" y="4112150"/>
            <a:ext cx="1030200" cy="374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chemeClr val="dk2"/>
                </a:solidFill>
                <a:latin typeface="Roboto"/>
                <a:ea typeface="Roboto"/>
                <a:cs typeface="Roboto"/>
                <a:sym typeface="Roboto"/>
              </a:rPr>
              <a:t>“signed in”</a:t>
            </a:r>
            <a:endParaRPr sz="1200">
              <a:solidFill>
                <a:schemeClr val="dk2"/>
              </a:solidFill>
              <a:latin typeface="Roboto"/>
              <a:ea typeface="Roboto"/>
              <a:cs typeface="Roboto"/>
              <a:sym typeface="Roboto"/>
            </a:endParaRPr>
          </a:p>
        </p:txBody>
      </p:sp>
      <p:sp>
        <p:nvSpPr>
          <p:cNvPr id="721" name="Google Shape;721;p41"/>
          <p:cNvSpPr txBox="1"/>
          <p:nvPr/>
        </p:nvSpPr>
        <p:spPr>
          <a:xfrm>
            <a:off x="4851775" y="3985650"/>
            <a:ext cx="1127700" cy="374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chemeClr val="dk2"/>
                </a:solidFill>
                <a:latin typeface="Roboto"/>
                <a:ea typeface="Roboto"/>
                <a:cs typeface="Roboto"/>
                <a:sym typeface="Roboto"/>
              </a:rPr>
              <a:t>“signed out”/</a:t>
            </a:r>
            <a:endParaRPr sz="1200">
              <a:solidFill>
                <a:schemeClr val="dk2"/>
              </a:solidFill>
              <a:latin typeface="Roboto"/>
              <a:ea typeface="Roboto"/>
              <a:cs typeface="Roboto"/>
              <a:sym typeface="Roboto"/>
            </a:endParaRPr>
          </a:p>
          <a:p>
            <a:pPr indent="0" lvl="0" marL="0" rtl="0" algn="ctr">
              <a:spcBef>
                <a:spcPts val="0"/>
              </a:spcBef>
              <a:spcAft>
                <a:spcPts val="0"/>
              </a:spcAft>
              <a:buNone/>
            </a:pPr>
            <a:r>
              <a:rPr lang="en" sz="1200">
                <a:solidFill>
                  <a:schemeClr val="dk2"/>
                </a:solidFill>
                <a:latin typeface="Roboto"/>
                <a:ea typeface="Roboto"/>
                <a:cs typeface="Roboto"/>
                <a:sym typeface="Roboto"/>
              </a:rPr>
              <a:t>anonymous</a:t>
            </a:r>
            <a:endParaRPr sz="1200">
              <a:solidFill>
                <a:schemeClr val="dk2"/>
              </a:solidFill>
              <a:latin typeface="Roboto"/>
              <a:ea typeface="Roboto"/>
              <a:cs typeface="Roboto"/>
              <a:sym typeface="Roboto"/>
            </a:endParaRPr>
          </a:p>
        </p:txBody>
      </p:sp>
      <p:sp>
        <p:nvSpPr>
          <p:cNvPr id="722" name="Google Shape;722;p41"/>
          <p:cNvSpPr txBox="1"/>
          <p:nvPr/>
        </p:nvSpPr>
        <p:spPr>
          <a:xfrm>
            <a:off x="2681600" y="2749002"/>
            <a:ext cx="503100" cy="369900"/>
          </a:xfrm>
          <a:prstGeom prst="rect">
            <a:avLst/>
          </a:prstGeom>
          <a:noFill/>
          <a:ln cap="flat" cmpd="sng" w="9525">
            <a:solidFill>
              <a:schemeClr val="lt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sz="300">
              <a:solidFill>
                <a:schemeClr val="accent3"/>
              </a:solidFill>
              <a:latin typeface="Roboto"/>
              <a:ea typeface="Roboto"/>
              <a:cs typeface="Roboto"/>
              <a:sym typeface="Roboto"/>
            </a:endParaRPr>
          </a:p>
        </p:txBody>
      </p:sp>
      <p:grpSp>
        <p:nvGrpSpPr>
          <p:cNvPr id="723" name="Google Shape;723;p41"/>
          <p:cNvGrpSpPr/>
          <p:nvPr/>
        </p:nvGrpSpPr>
        <p:grpSpPr>
          <a:xfrm>
            <a:off x="3079330" y="2675762"/>
            <a:ext cx="72058" cy="116153"/>
            <a:chOff x="1275865" y="6398290"/>
            <a:chExt cx="419186" cy="547634"/>
          </a:xfrm>
        </p:grpSpPr>
        <p:sp>
          <p:nvSpPr>
            <p:cNvPr id="724" name="Google Shape;724;p41"/>
            <p:cNvSpPr/>
            <p:nvPr/>
          </p:nvSpPr>
          <p:spPr>
            <a:xfrm>
              <a:off x="1345888" y="6398290"/>
              <a:ext cx="279140" cy="302952"/>
            </a:xfrm>
            <a:custGeom>
              <a:rect b="b" l="l" r="r" t="t"/>
              <a:pathLst>
                <a:path extrusionOk="0" h="1908" w="1758">
                  <a:moveTo>
                    <a:pt x="884" y="399"/>
                  </a:moveTo>
                  <a:lnTo>
                    <a:pt x="981" y="410"/>
                  </a:lnTo>
                  <a:lnTo>
                    <a:pt x="1068" y="442"/>
                  </a:lnTo>
                  <a:lnTo>
                    <a:pt x="1154" y="485"/>
                  </a:lnTo>
                  <a:lnTo>
                    <a:pt x="1218" y="539"/>
                  </a:lnTo>
                  <a:lnTo>
                    <a:pt x="1283" y="615"/>
                  </a:lnTo>
                  <a:lnTo>
                    <a:pt x="1326" y="690"/>
                  </a:lnTo>
                  <a:lnTo>
                    <a:pt x="1358" y="787"/>
                  </a:lnTo>
                  <a:lnTo>
                    <a:pt x="1358" y="884"/>
                  </a:lnTo>
                  <a:lnTo>
                    <a:pt x="1358" y="1520"/>
                  </a:lnTo>
                  <a:lnTo>
                    <a:pt x="400" y="1520"/>
                  </a:lnTo>
                  <a:lnTo>
                    <a:pt x="400" y="884"/>
                  </a:lnTo>
                  <a:lnTo>
                    <a:pt x="410" y="787"/>
                  </a:lnTo>
                  <a:lnTo>
                    <a:pt x="432" y="690"/>
                  </a:lnTo>
                  <a:lnTo>
                    <a:pt x="475" y="615"/>
                  </a:lnTo>
                  <a:lnTo>
                    <a:pt x="540" y="539"/>
                  </a:lnTo>
                  <a:lnTo>
                    <a:pt x="604" y="485"/>
                  </a:lnTo>
                  <a:lnTo>
                    <a:pt x="690" y="442"/>
                  </a:lnTo>
                  <a:lnTo>
                    <a:pt x="787" y="410"/>
                  </a:lnTo>
                  <a:lnTo>
                    <a:pt x="884" y="399"/>
                  </a:lnTo>
                  <a:close/>
                  <a:moveTo>
                    <a:pt x="884" y="1"/>
                  </a:moveTo>
                  <a:lnTo>
                    <a:pt x="787" y="11"/>
                  </a:lnTo>
                  <a:lnTo>
                    <a:pt x="701" y="22"/>
                  </a:lnTo>
                  <a:lnTo>
                    <a:pt x="615" y="44"/>
                  </a:lnTo>
                  <a:lnTo>
                    <a:pt x="540" y="76"/>
                  </a:lnTo>
                  <a:lnTo>
                    <a:pt x="464" y="108"/>
                  </a:lnTo>
                  <a:lnTo>
                    <a:pt x="389" y="151"/>
                  </a:lnTo>
                  <a:lnTo>
                    <a:pt x="324" y="205"/>
                  </a:lnTo>
                  <a:lnTo>
                    <a:pt x="260" y="259"/>
                  </a:lnTo>
                  <a:lnTo>
                    <a:pt x="206" y="324"/>
                  </a:lnTo>
                  <a:lnTo>
                    <a:pt x="152" y="389"/>
                  </a:lnTo>
                  <a:lnTo>
                    <a:pt x="109" y="464"/>
                  </a:lnTo>
                  <a:lnTo>
                    <a:pt x="66" y="539"/>
                  </a:lnTo>
                  <a:lnTo>
                    <a:pt x="44" y="626"/>
                  </a:lnTo>
                  <a:lnTo>
                    <a:pt x="23" y="712"/>
                  </a:lnTo>
                  <a:lnTo>
                    <a:pt x="1" y="798"/>
                  </a:lnTo>
                  <a:lnTo>
                    <a:pt x="1" y="884"/>
                  </a:lnTo>
                  <a:lnTo>
                    <a:pt x="1" y="1908"/>
                  </a:lnTo>
                  <a:lnTo>
                    <a:pt x="1757" y="1908"/>
                  </a:lnTo>
                  <a:lnTo>
                    <a:pt x="1757" y="884"/>
                  </a:lnTo>
                  <a:lnTo>
                    <a:pt x="1757" y="798"/>
                  </a:lnTo>
                  <a:lnTo>
                    <a:pt x="1746" y="712"/>
                  </a:lnTo>
                  <a:lnTo>
                    <a:pt x="1725" y="626"/>
                  </a:lnTo>
                  <a:lnTo>
                    <a:pt x="1692" y="539"/>
                  </a:lnTo>
                  <a:lnTo>
                    <a:pt x="1649" y="464"/>
                  </a:lnTo>
                  <a:lnTo>
                    <a:pt x="1606" y="389"/>
                  </a:lnTo>
                  <a:lnTo>
                    <a:pt x="1563" y="324"/>
                  </a:lnTo>
                  <a:lnTo>
                    <a:pt x="1499" y="259"/>
                  </a:lnTo>
                  <a:lnTo>
                    <a:pt x="1434" y="205"/>
                  </a:lnTo>
                  <a:lnTo>
                    <a:pt x="1369" y="151"/>
                  </a:lnTo>
                  <a:lnTo>
                    <a:pt x="1294" y="108"/>
                  </a:lnTo>
                  <a:lnTo>
                    <a:pt x="1218" y="76"/>
                  </a:lnTo>
                  <a:lnTo>
                    <a:pt x="1143" y="44"/>
                  </a:lnTo>
                  <a:lnTo>
                    <a:pt x="1057" y="22"/>
                  </a:lnTo>
                  <a:lnTo>
                    <a:pt x="971" y="11"/>
                  </a:lnTo>
                  <a:lnTo>
                    <a:pt x="884" y="1"/>
                  </a:lnTo>
                  <a:close/>
                </a:path>
              </a:pathLst>
            </a:custGeom>
            <a:solidFill>
              <a:srgbClr val="BABF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5" name="Google Shape;725;p41"/>
            <p:cNvSpPr/>
            <p:nvPr/>
          </p:nvSpPr>
          <p:spPr>
            <a:xfrm>
              <a:off x="1275865" y="6639479"/>
              <a:ext cx="100986" cy="306445"/>
            </a:xfrm>
            <a:custGeom>
              <a:rect b="b" l="l" r="r" t="t"/>
              <a:pathLst>
                <a:path extrusionOk="0" h="1930" w="636">
                  <a:moveTo>
                    <a:pt x="54" y="1"/>
                  </a:moveTo>
                  <a:lnTo>
                    <a:pt x="22" y="22"/>
                  </a:lnTo>
                  <a:lnTo>
                    <a:pt x="11" y="44"/>
                  </a:lnTo>
                  <a:lnTo>
                    <a:pt x="0" y="76"/>
                  </a:lnTo>
                  <a:lnTo>
                    <a:pt x="0" y="1854"/>
                  </a:lnTo>
                  <a:lnTo>
                    <a:pt x="11" y="1886"/>
                  </a:lnTo>
                  <a:lnTo>
                    <a:pt x="22" y="1908"/>
                  </a:lnTo>
                  <a:lnTo>
                    <a:pt x="54" y="1929"/>
                  </a:lnTo>
                  <a:lnTo>
                    <a:pt x="636" y="1929"/>
                  </a:lnTo>
                  <a:lnTo>
                    <a:pt x="636" y="1"/>
                  </a:lnTo>
                  <a:close/>
                </a:path>
              </a:pathLst>
            </a:custGeom>
            <a:solidFill>
              <a:srgbClr val="EDA60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6" name="Google Shape;726;p41"/>
            <p:cNvSpPr/>
            <p:nvPr/>
          </p:nvSpPr>
          <p:spPr>
            <a:xfrm>
              <a:off x="1359703" y="6639479"/>
              <a:ext cx="335349" cy="306445"/>
            </a:xfrm>
            <a:custGeom>
              <a:rect b="b" l="l" r="r" t="t"/>
              <a:pathLst>
                <a:path extrusionOk="0" h="1930" w="2112">
                  <a:moveTo>
                    <a:pt x="54" y="1"/>
                  </a:moveTo>
                  <a:lnTo>
                    <a:pt x="22" y="22"/>
                  </a:lnTo>
                  <a:lnTo>
                    <a:pt x="11" y="44"/>
                  </a:lnTo>
                  <a:lnTo>
                    <a:pt x="0" y="76"/>
                  </a:lnTo>
                  <a:lnTo>
                    <a:pt x="0" y="1854"/>
                  </a:lnTo>
                  <a:lnTo>
                    <a:pt x="11" y="1886"/>
                  </a:lnTo>
                  <a:lnTo>
                    <a:pt x="22" y="1908"/>
                  </a:lnTo>
                  <a:lnTo>
                    <a:pt x="54" y="1929"/>
                  </a:lnTo>
                  <a:lnTo>
                    <a:pt x="2058" y="1929"/>
                  </a:lnTo>
                  <a:lnTo>
                    <a:pt x="2090" y="1908"/>
                  </a:lnTo>
                  <a:lnTo>
                    <a:pt x="2101" y="1886"/>
                  </a:lnTo>
                  <a:lnTo>
                    <a:pt x="2112" y="1854"/>
                  </a:lnTo>
                  <a:lnTo>
                    <a:pt x="2112" y="76"/>
                  </a:lnTo>
                  <a:lnTo>
                    <a:pt x="2101" y="44"/>
                  </a:lnTo>
                  <a:lnTo>
                    <a:pt x="2090" y="22"/>
                  </a:lnTo>
                  <a:lnTo>
                    <a:pt x="2058" y="1"/>
                  </a:lnTo>
                  <a:close/>
                </a:path>
              </a:pathLst>
            </a:custGeom>
            <a:solidFill>
              <a:srgbClr val="FABB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27" name="Google Shape;727;p41"/>
          <p:cNvSpPr txBox="1"/>
          <p:nvPr/>
        </p:nvSpPr>
        <p:spPr>
          <a:xfrm>
            <a:off x="195025" y="1926650"/>
            <a:ext cx="2143200" cy="74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2"/>
                </a:solidFill>
                <a:latin typeface="Roboto"/>
                <a:ea typeface="Roboto"/>
                <a:cs typeface="Roboto"/>
                <a:sym typeface="Roboto"/>
              </a:rPr>
              <a:t>Only one possible request for “Holiday”</a:t>
            </a:r>
            <a:endParaRPr sz="1800">
              <a:solidFill>
                <a:schemeClr val="dk2"/>
              </a:solidFill>
              <a:latin typeface="Roboto"/>
              <a:ea typeface="Roboto"/>
              <a:cs typeface="Roboto"/>
              <a:sym typeface="Roboto"/>
            </a:endParaRPr>
          </a:p>
        </p:txBody>
      </p:sp>
      <p:cxnSp>
        <p:nvCxnSpPr>
          <p:cNvPr id="728" name="Google Shape;728;p41"/>
          <p:cNvCxnSpPr/>
          <p:nvPr/>
        </p:nvCxnSpPr>
        <p:spPr>
          <a:xfrm>
            <a:off x="959575" y="2858050"/>
            <a:ext cx="279600" cy="151800"/>
          </a:xfrm>
          <a:prstGeom prst="straightConnector1">
            <a:avLst/>
          </a:prstGeom>
          <a:noFill/>
          <a:ln cap="flat" cmpd="sng" w="9525">
            <a:solidFill>
              <a:schemeClr val="dk2"/>
            </a:solidFill>
            <a:prstDash val="solid"/>
            <a:round/>
            <a:headEnd len="med" w="med" type="none"/>
            <a:tailEnd len="med" w="med" type="triangle"/>
          </a:ln>
        </p:spPr>
      </p:cxn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2" name="Shape 732"/>
        <p:cNvGrpSpPr/>
        <p:nvPr/>
      </p:nvGrpSpPr>
      <p:grpSpPr>
        <a:xfrm>
          <a:off x="0" y="0"/>
          <a:ext cx="0" cy="0"/>
          <a:chOff x="0" y="0"/>
          <a:chExt cx="0" cy="0"/>
        </a:xfrm>
      </p:grpSpPr>
      <p:sp>
        <p:nvSpPr>
          <p:cNvPr id="733" name="Google Shape;733;p42"/>
          <p:cNvSpPr txBox="1"/>
          <p:nvPr>
            <p:ph type="title"/>
          </p:nvPr>
        </p:nvSpPr>
        <p:spPr>
          <a:xfrm>
            <a:off x="180900" y="446900"/>
            <a:ext cx="87822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Can we use any blind + </a:t>
            </a:r>
            <a:r>
              <a:rPr lang="en" u="sng"/>
              <a:t>deterministic</a:t>
            </a:r>
            <a:r>
              <a:rPr lang="en"/>
              <a:t> token scheme? </a:t>
            </a:r>
            <a:r>
              <a:rPr b="1" lang="en">
                <a:solidFill>
                  <a:schemeClr val="accent3"/>
                </a:solidFill>
              </a:rPr>
              <a:t>No</a:t>
            </a:r>
            <a:endParaRPr/>
          </a:p>
        </p:txBody>
      </p:sp>
      <p:pic>
        <p:nvPicPr>
          <p:cNvPr id="734" name="Google Shape;734;p42"/>
          <p:cNvPicPr preferRelativeResize="0"/>
          <p:nvPr/>
        </p:nvPicPr>
        <p:blipFill>
          <a:blip r:embed="rId3">
            <a:alphaModFix/>
          </a:blip>
          <a:stretch>
            <a:fillRect/>
          </a:stretch>
        </p:blipFill>
        <p:spPr>
          <a:xfrm>
            <a:off x="2198616" y="3985662"/>
            <a:ext cx="433876" cy="627686"/>
          </a:xfrm>
          <a:prstGeom prst="rect">
            <a:avLst/>
          </a:prstGeom>
          <a:noFill/>
          <a:ln>
            <a:noFill/>
          </a:ln>
        </p:spPr>
      </p:pic>
      <p:sp>
        <p:nvSpPr>
          <p:cNvPr id="735" name="Google Shape;735;p42"/>
          <p:cNvSpPr txBox="1"/>
          <p:nvPr/>
        </p:nvSpPr>
        <p:spPr>
          <a:xfrm>
            <a:off x="1548325" y="1276450"/>
            <a:ext cx="2198100" cy="429300"/>
          </a:xfrm>
          <a:prstGeom prst="rect">
            <a:avLst/>
          </a:prstGeom>
          <a:noFill/>
          <a:ln cap="flat" cmpd="sng" w="19050">
            <a:solidFill>
              <a:schemeClr val="accent1"/>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chemeClr val="accent1"/>
                </a:solidFill>
                <a:latin typeface="Roboto"/>
                <a:ea typeface="Roboto"/>
                <a:cs typeface="Roboto"/>
                <a:sym typeface="Roboto"/>
              </a:rPr>
              <a:t>Issuer</a:t>
            </a:r>
            <a:endParaRPr sz="1800">
              <a:solidFill>
                <a:schemeClr val="accent1"/>
              </a:solidFill>
              <a:latin typeface="Roboto"/>
              <a:ea typeface="Roboto"/>
              <a:cs typeface="Roboto"/>
              <a:sym typeface="Roboto"/>
            </a:endParaRPr>
          </a:p>
        </p:txBody>
      </p:sp>
      <p:sp>
        <p:nvSpPr>
          <p:cNvPr id="736" name="Google Shape;736;p42"/>
          <p:cNvSpPr txBox="1"/>
          <p:nvPr/>
        </p:nvSpPr>
        <p:spPr>
          <a:xfrm>
            <a:off x="2764650" y="4068650"/>
            <a:ext cx="11277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latin typeface="Roboto"/>
                <a:ea typeface="Roboto"/>
                <a:cs typeface="Roboto"/>
                <a:sym typeface="Roboto"/>
              </a:rPr>
              <a:t>“Holiday”</a:t>
            </a:r>
            <a:endParaRPr sz="1800">
              <a:solidFill>
                <a:schemeClr val="dk2"/>
              </a:solidFill>
              <a:latin typeface="Roboto"/>
              <a:ea typeface="Roboto"/>
              <a:cs typeface="Roboto"/>
              <a:sym typeface="Roboto"/>
            </a:endParaRPr>
          </a:p>
        </p:txBody>
      </p:sp>
      <p:cxnSp>
        <p:nvCxnSpPr>
          <p:cNvPr id="737" name="Google Shape;737;p42"/>
          <p:cNvCxnSpPr/>
          <p:nvPr/>
        </p:nvCxnSpPr>
        <p:spPr>
          <a:xfrm rot="10800000">
            <a:off x="2338225" y="1948450"/>
            <a:ext cx="0" cy="1766400"/>
          </a:xfrm>
          <a:prstGeom prst="straightConnector1">
            <a:avLst/>
          </a:prstGeom>
          <a:noFill/>
          <a:ln cap="flat" cmpd="sng" w="9525">
            <a:solidFill>
              <a:schemeClr val="dk2"/>
            </a:solidFill>
            <a:prstDash val="solid"/>
            <a:round/>
            <a:headEnd len="med" w="med" type="none"/>
            <a:tailEnd len="med" w="med" type="triangle"/>
          </a:ln>
        </p:spPr>
      </p:cxnSp>
      <p:cxnSp>
        <p:nvCxnSpPr>
          <p:cNvPr id="738" name="Google Shape;738;p42"/>
          <p:cNvCxnSpPr/>
          <p:nvPr/>
        </p:nvCxnSpPr>
        <p:spPr>
          <a:xfrm rot="10800000">
            <a:off x="2576500" y="1962500"/>
            <a:ext cx="0" cy="1766400"/>
          </a:xfrm>
          <a:prstGeom prst="straightConnector1">
            <a:avLst/>
          </a:prstGeom>
          <a:noFill/>
          <a:ln cap="flat" cmpd="sng" w="9525">
            <a:solidFill>
              <a:schemeClr val="dk2"/>
            </a:solidFill>
            <a:prstDash val="solid"/>
            <a:round/>
            <a:headEnd len="med" w="med" type="triangle"/>
            <a:tailEnd len="med" w="med" type="none"/>
          </a:ln>
        </p:spPr>
      </p:cxnSp>
      <p:pic>
        <p:nvPicPr>
          <p:cNvPr id="739" name="Google Shape;739;p42"/>
          <p:cNvPicPr preferRelativeResize="0"/>
          <p:nvPr/>
        </p:nvPicPr>
        <p:blipFill>
          <a:blip r:embed="rId4">
            <a:alphaModFix/>
          </a:blip>
          <a:stretch>
            <a:fillRect/>
          </a:stretch>
        </p:blipFill>
        <p:spPr>
          <a:xfrm>
            <a:off x="2714912" y="2715700"/>
            <a:ext cx="436500" cy="436500"/>
          </a:xfrm>
          <a:prstGeom prst="rect">
            <a:avLst/>
          </a:prstGeom>
          <a:noFill/>
          <a:ln>
            <a:noFill/>
          </a:ln>
        </p:spPr>
      </p:pic>
      <p:sp>
        <p:nvSpPr>
          <p:cNvPr id="740" name="Google Shape;740;p42"/>
          <p:cNvSpPr txBox="1"/>
          <p:nvPr/>
        </p:nvSpPr>
        <p:spPr>
          <a:xfrm>
            <a:off x="1273600" y="2715700"/>
            <a:ext cx="1030200" cy="526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300">
                <a:solidFill>
                  <a:schemeClr val="dk2"/>
                </a:solidFill>
                <a:latin typeface="Roboto"/>
                <a:ea typeface="Roboto"/>
                <a:cs typeface="Roboto"/>
                <a:sym typeface="Roboto"/>
              </a:rPr>
              <a:t>Blind</a:t>
            </a:r>
            <a:endParaRPr sz="1300">
              <a:solidFill>
                <a:schemeClr val="dk2"/>
              </a:solidFill>
              <a:latin typeface="Roboto"/>
              <a:ea typeface="Roboto"/>
              <a:cs typeface="Roboto"/>
              <a:sym typeface="Roboto"/>
            </a:endParaRPr>
          </a:p>
          <a:p>
            <a:pPr indent="0" lvl="0" marL="0" rtl="0" algn="ctr">
              <a:spcBef>
                <a:spcPts val="0"/>
              </a:spcBef>
              <a:spcAft>
                <a:spcPts val="0"/>
              </a:spcAft>
              <a:buNone/>
            </a:pPr>
            <a:r>
              <a:rPr lang="en" sz="1300">
                <a:solidFill>
                  <a:schemeClr val="dk2"/>
                </a:solidFill>
                <a:latin typeface="Roboto"/>
                <a:ea typeface="Roboto"/>
                <a:cs typeface="Roboto"/>
                <a:sym typeface="Roboto"/>
              </a:rPr>
              <a:t>Request</a:t>
            </a:r>
            <a:endParaRPr sz="1300">
              <a:solidFill>
                <a:schemeClr val="dk2"/>
              </a:solidFill>
              <a:latin typeface="Roboto"/>
              <a:ea typeface="Roboto"/>
              <a:cs typeface="Roboto"/>
              <a:sym typeface="Roboto"/>
            </a:endParaRPr>
          </a:p>
        </p:txBody>
      </p:sp>
      <p:sp>
        <p:nvSpPr>
          <p:cNvPr id="741" name="Google Shape;741;p42"/>
          <p:cNvSpPr txBox="1"/>
          <p:nvPr/>
        </p:nvSpPr>
        <p:spPr>
          <a:xfrm>
            <a:off x="5092175" y="1231375"/>
            <a:ext cx="2198100" cy="429300"/>
          </a:xfrm>
          <a:prstGeom prst="rect">
            <a:avLst/>
          </a:prstGeom>
          <a:noFill/>
          <a:ln cap="flat" cmpd="sng" w="19050">
            <a:solidFill>
              <a:schemeClr val="accent1"/>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chemeClr val="accent1"/>
                </a:solidFill>
                <a:latin typeface="Roboto"/>
                <a:ea typeface="Roboto"/>
                <a:cs typeface="Roboto"/>
                <a:sym typeface="Roboto"/>
              </a:rPr>
              <a:t>Redeemer</a:t>
            </a:r>
            <a:endParaRPr sz="1800">
              <a:solidFill>
                <a:schemeClr val="accent1"/>
              </a:solidFill>
              <a:latin typeface="Roboto"/>
              <a:ea typeface="Roboto"/>
              <a:cs typeface="Roboto"/>
              <a:sym typeface="Roboto"/>
            </a:endParaRPr>
          </a:p>
        </p:txBody>
      </p:sp>
      <p:sp>
        <p:nvSpPr>
          <p:cNvPr id="742" name="Google Shape;742;p42"/>
          <p:cNvSpPr txBox="1"/>
          <p:nvPr/>
        </p:nvSpPr>
        <p:spPr>
          <a:xfrm>
            <a:off x="4726375" y="2614850"/>
            <a:ext cx="11277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latin typeface="Roboto"/>
                <a:ea typeface="Roboto"/>
                <a:cs typeface="Roboto"/>
                <a:sym typeface="Roboto"/>
              </a:rPr>
              <a:t>“Holiday”</a:t>
            </a:r>
            <a:endParaRPr sz="1800">
              <a:solidFill>
                <a:schemeClr val="dk2"/>
              </a:solidFill>
              <a:latin typeface="Roboto"/>
              <a:ea typeface="Roboto"/>
              <a:cs typeface="Roboto"/>
              <a:sym typeface="Roboto"/>
            </a:endParaRPr>
          </a:p>
        </p:txBody>
      </p:sp>
      <p:cxnSp>
        <p:nvCxnSpPr>
          <p:cNvPr id="743" name="Google Shape;743;p42"/>
          <p:cNvCxnSpPr/>
          <p:nvPr/>
        </p:nvCxnSpPr>
        <p:spPr>
          <a:xfrm rot="10800000">
            <a:off x="6285575" y="1948438"/>
            <a:ext cx="0" cy="1766400"/>
          </a:xfrm>
          <a:prstGeom prst="straightConnector1">
            <a:avLst/>
          </a:prstGeom>
          <a:noFill/>
          <a:ln cap="flat" cmpd="sng" w="9525">
            <a:solidFill>
              <a:schemeClr val="dk2"/>
            </a:solidFill>
            <a:prstDash val="solid"/>
            <a:round/>
            <a:headEnd len="med" w="med" type="none"/>
            <a:tailEnd len="med" w="med" type="triangle"/>
          </a:ln>
        </p:spPr>
      </p:cxnSp>
      <p:pic>
        <p:nvPicPr>
          <p:cNvPr id="744" name="Google Shape;744;p42"/>
          <p:cNvPicPr preferRelativeResize="0"/>
          <p:nvPr/>
        </p:nvPicPr>
        <p:blipFill>
          <a:blip r:embed="rId4">
            <a:alphaModFix/>
          </a:blip>
          <a:stretch>
            <a:fillRect/>
          </a:stretch>
        </p:blipFill>
        <p:spPr>
          <a:xfrm>
            <a:off x="5803663" y="2729763"/>
            <a:ext cx="231875" cy="231875"/>
          </a:xfrm>
          <a:prstGeom prst="rect">
            <a:avLst/>
          </a:prstGeom>
          <a:noFill/>
          <a:ln>
            <a:noFill/>
          </a:ln>
        </p:spPr>
      </p:pic>
      <p:sp>
        <p:nvSpPr>
          <p:cNvPr id="745" name="Google Shape;745;p42"/>
          <p:cNvSpPr/>
          <p:nvPr/>
        </p:nvSpPr>
        <p:spPr>
          <a:xfrm>
            <a:off x="6033957" y="4002617"/>
            <a:ext cx="503251" cy="461700"/>
          </a:xfrm>
          <a:custGeom>
            <a:rect b="b" l="l" r="r" t="t"/>
            <a:pathLst>
              <a:path extrusionOk="0" h="1124" w="1127">
                <a:moveTo>
                  <a:pt x="562" y="0"/>
                </a:moveTo>
                <a:cubicBezTo>
                  <a:pt x="252" y="0"/>
                  <a:pt x="0" y="252"/>
                  <a:pt x="0" y="562"/>
                </a:cubicBezTo>
                <a:cubicBezTo>
                  <a:pt x="0" y="873"/>
                  <a:pt x="252" y="1123"/>
                  <a:pt x="562" y="1123"/>
                </a:cubicBezTo>
                <a:cubicBezTo>
                  <a:pt x="872" y="1123"/>
                  <a:pt x="1126" y="872"/>
                  <a:pt x="1126" y="562"/>
                </a:cubicBezTo>
                <a:cubicBezTo>
                  <a:pt x="1124" y="251"/>
                  <a:pt x="872" y="0"/>
                  <a:pt x="562" y="0"/>
                </a:cubicBezTo>
                <a:close/>
                <a:moveTo>
                  <a:pt x="562" y="1013"/>
                </a:moveTo>
                <a:cubicBezTo>
                  <a:pt x="314" y="1013"/>
                  <a:pt x="113" y="813"/>
                  <a:pt x="113" y="564"/>
                </a:cubicBezTo>
                <a:cubicBezTo>
                  <a:pt x="113" y="316"/>
                  <a:pt x="314" y="116"/>
                  <a:pt x="562" y="116"/>
                </a:cubicBezTo>
                <a:cubicBezTo>
                  <a:pt x="810" y="116"/>
                  <a:pt x="1011" y="316"/>
                  <a:pt x="1011" y="564"/>
                </a:cubicBezTo>
                <a:cubicBezTo>
                  <a:pt x="1011" y="810"/>
                  <a:pt x="810" y="1013"/>
                  <a:pt x="562" y="1013"/>
                </a:cubicBezTo>
                <a:close/>
                <a:moveTo>
                  <a:pt x="760" y="505"/>
                </a:moveTo>
                <a:cubicBezTo>
                  <a:pt x="808" y="505"/>
                  <a:pt x="844" y="468"/>
                  <a:pt x="844" y="420"/>
                </a:cubicBezTo>
                <a:cubicBezTo>
                  <a:pt x="844" y="372"/>
                  <a:pt x="808" y="336"/>
                  <a:pt x="760" y="336"/>
                </a:cubicBezTo>
                <a:cubicBezTo>
                  <a:pt x="712" y="336"/>
                  <a:pt x="675" y="372"/>
                  <a:pt x="675" y="420"/>
                </a:cubicBezTo>
                <a:cubicBezTo>
                  <a:pt x="675" y="468"/>
                  <a:pt x="712" y="505"/>
                  <a:pt x="760" y="505"/>
                </a:cubicBezTo>
                <a:close/>
                <a:moveTo>
                  <a:pt x="365" y="505"/>
                </a:moveTo>
                <a:cubicBezTo>
                  <a:pt x="412" y="505"/>
                  <a:pt x="449" y="468"/>
                  <a:pt x="449" y="420"/>
                </a:cubicBezTo>
                <a:cubicBezTo>
                  <a:pt x="449" y="372"/>
                  <a:pt x="412" y="336"/>
                  <a:pt x="365" y="336"/>
                </a:cubicBezTo>
                <a:cubicBezTo>
                  <a:pt x="317" y="336"/>
                  <a:pt x="280" y="372"/>
                  <a:pt x="280" y="420"/>
                </a:cubicBezTo>
                <a:cubicBezTo>
                  <a:pt x="280" y="468"/>
                  <a:pt x="317" y="505"/>
                  <a:pt x="365" y="505"/>
                </a:cubicBezTo>
                <a:close/>
                <a:moveTo>
                  <a:pt x="562" y="872"/>
                </a:moveTo>
                <a:cubicBezTo>
                  <a:pt x="692" y="872"/>
                  <a:pt x="805" y="790"/>
                  <a:pt x="850" y="674"/>
                </a:cubicBezTo>
                <a:lnTo>
                  <a:pt x="274" y="674"/>
                </a:lnTo>
                <a:cubicBezTo>
                  <a:pt x="319" y="790"/>
                  <a:pt x="429" y="872"/>
                  <a:pt x="562" y="872"/>
                </a:cubicBezTo>
                <a:close/>
              </a:path>
            </a:pathLst>
          </a:custGeom>
          <a:solidFill>
            <a:srgbClr val="40404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600" u="none" cap="none" strike="noStrike">
              <a:solidFill>
                <a:srgbClr val="000000"/>
              </a:solidFill>
              <a:latin typeface="Calibri"/>
              <a:ea typeface="Calibri"/>
              <a:cs typeface="Calibri"/>
              <a:sym typeface="Calibri"/>
            </a:endParaRPr>
          </a:p>
        </p:txBody>
      </p:sp>
      <p:pic>
        <p:nvPicPr>
          <p:cNvPr id="746" name="Google Shape;746;p42"/>
          <p:cNvPicPr preferRelativeResize="0"/>
          <p:nvPr/>
        </p:nvPicPr>
        <p:blipFill>
          <a:blip r:embed="rId5">
            <a:alphaModFix/>
          </a:blip>
          <a:stretch>
            <a:fillRect/>
          </a:stretch>
        </p:blipFill>
        <p:spPr>
          <a:xfrm>
            <a:off x="8039856" y="1082388"/>
            <a:ext cx="858569" cy="727275"/>
          </a:xfrm>
          <a:prstGeom prst="rect">
            <a:avLst/>
          </a:prstGeom>
          <a:noFill/>
          <a:ln>
            <a:noFill/>
          </a:ln>
        </p:spPr>
      </p:pic>
      <p:cxnSp>
        <p:nvCxnSpPr>
          <p:cNvPr id="747" name="Google Shape;747;p42"/>
          <p:cNvCxnSpPr/>
          <p:nvPr/>
        </p:nvCxnSpPr>
        <p:spPr>
          <a:xfrm>
            <a:off x="7494425" y="1483205"/>
            <a:ext cx="436500" cy="6600"/>
          </a:xfrm>
          <a:prstGeom prst="straightConnector1">
            <a:avLst/>
          </a:prstGeom>
          <a:noFill/>
          <a:ln cap="flat" cmpd="sng" w="9525">
            <a:solidFill>
              <a:schemeClr val="dk2"/>
            </a:solidFill>
            <a:prstDash val="solid"/>
            <a:round/>
            <a:headEnd len="med" w="med" type="none"/>
            <a:tailEnd len="med" w="med" type="triangle"/>
          </a:ln>
        </p:spPr>
      </p:cxnSp>
      <p:sp>
        <p:nvSpPr>
          <p:cNvPr id="748" name="Google Shape;748;p42"/>
          <p:cNvSpPr txBox="1"/>
          <p:nvPr/>
        </p:nvSpPr>
        <p:spPr>
          <a:xfrm>
            <a:off x="1036275" y="4112150"/>
            <a:ext cx="1030200" cy="374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chemeClr val="dk2"/>
                </a:solidFill>
                <a:latin typeface="Roboto"/>
                <a:ea typeface="Roboto"/>
                <a:cs typeface="Roboto"/>
                <a:sym typeface="Roboto"/>
              </a:rPr>
              <a:t>“signed in”</a:t>
            </a:r>
            <a:endParaRPr sz="1200">
              <a:solidFill>
                <a:schemeClr val="dk2"/>
              </a:solidFill>
              <a:latin typeface="Roboto"/>
              <a:ea typeface="Roboto"/>
              <a:cs typeface="Roboto"/>
              <a:sym typeface="Roboto"/>
            </a:endParaRPr>
          </a:p>
        </p:txBody>
      </p:sp>
      <p:sp>
        <p:nvSpPr>
          <p:cNvPr id="749" name="Google Shape;749;p42"/>
          <p:cNvSpPr txBox="1"/>
          <p:nvPr/>
        </p:nvSpPr>
        <p:spPr>
          <a:xfrm>
            <a:off x="4851775" y="3985650"/>
            <a:ext cx="1127700" cy="374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chemeClr val="dk2"/>
                </a:solidFill>
                <a:latin typeface="Roboto"/>
                <a:ea typeface="Roboto"/>
                <a:cs typeface="Roboto"/>
                <a:sym typeface="Roboto"/>
              </a:rPr>
              <a:t>“signed out”/</a:t>
            </a:r>
            <a:endParaRPr sz="1200">
              <a:solidFill>
                <a:schemeClr val="dk2"/>
              </a:solidFill>
              <a:latin typeface="Roboto"/>
              <a:ea typeface="Roboto"/>
              <a:cs typeface="Roboto"/>
              <a:sym typeface="Roboto"/>
            </a:endParaRPr>
          </a:p>
          <a:p>
            <a:pPr indent="0" lvl="0" marL="0" rtl="0" algn="ctr">
              <a:spcBef>
                <a:spcPts val="0"/>
              </a:spcBef>
              <a:spcAft>
                <a:spcPts val="0"/>
              </a:spcAft>
              <a:buNone/>
            </a:pPr>
            <a:r>
              <a:rPr lang="en" sz="1200">
                <a:solidFill>
                  <a:schemeClr val="dk2"/>
                </a:solidFill>
                <a:latin typeface="Roboto"/>
                <a:ea typeface="Roboto"/>
                <a:cs typeface="Roboto"/>
                <a:sym typeface="Roboto"/>
              </a:rPr>
              <a:t>anonymous</a:t>
            </a:r>
            <a:endParaRPr sz="1200">
              <a:solidFill>
                <a:schemeClr val="dk2"/>
              </a:solidFill>
              <a:latin typeface="Roboto"/>
              <a:ea typeface="Roboto"/>
              <a:cs typeface="Roboto"/>
              <a:sym typeface="Roboto"/>
            </a:endParaRPr>
          </a:p>
        </p:txBody>
      </p:sp>
      <p:sp>
        <p:nvSpPr>
          <p:cNvPr id="750" name="Google Shape;750;p42"/>
          <p:cNvSpPr txBox="1"/>
          <p:nvPr/>
        </p:nvSpPr>
        <p:spPr>
          <a:xfrm>
            <a:off x="2681600" y="2749002"/>
            <a:ext cx="503100" cy="369900"/>
          </a:xfrm>
          <a:prstGeom prst="rect">
            <a:avLst/>
          </a:prstGeom>
          <a:noFill/>
          <a:ln cap="flat" cmpd="sng" w="9525">
            <a:solidFill>
              <a:schemeClr val="lt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sz="300">
              <a:solidFill>
                <a:schemeClr val="accent3"/>
              </a:solidFill>
              <a:latin typeface="Roboto"/>
              <a:ea typeface="Roboto"/>
              <a:cs typeface="Roboto"/>
              <a:sym typeface="Roboto"/>
            </a:endParaRPr>
          </a:p>
        </p:txBody>
      </p:sp>
      <p:grpSp>
        <p:nvGrpSpPr>
          <p:cNvPr id="751" name="Google Shape;751;p42"/>
          <p:cNvGrpSpPr/>
          <p:nvPr/>
        </p:nvGrpSpPr>
        <p:grpSpPr>
          <a:xfrm>
            <a:off x="3079330" y="2675762"/>
            <a:ext cx="72058" cy="116153"/>
            <a:chOff x="1275865" y="6398290"/>
            <a:chExt cx="419186" cy="547634"/>
          </a:xfrm>
        </p:grpSpPr>
        <p:sp>
          <p:nvSpPr>
            <p:cNvPr id="752" name="Google Shape;752;p42"/>
            <p:cNvSpPr/>
            <p:nvPr/>
          </p:nvSpPr>
          <p:spPr>
            <a:xfrm>
              <a:off x="1345888" y="6398290"/>
              <a:ext cx="279140" cy="302952"/>
            </a:xfrm>
            <a:custGeom>
              <a:rect b="b" l="l" r="r" t="t"/>
              <a:pathLst>
                <a:path extrusionOk="0" h="1908" w="1758">
                  <a:moveTo>
                    <a:pt x="884" y="399"/>
                  </a:moveTo>
                  <a:lnTo>
                    <a:pt x="981" y="410"/>
                  </a:lnTo>
                  <a:lnTo>
                    <a:pt x="1068" y="442"/>
                  </a:lnTo>
                  <a:lnTo>
                    <a:pt x="1154" y="485"/>
                  </a:lnTo>
                  <a:lnTo>
                    <a:pt x="1218" y="539"/>
                  </a:lnTo>
                  <a:lnTo>
                    <a:pt x="1283" y="615"/>
                  </a:lnTo>
                  <a:lnTo>
                    <a:pt x="1326" y="690"/>
                  </a:lnTo>
                  <a:lnTo>
                    <a:pt x="1358" y="787"/>
                  </a:lnTo>
                  <a:lnTo>
                    <a:pt x="1358" y="884"/>
                  </a:lnTo>
                  <a:lnTo>
                    <a:pt x="1358" y="1520"/>
                  </a:lnTo>
                  <a:lnTo>
                    <a:pt x="400" y="1520"/>
                  </a:lnTo>
                  <a:lnTo>
                    <a:pt x="400" y="884"/>
                  </a:lnTo>
                  <a:lnTo>
                    <a:pt x="410" y="787"/>
                  </a:lnTo>
                  <a:lnTo>
                    <a:pt x="432" y="690"/>
                  </a:lnTo>
                  <a:lnTo>
                    <a:pt x="475" y="615"/>
                  </a:lnTo>
                  <a:lnTo>
                    <a:pt x="540" y="539"/>
                  </a:lnTo>
                  <a:lnTo>
                    <a:pt x="604" y="485"/>
                  </a:lnTo>
                  <a:lnTo>
                    <a:pt x="690" y="442"/>
                  </a:lnTo>
                  <a:lnTo>
                    <a:pt x="787" y="410"/>
                  </a:lnTo>
                  <a:lnTo>
                    <a:pt x="884" y="399"/>
                  </a:lnTo>
                  <a:close/>
                  <a:moveTo>
                    <a:pt x="884" y="1"/>
                  </a:moveTo>
                  <a:lnTo>
                    <a:pt x="787" y="11"/>
                  </a:lnTo>
                  <a:lnTo>
                    <a:pt x="701" y="22"/>
                  </a:lnTo>
                  <a:lnTo>
                    <a:pt x="615" y="44"/>
                  </a:lnTo>
                  <a:lnTo>
                    <a:pt x="540" y="76"/>
                  </a:lnTo>
                  <a:lnTo>
                    <a:pt x="464" y="108"/>
                  </a:lnTo>
                  <a:lnTo>
                    <a:pt x="389" y="151"/>
                  </a:lnTo>
                  <a:lnTo>
                    <a:pt x="324" y="205"/>
                  </a:lnTo>
                  <a:lnTo>
                    <a:pt x="260" y="259"/>
                  </a:lnTo>
                  <a:lnTo>
                    <a:pt x="206" y="324"/>
                  </a:lnTo>
                  <a:lnTo>
                    <a:pt x="152" y="389"/>
                  </a:lnTo>
                  <a:lnTo>
                    <a:pt x="109" y="464"/>
                  </a:lnTo>
                  <a:lnTo>
                    <a:pt x="66" y="539"/>
                  </a:lnTo>
                  <a:lnTo>
                    <a:pt x="44" y="626"/>
                  </a:lnTo>
                  <a:lnTo>
                    <a:pt x="23" y="712"/>
                  </a:lnTo>
                  <a:lnTo>
                    <a:pt x="1" y="798"/>
                  </a:lnTo>
                  <a:lnTo>
                    <a:pt x="1" y="884"/>
                  </a:lnTo>
                  <a:lnTo>
                    <a:pt x="1" y="1908"/>
                  </a:lnTo>
                  <a:lnTo>
                    <a:pt x="1757" y="1908"/>
                  </a:lnTo>
                  <a:lnTo>
                    <a:pt x="1757" y="884"/>
                  </a:lnTo>
                  <a:lnTo>
                    <a:pt x="1757" y="798"/>
                  </a:lnTo>
                  <a:lnTo>
                    <a:pt x="1746" y="712"/>
                  </a:lnTo>
                  <a:lnTo>
                    <a:pt x="1725" y="626"/>
                  </a:lnTo>
                  <a:lnTo>
                    <a:pt x="1692" y="539"/>
                  </a:lnTo>
                  <a:lnTo>
                    <a:pt x="1649" y="464"/>
                  </a:lnTo>
                  <a:lnTo>
                    <a:pt x="1606" y="389"/>
                  </a:lnTo>
                  <a:lnTo>
                    <a:pt x="1563" y="324"/>
                  </a:lnTo>
                  <a:lnTo>
                    <a:pt x="1499" y="259"/>
                  </a:lnTo>
                  <a:lnTo>
                    <a:pt x="1434" y="205"/>
                  </a:lnTo>
                  <a:lnTo>
                    <a:pt x="1369" y="151"/>
                  </a:lnTo>
                  <a:lnTo>
                    <a:pt x="1294" y="108"/>
                  </a:lnTo>
                  <a:lnTo>
                    <a:pt x="1218" y="76"/>
                  </a:lnTo>
                  <a:lnTo>
                    <a:pt x="1143" y="44"/>
                  </a:lnTo>
                  <a:lnTo>
                    <a:pt x="1057" y="22"/>
                  </a:lnTo>
                  <a:lnTo>
                    <a:pt x="971" y="11"/>
                  </a:lnTo>
                  <a:lnTo>
                    <a:pt x="884" y="1"/>
                  </a:lnTo>
                  <a:close/>
                </a:path>
              </a:pathLst>
            </a:custGeom>
            <a:solidFill>
              <a:srgbClr val="BABF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3" name="Google Shape;753;p42"/>
            <p:cNvSpPr/>
            <p:nvPr/>
          </p:nvSpPr>
          <p:spPr>
            <a:xfrm>
              <a:off x="1275865" y="6639479"/>
              <a:ext cx="100986" cy="306445"/>
            </a:xfrm>
            <a:custGeom>
              <a:rect b="b" l="l" r="r" t="t"/>
              <a:pathLst>
                <a:path extrusionOk="0" h="1930" w="636">
                  <a:moveTo>
                    <a:pt x="54" y="1"/>
                  </a:moveTo>
                  <a:lnTo>
                    <a:pt x="22" y="22"/>
                  </a:lnTo>
                  <a:lnTo>
                    <a:pt x="11" y="44"/>
                  </a:lnTo>
                  <a:lnTo>
                    <a:pt x="0" y="76"/>
                  </a:lnTo>
                  <a:lnTo>
                    <a:pt x="0" y="1854"/>
                  </a:lnTo>
                  <a:lnTo>
                    <a:pt x="11" y="1886"/>
                  </a:lnTo>
                  <a:lnTo>
                    <a:pt x="22" y="1908"/>
                  </a:lnTo>
                  <a:lnTo>
                    <a:pt x="54" y="1929"/>
                  </a:lnTo>
                  <a:lnTo>
                    <a:pt x="636" y="1929"/>
                  </a:lnTo>
                  <a:lnTo>
                    <a:pt x="636" y="1"/>
                  </a:lnTo>
                  <a:close/>
                </a:path>
              </a:pathLst>
            </a:custGeom>
            <a:solidFill>
              <a:srgbClr val="EDA60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4" name="Google Shape;754;p42"/>
            <p:cNvSpPr/>
            <p:nvPr/>
          </p:nvSpPr>
          <p:spPr>
            <a:xfrm>
              <a:off x="1359703" y="6639479"/>
              <a:ext cx="335349" cy="306445"/>
            </a:xfrm>
            <a:custGeom>
              <a:rect b="b" l="l" r="r" t="t"/>
              <a:pathLst>
                <a:path extrusionOk="0" h="1930" w="2112">
                  <a:moveTo>
                    <a:pt x="54" y="1"/>
                  </a:moveTo>
                  <a:lnTo>
                    <a:pt x="22" y="22"/>
                  </a:lnTo>
                  <a:lnTo>
                    <a:pt x="11" y="44"/>
                  </a:lnTo>
                  <a:lnTo>
                    <a:pt x="0" y="76"/>
                  </a:lnTo>
                  <a:lnTo>
                    <a:pt x="0" y="1854"/>
                  </a:lnTo>
                  <a:lnTo>
                    <a:pt x="11" y="1886"/>
                  </a:lnTo>
                  <a:lnTo>
                    <a:pt x="22" y="1908"/>
                  </a:lnTo>
                  <a:lnTo>
                    <a:pt x="54" y="1929"/>
                  </a:lnTo>
                  <a:lnTo>
                    <a:pt x="2058" y="1929"/>
                  </a:lnTo>
                  <a:lnTo>
                    <a:pt x="2090" y="1908"/>
                  </a:lnTo>
                  <a:lnTo>
                    <a:pt x="2101" y="1886"/>
                  </a:lnTo>
                  <a:lnTo>
                    <a:pt x="2112" y="1854"/>
                  </a:lnTo>
                  <a:lnTo>
                    <a:pt x="2112" y="76"/>
                  </a:lnTo>
                  <a:lnTo>
                    <a:pt x="2101" y="44"/>
                  </a:lnTo>
                  <a:lnTo>
                    <a:pt x="2090" y="22"/>
                  </a:lnTo>
                  <a:lnTo>
                    <a:pt x="2058" y="1"/>
                  </a:lnTo>
                  <a:close/>
                </a:path>
              </a:pathLst>
            </a:custGeom>
            <a:solidFill>
              <a:srgbClr val="FABB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55" name="Google Shape;755;p42"/>
          <p:cNvSpPr txBox="1"/>
          <p:nvPr/>
        </p:nvSpPr>
        <p:spPr>
          <a:xfrm>
            <a:off x="195025" y="1926650"/>
            <a:ext cx="2143200" cy="74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2"/>
                </a:solidFill>
                <a:latin typeface="Roboto"/>
                <a:ea typeface="Roboto"/>
                <a:cs typeface="Roboto"/>
                <a:sym typeface="Roboto"/>
              </a:rPr>
              <a:t>Only one possible request for “Holiday”</a:t>
            </a:r>
            <a:endParaRPr sz="1800">
              <a:solidFill>
                <a:schemeClr val="dk2"/>
              </a:solidFill>
              <a:latin typeface="Roboto"/>
              <a:ea typeface="Roboto"/>
              <a:cs typeface="Roboto"/>
              <a:sym typeface="Roboto"/>
            </a:endParaRPr>
          </a:p>
        </p:txBody>
      </p:sp>
      <p:cxnSp>
        <p:nvCxnSpPr>
          <p:cNvPr id="756" name="Google Shape;756;p42"/>
          <p:cNvCxnSpPr/>
          <p:nvPr/>
        </p:nvCxnSpPr>
        <p:spPr>
          <a:xfrm>
            <a:off x="959575" y="2858050"/>
            <a:ext cx="279600" cy="151800"/>
          </a:xfrm>
          <a:prstGeom prst="straightConnector1">
            <a:avLst/>
          </a:prstGeom>
          <a:noFill/>
          <a:ln cap="flat" cmpd="sng" w="9525">
            <a:solidFill>
              <a:schemeClr val="dk2"/>
            </a:solidFill>
            <a:prstDash val="solid"/>
            <a:round/>
            <a:headEnd len="med" w="med" type="none"/>
            <a:tailEnd len="med" w="med" type="triangle"/>
          </a:ln>
        </p:spPr>
      </p:cxnSp>
      <p:sp>
        <p:nvSpPr>
          <p:cNvPr id="757" name="Google Shape;757;p42"/>
          <p:cNvSpPr txBox="1"/>
          <p:nvPr/>
        </p:nvSpPr>
        <p:spPr>
          <a:xfrm>
            <a:off x="119300" y="3192150"/>
            <a:ext cx="1638300" cy="131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chemeClr val="accent3"/>
                </a:solidFill>
                <a:latin typeface="Roboto"/>
                <a:ea typeface="Roboto"/>
                <a:cs typeface="Roboto"/>
                <a:sym typeface="Roboto"/>
              </a:rPr>
              <a:t>Server can break blindness by guessing the message</a:t>
            </a:r>
            <a:endParaRPr sz="1300">
              <a:solidFill>
                <a:schemeClr val="accent3"/>
              </a:solidFill>
              <a:latin typeface="Roboto"/>
              <a:ea typeface="Roboto"/>
              <a:cs typeface="Roboto"/>
              <a:sym typeface="Robot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16"/>
          <p:cNvSpPr txBox="1"/>
          <p:nvPr>
            <p:ph type="title"/>
          </p:nvPr>
        </p:nvSpPr>
        <p:spPr>
          <a:xfrm>
            <a:off x="180900" y="446900"/>
            <a:ext cx="87822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Private Counting</a:t>
            </a:r>
            <a:endParaRPr/>
          </a:p>
        </p:txBody>
      </p:sp>
      <p:pic>
        <p:nvPicPr>
          <p:cNvPr id="99" name="Google Shape;99;p16"/>
          <p:cNvPicPr preferRelativeResize="0"/>
          <p:nvPr/>
        </p:nvPicPr>
        <p:blipFill>
          <a:blip r:embed="rId3">
            <a:alphaModFix/>
          </a:blip>
          <a:stretch>
            <a:fillRect/>
          </a:stretch>
        </p:blipFill>
        <p:spPr>
          <a:xfrm>
            <a:off x="3781516" y="3688012"/>
            <a:ext cx="433876" cy="627686"/>
          </a:xfrm>
          <a:prstGeom prst="rect">
            <a:avLst/>
          </a:prstGeom>
          <a:noFill/>
          <a:ln>
            <a:noFill/>
          </a:ln>
        </p:spPr>
      </p:pic>
      <p:pic>
        <p:nvPicPr>
          <p:cNvPr id="100" name="Google Shape;100;p16"/>
          <p:cNvPicPr preferRelativeResize="0"/>
          <p:nvPr/>
        </p:nvPicPr>
        <p:blipFill>
          <a:blip r:embed="rId4">
            <a:alphaModFix/>
          </a:blip>
          <a:stretch>
            <a:fillRect/>
          </a:stretch>
        </p:blipFill>
        <p:spPr>
          <a:xfrm>
            <a:off x="6713038" y="3685114"/>
            <a:ext cx="430984" cy="633471"/>
          </a:xfrm>
          <a:prstGeom prst="rect">
            <a:avLst/>
          </a:prstGeom>
          <a:noFill/>
          <a:ln>
            <a:noFill/>
          </a:ln>
        </p:spPr>
      </p:pic>
      <p:pic>
        <p:nvPicPr>
          <p:cNvPr id="101" name="Google Shape;101;p16"/>
          <p:cNvPicPr preferRelativeResize="0"/>
          <p:nvPr/>
        </p:nvPicPr>
        <p:blipFill>
          <a:blip r:embed="rId5">
            <a:alphaModFix/>
          </a:blip>
          <a:stretch>
            <a:fillRect/>
          </a:stretch>
        </p:blipFill>
        <p:spPr>
          <a:xfrm>
            <a:off x="803722" y="3687993"/>
            <a:ext cx="480156" cy="726033"/>
          </a:xfrm>
          <a:prstGeom prst="rect">
            <a:avLst/>
          </a:prstGeom>
          <a:noFill/>
          <a:ln>
            <a:noFill/>
          </a:ln>
        </p:spPr>
      </p:pic>
      <p:sp>
        <p:nvSpPr>
          <p:cNvPr id="102" name="Google Shape;102;p16"/>
          <p:cNvSpPr txBox="1"/>
          <p:nvPr/>
        </p:nvSpPr>
        <p:spPr>
          <a:xfrm>
            <a:off x="1561575" y="3626775"/>
            <a:ext cx="1615800" cy="1041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2"/>
                </a:solidFill>
                <a:latin typeface="Roboto"/>
                <a:ea typeface="Roboto"/>
                <a:cs typeface="Roboto"/>
                <a:sym typeface="Roboto"/>
              </a:rPr>
              <a:t>“Orange”</a:t>
            </a:r>
            <a:endParaRPr sz="1800">
              <a:solidFill>
                <a:schemeClr val="dk2"/>
              </a:solidFill>
              <a:latin typeface="Roboto"/>
              <a:ea typeface="Roboto"/>
              <a:cs typeface="Roboto"/>
              <a:sym typeface="Roboto"/>
            </a:endParaRPr>
          </a:p>
          <a:p>
            <a:pPr indent="0" lvl="0" marL="0" rtl="0" algn="l">
              <a:spcBef>
                <a:spcPts val="0"/>
              </a:spcBef>
              <a:spcAft>
                <a:spcPts val="0"/>
              </a:spcAft>
              <a:buNone/>
            </a:pPr>
            <a:r>
              <a:rPr lang="en" sz="1800">
                <a:solidFill>
                  <a:schemeClr val="dk2"/>
                </a:solidFill>
                <a:latin typeface="Roboto"/>
                <a:ea typeface="Roboto"/>
                <a:cs typeface="Roboto"/>
                <a:sym typeface="Roboto"/>
              </a:rPr>
              <a:t>“Keyboard”</a:t>
            </a:r>
            <a:endParaRPr sz="1800">
              <a:solidFill>
                <a:schemeClr val="dk2"/>
              </a:solidFill>
              <a:latin typeface="Roboto"/>
              <a:ea typeface="Roboto"/>
              <a:cs typeface="Roboto"/>
              <a:sym typeface="Roboto"/>
            </a:endParaRPr>
          </a:p>
          <a:p>
            <a:pPr indent="0" lvl="0" marL="0" rtl="0" algn="l">
              <a:spcBef>
                <a:spcPts val="0"/>
              </a:spcBef>
              <a:spcAft>
                <a:spcPts val="0"/>
              </a:spcAft>
              <a:buNone/>
            </a:pPr>
            <a:r>
              <a:rPr lang="en" sz="1800">
                <a:solidFill>
                  <a:schemeClr val="dk2"/>
                </a:solidFill>
                <a:latin typeface="Roboto"/>
                <a:ea typeface="Roboto"/>
                <a:cs typeface="Roboto"/>
                <a:sym typeface="Roboto"/>
              </a:rPr>
              <a:t>“Puppy”</a:t>
            </a:r>
            <a:endParaRPr sz="1800">
              <a:solidFill>
                <a:schemeClr val="dk2"/>
              </a:solidFill>
              <a:latin typeface="Roboto"/>
              <a:ea typeface="Roboto"/>
              <a:cs typeface="Roboto"/>
              <a:sym typeface="Roboto"/>
            </a:endParaRPr>
          </a:p>
        </p:txBody>
      </p:sp>
      <p:sp>
        <p:nvSpPr>
          <p:cNvPr id="103" name="Google Shape;103;p16"/>
          <p:cNvSpPr txBox="1"/>
          <p:nvPr/>
        </p:nvSpPr>
        <p:spPr>
          <a:xfrm>
            <a:off x="4477050" y="3626775"/>
            <a:ext cx="1615800" cy="1041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2"/>
                </a:solidFill>
                <a:latin typeface="Roboto"/>
                <a:ea typeface="Roboto"/>
                <a:cs typeface="Roboto"/>
                <a:sym typeface="Roboto"/>
              </a:rPr>
              <a:t>“Holiday”</a:t>
            </a:r>
            <a:endParaRPr sz="1800">
              <a:solidFill>
                <a:schemeClr val="dk2"/>
              </a:solidFill>
              <a:latin typeface="Roboto"/>
              <a:ea typeface="Roboto"/>
              <a:cs typeface="Roboto"/>
              <a:sym typeface="Roboto"/>
            </a:endParaRPr>
          </a:p>
          <a:p>
            <a:pPr indent="0" lvl="0" marL="0" rtl="0" algn="l">
              <a:spcBef>
                <a:spcPts val="0"/>
              </a:spcBef>
              <a:spcAft>
                <a:spcPts val="0"/>
              </a:spcAft>
              <a:buNone/>
            </a:pPr>
            <a:r>
              <a:rPr lang="en" sz="1800">
                <a:solidFill>
                  <a:schemeClr val="dk2"/>
                </a:solidFill>
                <a:latin typeface="Roboto"/>
                <a:ea typeface="Roboto"/>
                <a:cs typeface="Roboto"/>
                <a:sym typeface="Roboto"/>
              </a:rPr>
              <a:t>“Skateboard”</a:t>
            </a:r>
            <a:endParaRPr sz="1800">
              <a:solidFill>
                <a:schemeClr val="dk2"/>
              </a:solidFill>
              <a:latin typeface="Roboto"/>
              <a:ea typeface="Roboto"/>
              <a:cs typeface="Roboto"/>
              <a:sym typeface="Roboto"/>
            </a:endParaRPr>
          </a:p>
          <a:p>
            <a:pPr indent="0" lvl="0" marL="0" rtl="0" algn="l">
              <a:spcBef>
                <a:spcPts val="0"/>
              </a:spcBef>
              <a:spcAft>
                <a:spcPts val="0"/>
              </a:spcAft>
              <a:buNone/>
            </a:pPr>
            <a:r>
              <a:rPr lang="en" sz="1800">
                <a:solidFill>
                  <a:schemeClr val="dk2"/>
                </a:solidFill>
                <a:latin typeface="Roboto"/>
                <a:ea typeface="Roboto"/>
                <a:cs typeface="Roboto"/>
                <a:sym typeface="Roboto"/>
              </a:rPr>
              <a:t>“Orange”</a:t>
            </a:r>
            <a:endParaRPr sz="1800">
              <a:solidFill>
                <a:schemeClr val="dk2"/>
              </a:solidFill>
              <a:latin typeface="Roboto"/>
              <a:ea typeface="Roboto"/>
              <a:cs typeface="Roboto"/>
              <a:sym typeface="Roboto"/>
            </a:endParaRPr>
          </a:p>
        </p:txBody>
      </p:sp>
      <p:sp>
        <p:nvSpPr>
          <p:cNvPr id="104" name="Google Shape;104;p16"/>
          <p:cNvSpPr txBox="1"/>
          <p:nvPr/>
        </p:nvSpPr>
        <p:spPr>
          <a:xfrm>
            <a:off x="7287175" y="3626775"/>
            <a:ext cx="1615800" cy="1041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2"/>
                </a:solidFill>
                <a:latin typeface="Roboto"/>
                <a:ea typeface="Roboto"/>
                <a:cs typeface="Roboto"/>
                <a:sym typeface="Roboto"/>
              </a:rPr>
              <a:t>“Puppy”</a:t>
            </a:r>
            <a:endParaRPr sz="1800">
              <a:solidFill>
                <a:schemeClr val="dk2"/>
              </a:solidFill>
              <a:latin typeface="Roboto"/>
              <a:ea typeface="Roboto"/>
              <a:cs typeface="Roboto"/>
              <a:sym typeface="Roboto"/>
            </a:endParaRPr>
          </a:p>
          <a:p>
            <a:pPr indent="0" lvl="0" marL="0" rtl="0" algn="l">
              <a:spcBef>
                <a:spcPts val="0"/>
              </a:spcBef>
              <a:spcAft>
                <a:spcPts val="0"/>
              </a:spcAft>
              <a:buNone/>
            </a:pPr>
            <a:r>
              <a:rPr lang="en" sz="1800">
                <a:solidFill>
                  <a:schemeClr val="dk2"/>
                </a:solidFill>
                <a:latin typeface="Roboto"/>
                <a:ea typeface="Roboto"/>
                <a:cs typeface="Roboto"/>
                <a:sym typeface="Roboto"/>
              </a:rPr>
              <a:t>“Footstool”</a:t>
            </a:r>
            <a:endParaRPr sz="1800">
              <a:solidFill>
                <a:schemeClr val="dk2"/>
              </a:solidFill>
              <a:latin typeface="Roboto"/>
              <a:ea typeface="Roboto"/>
              <a:cs typeface="Roboto"/>
              <a:sym typeface="Roboto"/>
            </a:endParaRPr>
          </a:p>
          <a:p>
            <a:pPr indent="0" lvl="0" marL="0" rtl="0" algn="l">
              <a:spcBef>
                <a:spcPts val="0"/>
              </a:spcBef>
              <a:spcAft>
                <a:spcPts val="0"/>
              </a:spcAft>
              <a:buNone/>
            </a:pPr>
            <a:r>
              <a:rPr lang="en" sz="1800">
                <a:solidFill>
                  <a:schemeClr val="dk2"/>
                </a:solidFill>
                <a:latin typeface="Roboto"/>
                <a:ea typeface="Roboto"/>
                <a:cs typeface="Roboto"/>
                <a:sym typeface="Roboto"/>
              </a:rPr>
              <a:t>“Holiday”</a:t>
            </a:r>
            <a:endParaRPr sz="1800">
              <a:solidFill>
                <a:schemeClr val="dk2"/>
              </a:solidFill>
              <a:latin typeface="Roboto"/>
              <a:ea typeface="Roboto"/>
              <a:cs typeface="Roboto"/>
              <a:sym typeface="Roboto"/>
            </a:endParaRPr>
          </a:p>
        </p:txBody>
      </p:sp>
      <p:pic>
        <p:nvPicPr>
          <p:cNvPr id="105" name="Google Shape;105;p16"/>
          <p:cNvPicPr preferRelativeResize="0"/>
          <p:nvPr/>
        </p:nvPicPr>
        <p:blipFill>
          <a:blip r:embed="rId6">
            <a:alphaModFix/>
          </a:blip>
          <a:stretch>
            <a:fillRect/>
          </a:stretch>
        </p:blipFill>
        <p:spPr>
          <a:xfrm>
            <a:off x="2861168" y="1319475"/>
            <a:ext cx="1078596" cy="787200"/>
          </a:xfrm>
          <a:prstGeom prst="rect">
            <a:avLst/>
          </a:prstGeom>
          <a:noFill/>
          <a:ln>
            <a:noFill/>
          </a:ln>
        </p:spPr>
      </p:pic>
      <p:pic>
        <p:nvPicPr>
          <p:cNvPr id="106" name="Google Shape;106;p16"/>
          <p:cNvPicPr preferRelativeResize="0"/>
          <p:nvPr/>
        </p:nvPicPr>
        <p:blipFill>
          <a:blip r:embed="rId7">
            <a:alphaModFix/>
          </a:blip>
          <a:stretch>
            <a:fillRect/>
          </a:stretch>
        </p:blipFill>
        <p:spPr>
          <a:xfrm>
            <a:off x="3682208" y="1319467"/>
            <a:ext cx="1058823" cy="787214"/>
          </a:xfrm>
          <a:prstGeom prst="rect">
            <a:avLst/>
          </a:prstGeom>
          <a:noFill/>
          <a:ln>
            <a:noFill/>
          </a:ln>
        </p:spPr>
      </p:pic>
      <p:cxnSp>
        <p:nvCxnSpPr>
          <p:cNvPr id="107" name="Google Shape;107;p16"/>
          <p:cNvCxnSpPr/>
          <p:nvPr/>
        </p:nvCxnSpPr>
        <p:spPr>
          <a:xfrm flipH="1" rot="10800000">
            <a:off x="2170375" y="2358250"/>
            <a:ext cx="1018500" cy="1006800"/>
          </a:xfrm>
          <a:prstGeom prst="straightConnector1">
            <a:avLst/>
          </a:prstGeom>
          <a:noFill/>
          <a:ln cap="flat" cmpd="sng" w="9525">
            <a:solidFill>
              <a:schemeClr val="dk2"/>
            </a:solidFill>
            <a:prstDash val="solid"/>
            <a:round/>
            <a:headEnd len="med" w="med" type="none"/>
            <a:tailEnd len="med" w="med" type="triangle"/>
          </a:ln>
        </p:spPr>
      </p:cxnSp>
      <p:cxnSp>
        <p:nvCxnSpPr>
          <p:cNvPr id="108" name="Google Shape;108;p16"/>
          <p:cNvCxnSpPr/>
          <p:nvPr/>
        </p:nvCxnSpPr>
        <p:spPr>
          <a:xfrm rot="10800000">
            <a:off x="3821150" y="2397550"/>
            <a:ext cx="772800" cy="1041900"/>
          </a:xfrm>
          <a:prstGeom prst="straightConnector1">
            <a:avLst/>
          </a:prstGeom>
          <a:noFill/>
          <a:ln cap="flat" cmpd="sng" w="9525">
            <a:solidFill>
              <a:schemeClr val="dk2"/>
            </a:solidFill>
            <a:prstDash val="solid"/>
            <a:round/>
            <a:headEnd len="med" w="med" type="none"/>
            <a:tailEnd len="med" w="med" type="triangle"/>
          </a:ln>
        </p:spPr>
      </p:cxnSp>
      <p:cxnSp>
        <p:nvCxnSpPr>
          <p:cNvPr id="109" name="Google Shape;109;p16"/>
          <p:cNvCxnSpPr/>
          <p:nvPr/>
        </p:nvCxnSpPr>
        <p:spPr>
          <a:xfrm rot="10800000">
            <a:off x="4676050" y="2444400"/>
            <a:ext cx="2821500" cy="1053600"/>
          </a:xfrm>
          <a:prstGeom prst="straightConnector1">
            <a:avLst/>
          </a:prstGeom>
          <a:noFill/>
          <a:ln cap="flat" cmpd="sng" w="9525">
            <a:solidFill>
              <a:schemeClr val="dk2"/>
            </a:solidFill>
            <a:prstDash val="solid"/>
            <a:round/>
            <a:headEnd len="med" w="med" type="none"/>
            <a:tailEnd len="med" w="med" type="triangle"/>
          </a:ln>
        </p:spPr>
      </p:cxnSp>
      <p:pic>
        <p:nvPicPr>
          <p:cNvPr id="110" name="Google Shape;110;p16"/>
          <p:cNvPicPr preferRelativeResize="0"/>
          <p:nvPr/>
        </p:nvPicPr>
        <p:blipFill>
          <a:blip r:embed="rId8">
            <a:alphaModFix/>
          </a:blip>
          <a:stretch>
            <a:fillRect/>
          </a:stretch>
        </p:blipFill>
        <p:spPr>
          <a:xfrm>
            <a:off x="6034046" y="978475"/>
            <a:ext cx="1566550" cy="1278800"/>
          </a:xfrm>
          <a:prstGeom prst="rect">
            <a:avLst/>
          </a:prstGeom>
          <a:noFill/>
          <a:ln>
            <a:noFill/>
          </a:ln>
        </p:spPr>
      </p:pic>
      <p:cxnSp>
        <p:nvCxnSpPr>
          <p:cNvPr id="111" name="Google Shape;111;p16"/>
          <p:cNvCxnSpPr/>
          <p:nvPr/>
        </p:nvCxnSpPr>
        <p:spPr>
          <a:xfrm>
            <a:off x="5038850" y="1683250"/>
            <a:ext cx="796200" cy="11700"/>
          </a:xfrm>
          <a:prstGeom prst="straightConnector1">
            <a:avLst/>
          </a:prstGeom>
          <a:noFill/>
          <a:ln cap="flat" cmpd="sng" w="9525">
            <a:solidFill>
              <a:schemeClr val="dk2"/>
            </a:solidFill>
            <a:prstDash val="solid"/>
            <a:round/>
            <a:headEnd len="med" w="med" type="none"/>
            <a:tailEnd len="med" w="med" type="triangle"/>
          </a:ln>
        </p:spPr>
      </p:cxnSp>
      <p:sp>
        <p:nvSpPr>
          <p:cNvPr id="112" name="Google Shape;112;p16"/>
          <p:cNvSpPr txBox="1"/>
          <p:nvPr/>
        </p:nvSpPr>
        <p:spPr>
          <a:xfrm>
            <a:off x="7708200" y="1060775"/>
            <a:ext cx="1254900" cy="1114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chemeClr val="dk2"/>
                </a:solidFill>
                <a:latin typeface="Roboto"/>
                <a:ea typeface="Roboto"/>
                <a:cs typeface="Roboto"/>
                <a:sym typeface="Roboto"/>
              </a:rPr>
              <a:t>Histogram</a:t>
            </a:r>
            <a:endParaRPr sz="1800">
              <a:solidFill>
                <a:schemeClr val="dk2"/>
              </a:solidFill>
              <a:latin typeface="Roboto"/>
              <a:ea typeface="Roboto"/>
              <a:cs typeface="Roboto"/>
              <a:sym typeface="Roboto"/>
            </a:endParaRPr>
          </a:p>
          <a:p>
            <a:pPr indent="0" lvl="0" marL="0" rtl="0" algn="ctr">
              <a:spcBef>
                <a:spcPts val="0"/>
              </a:spcBef>
              <a:spcAft>
                <a:spcPts val="0"/>
              </a:spcAft>
              <a:buNone/>
            </a:pPr>
            <a:r>
              <a:rPr lang="en" sz="1800">
                <a:solidFill>
                  <a:schemeClr val="dk2"/>
                </a:solidFill>
                <a:latin typeface="Roboto"/>
                <a:ea typeface="Roboto"/>
                <a:cs typeface="Roboto"/>
                <a:sym typeface="Roboto"/>
              </a:rPr>
              <a:t>of</a:t>
            </a:r>
            <a:endParaRPr sz="1800">
              <a:solidFill>
                <a:schemeClr val="dk2"/>
              </a:solidFill>
              <a:latin typeface="Roboto"/>
              <a:ea typeface="Roboto"/>
              <a:cs typeface="Roboto"/>
              <a:sym typeface="Roboto"/>
            </a:endParaRPr>
          </a:p>
          <a:p>
            <a:pPr indent="0" lvl="0" marL="0" rtl="0" algn="ctr">
              <a:spcBef>
                <a:spcPts val="0"/>
              </a:spcBef>
              <a:spcAft>
                <a:spcPts val="0"/>
              </a:spcAft>
              <a:buNone/>
            </a:pPr>
            <a:r>
              <a:rPr lang="en" sz="1800">
                <a:solidFill>
                  <a:schemeClr val="dk2"/>
                </a:solidFill>
                <a:latin typeface="Roboto"/>
                <a:ea typeface="Roboto"/>
                <a:cs typeface="Roboto"/>
                <a:sym typeface="Roboto"/>
              </a:rPr>
              <a:t>Counts</a:t>
            </a:r>
            <a:endParaRPr sz="1800">
              <a:solidFill>
                <a:schemeClr val="dk2"/>
              </a:solidFill>
              <a:latin typeface="Roboto"/>
              <a:ea typeface="Roboto"/>
              <a:cs typeface="Roboto"/>
              <a:sym typeface="Roboto"/>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1" name="Shape 761"/>
        <p:cNvGrpSpPr/>
        <p:nvPr/>
      </p:nvGrpSpPr>
      <p:grpSpPr>
        <a:xfrm>
          <a:off x="0" y="0"/>
          <a:ext cx="0" cy="0"/>
          <a:chOff x="0" y="0"/>
          <a:chExt cx="0" cy="0"/>
        </a:xfrm>
      </p:grpSpPr>
      <p:sp>
        <p:nvSpPr>
          <p:cNvPr id="762" name="Google Shape;762;p43"/>
          <p:cNvSpPr txBox="1"/>
          <p:nvPr>
            <p:ph type="title"/>
          </p:nvPr>
        </p:nvSpPr>
        <p:spPr>
          <a:xfrm>
            <a:off x="180900" y="456800"/>
            <a:ext cx="8782200" cy="4090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sz="3000"/>
              <a:t>Can we add client</a:t>
            </a:r>
            <a:r>
              <a:rPr lang="en" sz="3000"/>
              <a:t>-</a:t>
            </a:r>
            <a:r>
              <a:rPr lang="en" sz="3000"/>
              <a:t>specific deterministic tags?</a:t>
            </a:r>
            <a:endParaRPr sz="3000"/>
          </a:p>
        </p:txBody>
      </p:sp>
      <p:pic>
        <p:nvPicPr>
          <p:cNvPr id="763" name="Google Shape;763;p43"/>
          <p:cNvPicPr preferRelativeResize="0"/>
          <p:nvPr/>
        </p:nvPicPr>
        <p:blipFill>
          <a:blip r:embed="rId3">
            <a:alphaModFix/>
          </a:blip>
          <a:stretch>
            <a:fillRect/>
          </a:stretch>
        </p:blipFill>
        <p:spPr>
          <a:xfrm>
            <a:off x="3939925" y="780475"/>
            <a:ext cx="1111949" cy="1143752"/>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7" name="Shape 767"/>
        <p:cNvGrpSpPr/>
        <p:nvPr/>
      </p:nvGrpSpPr>
      <p:grpSpPr>
        <a:xfrm>
          <a:off x="0" y="0"/>
          <a:ext cx="0" cy="0"/>
          <a:chOff x="0" y="0"/>
          <a:chExt cx="0" cy="0"/>
        </a:xfrm>
      </p:grpSpPr>
      <p:sp>
        <p:nvSpPr>
          <p:cNvPr id="768" name="Google Shape;768;p44"/>
          <p:cNvSpPr txBox="1"/>
          <p:nvPr/>
        </p:nvSpPr>
        <p:spPr>
          <a:xfrm>
            <a:off x="1428850" y="2941025"/>
            <a:ext cx="6134100" cy="609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chemeClr val="dk2"/>
                </a:solidFill>
                <a:latin typeface="Roboto"/>
                <a:ea typeface="Roboto"/>
                <a:cs typeface="Roboto"/>
                <a:sym typeface="Roboto"/>
              </a:rPr>
              <a:t>Yes</a:t>
            </a:r>
            <a:endParaRPr sz="1800">
              <a:solidFill>
                <a:schemeClr val="dk2"/>
              </a:solidFill>
              <a:latin typeface="Roboto"/>
              <a:ea typeface="Roboto"/>
              <a:cs typeface="Roboto"/>
              <a:sym typeface="Roboto"/>
            </a:endParaRPr>
          </a:p>
          <a:p>
            <a:pPr indent="0" lvl="0" marL="0" rtl="0" algn="ctr">
              <a:spcBef>
                <a:spcPts val="0"/>
              </a:spcBef>
              <a:spcAft>
                <a:spcPts val="0"/>
              </a:spcAft>
              <a:buNone/>
            </a:pPr>
            <a:r>
              <a:rPr lang="en" sz="1800">
                <a:solidFill>
                  <a:schemeClr val="dk2"/>
                </a:solidFill>
                <a:latin typeface="Roboto"/>
                <a:ea typeface="Roboto"/>
                <a:cs typeface="Roboto"/>
                <a:sym typeface="Roboto"/>
              </a:rPr>
              <a:t>But we have to be careful not to break privacy</a:t>
            </a:r>
            <a:endParaRPr sz="1800">
              <a:solidFill>
                <a:schemeClr val="dk2"/>
              </a:solidFill>
              <a:latin typeface="Roboto"/>
              <a:ea typeface="Roboto"/>
              <a:cs typeface="Roboto"/>
              <a:sym typeface="Roboto"/>
            </a:endParaRPr>
          </a:p>
        </p:txBody>
      </p:sp>
      <p:pic>
        <p:nvPicPr>
          <p:cNvPr id="769" name="Google Shape;769;p44"/>
          <p:cNvPicPr preferRelativeResize="0"/>
          <p:nvPr/>
        </p:nvPicPr>
        <p:blipFill>
          <a:blip r:embed="rId3">
            <a:alphaModFix/>
          </a:blip>
          <a:stretch>
            <a:fillRect/>
          </a:stretch>
        </p:blipFill>
        <p:spPr>
          <a:xfrm>
            <a:off x="3939925" y="780475"/>
            <a:ext cx="1111949" cy="1143752"/>
          </a:xfrm>
          <a:prstGeom prst="rect">
            <a:avLst/>
          </a:prstGeom>
          <a:noFill/>
          <a:ln>
            <a:noFill/>
          </a:ln>
        </p:spPr>
      </p:pic>
      <p:sp>
        <p:nvSpPr>
          <p:cNvPr id="770" name="Google Shape;770;p44"/>
          <p:cNvSpPr txBox="1"/>
          <p:nvPr>
            <p:ph type="title"/>
          </p:nvPr>
        </p:nvSpPr>
        <p:spPr>
          <a:xfrm>
            <a:off x="180900" y="456800"/>
            <a:ext cx="8782200" cy="4090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sz="3000"/>
              <a:t>Can we add client-specific deterministic tags?</a:t>
            </a:r>
            <a:endParaRPr sz="3000"/>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4" name="Shape 774"/>
        <p:cNvGrpSpPr/>
        <p:nvPr/>
      </p:nvGrpSpPr>
      <p:grpSpPr>
        <a:xfrm>
          <a:off x="0" y="0"/>
          <a:ext cx="0" cy="0"/>
          <a:chOff x="0" y="0"/>
          <a:chExt cx="0" cy="0"/>
        </a:xfrm>
      </p:grpSpPr>
      <p:sp>
        <p:nvSpPr>
          <p:cNvPr id="775" name="Google Shape;775;p45"/>
          <p:cNvSpPr txBox="1"/>
          <p:nvPr>
            <p:ph type="title"/>
          </p:nvPr>
        </p:nvSpPr>
        <p:spPr>
          <a:xfrm>
            <a:off x="180900" y="446900"/>
            <a:ext cx="87822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Variant 1: Tag the request, throttle at Issuance</a:t>
            </a:r>
            <a:endParaRPr/>
          </a:p>
          <a:p>
            <a:pPr indent="0" lvl="0" marL="0" rtl="0" algn="l">
              <a:spcBef>
                <a:spcPts val="0"/>
              </a:spcBef>
              <a:spcAft>
                <a:spcPts val="0"/>
              </a:spcAft>
              <a:buNone/>
            </a:pPr>
            <a:r>
              <a:t/>
            </a:r>
            <a:endParaRPr/>
          </a:p>
        </p:txBody>
      </p:sp>
      <p:pic>
        <p:nvPicPr>
          <p:cNvPr id="776" name="Google Shape;776;p45"/>
          <p:cNvPicPr preferRelativeResize="0"/>
          <p:nvPr/>
        </p:nvPicPr>
        <p:blipFill>
          <a:blip r:embed="rId3">
            <a:alphaModFix/>
          </a:blip>
          <a:stretch>
            <a:fillRect/>
          </a:stretch>
        </p:blipFill>
        <p:spPr>
          <a:xfrm>
            <a:off x="2198616" y="3985662"/>
            <a:ext cx="433876" cy="627686"/>
          </a:xfrm>
          <a:prstGeom prst="rect">
            <a:avLst/>
          </a:prstGeom>
          <a:noFill/>
          <a:ln>
            <a:noFill/>
          </a:ln>
        </p:spPr>
      </p:pic>
      <p:sp>
        <p:nvSpPr>
          <p:cNvPr id="777" name="Google Shape;777;p45"/>
          <p:cNvSpPr txBox="1"/>
          <p:nvPr/>
        </p:nvSpPr>
        <p:spPr>
          <a:xfrm>
            <a:off x="1548325" y="1276450"/>
            <a:ext cx="2198100" cy="429300"/>
          </a:xfrm>
          <a:prstGeom prst="rect">
            <a:avLst/>
          </a:prstGeom>
          <a:noFill/>
          <a:ln cap="flat" cmpd="sng" w="19050">
            <a:solidFill>
              <a:schemeClr val="accent1"/>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chemeClr val="accent1"/>
                </a:solidFill>
                <a:latin typeface="Roboto"/>
                <a:ea typeface="Roboto"/>
                <a:cs typeface="Roboto"/>
                <a:sym typeface="Roboto"/>
              </a:rPr>
              <a:t>Issuer</a:t>
            </a:r>
            <a:endParaRPr sz="1800">
              <a:solidFill>
                <a:schemeClr val="accent1"/>
              </a:solidFill>
              <a:latin typeface="Roboto"/>
              <a:ea typeface="Roboto"/>
              <a:cs typeface="Roboto"/>
              <a:sym typeface="Roboto"/>
            </a:endParaRPr>
          </a:p>
        </p:txBody>
      </p:sp>
      <p:sp>
        <p:nvSpPr>
          <p:cNvPr id="778" name="Google Shape;778;p45"/>
          <p:cNvSpPr txBox="1"/>
          <p:nvPr/>
        </p:nvSpPr>
        <p:spPr>
          <a:xfrm>
            <a:off x="2764650" y="4068650"/>
            <a:ext cx="11277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latin typeface="Roboto"/>
                <a:ea typeface="Roboto"/>
                <a:cs typeface="Roboto"/>
                <a:sym typeface="Roboto"/>
              </a:rPr>
              <a:t>“Holiday”</a:t>
            </a:r>
            <a:endParaRPr sz="1800">
              <a:solidFill>
                <a:schemeClr val="dk2"/>
              </a:solidFill>
              <a:latin typeface="Roboto"/>
              <a:ea typeface="Roboto"/>
              <a:cs typeface="Roboto"/>
              <a:sym typeface="Roboto"/>
            </a:endParaRPr>
          </a:p>
        </p:txBody>
      </p:sp>
      <p:cxnSp>
        <p:nvCxnSpPr>
          <p:cNvPr id="779" name="Google Shape;779;p45"/>
          <p:cNvCxnSpPr/>
          <p:nvPr/>
        </p:nvCxnSpPr>
        <p:spPr>
          <a:xfrm rot="10800000">
            <a:off x="2338225" y="1948450"/>
            <a:ext cx="0" cy="1766400"/>
          </a:xfrm>
          <a:prstGeom prst="straightConnector1">
            <a:avLst/>
          </a:prstGeom>
          <a:noFill/>
          <a:ln cap="flat" cmpd="sng" w="9525">
            <a:solidFill>
              <a:schemeClr val="dk2"/>
            </a:solidFill>
            <a:prstDash val="solid"/>
            <a:round/>
            <a:headEnd len="med" w="med" type="none"/>
            <a:tailEnd len="med" w="med" type="triangle"/>
          </a:ln>
        </p:spPr>
      </p:cxnSp>
      <p:cxnSp>
        <p:nvCxnSpPr>
          <p:cNvPr id="780" name="Google Shape;780;p45"/>
          <p:cNvCxnSpPr/>
          <p:nvPr/>
        </p:nvCxnSpPr>
        <p:spPr>
          <a:xfrm rot="10800000">
            <a:off x="2576500" y="1962500"/>
            <a:ext cx="0" cy="1766400"/>
          </a:xfrm>
          <a:prstGeom prst="straightConnector1">
            <a:avLst/>
          </a:prstGeom>
          <a:noFill/>
          <a:ln cap="flat" cmpd="sng" w="9525">
            <a:solidFill>
              <a:schemeClr val="dk2"/>
            </a:solidFill>
            <a:prstDash val="solid"/>
            <a:round/>
            <a:headEnd len="med" w="med" type="triangle"/>
            <a:tailEnd len="med" w="med" type="none"/>
          </a:ln>
        </p:spPr>
      </p:cxnSp>
      <p:pic>
        <p:nvPicPr>
          <p:cNvPr id="781" name="Google Shape;781;p45"/>
          <p:cNvPicPr preferRelativeResize="0"/>
          <p:nvPr/>
        </p:nvPicPr>
        <p:blipFill>
          <a:blip r:embed="rId4">
            <a:alphaModFix/>
          </a:blip>
          <a:stretch>
            <a:fillRect/>
          </a:stretch>
        </p:blipFill>
        <p:spPr>
          <a:xfrm>
            <a:off x="2714912" y="2715700"/>
            <a:ext cx="436500" cy="436500"/>
          </a:xfrm>
          <a:prstGeom prst="rect">
            <a:avLst/>
          </a:prstGeom>
          <a:noFill/>
          <a:ln>
            <a:noFill/>
          </a:ln>
        </p:spPr>
      </p:pic>
      <p:sp>
        <p:nvSpPr>
          <p:cNvPr id="782" name="Google Shape;782;p45"/>
          <p:cNvSpPr txBox="1"/>
          <p:nvPr/>
        </p:nvSpPr>
        <p:spPr>
          <a:xfrm>
            <a:off x="1273600" y="2715700"/>
            <a:ext cx="1030200" cy="526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300">
                <a:solidFill>
                  <a:schemeClr val="dk2"/>
                </a:solidFill>
                <a:latin typeface="Roboto"/>
                <a:ea typeface="Roboto"/>
                <a:cs typeface="Roboto"/>
                <a:sym typeface="Roboto"/>
              </a:rPr>
              <a:t>Blind</a:t>
            </a:r>
            <a:endParaRPr sz="1300">
              <a:solidFill>
                <a:schemeClr val="dk2"/>
              </a:solidFill>
              <a:latin typeface="Roboto"/>
              <a:ea typeface="Roboto"/>
              <a:cs typeface="Roboto"/>
              <a:sym typeface="Roboto"/>
            </a:endParaRPr>
          </a:p>
          <a:p>
            <a:pPr indent="0" lvl="0" marL="0" rtl="0" algn="ctr">
              <a:spcBef>
                <a:spcPts val="0"/>
              </a:spcBef>
              <a:spcAft>
                <a:spcPts val="0"/>
              </a:spcAft>
              <a:buNone/>
            </a:pPr>
            <a:r>
              <a:rPr lang="en" sz="1300">
                <a:solidFill>
                  <a:schemeClr val="dk2"/>
                </a:solidFill>
                <a:latin typeface="Roboto"/>
                <a:ea typeface="Roboto"/>
                <a:cs typeface="Roboto"/>
                <a:sym typeface="Roboto"/>
              </a:rPr>
              <a:t>Request</a:t>
            </a:r>
            <a:endParaRPr sz="1300">
              <a:solidFill>
                <a:schemeClr val="dk2"/>
              </a:solidFill>
              <a:latin typeface="Roboto"/>
              <a:ea typeface="Roboto"/>
              <a:cs typeface="Roboto"/>
              <a:sym typeface="Roboto"/>
            </a:endParaRPr>
          </a:p>
        </p:txBody>
      </p:sp>
      <p:sp>
        <p:nvSpPr>
          <p:cNvPr id="783" name="Google Shape;783;p45"/>
          <p:cNvSpPr txBox="1"/>
          <p:nvPr/>
        </p:nvSpPr>
        <p:spPr>
          <a:xfrm>
            <a:off x="5092175" y="1231375"/>
            <a:ext cx="2198100" cy="429300"/>
          </a:xfrm>
          <a:prstGeom prst="rect">
            <a:avLst/>
          </a:prstGeom>
          <a:noFill/>
          <a:ln cap="flat" cmpd="sng" w="19050">
            <a:solidFill>
              <a:schemeClr val="accent1"/>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chemeClr val="accent1"/>
                </a:solidFill>
                <a:latin typeface="Roboto"/>
                <a:ea typeface="Roboto"/>
                <a:cs typeface="Roboto"/>
                <a:sym typeface="Roboto"/>
              </a:rPr>
              <a:t>Redeemer</a:t>
            </a:r>
            <a:endParaRPr sz="1800">
              <a:solidFill>
                <a:schemeClr val="accent1"/>
              </a:solidFill>
              <a:latin typeface="Roboto"/>
              <a:ea typeface="Roboto"/>
              <a:cs typeface="Roboto"/>
              <a:sym typeface="Roboto"/>
            </a:endParaRPr>
          </a:p>
        </p:txBody>
      </p:sp>
      <p:sp>
        <p:nvSpPr>
          <p:cNvPr id="784" name="Google Shape;784;p45"/>
          <p:cNvSpPr txBox="1"/>
          <p:nvPr/>
        </p:nvSpPr>
        <p:spPr>
          <a:xfrm>
            <a:off x="4726375" y="2614850"/>
            <a:ext cx="11277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latin typeface="Roboto"/>
                <a:ea typeface="Roboto"/>
                <a:cs typeface="Roboto"/>
                <a:sym typeface="Roboto"/>
              </a:rPr>
              <a:t>“Holiday”</a:t>
            </a:r>
            <a:endParaRPr sz="1800">
              <a:solidFill>
                <a:schemeClr val="dk2"/>
              </a:solidFill>
              <a:latin typeface="Roboto"/>
              <a:ea typeface="Roboto"/>
              <a:cs typeface="Roboto"/>
              <a:sym typeface="Roboto"/>
            </a:endParaRPr>
          </a:p>
        </p:txBody>
      </p:sp>
      <p:cxnSp>
        <p:nvCxnSpPr>
          <p:cNvPr id="785" name="Google Shape;785;p45"/>
          <p:cNvCxnSpPr/>
          <p:nvPr/>
        </p:nvCxnSpPr>
        <p:spPr>
          <a:xfrm rot="10800000">
            <a:off x="6285575" y="1948438"/>
            <a:ext cx="0" cy="1766400"/>
          </a:xfrm>
          <a:prstGeom prst="straightConnector1">
            <a:avLst/>
          </a:prstGeom>
          <a:noFill/>
          <a:ln cap="flat" cmpd="sng" w="9525">
            <a:solidFill>
              <a:schemeClr val="dk2"/>
            </a:solidFill>
            <a:prstDash val="solid"/>
            <a:round/>
            <a:headEnd len="med" w="med" type="none"/>
            <a:tailEnd len="med" w="med" type="triangle"/>
          </a:ln>
        </p:spPr>
      </p:cxnSp>
      <p:pic>
        <p:nvPicPr>
          <p:cNvPr id="786" name="Google Shape;786;p45"/>
          <p:cNvPicPr preferRelativeResize="0"/>
          <p:nvPr/>
        </p:nvPicPr>
        <p:blipFill>
          <a:blip r:embed="rId4">
            <a:alphaModFix/>
          </a:blip>
          <a:stretch>
            <a:fillRect/>
          </a:stretch>
        </p:blipFill>
        <p:spPr>
          <a:xfrm>
            <a:off x="5803663" y="2729763"/>
            <a:ext cx="231875" cy="231875"/>
          </a:xfrm>
          <a:prstGeom prst="rect">
            <a:avLst/>
          </a:prstGeom>
          <a:noFill/>
          <a:ln>
            <a:noFill/>
          </a:ln>
        </p:spPr>
      </p:pic>
      <p:sp>
        <p:nvSpPr>
          <p:cNvPr id="787" name="Google Shape;787;p45"/>
          <p:cNvSpPr/>
          <p:nvPr/>
        </p:nvSpPr>
        <p:spPr>
          <a:xfrm>
            <a:off x="6033957" y="4002617"/>
            <a:ext cx="503251" cy="461700"/>
          </a:xfrm>
          <a:custGeom>
            <a:rect b="b" l="l" r="r" t="t"/>
            <a:pathLst>
              <a:path extrusionOk="0" h="1124" w="1127">
                <a:moveTo>
                  <a:pt x="562" y="0"/>
                </a:moveTo>
                <a:cubicBezTo>
                  <a:pt x="252" y="0"/>
                  <a:pt x="0" y="252"/>
                  <a:pt x="0" y="562"/>
                </a:cubicBezTo>
                <a:cubicBezTo>
                  <a:pt x="0" y="873"/>
                  <a:pt x="252" y="1123"/>
                  <a:pt x="562" y="1123"/>
                </a:cubicBezTo>
                <a:cubicBezTo>
                  <a:pt x="872" y="1123"/>
                  <a:pt x="1126" y="872"/>
                  <a:pt x="1126" y="562"/>
                </a:cubicBezTo>
                <a:cubicBezTo>
                  <a:pt x="1124" y="251"/>
                  <a:pt x="872" y="0"/>
                  <a:pt x="562" y="0"/>
                </a:cubicBezTo>
                <a:close/>
                <a:moveTo>
                  <a:pt x="562" y="1013"/>
                </a:moveTo>
                <a:cubicBezTo>
                  <a:pt x="314" y="1013"/>
                  <a:pt x="113" y="813"/>
                  <a:pt x="113" y="564"/>
                </a:cubicBezTo>
                <a:cubicBezTo>
                  <a:pt x="113" y="316"/>
                  <a:pt x="314" y="116"/>
                  <a:pt x="562" y="116"/>
                </a:cubicBezTo>
                <a:cubicBezTo>
                  <a:pt x="810" y="116"/>
                  <a:pt x="1011" y="316"/>
                  <a:pt x="1011" y="564"/>
                </a:cubicBezTo>
                <a:cubicBezTo>
                  <a:pt x="1011" y="810"/>
                  <a:pt x="810" y="1013"/>
                  <a:pt x="562" y="1013"/>
                </a:cubicBezTo>
                <a:close/>
                <a:moveTo>
                  <a:pt x="760" y="505"/>
                </a:moveTo>
                <a:cubicBezTo>
                  <a:pt x="808" y="505"/>
                  <a:pt x="844" y="468"/>
                  <a:pt x="844" y="420"/>
                </a:cubicBezTo>
                <a:cubicBezTo>
                  <a:pt x="844" y="372"/>
                  <a:pt x="808" y="336"/>
                  <a:pt x="760" y="336"/>
                </a:cubicBezTo>
                <a:cubicBezTo>
                  <a:pt x="712" y="336"/>
                  <a:pt x="675" y="372"/>
                  <a:pt x="675" y="420"/>
                </a:cubicBezTo>
                <a:cubicBezTo>
                  <a:pt x="675" y="468"/>
                  <a:pt x="712" y="505"/>
                  <a:pt x="760" y="505"/>
                </a:cubicBezTo>
                <a:close/>
                <a:moveTo>
                  <a:pt x="365" y="505"/>
                </a:moveTo>
                <a:cubicBezTo>
                  <a:pt x="412" y="505"/>
                  <a:pt x="449" y="468"/>
                  <a:pt x="449" y="420"/>
                </a:cubicBezTo>
                <a:cubicBezTo>
                  <a:pt x="449" y="372"/>
                  <a:pt x="412" y="336"/>
                  <a:pt x="365" y="336"/>
                </a:cubicBezTo>
                <a:cubicBezTo>
                  <a:pt x="317" y="336"/>
                  <a:pt x="280" y="372"/>
                  <a:pt x="280" y="420"/>
                </a:cubicBezTo>
                <a:cubicBezTo>
                  <a:pt x="280" y="468"/>
                  <a:pt x="317" y="505"/>
                  <a:pt x="365" y="505"/>
                </a:cubicBezTo>
                <a:close/>
                <a:moveTo>
                  <a:pt x="562" y="872"/>
                </a:moveTo>
                <a:cubicBezTo>
                  <a:pt x="692" y="872"/>
                  <a:pt x="805" y="790"/>
                  <a:pt x="850" y="674"/>
                </a:cubicBezTo>
                <a:lnTo>
                  <a:pt x="274" y="674"/>
                </a:lnTo>
                <a:cubicBezTo>
                  <a:pt x="319" y="790"/>
                  <a:pt x="429" y="872"/>
                  <a:pt x="562" y="872"/>
                </a:cubicBezTo>
                <a:close/>
              </a:path>
            </a:pathLst>
          </a:custGeom>
          <a:solidFill>
            <a:srgbClr val="40404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600" u="none" cap="none" strike="noStrike">
              <a:solidFill>
                <a:srgbClr val="000000"/>
              </a:solidFill>
              <a:latin typeface="Calibri"/>
              <a:ea typeface="Calibri"/>
              <a:cs typeface="Calibri"/>
              <a:sym typeface="Calibri"/>
            </a:endParaRPr>
          </a:p>
        </p:txBody>
      </p:sp>
      <p:pic>
        <p:nvPicPr>
          <p:cNvPr id="788" name="Google Shape;788;p45"/>
          <p:cNvPicPr preferRelativeResize="0"/>
          <p:nvPr/>
        </p:nvPicPr>
        <p:blipFill>
          <a:blip r:embed="rId5">
            <a:alphaModFix/>
          </a:blip>
          <a:stretch>
            <a:fillRect/>
          </a:stretch>
        </p:blipFill>
        <p:spPr>
          <a:xfrm>
            <a:off x="8039856" y="1082388"/>
            <a:ext cx="858569" cy="727275"/>
          </a:xfrm>
          <a:prstGeom prst="rect">
            <a:avLst/>
          </a:prstGeom>
          <a:noFill/>
          <a:ln>
            <a:noFill/>
          </a:ln>
        </p:spPr>
      </p:pic>
      <p:cxnSp>
        <p:nvCxnSpPr>
          <p:cNvPr id="789" name="Google Shape;789;p45"/>
          <p:cNvCxnSpPr/>
          <p:nvPr/>
        </p:nvCxnSpPr>
        <p:spPr>
          <a:xfrm>
            <a:off x="7494425" y="1483205"/>
            <a:ext cx="436500" cy="6600"/>
          </a:xfrm>
          <a:prstGeom prst="straightConnector1">
            <a:avLst/>
          </a:prstGeom>
          <a:noFill/>
          <a:ln cap="flat" cmpd="sng" w="9525">
            <a:solidFill>
              <a:schemeClr val="dk2"/>
            </a:solidFill>
            <a:prstDash val="solid"/>
            <a:round/>
            <a:headEnd len="med" w="med" type="none"/>
            <a:tailEnd len="med" w="med" type="triangle"/>
          </a:ln>
        </p:spPr>
      </p:cxnSp>
      <p:sp>
        <p:nvSpPr>
          <p:cNvPr id="790" name="Google Shape;790;p45"/>
          <p:cNvSpPr txBox="1"/>
          <p:nvPr/>
        </p:nvSpPr>
        <p:spPr>
          <a:xfrm>
            <a:off x="1036275" y="4112150"/>
            <a:ext cx="1030200" cy="374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chemeClr val="dk2"/>
                </a:solidFill>
                <a:latin typeface="Roboto"/>
                <a:ea typeface="Roboto"/>
                <a:cs typeface="Roboto"/>
                <a:sym typeface="Roboto"/>
              </a:rPr>
              <a:t>“signed in”</a:t>
            </a:r>
            <a:endParaRPr sz="1200">
              <a:solidFill>
                <a:schemeClr val="dk2"/>
              </a:solidFill>
              <a:latin typeface="Roboto"/>
              <a:ea typeface="Roboto"/>
              <a:cs typeface="Roboto"/>
              <a:sym typeface="Roboto"/>
            </a:endParaRPr>
          </a:p>
        </p:txBody>
      </p:sp>
      <p:sp>
        <p:nvSpPr>
          <p:cNvPr id="791" name="Google Shape;791;p45"/>
          <p:cNvSpPr txBox="1"/>
          <p:nvPr/>
        </p:nvSpPr>
        <p:spPr>
          <a:xfrm>
            <a:off x="4851775" y="3985650"/>
            <a:ext cx="1127700" cy="374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chemeClr val="dk2"/>
                </a:solidFill>
                <a:latin typeface="Roboto"/>
                <a:ea typeface="Roboto"/>
                <a:cs typeface="Roboto"/>
                <a:sym typeface="Roboto"/>
              </a:rPr>
              <a:t>“signed out”/</a:t>
            </a:r>
            <a:endParaRPr sz="1200">
              <a:solidFill>
                <a:schemeClr val="dk2"/>
              </a:solidFill>
              <a:latin typeface="Roboto"/>
              <a:ea typeface="Roboto"/>
              <a:cs typeface="Roboto"/>
              <a:sym typeface="Roboto"/>
            </a:endParaRPr>
          </a:p>
          <a:p>
            <a:pPr indent="0" lvl="0" marL="0" rtl="0" algn="ctr">
              <a:spcBef>
                <a:spcPts val="0"/>
              </a:spcBef>
              <a:spcAft>
                <a:spcPts val="0"/>
              </a:spcAft>
              <a:buNone/>
            </a:pPr>
            <a:r>
              <a:rPr lang="en" sz="1200">
                <a:solidFill>
                  <a:schemeClr val="dk2"/>
                </a:solidFill>
                <a:latin typeface="Roboto"/>
                <a:ea typeface="Roboto"/>
                <a:cs typeface="Roboto"/>
                <a:sym typeface="Roboto"/>
              </a:rPr>
              <a:t>anonymous</a:t>
            </a:r>
            <a:endParaRPr sz="1200">
              <a:solidFill>
                <a:schemeClr val="dk2"/>
              </a:solidFill>
              <a:latin typeface="Roboto"/>
              <a:ea typeface="Roboto"/>
              <a:cs typeface="Roboto"/>
              <a:sym typeface="Roboto"/>
            </a:endParaRPr>
          </a:p>
        </p:txBody>
      </p:sp>
      <p:pic>
        <p:nvPicPr>
          <p:cNvPr id="792" name="Google Shape;792;p45"/>
          <p:cNvPicPr preferRelativeResize="0"/>
          <p:nvPr/>
        </p:nvPicPr>
        <p:blipFill>
          <a:blip r:embed="rId6">
            <a:alphaModFix/>
          </a:blip>
          <a:stretch>
            <a:fillRect/>
          </a:stretch>
        </p:blipFill>
        <p:spPr>
          <a:xfrm>
            <a:off x="1663450" y="3152200"/>
            <a:ext cx="436502" cy="448988"/>
          </a:xfrm>
          <a:prstGeom prst="rect">
            <a:avLst/>
          </a:prstGeom>
          <a:noFill/>
          <a:ln>
            <a:noFill/>
          </a:ln>
        </p:spPr>
      </p:pic>
      <p:cxnSp>
        <p:nvCxnSpPr>
          <p:cNvPr id="793" name="Google Shape;793;p45"/>
          <p:cNvCxnSpPr>
            <a:endCxn id="792" idx="1"/>
          </p:cNvCxnSpPr>
          <p:nvPr/>
        </p:nvCxnSpPr>
        <p:spPr>
          <a:xfrm>
            <a:off x="1016050" y="3319994"/>
            <a:ext cx="647400" cy="56700"/>
          </a:xfrm>
          <a:prstGeom prst="straightConnector1">
            <a:avLst/>
          </a:prstGeom>
          <a:noFill/>
          <a:ln cap="flat" cmpd="sng" w="9525">
            <a:solidFill>
              <a:schemeClr val="dk2"/>
            </a:solidFill>
            <a:prstDash val="solid"/>
            <a:round/>
            <a:headEnd len="med" w="med" type="none"/>
            <a:tailEnd len="med" w="med" type="triangle"/>
          </a:ln>
        </p:spPr>
      </p:cxnSp>
      <p:sp>
        <p:nvSpPr>
          <p:cNvPr id="794" name="Google Shape;794;p45"/>
          <p:cNvSpPr txBox="1"/>
          <p:nvPr/>
        </p:nvSpPr>
        <p:spPr>
          <a:xfrm>
            <a:off x="189900" y="2822600"/>
            <a:ext cx="858600" cy="906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2"/>
                </a:solidFill>
                <a:latin typeface="Roboto"/>
                <a:ea typeface="Roboto"/>
                <a:cs typeface="Roboto"/>
                <a:sym typeface="Roboto"/>
              </a:rPr>
              <a:t>Same for repeated</a:t>
            </a:r>
            <a:endParaRPr sz="1200">
              <a:solidFill>
                <a:schemeClr val="dk2"/>
              </a:solidFill>
              <a:latin typeface="Roboto"/>
              <a:ea typeface="Roboto"/>
              <a:cs typeface="Roboto"/>
              <a:sym typeface="Roboto"/>
            </a:endParaRPr>
          </a:p>
          <a:p>
            <a:pPr indent="0" lvl="0" marL="0" rtl="0" algn="l">
              <a:spcBef>
                <a:spcPts val="0"/>
              </a:spcBef>
              <a:spcAft>
                <a:spcPts val="0"/>
              </a:spcAft>
              <a:buNone/>
            </a:pPr>
            <a:r>
              <a:rPr lang="en" sz="1200">
                <a:solidFill>
                  <a:schemeClr val="dk2"/>
                </a:solidFill>
                <a:latin typeface="Roboto"/>
                <a:ea typeface="Roboto"/>
                <a:cs typeface="Roboto"/>
                <a:sym typeface="Roboto"/>
              </a:rPr>
              <a:t>(client +</a:t>
            </a:r>
            <a:endParaRPr sz="1200">
              <a:solidFill>
                <a:schemeClr val="dk2"/>
              </a:solidFill>
              <a:latin typeface="Roboto"/>
              <a:ea typeface="Roboto"/>
              <a:cs typeface="Roboto"/>
              <a:sym typeface="Roboto"/>
            </a:endParaRPr>
          </a:p>
          <a:p>
            <a:pPr indent="0" lvl="0" marL="0" rtl="0" algn="l">
              <a:spcBef>
                <a:spcPts val="0"/>
              </a:spcBef>
              <a:spcAft>
                <a:spcPts val="0"/>
              </a:spcAft>
              <a:buNone/>
            </a:pPr>
            <a:r>
              <a:rPr lang="en" sz="1200">
                <a:solidFill>
                  <a:schemeClr val="dk2"/>
                </a:solidFill>
                <a:latin typeface="Roboto"/>
                <a:ea typeface="Roboto"/>
                <a:cs typeface="Roboto"/>
                <a:sym typeface="Roboto"/>
              </a:rPr>
              <a:t>message)</a:t>
            </a:r>
            <a:endParaRPr sz="1200">
              <a:solidFill>
                <a:schemeClr val="dk2"/>
              </a:solidFill>
              <a:latin typeface="Roboto"/>
              <a:ea typeface="Roboto"/>
              <a:cs typeface="Roboto"/>
              <a:sym typeface="Roboto"/>
            </a:endParaRPr>
          </a:p>
        </p:txBody>
      </p:sp>
      <p:sp>
        <p:nvSpPr>
          <p:cNvPr id="795" name="Google Shape;795;p45"/>
          <p:cNvSpPr txBox="1"/>
          <p:nvPr/>
        </p:nvSpPr>
        <p:spPr>
          <a:xfrm>
            <a:off x="2681600" y="2749002"/>
            <a:ext cx="503100" cy="369900"/>
          </a:xfrm>
          <a:prstGeom prst="rect">
            <a:avLst/>
          </a:prstGeom>
          <a:noFill/>
          <a:ln cap="flat" cmpd="sng" w="9525">
            <a:solidFill>
              <a:schemeClr val="lt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sz="300">
              <a:solidFill>
                <a:schemeClr val="accent3"/>
              </a:solidFill>
              <a:latin typeface="Roboto"/>
              <a:ea typeface="Roboto"/>
              <a:cs typeface="Roboto"/>
              <a:sym typeface="Roboto"/>
            </a:endParaRPr>
          </a:p>
        </p:txBody>
      </p:sp>
      <p:grpSp>
        <p:nvGrpSpPr>
          <p:cNvPr id="796" name="Google Shape;796;p45"/>
          <p:cNvGrpSpPr/>
          <p:nvPr/>
        </p:nvGrpSpPr>
        <p:grpSpPr>
          <a:xfrm>
            <a:off x="3079330" y="2675762"/>
            <a:ext cx="72058" cy="116153"/>
            <a:chOff x="1275865" y="6398290"/>
            <a:chExt cx="419186" cy="547634"/>
          </a:xfrm>
        </p:grpSpPr>
        <p:sp>
          <p:nvSpPr>
            <p:cNvPr id="797" name="Google Shape;797;p45"/>
            <p:cNvSpPr/>
            <p:nvPr/>
          </p:nvSpPr>
          <p:spPr>
            <a:xfrm>
              <a:off x="1345888" y="6398290"/>
              <a:ext cx="279140" cy="302952"/>
            </a:xfrm>
            <a:custGeom>
              <a:rect b="b" l="l" r="r" t="t"/>
              <a:pathLst>
                <a:path extrusionOk="0" h="1908" w="1758">
                  <a:moveTo>
                    <a:pt x="884" y="399"/>
                  </a:moveTo>
                  <a:lnTo>
                    <a:pt x="981" y="410"/>
                  </a:lnTo>
                  <a:lnTo>
                    <a:pt x="1068" y="442"/>
                  </a:lnTo>
                  <a:lnTo>
                    <a:pt x="1154" y="485"/>
                  </a:lnTo>
                  <a:lnTo>
                    <a:pt x="1218" y="539"/>
                  </a:lnTo>
                  <a:lnTo>
                    <a:pt x="1283" y="615"/>
                  </a:lnTo>
                  <a:lnTo>
                    <a:pt x="1326" y="690"/>
                  </a:lnTo>
                  <a:lnTo>
                    <a:pt x="1358" y="787"/>
                  </a:lnTo>
                  <a:lnTo>
                    <a:pt x="1358" y="884"/>
                  </a:lnTo>
                  <a:lnTo>
                    <a:pt x="1358" y="1520"/>
                  </a:lnTo>
                  <a:lnTo>
                    <a:pt x="400" y="1520"/>
                  </a:lnTo>
                  <a:lnTo>
                    <a:pt x="400" y="884"/>
                  </a:lnTo>
                  <a:lnTo>
                    <a:pt x="410" y="787"/>
                  </a:lnTo>
                  <a:lnTo>
                    <a:pt x="432" y="690"/>
                  </a:lnTo>
                  <a:lnTo>
                    <a:pt x="475" y="615"/>
                  </a:lnTo>
                  <a:lnTo>
                    <a:pt x="540" y="539"/>
                  </a:lnTo>
                  <a:lnTo>
                    <a:pt x="604" y="485"/>
                  </a:lnTo>
                  <a:lnTo>
                    <a:pt x="690" y="442"/>
                  </a:lnTo>
                  <a:lnTo>
                    <a:pt x="787" y="410"/>
                  </a:lnTo>
                  <a:lnTo>
                    <a:pt x="884" y="399"/>
                  </a:lnTo>
                  <a:close/>
                  <a:moveTo>
                    <a:pt x="884" y="1"/>
                  </a:moveTo>
                  <a:lnTo>
                    <a:pt x="787" y="11"/>
                  </a:lnTo>
                  <a:lnTo>
                    <a:pt x="701" y="22"/>
                  </a:lnTo>
                  <a:lnTo>
                    <a:pt x="615" y="44"/>
                  </a:lnTo>
                  <a:lnTo>
                    <a:pt x="540" y="76"/>
                  </a:lnTo>
                  <a:lnTo>
                    <a:pt x="464" y="108"/>
                  </a:lnTo>
                  <a:lnTo>
                    <a:pt x="389" y="151"/>
                  </a:lnTo>
                  <a:lnTo>
                    <a:pt x="324" y="205"/>
                  </a:lnTo>
                  <a:lnTo>
                    <a:pt x="260" y="259"/>
                  </a:lnTo>
                  <a:lnTo>
                    <a:pt x="206" y="324"/>
                  </a:lnTo>
                  <a:lnTo>
                    <a:pt x="152" y="389"/>
                  </a:lnTo>
                  <a:lnTo>
                    <a:pt x="109" y="464"/>
                  </a:lnTo>
                  <a:lnTo>
                    <a:pt x="66" y="539"/>
                  </a:lnTo>
                  <a:lnTo>
                    <a:pt x="44" y="626"/>
                  </a:lnTo>
                  <a:lnTo>
                    <a:pt x="23" y="712"/>
                  </a:lnTo>
                  <a:lnTo>
                    <a:pt x="1" y="798"/>
                  </a:lnTo>
                  <a:lnTo>
                    <a:pt x="1" y="884"/>
                  </a:lnTo>
                  <a:lnTo>
                    <a:pt x="1" y="1908"/>
                  </a:lnTo>
                  <a:lnTo>
                    <a:pt x="1757" y="1908"/>
                  </a:lnTo>
                  <a:lnTo>
                    <a:pt x="1757" y="884"/>
                  </a:lnTo>
                  <a:lnTo>
                    <a:pt x="1757" y="798"/>
                  </a:lnTo>
                  <a:lnTo>
                    <a:pt x="1746" y="712"/>
                  </a:lnTo>
                  <a:lnTo>
                    <a:pt x="1725" y="626"/>
                  </a:lnTo>
                  <a:lnTo>
                    <a:pt x="1692" y="539"/>
                  </a:lnTo>
                  <a:lnTo>
                    <a:pt x="1649" y="464"/>
                  </a:lnTo>
                  <a:lnTo>
                    <a:pt x="1606" y="389"/>
                  </a:lnTo>
                  <a:lnTo>
                    <a:pt x="1563" y="324"/>
                  </a:lnTo>
                  <a:lnTo>
                    <a:pt x="1499" y="259"/>
                  </a:lnTo>
                  <a:lnTo>
                    <a:pt x="1434" y="205"/>
                  </a:lnTo>
                  <a:lnTo>
                    <a:pt x="1369" y="151"/>
                  </a:lnTo>
                  <a:lnTo>
                    <a:pt x="1294" y="108"/>
                  </a:lnTo>
                  <a:lnTo>
                    <a:pt x="1218" y="76"/>
                  </a:lnTo>
                  <a:lnTo>
                    <a:pt x="1143" y="44"/>
                  </a:lnTo>
                  <a:lnTo>
                    <a:pt x="1057" y="22"/>
                  </a:lnTo>
                  <a:lnTo>
                    <a:pt x="971" y="11"/>
                  </a:lnTo>
                  <a:lnTo>
                    <a:pt x="884" y="1"/>
                  </a:lnTo>
                  <a:close/>
                </a:path>
              </a:pathLst>
            </a:custGeom>
            <a:solidFill>
              <a:srgbClr val="BABF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8" name="Google Shape;798;p45"/>
            <p:cNvSpPr/>
            <p:nvPr/>
          </p:nvSpPr>
          <p:spPr>
            <a:xfrm>
              <a:off x="1275865" y="6639479"/>
              <a:ext cx="100986" cy="306445"/>
            </a:xfrm>
            <a:custGeom>
              <a:rect b="b" l="l" r="r" t="t"/>
              <a:pathLst>
                <a:path extrusionOk="0" h="1930" w="636">
                  <a:moveTo>
                    <a:pt x="54" y="1"/>
                  </a:moveTo>
                  <a:lnTo>
                    <a:pt x="22" y="22"/>
                  </a:lnTo>
                  <a:lnTo>
                    <a:pt x="11" y="44"/>
                  </a:lnTo>
                  <a:lnTo>
                    <a:pt x="0" y="76"/>
                  </a:lnTo>
                  <a:lnTo>
                    <a:pt x="0" y="1854"/>
                  </a:lnTo>
                  <a:lnTo>
                    <a:pt x="11" y="1886"/>
                  </a:lnTo>
                  <a:lnTo>
                    <a:pt x="22" y="1908"/>
                  </a:lnTo>
                  <a:lnTo>
                    <a:pt x="54" y="1929"/>
                  </a:lnTo>
                  <a:lnTo>
                    <a:pt x="636" y="1929"/>
                  </a:lnTo>
                  <a:lnTo>
                    <a:pt x="636" y="1"/>
                  </a:lnTo>
                  <a:close/>
                </a:path>
              </a:pathLst>
            </a:custGeom>
            <a:solidFill>
              <a:srgbClr val="EDA60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9" name="Google Shape;799;p45"/>
            <p:cNvSpPr/>
            <p:nvPr/>
          </p:nvSpPr>
          <p:spPr>
            <a:xfrm>
              <a:off x="1359703" y="6639479"/>
              <a:ext cx="335349" cy="306445"/>
            </a:xfrm>
            <a:custGeom>
              <a:rect b="b" l="l" r="r" t="t"/>
              <a:pathLst>
                <a:path extrusionOk="0" h="1930" w="2112">
                  <a:moveTo>
                    <a:pt x="54" y="1"/>
                  </a:moveTo>
                  <a:lnTo>
                    <a:pt x="22" y="22"/>
                  </a:lnTo>
                  <a:lnTo>
                    <a:pt x="11" y="44"/>
                  </a:lnTo>
                  <a:lnTo>
                    <a:pt x="0" y="76"/>
                  </a:lnTo>
                  <a:lnTo>
                    <a:pt x="0" y="1854"/>
                  </a:lnTo>
                  <a:lnTo>
                    <a:pt x="11" y="1886"/>
                  </a:lnTo>
                  <a:lnTo>
                    <a:pt x="22" y="1908"/>
                  </a:lnTo>
                  <a:lnTo>
                    <a:pt x="54" y="1929"/>
                  </a:lnTo>
                  <a:lnTo>
                    <a:pt x="2058" y="1929"/>
                  </a:lnTo>
                  <a:lnTo>
                    <a:pt x="2090" y="1908"/>
                  </a:lnTo>
                  <a:lnTo>
                    <a:pt x="2101" y="1886"/>
                  </a:lnTo>
                  <a:lnTo>
                    <a:pt x="2112" y="1854"/>
                  </a:lnTo>
                  <a:lnTo>
                    <a:pt x="2112" y="76"/>
                  </a:lnTo>
                  <a:lnTo>
                    <a:pt x="2101" y="44"/>
                  </a:lnTo>
                  <a:lnTo>
                    <a:pt x="2090" y="22"/>
                  </a:lnTo>
                  <a:lnTo>
                    <a:pt x="2058" y="1"/>
                  </a:lnTo>
                  <a:close/>
                </a:path>
              </a:pathLst>
            </a:custGeom>
            <a:solidFill>
              <a:srgbClr val="FABB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00" name="Google Shape;800;p45"/>
          <p:cNvSpPr txBox="1"/>
          <p:nvPr/>
        </p:nvSpPr>
        <p:spPr>
          <a:xfrm>
            <a:off x="86650" y="1118850"/>
            <a:ext cx="1402800" cy="72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2"/>
                </a:solidFill>
                <a:latin typeface="Roboto"/>
                <a:ea typeface="Roboto"/>
                <a:cs typeface="Roboto"/>
                <a:sym typeface="Roboto"/>
              </a:rPr>
              <a:t>Issuer rejects on repeated tag</a:t>
            </a:r>
            <a:endParaRPr>
              <a:solidFill>
                <a:schemeClr val="dk2"/>
              </a:solidFill>
              <a:latin typeface="Roboto"/>
              <a:ea typeface="Roboto"/>
              <a:cs typeface="Roboto"/>
              <a:sym typeface="Roboto"/>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4" name="Shape 804"/>
        <p:cNvGrpSpPr/>
        <p:nvPr/>
      </p:nvGrpSpPr>
      <p:grpSpPr>
        <a:xfrm>
          <a:off x="0" y="0"/>
          <a:ext cx="0" cy="0"/>
          <a:chOff x="0" y="0"/>
          <a:chExt cx="0" cy="0"/>
        </a:xfrm>
      </p:grpSpPr>
      <p:sp>
        <p:nvSpPr>
          <p:cNvPr id="805" name="Google Shape;805;p46"/>
          <p:cNvSpPr txBox="1"/>
          <p:nvPr>
            <p:ph type="title"/>
          </p:nvPr>
        </p:nvSpPr>
        <p:spPr>
          <a:xfrm>
            <a:off x="180900" y="446900"/>
            <a:ext cx="87822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Variant 1: Tag the request, throttle at Issuance</a:t>
            </a:r>
            <a:endParaRPr/>
          </a:p>
        </p:txBody>
      </p:sp>
      <p:pic>
        <p:nvPicPr>
          <p:cNvPr id="806" name="Google Shape;806;p46"/>
          <p:cNvPicPr preferRelativeResize="0"/>
          <p:nvPr/>
        </p:nvPicPr>
        <p:blipFill>
          <a:blip r:embed="rId3">
            <a:alphaModFix/>
          </a:blip>
          <a:stretch>
            <a:fillRect/>
          </a:stretch>
        </p:blipFill>
        <p:spPr>
          <a:xfrm>
            <a:off x="2198616" y="3985662"/>
            <a:ext cx="433876" cy="627686"/>
          </a:xfrm>
          <a:prstGeom prst="rect">
            <a:avLst/>
          </a:prstGeom>
          <a:noFill/>
          <a:ln>
            <a:noFill/>
          </a:ln>
        </p:spPr>
      </p:pic>
      <p:sp>
        <p:nvSpPr>
          <p:cNvPr id="807" name="Google Shape;807;p46"/>
          <p:cNvSpPr txBox="1"/>
          <p:nvPr/>
        </p:nvSpPr>
        <p:spPr>
          <a:xfrm>
            <a:off x="1548325" y="1276450"/>
            <a:ext cx="2198100" cy="429300"/>
          </a:xfrm>
          <a:prstGeom prst="rect">
            <a:avLst/>
          </a:prstGeom>
          <a:noFill/>
          <a:ln cap="flat" cmpd="sng" w="19050">
            <a:solidFill>
              <a:schemeClr val="accent1"/>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chemeClr val="accent1"/>
                </a:solidFill>
                <a:latin typeface="Roboto"/>
                <a:ea typeface="Roboto"/>
                <a:cs typeface="Roboto"/>
                <a:sym typeface="Roboto"/>
              </a:rPr>
              <a:t>Issuer</a:t>
            </a:r>
            <a:endParaRPr sz="1800">
              <a:solidFill>
                <a:schemeClr val="accent1"/>
              </a:solidFill>
              <a:latin typeface="Roboto"/>
              <a:ea typeface="Roboto"/>
              <a:cs typeface="Roboto"/>
              <a:sym typeface="Roboto"/>
            </a:endParaRPr>
          </a:p>
        </p:txBody>
      </p:sp>
      <p:sp>
        <p:nvSpPr>
          <p:cNvPr id="808" name="Google Shape;808;p46"/>
          <p:cNvSpPr txBox="1"/>
          <p:nvPr/>
        </p:nvSpPr>
        <p:spPr>
          <a:xfrm>
            <a:off x="2764650" y="4068650"/>
            <a:ext cx="11277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latin typeface="Roboto"/>
                <a:ea typeface="Roboto"/>
                <a:cs typeface="Roboto"/>
                <a:sym typeface="Roboto"/>
              </a:rPr>
              <a:t>“Holiday”</a:t>
            </a:r>
            <a:endParaRPr sz="1800">
              <a:solidFill>
                <a:schemeClr val="dk2"/>
              </a:solidFill>
              <a:latin typeface="Roboto"/>
              <a:ea typeface="Roboto"/>
              <a:cs typeface="Roboto"/>
              <a:sym typeface="Roboto"/>
            </a:endParaRPr>
          </a:p>
        </p:txBody>
      </p:sp>
      <p:cxnSp>
        <p:nvCxnSpPr>
          <p:cNvPr id="809" name="Google Shape;809;p46"/>
          <p:cNvCxnSpPr/>
          <p:nvPr/>
        </p:nvCxnSpPr>
        <p:spPr>
          <a:xfrm rot="10800000">
            <a:off x="2338225" y="1948450"/>
            <a:ext cx="0" cy="1766400"/>
          </a:xfrm>
          <a:prstGeom prst="straightConnector1">
            <a:avLst/>
          </a:prstGeom>
          <a:noFill/>
          <a:ln cap="flat" cmpd="sng" w="9525">
            <a:solidFill>
              <a:schemeClr val="dk2"/>
            </a:solidFill>
            <a:prstDash val="solid"/>
            <a:round/>
            <a:headEnd len="med" w="med" type="none"/>
            <a:tailEnd len="med" w="med" type="triangle"/>
          </a:ln>
        </p:spPr>
      </p:cxnSp>
      <p:cxnSp>
        <p:nvCxnSpPr>
          <p:cNvPr id="810" name="Google Shape;810;p46"/>
          <p:cNvCxnSpPr/>
          <p:nvPr/>
        </p:nvCxnSpPr>
        <p:spPr>
          <a:xfrm rot="10800000">
            <a:off x="2576500" y="1962500"/>
            <a:ext cx="0" cy="1766400"/>
          </a:xfrm>
          <a:prstGeom prst="straightConnector1">
            <a:avLst/>
          </a:prstGeom>
          <a:noFill/>
          <a:ln cap="flat" cmpd="sng" w="9525">
            <a:solidFill>
              <a:schemeClr val="dk2"/>
            </a:solidFill>
            <a:prstDash val="solid"/>
            <a:round/>
            <a:headEnd len="med" w="med" type="triangle"/>
            <a:tailEnd len="med" w="med" type="none"/>
          </a:ln>
        </p:spPr>
      </p:cxnSp>
      <p:pic>
        <p:nvPicPr>
          <p:cNvPr id="811" name="Google Shape;811;p46"/>
          <p:cNvPicPr preferRelativeResize="0"/>
          <p:nvPr/>
        </p:nvPicPr>
        <p:blipFill>
          <a:blip r:embed="rId4">
            <a:alphaModFix/>
          </a:blip>
          <a:stretch>
            <a:fillRect/>
          </a:stretch>
        </p:blipFill>
        <p:spPr>
          <a:xfrm>
            <a:off x="2714912" y="2715700"/>
            <a:ext cx="436500" cy="436500"/>
          </a:xfrm>
          <a:prstGeom prst="rect">
            <a:avLst/>
          </a:prstGeom>
          <a:noFill/>
          <a:ln>
            <a:noFill/>
          </a:ln>
        </p:spPr>
      </p:pic>
      <p:sp>
        <p:nvSpPr>
          <p:cNvPr id="812" name="Google Shape;812;p46"/>
          <p:cNvSpPr txBox="1"/>
          <p:nvPr/>
        </p:nvSpPr>
        <p:spPr>
          <a:xfrm>
            <a:off x="1273600" y="2715700"/>
            <a:ext cx="1030200" cy="526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300">
                <a:solidFill>
                  <a:schemeClr val="dk2"/>
                </a:solidFill>
                <a:latin typeface="Roboto"/>
                <a:ea typeface="Roboto"/>
                <a:cs typeface="Roboto"/>
                <a:sym typeface="Roboto"/>
              </a:rPr>
              <a:t>Blind</a:t>
            </a:r>
            <a:endParaRPr sz="1300">
              <a:solidFill>
                <a:schemeClr val="dk2"/>
              </a:solidFill>
              <a:latin typeface="Roboto"/>
              <a:ea typeface="Roboto"/>
              <a:cs typeface="Roboto"/>
              <a:sym typeface="Roboto"/>
            </a:endParaRPr>
          </a:p>
          <a:p>
            <a:pPr indent="0" lvl="0" marL="0" rtl="0" algn="ctr">
              <a:spcBef>
                <a:spcPts val="0"/>
              </a:spcBef>
              <a:spcAft>
                <a:spcPts val="0"/>
              </a:spcAft>
              <a:buNone/>
            </a:pPr>
            <a:r>
              <a:rPr lang="en" sz="1300">
                <a:solidFill>
                  <a:schemeClr val="dk2"/>
                </a:solidFill>
                <a:latin typeface="Roboto"/>
                <a:ea typeface="Roboto"/>
                <a:cs typeface="Roboto"/>
                <a:sym typeface="Roboto"/>
              </a:rPr>
              <a:t>Request</a:t>
            </a:r>
            <a:endParaRPr sz="1300">
              <a:solidFill>
                <a:schemeClr val="dk2"/>
              </a:solidFill>
              <a:latin typeface="Roboto"/>
              <a:ea typeface="Roboto"/>
              <a:cs typeface="Roboto"/>
              <a:sym typeface="Roboto"/>
            </a:endParaRPr>
          </a:p>
        </p:txBody>
      </p:sp>
      <p:sp>
        <p:nvSpPr>
          <p:cNvPr id="813" name="Google Shape;813;p46"/>
          <p:cNvSpPr txBox="1"/>
          <p:nvPr/>
        </p:nvSpPr>
        <p:spPr>
          <a:xfrm>
            <a:off x="5092175" y="1231375"/>
            <a:ext cx="2198100" cy="429300"/>
          </a:xfrm>
          <a:prstGeom prst="rect">
            <a:avLst/>
          </a:prstGeom>
          <a:noFill/>
          <a:ln cap="flat" cmpd="sng" w="19050">
            <a:solidFill>
              <a:schemeClr val="accent1"/>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chemeClr val="accent1"/>
                </a:solidFill>
                <a:latin typeface="Roboto"/>
                <a:ea typeface="Roboto"/>
                <a:cs typeface="Roboto"/>
                <a:sym typeface="Roboto"/>
              </a:rPr>
              <a:t>Redeemer</a:t>
            </a:r>
            <a:endParaRPr sz="1800">
              <a:solidFill>
                <a:schemeClr val="accent1"/>
              </a:solidFill>
              <a:latin typeface="Roboto"/>
              <a:ea typeface="Roboto"/>
              <a:cs typeface="Roboto"/>
              <a:sym typeface="Roboto"/>
            </a:endParaRPr>
          </a:p>
        </p:txBody>
      </p:sp>
      <p:sp>
        <p:nvSpPr>
          <p:cNvPr id="814" name="Google Shape;814;p46"/>
          <p:cNvSpPr txBox="1"/>
          <p:nvPr/>
        </p:nvSpPr>
        <p:spPr>
          <a:xfrm>
            <a:off x="4726375" y="2614850"/>
            <a:ext cx="11277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latin typeface="Roboto"/>
                <a:ea typeface="Roboto"/>
                <a:cs typeface="Roboto"/>
                <a:sym typeface="Roboto"/>
              </a:rPr>
              <a:t>“Holiday”</a:t>
            </a:r>
            <a:endParaRPr sz="1800">
              <a:solidFill>
                <a:schemeClr val="dk2"/>
              </a:solidFill>
              <a:latin typeface="Roboto"/>
              <a:ea typeface="Roboto"/>
              <a:cs typeface="Roboto"/>
              <a:sym typeface="Roboto"/>
            </a:endParaRPr>
          </a:p>
        </p:txBody>
      </p:sp>
      <p:cxnSp>
        <p:nvCxnSpPr>
          <p:cNvPr id="815" name="Google Shape;815;p46"/>
          <p:cNvCxnSpPr/>
          <p:nvPr/>
        </p:nvCxnSpPr>
        <p:spPr>
          <a:xfrm rot="10800000">
            <a:off x="6285575" y="1948438"/>
            <a:ext cx="0" cy="1766400"/>
          </a:xfrm>
          <a:prstGeom prst="straightConnector1">
            <a:avLst/>
          </a:prstGeom>
          <a:noFill/>
          <a:ln cap="flat" cmpd="sng" w="9525">
            <a:solidFill>
              <a:schemeClr val="dk2"/>
            </a:solidFill>
            <a:prstDash val="solid"/>
            <a:round/>
            <a:headEnd len="med" w="med" type="none"/>
            <a:tailEnd len="med" w="med" type="triangle"/>
          </a:ln>
        </p:spPr>
      </p:cxnSp>
      <p:pic>
        <p:nvPicPr>
          <p:cNvPr id="816" name="Google Shape;816;p46"/>
          <p:cNvPicPr preferRelativeResize="0"/>
          <p:nvPr/>
        </p:nvPicPr>
        <p:blipFill>
          <a:blip r:embed="rId4">
            <a:alphaModFix/>
          </a:blip>
          <a:stretch>
            <a:fillRect/>
          </a:stretch>
        </p:blipFill>
        <p:spPr>
          <a:xfrm>
            <a:off x="5803663" y="2729763"/>
            <a:ext cx="231875" cy="231875"/>
          </a:xfrm>
          <a:prstGeom prst="rect">
            <a:avLst/>
          </a:prstGeom>
          <a:noFill/>
          <a:ln>
            <a:noFill/>
          </a:ln>
        </p:spPr>
      </p:pic>
      <p:sp>
        <p:nvSpPr>
          <p:cNvPr id="817" name="Google Shape;817;p46"/>
          <p:cNvSpPr/>
          <p:nvPr/>
        </p:nvSpPr>
        <p:spPr>
          <a:xfrm>
            <a:off x="6033957" y="4002617"/>
            <a:ext cx="503251" cy="461700"/>
          </a:xfrm>
          <a:custGeom>
            <a:rect b="b" l="l" r="r" t="t"/>
            <a:pathLst>
              <a:path extrusionOk="0" h="1124" w="1127">
                <a:moveTo>
                  <a:pt x="562" y="0"/>
                </a:moveTo>
                <a:cubicBezTo>
                  <a:pt x="252" y="0"/>
                  <a:pt x="0" y="252"/>
                  <a:pt x="0" y="562"/>
                </a:cubicBezTo>
                <a:cubicBezTo>
                  <a:pt x="0" y="873"/>
                  <a:pt x="252" y="1123"/>
                  <a:pt x="562" y="1123"/>
                </a:cubicBezTo>
                <a:cubicBezTo>
                  <a:pt x="872" y="1123"/>
                  <a:pt x="1126" y="872"/>
                  <a:pt x="1126" y="562"/>
                </a:cubicBezTo>
                <a:cubicBezTo>
                  <a:pt x="1124" y="251"/>
                  <a:pt x="872" y="0"/>
                  <a:pt x="562" y="0"/>
                </a:cubicBezTo>
                <a:close/>
                <a:moveTo>
                  <a:pt x="562" y="1013"/>
                </a:moveTo>
                <a:cubicBezTo>
                  <a:pt x="314" y="1013"/>
                  <a:pt x="113" y="813"/>
                  <a:pt x="113" y="564"/>
                </a:cubicBezTo>
                <a:cubicBezTo>
                  <a:pt x="113" y="316"/>
                  <a:pt x="314" y="116"/>
                  <a:pt x="562" y="116"/>
                </a:cubicBezTo>
                <a:cubicBezTo>
                  <a:pt x="810" y="116"/>
                  <a:pt x="1011" y="316"/>
                  <a:pt x="1011" y="564"/>
                </a:cubicBezTo>
                <a:cubicBezTo>
                  <a:pt x="1011" y="810"/>
                  <a:pt x="810" y="1013"/>
                  <a:pt x="562" y="1013"/>
                </a:cubicBezTo>
                <a:close/>
                <a:moveTo>
                  <a:pt x="760" y="505"/>
                </a:moveTo>
                <a:cubicBezTo>
                  <a:pt x="808" y="505"/>
                  <a:pt x="844" y="468"/>
                  <a:pt x="844" y="420"/>
                </a:cubicBezTo>
                <a:cubicBezTo>
                  <a:pt x="844" y="372"/>
                  <a:pt x="808" y="336"/>
                  <a:pt x="760" y="336"/>
                </a:cubicBezTo>
                <a:cubicBezTo>
                  <a:pt x="712" y="336"/>
                  <a:pt x="675" y="372"/>
                  <a:pt x="675" y="420"/>
                </a:cubicBezTo>
                <a:cubicBezTo>
                  <a:pt x="675" y="468"/>
                  <a:pt x="712" y="505"/>
                  <a:pt x="760" y="505"/>
                </a:cubicBezTo>
                <a:close/>
                <a:moveTo>
                  <a:pt x="365" y="505"/>
                </a:moveTo>
                <a:cubicBezTo>
                  <a:pt x="412" y="505"/>
                  <a:pt x="449" y="468"/>
                  <a:pt x="449" y="420"/>
                </a:cubicBezTo>
                <a:cubicBezTo>
                  <a:pt x="449" y="372"/>
                  <a:pt x="412" y="336"/>
                  <a:pt x="365" y="336"/>
                </a:cubicBezTo>
                <a:cubicBezTo>
                  <a:pt x="317" y="336"/>
                  <a:pt x="280" y="372"/>
                  <a:pt x="280" y="420"/>
                </a:cubicBezTo>
                <a:cubicBezTo>
                  <a:pt x="280" y="468"/>
                  <a:pt x="317" y="505"/>
                  <a:pt x="365" y="505"/>
                </a:cubicBezTo>
                <a:close/>
                <a:moveTo>
                  <a:pt x="562" y="872"/>
                </a:moveTo>
                <a:cubicBezTo>
                  <a:pt x="692" y="872"/>
                  <a:pt x="805" y="790"/>
                  <a:pt x="850" y="674"/>
                </a:cubicBezTo>
                <a:lnTo>
                  <a:pt x="274" y="674"/>
                </a:lnTo>
                <a:cubicBezTo>
                  <a:pt x="319" y="790"/>
                  <a:pt x="429" y="872"/>
                  <a:pt x="562" y="872"/>
                </a:cubicBezTo>
                <a:close/>
              </a:path>
            </a:pathLst>
          </a:custGeom>
          <a:solidFill>
            <a:srgbClr val="40404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600" u="none" cap="none" strike="noStrike">
              <a:solidFill>
                <a:srgbClr val="000000"/>
              </a:solidFill>
              <a:latin typeface="Calibri"/>
              <a:ea typeface="Calibri"/>
              <a:cs typeface="Calibri"/>
              <a:sym typeface="Calibri"/>
            </a:endParaRPr>
          </a:p>
        </p:txBody>
      </p:sp>
      <p:pic>
        <p:nvPicPr>
          <p:cNvPr id="818" name="Google Shape;818;p46"/>
          <p:cNvPicPr preferRelativeResize="0"/>
          <p:nvPr/>
        </p:nvPicPr>
        <p:blipFill>
          <a:blip r:embed="rId5">
            <a:alphaModFix/>
          </a:blip>
          <a:stretch>
            <a:fillRect/>
          </a:stretch>
        </p:blipFill>
        <p:spPr>
          <a:xfrm>
            <a:off x="8039856" y="1082388"/>
            <a:ext cx="858569" cy="727275"/>
          </a:xfrm>
          <a:prstGeom prst="rect">
            <a:avLst/>
          </a:prstGeom>
          <a:noFill/>
          <a:ln>
            <a:noFill/>
          </a:ln>
        </p:spPr>
      </p:pic>
      <p:cxnSp>
        <p:nvCxnSpPr>
          <p:cNvPr id="819" name="Google Shape;819;p46"/>
          <p:cNvCxnSpPr/>
          <p:nvPr/>
        </p:nvCxnSpPr>
        <p:spPr>
          <a:xfrm>
            <a:off x="7494425" y="1483205"/>
            <a:ext cx="436500" cy="6600"/>
          </a:xfrm>
          <a:prstGeom prst="straightConnector1">
            <a:avLst/>
          </a:prstGeom>
          <a:noFill/>
          <a:ln cap="flat" cmpd="sng" w="9525">
            <a:solidFill>
              <a:schemeClr val="dk2"/>
            </a:solidFill>
            <a:prstDash val="solid"/>
            <a:round/>
            <a:headEnd len="med" w="med" type="none"/>
            <a:tailEnd len="med" w="med" type="triangle"/>
          </a:ln>
        </p:spPr>
      </p:cxnSp>
      <p:sp>
        <p:nvSpPr>
          <p:cNvPr id="820" name="Google Shape;820;p46"/>
          <p:cNvSpPr txBox="1"/>
          <p:nvPr/>
        </p:nvSpPr>
        <p:spPr>
          <a:xfrm>
            <a:off x="1036275" y="4112150"/>
            <a:ext cx="1030200" cy="374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chemeClr val="dk2"/>
                </a:solidFill>
                <a:latin typeface="Roboto"/>
                <a:ea typeface="Roboto"/>
                <a:cs typeface="Roboto"/>
                <a:sym typeface="Roboto"/>
              </a:rPr>
              <a:t>“signed in”</a:t>
            </a:r>
            <a:endParaRPr sz="1200">
              <a:solidFill>
                <a:schemeClr val="dk2"/>
              </a:solidFill>
              <a:latin typeface="Roboto"/>
              <a:ea typeface="Roboto"/>
              <a:cs typeface="Roboto"/>
              <a:sym typeface="Roboto"/>
            </a:endParaRPr>
          </a:p>
        </p:txBody>
      </p:sp>
      <p:sp>
        <p:nvSpPr>
          <p:cNvPr id="821" name="Google Shape;821;p46"/>
          <p:cNvSpPr txBox="1"/>
          <p:nvPr/>
        </p:nvSpPr>
        <p:spPr>
          <a:xfrm>
            <a:off x="4851775" y="3985650"/>
            <a:ext cx="1127700" cy="374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chemeClr val="dk2"/>
                </a:solidFill>
                <a:latin typeface="Roboto"/>
                <a:ea typeface="Roboto"/>
                <a:cs typeface="Roboto"/>
                <a:sym typeface="Roboto"/>
              </a:rPr>
              <a:t>“signed out”/</a:t>
            </a:r>
            <a:endParaRPr sz="1200">
              <a:solidFill>
                <a:schemeClr val="dk2"/>
              </a:solidFill>
              <a:latin typeface="Roboto"/>
              <a:ea typeface="Roboto"/>
              <a:cs typeface="Roboto"/>
              <a:sym typeface="Roboto"/>
            </a:endParaRPr>
          </a:p>
          <a:p>
            <a:pPr indent="0" lvl="0" marL="0" rtl="0" algn="ctr">
              <a:spcBef>
                <a:spcPts val="0"/>
              </a:spcBef>
              <a:spcAft>
                <a:spcPts val="0"/>
              </a:spcAft>
              <a:buNone/>
            </a:pPr>
            <a:r>
              <a:rPr lang="en" sz="1200">
                <a:solidFill>
                  <a:schemeClr val="dk2"/>
                </a:solidFill>
                <a:latin typeface="Roboto"/>
                <a:ea typeface="Roboto"/>
                <a:cs typeface="Roboto"/>
                <a:sym typeface="Roboto"/>
              </a:rPr>
              <a:t>anonymous</a:t>
            </a:r>
            <a:endParaRPr sz="1200">
              <a:solidFill>
                <a:schemeClr val="dk2"/>
              </a:solidFill>
              <a:latin typeface="Roboto"/>
              <a:ea typeface="Roboto"/>
              <a:cs typeface="Roboto"/>
              <a:sym typeface="Roboto"/>
            </a:endParaRPr>
          </a:p>
        </p:txBody>
      </p:sp>
      <p:pic>
        <p:nvPicPr>
          <p:cNvPr id="822" name="Google Shape;822;p46"/>
          <p:cNvPicPr preferRelativeResize="0"/>
          <p:nvPr/>
        </p:nvPicPr>
        <p:blipFill>
          <a:blip r:embed="rId6">
            <a:alphaModFix/>
          </a:blip>
          <a:stretch>
            <a:fillRect/>
          </a:stretch>
        </p:blipFill>
        <p:spPr>
          <a:xfrm>
            <a:off x="1663450" y="3152200"/>
            <a:ext cx="436502" cy="448988"/>
          </a:xfrm>
          <a:prstGeom prst="rect">
            <a:avLst/>
          </a:prstGeom>
          <a:noFill/>
          <a:ln>
            <a:noFill/>
          </a:ln>
        </p:spPr>
      </p:pic>
      <p:cxnSp>
        <p:nvCxnSpPr>
          <p:cNvPr id="823" name="Google Shape;823;p46"/>
          <p:cNvCxnSpPr>
            <a:endCxn id="822" idx="1"/>
          </p:cNvCxnSpPr>
          <p:nvPr/>
        </p:nvCxnSpPr>
        <p:spPr>
          <a:xfrm>
            <a:off x="1016050" y="3319994"/>
            <a:ext cx="647400" cy="56700"/>
          </a:xfrm>
          <a:prstGeom prst="straightConnector1">
            <a:avLst/>
          </a:prstGeom>
          <a:noFill/>
          <a:ln cap="flat" cmpd="sng" w="9525">
            <a:solidFill>
              <a:schemeClr val="dk2"/>
            </a:solidFill>
            <a:prstDash val="solid"/>
            <a:round/>
            <a:headEnd len="med" w="med" type="none"/>
            <a:tailEnd len="med" w="med" type="triangle"/>
          </a:ln>
        </p:spPr>
      </p:cxnSp>
      <p:sp>
        <p:nvSpPr>
          <p:cNvPr id="824" name="Google Shape;824;p46"/>
          <p:cNvSpPr txBox="1"/>
          <p:nvPr/>
        </p:nvSpPr>
        <p:spPr>
          <a:xfrm>
            <a:off x="189900" y="2822600"/>
            <a:ext cx="858600" cy="906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2"/>
                </a:solidFill>
                <a:latin typeface="Roboto"/>
                <a:ea typeface="Roboto"/>
                <a:cs typeface="Roboto"/>
                <a:sym typeface="Roboto"/>
              </a:rPr>
              <a:t>Same for repeated</a:t>
            </a:r>
            <a:endParaRPr sz="1200">
              <a:solidFill>
                <a:schemeClr val="dk2"/>
              </a:solidFill>
              <a:latin typeface="Roboto"/>
              <a:ea typeface="Roboto"/>
              <a:cs typeface="Roboto"/>
              <a:sym typeface="Roboto"/>
            </a:endParaRPr>
          </a:p>
          <a:p>
            <a:pPr indent="0" lvl="0" marL="0" rtl="0" algn="l">
              <a:spcBef>
                <a:spcPts val="0"/>
              </a:spcBef>
              <a:spcAft>
                <a:spcPts val="0"/>
              </a:spcAft>
              <a:buNone/>
            </a:pPr>
            <a:r>
              <a:rPr lang="en" sz="1200">
                <a:solidFill>
                  <a:schemeClr val="dk2"/>
                </a:solidFill>
                <a:latin typeface="Roboto"/>
                <a:ea typeface="Roboto"/>
                <a:cs typeface="Roboto"/>
                <a:sym typeface="Roboto"/>
              </a:rPr>
              <a:t>(client +</a:t>
            </a:r>
            <a:endParaRPr sz="1200">
              <a:solidFill>
                <a:schemeClr val="dk2"/>
              </a:solidFill>
              <a:latin typeface="Roboto"/>
              <a:ea typeface="Roboto"/>
              <a:cs typeface="Roboto"/>
              <a:sym typeface="Roboto"/>
            </a:endParaRPr>
          </a:p>
          <a:p>
            <a:pPr indent="0" lvl="0" marL="0" rtl="0" algn="l">
              <a:spcBef>
                <a:spcPts val="0"/>
              </a:spcBef>
              <a:spcAft>
                <a:spcPts val="0"/>
              </a:spcAft>
              <a:buNone/>
            </a:pPr>
            <a:r>
              <a:rPr lang="en" sz="1200">
                <a:solidFill>
                  <a:schemeClr val="dk2"/>
                </a:solidFill>
                <a:latin typeface="Roboto"/>
                <a:ea typeface="Roboto"/>
                <a:cs typeface="Roboto"/>
                <a:sym typeface="Roboto"/>
              </a:rPr>
              <a:t>message)</a:t>
            </a:r>
            <a:endParaRPr sz="1200">
              <a:solidFill>
                <a:schemeClr val="dk2"/>
              </a:solidFill>
              <a:latin typeface="Roboto"/>
              <a:ea typeface="Roboto"/>
              <a:cs typeface="Roboto"/>
              <a:sym typeface="Roboto"/>
            </a:endParaRPr>
          </a:p>
        </p:txBody>
      </p:sp>
      <p:sp>
        <p:nvSpPr>
          <p:cNvPr id="825" name="Google Shape;825;p46"/>
          <p:cNvSpPr txBox="1"/>
          <p:nvPr/>
        </p:nvSpPr>
        <p:spPr>
          <a:xfrm>
            <a:off x="2681600" y="2749002"/>
            <a:ext cx="503100" cy="369900"/>
          </a:xfrm>
          <a:prstGeom prst="rect">
            <a:avLst/>
          </a:prstGeom>
          <a:noFill/>
          <a:ln cap="flat" cmpd="sng" w="9525">
            <a:solidFill>
              <a:schemeClr val="lt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sz="300">
              <a:solidFill>
                <a:schemeClr val="accent3"/>
              </a:solidFill>
              <a:latin typeface="Roboto"/>
              <a:ea typeface="Roboto"/>
              <a:cs typeface="Roboto"/>
              <a:sym typeface="Roboto"/>
            </a:endParaRPr>
          </a:p>
        </p:txBody>
      </p:sp>
      <p:grpSp>
        <p:nvGrpSpPr>
          <p:cNvPr id="826" name="Google Shape;826;p46"/>
          <p:cNvGrpSpPr/>
          <p:nvPr/>
        </p:nvGrpSpPr>
        <p:grpSpPr>
          <a:xfrm>
            <a:off x="3079330" y="2675762"/>
            <a:ext cx="72058" cy="116153"/>
            <a:chOff x="1275865" y="6398290"/>
            <a:chExt cx="419186" cy="547634"/>
          </a:xfrm>
        </p:grpSpPr>
        <p:sp>
          <p:nvSpPr>
            <p:cNvPr id="827" name="Google Shape;827;p46"/>
            <p:cNvSpPr/>
            <p:nvPr/>
          </p:nvSpPr>
          <p:spPr>
            <a:xfrm>
              <a:off x="1345888" y="6398290"/>
              <a:ext cx="279140" cy="302952"/>
            </a:xfrm>
            <a:custGeom>
              <a:rect b="b" l="l" r="r" t="t"/>
              <a:pathLst>
                <a:path extrusionOk="0" h="1908" w="1758">
                  <a:moveTo>
                    <a:pt x="884" y="399"/>
                  </a:moveTo>
                  <a:lnTo>
                    <a:pt x="981" y="410"/>
                  </a:lnTo>
                  <a:lnTo>
                    <a:pt x="1068" y="442"/>
                  </a:lnTo>
                  <a:lnTo>
                    <a:pt x="1154" y="485"/>
                  </a:lnTo>
                  <a:lnTo>
                    <a:pt x="1218" y="539"/>
                  </a:lnTo>
                  <a:lnTo>
                    <a:pt x="1283" y="615"/>
                  </a:lnTo>
                  <a:lnTo>
                    <a:pt x="1326" y="690"/>
                  </a:lnTo>
                  <a:lnTo>
                    <a:pt x="1358" y="787"/>
                  </a:lnTo>
                  <a:lnTo>
                    <a:pt x="1358" y="884"/>
                  </a:lnTo>
                  <a:lnTo>
                    <a:pt x="1358" y="1520"/>
                  </a:lnTo>
                  <a:lnTo>
                    <a:pt x="400" y="1520"/>
                  </a:lnTo>
                  <a:lnTo>
                    <a:pt x="400" y="884"/>
                  </a:lnTo>
                  <a:lnTo>
                    <a:pt x="410" y="787"/>
                  </a:lnTo>
                  <a:lnTo>
                    <a:pt x="432" y="690"/>
                  </a:lnTo>
                  <a:lnTo>
                    <a:pt x="475" y="615"/>
                  </a:lnTo>
                  <a:lnTo>
                    <a:pt x="540" y="539"/>
                  </a:lnTo>
                  <a:lnTo>
                    <a:pt x="604" y="485"/>
                  </a:lnTo>
                  <a:lnTo>
                    <a:pt x="690" y="442"/>
                  </a:lnTo>
                  <a:lnTo>
                    <a:pt x="787" y="410"/>
                  </a:lnTo>
                  <a:lnTo>
                    <a:pt x="884" y="399"/>
                  </a:lnTo>
                  <a:close/>
                  <a:moveTo>
                    <a:pt x="884" y="1"/>
                  </a:moveTo>
                  <a:lnTo>
                    <a:pt x="787" y="11"/>
                  </a:lnTo>
                  <a:lnTo>
                    <a:pt x="701" y="22"/>
                  </a:lnTo>
                  <a:lnTo>
                    <a:pt x="615" y="44"/>
                  </a:lnTo>
                  <a:lnTo>
                    <a:pt x="540" y="76"/>
                  </a:lnTo>
                  <a:lnTo>
                    <a:pt x="464" y="108"/>
                  </a:lnTo>
                  <a:lnTo>
                    <a:pt x="389" y="151"/>
                  </a:lnTo>
                  <a:lnTo>
                    <a:pt x="324" y="205"/>
                  </a:lnTo>
                  <a:lnTo>
                    <a:pt x="260" y="259"/>
                  </a:lnTo>
                  <a:lnTo>
                    <a:pt x="206" y="324"/>
                  </a:lnTo>
                  <a:lnTo>
                    <a:pt x="152" y="389"/>
                  </a:lnTo>
                  <a:lnTo>
                    <a:pt x="109" y="464"/>
                  </a:lnTo>
                  <a:lnTo>
                    <a:pt x="66" y="539"/>
                  </a:lnTo>
                  <a:lnTo>
                    <a:pt x="44" y="626"/>
                  </a:lnTo>
                  <a:lnTo>
                    <a:pt x="23" y="712"/>
                  </a:lnTo>
                  <a:lnTo>
                    <a:pt x="1" y="798"/>
                  </a:lnTo>
                  <a:lnTo>
                    <a:pt x="1" y="884"/>
                  </a:lnTo>
                  <a:lnTo>
                    <a:pt x="1" y="1908"/>
                  </a:lnTo>
                  <a:lnTo>
                    <a:pt x="1757" y="1908"/>
                  </a:lnTo>
                  <a:lnTo>
                    <a:pt x="1757" y="884"/>
                  </a:lnTo>
                  <a:lnTo>
                    <a:pt x="1757" y="798"/>
                  </a:lnTo>
                  <a:lnTo>
                    <a:pt x="1746" y="712"/>
                  </a:lnTo>
                  <a:lnTo>
                    <a:pt x="1725" y="626"/>
                  </a:lnTo>
                  <a:lnTo>
                    <a:pt x="1692" y="539"/>
                  </a:lnTo>
                  <a:lnTo>
                    <a:pt x="1649" y="464"/>
                  </a:lnTo>
                  <a:lnTo>
                    <a:pt x="1606" y="389"/>
                  </a:lnTo>
                  <a:lnTo>
                    <a:pt x="1563" y="324"/>
                  </a:lnTo>
                  <a:lnTo>
                    <a:pt x="1499" y="259"/>
                  </a:lnTo>
                  <a:lnTo>
                    <a:pt x="1434" y="205"/>
                  </a:lnTo>
                  <a:lnTo>
                    <a:pt x="1369" y="151"/>
                  </a:lnTo>
                  <a:lnTo>
                    <a:pt x="1294" y="108"/>
                  </a:lnTo>
                  <a:lnTo>
                    <a:pt x="1218" y="76"/>
                  </a:lnTo>
                  <a:lnTo>
                    <a:pt x="1143" y="44"/>
                  </a:lnTo>
                  <a:lnTo>
                    <a:pt x="1057" y="22"/>
                  </a:lnTo>
                  <a:lnTo>
                    <a:pt x="971" y="11"/>
                  </a:lnTo>
                  <a:lnTo>
                    <a:pt x="884" y="1"/>
                  </a:lnTo>
                  <a:close/>
                </a:path>
              </a:pathLst>
            </a:custGeom>
            <a:solidFill>
              <a:srgbClr val="BABF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8" name="Google Shape;828;p46"/>
            <p:cNvSpPr/>
            <p:nvPr/>
          </p:nvSpPr>
          <p:spPr>
            <a:xfrm>
              <a:off x="1275865" y="6639479"/>
              <a:ext cx="100986" cy="306445"/>
            </a:xfrm>
            <a:custGeom>
              <a:rect b="b" l="l" r="r" t="t"/>
              <a:pathLst>
                <a:path extrusionOk="0" h="1930" w="636">
                  <a:moveTo>
                    <a:pt x="54" y="1"/>
                  </a:moveTo>
                  <a:lnTo>
                    <a:pt x="22" y="22"/>
                  </a:lnTo>
                  <a:lnTo>
                    <a:pt x="11" y="44"/>
                  </a:lnTo>
                  <a:lnTo>
                    <a:pt x="0" y="76"/>
                  </a:lnTo>
                  <a:lnTo>
                    <a:pt x="0" y="1854"/>
                  </a:lnTo>
                  <a:lnTo>
                    <a:pt x="11" y="1886"/>
                  </a:lnTo>
                  <a:lnTo>
                    <a:pt x="22" y="1908"/>
                  </a:lnTo>
                  <a:lnTo>
                    <a:pt x="54" y="1929"/>
                  </a:lnTo>
                  <a:lnTo>
                    <a:pt x="636" y="1929"/>
                  </a:lnTo>
                  <a:lnTo>
                    <a:pt x="636" y="1"/>
                  </a:lnTo>
                  <a:close/>
                </a:path>
              </a:pathLst>
            </a:custGeom>
            <a:solidFill>
              <a:srgbClr val="EDA60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9" name="Google Shape;829;p46"/>
            <p:cNvSpPr/>
            <p:nvPr/>
          </p:nvSpPr>
          <p:spPr>
            <a:xfrm>
              <a:off x="1359703" y="6639479"/>
              <a:ext cx="335349" cy="306445"/>
            </a:xfrm>
            <a:custGeom>
              <a:rect b="b" l="l" r="r" t="t"/>
              <a:pathLst>
                <a:path extrusionOk="0" h="1930" w="2112">
                  <a:moveTo>
                    <a:pt x="54" y="1"/>
                  </a:moveTo>
                  <a:lnTo>
                    <a:pt x="22" y="22"/>
                  </a:lnTo>
                  <a:lnTo>
                    <a:pt x="11" y="44"/>
                  </a:lnTo>
                  <a:lnTo>
                    <a:pt x="0" y="76"/>
                  </a:lnTo>
                  <a:lnTo>
                    <a:pt x="0" y="1854"/>
                  </a:lnTo>
                  <a:lnTo>
                    <a:pt x="11" y="1886"/>
                  </a:lnTo>
                  <a:lnTo>
                    <a:pt x="22" y="1908"/>
                  </a:lnTo>
                  <a:lnTo>
                    <a:pt x="54" y="1929"/>
                  </a:lnTo>
                  <a:lnTo>
                    <a:pt x="2058" y="1929"/>
                  </a:lnTo>
                  <a:lnTo>
                    <a:pt x="2090" y="1908"/>
                  </a:lnTo>
                  <a:lnTo>
                    <a:pt x="2101" y="1886"/>
                  </a:lnTo>
                  <a:lnTo>
                    <a:pt x="2112" y="1854"/>
                  </a:lnTo>
                  <a:lnTo>
                    <a:pt x="2112" y="76"/>
                  </a:lnTo>
                  <a:lnTo>
                    <a:pt x="2101" y="44"/>
                  </a:lnTo>
                  <a:lnTo>
                    <a:pt x="2090" y="22"/>
                  </a:lnTo>
                  <a:lnTo>
                    <a:pt x="2058" y="1"/>
                  </a:lnTo>
                  <a:close/>
                </a:path>
              </a:pathLst>
            </a:custGeom>
            <a:solidFill>
              <a:srgbClr val="FABB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30" name="Google Shape;830;p46"/>
          <p:cNvSpPr txBox="1"/>
          <p:nvPr/>
        </p:nvSpPr>
        <p:spPr>
          <a:xfrm>
            <a:off x="86650" y="1118850"/>
            <a:ext cx="1402800" cy="72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2"/>
                </a:solidFill>
                <a:latin typeface="Roboto"/>
                <a:ea typeface="Roboto"/>
                <a:cs typeface="Roboto"/>
                <a:sym typeface="Roboto"/>
              </a:rPr>
              <a:t>Issuer rejects on repeated tag</a:t>
            </a:r>
            <a:endParaRPr>
              <a:solidFill>
                <a:schemeClr val="dk2"/>
              </a:solidFill>
              <a:latin typeface="Roboto"/>
              <a:ea typeface="Roboto"/>
              <a:cs typeface="Roboto"/>
              <a:sym typeface="Roboto"/>
            </a:endParaRPr>
          </a:p>
        </p:txBody>
      </p:sp>
      <p:sp>
        <p:nvSpPr>
          <p:cNvPr id="831" name="Google Shape;831;p46"/>
          <p:cNvSpPr txBox="1"/>
          <p:nvPr/>
        </p:nvSpPr>
        <p:spPr>
          <a:xfrm>
            <a:off x="3289800" y="2675750"/>
            <a:ext cx="1030200" cy="727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chemeClr val="accent3"/>
                </a:solidFill>
                <a:latin typeface="Roboto"/>
                <a:ea typeface="Roboto"/>
                <a:cs typeface="Roboto"/>
                <a:sym typeface="Roboto"/>
              </a:rPr>
              <a:t>Tag must hide the message</a:t>
            </a:r>
            <a:endParaRPr sz="1200">
              <a:solidFill>
                <a:schemeClr val="accent3"/>
              </a:solidFill>
              <a:latin typeface="Roboto"/>
              <a:ea typeface="Roboto"/>
              <a:cs typeface="Roboto"/>
              <a:sym typeface="Roboto"/>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5" name="Shape 835"/>
        <p:cNvGrpSpPr/>
        <p:nvPr/>
      </p:nvGrpSpPr>
      <p:grpSpPr>
        <a:xfrm>
          <a:off x="0" y="0"/>
          <a:ext cx="0" cy="0"/>
          <a:chOff x="0" y="0"/>
          <a:chExt cx="0" cy="0"/>
        </a:xfrm>
      </p:grpSpPr>
      <p:sp>
        <p:nvSpPr>
          <p:cNvPr id="836" name="Google Shape;836;p47"/>
          <p:cNvSpPr txBox="1"/>
          <p:nvPr>
            <p:ph type="title"/>
          </p:nvPr>
        </p:nvSpPr>
        <p:spPr>
          <a:xfrm>
            <a:off x="180900" y="446900"/>
            <a:ext cx="87822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Variant 2: Tag the token, throttle at Redemption</a:t>
            </a:r>
            <a:endParaRPr/>
          </a:p>
        </p:txBody>
      </p:sp>
      <p:pic>
        <p:nvPicPr>
          <p:cNvPr id="837" name="Google Shape;837;p47"/>
          <p:cNvPicPr preferRelativeResize="0"/>
          <p:nvPr/>
        </p:nvPicPr>
        <p:blipFill>
          <a:blip r:embed="rId3">
            <a:alphaModFix/>
          </a:blip>
          <a:stretch>
            <a:fillRect/>
          </a:stretch>
        </p:blipFill>
        <p:spPr>
          <a:xfrm>
            <a:off x="2198616" y="3985662"/>
            <a:ext cx="433876" cy="627686"/>
          </a:xfrm>
          <a:prstGeom prst="rect">
            <a:avLst/>
          </a:prstGeom>
          <a:noFill/>
          <a:ln>
            <a:noFill/>
          </a:ln>
        </p:spPr>
      </p:pic>
      <p:sp>
        <p:nvSpPr>
          <p:cNvPr id="838" name="Google Shape;838;p47"/>
          <p:cNvSpPr txBox="1"/>
          <p:nvPr/>
        </p:nvSpPr>
        <p:spPr>
          <a:xfrm>
            <a:off x="1548325" y="1276450"/>
            <a:ext cx="2198100" cy="429300"/>
          </a:xfrm>
          <a:prstGeom prst="rect">
            <a:avLst/>
          </a:prstGeom>
          <a:noFill/>
          <a:ln cap="flat" cmpd="sng" w="19050">
            <a:solidFill>
              <a:schemeClr val="accent1"/>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chemeClr val="accent1"/>
                </a:solidFill>
                <a:latin typeface="Roboto"/>
                <a:ea typeface="Roboto"/>
                <a:cs typeface="Roboto"/>
                <a:sym typeface="Roboto"/>
              </a:rPr>
              <a:t>Issuer</a:t>
            </a:r>
            <a:endParaRPr sz="1800">
              <a:solidFill>
                <a:schemeClr val="accent1"/>
              </a:solidFill>
              <a:latin typeface="Roboto"/>
              <a:ea typeface="Roboto"/>
              <a:cs typeface="Roboto"/>
              <a:sym typeface="Roboto"/>
            </a:endParaRPr>
          </a:p>
        </p:txBody>
      </p:sp>
      <p:sp>
        <p:nvSpPr>
          <p:cNvPr id="839" name="Google Shape;839;p47"/>
          <p:cNvSpPr txBox="1"/>
          <p:nvPr/>
        </p:nvSpPr>
        <p:spPr>
          <a:xfrm>
            <a:off x="2764650" y="4068650"/>
            <a:ext cx="11277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latin typeface="Roboto"/>
                <a:ea typeface="Roboto"/>
                <a:cs typeface="Roboto"/>
                <a:sym typeface="Roboto"/>
              </a:rPr>
              <a:t>“Holiday”</a:t>
            </a:r>
            <a:endParaRPr sz="1800">
              <a:solidFill>
                <a:schemeClr val="dk2"/>
              </a:solidFill>
              <a:latin typeface="Roboto"/>
              <a:ea typeface="Roboto"/>
              <a:cs typeface="Roboto"/>
              <a:sym typeface="Roboto"/>
            </a:endParaRPr>
          </a:p>
        </p:txBody>
      </p:sp>
      <p:cxnSp>
        <p:nvCxnSpPr>
          <p:cNvPr id="840" name="Google Shape;840;p47"/>
          <p:cNvCxnSpPr/>
          <p:nvPr/>
        </p:nvCxnSpPr>
        <p:spPr>
          <a:xfrm rot="10800000">
            <a:off x="2338225" y="1948450"/>
            <a:ext cx="0" cy="1766400"/>
          </a:xfrm>
          <a:prstGeom prst="straightConnector1">
            <a:avLst/>
          </a:prstGeom>
          <a:noFill/>
          <a:ln cap="flat" cmpd="sng" w="9525">
            <a:solidFill>
              <a:schemeClr val="dk2"/>
            </a:solidFill>
            <a:prstDash val="solid"/>
            <a:round/>
            <a:headEnd len="med" w="med" type="none"/>
            <a:tailEnd len="med" w="med" type="triangle"/>
          </a:ln>
        </p:spPr>
      </p:cxnSp>
      <p:cxnSp>
        <p:nvCxnSpPr>
          <p:cNvPr id="841" name="Google Shape;841;p47"/>
          <p:cNvCxnSpPr/>
          <p:nvPr/>
        </p:nvCxnSpPr>
        <p:spPr>
          <a:xfrm rot="10800000">
            <a:off x="2576500" y="1962500"/>
            <a:ext cx="0" cy="1766400"/>
          </a:xfrm>
          <a:prstGeom prst="straightConnector1">
            <a:avLst/>
          </a:prstGeom>
          <a:noFill/>
          <a:ln cap="flat" cmpd="sng" w="9525">
            <a:solidFill>
              <a:schemeClr val="dk2"/>
            </a:solidFill>
            <a:prstDash val="solid"/>
            <a:round/>
            <a:headEnd len="med" w="med" type="triangle"/>
            <a:tailEnd len="med" w="med" type="none"/>
          </a:ln>
        </p:spPr>
      </p:cxnSp>
      <p:sp>
        <p:nvSpPr>
          <p:cNvPr id="842" name="Google Shape;842;p47"/>
          <p:cNvSpPr txBox="1"/>
          <p:nvPr/>
        </p:nvSpPr>
        <p:spPr>
          <a:xfrm>
            <a:off x="1273600" y="2715700"/>
            <a:ext cx="1030200" cy="526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300">
                <a:solidFill>
                  <a:schemeClr val="dk2"/>
                </a:solidFill>
                <a:latin typeface="Roboto"/>
                <a:ea typeface="Roboto"/>
                <a:cs typeface="Roboto"/>
                <a:sym typeface="Roboto"/>
              </a:rPr>
              <a:t>Blind</a:t>
            </a:r>
            <a:endParaRPr sz="1300">
              <a:solidFill>
                <a:schemeClr val="dk2"/>
              </a:solidFill>
              <a:latin typeface="Roboto"/>
              <a:ea typeface="Roboto"/>
              <a:cs typeface="Roboto"/>
              <a:sym typeface="Roboto"/>
            </a:endParaRPr>
          </a:p>
          <a:p>
            <a:pPr indent="0" lvl="0" marL="0" rtl="0" algn="ctr">
              <a:spcBef>
                <a:spcPts val="0"/>
              </a:spcBef>
              <a:spcAft>
                <a:spcPts val="0"/>
              </a:spcAft>
              <a:buNone/>
            </a:pPr>
            <a:r>
              <a:rPr lang="en" sz="1300">
                <a:solidFill>
                  <a:schemeClr val="dk2"/>
                </a:solidFill>
                <a:latin typeface="Roboto"/>
                <a:ea typeface="Roboto"/>
                <a:cs typeface="Roboto"/>
                <a:sym typeface="Roboto"/>
              </a:rPr>
              <a:t>Request</a:t>
            </a:r>
            <a:endParaRPr sz="1300">
              <a:solidFill>
                <a:schemeClr val="dk2"/>
              </a:solidFill>
              <a:latin typeface="Roboto"/>
              <a:ea typeface="Roboto"/>
              <a:cs typeface="Roboto"/>
              <a:sym typeface="Roboto"/>
            </a:endParaRPr>
          </a:p>
        </p:txBody>
      </p:sp>
      <p:sp>
        <p:nvSpPr>
          <p:cNvPr id="843" name="Google Shape;843;p47"/>
          <p:cNvSpPr txBox="1"/>
          <p:nvPr/>
        </p:nvSpPr>
        <p:spPr>
          <a:xfrm>
            <a:off x="5092175" y="1231375"/>
            <a:ext cx="2198100" cy="429300"/>
          </a:xfrm>
          <a:prstGeom prst="rect">
            <a:avLst/>
          </a:prstGeom>
          <a:noFill/>
          <a:ln cap="flat" cmpd="sng" w="19050">
            <a:solidFill>
              <a:schemeClr val="accent1"/>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chemeClr val="accent1"/>
                </a:solidFill>
                <a:latin typeface="Roboto"/>
                <a:ea typeface="Roboto"/>
                <a:cs typeface="Roboto"/>
                <a:sym typeface="Roboto"/>
              </a:rPr>
              <a:t>Redeemer</a:t>
            </a:r>
            <a:endParaRPr sz="1800">
              <a:solidFill>
                <a:schemeClr val="accent1"/>
              </a:solidFill>
              <a:latin typeface="Roboto"/>
              <a:ea typeface="Roboto"/>
              <a:cs typeface="Roboto"/>
              <a:sym typeface="Roboto"/>
            </a:endParaRPr>
          </a:p>
        </p:txBody>
      </p:sp>
      <p:sp>
        <p:nvSpPr>
          <p:cNvPr id="844" name="Google Shape;844;p47"/>
          <p:cNvSpPr txBox="1"/>
          <p:nvPr/>
        </p:nvSpPr>
        <p:spPr>
          <a:xfrm>
            <a:off x="4726375" y="2614850"/>
            <a:ext cx="11277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latin typeface="Roboto"/>
                <a:ea typeface="Roboto"/>
                <a:cs typeface="Roboto"/>
                <a:sym typeface="Roboto"/>
              </a:rPr>
              <a:t>“Holiday”</a:t>
            </a:r>
            <a:endParaRPr sz="1800">
              <a:solidFill>
                <a:schemeClr val="dk2"/>
              </a:solidFill>
              <a:latin typeface="Roboto"/>
              <a:ea typeface="Roboto"/>
              <a:cs typeface="Roboto"/>
              <a:sym typeface="Roboto"/>
            </a:endParaRPr>
          </a:p>
        </p:txBody>
      </p:sp>
      <p:pic>
        <p:nvPicPr>
          <p:cNvPr id="845" name="Google Shape;845;p47"/>
          <p:cNvPicPr preferRelativeResize="0"/>
          <p:nvPr/>
        </p:nvPicPr>
        <p:blipFill>
          <a:blip r:embed="rId4">
            <a:alphaModFix/>
          </a:blip>
          <a:stretch>
            <a:fillRect/>
          </a:stretch>
        </p:blipFill>
        <p:spPr>
          <a:xfrm>
            <a:off x="2714912" y="2715700"/>
            <a:ext cx="436500" cy="436500"/>
          </a:xfrm>
          <a:prstGeom prst="rect">
            <a:avLst/>
          </a:prstGeom>
          <a:noFill/>
          <a:ln>
            <a:noFill/>
          </a:ln>
        </p:spPr>
      </p:pic>
      <p:cxnSp>
        <p:nvCxnSpPr>
          <p:cNvPr id="846" name="Google Shape;846;p47"/>
          <p:cNvCxnSpPr/>
          <p:nvPr/>
        </p:nvCxnSpPr>
        <p:spPr>
          <a:xfrm rot="10800000">
            <a:off x="6285575" y="1948438"/>
            <a:ext cx="0" cy="1766400"/>
          </a:xfrm>
          <a:prstGeom prst="straightConnector1">
            <a:avLst/>
          </a:prstGeom>
          <a:noFill/>
          <a:ln cap="flat" cmpd="sng" w="9525">
            <a:solidFill>
              <a:schemeClr val="dk2"/>
            </a:solidFill>
            <a:prstDash val="solid"/>
            <a:round/>
            <a:headEnd len="med" w="med" type="none"/>
            <a:tailEnd len="med" w="med" type="triangle"/>
          </a:ln>
        </p:spPr>
      </p:cxnSp>
      <p:pic>
        <p:nvPicPr>
          <p:cNvPr id="847" name="Google Shape;847;p47"/>
          <p:cNvPicPr preferRelativeResize="0"/>
          <p:nvPr/>
        </p:nvPicPr>
        <p:blipFill>
          <a:blip r:embed="rId4">
            <a:alphaModFix/>
          </a:blip>
          <a:stretch>
            <a:fillRect/>
          </a:stretch>
        </p:blipFill>
        <p:spPr>
          <a:xfrm>
            <a:off x="5803663" y="2729763"/>
            <a:ext cx="231875" cy="231875"/>
          </a:xfrm>
          <a:prstGeom prst="rect">
            <a:avLst/>
          </a:prstGeom>
          <a:noFill/>
          <a:ln>
            <a:noFill/>
          </a:ln>
        </p:spPr>
      </p:pic>
      <p:sp>
        <p:nvSpPr>
          <p:cNvPr id="848" name="Google Shape;848;p47"/>
          <p:cNvSpPr/>
          <p:nvPr/>
        </p:nvSpPr>
        <p:spPr>
          <a:xfrm>
            <a:off x="6033957" y="4002617"/>
            <a:ext cx="503251" cy="461700"/>
          </a:xfrm>
          <a:custGeom>
            <a:rect b="b" l="l" r="r" t="t"/>
            <a:pathLst>
              <a:path extrusionOk="0" h="1124" w="1127">
                <a:moveTo>
                  <a:pt x="562" y="0"/>
                </a:moveTo>
                <a:cubicBezTo>
                  <a:pt x="252" y="0"/>
                  <a:pt x="0" y="252"/>
                  <a:pt x="0" y="562"/>
                </a:cubicBezTo>
                <a:cubicBezTo>
                  <a:pt x="0" y="873"/>
                  <a:pt x="252" y="1123"/>
                  <a:pt x="562" y="1123"/>
                </a:cubicBezTo>
                <a:cubicBezTo>
                  <a:pt x="872" y="1123"/>
                  <a:pt x="1126" y="872"/>
                  <a:pt x="1126" y="562"/>
                </a:cubicBezTo>
                <a:cubicBezTo>
                  <a:pt x="1124" y="251"/>
                  <a:pt x="872" y="0"/>
                  <a:pt x="562" y="0"/>
                </a:cubicBezTo>
                <a:close/>
                <a:moveTo>
                  <a:pt x="562" y="1013"/>
                </a:moveTo>
                <a:cubicBezTo>
                  <a:pt x="314" y="1013"/>
                  <a:pt x="113" y="813"/>
                  <a:pt x="113" y="564"/>
                </a:cubicBezTo>
                <a:cubicBezTo>
                  <a:pt x="113" y="316"/>
                  <a:pt x="314" y="116"/>
                  <a:pt x="562" y="116"/>
                </a:cubicBezTo>
                <a:cubicBezTo>
                  <a:pt x="810" y="116"/>
                  <a:pt x="1011" y="316"/>
                  <a:pt x="1011" y="564"/>
                </a:cubicBezTo>
                <a:cubicBezTo>
                  <a:pt x="1011" y="810"/>
                  <a:pt x="810" y="1013"/>
                  <a:pt x="562" y="1013"/>
                </a:cubicBezTo>
                <a:close/>
                <a:moveTo>
                  <a:pt x="760" y="505"/>
                </a:moveTo>
                <a:cubicBezTo>
                  <a:pt x="808" y="505"/>
                  <a:pt x="844" y="468"/>
                  <a:pt x="844" y="420"/>
                </a:cubicBezTo>
                <a:cubicBezTo>
                  <a:pt x="844" y="372"/>
                  <a:pt x="808" y="336"/>
                  <a:pt x="760" y="336"/>
                </a:cubicBezTo>
                <a:cubicBezTo>
                  <a:pt x="712" y="336"/>
                  <a:pt x="675" y="372"/>
                  <a:pt x="675" y="420"/>
                </a:cubicBezTo>
                <a:cubicBezTo>
                  <a:pt x="675" y="468"/>
                  <a:pt x="712" y="505"/>
                  <a:pt x="760" y="505"/>
                </a:cubicBezTo>
                <a:close/>
                <a:moveTo>
                  <a:pt x="365" y="505"/>
                </a:moveTo>
                <a:cubicBezTo>
                  <a:pt x="412" y="505"/>
                  <a:pt x="449" y="468"/>
                  <a:pt x="449" y="420"/>
                </a:cubicBezTo>
                <a:cubicBezTo>
                  <a:pt x="449" y="372"/>
                  <a:pt x="412" y="336"/>
                  <a:pt x="365" y="336"/>
                </a:cubicBezTo>
                <a:cubicBezTo>
                  <a:pt x="317" y="336"/>
                  <a:pt x="280" y="372"/>
                  <a:pt x="280" y="420"/>
                </a:cubicBezTo>
                <a:cubicBezTo>
                  <a:pt x="280" y="468"/>
                  <a:pt x="317" y="505"/>
                  <a:pt x="365" y="505"/>
                </a:cubicBezTo>
                <a:close/>
                <a:moveTo>
                  <a:pt x="562" y="872"/>
                </a:moveTo>
                <a:cubicBezTo>
                  <a:pt x="692" y="872"/>
                  <a:pt x="805" y="790"/>
                  <a:pt x="850" y="674"/>
                </a:cubicBezTo>
                <a:lnTo>
                  <a:pt x="274" y="674"/>
                </a:lnTo>
                <a:cubicBezTo>
                  <a:pt x="319" y="790"/>
                  <a:pt x="429" y="872"/>
                  <a:pt x="562" y="872"/>
                </a:cubicBezTo>
                <a:close/>
              </a:path>
            </a:pathLst>
          </a:custGeom>
          <a:solidFill>
            <a:srgbClr val="40404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600" u="none" cap="none" strike="noStrike">
              <a:solidFill>
                <a:srgbClr val="000000"/>
              </a:solidFill>
              <a:latin typeface="Calibri"/>
              <a:ea typeface="Calibri"/>
              <a:cs typeface="Calibri"/>
              <a:sym typeface="Calibri"/>
            </a:endParaRPr>
          </a:p>
        </p:txBody>
      </p:sp>
      <p:pic>
        <p:nvPicPr>
          <p:cNvPr id="849" name="Google Shape;849;p47"/>
          <p:cNvPicPr preferRelativeResize="0"/>
          <p:nvPr/>
        </p:nvPicPr>
        <p:blipFill>
          <a:blip r:embed="rId5">
            <a:alphaModFix/>
          </a:blip>
          <a:stretch>
            <a:fillRect/>
          </a:stretch>
        </p:blipFill>
        <p:spPr>
          <a:xfrm>
            <a:off x="8039856" y="1082388"/>
            <a:ext cx="858569" cy="727275"/>
          </a:xfrm>
          <a:prstGeom prst="rect">
            <a:avLst/>
          </a:prstGeom>
          <a:noFill/>
          <a:ln>
            <a:noFill/>
          </a:ln>
        </p:spPr>
      </p:pic>
      <p:cxnSp>
        <p:nvCxnSpPr>
          <p:cNvPr id="850" name="Google Shape;850;p47"/>
          <p:cNvCxnSpPr/>
          <p:nvPr/>
        </p:nvCxnSpPr>
        <p:spPr>
          <a:xfrm>
            <a:off x="7494425" y="1483205"/>
            <a:ext cx="436500" cy="6600"/>
          </a:xfrm>
          <a:prstGeom prst="straightConnector1">
            <a:avLst/>
          </a:prstGeom>
          <a:noFill/>
          <a:ln cap="flat" cmpd="sng" w="9525">
            <a:solidFill>
              <a:schemeClr val="dk2"/>
            </a:solidFill>
            <a:prstDash val="solid"/>
            <a:round/>
            <a:headEnd len="med" w="med" type="none"/>
            <a:tailEnd len="med" w="med" type="triangle"/>
          </a:ln>
        </p:spPr>
      </p:cxnSp>
      <p:sp>
        <p:nvSpPr>
          <p:cNvPr id="851" name="Google Shape;851;p47"/>
          <p:cNvSpPr txBox="1"/>
          <p:nvPr/>
        </p:nvSpPr>
        <p:spPr>
          <a:xfrm>
            <a:off x="1036275" y="4112150"/>
            <a:ext cx="1030200" cy="374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chemeClr val="dk2"/>
                </a:solidFill>
                <a:latin typeface="Roboto"/>
                <a:ea typeface="Roboto"/>
                <a:cs typeface="Roboto"/>
                <a:sym typeface="Roboto"/>
              </a:rPr>
              <a:t>“signed in”</a:t>
            </a:r>
            <a:endParaRPr sz="1200">
              <a:solidFill>
                <a:schemeClr val="dk2"/>
              </a:solidFill>
              <a:latin typeface="Roboto"/>
              <a:ea typeface="Roboto"/>
              <a:cs typeface="Roboto"/>
              <a:sym typeface="Roboto"/>
            </a:endParaRPr>
          </a:p>
        </p:txBody>
      </p:sp>
      <p:sp>
        <p:nvSpPr>
          <p:cNvPr id="852" name="Google Shape;852;p47"/>
          <p:cNvSpPr txBox="1"/>
          <p:nvPr/>
        </p:nvSpPr>
        <p:spPr>
          <a:xfrm>
            <a:off x="4851775" y="3985650"/>
            <a:ext cx="1127700" cy="374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chemeClr val="dk2"/>
                </a:solidFill>
                <a:latin typeface="Roboto"/>
                <a:ea typeface="Roboto"/>
                <a:cs typeface="Roboto"/>
                <a:sym typeface="Roboto"/>
              </a:rPr>
              <a:t>“signed out”/</a:t>
            </a:r>
            <a:endParaRPr sz="1200">
              <a:solidFill>
                <a:schemeClr val="dk2"/>
              </a:solidFill>
              <a:latin typeface="Roboto"/>
              <a:ea typeface="Roboto"/>
              <a:cs typeface="Roboto"/>
              <a:sym typeface="Roboto"/>
            </a:endParaRPr>
          </a:p>
          <a:p>
            <a:pPr indent="0" lvl="0" marL="0" rtl="0" algn="ctr">
              <a:spcBef>
                <a:spcPts val="0"/>
              </a:spcBef>
              <a:spcAft>
                <a:spcPts val="0"/>
              </a:spcAft>
              <a:buNone/>
            </a:pPr>
            <a:r>
              <a:rPr lang="en" sz="1200">
                <a:solidFill>
                  <a:schemeClr val="dk2"/>
                </a:solidFill>
                <a:latin typeface="Roboto"/>
                <a:ea typeface="Roboto"/>
                <a:cs typeface="Roboto"/>
                <a:sym typeface="Roboto"/>
              </a:rPr>
              <a:t>anonymous</a:t>
            </a:r>
            <a:endParaRPr sz="1200">
              <a:solidFill>
                <a:schemeClr val="dk2"/>
              </a:solidFill>
              <a:latin typeface="Roboto"/>
              <a:ea typeface="Roboto"/>
              <a:cs typeface="Roboto"/>
              <a:sym typeface="Roboto"/>
            </a:endParaRPr>
          </a:p>
        </p:txBody>
      </p:sp>
      <p:pic>
        <p:nvPicPr>
          <p:cNvPr id="853" name="Google Shape;853;p47"/>
          <p:cNvPicPr preferRelativeResize="0"/>
          <p:nvPr/>
        </p:nvPicPr>
        <p:blipFill>
          <a:blip r:embed="rId6">
            <a:alphaModFix/>
          </a:blip>
          <a:stretch>
            <a:fillRect/>
          </a:stretch>
        </p:blipFill>
        <p:spPr>
          <a:xfrm>
            <a:off x="5762425" y="2808200"/>
            <a:ext cx="436502" cy="448988"/>
          </a:xfrm>
          <a:prstGeom prst="rect">
            <a:avLst/>
          </a:prstGeom>
          <a:noFill/>
          <a:ln>
            <a:noFill/>
          </a:ln>
        </p:spPr>
      </p:pic>
      <p:cxnSp>
        <p:nvCxnSpPr>
          <p:cNvPr id="854" name="Google Shape;854;p47"/>
          <p:cNvCxnSpPr>
            <a:endCxn id="853" idx="3"/>
          </p:cNvCxnSpPr>
          <p:nvPr/>
        </p:nvCxnSpPr>
        <p:spPr>
          <a:xfrm rot="10800000">
            <a:off x="6198927" y="3032694"/>
            <a:ext cx="1086300" cy="29400"/>
          </a:xfrm>
          <a:prstGeom prst="straightConnector1">
            <a:avLst/>
          </a:prstGeom>
          <a:noFill/>
          <a:ln cap="flat" cmpd="sng" w="9525">
            <a:solidFill>
              <a:schemeClr val="dk2"/>
            </a:solidFill>
            <a:prstDash val="solid"/>
            <a:round/>
            <a:headEnd len="med" w="med" type="none"/>
            <a:tailEnd len="med" w="med" type="triangle"/>
          </a:ln>
        </p:spPr>
      </p:cxnSp>
      <p:sp>
        <p:nvSpPr>
          <p:cNvPr id="855" name="Google Shape;855;p47"/>
          <p:cNvSpPr txBox="1"/>
          <p:nvPr/>
        </p:nvSpPr>
        <p:spPr>
          <a:xfrm>
            <a:off x="7333375" y="2729775"/>
            <a:ext cx="858600" cy="906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2"/>
                </a:solidFill>
                <a:latin typeface="Roboto"/>
                <a:ea typeface="Roboto"/>
                <a:cs typeface="Roboto"/>
                <a:sym typeface="Roboto"/>
              </a:rPr>
              <a:t>Same for repeated</a:t>
            </a:r>
            <a:endParaRPr sz="1200">
              <a:solidFill>
                <a:schemeClr val="dk2"/>
              </a:solidFill>
              <a:latin typeface="Roboto"/>
              <a:ea typeface="Roboto"/>
              <a:cs typeface="Roboto"/>
              <a:sym typeface="Roboto"/>
            </a:endParaRPr>
          </a:p>
          <a:p>
            <a:pPr indent="0" lvl="0" marL="0" rtl="0" algn="l">
              <a:spcBef>
                <a:spcPts val="0"/>
              </a:spcBef>
              <a:spcAft>
                <a:spcPts val="0"/>
              </a:spcAft>
              <a:buNone/>
            </a:pPr>
            <a:r>
              <a:rPr lang="en" sz="1200">
                <a:solidFill>
                  <a:schemeClr val="dk2"/>
                </a:solidFill>
                <a:latin typeface="Roboto"/>
                <a:ea typeface="Roboto"/>
                <a:cs typeface="Roboto"/>
                <a:sym typeface="Roboto"/>
              </a:rPr>
              <a:t>(client +</a:t>
            </a:r>
            <a:endParaRPr sz="1200">
              <a:solidFill>
                <a:schemeClr val="dk2"/>
              </a:solidFill>
              <a:latin typeface="Roboto"/>
              <a:ea typeface="Roboto"/>
              <a:cs typeface="Roboto"/>
              <a:sym typeface="Roboto"/>
            </a:endParaRPr>
          </a:p>
          <a:p>
            <a:pPr indent="0" lvl="0" marL="0" rtl="0" algn="l">
              <a:spcBef>
                <a:spcPts val="0"/>
              </a:spcBef>
              <a:spcAft>
                <a:spcPts val="0"/>
              </a:spcAft>
              <a:buNone/>
            </a:pPr>
            <a:r>
              <a:rPr lang="en" sz="1200">
                <a:solidFill>
                  <a:schemeClr val="dk2"/>
                </a:solidFill>
                <a:latin typeface="Roboto"/>
                <a:ea typeface="Roboto"/>
                <a:cs typeface="Roboto"/>
                <a:sym typeface="Roboto"/>
              </a:rPr>
              <a:t>message)</a:t>
            </a:r>
            <a:endParaRPr sz="1200">
              <a:solidFill>
                <a:schemeClr val="dk2"/>
              </a:solidFill>
              <a:latin typeface="Roboto"/>
              <a:ea typeface="Roboto"/>
              <a:cs typeface="Roboto"/>
              <a:sym typeface="Roboto"/>
            </a:endParaRPr>
          </a:p>
        </p:txBody>
      </p:sp>
      <p:pic>
        <p:nvPicPr>
          <p:cNvPr id="856" name="Google Shape;856;p47"/>
          <p:cNvPicPr preferRelativeResize="0"/>
          <p:nvPr/>
        </p:nvPicPr>
        <p:blipFill>
          <a:blip r:embed="rId6">
            <a:alphaModFix/>
          </a:blip>
          <a:stretch>
            <a:fillRect/>
          </a:stretch>
        </p:blipFill>
        <p:spPr>
          <a:xfrm>
            <a:off x="2814775" y="2958425"/>
            <a:ext cx="436502" cy="448988"/>
          </a:xfrm>
          <a:prstGeom prst="rect">
            <a:avLst/>
          </a:prstGeom>
          <a:noFill/>
          <a:ln>
            <a:noFill/>
          </a:ln>
        </p:spPr>
      </p:pic>
      <p:sp>
        <p:nvSpPr>
          <p:cNvPr id="857" name="Google Shape;857;p47"/>
          <p:cNvSpPr txBox="1"/>
          <p:nvPr/>
        </p:nvSpPr>
        <p:spPr>
          <a:xfrm>
            <a:off x="2681600" y="2775451"/>
            <a:ext cx="503100" cy="627600"/>
          </a:xfrm>
          <a:prstGeom prst="rect">
            <a:avLst/>
          </a:prstGeom>
          <a:noFill/>
          <a:ln cap="flat" cmpd="sng" w="9525">
            <a:solidFill>
              <a:schemeClr val="lt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sz="300">
              <a:solidFill>
                <a:schemeClr val="accent3"/>
              </a:solidFill>
              <a:latin typeface="Roboto"/>
              <a:ea typeface="Roboto"/>
              <a:cs typeface="Roboto"/>
              <a:sym typeface="Roboto"/>
            </a:endParaRPr>
          </a:p>
        </p:txBody>
      </p:sp>
      <p:grpSp>
        <p:nvGrpSpPr>
          <p:cNvPr id="858" name="Google Shape;858;p47"/>
          <p:cNvGrpSpPr/>
          <p:nvPr/>
        </p:nvGrpSpPr>
        <p:grpSpPr>
          <a:xfrm>
            <a:off x="3079330" y="2675762"/>
            <a:ext cx="72058" cy="116153"/>
            <a:chOff x="1275865" y="6398290"/>
            <a:chExt cx="419186" cy="547634"/>
          </a:xfrm>
        </p:grpSpPr>
        <p:sp>
          <p:nvSpPr>
            <p:cNvPr id="859" name="Google Shape;859;p47"/>
            <p:cNvSpPr/>
            <p:nvPr/>
          </p:nvSpPr>
          <p:spPr>
            <a:xfrm>
              <a:off x="1345888" y="6398290"/>
              <a:ext cx="279140" cy="302952"/>
            </a:xfrm>
            <a:custGeom>
              <a:rect b="b" l="l" r="r" t="t"/>
              <a:pathLst>
                <a:path extrusionOk="0" h="1908" w="1758">
                  <a:moveTo>
                    <a:pt x="884" y="399"/>
                  </a:moveTo>
                  <a:lnTo>
                    <a:pt x="981" y="410"/>
                  </a:lnTo>
                  <a:lnTo>
                    <a:pt x="1068" y="442"/>
                  </a:lnTo>
                  <a:lnTo>
                    <a:pt x="1154" y="485"/>
                  </a:lnTo>
                  <a:lnTo>
                    <a:pt x="1218" y="539"/>
                  </a:lnTo>
                  <a:lnTo>
                    <a:pt x="1283" y="615"/>
                  </a:lnTo>
                  <a:lnTo>
                    <a:pt x="1326" y="690"/>
                  </a:lnTo>
                  <a:lnTo>
                    <a:pt x="1358" y="787"/>
                  </a:lnTo>
                  <a:lnTo>
                    <a:pt x="1358" y="884"/>
                  </a:lnTo>
                  <a:lnTo>
                    <a:pt x="1358" y="1520"/>
                  </a:lnTo>
                  <a:lnTo>
                    <a:pt x="400" y="1520"/>
                  </a:lnTo>
                  <a:lnTo>
                    <a:pt x="400" y="884"/>
                  </a:lnTo>
                  <a:lnTo>
                    <a:pt x="410" y="787"/>
                  </a:lnTo>
                  <a:lnTo>
                    <a:pt x="432" y="690"/>
                  </a:lnTo>
                  <a:lnTo>
                    <a:pt x="475" y="615"/>
                  </a:lnTo>
                  <a:lnTo>
                    <a:pt x="540" y="539"/>
                  </a:lnTo>
                  <a:lnTo>
                    <a:pt x="604" y="485"/>
                  </a:lnTo>
                  <a:lnTo>
                    <a:pt x="690" y="442"/>
                  </a:lnTo>
                  <a:lnTo>
                    <a:pt x="787" y="410"/>
                  </a:lnTo>
                  <a:lnTo>
                    <a:pt x="884" y="399"/>
                  </a:lnTo>
                  <a:close/>
                  <a:moveTo>
                    <a:pt x="884" y="1"/>
                  </a:moveTo>
                  <a:lnTo>
                    <a:pt x="787" y="11"/>
                  </a:lnTo>
                  <a:lnTo>
                    <a:pt x="701" y="22"/>
                  </a:lnTo>
                  <a:lnTo>
                    <a:pt x="615" y="44"/>
                  </a:lnTo>
                  <a:lnTo>
                    <a:pt x="540" y="76"/>
                  </a:lnTo>
                  <a:lnTo>
                    <a:pt x="464" y="108"/>
                  </a:lnTo>
                  <a:lnTo>
                    <a:pt x="389" y="151"/>
                  </a:lnTo>
                  <a:lnTo>
                    <a:pt x="324" y="205"/>
                  </a:lnTo>
                  <a:lnTo>
                    <a:pt x="260" y="259"/>
                  </a:lnTo>
                  <a:lnTo>
                    <a:pt x="206" y="324"/>
                  </a:lnTo>
                  <a:lnTo>
                    <a:pt x="152" y="389"/>
                  </a:lnTo>
                  <a:lnTo>
                    <a:pt x="109" y="464"/>
                  </a:lnTo>
                  <a:lnTo>
                    <a:pt x="66" y="539"/>
                  </a:lnTo>
                  <a:lnTo>
                    <a:pt x="44" y="626"/>
                  </a:lnTo>
                  <a:lnTo>
                    <a:pt x="23" y="712"/>
                  </a:lnTo>
                  <a:lnTo>
                    <a:pt x="1" y="798"/>
                  </a:lnTo>
                  <a:lnTo>
                    <a:pt x="1" y="884"/>
                  </a:lnTo>
                  <a:lnTo>
                    <a:pt x="1" y="1908"/>
                  </a:lnTo>
                  <a:lnTo>
                    <a:pt x="1757" y="1908"/>
                  </a:lnTo>
                  <a:lnTo>
                    <a:pt x="1757" y="884"/>
                  </a:lnTo>
                  <a:lnTo>
                    <a:pt x="1757" y="798"/>
                  </a:lnTo>
                  <a:lnTo>
                    <a:pt x="1746" y="712"/>
                  </a:lnTo>
                  <a:lnTo>
                    <a:pt x="1725" y="626"/>
                  </a:lnTo>
                  <a:lnTo>
                    <a:pt x="1692" y="539"/>
                  </a:lnTo>
                  <a:lnTo>
                    <a:pt x="1649" y="464"/>
                  </a:lnTo>
                  <a:lnTo>
                    <a:pt x="1606" y="389"/>
                  </a:lnTo>
                  <a:lnTo>
                    <a:pt x="1563" y="324"/>
                  </a:lnTo>
                  <a:lnTo>
                    <a:pt x="1499" y="259"/>
                  </a:lnTo>
                  <a:lnTo>
                    <a:pt x="1434" y="205"/>
                  </a:lnTo>
                  <a:lnTo>
                    <a:pt x="1369" y="151"/>
                  </a:lnTo>
                  <a:lnTo>
                    <a:pt x="1294" y="108"/>
                  </a:lnTo>
                  <a:lnTo>
                    <a:pt x="1218" y="76"/>
                  </a:lnTo>
                  <a:lnTo>
                    <a:pt x="1143" y="44"/>
                  </a:lnTo>
                  <a:lnTo>
                    <a:pt x="1057" y="22"/>
                  </a:lnTo>
                  <a:lnTo>
                    <a:pt x="971" y="11"/>
                  </a:lnTo>
                  <a:lnTo>
                    <a:pt x="884" y="1"/>
                  </a:lnTo>
                  <a:close/>
                </a:path>
              </a:pathLst>
            </a:custGeom>
            <a:solidFill>
              <a:srgbClr val="BABF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0" name="Google Shape;860;p47"/>
            <p:cNvSpPr/>
            <p:nvPr/>
          </p:nvSpPr>
          <p:spPr>
            <a:xfrm>
              <a:off x="1275865" y="6639479"/>
              <a:ext cx="100986" cy="306445"/>
            </a:xfrm>
            <a:custGeom>
              <a:rect b="b" l="l" r="r" t="t"/>
              <a:pathLst>
                <a:path extrusionOk="0" h="1930" w="636">
                  <a:moveTo>
                    <a:pt x="54" y="1"/>
                  </a:moveTo>
                  <a:lnTo>
                    <a:pt x="22" y="22"/>
                  </a:lnTo>
                  <a:lnTo>
                    <a:pt x="11" y="44"/>
                  </a:lnTo>
                  <a:lnTo>
                    <a:pt x="0" y="76"/>
                  </a:lnTo>
                  <a:lnTo>
                    <a:pt x="0" y="1854"/>
                  </a:lnTo>
                  <a:lnTo>
                    <a:pt x="11" y="1886"/>
                  </a:lnTo>
                  <a:lnTo>
                    <a:pt x="22" y="1908"/>
                  </a:lnTo>
                  <a:lnTo>
                    <a:pt x="54" y="1929"/>
                  </a:lnTo>
                  <a:lnTo>
                    <a:pt x="636" y="1929"/>
                  </a:lnTo>
                  <a:lnTo>
                    <a:pt x="636" y="1"/>
                  </a:lnTo>
                  <a:close/>
                </a:path>
              </a:pathLst>
            </a:custGeom>
            <a:solidFill>
              <a:srgbClr val="EDA60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1" name="Google Shape;861;p47"/>
            <p:cNvSpPr/>
            <p:nvPr/>
          </p:nvSpPr>
          <p:spPr>
            <a:xfrm>
              <a:off x="1359703" y="6639479"/>
              <a:ext cx="335349" cy="306445"/>
            </a:xfrm>
            <a:custGeom>
              <a:rect b="b" l="l" r="r" t="t"/>
              <a:pathLst>
                <a:path extrusionOk="0" h="1930" w="2112">
                  <a:moveTo>
                    <a:pt x="54" y="1"/>
                  </a:moveTo>
                  <a:lnTo>
                    <a:pt x="22" y="22"/>
                  </a:lnTo>
                  <a:lnTo>
                    <a:pt x="11" y="44"/>
                  </a:lnTo>
                  <a:lnTo>
                    <a:pt x="0" y="76"/>
                  </a:lnTo>
                  <a:lnTo>
                    <a:pt x="0" y="1854"/>
                  </a:lnTo>
                  <a:lnTo>
                    <a:pt x="11" y="1886"/>
                  </a:lnTo>
                  <a:lnTo>
                    <a:pt x="22" y="1908"/>
                  </a:lnTo>
                  <a:lnTo>
                    <a:pt x="54" y="1929"/>
                  </a:lnTo>
                  <a:lnTo>
                    <a:pt x="2058" y="1929"/>
                  </a:lnTo>
                  <a:lnTo>
                    <a:pt x="2090" y="1908"/>
                  </a:lnTo>
                  <a:lnTo>
                    <a:pt x="2101" y="1886"/>
                  </a:lnTo>
                  <a:lnTo>
                    <a:pt x="2112" y="1854"/>
                  </a:lnTo>
                  <a:lnTo>
                    <a:pt x="2112" y="76"/>
                  </a:lnTo>
                  <a:lnTo>
                    <a:pt x="2101" y="44"/>
                  </a:lnTo>
                  <a:lnTo>
                    <a:pt x="2090" y="22"/>
                  </a:lnTo>
                  <a:lnTo>
                    <a:pt x="2058" y="1"/>
                  </a:lnTo>
                  <a:close/>
                </a:path>
              </a:pathLst>
            </a:custGeom>
            <a:solidFill>
              <a:srgbClr val="FABB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62" name="Google Shape;862;p47"/>
          <p:cNvSpPr txBox="1"/>
          <p:nvPr/>
        </p:nvSpPr>
        <p:spPr>
          <a:xfrm>
            <a:off x="3801400" y="1127500"/>
            <a:ext cx="1402800" cy="72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2"/>
                </a:solidFill>
                <a:latin typeface="Roboto"/>
                <a:ea typeface="Roboto"/>
                <a:cs typeface="Roboto"/>
                <a:sym typeface="Roboto"/>
              </a:rPr>
              <a:t>Redeemer</a:t>
            </a:r>
            <a:r>
              <a:rPr lang="en">
                <a:solidFill>
                  <a:schemeClr val="dk2"/>
                </a:solidFill>
                <a:latin typeface="Roboto"/>
                <a:ea typeface="Roboto"/>
                <a:cs typeface="Roboto"/>
                <a:sym typeface="Roboto"/>
              </a:rPr>
              <a:t> rejects on repeated tag</a:t>
            </a:r>
            <a:endParaRPr>
              <a:solidFill>
                <a:schemeClr val="dk2"/>
              </a:solidFill>
              <a:latin typeface="Roboto"/>
              <a:ea typeface="Roboto"/>
              <a:cs typeface="Roboto"/>
              <a:sym typeface="Roboto"/>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6" name="Shape 866"/>
        <p:cNvGrpSpPr/>
        <p:nvPr/>
      </p:nvGrpSpPr>
      <p:grpSpPr>
        <a:xfrm>
          <a:off x="0" y="0"/>
          <a:ext cx="0" cy="0"/>
          <a:chOff x="0" y="0"/>
          <a:chExt cx="0" cy="0"/>
        </a:xfrm>
      </p:grpSpPr>
      <p:sp>
        <p:nvSpPr>
          <p:cNvPr id="867" name="Google Shape;867;p48"/>
          <p:cNvSpPr txBox="1"/>
          <p:nvPr>
            <p:ph type="title"/>
          </p:nvPr>
        </p:nvSpPr>
        <p:spPr>
          <a:xfrm>
            <a:off x="180900" y="446900"/>
            <a:ext cx="87822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Variant 2: Tag the token, throttle at Redemption</a:t>
            </a:r>
            <a:endParaRPr/>
          </a:p>
        </p:txBody>
      </p:sp>
      <p:pic>
        <p:nvPicPr>
          <p:cNvPr id="868" name="Google Shape;868;p48"/>
          <p:cNvPicPr preferRelativeResize="0"/>
          <p:nvPr/>
        </p:nvPicPr>
        <p:blipFill>
          <a:blip r:embed="rId3">
            <a:alphaModFix/>
          </a:blip>
          <a:stretch>
            <a:fillRect/>
          </a:stretch>
        </p:blipFill>
        <p:spPr>
          <a:xfrm>
            <a:off x="2198616" y="3985662"/>
            <a:ext cx="433876" cy="627686"/>
          </a:xfrm>
          <a:prstGeom prst="rect">
            <a:avLst/>
          </a:prstGeom>
          <a:noFill/>
          <a:ln>
            <a:noFill/>
          </a:ln>
        </p:spPr>
      </p:pic>
      <p:sp>
        <p:nvSpPr>
          <p:cNvPr id="869" name="Google Shape;869;p48"/>
          <p:cNvSpPr txBox="1"/>
          <p:nvPr/>
        </p:nvSpPr>
        <p:spPr>
          <a:xfrm>
            <a:off x="1548325" y="1276450"/>
            <a:ext cx="2198100" cy="429300"/>
          </a:xfrm>
          <a:prstGeom prst="rect">
            <a:avLst/>
          </a:prstGeom>
          <a:noFill/>
          <a:ln cap="flat" cmpd="sng" w="19050">
            <a:solidFill>
              <a:schemeClr val="accent1"/>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chemeClr val="accent1"/>
                </a:solidFill>
                <a:latin typeface="Roboto"/>
                <a:ea typeface="Roboto"/>
                <a:cs typeface="Roboto"/>
                <a:sym typeface="Roboto"/>
              </a:rPr>
              <a:t>Issuer</a:t>
            </a:r>
            <a:endParaRPr sz="1800">
              <a:solidFill>
                <a:schemeClr val="accent1"/>
              </a:solidFill>
              <a:latin typeface="Roboto"/>
              <a:ea typeface="Roboto"/>
              <a:cs typeface="Roboto"/>
              <a:sym typeface="Roboto"/>
            </a:endParaRPr>
          </a:p>
        </p:txBody>
      </p:sp>
      <p:sp>
        <p:nvSpPr>
          <p:cNvPr id="870" name="Google Shape;870;p48"/>
          <p:cNvSpPr txBox="1"/>
          <p:nvPr/>
        </p:nvSpPr>
        <p:spPr>
          <a:xfrm>
            <a:off x="2764650" y="4068650"/>
            <a:ext cx="11277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latin typeface="Roboto"/>
                <a:ea typeface="Roboto"/>
                <a:cs typeface="Roboto"/>
                <a:sym typeface="Roboto"/>
              </a:rPr>
              <a:t>“Holiday”</a:t>
            </a:r>
            <a:endParaRPr sz="1800">
              <a:solidFill>
                <a:schemeClr val="dk2"/>
              </a:solidFill>
              <a:latin typeface="Roboto"/>
              <a:ea typeface="Roboto"/>
              <a:cs typeface="Roboto"/>
              <a:sym typeface="Roboto"/>
            </a:endParaRPr>
          </a:p>
        </p:txBody>
      </p:sp>
      <p:cxnSp>
        <p:nvCxnSpPr>
          <p:cNvPr id="871" name="Google Shape;871;p48"/>
          <p:cNvCxnSpPr/>
          <p:nvPr/>
        </p:nvCxnSpPr>
        <p:spPr>
          <a:xfrm rot="10800000">
            <a:off x="2338225" y="1948450"/>
            <a:ext cx="0" cy="1766400"/>
          </a:xfrm>
          <a:prstGeom prst="straightConnector1">
            <a:avLst/>
          </a:prstGeom>
          <a:noFill/>
          <a:ln cap="flat" cmpd="sng" w="9525">
            <a:solidFill>
              <a:schemeClr val="dk2"/>
            </a:solidFill>
            <a:prstDash val="solid"/>
            <a:round/>
            <a:headEnd len="med" w="med" type="none"/>
            <a:tailEnd len="med" w="med" type="triangle"/>
          </a:ln>
        </p:spPr>
      </p:cxnSp>
      <p:cxnSp>
        <p:nvCxnSpPr>
          <p:cNvPr id="872" name="Google Shape;872;p48"/>
          <p:cNvCxnSpPr/>
          <p:nvPr/>
        </p:nvCxnSpPr>
        <p:spPr>
          <a:xfrm rot="10800000">
            <a:off x="2576500" y="1962500"/>
            <a:ext cx="0" cy="1766400"/>
          </a:xfrm>
          <a:prstGeom prst="straightConnector1">
            <a:avLst/>
          </a:prstGeom>
          <a:noFill/>
          <a:ln cap="flat" cmpd="sng" w="9525">
            <a:solidFill>
              <a:schemeClr val="dk2"/>
            </a:solidFill>
            <a:prstDash val="solid"/>
            <a:round/>
            <a:headEnd len="med" w="med" type="triangle"/>
            <a:tailEnd len="med" w="med" type="none"/>
          </a:ln>
        </p:spPr>
      </p:cxnSp>
      <p:sp>
        <p:nvSpPr>
          <p:cNvPr id="873" name="Google Shape;873;p48"/>
          <p:cNvSpPr txBox="1"/>
          <p:nvPr/>
        </p:nvSpPr>
        <p:spPr>
          <a:xfrm>
            <a:off x="1273600" y="2715700"/>
            <a:ext cx="1030200" cy="526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300">
                <a:solidFill>
                  <a:schemeClr val="dk2"/>
                </a:solidFill>
                <a:latin typeface="Roboto"/>
                <a:ea typeface="Roboto"/>
                <a:cs typeface="Roboto"/>
                <a:sym typeface="Roboto"/>
              </a:rPr>
              <a:t>Blind</a:t>
            </a:r>
            <a:endParaRPr sz="1300">
              <a:solidFill>
                <a:schemeClr val="dk2"/>
              </a:solidFill>
              <a:latin typeface="Roboto"/>
              <a:ea typeface="Roboto"/>
              <a:cs typeface="Roboto"/>
              <a:sym typeface="Roboto"/>
            </a:endParaRPr>
          </a:p>
          <a:p>
            <a:pPr indent="0" lvl="0" marL="0" rtl="0" algn="ctr">
              <a:spcBef>
                <a:spcPts val="0"/>
              </a:spcBef>
              <a:spcAft>
                <a:spcPts val="0"/>
              </a:spcAft>
              <a:buNone/>
            </a:pPr>
            <a:r>
              <a:rPr lang="en" sz="1300">
                <a:solidFill>
                  <a:schemeClr val="dk2"/>
                </a:solidFill>
                <a:latin typeface="Roboto"/>
                <a:ea typeface="Roboto"/>
                <a:cs typeface="Roboto"/>
                <a:sym typeface="Roboto"/>
              </a:rPr>
              <a:t>Request</a:t>
            </a:r>
            <a:endParaRPr sz="1300">
              <a:solidFill>
                <a:schemeClr val="dk2"/>
              </a:solidFill>
              <a:latin typeface="Roboto"/>
              <a:ea typeface="Roboto"/>
              <a:cs typeface="Roboto"/>
              <a:sym typeface="Roboto"/>
            </a:endParaRPr>
          </a:p>
        </p:txBody>
      </p:sp>
      <p:sp>
        <p:nvSpPr>
          <p:cNvPr id="874" name="Google Shape;874;p48"/>
          <p:cNvSpPr txBox="1"/>
          <p:nvPr/>
        </p:nvSpPr>
        <p:spPr>
          <a:xfrm>
            <a:off x="5092175" y="1231375"/>
            <a:ext cx="2198100" cy="429300"/>
          </a:xfrm>
          <a:prstGeom prst="rect">
            <a:avLst/>
          </a:prstGeom>
          <a:noFill/>
          <a:ln cap="flat" cmpd="sng" w="19050">
            <a:solidFill>
              <a:schemeClr val="accent1"/>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chemeClr val="accent1"/>
                </a:solidFill>
                <a:latin typeface="Roboto"/>
                <a:ea typeface="Roboto"/>
                <a:cs typeface="Roboto"/>
                <a:sym typeface="Roboto"/>
              </a:rPr>
              <a:t>Redeemer</a:t>
            </a:r>
            <a:endParaRPr sz="1800">
              <a:solidFill>
                <a:schemeClr val="accent1"/>
              </a:solidFill>
              <a:latin typeface="Roboto"/>
              <a:ea typeface="Roboto"/>
              <a:cs typeface="Roboto"/>
              <a:sym typeface="Roboto"/>
            </a:endParaRPr>
          </a:p>
        </p:txBody>
      </p:sp>
      <p:sp>
        <p:nvSpPr>
          <p:cNvPr id="875" name="Google Shape;875;p48"/>
          <p:cNvSpPr txBox="1"/>
          <p:nvPr/>
        </p:nvSpPr>
        <p:spPr>
          <a:xfrm>
            <a:off x="4726375" y="2614850"/>
            <a:ext cx="11277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2"/>
                </a:solidFill>
                <a:latin typeface="Roboto"/>
                <a:ea typeface="Roboto"/>
                <a:cs typeface="Roboto"/>
                <a:sym typeface="Roboto"/>
              </a:rPr>
              <a:t>“Holiday”</a:t>
            </a:r>
            <a:endParaRPr sz="1800">
              <a:solidFill>
                <a:schemeClr val="dk2"/>
              </a:solidFill>
              <a:latin typeface="Roboto"/>
              <a:ea typeface="Roboto"/>
              <a:cs typeface="Roboto"/>
              <a:sym typeface="Roboto"/>
            </a:endParaRPr>
          </a:p>
        </p:txBody>
      </p:sp>
      <p:pic>
        <p:nvPicPr>
          <p:cNvPr id="876" name="Google Shape;876;p48"/>
          <p:cNvPicPr preferRelativeResize="0"/>
          <p:nvPr/>
        </p:nvPicPr>
        <p:blipFill>
          <a:blip r:embed="rId4">
            <a:alphaModFix/>
          </a:blip>
          <a:stretch>
            <a:fillRect/>
          </a:stretch>
        </p:blipFill>
        <p:spPr>
          <a:xfrm>
            <a:off x="2714912" y="2715700"/>
            <a:ext cx="436500" cy="436500"/>
          </a:xfrm>
          <a:prstGeom prst="rect">
            <a:avLst/>
          </a:prstGeom>
          <a:noFill/>
          <a:ln>
            <a:noFill/>
          </a:ln>
        </p:spPr>
      </p:pic>
      <p:cxnSp>
        <p:nvCxnSpPr>
          <p:cNvPr id="877" name="Google Shape;877;p48"/>
          <p:cNvCxnSpPr/>
          <p:nvPr/>
        </p:nvCxnSpPr>
        <p:spPr>
          <a:xfrm rot="10800000">
            <a:off x="6285575" y="1948438"/>
            <a:ext cx="0" cy="1766400"/>
          </a:xfrm>
          <a:prstGeom prst="straightConnector1">
            <a:avLst/>
          </a:prstGeom>
          <a:noFill/>
          <a:ln cap="flat" cmpd="sng" w="9525">
            <a:solidFill>
              <a:schemeClr val="dk2"/>
            </a:solidFill>
            <a:prstDash val="solid"/>
            <a:round/>
            <a:headEnd len="med" w="med" type="none"/>
            <a:tailEnd len="med" w="med" type="triangle"/>
          </a:ln>
        </p:spPr>
      </p:cxnSp>
      <p:pic>
        <p:nvPicPr>
          <p:cNvPr id="878" name="Google Shape;878;p48"/>
          <p:cNvPicPr preferRelativeResize="0"/>
          <p:nvPr/>
        </p:nvPicPr>
        <p:blipFill>
          <a:blip r:embed="rId4">
            <a:alphaModFix/>
          </a:blip>
          <a:stretch>
            <a:fillRect/>
          </a:stretch>
        </p:blipFill>
        <p:spPr>
          <a:xfrm>
            <a:off x="5803663" y="2729763"/>
            <a:ext cx="231875" cy="231875"/>
          </a:xfrm>
          <a:prstGeom prst="rect">
            <a:avLst/>
          </a:prstGeom>
          <a:noFill/>
          <a:ln>
            <a:noFill/>
          </a:ln>
        </p:spPr>
      </p:pic>
      <p:sp>
        <p:nvSpPr>
          <p:cNvPr id="879" name="Google Shape;879;p48"/>
          <p:cNvSpPr/>
          <p:nvPr/>
        </p:nvSpPr>
        <p:spPr>
          <a:xfrm>
            <a:off x="6033957" y="4002617"/>
            <a:ext cx="503251" cy="461700"/>
          </a:xfrm>
          <a:custGeom>
            <a:rect b="b" l="l" r="r" t="t"/>
            <a:pathLst>
              <a:path extrusionOk="0" h="1124" w="1127">
                <a:moveTo>
                  <a:pt x="562" y="0"/>
                </a:moveTo>
                <a:cubicBezTo>
                  <a:pt x="252" y="0"/>
                  <a:pt x="0" y="252"/>
                  <a:pt x="0" y="562"/>
                </a:cubicBezTo>
                <a:cubicBezTo>
                  <a:pt x="0" y="873"/>
                  <a:pt x="252" y="1123"/>
                  <a:pt x="562" y="1123"/>
                </a:cubicBezTo>
                <a:cubicBezTo>
                  <a:pt x="872" y="1123"/>
                  <a:pt x="1126" y="872"/>
                  <a:pt x="1126" y="562"/>
                </a:cubicBezTo>
                <a:cubicBezTo>
                  <a:pt x="1124" y="251"/>
                  <a:pt x="872" y="0"/>
                  <a:pt x="562" y="0"/>
                </a:cubicBezTo>
                <a:close/>
                <a:moveTo>
                  <a:pt x="562" y="1013"/>
                </a:moveTo>
                <a:cubicBezTo>
                  <a:pt x="314" y="1013"/>
                  <a:pt x="113" y="813"/>
                  <a:pt x="113" y="564"/>
                </a:cubicBezTo>
                <a:cubicBezTo>
                  <a:pt x="113" y="316"/>
                  <a:pt x="314" y="116"/>
                  <a:pt x="562" y="116"/>
                </a:cubicBezTo>
                <a:cubicBezTo>
                  <a:pt x="810" y="116"/>
                  <a:pt x="1011" y="316"/>
                  <a:pt x="1011" y="564"/>
                </a:cubicBezTo>
                <a:cubicBezTo>
                  <a:pt x="1011" y="810"/>
                  <a:pt x="810" y="1013"/>
                  <a:pt x="562" y="1013"/>
                </a:cubicBezTo>
                <a:close/>
                <a:moveTo>
                  <a:pt x="760" y="505"/>
                </a:moveTo>
                <a:cubicBezTo>
                  <a:pt x="808" y="505"/>
                  <a:pt x="844" y="468"/>
                  <a:pt x="844" y="420"/>
                </a:cubicBezTo>
                <a:cubicBezTo>
                  <a:pt x="844" y="372"/>
                  <a:pt x="808" y="336"/>
                  <a:pt x="760" y="336"/>
                </a:cubicBezTo>
                <a:cubicBezTo>
                  <a:pt x="712" y="336"/>
                  <a:pt x="675" y="372"/>
                  <a:pt x="675" y="420"/>
                </a:cubicBezTo>
                <a:cubicBezTo>
                  <a:pt x="675" y="468"/>
                  <a:pt x="712" y="505"/>
                  <a:pt x="760" y="505"/>
                </a:cubicBezTo>
                <a:close/>
                <a:moveTo>
                  <a:pt x="365" y="505"/>
                </a:moveTo>
                <a:cubicBezTo>
                  <a:pt x="412" y="505"/>
                  <a:pt x="449" y="468"/>
                  <a:pt x="449" y="420"/>
                </a:cubicBezTo>
                <a:cubicBezTo>
                  <a:pt x="449" y="372"/>
                  <a:pt x="412" y="336"/>
                  <a:pt x="365" y="336"/>
                </a:cubicBezTo>
                <a:cubicBezTo>
                  <a:pt x="317" y="336"/>
                  <a:pt x="280" y="372"/>
                  <a:pt x="280" y="420"/>
                </a:cubicBezTo>
                <a:cubicBezTo>
                  <a:pt x="280" y="468"/>
                  <a:pt x="317" y="505"/>
                  <a:pt x="365" y="505"/>
                </a:cubicBezTo>
                <a:close/>
                <a:moveTo>
                  <a:pt x="562" y="872"/>
                </a:moveTo>
                <a:cubicBezTo>
                  <a:pt x="692" y="872"/>
                  <a:pt x="805" y="790"/>
                  <a:pt x="850" y="674"/>
                </a:cubicBezTo>
                <a:lnTo>
                  <a:pt x="274" y="674"/>
                </a:lnTo>
                <a:cubicBezTo>
                  <a:pt x="319" y="790"/>
                  <a:pt x="429" y="872"/>
                  <a:pt x="562" y="872"/>
                </a:cubicBezTo>
                <a:close/>
              </a:path>
            </a:pathLst>
          </a:custGeom>
          <a:solidFill>
            <a:srgbClr val="40404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600" u="none" cap="none" strike="noStrike">
              <a:solidFill>
                <a:srgbClr val="000000"/>
              </a:solidFill>
              <a:latin typeface="Calibri"/>
              <a:ea typeface="Calibri"/>
              <a:cs typeface="Calibri"/>
              <a:sym typeface="Calibri"/>
            </a:endParaRPr>
          </a:p>
        </p:txBody>
      </p:sp>
      <p:pic>
        <p:nvPicPr>
          <p:cNvPr id="880" name="Google Shape;880;p48"/>
          <p:cNvPicPr preferRelativeResize="0"/>
          <p:nvPr/>
        </p:nvPicPr>
        <p:blipFill>
          <a:blip r:embed="rId5">
            <a:alphaModFix/>
          </a:blip>
          <a:stretch>
            <a:fillRect/>
          </a:stretch>
        </p:blipFill>
        <p:spPr>
          <a:xfrm>
            <a:off x="8039856" y="1082388"/>
            <a:ext cx="858569" cy="727275"/>
          </a:xfrm>
          <a:prstGeom prst="rect">
            <a:avLst/>
          </a:prstGeom>
          <a:noFill/>
          <a:ln>
            <a:noFill/>
          </a:ln>
        </p:spPr>
      </p:pic>
      <p:cxnSp>
        <p:nvCxnSpPr>
          <p:cNvPr id="881" name="Google Shape;881;p48"/>
          <p:cNvCxnSpPr/>
          <p:nvPr/>
        </p:nvCxnSpPr>
        <p:spPr>
          <a:xfrm>
            <a:off x="7494425" y="1483205"/>
            <a:ext cx="436500" cy="6600"/>
          </a:xfrm>
          <a:prstGeom prst="straightConnector1">
            <a:avLst/>
          </a:prstGeom>
          <a:noFill/>
          <a:ln cap="flat" cmpd="sng" w="9525">
            <a:solidFill>
              <a:schemeClr val="dk2"/>
            </a:solidFill>
            <a:prstDash val="solid"/>
            <a:round/>
            <a:headEnd len="med" w="med" type="none"/>
            <a:tailEnd len="med" w="med" type="triangle"/>
          </a:ln>
        </p:spPr>
      </p:cxnSp>
      <p:sp>
        <p:nvSpPr>
          <p:cNvPr id="882" name="Google Shape;882;p48"/>
          <p:cNvSpPr txBox="1"/>
          <p:nvPr/>
        </p:nvSpPr>
        <p:spPr>
          <a:xfrm>
            <a:off x="1036275" y="4112150"/>
            <a:ext cx="1030200" cy="374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chemeClr val="dk2"/>
                </a:solidFill>
                <a:latin typeface="Roboto"/>
                <a:ea typeface="Roboto"/>
                <a:cs typeface="Roboto"/>
                <a:sym typeface="Roboto"/>
              </a:rPr>
              <a:t>“signed in”</a:t>
            </a:r>
            <a:endParaRPr sz="1200">
              <a:solidFill>
                <a:schemeClr val="dk2"/>
              </a:solidFill>
              <a:latin typeface="Roboto"/>
              <a:ea typeface="Roboto"/>
              <a:cs typeface="Roboto"/>
              <a:sym typeface="Roboto"/>
            </a:endParaRPr>
          </a:p>
        </p:txBody>
      </p:sp>
      <p:sp>
        <p:nvSpPr>
          <p:cNvPr id="883" name="Google Shape;883;p48"/>
          <p:cNvSpPr txBox="1"/>
          <p:nvPr/>
        </p:nvSpPr>
        <p:spPr>
          <a:xfrm>
            <a:off x="4851775" y="3985650"/>
            <a:ext cx="1127700" cy="374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chemeClr val="dk2"/>
                </a:solidFill>
                <a:latin typeface="Roboto"/>
                <a:ea typeface="Roboto"/>
                <a:cs typeface="Roboto"/>
                <a:sym typeface="Roboto"/>
              </a:rPr>
              <a:t>“signed out”/</a:t>
            </a:r>
            <a:endParaRPr sz="1200">
              <a:solidFill>
                <a:schemeClr val="dk2"/>
              </a:solidFill>
              <a:latin typeface="Roboto"/>
              <a:ea typeface="Roboto"/>
              <a:cs typeface="Roboto"/>
              <a:sym typeface="Roboto"/>
            </a:endParaRPr>
          </a:p>
          <a:p>
            <a:pPr indent="0" lvl="0" marL="0" rtl="0" algn="ctr">
              <a:spcBef>
                <a:spcPts val="0"/>
              </a:spcBef>
              <a:spcAft>
                <a:spcPts val="0"/>
              </a:spcAft>
              <a:buNone/>
            </a:pPr>
            <a:r>
              <a:rPr lang="en" sz="1200">
                <a:solidFill>
                  <a:schemeClr val="dk2"/>
                </a:solidFill>
                <a:latin typeface="Roboto"/>
                <a:ea typeface="Roboto"/>
                <a:cs typeface="Roboto"/>
                <a:sym typeface="Roboto"/>
              </a:rPr>
              <a:t>anonymous</a:t>
            </a:r>
            <a:endParaRPr sz="1200">
              <a:solidFill>
                <a:schemeClr val="dk2"/>
              </a:solidFill>
              <a:latin typeface="Roboto"/>
              <a:ea typeface="Roboto"/>
              <a:cs typeface="Roboto"/>
              <a:sym typeface="Roboto"/>
            </a:endParaRPr>
          </a:p>
        </p:txBody>
      </p:sp>
      <p:pic>
        <p:nvPicPr>
          <p:cNvPr id="884" name="Google Shape;884;p48"/>
          <p:cNvPicPr preferRelativeResize="0"/>
          <p:nvPr/>
        </p:nvPicPr>
        <p:blipFill>
          <a:blip r:embed="rId6">
            <a:alphaModFix/>
          </a:blip>
          <a:stretch>
            <a:fillRect/>
          </a:stretch>
        </p:blipFill>
        <p:spPr>
          <a:xfrm>
            <a:off x="5762425" y="2808200"/>
            <a:ext cx="436502" cy="448988"/>
          </a:xfrm>
          <a:prstGeom prst="rect">
            <a:avLst/>
          </a:prstGeom>
          <a:noFill/>
          <a:ln>
            <a:noFill/>
          </a:ln>
        </p:spPr>
      </p:pic>
      <p:cxnSp>
        <p:nvCxnSpPr>
          <p:cNvPr id="885" name="Google Shape;885;p48"/>
          <p:cNvCxnSpPr>
            <a:endCxn id="884" idx="3"/>
          </p:cNvCxnSpPr>
          <p:nvPr/>
        </p:nvCxnSpPr>
        <p:spPr>
          <a:xfrm rot="10800000">
            <a:off x="6198927" y="3032694"/>
            <a:ext cx="1086300" cy="29400"/>
          </a:xfrm>
          <a:prstGeom prst="straightConnector1">
            <a:avLst/>
          </a:prstGeom>
          <a:noFill/>
          <a:ln cap="flat" cmpd="sng" w="9525">
            <a:solidFill>
              <a:schemeClr val="dk2"/>
            </a:solidFill>
            <a:prstDash val="solid"/>
            <a:round/>
            <a:headEnd len="med" w="med" type="none"/>
            <a:tailEnd len="med" w="med" type="triangle"/>
          </a:ln>
        </p:spPr>
      </p:cxnSp>
      <p:sp>
        <p:nvSpPr>
          <p:cNvPr id="886" name="Google Shape;886;p48"/>
          <p:cNvSpPr txBox="1"/>
          <p:nvPr/>
        </p:nvSpPr>
        <p:spPr>
          <a:xfrm>
            <a:off x="7333375" y="2729775"/>
            <a:ext cx="858600" cy="906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2"/>
                </a:solidFill>
                <a:latin typeface="Roboto"/>
                <a:ea typeface="Roboto"/>
                <a:cs typeface="Roboto"/>
                <a:sym typeface="Roboto"/>
              </a:rPr>
              <a:t>Same for repeated</a:t>
            </a:r>
            <a:endParaRPr sz="1200">
              <a:solidFill>
                <a:schemeClr val="dk2"/>
              </a:solidFill>
              <a:latin typeface="Roboto"/>
              <a:ea typeface="Roboto"/>
              <a:cs typeface="Roboto"/>
              <a:sym typeface="Roboto"/>
            </a:endParaRPr>
          </a:p>
          <a:p>
            <a:pPr indent="0" lvl="0" marL="0" rtl="0" algn="l">
              <a:spcBef>
                <a:spcPts val="0"/>
              </a:spcBef>
              <a:spcAft>
                <a:spcPts val="0"/>
              </a:spcAft>
              <a:buNone/>
            </a:pPr>
            <a:r>
              <a:rPr lang="en" sz="1200">
                <a:solidFill>
                  <a:schemeClr val="dk2"/>
                </a:solidFill>
                <a:latin typeface="Roboto"/>
                <a:ea typeface="Roboto"/>
                <a:cs typeface="Roboto"/>
                <a:sym typeface="Roboto"/>
              </a:rPr>
              <a:t>(client +</a:t>
            </a:r>
            <a:endParaRPr sz="1200">
              <a:solidFill>
                <a:schemeClr val="dk2"/>
              </a:solidFill>
              <a:latin typeface="Roboto"/>
              <a:ea typeface="Roboto"/>
              <a:cs typeface="Roboto"/>
              <a:sym typeface="Roboto"/>
            </a:endParaRPr>
          </a:p>
          <a:p>
            <a:pPr indent="0" lvl="0" marL="0" rtl="0" algn="l">
              <a:spcBef>
                <a:spcPts val="0"/>
              </a:spcBef>
              <a:spcAft>
                <a:spcPts val="0"/>
              </a:spcAft>
              <a:buNone/>
            </a:pPr>
            <a:r>
              <a:rPr lang="en" sz="1200">
                <a:solidFill>
                  <a:schemeClr val="dk2"/>
                </a:solidFill>
                <a:latin typeface="Roboto"/>
                <a:ea typeface="Roboto"/>
                <a:cs typeface="Roboto"/>
                <a:sym typeface="Roboto"/>
              </a:rPr>
              <a:t>message)</a:t>
            </a:r>
            <a:endParaRPr sz="1200">
              <a:solidFill>
                <a:schemeClr val="dk2"/>
              </a:solidFill>
              <a:latin typeface="Roboto"/>
              <a:ea typeface="Roboto"/>
              <a:cs typeface="Roboto"/>
              <a:sym typeface="Roboto"/>
            </a:endParaRPr>
          </a:p>
        </p:txBody>
      </p:sp>
      <p:pic>
        <p:nvPicPr>
          <p:cNvPr id="887" name="Google Shape;887;p48"/>
          <p:cNvPicPr preferRelativeResize="0"/>
          <p:nvPr/>
        </p:nvPicPr>
        <p:blipFill>
          <a:blip r:embed="rId6">
            <a:alphaModFix/>
          </a:blip>
          <a:stretch>
            <a:fillRect/>
          </a:stretch>
        </p:blipFill>
        <p:spPr>
          <a:xfrm>
            <a:off x="2814775" y="2958425"/>
            <a:ext cx="436502" cy="448988"/>
          </a:xfrm>
          <a:prstGeom prst="rect">
            <a:avLst/>
          </a:prstGeom>
          <a:noFill/>
          <a:ln>
            <a:noFill/>
          </a:ln>
        </p:spPr>
      </p:pic>
      <p:sp>
        <p:nvSpPr>
          <p:cNvPr id="888" name="Google Shape;888;p48"/>
          <p:cNvSpPr txBox="1"/>
          <p:nvPr/>
        </p:nvSpPr>
        <p:spPr>
          <a:xfrm>
            <a:off x="2681600" y="2775451"/>
            <a:ext cx="503100" cy="627600"/>
          </a:xfrm>
          <a:prstGeom prst="rect">
            <a:avLst/>
          </a:prstGeom>
          <a:noFill/>
          <a:ln cap="flat" cmpd="sng" w="9525">
            <a:solidFill>
              <a:schemeClr val="lt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sz="300">
              <a:solidFill>
                <a:schemeClr val="accent3"/>
              </a:solidFill>
              <a:latin typeface="Roboto"/>
              <a:ea typeface="Roboto"/>
              <a:cs typeface="Roboto"/>
              <a:sym typeface="Roboto"/>
            </a:endParaRPr>
          </a:p>
        </p:txBody>
      </p:sp>
      <p:grpSp>
        <p:nvGrpSpPr>
          <p:cNvPr id="889" name="Google Shape;889;p48"/>
          <p:cNvGrpSpPr/>
          <p:nvPr/>
        </p:nvGrpSpPr>
        <p:grpSpPr>
          <a:xfrm>
            <a:off x="3079330" y="2675762"/>
            <a:ext cx="72058" cy="116153"/>
            <a:chOff x="1275865" y="6398290"/>
            <a:chExt cx="419186" cy="547634"/>
          </a:xfrm>
        </p:grpSpPr>
        <p:sp>
          <p:nvSpPr>
            <p:cNvPr id="890" name="Google Shape;890;p48"/>
            <p:cNvSpPr/>
            <p:nvPr/>
          </p:nvSpPr>
          <p:spPr>
            <a:xfrm>
              <a:off x="1345888" y="6398290"/>
              <a:ext cx="279140" cy="302952"/>
            </a:xfrm>
            <a:custGeom>
              <a:rect b="b" l="l" r="r" t="t"/>
              <a:pathLst>
                <a:path extrusionOk="0" h="1908" w="1758">
                  <a:moveTo>
                    <a:pt x="884" y="399"/>
                  </a:moveTo>
                  <a:lnTo>
                    <a:pt x="981" y="410"/>
                  </a:lnTo>
                  <a:lnTo>
                    <a:pt x="1068" y="442"/>
                  </a:lnTo>
                  <a:lnTo>
                    <a:pt x="1154" y="485"/>
                  </a:lnTo>
                  <a:lnTo>
                    <a:pt x="1218" y="539"/>
                  </a:lnTo>
                  <a:lnTo>
                    <a:pt x="1283" y="615"/>
                  </a:lnTo>
                  <a:lnTo>
                    <a:pt x="1326" y="690"/>
                  </a:lnTo>
                  <a:lnTo>
                    <a:pt x="1358" y="787"/>
                  </a:lnTo>
                  <a:lnTo>
                    <a:pt x="1358" y="884"/>
                  </a:lnTo>
                  <a:lnTo>
                    <a:pt x="1358" y="1520"/>
                  </a:lnTo>
                  <a:lnTo>
                    <a:pt x="400" y="1520"/>
                  </a:lnTo>
                  <a:lnTo>
                    <a:pt x="400" y="884"/>
                  </a:lnTo>
                  <a:lnTo>
                    <a:pt x="410" y="787"/>
                  </a:lnTo>
                  <a:lnTo>
                    <a:pt x="432" y="690"/>
                  </a:lnTo>
                  <a:lnTo>
                    <a:pt x="475" y="615"/>
                  </a:lnTo>
                  <a:lnTo>
                    <a:pt x="540" y="539"/>
                  </a:lnTo>
                  <a:lnTo>
                    <a:pt x="604" y="485"/>
                  </a:lnTo>
                  <a:lnTo>
                    <a:pt x="690" y="442"/>
                  </a:lnTo>
                  <a:lnTo>
                    <a:pt x="787" y="410"/>
                  </a:lnTo>
                  <a:lnTo>
                    <a:pt x="884" y="399"/>
                  </a:lnTo>
                  <a:close/>
                  <a:moveTo>
                    <a:pt x="884" y="1"/>
                  </a:moveTo>
                  <a:lnTo>
                    <a:pt x="787" y="11"/>
                  </a:lnTo>
                  <a:lnTo>
                    <a:pt x="701" y="22"/>
                  </a:lnTo>
                  <a:lnTo>
                    <a:pt x="615" y="44"/>
                  </a:lnTo>
                  <a:lnTo>
                    <a:pt x="540" y="76"/>
                  </a:lnTo>
                  <a:lnTo>
                    <a:pt x="464" y="108"/>
                  </a:lnTo>
                  <a:lnTo>
                    <a:pt x="389" y="151"/>
                  </a:lnTo>
                  <a:lnTo>
                    <a:pt x="324" y="205"/>
                  </a:lnTo>
                  <a:lnTo>
                    <a:pt x="260" y="259"/>
                  </a:lnTo>
                  <a:lnTo>
                    <a:pt x="206" y="324"/>
                  </a:lnTo>
                  <a:lnTo>
                    <a:pt x="152" y="389"/>
                  </a:lnTo>
                  <a:lnTo>
                    <a:pt x="109" y="464"/>
                  </a:lnTo>
                  <a:lnTo>
                    <a:pt x="66" y="539"/>
                  </a:lnTo>
                  <a:lnTo>
                    <a:pt x="44" y="626"/>
                  </a:lnTo>
                  <a:lnTo>
                    <a:pt x="23" y="712"/>
                  </a:lnTo>
                  <a:lnTo>
                    <a:pt x="1" y="798"/>
                  </a:lnTo>
                  <a:lnTo>
                    <a:pt x="1" y="884"/>
                  </a:lnTo>
                  <a:lnTo>
                    <a:pt x="1" y="1908"/>
                  </a:lnTo>
                  <a:lnTo>
                    <a:pt x="1757" y="1908"/>
                  </a:lnTo>
                  <a:lnTo>
                    <a:pt x="1757" y="884"/>
                  </a:lnTo>
                  <a:lnTo>
                    <a:pt x="1757" y="798"/>
                  </a:lnTo>
                  <a:lnTo>
                    <a:pt x="1746" y="712"/>
                  </a:lnTo>
                  <a:lnTo>
                    <a:pt x="1725" y="626"/>
                  </a:lnTo>
                  <a:lnTo>
                    <a:pt x="1692" y="539"/>
                  </a:lnTo>
                  <a:lnTo>
                    <a:pt x="1649" y="464"/>
                  </a:lnTo>
                  <a:lnTo>
                    <a:pt x="1606" y="389"/>
                  </a:lnTo>
                  <a:lnTo>
                    <a:pt x="1563" y="324"/>
                  </a:lnTo>
                  <a:lnTo>
                    <a:pt x="1499" y="259"/>
                  </a:lnTo>
                  <a:lnTo>
                    <a:pt x="1434" y="205"/>
                  </a:lnTo>
                  <a:lnTo>
                    <a:pt x="1369" y="151"/>
                  </a:lnTo>
                  <a:lnTo>
                    <a:pt x="1294" y="108"/>
                  </a:lnTo>
                  <a:lnTo>
                    <a:pt x="1218" y="76"/>
                  </a:lnTo>
                  <a:lnTo>
                    <a:pt x="1143" y="44"/>
                  </a:lnTo>
                  <a:lnTo>
                    <a:pt x="1057" y="22"/>
                  </a:lnTo>
                  <a:lnTo>
                    <a:pt x="971" y="11"/>
                  </a:lnTo>
                  <a:lnTo>
                    <a:pt x="884" y="1"/>
                  </a:lnTo>
                  <a:close/>
                </a:path>
              </a:pathLst>
            </a:custGeom>
            <a:solidFill>
              <a:srgbClr val="BABF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1" name="Google Shape;891;p48"/>
            <p:cNvSpPr/>
            <p:nvPr/>
          </p:nvSpPr>
          <p:spPr>
            <a:xfrm>
              <a:off x="1275865" y="6639479"/>
              <a:ext cx="100986" cy="306445"/>
            </a:xfrm>
            <a:custGeom>
              <a:rect b="b" l="l" r="r" t="t"/>
              <a:pathLst>
                <a:path extrusionOk="0" h="1930" w="636">
                  <a:moveTo>
                    <a:pt x="54" y="1"/>
                  </a:moveTo>
                  <a:lnTo>
                    <a:pt x="22" y="22"/>
                  </a:lnTo>
                  <a:lnTo>
                    <a:pt x="11" y="44"/>
                  </a:lnTo>
                  <a:lnTo>
                    <a:pt x="0" y="76"/>
                  </a:lnTo>
                  <a:lnTo>
                    <a:pt x="0" y="1854"/>
                  </a:lnTo>
                  <a:lnTo>
                    <a:pt x="11" y="1886"/>
                  </a:lnTo>
                  <a:lnTo>
                    <a:pt x="22" y="1908"/>
                  </a:lnTo>
                  <a:lnTo>
                    <a:pt x="54" y="1929"/>
                  </a:lnTo>
                  <a:lnTo>
                    <a:pt x="636" y="1929"/>
                  </a:lnTo>
                  <a:lnTo>
                    <a:pt x="636" y="1"/>
                  </a:lnTo>
                  <a:close/>
                </a:path>
              </a:pathLst>
            </a:custGeom>
            <a:solidFill>
              <a:srgbClr val="EDA60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2" name="Google Shape;892;p48"/>
            <p:cNvSpPr/>
            <p:nvPr/>
          </p:nvSpPr>
          <p:spPr>
            <a:xfrm>
              <a:off x="1359703" y="6639479"/>
              <a:ext cx="335349" cy="306445"/>
            </a:xfrm>
            <a:custGeom>
              <a:rect b="b" l="l" r="r" t="t"/>
              <a:pathLst>
                <a:path extrusionOk="0" h="1930" w="2112">
                  <a:moveTo>
                    <a:pt x="54" y="1"/>
                  </a:moveTo>
                  <a:lnTo>
                    <a:pt x="22" y="22"/>
                  </a:lnTo>
                  <a:lnTo>
                    <a:pt x="11" y="44"/>
                  </a:lnTo>
                  <a:lnTo>
                    <a:pt x="0" y="76"/>
                  </a:lnTo>
                  <a:lnTo>
                    <a:pt x="0" y="1854"/>
                  </a:lnTo>
                  <a:lnTo>
                    <a:pt x="11" y="1886"/>
                  </a:lnTo>
                  <a:lnTo>
                    <a:pt x="22" y="1908"/>
                  </a:lnTo>
                  <a:lnTo>
                    <a:pt x="54" y="1929"/>
                  </a:lnTo>
                  <a:lnTo>
                    <a:pt x="2058" y="1929"/>
                  </a:lnTo>
                  <a:lnTo>
                    <a:pt x="2090" y="1908"/>
                  </a:lnTo>
                  <a:lnTo>
                    <a:pt x="2101" y="1886"/>
                  </a:lnTo>
                  <a:lnTo>
                    <a:pt x="2112" y="1854"/>
                  </a:lnTo>
                  <a:lnTo>
                    <a:pt x="2112" y="76"/>
                  </a:lnTo>
                  <a:lnTo>
                    <a:pt x="2101" y="44"/>
                  </a:lnTo>
                  <a:lnTo>
                    <a:pt x="2090" y="22"/>
                  </a:lnTo>
                  <a:lnTo>
                    <a:pt x="2058" y="1"/>
                  </a:lnTo>
                  <a:close/>
                </a:path>
              </a:pathLst>
            </a:custGeom>
            <a:solidFill>
              <a:srgbClr val="FABB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93" name="Google Shape;893;p48"/>
          <p:cNvSpPr txBox="1"/>
          <p:nvPr/>
        </p:nvSpPr>
        <p:spPr>
          <a:xfrm>
            <a:off x="3801400" y="1127500"/>
            <a:ext cx="1402800" cy="72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2"/>
                </a:solidFill>
                <a:latin typeface="Roboto"/>
                <a:ea typeface="Roboto"/>
                <a:cs typeface="Roboto"/>
                <a:sym typeface="Roboto"/>
              </a:rPr>
              <a:t>Redeemer rejects on repeated tag</a:t>
            </a:r>
            <a:endParaRPr>
              <a:solidFill>
                <a:schemeClr val="dk2"/>
              </a:solidFill>
              <a:latin typeface="Roboto"/>
              <a:ea typeface="Roboto"/>
              <a:cs typeface="Roboto"/>
              <a:sym typeface="Roboto"/>
            </a:endParaRPr>
          </a:p>
        </p:txBody>
      </p:sp>
      <p:sp>
        <p:nvSpPr>
          <p:cNvPr id="894" name="Google Shape;894;p48"/>
          <p:cNvSpPr txBox="1"/>
          <p:nvPr/>
        </p:nvSpPr>
        <p:spPr>
          <a:xfrm>
            <a:off x="3675000" y="2669100"/>
            <a:ext cx="1030200" cy="1253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chemeClr val="accent3"/>
                </a:solidFill>
                <a:latin typeface="Roboto"/>
                <a:ea typeface="Roboto"/>
                <a:cs typeface="Roboto"/>
                <a:sym typeface="Roboto"/>
              </a:rPr>
              <a:t>Tag must hide the client</a:t>
            </a:r>
            <a:endParaRPr sz="1200">
              <a:solidFill>
                <a:schemeClr val="accent3"/>
              </a:solidFill>
              <a:latin typeface="Roboto"/>
              <a:ea typeface="Roboto"/>
              <a:cs typeface="Roboto"/>
              <a:sym typeface="Roboto"/>
            </a:endParaRPr>
          </a:p>
          <a:p>
            <a:pPr indent="0" lvl="0" marL="0" rtl="0" algn="ctr">
              <a:spcBef>
                <a:spcPts val="0"/>
              </a:spcBef>
              <a:spcAft>
                <a:spcPts val="0"/>
              </a:spcAft>
              <a:buNone/>
            </a:pPr>
            <a:r>
              <a:rPr lang="en" sz="1200">
                <a:solidFill>
                  <a:schemeClr val="accent3"/>
                </a:solidFill>
                <a:latin typeface="Roboto"/>
                <a:ea typeface="Roboto"/>
                <a:cs typeface="Roboto"/>
                <a:sym typeface="Roboto"/>
              </a:rPr>
              <a:t>(and the issuance session)</a:t>
            </a:r>
            <a:endParaRPr sz="1200">
              <a:solidFill>
                <a:schemeClr val="accent3"/>
              </a:solidFill>
              <a:latin typeface="Roboto"/>
              <a:ea typeface="Roboto"/>
              <a:cs typeface="Roboto"/>
              <a:sym typeface="Roboto"/>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8" name="Shape 898"/>
        <p:cNvGrpSpPr/>
        <p:nvPr/>
      </p:nvGrpSpPr>
      <p:grpSpPr>
        <a:xfrm>
          <a:off x="0" y="0"/>
          <a:ext cx="0" cy="0"/>
          <a:chOff x="0" y="0"/>
          <a:chExt cx="0" cy="0"/>
        </a:xfrm>
      </p:grpSpPr>
      <p:sp>
        <p:nvSpPr>
          <p:cNvPr id="899" name="Google Shape;899;p49"/>
          <p:cNvSpPr txBox="1"/>
          <p:nvPr>
            <p:ph type="title"/>
          </p:nvPr>
        </p:nvSpPr>
        <p:spPr>
          <a:xfrm>
            <a:off x="180900" y="446900"/>
            <a:ext cx="87822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Related works that don’t quite achieve what we need</a:t>
            </a:r>
            <a:endParaRPr/>
          </a:p>
        </p:txBody>
      </p:sp>
      <p:sp>
        <p:nvSpPr>
          <p:cNvPr id="900" name="Google Shape;900;p49"/>
          <p:cNvSpPr txBox="1"/>
          <p:nvPr>
            <p:ph idx="1" type="body"/>
          </p:nvPr>
        </p:nvSpPr>
        <p:spPr>
          <a:xfrm>
            <a:off x="180900" y="1143700"/>
            <a:ext cx="87822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Anonymous tokens schemes </a:t>
            </a:r>
            <a:endParaRPr/>
          </a:p>
          <a:p>
            <a:pPr indent="-317500" lvl="1" marL="914400" rtl="0" algn="l">
              <a:spcBef>
                <a:spcPts val="0"/>
              </a:spcBef>
              <a:spcAft>
                <a:spcPts val="0"/>
              </a:spcAft>
              <a:buSzPts val="1400"/>
              <a:buChar char="-"/>
            </a:pPr>
            <a:r>
              <a:rPr lang="en"/>
              <a:t>[DGS+18, KLOR20]</a:t>
            </a:r>
            <a:endParaRPr/>
          </a:p>
          <a:p>
            <a:pPr indent="-317500" lvl="1" marL="914400" rtl="0" algn="l">
              <a:spcBef>
                <a:spcPts val="0"/>
              </a:spcBef>
              <a:spcAft>
                <a:spcPts val="0"/>
              </a:spcAft>
              <a:buSzPts val="1400"/>
              <a:buChar char="-"/>
            </a:pPr>
            <a:r>
              <a:rPr lang="en"/>
              <a:t>“</a:t>
            </a:r>
            <a:r>
              <a:rPr lang="en"/>
              <a:t>m</a:t>
            </a:r>
            <a:r>
              <a:rPr lang="en"/>
              <a:t>essages” are random, no rate-limiting</a:t>
            </a:r>
            <a:endParaRPr/>
          </a:p>
          <a:p>
            <a:pPr indent="-342900" lvl="0" marL="457200" rtl="0" algn="l">
              <a:spcBef>
                <a:spcPts val="0"/>
              </a:spcBef>
              <a:spcAft>
                <a:spcPts val="0"/>
              </a:spcAft>
              <a:buSzPts val="1800"/>
              <a:buChar char="-"/>
            </a:pPr>
            <a:r>
              <a:rPr lang="en"/>
              <a:t>Blind signatures [Cha82]</a:t>
            </a:r>
            <a:endParaRPr/>
          </a:p>
          <a:p>
            <a:pPr indent="-317500" lvl="1" marL="914400" rtl="0" algn="l">
              <a:spcBef>
                <a:spcPts val="0"/>
              </a:spcBef>
              <a:spcAft>
                <a:spcPts val="0"/>
              </a:spcAft>
              <a:buSzPts val="1400"/>
              <a:buChar char="-"/>
            </a:pPr>
            <a:r>
              <a:rPr lang="en"/>
              <a:t>No rate-limiting</a:t>
            </a:r>
            <a:endParaRPr/>
          </a:p>
          <a:p>
            <a:pPr indent="-342900" lvl="0" marL="457200" rtl="0" algn="l">
              <a:spcBef>
                <a:spcPts val="0"/>
              </a:spcBef>
              <a:spcAft>
                <a:spcPts val="0"/>
              </a:spcAft>
              <a:buSzPts val="1800"/>
              <a:buChar char="-"/>
            </a:pPr>
            <a:r>
              <a:rPr lang="en"/>
              <a:t>Equivalence Class Signatures (EQS) and Anonymous credentials</a:t>
            </a:r>
            <a:endParaRPr/>
          </a:p>
          <a:p>
            <a:pPr indent="-317500" lvl="1" marL="914400" rtl="0" algn="l">
              <a:spcBef>
                <a:spcPts val="0"/>
              </a:spcBef>
              <a:spcAft>
                <a:spcPts val="0"/>
              </a:spcAft>
              <a:buSzPts val="1400"/>
              <a:buChar char="-"/>
            </a:pPr>
            <a:r>
              <a:rPr lang="en"/>
              <a:t>[FHS19] and [HS21] have a construction for anonymous credentials which are “tag-based” and “aggregatable” </a:t>
            </a:r>
            <a:endParaRPr/>
          </a:p>
          <a:p>
            <a:pPr indent="-317500" lvl="1" marL="914400" rtl="0" algn="l">
              <a:spcBef>
                <a:spcPts val="0"/>
              </a:spcBef>
              <a:spcAft>
                <a:spcPts val="0"/>
              </a:spcAft>
              <a:buSzPts val="1400"/>
              <a:buChar char="-"/>
            </a:pPr>
            <a:r>
              <a:rPr lang="en"/>
              <a:t>Requires the issuer to learn the tag</a:t>
            </a:r>
            <a:endParaRPr/>
          </a:p>
          <a:p>
            <a:pPr indent="-342900" lvl="0" marL="457200" rtl="0" algn="l">
              <a:spcBef>
                <a:spcPts val="0"/>
              </a:spcBef>
              <a:spcAft>
                <a:spcPts val="0"/>
              </a:spcAft>
              <a:buSzPts val="1800"/>
              <a:buChar char="-"/>
            </a:pPr>
            <a:r>
              <a:rPr lang="en"/>
              <a:t>Anonymous tokens with Public or </a:t>
            </a:r>
            <a:r>
              <a:rPr lang="en"/>
              <a:t>Private </a:t>
            </a:r>
            <a:r>
              <a:rPr lang="en"/>
              <a:t>metadata </a:t>
            </a:r>
            <a:endParaRPr/>
          </a:p>
          <a:p>
            <a:pPr indent="-317500" lvl="1" marL="914400" rtl="0" algn="l">
              <a:spcBef>
                <a:spcPts val="0"/>
              </a:spcBef>
              <a:spcAft>
                <a:spcPts val="0"/>
              </a:spcAft>
              <a:buSzPts val="1400"/>
              <a:buChar char="-"/>
            </a:pPr>
            <a:r>
              <a:rPr lang="en"/>
              <a:t>[</a:t>
            </a:r>
            <a:r>
              <a:rPr lang="en"/>
              <a:t>KLOR20, </a:t>
            </a:r>
            <a:r>
              <a:rPr lang="en"/>
              <a:t>TCR+22, SS22, CDV23]</a:t>
            </a:r>
            <a:endParaRPr/>
          </a:p>
          <a:p>
            <a:pPr indent="-317500" lvl="1" marL="914400" rtl="0" algn="l">
              <a:spcBef>
                <a:spcPts val="0"/>
              </a:spcBef>
              <a:spcAft>
                <a:spcPts val="0"/>
              </a:spcAft>
              <a:buSzPts val="1400"/>
              <a:buChar char="-"/>
            </a:pPr>
            <a:r>
              <a:rPr lang="en"/>
              <a:t>Require the issuer to know the metadata</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4" name="Shape 904"/>
        <p:cNvGrpSpPr/>
        <p:nvPr/>
      </p:nvGrpSpPr>
      <p:grpSpPr>
        <a:xfrm>
          <a:off x="0" y="0"/>
          <a:ext cx="0" cy="0"/>
          <a:chOff x="0" y="0"/>
          <a:chExt cx="0" cy="0"/>
        </a:xfrm>
      </p:grpSpPr>
      <p:sp>
        <p:nvSpPr>
          <p:cNvPr id="905" name="Google Shape;905;p50"/>
          <p:cNvSpPr txBox="1"/>
          <p:nvPr>
            <p:ph type="title"/>
          </p:nvPr>
        </p:nvSpPr>
        <p:spPr>
          <a:xfrm>
            <a:off x="176225" y="703050"/>
            <a:ext cx="4022100" cy="3649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Our </a:t>
            </a:r>
            <a:r>
              <a:rPr lang="en"/>
              <a:t>constructions</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9" name="Shape 909"/>
        <p:cNvGrpSpPr/>
        <p:nvPr/>
      </p:nvGrpSpPr>
      <p:grpSpPr>
        <a:xfrm>
          <a:off x="0" y="0"/>
          <a:ext cx="0" cy="0"/>
          <a:chOff x="0" y="0"/>
          <a:chExt cx="0" cy="0"/>
        </a:xfrm>
      </p:grpSpPr>
      <p:sp>
        <p:nvSpPr>
          <p:cNvPr id="910" name="Google Shape;910;p51"/>
          <p:cNvSpPr txBox="1"/>
          <p:nvPr>
            <p:ph type="title"/>
          </p:nvPr>
        </p:nvSpPr>
        <p:spPr>
          <a:xfrm>
            <a:off x="180900" y="446900"/>
            <a:ext cx="87822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Our contributions</a:t>
            </a:r>
            <a:endParaRPr/>
          </a:p>
        </p:txBody>
      </p:sp>
      <p:graphicFrame>
        <p:nvGraphicFramePr>
          <p:cNvPr id="911" name="Google Shape;911;p51"/>
          <p:cNvGraphicFramePr/>
          <p:nvPr/>
        </p:nvGraphicFramePr>
        <p:xfrm>
          <a:off x="424413" y="1004200"/>
          <a:ext cx="3000000" cy="3000000"/>
        </p:xfrm>
        <a:graphic>
          <a:graphicData uri="http://schemas.openxmlformats.org/drawingml/2006/table">
            <a:tbl>
              <a:tblPr>
                <a:noFill/>
                <a:tableStyleId>{6DEAB0DA-27FE-42E7-AEA5-AB62BE2C202C}</a:tableStyleId>
              </a:tblPr>
              <a:tblGrid>
                <a:gridCol w="1303825"/>
                <a:gridCol w="1461250"/>
                <a:gridCol w="1382525"/>
                <a:gridCol w="1382525"/>
                <a:gridCol w="1245150"/>
                <a:gridCol w="1519900"/>
              </a:tblGrid>
              <a:tr h="745650">
                <a:tc>
                  <a:txBody>
                    <a:bodyPr/>
                    <a:lstStyle/>
                    <a:p>
                      <a:pPr indent="0" lvl="0" marL="0" rtl="0" algn="ctr">
                        <a:spcBef>
                          <a:spcPts val="0"/>
                        </a:spcBef>
                        <a:spcAft>
                          <a:spcPts val="0"/>
                        </a:spcAft>
                        <a:buNone/>
                      </a:pPr>
                      <a:r>
                        <a:t/>
                      </a:r>
                      <a:endParaRPr/>
                    </a:p>
                  </a:txBody>
                  <a:tcPr marT="91425" marB="91425" marR="91425" marL="91425"/>
                </a:tc>
                <a:tc>
                  <a:txBody>
                    <a:bodyPr/>
                    <a:lstStyle/>
                    <a:p>
                      <a:pPr indent="0" lvl="0" marL="0" rtl="0" algn="ctr">
                        <a:spcBef>
                          <a:spcPts val="0"/>
                        </a:spcBef>
                        <a:spcAft>
                          <a:spcPts val="0"/>
                        </a:spcAft>
                        <a:buNone/>
                      </a:pPr>
                      <a:r>
                        <a:rPr b="1" lang="en"/>
                        <a:t>Tagging</a:t>
                      </a:r>
                      <a:endParaRPr b="1"/>
                    </a:p>
                  </a:txBody>
                  <a:tcPr marT="91425" marB="91425" marR="91425" marL="91425"/>
                </a:tc>
                <a:tc>
                  <a:txBody>
                    <a:bodyPr/>
                    <a:lstStyle/>
                    <a:p>
                      <a:pPr indent="0" lvl="0" marL="0" rtl="0" algn="ctr">
                        <a:spcBef>
                          <a:spcPts val="0"/>
                        </a:spcBef>
                        <a:spcAft>
                          <a:spcPts val="0"/>
                        </a:spcAft>
                        <a:buNone/>
                      </a:pPr>
                      <a:r>
                        <a:rPr b="1" lang="en"/>
                        <a:t>Assumption</a:t>
                      </a:r>
                      <a:endParaRPr b="1"/>
                    </a:p>
                  </a:txBody>
                  <a:tcPr marT="91425" marB="91425" marR="91425" marL="91425"/>
                </a:tc>
                <a:tc>
                  <a:txBody>
                    <a:bodyPr/>
                    <a:lstStyle/>
                    <a:p>
                      <a:pPr indent="0" lvl="0" marL="0" rtl="0" algn="ctr">
                        <a:spcBef>
                          <a:spcPts val="0"/>
                        </a:spcBef>
                        <a:spcAft>
                          <a:spcPts val="0"/>
                        </a:spcAft>
                        <a:buNone/>
                      </a:pPr>
                      <a:r>
                        <a:rPr b="1" lang="en"/>
                        <a:t>Message Size</a:t>
                      </a:r>
                      <a:endParaRPr b="1"/>
                    </a:p>
                  </a:txBody>
                  <a:tcPr marT="91425" marB="91425" marR="91425" marL="91425"/>
                </a:tc>
                <a:tc>
                  <a:txBody>
                    <a:bodyPr/>
                    <a:lstStyle/>
                    <a:p>
                      <a:pPr indent="0" lvl="0" marL="0" rtl="0" algn="ctr">
                        <a:spcBef>
                          <a:spcPts val="0"/>
                        </a:spcBef>
                        <a:spcAft>
                          <a:spcPts val="0"/>
                        </a:spcAft>
                        <a:buNone/>
                      </a:pPr>
                      <a:r>
                        <a:rPr b="1" lang="en"/>
                        <a:t>Publicly Verifiable</a:t>
                      </a:r>
                      <a:endParaRPr b="1"/>
                    </a:p>
                  </a:txBody>
                  <a:tcPr marT="91425" marB="91425" marR="91425" marL="91425"/>
                </a:tc>
                <a:tc>
                  <a:txBody>
                    <a:bodyPr/>
                    <a:lstStyle/>
                    <a:p>
                      <a:pPr indent="0" lvl="0" marL="0" rtl="0" algn="ctr">
                        <a:spcBef>
                          <a:spcPts val="0"/>
                        </a:spcBef>
                        <a:spcAft>
                          <a:spcPts val="0"/>
                        </a:spcAft>
                        <a:buNone/>
                      </a:pPr>
                      <a:r>
                        <a:rPr b="1" lang="en"/>
                        <a:t>Notes</a:t>
                      </a:r>
                      <a:endParaRPr b="1"/>
                    </a:p>
                  </a:txBody>
                  <a:tcPr marT="91425" marB="91425" marR="91425" marL="91425"/>
                </a:tc>
              </a:tr>
              <a:tr h="544625">
                <a:tc>
                  <a:txBody>
                    <a:bodyPr/>
                    <a:lstStyle/>
                    <a:p>
                      <a:pPr indent="0" lvl="0" marL="0" rtl="0" algn="ctr">
                        <a:spcBef>
                          <a:spcPts val="0"/>
                        </a:spcBef>
                        <a:spcAft>
                          <a:spcPts val="0"/>
                        </a:spcAft>
                        <a:buNone/>
                      </a:pPr>
                      <a:r>
                        <a:rPr lang="en"/>
                        <a:t>OPRF</a:t>
                      </a:r>
                      <a:endParaRPr/>
                    </a:p>
                    <a:p>
                      <a:pPr indent="0" lvl="0" marL="0" rtl="0" algn="ctr">
                        <a:spcBef>
                          <a:spcPts val="0"/>
                        </a:spcBef>
                        <a:spcAft>
                          <a:spcPts val="0"/>
                        </a:spcAft>
                        <a:buNone/>
                      </a:pPr>
                      <a:r>
                        <a:rPr lang="en"/>
                        <a:t>based</a:t>
                      </a:r>
                      <a:endParaRPr/>
                    </a:p>
                  </a:txBody>
                  <a:tcPr marT="91425" marB="91425" marR="91425" marL="91425"/>
                </a:tc>
                <a:tc>
                  <a:txBody>
                    <a:bodyPr/>
                    <a:lstStyle/>
                    <a:p>
                      <a:pPr indent="0" lvl="0" marL="0" rtl="0" algn="ctr">
                        <a:spcBef>
                          <a:spcPts val="0"/>
                        </a:spcBef>
                        <a:spcAft>
                          <a:spcPts val="0"/>
                        </a:spcAft>
                        <a:buNone/>
                      </a:pPr>
                      <a:r>
                        <a:rPr lang="en"/>
                        <a:t>Issuance</a:t>
                      </a:r>
                      <a:endParaRPr/>
                    </a:p>
                  </a:txBody>
                  <a:tcPr marT="91425" marB="91425" marR="91425" marL="91425"/>
                </a:tc>
                <a:tc>
                  <a:txBody>
                    <a:bodyPr/>
                    <a:lstStyle/>
                    <a:p>
                      <a:pPr indent="0" lvl="0" marL="0" rtl="0" algn="ctr">
                        <a:spcBef>
                          <a:spcPts val="0"/>
                        </a:spcBef>
                        <a:spcAft>
                          <a:spcPts val="0"/>
                        </a:spcAft>
                        <a:buNone/>
                      </a:pPr>
                      <a:r>
                        <a:rPr lang="en"/>
                        <a:t>q-DDHI, DCR, ROM</a:t>
                      </a:r>
                      <a:endParaRPr/>
                    </a:p>
                  </a:txBody>
                  <a:tcPr marT="91425" marB="91425" marR="91425" marL="91425"/>
                </a:tc>
                <a:tc>
                  <a:txBody>
                    <a:bodyPr/>
                    <a:lstStyle/>
                    <a:p>
                      <a:pPr indent="0" lvl="0" marL="0" rtl="0" algn="ctr">
                        <a:spcBef>
                          <a:spcPts val="0"/>
                        </a:spcBef>
                        <a:spcAft>
                          <a:spcPts val="0"/>
                        </a:spcAft>
                        <a:buNone/>
                      </a:pPr>
                      <a:r>
                        <a:rPr lang="en"/>
                        <a:t>any</a:t>
                      </a:r>
                      <a:endParaRPr/>
                    </a:p>
                  </a:txBody>
                  <a:tcPr marT="91425" marB="91425" marR="91425" marL="91425"/>
                </a:tc>
                <a:tc>
                  <a:txBody>
                    <a:bodyPr/>
                    <a:lstStyle/>
                    <a:p>
                      <a:pPr indent="0" lvl="0" marL="0" rtl="0" algn="ctr">
                        <a:spcBef>
                          <a:spcPts val="0"/>
                        </a:spcBef>
                        <a:spcAft>
                          <a:spcPts val="0"/>
                        </a:spcAft>
                        <a:buNone/>
                      </a:pPr>
                      <a:r>
                        <a:t/>
                      </a:r>
                      <a:endParaRPr/>
                    </a:p>
                  </a:txBody>
                  <a:tcPr marT="91425" marB="91425" marR="91425" marL="91425"/>
                </a:tc>
                <a:tc>
                  <a:txBody>
                    <a:bodyPr/>
                    <a:lstStyle/>
                    <a:p>
                      <a:pPr indent="0" lvl="0" marL="0" rtl="0" algn="ctr">
                        <a:spcBef>
                          <a:spcPts val="0"/>
                        </a:spcBef>
                        <a:spcAft>
                          <a:spcPts val="0"/>
                        </a:spcAft>
                        <a:buNone/>
                      </a:pPr>
                      <a:r>
                        <a:rPr lang="en"/>
                        <a:t>Doesn’t require bilinear groups</a:t>
                      </a:r>
                      <a:endParaRPr/>
                    </a:p>
                  </a:txBody>
                  <a:tcPr marT="91425" marB="91425" marR="91425" marL="91425"/>
                </a:tc>
              </a:tr>
              <a:tr h="544625">
                <a:tc>
                  <a:txBody>
                    <a:bodyPr/>
                    <a:lstStyle/>
                    <a:p>
                      <a:pPr indent="0" lvl="0" marL="0" rtl="0" algn="ctr">
                        <a:spcBef>
                          <a:spcPts val="0"/>
                        </a:spcBef>
                        <a:spcAft>
                          <a:spcPts val="0"/>
                        </a:spcAft>
                        <a:buNone/>
                      </a:pPr>
                      <a:r>
                        <a:rPr lang="en"/>
                        <a:t>EQS-based</a:t>
                      </a:r>
                      <a:endParaRPr/>
                    </a:p>
                    <a:p>
                      <a:pPr indent="0" lvl="0" marL="0" rtl="0" algn="ctr">
                        <a:spcBef>
                          <a:spcPts val="0"/>
                        </a:spcBef>
                        <a:spcAft>
                          <a:spcPts val="0"/>
                        </a:spcAft>
                        <a:buNone/>
                      </a:pPr>
                      <a:r>
                        <a:rPr lang="en"/>
                        <a:t>Construction 1</a:t>
                      </a:r>
                      <a:endParaRPr/>
                    </a:p>
                  </a:txBody>
                  <a:tcPr marT="91425" marB="91425" marR="91425" marL="91425"/>
                </a:tc>
                <a:tc>
                  <a:txBody>
                    <a:bodyPr/>
                    <a:lstStyle/>
                    <a:p>
                      <a:pPr indent="0" lvl="0" marL="0" rtl="0" algn="ctr">
                        <a:spcBef>
                          <a:spcPts val="0"/>
                        </a:spcBef>
                        <a:spcAft>
                          <a:spcPts val="0"/>
                        </a:spcAft>
                        <a:buNone/>
                      </a:pPr>
                      <a:r>
                        <a:rPr lang="en"/>
                        <a:t>Redemption</a:t>
                      </a:r>
                      <a:endParaRPr/>
                    </a:p>
                  </a:txBody>
                  <a:tcPr marT="91425" marB="91425" marR="91425" marL="91425"/>
                </a:tc>
                <a:tc>
                  <a:txBody>
                    <a:bodyPr/>
                    <a:lstStyle/>
                    <a:p>
                      <a:pPr indent="0" lvl="0" marL="0" rtl="0" algn="ctr">
                        <a:spcBef>
                          <a:spcPts val="0"/>
                        </a:spcBef>
                        <a:spcAft>
                          <a:spcPts val="0"/>
                        </a:spcAft>
                        <a:buNone/>
                      </a:pPr>
                      <a:r>
                        <a:rPr lang="en"/>
                        <a:t>SXDH, q-DDHI</a:t>
                      </a:r>
                      <a:endParaRPr/>
                    </a:p>
                  </a:txBody>
                  <a:tcPr marT="91425" marB="91425" marR="91425" marL="91425"/>
                </a:tc>
                <a:tc>
                  <a:txBody>
                    <a:bodyPr/>
                    <a:lstStyle/>
                    <a:p>
                      <a:pPr indent="0" lvl="0" marL="0" rtl="0" algn="ctr">
                        <a:spcBef>
                          <a:spcPts val="0"/>
                        </a:spcBef>
                        <a:spcAft>
                          <a:spcPts val="0"/>
                        </a:spcAft>
                        <a:buNone/>
                      </a:pPr>
                      <a:r>
                        <a:rPr lang="en"/>
                        <a:t>log(q)</a:t>
                      </a:r>
                      <a:endParaRPr/>
                    </a:p>
                  </a:txBody>
                  <a:tcPr marT="91425" marB="91425" marR="91425" marL="91425"/>
                </a:tc>
                <a:tc>
                  <a:txBody>
                    <a:bodyPr/>
                    <a:lstStyle/>
                    <a:p>
                      <a:pPr indent="0" lvl="0" marL="0" rtl="0" algn="ctr">
                        <a:spcBef>
                          <a:spcPts val="0"/>
                        </a:spcBef>
                        <a:spcAft>
                          <a:spcPts val="0"/>
                        </a:spcAft>
                        <a:buNone/>
                      </a:pPr>
                      <a:r>
                        <a:t/>
                      </a:r>
                      <a:endParaRPr/>
                    </a:p>
                  </a:txBody>
                  <a:tcPr marT="91425" marB="91425" marR="91425" marL="91425"/>
                </a:tc>
                <a:tc>
                  <a:txBody>
                    <a:bodyPr/>
                    <a:lstStyle/>
                    <a:p>
                      <a:pPr indent="0" lvl="0" marL="0" rtl="0" algn="ctr">
                        <a:spcBef>
                          <a:spcPts val="0"/>
                        </a:spcBef>
                        <a:spcAft>
                          <a:spcPts val="0"/>
                        </a:spcAft>
                        <a:buNone/>
                      </a:pPr>
                      <a:r>
                        <a:rPr lang="en"/>
                        <a:t>Restricted to short messages, no ROM</a:t>
                      </a:r>
                      <a:endParaRPr/>
                    </a:p>
                  </a:txBody>
                  <a:tcPr marT="91425" marB="91425" marR="91425" marL="91425"/>
                </a:tc>
              </a:tr>
              <a:tr h="544625">
                <a:tc>
                  <a:txBody>
                    <a:bodyPr/>
                    <a:lstStyle/>
                    <a:p>
                      <a:pPr indent="0" lvl="0" marL="0" rtl="0" algn="ctr">
                        <a:spcBef>
                          <a:spcPts val="0"/>
                        </a:spcBef>
                        <a:spcAft>
                          <a:spcPts val="0"/>
                        </a:spcAft>
                        <a:buNone/>
                      </a:pPr>
                      <a:r>
                        <a:rPr lang="en"/>
                        <a:t>EQS-based</a:t>
                      </a:r>
                      <a:endParaRPr/>
                    </a:p>
                    <a:p>
                      <a:pPr indent="0" lvl="0" marL="0" rtl="0" algn="ctr">
                        <a:spcBef>
                          <a:spcPts val="0"/>
                        </a:spcBef>
                        <a:spcAft>
                          <a:spcPts val="0"/>
                        </a:spcAft>
                        <a:buNone/>
                      </a:pPr>
                      <a:r>
                        <a:rPr lang="en"/>
                        <a:t>Construction 2</a:t>
                      </a:r>
                      <a:endParaRPr/>
                    </a:p>
                  </a:txBody>
                  <a:tcPr marT="91425" marB="91425" marR="91425" marL="91425"/>
                </a:tc>
                <a:tc>
                  <a:txBody>
                    <a:bodyPr/>
                    <a:lstStyle/>
                    <a:p>
                      <a:pPr indent="0" lvl="0" marL="0" rtl="0" algn="ctr">
                        <a:spcBef>
                          <a:spcPts val="0"/>
                        </a:spcBef>
                        <a:spcAft>
                          <a:spcPts val="0"/>
                        </a:spcAft>
                        <a:buNone/>
                      </a:pPr>
                      <a:r>
                        <a:rPr lang="en"/>
                        <a:t>Redemption</a:t>
                      </a:r>
                      <a:endParaRPr/>
                    </a:p>
                  </a:txBody>
                  <a:tcPr marT="91425" marB="91425" marR="91425" marL="91425"/>
                </a:tc>
                <a:tc>
                  <a:txBody>
                    <a:bodyPr/>
                    <a:lstStyle/>
                    <a:p>
                      <a:pPr indent="0" lvl="0" marL="0" rtl="0" algn="ctr">
                        <a:spcBef>
                          <a:spcPts val="0"/>
                        </a:spcBef>
                        <a:spcAft>
                          <a:spcPts val="0"/>
                        </a:spcAft>
                        <a:buNone/>
                      </a:pPr>
                      <a:r>
                        <a:rPr lang="en"/>
                        <a:t>SXDH, q-DDHI, ROM</a:t>
                      </a:r>
                      <a:endParaRPr/>
                    </a:p>
                  </a:txBody>
                  <a:tcPr marT="91425" marB="91425" marR="91425" marL="91425"/>
                </a:tc>
                <a:tc>
                  <a:txBody>
                    <a:bodyPr/>
                    <a:lstStyle/>
                    <a:p>
                      <a:pPr indent="0" lvl="0" marL="0" rtl="0" algn="ctr">
                        <a:spcBef>
                          <a:spcPts val="0"/>
                        </a:spcBef>
                        <a:spcAft>
                          <a:spcPts val="0"/>
                        </a:spcAft>
                        <a:buNone/>
                      </a:pPr>
                      <a:r>
                        <a:rPr lang="en"/>
                        <a:t>any</a:t>
                      </a:r>
                      <a:endParaRPr/>
                    </a:p>
                  </a:txBody>
                  <a:tcPr marT="91425" marB="91425" marR="91425" marL="91425"/>
                </a:tc>
                <a:tc>
                  <a:txBody>
                    <a:bodyPr/>
                    <a:lstStyle/>
                    <a:p>
                      <a:pPr indent="0" lvl="0" marL="0" rtl="0" algn="ctr">
                        <a:spcBef>
                          <a:spcPts val="0"/>
                        </a:spcBef>
                        <a:spcAft>
                          <a:spcPts val="0"/>
                        </a:spcAft>
                        <a:buNone/>
                      </a:pPr>
                      <a:r>
                        <a:t/>
                      </a:r>
                      <a:endParaRPr/>
                    </a:p>
                  </a:txBody>
                  <a:tcPr marT="91425" marB="91425" marR="91425" marL="91425"/>
                </a:tc>
                <a:tc>
                  <a:txBody>
                    <a:bodyPr/>
                    <a:lstStyle/>
                    <a:p>
                      <a:pPr indent="0" lvl="0" marL="0" rtl="0" algn="ctr">
                        <a:spcBef>
                          <a:spcPts val="0"/>
                        </a:spcBef>
                        <a:spcAft>
                          <a:spcPts val="0"/>
                        </a:spcAft>
                        <a:buNone/>
                      </a:pPr>
                      <a:r>
                        <a:t/>
                      </a:r>
                      <a:endParaRPr/>
                    </a:p>
                  </a:txBody>
                  <a:tcPr marT="91425" marB="91425" marR="91425" marL="91425"/>
                </a:tc>
              </a:tr>
              <a:tr h="544625">
                <a:tc>
                  <a:txBody>
                    <a:bodyPr/>
                    <a:lstStyle/>
                    <a:p>
                      <a:pPr indent="0" lvl="0" marL="0" rtl="0" algn="ctr">
                        <a:spcBef>
                          <a:spcPts val="0"/>
                        </a:spcBef>
                        <a:spcAft>
                          <a:spcPts val="0"/>
                        </a:spcAft>
                        <a:buNone/>
                      </a:pPr>
                      <a:r>
                        <a:rPr lang="en"/>
                        <a:t>EQS-based</a:t>
                      </a:r>
                      <a:endParaRPr/>
                    </a:p>
                    <a:p>
                      <a:pPr indent="0" lvl="0" marL="0" rtl="0" algn="ctr">
                        <a:spcBef>
                          <a:spcPts val="0"/>
                        </a:spcBef>
                        <a:spcAft>
                          <a:spcPts val="0"/>
                        </a:spcAft>
                        <a:buNone/>
                      </a:pPr>
                      <a:r>
                        <a:rPr lang="en"/>
                        <a:t>Construction 3</a:t>
                      </a:r>
                      <a:endParaRPr/>
                    </a:p>
                  </a:txBody>
                  <a:tcPr marT="91425" marB="91425" marR="91425" marL="91425"/>
                </a:tc>
                <a:tc>
                  <a:txBody>
                    <a:bodyPr/>
                    <a:lstStyle/>
                    <a:p>
                      <a:pPr indent="0" lvl="0" marL="0" rtl="0" algn="ctr">
                        <a:spcBef>
                          <a:spcPts val="0"/>
                        </a:spcBef>
                        <a:spcAft>
                          <a:spcPts val="0"/>
                        </a:spcAft>
                        <a:buNone/>
                      </a:pPr>
                      <a:r>
                        <a:rPr lang="en"/>
                        <a:t>Redemption</a:t>
                      </a:r>
                      <a:endParaRPr/>
                    </a:p>
                  </a:txBody>
                  <a:tcPr marT="91425" marB="91425" marR="91425" marL="91425"/>
                </a:tc>
                <a:tc>
                  <a:txBody>
                    <a:bodyPr/>
                    <a:lstStyle/>
                    <a:p>
                      <a:pPr indent="0" lvl="0" marL="0" rtl="0" algn="ctr">
                        <a:spcBef>
                          <a:spcPts val="0"/>
                        </a:spcBef>
                        <a:spcAft>
                          <a:spcPts val="0"/>
                        </a:spcAft>
                        <a:buNone/>
                      </a:pPr>
                      <a:r>
                        <a:rPr lang="en"/>
                        <a:t>GBGM</a:t>
                      </a:r>
                      <a:r>
                        <a:rPr lang="en"/>
                        <a:t>, ROM</a:t>
                      </a:r>
                      <a:endParaRPr/>
                    </a:p>
                  </a:txBody>
                  <a:tcPr marT="91425" marB="91425" marR="91425" marL="91425"/>
                </a:tc>
                <a:tc>
                  <a:txBody>
                    <a:bodyPr/>
                    <a:lstStyle/>
                    <a:p>
                      <a:pPr indent="0" lvl="0" marL="0" rtl="0" algn="ctr">
                        <a:spcBef>
                          <a:spcPts val="0"/>
                        </a:spcBef>
                        <a:spcAft>
                          <a:spcPts val="0"/>
                        </a:spcAft>
                        <a:buNone/>
                      </a:pPr>
                      <a:r>
                        <a:rPr lang="en"/>
                        <a:t>any</a:t>
                      </a:r>
                      <a:endParaRPr/>
                    </a:p>
                  </a:txBody>
                  <a:tcPr marT="91425" marB="91425" marR="91425" marL="91425"/>
                </a:tc>
                <a:tc>
                  <a:txBody>
                    <a:bodyPr/>
                    <a:lstStyle/>
                    <a:p>
                      <a:pPr indent="0" lvl="0" marL="0" rtl="0" algn="ctr">
                        <a:spcBef>
                          <a:spcPts val="0"/>
                        </a:spcBef>
                        <a:spcAft>
                          <a:spcPts val="0"/>
                        </a:spcAft>
                        <a:buNone/>
                      </a:pPr>
                      <a:r>
                        <a:t/>
                      </a:r>
                      <a:endParaRPr/>
                    </a:p>
                  </a:txBody>
                  <a:tcPr marT="91425" marB="91425" marR="91425" marL="91425"/>
                </a:tc>
                <a:tc>
                  <a:txBody>
                    <a:bodyPr/>
                    <a:lstStyle/>
                    <a:p>
                      <a:pPr indent="0" lvl="0" marL="0" rtl="0" algn="ctr">
                        <a:spcBef>
                          <a:spcPts val="0"/>
                        </a:spcBef>
                        <a:spcAft>
                          <a:spcPts val="0"/>
                        </a:spcAft>
                        <a:buNone/>
                      </a:pPr>
                      <a:r>
                        <a:rPr lang="en"/>
                        <a:t>Most efficient</a:t>
                      </a:r>
                      <a:endParaRPr/>
                    </a:p>
                  </a:txBody>
                  <a:tcPr marT="91425" marB="91425" marR="91425" marL="91425"/>
                </a:tc>
              </a:tr>
            </a:tbl>
          </a:graphicData>
        </a:graphic>
      </p:graphicFrame>
      <p:sp>
        <p:nvSpPr>
          <p:cNvPr id="912" name="Google Shape;912;p51"/>
          <p:cNvSpPr/>
          <p:nvPr/>
        </p:nvSpPr>
        <p:spPr>
          <a:xfrm>
            <a:off x="6429877" y="2640451"/>
            <a:ext cx="329850" cy="265301"/>
          </a:xfrm>
          <a:custGeom>
            <a:rect b="b" l="l" r="r" t="t"/>
            <a:pathLst>
              <a:path extrusionOk="0" h="777" w="938">
                <a:moveTo>
                  <a:pt x="819" y="0"/>
                </a:moveTo>
                <a:lnTo>
                  <a:pt x="302" y="528"/>
                </a:lnTo>
                <a:lnTo>
                  <a:pt x="119" y="345"/>
                </a:lnTo>
                <a:lnTo>
                  <a:pt x="0" y="485"/>
                </a:lnTo>
                <a:lnTo>
                  <a:pt x="302" y="776"/>
                </a:lnTo>
                <a:lnTo>
                  <a:pt x="938" y="130"/>
                </a:lnTo>
                <a:lnTo>
                  <a:pt x="819"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3" name="Google Shape;913;p51"/>
          <p:cNvSpPr/>
          <p:nvPr/>
        </p:nvSpPr>
        <p:spPr>
          <a:xfrm>
            <a:off x="6429877" y="3454026"/>
            <a:ext cx="329850" cy="265301"/>
          </a:xfrm>
          <a:custGeom>
            <a:rect b="b" l="l" r="r" t="t"/>
            <a:pathLst>
              <a:path extrusionOk="0" h="777" w="938">
                <a:moveTo>
                  <a:pt x="819" y="0"/>
                </a:moveTo>
                <a:lnTo>
                  <a:pt x="302" y="528"/>
                </a:lnTo>
                <a:lnTo>
                  <a:pt x="119" y="345"/>
                </a:lnTo>
                <a:lnTo>
                  <a:pt x="0" y="485"/>
                </a:lnTo>
                <a:lnTo>
                  <a:pt x="302" y="776"/>
                </a:lnTo>
                <a:lnTo>
                  <a:pt x="938" y="130"/>
                </a:lnTo>
                <a:lnTo>
                  <a:pt x="819"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4" name="Google Shape;914;p51"/>
          <p:cNvSpPr/>
          <p:nvPr/>
        </p:nvSpPr>
        <p:spPr>
          <a:xfrm>
            <a:off x="6429877" y="4267601"/>
            <a:ext cx="329850" cy="265301"/>
          </a:xfrm>
          <a:custGeom>
            <a:rect b="b" l="l" r="r" t="t"/>
            <a:pathLst>
              <a:path extrusionOk="0" h="777" w="938">
                <a:moveTo>
                  <a:pt x="819" y="0"/>
                </a:moveTo>
                <a:lnTo>
                  <a:pt x="302" y="528"/>
                </a:lnTo>
                <a:lnTo>
                  <a:pt x="119" y="345"/>
                </a:lnTo>
                <a:lnTo>
                  <a:pt x="0" y="485"/>
                </a:lnTo>
                <a:lnTo>
                  <a:pt x="302" y="776"/>
                </a:lnTo>
                <a:lnTo>
                  <a:pt x="938" y="130"/>
                </a:lnTo>
                <a:lnTo>
                  <a:pt x="819"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8" name="Shape 918"/>
        <p:cNvGrpSpPr/>
        <p:nvPr/>
      </p:nvGrpSpPr>
      <p:grpSpPr>
        <a:xfrm>
          <a:off x="0" y="0"/>
          <a:ext cx="0" cy="0"/>
          <a:chOff x="0" y="0"/>
          <a:chExt cx="0" cy="0"/>
        </a:xfrm>
      </p:grpSpPr>
      <p:sp>
        <p:nvSpPr>
          <p:cNvPr id="919" name="Google Shape;919;p52"/>
          <p:cNvSpPr txBox="1"/>
          <p:nvPr>
            <p:ph type="title"/>
          </p:nvPr>
        </p:nvSpPr>
        <p:spPr>
          <a:xfrm>
            <a:off x="180900" y="446900"/>
            <a:ext cx="87822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Our contributions</a:t>
            </a:r>
            <a:endParaRPr/>
          </a:p>
        </p:txBody>
      </p:sp>
      <p:graphicFrame>
        <p:nvGraphicFramePr>
          <p:cNvPr id="920" name="Google Shape;920;p52"/>
          <p:cNvGraphicFramePr/>
          <p:nvPr/>
        </p:nvGraphicFramePr>
        <p:xfrm>
          <a:off x="254050" y="1311525"/>
          <a:ext cx="3000000" cy="3000000"/>
        </p:xfrm>
        <a:graphic>
          <a:graphicData uri="http://schemas.openxmlformats.org/drawingml/2006/table">
            <a:tbl>
              <a:tblPr>
                <a:noFill/>
                <a:tableStyleId>{6DEAB0DA-27FE-42E7-AEA5-AB62BE2C202C}</a:tableStyleId>
              </a:tblPr>
              <a:tblGrid>
                <a:gridCol w="2029100"/>
                <a:gridCol w="2274100"/>
                <a:gridCol w="2151625"/>
                <a:gridCol w="2151625"/>
              </a:tblGrid>
              <a:tr h="745650">
                <a:tc>
                  <a:txBody>
                    <a:bodyPr/>
                    <a:lstStyle/>
                    <a:p>
                      <a:pPr indent="0" lvl="0" marL="0" rtl="0" algn="ctr">
                        <a:spcBef>
                          <a:spcPts val="0"/>
                        </a:spcBef>
                        <a:spcAft>
                          <a:spcPts val="0"/>
                        </a:spcAft>
                        <a:buNone/>
                      </a:pPr>
                      <a:r>
                        <a:t/>
                      </a:r>
                      <a:endParaRPr/>
                    </a:p>
                  </a:txBody>
                  <a:tcPr marT="91425" marB="91425" marR="91425" marL="91425"/>
                </a:tc>
                <a:tc>
                  <a:txBody>
                    <a:bodyPr/>
                    <a:lstStyle/>
                    <a:p>
                      <a:pPr indent="0" lvl="0" marL="0" rtl="0" algn="ctr">
                        <a:spcBef>
                          <a:spcPts val="0"/>
                        </a:spcBef>
                        <a:spcAft>
                          <a:spcPts val="0"/>
                        </a:spcAft>
                        <a:buNone/>
                      </a:pPr>
                      <a:r>
                        <a:rPr b="1" lang="en"/>
                        <a:t>Request size</a:t>
                      </a:r>
                      <a:endParaRPr b="1"/>
                    </a:p>
                  </a:txBody>
                  <a:tcPr marT="91425" marB="91425" marR="91425" marL="91425"/>
                </a:tc>
                <a:tc>
                  <a:txBody>
                    <a:bodyPr/>
                    <a:lstStyle/>
                    <a:p>
                      <a:pPr indent="0" lvl="0" marL="0" rtl="0" algn="ctr">
                        <a:spcBef>
                          <a:spcPts val="0"/>
                        </a:spcBef>
                        <a:spcAft>
                          <a:spcPts val="0"/>
                        </a:spcAft>
                        <a:buNone/>
                      </a:pPr>
                      <a:r>
                        <a:rPr b="1" lang="en"/>
                        <a:t>Response size</a:t>
                      </a:r>
                      <a:endParaRPr b="1"/>
                    </a:p>
                  </a:txBody>
                  <a:tcPr marT="91425" marB="91425" marR="91425" marL="91425"/>
                </a:tc>
                <a:tc>
                  <a:txBody>
                    <a:bodyPr/>
                    <a:lstStyle/>
                    <a:p>
                      <a:pPr indent="0" lvl="0" marL="0" rtl="0" algn="ctr">
                        <a:spcBef>
                          <a:spcPts val="0"/>
                        </a:spcBef>
                        <a:spcAft>
                          <a:spcPts val="0"/>
                        </a:spcAft>
                        <a:buNone/>
                      </a:pPr>
                      <a:r>
                        <a:rPr b="1" lang="en"/>
                        <a:t>Token size</a:t>
                      </a:r>
                      <a:endParaRPr b="1"/>
                    </a:p>
                  </a:txBody>
                  <a:tcPr marT="91425" marB="91425" marR="91425" marL="91425"/>
                </a:tc>
              </a:tr>
              <a:tr h="544625">
                <a:tc>
                  <a:txBody>
                    <a:bodyPr/>
                    <a:lstStyle/>
                    <a:p>
                      <a:pPr indent="0" lvl="0" marL="0" rtl="0" algn="ctr">
                        <a:spcBef>
                          <a:spcPts val="0"/>
                        </a:spcBef>
                        <a:spcAft>
                          <a:spcPts val="0"/>
                        </a:spcAft>
                        <a:buNone/>
                      </a:pPr>
                      <a:r>
                        <a:rPr b="1" lang="en"/>
                        <a:t>OPRF</a:t>
                      </a:r>
                      <a:endParaRPr b="1"/>
                    </a:p>
                    <a:p>
                      <a:pPr indent="0" lvl="0" marL="0" rtl="0" algn="ctr">
                        <a:spcBef>
                          <a:spcPts val="0"/>
                        </a:spcBef>
                        <a:spcAft>
                          <a:spcPts val="0"/>
                        </a:spcAft>
                        <a:buNone/>
                      </a:pPr>
                      <a:r>
                        <a:rPr b="1" lang="en"/>
                        <a:t>based</a:t>
                      </a:r>
                      <a:endParaRPr b="1"/>
                    </a:p>
                  </a:txBody>
                  <a:tcPr marT="91425" marB="91425" marR="91425" marL="91425"/>
                </a:tc>
                <a:tc>
                  <a:txBody>
                    <a:bodyPr/>
                    <a:lstStyle/>
                    <a:p>
                      <a:pPr indent="0" lvl="0" marL="0" rtl="0" algn="ctr">
                        <a:spcBef>
                          <a:spcPts val="0"/>
                        </a:spcBef>
                        <a:spcAft>
                          <a:spcPts val="0"/>
                        </a:spcAft>
                        <a:buNone/>
                      </a:pPr>
                      <a:r>
                        <a:rPr b="1" lang="en"/>
                        <a:t>5 * Ped + 4 * CS + 12 * Z</a:t>
                      </a:r>
                      <a:r>
                        <a:rPr b="1" baseline="-25000" lang="en"/>
                        <a:t>p</a:t>
                      </a:r>
                      <a:r>
                        <a:rPr b="1" lang="en"/>
                        <a:t> + 11 * Z</a:t>
                      </a:r>
                      <a:r>
                        <a:rPr b="1" baseline="-25000" lang="en"/>
                        <a:t>N</a:t>
                      </a:r>
                      <a:endParaRPr b="1" baseline="-25000"/>
                    </a:p>
                  </a:txBody>
                  <a:tcPr marT="91425" marB="91425" marR="91425" marL="91425"/>
                </a:tc>
                <a:tc>
                  <a:txBody>
                    <a:bodyPr/>
                    <a:lstStyle/>
                    <a:p>
                      <a:pPr indent="0" lvl="0" marL="0" rtl="0" algn="ctr">
                        <a:spcBef>
                          <a:spcPts val="0"/>
                        </a:spcBef>
                        <a:spcAft>
                          <a:spcPts val="0"/>
                        </a:spcAft>
                        <a:buNone/>
                      </a:pPr>
                      <a:r>
                        <a:rPr b="1" lang="en"/>
                        <a:t>1 * Ped + 1 * Z</a:t>
                      </a:r>
                      <a:r>
                        <a:rPr b="1" baseline="-25000" lang="en"/>
                        <a:t>p</a:t>
                      </a:r>
                      <a:r>
                        <a:rPr b="1" lang="en"/>
                        <a:t> + 3 * Z</a:t>
                      </a:r>
                      <a:r>
                        <a:rPr b="1" baseline="-25000" lang="en"/>
                        <a:t>N</a:t>
                      </a:r>
                      <a:endParaRPr b="1" baseline="-25000"/>
                    </a:p>
                  </a:txBody>
                  <a:tcPr marT="91425" marB="91425" marR="91425" marL="91425"/>
                </a:tc>
                <a:tc>
                  <a:txBody>
                    <a:bodyPr/>
                    <a:lstStyle/>
                    <a:p>
                      <a:pPr indent="0" lvl="0" marL="0" rtl="0" algn="ctr">
                        <a:spcBef>
                          <a:spcPts val="0"/>
                        </a:spcBef>
                        <a:spcAft>
                          <a:spcPts val="0"/>
                        </a:spcAft>
                        <a:buNone/>
                      </a:pPr>
                      <a:r>
                        <a:rPr b="1" lang="en"/>
                        <a:t>1 * |G|</a:t>
                      </a:r>
                      <a:endParaRPr b="1"/>
                    </a:p>
                  </a:txBody>
                  <a:tcPr marT="91425" marB="91425" marR="91425" marL="91425"/>
                </a:tc>
              </a:tr>
              <a:tr h="544625">
                <a:tc>
                  <a:txBody>
                    <a:bodyPr/>
                    <a:lstStyle/>
                    <a:p>
                      <a:pPr indent="0" lvl="0" marL="0" rtl="0" algn="ctr">
                        <a:spcBef>
                          <a:spcPts val="0"/>
                        </a:spcBef>
                        <a:spcAft>
                          <a:spcPts val="0"/>
                        </a:spcAft>
                        <a:buNone/>
                      </a:pPr>
                      <a:r>
                        <a:rPr lang="en"/>
                        <a:t>EQS-based</a:t>
                      </a:r>
                      <a:endParaRPr/>
                    </a:p>
                    <a:p>
                      <a:pPr indent="0" lvl="0" marL="0" rtl="0" algn="ctr">
                        <a:spcBef>
                          <a:spcPts val="0"/>
                        </a:spcBef>
                        <a:spcAft>
                          <a:spcPts val="0"/>
                        </a:spcAft>
                        <a:buNone/>
                      </a:pPr>
                      <a:r>
                        <a:rPr lang="en"/>
                        <a:t>Construction 1</a:t>
                      </a:r>
                      <a:endParaRPr/>
                    </a:p>
                  </a:txBody>
                  <a:tcPr marT="91425" marB="91425" marR="91425" marL="91425"/>
                </a:tc>
                <a:tc>
                  <a:txBody>
                    <a:bodyPr/>
                    <a:lstStyle/>
                    <a:p>
                      <a:pPr indent="0" lvl="0" marL="0" rtl="0" algn="ctr">
                        <a:spcBef>
                          <a:spcPts val="0"/>
                        </a:spcBef>
                        <a:spcAft>
                          <a:spcPts val="0"/>
                        </a:spcAft>
                        <a:buNone/>
                      </a:pPr>
                      <a:r>
                        <a:rPr lang="en"/>
                        <a:t>7 * |G</a:t>
                      </a:r>
                      <a:r>
                        <a:rPr baseline="-25000" lang="en"/>
                        <a:t>1</a:t>
                      </a:r>
                      <a:r>
                        <a:rPr lang="en"/>
                        <a:t>| + 6 * |G</a:t>
                      </a:r>
                      <a:r>
                        <a:rPr baseline="-25000" lang="en"/>
                        <a:t>2</a:t>
                      </a:r>
                      <a:r>
                        <a:rPr lang="en"/>
                        <a:t>|</a:t>
                      </a:r>
                      <a:endParaRPr/>
                    </a:p>
                  </a:txBody>
                  <a:tcPr marT="91425" marB="91425" marR="91425" marL="91425"/>
                </a:tc>
                <a:tc>
                  <a:txBody>
                    <a:bodyPr/>
                    <a:lstStyle/>
                    <a:p>
                      <a:pPr indent="0" lvl="0" marL="0" rtl="0" algn="ctr">
                        <a:spcBef>
                          <a:spcPts val="0"/>
                        </a:spcBef>
                        <a:spcAft>
                          <a:spcPts val="0"/>
                        </a:spcAft>
                        <a:buNone/>
                      </a:pPr>
                      <a:r>
                        <a:rPr lang="en"/>
                        <a:t>5</a:t>
                      </a:r>
                      <a:r>
                        <a:rPr lang="en"/>
                        <a:t> * |G</a:t>
                      </a:r>
                      <a:r>
                        <a:rPr baseline="-25000" lang="en"/>
                        <a:t>1</a:t>
                      </a:r>
                      <a:r>
                        <a:rPr lang="en"/>
                        <a:t>| + 1 * |G</a:t>
                      </a:r>
                      <a:r>
                        <a:rPr baseline="-25000" lang="en"/>
                        <a:t>2</a:t>
                      </a:r>
                      <a:r>
                        <a:rPr lang="en"/>
                        <a:t>|</a:t>
                      </a:r>
                      <a:endParaRPr/>
                    </a:p>
                  </a:txBody>
                  <a:tcPr marT="91425" marB="91425" marR="91425" marL="91425"/>
                </a:tc>
                <a:tc>
                  <a:txBody>
                    <a:bodyPr/>
                    <a:lstStyle/>
                    <a:p>
                      <a:pPr indent="0" lvl="0" marL="0" rtl="0" algn="ctr">
                        <a:spcBef>
                          <a:spcPts val="0"/>
                        </a:spcBef>
                        <a:spcAft>
                          <a:spcPts val="0"/>
                        </a:spcAft>
                        <a:buNone/>
                      </a:pPr>
                      <a:r>
                        <a:rPr lang="en"/>
                        <a:t>23</a:t>
                      </a:r>
                      <a:r>
                        <a:rPr lang="en"/>
                        <a:t> * |G</a:t>
                      </a:r>
                      <a:r>
                        <a:rPr baseline="-25000" lang="en"/>
                        <a:t>1</a:t>
                      </a:r>
                      <a:r>
                        <a:rPr lang="en"/>
                        <a:t>| + 12 * |G</a:t>
                      </a:r>
                      <a:r>
                        <a:rPr baseline="-25000" lang="en"/>
                        <a:t>2</a:t>
                      </a:r>
                      <a:r>
                        <a:rPr lang="en"/>
                        <a:t>|</a:t>
                      </a:r>
                      <a:endParaRPr/>
                    </a:p>
                  </a:txBody>
                  <a:tcPr marT="91425" marB="91425" marR="91425" marL="91425"/>
                </a:tc>
              </a:tr>
              <a:tr h="544625">
                <a:tc>
                  <a:txBody>
                    <a:bodyPr/>
                    <a:lstStyle/>
                    <a:p>
                      <a:pPr indent="0" lvl="0" marL="0" rtl="0" algn="ctr">
                        <a:spcBef>
                          <a:spcPts val="0"/>
                        </a:spcBef>
                        <a:spcAft>
                          <a:spcPts val="0"/>
                        </a:spcAft>
                        <a:buNone/>
                      </a:pPr>
                      <a:r>
                        <a:rPr lang="en"/>
                        <a:t>EQS-based</a:t>
                      </a:r>
                      <a:endParaRPr/>
                    </a:p>
                    <a:p>
                      <a:pPr indent="0" lvl="0" marL="0" rtl="0" algn="ctr">
                        <a:spcBef>
                          <a:spcPts val="0"/>
                        </a:spcBef>
                        <a:spcAft>
                          <a:spcPts val="0"/>
                        </a:spcAft>
                        <a:buNone/>
                      </a:pPr>
                      <a:r>
                        <a:rPr lang="en"/>
                        <a:t>Construction 2</a:t>
                      </a:r>
                      <a:endParaRPr/>
                    </a:p>
                  </a:txBody>
                  <a:tcPr marT="91425" marB="91425" marR="91425" marL="91425"/>
                </a:tc>
                <a:tc>
                  <a:txBody>
                    <a:bodyPr/>
                    <a:lstStyle/>
                    <a:p>
                      <a:pPr indent="0" lvl="0" marL="0" rtl="0" algn="ctr">
                        <a:spcBef>
                          <a:spcPts val="0"/>
                        </a:spcBef>
                        <a:spcAft>
                          <a:spcPts val="0"/>
                        </a:spcAft>
                        <a:buNone/>
                      </a:pPr>
                      <a:r>
                        <a:rPr lang="en"/>
                        <a:t>2 * Z</a:t>
                      </a:r>
                      <a:r>
                        <a:rPr baseline="-25000" lang="en"/>
                        <a:t>p</a:t>
                      </a:r>
                      <a:r>
                        <a:rPr lang="en"/>
                        <a:t> </a:t>
                      </a:r>
                      <a:r>
                        <a:rPr lang="en"/>
                        <a:t>+ 3 * |G</a:t>
                      </a:r>
                      <a:r>
                        <a:rPr baseline="-25000" lang="en"/>
                        <a:t>1</a:t>
                      </a:r>
                      <a:r>
                        <a:rPr lang="en"/>
                        <a:t>|</a:t>
                      </a:r>
                      <a:endParaRPr/>
                    </a:p>
                  </a:txBody>
                  <a:tcPr marT="91425" marB="91425" marR="91425" marL="91425"/>
                </a:tc>
                <a:tc>
                  <a:txBody>
                    <a:bodyPr/>
                    <a:lstStyle/>
                    <a:p>
                      <a:pPr indent="0" lvl="0" marL="0" rtl="0" algn="ctr">
                        <a:spcBef>
                          <a:spcPts val="0"/>
                        </a:spcBef>
                        <a:spcAft>
                          <a:spcPts val="0"/>
                        </a:spcAft>
                        <a:buNone/>
                      </a:pPr>
                      <a:r>
                        <a:rPr lang="en"/>
                        <a:t>5 * |G</a:t>
                      </a:r>
                      <a:r>
                        <a:rPr baseline="-25000" lang="en"/>
                        <a:t>1</a:t>
                      </a:r>
                      <a:r>
                        <a:rPr lang="en"/>
                        <a:t>| + 1 * |G</a:t>
                      </a:r>
                      <a:r>
                        <a:rPr baseline="-25000" lang="en"/>
                        <a:t>2</a:t>
                      </a:r>
                      <a:r>
                        <a:rPr lang="en"/>
                        <a:t>|</a:t>
                      </a:r>
                      <a:endParaRPr/>
                    </a:p>
                  </a:txBody>
                  <a:tcPr marT="91425" marB="91425" marR="91425" marL="91425"/>
                </a:tc>
                <a:tc>
                  <a:txBody>
                    <a:bodyPr/>
                    <a:lstStyle/>
                    <a:p>
                      <a:pPr indent="0" lvl="0" marL="0" rtl="0" algn="ctr">
                        <a:spcBef>
                          <a:spcPts val="0"/>
                        </a:spcBef>
                        <a:spcAft>
                          <a:spcPts val="0"/>
                        </a:spcAft>
                        <a:buNone/>
                      </a:pPr>
                      <a:r>
                        <a:rPr lang="en"/>
                        <a:t>23 * |G</a:t>
                      </a:r>
                      <a:r>
                        <a:rPr baseline="-25000" lang="en"/>
                        <a:t>1</a:t>
                      </a:r>
                      <a:r>
                        <a:rPr lang="en"/>
                        <a:t>| + 12 * |G</a:t>
                      </a:r>
                      <a:r>
                        <a:rPr baseline="-25000" lang="en"/>
                        <a:t>2</a:t>
                      </a:r>
                      <a:r>
                        <a:rPr lang="en"/>
                        <a:t>|</a:t>
                      </a:r>
                      <a:endParaRPr/>
                    </a:p>
                  </a:txBody>
                  <a:tcPr marT="91425" marB="91425" marR="91425" marL="91425"/>
                </a:tc>
              </a:tr>
              <a:tr h="544625">
                <a:tc>
                  <a:txBody>
                    <a:bodyPr/>
                    <a:lstStyle/>
                    <a:p>
                      <a:pPr indent="0" lvl="0" marL="0" rtl="0" algn="ctr">
                        <a:spcBef>
                          <a:spcPts val="0"/>
                        </a:spcBef>
                        <a:spcAft>
                          <a:spcPts val="0"/>
                        </a:spcAft>
                        <a:buNone/>
                      </a:pPr>
                      <a:r>
                        <a:rPr b="1" lang="en"/>
                        <a:t>EQS-based</a:t>
                      </a:r>
                      <a:endParaRPr b="1"/>
                    </a:p>
                    <a:p>
                      <a:pPr indent="0" lvl="0" marL="0" rtl="0" algn="ctr">
                        <a:spcBef>
                          <a:spcPts val="0"/>
                        </a:spcBef>
                        <a:spcAft>
                          <a:spcPts val="0"/>
                        </a:spcAft>
                        <a:buNone/>
                      </a:pPr>
                      <a:r>
                        <a:rPr b="1" lang="en"/>
                        <a:t>Construction 3</a:t>
                      </a:r>
                      <a:endParaRPr b="1"/>
                    </a:p>
                  </a:txBody>
                  <a:tcPr marT="91425" marB="91425" marR="91425" marL="91425"/>
                </a:tc>
                <a:tc>
                  <a:txBody>
                    <a:bodyPr/>
                    <a:lstStyle/>
                    <a:p>
                      <a:pPr indent="0" lvl="0" marL="0" rtl="0" algn="ctr">
                        <a:spcBef>
                          <a:spcPts val="0"/>
                        </a:spcBef>
                        <a:spcAft>
                          <a:spcPts val="0"/>
                        </a:spcAft>
                        <a:buNone/>
                      </a:pPr>
                      <a:r>
                        <a:rPr b="1" lang="en"/>
                        <a:t>2 * Z</a:t>
                      </a:r>
                      <a:r>
                        <a:rPr b="1" baseline="-25000" lang="en"/>
                        <a:t>p</a:t>
                      </a:r>
                      <a:r>
                        <a:rPr b="1" lang="en"/>
                        <a:t> + 2 * |G</a:t>
                      </a:r>
                      <a:r>
                        <a:rPr b="1" baseline="-25000" lang="en"/>
                        <a:t>1</a:t>
                      </a:r>
                      <a:r>
                        <a:rPr b="1" lang="en"/>
                        <a:t>|</a:t>
                      </a:r>
                      <a:endParaRPr b="1"/>
                    </a:p>
                  </a:txBody>
                  <a:tcPr marT="91425" marB="91425" marR="91425" marL="91425"/>
                </a:tc>
                <a:tc>
                  <a:txBody>
                    <a:bodyPr/>
                    <a:lstStyle/>
                    <a:p>
                      <a:pPr indent="0" lvl="0" marL="0" rtl="0" algn="ctr">
                        <a:spcBef>
                          <a:spcPts val="0"/>
                        </a:spcBef>
                        <a:spcAft>
                          <a:spcPts val="0"/>
                        </a:spcAft>
                        <a:buNone/>
                      </a:pPr>
                      <a:r>
                        <a:rPr b="1" lang="en"/>
                        <a:t>2</a:t>
                      </a:r>
                      <a:r>
                        <a:rPr b="1" lang="en"/>
                        <a:t> * |G</a:t>
                      </a:r>
                      <a:r>
                        <a:rPr b="1" baseline="-25000" lang="en"/>
                        <a:t>1</a:t>
                      </a:r>
                      <a:r>
                        <a:rPr b="1" lang="en"/>
                        <a:t>| + 1 * |G</a:t>
                      </a:r>
                      <a:r>
                        <a:rPr b="1" baseline="-25000" lang="en"/>
                        <a:t>2</a:t>
                      </a:r>
                      <a:r>
                        <a:rPr b="1" lang="en"/>
                        <a:t>|</a:t>
                      </a:r>
                      <a:endParaRPr b="1"/>
                    </a:p>
                  </a:txBody>
                  <a:tcPr marT="91425" marB="91425" marR="91425" marL="91425"/>
                </a:tc>
                <a:tc>
                  <a:txBody>
                    <a:bodyPr/>
                    <a:lstStyle/>
                    <a:p>
                      <a:pPr indent="0" lvl="0" marL="0" rtl="0" algn="ctr">
                        <a:spcBef>
                          <a:spcPts val="0"/>
                        </a:spcBef>
                        <a:spcAft>
                          <a:spcPts val="0"/>
                        </a:spcAft>
                        <a:buNone/>
                      </a:pPr>
                      <a:r>
                        <a:rPr b="1" lang="en"/>
                        <a:t>3 * |G</a:t>
                      </a:r>
                      <a:r>
                        <a:rPr b="1" baseline="-25000" lang="en"/>
                        <a:t>1</a:t>
                      </a:r>
                      <a:r>
                        <a:rPr b="1" lang="en"/>
                        <a:t>| + 1 * |G</a:t>
                      </a:r>
                      <a:r>
                        <a:rPr b="1" baseline="-25000" lang="en"/>
                        <a:t>2</a:t>
                      </a:r>
                      <a:r>
                        <a:rPr b="1" lang="en"/>
                        <a:t>|</a:t>
                      </a:r>
                      <a:endParaRPr b="1"/>
                    </a:p>
                  </a:txBody>
                  <a:tcPr marT="91425" marB="91425" marR="91425" marL="91425"/>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17"/>
          <p:cNvSpPr txBox="1"/>
          <p:nvPr>
            <p:ph type="title"/>
          </p:nvPr>
        </p:nvSpPr>
        <p:spPr>
          <a:xfrm>
            <a:off x="180900" y="446900"/>
            <a:ext cx="87822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Private Counting</a:t>
            </a:r>
            <a:endParaRPr/>
          </a:p>
        </p:txBody>
      </p:sp>
      <p:pic>
        <p:nvPicPr>
          <p:cNvPr id="118" name="Google Shape;118;p17"/>
          <p:cNvPicPr preferRelativeResize="0"/>
          <p:nvPr/>
        </p:nvPicPr>
        <p:blipFill>
          <a:blip r:embed="rId3">
            <a:alphaModFix/>
          </a:blip>
          <a:stretch>
            <a:fillRect/>
          </a:stretch>
        </p:blipFill>
        <p:spPr>
          <a:xfrm>
            <a:off x="3781516" y="3688012"/>
            <a:ext cx="433876" cy="627686"/>
          </a:xfrm>
          <a:prstGeom prst="rect">
            <a:avLst/>
          </a:prstGeom>
          <a:noFill/>
          <a:ln>
            <a:noFill/>
          </a:ln>
        </p:spPr>
      </p:pic>
      <p:pic>
        <p:nvPicPr>
          <p:cNvPr id="119" name="Google Shape;119;p17"/>
          <p:cNvPicPr preferRelativeResize="0"/>
          <p:nvPr/>
        </p:nvPicPr>
        <p:blipFill>
          <a:blip r:embed="rId4">
            <a:alphaModFix/>
          </a:blip>
          <a:stretch>
            <a:fillRect/>
          </a:stretch>
        </p:blipFill>
        <p:spPr>
          <a:xfrm>
            <a:off x="6713038" y="3685114"/>
            <a:ext cx="430984" cy="633471"/>
          </a:xfrm>
          <a:prstGeom prst="rect">
            <a:avLst/>
          </a:prstGeom>
          <a:noFill/>
          <a:ln>
            <a:noFill/>
          </a:ln>
        </p:spPr>
      </p:pic>
      <p:pic>
        <p:nvPicPr>
          <p:cNvPr id="120" name="Google Shape;120;p17"/>
          <p:cNvPicPr preferRelativeResize="0"/>
          <p:nvPr/>
        </p:nvPicPr>
        <p:blipFill>
          <a:blip r:embed="rId5">
            <a:alphaModFix/>
          </a:blip>
          <a:stretch>
            <a:fillRect/>
          </a:stretch>
        </p:blipFill>
        <p:spPr>
          <a:xfrm>
            <a:off x="803722" y="3687993"/>
            <a:ext cx="480156" cy="726033"/>
          </a:xfrm>
          <a:prstGeom prst="rect">
            <a:avLst/>
          </a:prstGeom>
          <a:noFill/>
          <a:ln>
            <a:noFill/>
          </a:ln>
        </p:spPr>
      </p:pic>
      <p:sp>
        <p:nvSpPr>
          <p:cNvPr id="121" name="Google Shape;121;p17"/>
          <p:cNvSpPr txBox="1"/>
          <p:nvPr/>
        </p:nvSpPr>
        <p:spPr>
          <a:xfrm>
            <a:off x="1561575" y="3626775"/>
            <a:ext cx="1416600" cy="1041900"/>
          </a:xfrm>
          <a:prstGeom prst="rect">
            <a:avLst/>
          </a:prstGeom>
          <a:no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2"/>
                </a:solidFill>
                <a:latin typeface="Roboto"/>
                <a:ea typeface="Roboto"/>
                <a:cs typeface="Roboto"/>
                <a:sym typeface="Roboto"/>
              </a:rPr>
              <a:t>“Orange”</a:t>
            </a:r>
            <a:endParaRPr sz="1800">
              <a:solidFill>
                <a:schemeClr val="dk2"/>
              </a:solidFill>
              <a:latin typeface="Roboto"/>
              <a:ea typeface="Roboto"/>
              <a:cs typeface="Roboto"/>
              <a:sym typeface="Roboto"/>
            </a:endParaRPr>
          </a:p>
          <a:p>
            <a:pPr indent="0" lvl="0" marL="0" rtl="0" algn="l">
              <a:spcBef>
                <a:spcPts val="0"/>
              </a:spcBef>
              <a:spcAft>
                <a:spcPts val="0"/>
              </a:spcAft>
              <a:buNone/>
            </a:pPr>
            <a:r>
              <a:rPr lang="en" sz="1800">
                <a:solidFill>
                  <a:schemeClr val="dk2"/>
                </a:solidFill>
                <a:latin typeface="Roboto"/>
                <a:ea typeface="Roboto"/>
                <a:cs typeface="Roboto"/>
                <a:sym typeface="Roboto"/>
              </a:rPr>
              <a:t>“Keyboard”</a:t>
            </a:r>
            <a:endParaRPr sz="1800">
              <a:solidFill>
                <a:schemeClr val="dk2"/>
              </a:solidFill>
              <a:latin typeface="Roboto"/>
              <a:ea typeface="Roboto"/>
              <a:cs typeface="Roboto"/>
              <a:sym typeface="Roboto"/>
            </a:endParaRPr>
          </a:p>
          <a:p>
            <a:pPr indent="0" lvl="0" marL="0" rtl="0" algn="l">
              <a:spcBef>
                <a:spcPts val="0"/>
              </a:spcBef>
              <a:spcAft>
                <a:spcPts val="0"/>
              </a:spcAft>
              <a:buNone/>
            </a:pPr>
            <a:r>
              <a:rPr lang="en" sz="1800">
                <a:solidFill>
                  <a:schemeClr val="dk2"/>
                </a:solidFill>
                <a:latin typeface="Roboto"/>
                <a:ea typeface="Roboto"/>
                <a:cs typeface="Roboto"/>
                <a:sym typeface="Roboto"/>
              </a:rPr>
              <a:t>“Puppy”</a:t>
            </a:r>
            <a:endParaRPr sz="1800">
              <a:solidFill>
                <a:schemeClr val="dk2"/>
              </a:solidFill>
              <a:latin typeface="Roboto"/>
              <a:ea typeface="Roboto"/>
              <a:cs typeface="Roboto"/>
              <a:sym typeface="Roboto"/>
            </a:endParaRPr>
          </a:p>
        </p:txBody>
      </p:sp>
      <p:sp>
        <p:nvSpPr>
          <p:cNvPr id="122" name="Google Shape;122;p17"/>
          <p:cNvSpPr txBox="1"/>
          <p:nvPr/>
        </p:nvSpPr>
        <p:spPr>
          <a:xfrm>
            <a:off x="4477050" y="3626775"/>
            <a:ext cx="1615800" cy="1041900"/>
          </a:xfrm>
          <a:prstGeom prst="rect">
            <a:avLst/>
          </a:prstGeom>
          <a:no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2"/>
                </a:solidFill>
                <a:latin typeface="Roboto"/>
                <a:ea typeface="Roboto"/>
                <a:cs typeface="Roboto"/>
                <a:sym typeface="Roboto"/>
              </a:rPr>
              <a:t>“Holiday”</a:t>
            </a:r>
            <a:endParaRPr sz="1800">
              <a:solidFill>
                <a:schemeClr val="dk2"/>
              </a:solidFill>
              <a:latin typeface="Roboto"/>
              <a:ea typeface="Roboto"/>
              <a:cs typeface="Roboto"/>
              <a:sym typeface="Roboto"/>
            </a:endParaRPr>
          </a:p>
          <a:p>
            <a:pPr indent="0" lvl="0" marL="0" rtl="0" algn="l">
              <a:spcBef>
                <a:spcPts val="0"/>
              </a:spcBef>
              <a:spcAft>
                <a:spcPts val="0"/>
              </a:spcAft>
              <a:buNone/>
            </a:pPr>
            <a:r>
              <a:rPr lang="en" sz="1800">
                <a:solidFill>
                  <a:schemeClr val="dk2"/>
                </a:solidFill>
                <a:latin typeface="Roboto"/>
                <a:ea typeface="Roboto"/>
                <a:cs typeface="Roboto"/>
                <a:sym typeface="Roboto"/>
              </a:rPr>
              <a:t>“Skateboard”</a:t>
            </a:r>
            <a:endParaRPr sz="1800">
              <a:solidFill>
                <a:schemeClr val="dk2"/>
              </a:solidFill>
              <a:latin typeface="Roboto"/>
              <a:ea typeface="Roboto"/>
              <a:cs typeface="Roboto"/>
              <a:sym typeface="Roboto"/>
            </a:endParaRPr>
          </a:p>
          <a:p>
            <a:pPr indent="0" lvl="0" marL="0" rtl="0" algn="l">
              <a:spcBef>
                <a:spcPts val="0"/>
              </a:spcBef>
              <a:spcAft>
                <a:spcPts val="0"/>
              </a:spcAft>
              <a:buNone/>
            </a:pPr>
            <a:r>
              <a:rPr lang="en" sz="1800">
                <a:solidFill>
                  <a:schemeClr val="dk2"/>
                </a:solidFill>
                <a:latin typeface="Roboto"/>
                <a:ea typeface="Roboto"/>
                <a:cs typeface="Roboto"/>
                <a:sym typeface="Roboto"/>
              </a:rPr>
              <a:t>“Orange”</a:t>
            </a:r>
            <a:endParaRPr sz="1800">
              <a:solidFill>
                <a:schemeClr val="dk2"/>
              </a:solidFill>
              <a:latin typeface="Roboto"/>
              <a:ea typeface="Roboto"/>
              <a:cs typeface="Roboto"/>
              <a:sym typeface="Roboto"/>
            </a:endParaRPr>
          </a:p>
        </p:txBody>
      </p:sp>
      <p:sp>
        <p:nvSpPr>
          <p:cNvPr id="123" name="Google Shape;123;p17"/>
          <p:cNvSpPr txBox="1"/>
          <p:nvPr/>
        </p:nvSpPr>
        <p:spPr>
          <a:xfrm>
            <a:off x="7287175" y="3626775"/>
            <a:ext cx="1346100" cy="1041900"/>
          </a:xfrm>
          <a:prstGeom prst="rect">
            <a:avLst/>
          </a:prstGeom>
          <a:no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2"/>
                </a:solidFill>
                <a:latin typeface="Roboto"/>
                <a:ea typeface="Roboto"/>
                <a:cs typeface="Roboto"/>
                <a:sym typeface="Roboto"/>
              </a:rPr>
              <a:t>“Puppy”</a:t>
            </a:r>
            <a:endParaRPr sz="1800">
              <a:solidFill>
                <a:schemeClr val="dk2"/>
              </a:solidFill>
              <a:latin typeface="Roboto"/>
              <a:ea typeface="Roboto"/>
              <a:cs typeface="Roboto"/>
              <a:sym typeface="Roboto"/>
            </a:endParaRPr>
          </a:p>
          <a:p>
            <a:pPr indent="0" lvl="0" marL="0" rtl="0" algn="l">
              <a:spcBef>
                <a:spcPts val="0"/>
              </a:spcBef>
              <a:spcAft>
                <a:spcPts val="0"/>
              </a:spcAft>
              <a:buNone/>
            </a:pPr>
            <a:r>
              <a:rPr lang="en" sz="1800">
                <a:solidFill>
                  <a:schemeClr val="dk2"/>
                </a:solidFill>
                <a:latin typeface="Roboto"/>
                <a:ea typeface="Roboto"/>
                <a:cs typeface="Roboto"/>
                <a:sym typeface="Roboto"/>
              </a:rPr>
              <a:t>“Footstool”</a:t>
            </a:r>
            <a:endParaRPr sz="1800">
              <a:solidFill>
                <a:schemeClr val="dk2"/>
              </a:solidFill>
              <a:latin typeface="Roboto"/>
              <a:ea typeface="Roboto"/>
              <a:cs typeface="Roboto"/>
              <a:sym typeface="Roboto"/>
            </a:endParaRPr>
          </a:p>
          <a:p>
            <a:pPr indent="0" lvl="0" marL="0" rtl="0" algn="l">
              <a:spcBef>
                <a:spcPts val="0"/>
              </a:spcBef>
              <a:spcAft>
                <a:spcPts val="0"/>
              </a:spcAft>
              <a:buNone/>
            </a:pPr>
            <a:r>
              <a:rPr lang="en" sz="1800">
                <a:solidFill>
                  <a:schemeClr val="dk2"/>
                </a:solidFill>
                <a:latin typeface="Roboto"/>
                <a:ea typeface="Roboto"/>
                <a:cs typeface="Roboto"/>
                <a:sym typeface="Roboto"/>
              </a:rPr>
              <a:t>“Holiday”</a:t>
            </a:r>
            <a:endParaRPr sz="1800">
              <a:solidFill>
                <a:schemeClr val="dk2"/>
              </a:solidFill>
              <a:latin typeface="Roboto"/>
              <a:ea typeface="Roboto"/>
              <a:cs typeface="Roboto"/>
              <a:sym typeface="Roboto"/>
            </a:endParaRPr>
          </a:p>
        </p:txBody>
      </p:sp>
      <p:pic>
        <p:nvPicPr>
          <p:cNvPr id="124" name="Google Shape;124;p17"/>
          <p:cNvPicPr preferRelativeResize="0"/>
          <p:nvPr/>
        </p:nvPicPr>
        <p:blipFill>
          <a:blip r:embed="rId6">
            <a:alphaModFix/>
          </a:blip>
          <a:stretch>
            <a:fillRect/>
          </a:stretch>
        </p:blipFill>
        <p:spPr>
          <a:xfrm>
            <a:off x="2861168" y="1319475"/>
            <a:ext cx="1078596" cy="787200"/>
          </a:xfrm>
          <a:prstGeom prst="rect">
            <a:avLst/>
          </a:prstGeom>
          <a:noFill/>
          <a:ln>
            <a:noFill/>
          </a:ln>
        </p:spPr>
      </p:pic>
      <p:pic>
        <p:nvPicPr>
          <p:cNvPr id="125" name="Google Shape;125;p17"/>
          <p:cNvPicPr preferRelativeResize="0"/>
          <p:nvPr/>
        </p:nvPicPr>
        <p:blipFill>
          <a:blip r:embed="rId7">
            <a:alphaModFix/>
          </a:blip>
          <a:stretch>
            <a:fillRect/>
          </a:stretch>
        </p:blipFill>
        <p:spPr>
          <a:xfrm>
            <a:off x="3682208" y="1319467"/>
            <a:ext cx="1058823" cy="787214"/>
          </a:xfrm>
          <a:prstGeom prst="rect">
            <a:avLst/>
          </a:prstGeom>
          <a:noFill/>
          <a:ln>
            <a:noFill/>
          </a:ln>
        </p:spPr>
      </p:pic>
      <p:cxnSp>
        <p:nvCxnSpPr>
          <p:cNvPr id="126" name="Google Shape;126;p17"/>
          <p:cNvCxnSpPr/>
          <p:nvPr/>
        </p:nvCxnSpPr>
        <p:spPr>
          <a:xfrm flipH="1" rot="10800000">
            <a:off x="2170375" y="2358250"/>
            <a:ext cx="1018500" cy="1006800"/>
          </a:xfrm>
          <a:prstGeom prst="straightConnector1">
            <a:avLst/>
          </a:prstGeom>
          <a:noFill/>
          <a:ln cap="flat" cmpd="sng" w="9525">
            <a:solidFill>
              <a:schemeClr val="dk2"/>
            </a:solidFill>
            <a:prstDash val="solid"/>
            <a:round/>
            <a:headEnd len="med" w="med" type="none"/>
            <a:tailEnd len="med" w="med" type="triangle"/>
          </a:ln>
        </p:spPr>
      </p:cxnSp>
      <p:cxnSp>
        <p:nvCxnSpPr>
          <p:cNvPr id="127" name="Google Shape;127;p17"/>
          <p:cNvCxnSpPr/>
          <p:nvPr/>
        </p:nvCxnSpPr>
        <p:spPr>
          <a:xfrm rot="10800000">
            <a:off x="3821150" y="2397550"/>
            <a:ext cx="772800" cy="1041900"/>
          </a:xfrm>
          <a:prstGeom prst="straightConnector1">
            <a:avLst/>
          </a:prstGeom>
          <a:noFill/>
          <a:ln cap="flat" cmpd="sng" w="9525">
            <a:solidFill>
              <a:schemeClr val="dk2"/>
            </a:solidFill>
            <a:prstDash val="solid"/>
            <a:round/>
            <a:headEnd len="med" w="med" type="none"/>
            <a:tailEnd len="med" w="med" type="triangle"/>
          </a:ln>
        </p:spPr>
      </p:cxnSp>
      <p:cxnSp>
        <p:nvCxnSpPr>
          <p:cNvPr id="128" name="Google Shape;128;p17"/>
          <p:cNvCxnSpPr/>
          <p:nvPr/>
        </p:nvCxnSpPr>
        <p:spPr>
          <a:xfrm rot="10800000">
            <a:off x="4676050" y="2444400"/>
            <a:ext cx="2821500" cy="1053600"/>
          </a:xfrm>
          <a:prstGeom prst="straightConnector1">
            <a:avLst/>
          </a:prstGeom>
          <a:noFill/>
          <a:ln cap="flat" cmpd="sng" w="9525">
            <a:solidFill>
              <a:schemeClr val="dk2"/>
            </a:solidFill>
            <a:prstDash val="solid"/>
            <a:round/>
            <a:headEnd len="med" w="med" type="none"/>
            <a:tailEnd len="med" w="med" type="triangle"/>
          </a:ln>
        </p:spPr>
      </p:cxnSp>
      <p:pic>
        <p:nvPicPr>
          <p:cNvPr id="129" name="Google Shape;129;p17"/>
          <p:cNvPicPr preferRelativeResize="0"/>
          <p:nvPr/>
        </p:nvPicPr>
        <p:blipFill>
          <a:blip r:embed="rId8">
            <a:alphaModFix/>
          </a:blip>
          <a:stretch>
            <a:fillRect/>
          </a:stretch>
        </p:blipFill>
        <p:spPr>
          <a:xfrm>
            <a:off x="6034046" y="978475"/>
            <a:ext cx="1566550" cy="1278800"/>
          </a:xfrm>
          <a:prstGeom prst="rect">
            <a:avLst/>
          </a:prstGeom>
          <a:noFill/>
          <a:ln>
            <a:noFill/>
          </a:ln>
        </p:spPr>
      </p:pic>
      <p:cxnSp>
        <p:nvCxnSpPr>
          <p:cNvPr id="130" name="Google Shape;130;p17"/>
          <p:cNvCxnSpPr/>
          <p:nvPr/>
        </p:nvCxnSpPr>
        <p:spPr>
          <a:xfrm>
            <a:off x="5038850" y="1683250"/>
            <a:ext cx="796200" cy="11700"/>
          </a:xfrm>
          <a:prstGeom prst="straightConnector1">
            <a:avLst/>
          </a:prstGeom>
          <a:noFill/>
          <a:ln cap="flat" cmpd="sng" w="9525">
            <a:solidFill>
              <a:schemeClr val="dk2"/>
            </a:solidFill>
            <a:prstDash val="solid"/>
            <a:round/>
            <a:headEnd len="med" w="med" type="none"/>
            <a:tailEnd len="med" w="med" type="triangle"/>
          </a:ln>
        </p:spPr>
      </p:cxnSp>
      <p:sp>
        <p:nvSpPr>
          <p:cNvPr id="131" name="Google Shape;131;p17"/>
          <p:cNvSpPr txBox="1"/>
          <p:nvPr/>
        </p:nvSpPr>
        <p:spPr>
          <a:xfrm>
            <a:off x="7708200" y="1060775"/>
            <a:ext cx="1254900" cy="1114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chemeClr val="dk2"/>
                </a:solidFill>
                <a:latin typeface="Roboto"/>
                <a:ea typeface="Roboto"/>
                <a:cs typeface="Roboto"/>
                <a:sym typeface="Roboto"/>
              </a:rPr>
              <a:t>Histogram</a:t>
            </a:r>
            <a:endParaRPr sz="1800">
              <a:solidFill>
                <a:schemeClr val="dk2"/>
              </a:solidFill>
              <a:latin typeface="Roboto"/>
              <a:ea typeface="Roboto"/>
              <a:cs typeface="Roboto"/>
              <a:sym typeface="Roboto"/>
            </a:endParaRPr>
          </a:p>
          <a:p>
            <a:pPr indent="0" lvl="0" marL="0" rtl="0" algn="ctr">
              <a:spcBef>
                <a:spcPts val="0"/>
              </a:spcBef>
              <a:spcAft>
                <a:spcPts val="0"/>
              </a:spcAft>
              <a:buNone/>
            </a:pPr>
            <a:r>
              <a:rPr lang="en" sz="1800">
                <a:solidFill>
                  <a:schemeClr val="dk2"/>
                </a:solidFill>
                <a:latin typeface="Roboto"/>
                <a:ea typeface="Roboto"/>
                <a:cs typeface="Roboto"/>
                <a:sym typeface="Roboto"/>
              </a:rPr>
              <a:t>of</a:t>
            </a:r>
            <a:endParaRPr sz="1800">
              <a:solidFill>
                <a:schemeClr val="dk2"/>
              </a:solidFill>
              <a:latin typeface="Roboto"/>
              <a:ea typeface="Roboto"/>
              <a:cs typeface="Roboto"/>
              <a:sym typeface="Roboto"/>
            </a:endParaRPr>
          </a:p>
          <a:p>
            <a:pPr indent="0" lvl="0" marL="0" rtl="0" algn="ctr">
              <a:spcBef>
                <a:spcPts val="0"/>
              </a:spcBef>
              <a:spcAft>
                <a:spcPts val="0"/>
              </a:spcAft>
              <a:buNone/>
            </a:pPr>
            <a:r>
              <a:rPr lang="en" sz="1800">
                <a:solidFill>
                  <a:schemeClr val="dk2"/>
                </a:solidFill>
                <a:latin typeface="Roboto"/>
                <a:ea typeface="Roboto"/>
                <a:cs typeface="Roboto"/>
                <a:sym typeface="Roboto"/>
              </a:rPr>
              <a:t>Counts</a:t>
            </a:r>
            <a:endParaRPr sz="1800">
              <a:solidFill>
                <a:schemeClr val="dk2"/>
              </a:solidFill>
              <a:latin typeface="Roboto"/>
              <a:ea typeface="Roboto"/>
              <a:cs typeface="Roboto"/>
              <a:sym typeface="Roboto"/>
            </a:endParaRPr>
          </a:p>
        </p:txBody>
      </p:sp>
      <p:grpSp>
        <p:nvGrpSpPr>
          <p:cNvPr id="132" name="Google Shape;132;p17"/>
          <p:cNvGrpSpPr/>
          <p:nvPr/>
        </p:nvGrpSpPr>
        <p:grpSpPr>
          <a:xfrm>
            <a:off x="2694264" y="3365051"/>
            <a:ext cx="231894" cy="326445"/>
            <a:chOff x="1275865" y="6398290"/>
            <a:chExt cx="419186" cy="547634"/>
          </a:xfrm>
        </p:grpSpPr>
        <p:sp>
          <p:nvSpPr>
            <p:cNvPr id="133" name="Google Shape;133;p17"/>
            <p:cNvSpPr/>
            <p:nvPr/>
          </p:nvSpPr>
          <p:spPr>
            <a:xfrm>
              <a:off x="1345888" y="6398290"/>
              <a:ext cx="279140" cy="302952"/>
            </a:xfrm>
            <a:custGeom>
              <a:rect b="b" l="l" r="r" t="t"/>
              <a:pathLst>
                <a:path extrusionOk="0" h="1908" w="1758">
                  <a:moveTo>
                    <a:pt x="884" y="399"/>
                  </a:moveTo>
                  <a:lnTo>
                    <a:pt x="981" y="410"/>
                  </a:lnTo>
                  <a:lnTo>
                    <a:pt x="1068" y="442"/>
                  </a:lnTo>
                  <a:lnTo>
                    <a:pt x="1154" y="485"/>
                  </a:lnTo>
                  <a:lnTo>
                    <a:pt x="1218" y="539"/>
                  </a:lnTo>
                  <a:lnTo>
                    <a:pt x="1283" y="615"/>
                  </a:lnTo>
                  <a:lnTo>
                    <a:pt x="1326" y="690"/>
                  </a:lnTo>
                  <a:lnTo>
                    <a:pt x="1358" y="787"/>
                  </a:lnTo>
                  <a:lnTo>
                    <a:pt x="1358" y="884"/>
                  </a:lnTo>
                  <a:lnTo>
                    <a:pt x="1358" y="1520"/>
                  </a:lnTo>
                  <a:lnTo>
                    <a:pt x="400" y="1520"/>
                  </a:lnTo>
                  <a:lnTo>
                    <a:pt x="400" y="884"/>
                  </a:lnTo>
                  <a:lnTo>
                    <a:pt x="410" y="787"/>
                  </a:lnTo>
                  <a:lnTo>
                    <a:pt x="432" y="690"/>
                  </a:lnTo>
                  <a:lnTo>
                    <a:pt x="475" y="615"/>
                  </a:lnTo>
                  <a:lnTo>
                    <a:pt x="540" y="539"/>
                  </a:lnTo>
                  <a:lnTo>
                    <a:pt x="604" y="485"/>
                  </a:lnTo>
                  <a:lnTo>
                    <a:pt x="690" y="442"/>
                  </a:lnTo>
                  <a:lnTo>
                    <a:pt x="787" y="410"/>
                  </a:lnTo>
                  <a:lnTo>
                    <a:pt x="884" y="399"/>
                  </a:lnTo>
                  <a:close/>
                  <a:moveTo>
                    <a:pt x="884" y="1"/>
                  </a:moveTo>
                  <a:lnTo>
                    <a:pt x="787" y="11"/>
                  </a:lnTo>
                  <a:lnTo>
                    <a:pt x="701" y="22"/>
                  </a:lnTo>
                  <a:lnTo>
                    <a:pt x="615" y="44"/>
                  </a:lnTo>
                  <a:lnTo>
                    <a:pt x="540" y="76"/>
                  </a:lnTo>
                  <a:lnTo>
                    <a:pt x="464" y="108"/>
                  </a:lnTo>
                  <a:lnTo>
                    <a:pt x="389" y="151"/>
                  </a:lnTo>
                  <a:lnTo>
                    <a:pt x="324" y="205"/>
                  </a:lnTo>
                  <a:lnTo>
                    <a:pt x="260" y="259"/>
                  </a:lnTo>
                  <a:lnTo>
                    <a:pt x="206" y="324"/>
                  </a:lnTo>
                  <a:lnTo>
                    <a:pt x="152" y="389"/>
                  </a:lnTo>
                  <a:lnTo>
                    <a:pt x="109" y="464"/>
                  </a:lnTo>
                  <a:lnTo>
                    <a:pt x="66" y="539"/>
                  </a:lnTo>
                  <a:lnTo>
                    <a:pt x="44" y="626"/>
                  </a:lnTo>
                  <a:lnTo>
                    <a:pt x="23" y="712"/>
                  </a:lnTo>
                  <a:lnTo>
                    <a:pt x="1" y="798"/>
                  </a:lnTo>
                  <a:lnTo>
                    <a:pt x="1" y="884"/>
                  </a:lnTo>
                  <a:lnTo>
                    <a:pt x="1" y="1908"/>
                  </a:lnTo>
                  <a:lnTo>
                    <a:pt x="1757" y="1908"/>
                  </a:lnTo>
                  <a:lnTo>
                    <a:pt x="1757" y="884"/>
                  </a:lnTo>
                  <a:lnTo>
                    <a:pt x="1757" y="798"/>
                  </a:lnTo>
                  <a:lnTo>
                    <a:pt x="1746" y="712"/>
                  </a:lnTo>
                  <a:lnTo>
                    <a:pt x="1725" y="626"/>
                  </a:lnTo>
                  <a:lnTo>
                    <a:pt x="1692" y="539"/>
                  </a:lnTo>
                  <a:lnTo>
                    <a:pt x="1649" y="464"/>
                  </a:lnTo>
                  <a:lnTo>
                    <a:pt x="1606" y="389"/>
                  </a:lnTo>
                  <a:lnTo>
                    <a:pt x="1563" y="324"/>
                  </a:lnTo>
                  <a:lnTo>
                    <a:pt x="1499" y="259"/>
                  </a:lnTo>
                  <a:lnTo>
                    <a:pt x="1434" y="205"/>
                  </a:lnTo>
                  <a:lnTo>
                    <a:pt x="1369" y="151"/>
                  </a:lnTo>
                  <a:lnTo>
                    <a:pt x="1294" y="108"/>
                  </a:lnTo>
                  <a:lnTo>
                    <a:pt x="1218" y="76"/>
                  </a:lnTo>
                  <a:lnTo>
                    <a:pt x="1143" y="44"/>
                  </a:lnTo>
                  <a:lnTo>
                    <a:pt x="1057" y="22"/>
                  </a:lnTo>
                  <a:lnTo>
                    <a:pt x="971" y="11"/>
                  </a:lnTo>
                  <a:lnTo>
                    <a:pt x="884" y="1"/>
                  </a:lnTo>
                  <a:close/>
                </a:path>
              </a:pathLst>
            </a:custGeom>
            <a:solidFill>
              <a:srgbClr val="BABF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17"/>
            <p:cNvSpPr/>
            <p:nvPr/>
          </p:nvSpPr>
          <p:spPr>
            <a:xfrm>
              <a:off x="1275865" y="6639479"/>
              <a:ext cx="100986" cy="306445"/>
            </a:xfrm>
            <a:custGeom>
              <a:rect b="b" l="l" r="r" t="t"/>
              <a:pathLst>
                <a:path extrusionOk="0" h="1930" w="636">
                  <a:moveTo>
                    <a:pt x="54" y="1"/>
                  </a:moveTo>
                  <a:lnTo>
                    <a:pt x="22" y="22"/>
                  </a:lnTo>
                  <a:lnTo>
                    <a:pt x="11" y="44"/>
                  </a:lnTo>
                  <a:lnTo>
                    <a:pt x="0" y="76"/>
                  </a:lnTo>
                  <a:lnTo>
                    <a:pt x="0" y="1854"/>
                  </a:lnTo>
                  <a:lnTo>
                    <a:pt x="11" y="1886"/>
                  </a:lnTo>
                  <a:lnTo>
                    <a:pt x="22" y="1908"/>
                  </a:lnTo>
                  <a:lnTo>
                    <a:pt x="54" y="1929"/>
                  </a:lnTo>
                  <a:lnTo>
                    <a:pt x="636" y="1929"/>
                  </a:lnTo>
                  <a:lnTo>
                    <a:pt x="636" y="1"/>
                  </a:lnTo>
                  <a:close/>
                </a:path>
              </a:pathLst>
            </a:custGeom>
            <a:solidFill>
              <a:srgbClr val="EDA60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17"/>
            <p:cNvSpPr/>
            <p:nvPr/>
          </p:nvSpPr>
          <p:spPr>
            <a:xfrm>
              <a:off x="1359703" y="6639479"/>
              <a:ext cx="335349" cy="306445"/>
            </a:xfrm>
            <a:custGeom>
              <a:rect b="b" l="l" r="r" t="t"/>
              <a:pathLst>
                <a:path extrusionOk="0" h="1930" w="2112">
                  <a:moveTo>
                    <a:pt x="54" y="1"/>
                  </a:moveTo>
                  <a:lnTo>
                    <a:pt x="22" y="22"/>
                  </a:lnTo>
                  <a:lnTo>
                    <a:pt x="11" y="44"/>
                  </a:lnTo>
                  <a:lnTo>
                    <a:pt x="0" y="76"/>
                  </a:lnTo>
                  <a:lnTo>
                    <a:pt x="0" y="1854"/>
                  </a:lnTo>
                  <a:lnTo>
                    <a:pt x="11" y="1886"/>
                  </a:lnTo>
                  <a:lnTo>
                    <a:pt x="22" y="1908"/>
                  </a:lnTo>
                  <a:lnTo>
                    <a:pt x="54" y="1929"/>
                  </a:lnTo>
                  <a:lnTo>
                    <a:pt x="2058" y="1929"/>
                  </a:lnTo>
                  <a:lnTo>
                    <a:pt x="2090" y="1908"/>
                  </a:lnTo>
                  <a:lnTo>
                    <a:pt x="2101" y="1886"/>
                  </a:lnTo>
                  <a:lnTo>
                    <a:pt x="2112" y="1854"/>
                  </a:lnTo>
                  <a:lnTo>
                    <a:pt x="2112" y="76"/>
                  </a:lnTo>
                  <a:lnTo>
                    <a:pt x="2101" y="44"/>
                  </a:lnTo>
                  <a:lnTo>
                    <a:pt x="2090" y="22"/>
                  </a:lnTo>
                  <a:lnTo>
                    <a:pt x="2058" y="1"/>
                  </a:lnTo>
                  <a:close/>
                </a:path>
              </a:pathLst>
            </a:custGeom>
            <a:solidFill>
              <a:srgbClr val="FABB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6" name="Google Shape;136;p17"/>
          <p:cNvGrpSpPr/>
          <p:nvPr/>
        </p:nvGrpSpPr>
        <p:grpSpPr>
          <a:xfrm>
            <a:off x="5802164" y="3365051"/>
            <a:ext cx="231894" cy="326445"/>
            <a:chOff x="1275865" y="6398290"/>
            <a:chExt cx="419186" cy="547634"/>
          </a:xfrm>
        </p:grpSpPr>
        <p:sp>
          <p:nvSpPr>
            <p:cNvPr id="137" name="Google Shape;137;p17"/>
            <p:cNvSpPr/>
            <p:nvPr/>
          </p:nvSpPr>
          <p:spPr>
            <a:xfrm>
              <a:off x="1345888" y="6398290"/>
              <a:ext cx="279140" cy="302952"/>
            </a:xfrm>
            <a:custGeom>
              <a:rect b="b" l="l" r="r" t="t"/>
              <a:pathLst>
                <a:path extrusionOk="0" h="1908" w="1758">
                  <a:moveTo>
                    <a:pt x="884" y="399"/>
                  </a:moveTo>
                  <a:lnTo>
                    <a:pt x="981" y="410"/>
                  </a:lnTo>
                  <a:lnTo>
                    <a:pt x="1068" y="442"/>
                  </a:lnTo>
                  <a:lnTo>
                    <a:pt x="1154" y="485"/>
                  </a:lnTo>
                  <a:lnTo>
                    <a:pt x="1218" y="539"/>
                  </a:lnTo>
                  <a:lnTo>
                    <a:pt x="1283" y="615"/>
                  </a:lnTo>
                  <a:lnTo>
                    <a:pt x="1326" y="690"/>
                  </a:lnTo>
                  <a:lnTo>
                    <a:pt x="1358" y="787"/>
                  </a:lnTo>
                  <a:lnTo>
                    <a:pt x="1358" y="884"/>
                  </a:lnTo>
                  <a:lnTo>
                    <a:pt x="1358" y="1520"/>
                  </a:lnTo>
                  <a:lnTo>
                    <a:pt x="400" y="1520"/>
                  </a:lnTo>
                  <a:lnTo>
                    <a:pt x="400" y="884"/>
                  </a:lnTo>
                  <a:lnTo>
                    <a:pt x="410" y="787"/>
                  </a:lnTo>
                  <a:lnTo>
                    <a:pt x="432" y="690"/>
                  </a:lnTo>
                  <a:lnTo>
                    <a:pt x="475" y="615"/>
                  </a:lnTo>
                  <a:lnTo>
                    <a:pt x="540" y="539"/>
                  </a:lnTo>
                  <a:lnTo>
                    <a:pt x="604" y="485"/>
                  </a:lnTo>
                  <a:lnTo>
                    <a:pt x="690" y="442"/>
                  </a:lnTo>
                  <a:lnTo>
                    <a:pt x="787" y="410"/>
                  </a:lnTo>
                  <a:lnTo>
                    <a:pt x="884" y="399"/>
                  </a:lnTo>
                  <a:close/>
                  <a:moveTo>
                    <a:pt x="884" y="1"/>
                  </a:moveTo>
                  <a:lnTo>
                    <a:pt x="787" y="11"/>
                  </a:lnTo>
                  <a:lnTo>
                    <a:pt x="701" y="22"/>
                  </a:lnTo>
                  <a:lnTo>
                    <a:pt x="615" y="44"/>
                  </a:lnTo>
                  <a:lnTo>
                    <a:pt x="540" y="76"/>
                  </a:lnTo>
                  <a:lnTo>
                    <a:pt x="464" y="108"/>
                  </a:lnTo>
                  <a:lnTo>
                    <a:pt x="389" y="151"/>
                  </a:lnTo>
                  <a:lnTo>
                    <a:pt x="324" y="205"/>
                  </a:lnTo>
                  <a:lnTo>
                    <a:pt x="260" y="259"/>
                  </a:lnTo>
                  <a:lnTo>
                    <a:pt x="206" y="324"/>
                  </a:lnTo>
                  <a:lnTo>
                    <a:pt x="152" y="389"/>
                  </a:lnTo>
                  <a:lnTo>
                    <a:pt x="109" y="464"/>
                  </a:lnTo>
                  <a:lnTo>
                    <a:pt x="66" y="539"/>
                  </a:lnTo>
                  <a:lnTo>
                    <a:pt x="44" y="626"/>
                  </a:lnTo>
                  <a:lnTo>
                    <a:pt x="23" y="712"/>
                  </a:lnTo>
                  <a:lnTo>
                    <a:pt x="1" y="798"/>
                  </a:lnTo>
                  <a:lnTo>
                    <a:pt x="1" y="884"/>
                  </a:lnTo>
                  <a:lnTo>
                    <a:pt x="1" y="1908"/>
                  </a:lnTo>
                  <a:lnTo>
                    <a:pt x="1757" y="1908"/>
                  </a:lnTo>
                  <a:lnTo>
                    <a:pt x="1757" y="884"/>
                  </a:lnTo>
                  <a:lnTo>
                    <a:pt x="1757" y="798"/>
                  </a:lnTo>
                  <a:lnTo>
                    <a:pt x="1746" y="712"/>
                  </a:lnTo>
                  <a:lnTo>
                    <a:pt x="1725" y="626"/>
                  </a:lnTo>
                  <a:lnTo>
                    <a:pt x="1692" y="539"/>
                  </a:lnTo>
                  <a:lnTo>
                    <a:pt x="1649" y="464"/>
                  </a:lnTo>
                  <a:lnTo>
                    <a:pt x="1606" y="389"/>
                  </a:lnTo>
                  <a:lnTo>
                    <a:pt x="1563" y="324"/>
                  </a:lnTo>
                  <a:lnTo>
                    <a:pt x="1499" y="259"/>
                  </a:lnTo>
                  <a:lnTo>
                    <a:pt x="1434" y="205"/>
                  </a:lnTo>
                  <a:lnTo>
                    <a:pt x="1369" y="151"/>
                  </a:lnTo>
                  <a:lnTo>
                    <a:pt x="1294" y="108"/>
                  </a:lnTo>
                  <a:lnTo>
                    <a:pt x="1218" y="76"/>
                  </a:lnTo>
                  <a:lnTo>
                    <a:pt x="1143" y="44"/>
                  </a:lnTo>
                  <a:lnTo>
                    <a:pt x="1057" y="22"/>
                  </a:lnTo>
                  <a:lnTo>
                    <a:pt x="971" y="11"/>
                  </a:lnTo>
                  <a:lnTo>
                    <a:pt x="884" y="1"/>
                  </a:lnTo>
                  <a:close/>
                </a:path>
              </a:pathLst>
            </a:custGeom>
            <a:solidFill>
              <a:srgbClr val="BABF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17"/>
            <p:cNvSpPr/>
            <p:nvPr/>
          </p:nvSpPr>
          <p:spPr>
            <a:xfrm>
              <a:off x="1275865" y="6639479"/>
              <a:ext cx="100986" cy="306445"/>
            </a:xfrm>
            <a:custGeom>
              <a:rect b="b" l="l" r="r" t="t"/>
              <a:pathLst>
                <a:path extrusionOk="0" h="1930" w="636">
                  <a:moveTo>
                    <a:pt x="54" y="1"/>
                  </a:moveTo>
                  <a:lnTo>
                    <a:pt x="22" y="22"/>
                  </a:lnTo>
                  <a:lnTo>
                    <a:pt x="11" y="44"/>
                  </a:lnTo>
                  <a:lnTo>
                    <a:pt x="0" y="76"/>
                  </a:lnTo>
                  <a:lnTo>
                    <a:pt x="0" y="1854"/>
                  </a:lnTo>
                  <a:lnTo>
                    <a:pt x="11" y="1886"/>
                  </a:lnTo>
                  <a:lnTo>
                    <a:pt x="22" y="1908"/>
                  </a:lnTo>
                  <a:lnTo>
                    <a:pt x="54" y="1929"/>
                  </a:lnTo>
                  <a:lnTo>
                    <a:pt x="636" y="1929"/>
                  </a:lnTo>
                  <a:lnTo>
                    <a:pt x="636" y="1"/>
                  </a:lnTo>
                  <a:close/>
                </a:path>
              </a:pathLst>
            </a:custGeom>
            <a:solidFill>
              <a:srgbClr val="EDA60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17"/>
            <p:cNvSpPr/>
            <p:nvPr/>
          </p:nvSpPr>
          <p:spPr>
            <a:xfrm>
              <a:off x="1359703" y="6639479"/>
              <a:ext cx="335349" cy="306445"/>
            </a:xfrm>
            <a:custGeom>
              <a:rect b="b" l="l" r="r" t="t"/>
              <a:pathLst>
                <a:path extrusionOk="0" h="1930" w="2112">
                  <a:moveTo>
                    <a:pt x="54" y="1"/>
                  </a:moveTo>
                  <a:lnTo>
                    <a:pt x="22" y="22"/>
                  </a:lnTo>
                  <a:lnTo>
                    <a:pt x="11" y="44"/>
                  </a:lnTo>
                  <a:lnTo>
                    <a:pt x="0" y="76"/>
                  </a:lnTo>
                  <a:lnTo>
                    <a:pt x="0" y="1854"/>
                  </a:lnTo>
                  <a:lnTo>
                    <a:pt x="11" y="1886"/>
                  </a:lnTo>
                  <a:lnTo>
                    <a:pt x="22" y="1908"/>
                  </a:lnTo>
                  <a:lnTo>
                    <a:pt x="54" y="1929"/>
                  </a:lnTo>
                  <a:lnTo>
                    <a:pt x="2058" y="1929"/>
                  </a:lnTo>
                  <a:lnTo>
                    <a:pt x="2090" y="1908"/>
                  </a:lnTo>
                  <a:lnTo>
                    <a:pt x="2101" y="1886"/>
                  </a:lnTo>
                  <a:lnTo>
                    <a:pt x="2112" y="1854"/>
                  </a:lnTo>
                  <a:lnTo>
                    <a:pt x="2112" y="76"/>
                  </a:lnTo>
                  <a:lnTo>
                    <a:pt x="2101" y="44"/>
                  </a:lnTo>
                  <a:lnTo>
                    <a:pt x="2090" y="22"/>
                  </a:lnTo>
                  <a:lnTo>
                    <a:pt x="2058" y="1"/>
                  </a:lnTo>
                  <a:close/>
                </a:path>
              </a:pathLst>
            </a:custGeom>
            <a:solidFill>
              <a:srgbClr val="FABB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0" name="Google Shape;140;p17"/>
          <p:cNvGrpSpPr/>
          <p:nvPr/>
        </p:nvGrpSpPr>
        <p:grpSpPr>
          <a:xfrm>
            <a:off x="8319426" y="3365051"/>
            <a:ext cx="231894" cy="326445"/>
            <a:chOff x="1275865" y="6398290"/>
            <a:chExt cx="419186" cy="547634"/>
          </a:xfrm>
        </p:grpSpPr>
        <p:sp>
          <p:nvSpPr>
            <p:cNvPr id="141" name="Google Shape;141;p17"/>
            <p:cNvSpPr/>
            <p:nvPr/>
          </p:nvSpPr>
          <p:spPr>
            <a:xfrm>
              <a:off x="1345888" y="6398290"/>
              <a:ext cx="279140" cy="302952"/>
            </a:xfrm>
            <a:custGeom>
              <a:rect b="b" l="l" r="r" t="t"/>
              <a:pathLst>
                <a:path extrusionOk="0" h="1908" w="1758">
                  <a:moveTo>
                    <a:pt x="884" y="399"/>
                  </a:moveTo>
                  <a:lnTo>
                    <a:pt x="981" y="410"/>
                  </a:lnTo>
                  <a:lnTo>
                    <a:pt x="1068" y="442"/>
                  </a:lnTo>
                  <a:lnTo>
                    <a:pt x="1154" y="485"/>
                  </a:lnTo>
                  <a:lnTo>
                    <a:pt x="1218" y="539"/>
                  </a:lnTo>
                  <a:lnTo>
                    <a:pt x="1283" y="615"/>
                  </a:lnTo>
                  <a:lnTo>
                    <a:pt x="1326" y="690"/>
                  </a:lnTo>
                  <a:lnTo>
                    <a:pt x="1358" y="787"/>
                  </a:lnTo>
                  <a:lnTo>
                    <a:pt x="1358" y="884"/>
                  </a:lnTo>
                  <a:lnTo>
                    <a:pt x="1358" y="1520"/>
                  </a:lnTo>
                  <a:lnTo>
                    <a:pt x="400" y="1520"/>
                  </a:lnTo>
                  <a:lnTo>
                    <a:pt x="400" y="884"/>
                  </a:lnTo>
                  <a:lnTo>
                    <a:pt x="410" y="787"/>
                  </a:lnTo>
                  <a:lnTo>
                    <a:pt x="432" y="690"/>
                  </a:lnTo>
                  <a:lnTo>
                    <a:pt x="475" y="615"/>
                  </a:lnTo>
                  <a:lnTo>
                    <a:pt x="540" y="539"/>
                  </a:lnTo>
                  <a:lnTo>
                    <a:pt x="604" y="485"/>
                  </a:lnTo>
                  <a:lnTo>
                    <a:pt x="690" y="442"/>
                  </a:lnTo>
                  <a:lnTo>
                    <a:pt x="787" y="410"/>
                  </a:lnTo>
                  <a:lnTo>
                    <a:pt x="884" y="399"/>
                  </a:lnTo>
                  <a:close/>
                  <a:moveTo>
                    <a:pt x="884" y="1"/>
                  </a:moveTo>
                  <a:lnTo>
                    <a:pt x="787" y="11"/>
                  </a:lnTo>
                  <a:lnTo>
                    <a:pt x="701" y="22"/>
                  </a:lnTo>
                  <a:lnTo>
                    <a:pt x="615" y="44"/>
                  </a:lnTo>
                  <a:lnTo>
                    <a:pt x="540" y="76"/>
                  </a:lnTo>
                  <a:lnTo>
                    <a:pt x="464" y="108"/>
                  </a:lnTo>
                  <a:lnTo>
                    <a:pt x="389" y="151"/>
                  </a:lnTo>
                  <a:lnTo>
                    <a:pt x="324" y="205"/>
                  </a:lnTo>
                  <a:lnTo>
                    <a:pt x="260" y="259"/>
                  </a:lnTo>
                  <a:lnTo>
                    <a:pt x="206" y="324"/>
                  </a:lnTo>
                  <a:lnTo>
                    <a:pt x="152" y="389"/>
                  </a:lnTo>
                  <a:lnTo>
                    <a:pt x="109" y="464"/>
                  </a:lnTo>
                  <a:lnTo>
                    <a:pt x="66" y="539"/>
                  </a:lnTo>
                  <a:lnTo>
                    <a:pt x="44" y="626"/>
                  </a:lnTo>
                  <a:lnTo>
                    <a:pt x="23" y="712"/>
                  </a:lnTo>
                  <a:lnTo>
                    <a:pt x="1" y="798"/>
                  </a:lnTo>
                  <a:lnTo>
                    <a:pt x="1" y="884"/>
                  </a:lnTo>
                  <a:lnTo>
                    <a:pt x="1" y="1908"/>
                  </a:lnTo>
                  <a:lnTo>
                    <a:pt x="1757" y="1908"/>
                  </a:lnTo>
                  <a:lnTo>
                    <a:pt x="1757" y="884"/>
                  </a:lnTo>
                  <a:lnTo>
                    <a:pt x="1757" y="798"/>
                  </a:lnTo>
                  <a:lnTo>
                    <a:pt x="1746" y="712"/>
                  </a:lnTo>
                  <a:lnTo>
                    <a:pt x="1725" y="626"/>
                  </a:lnTo>
                  <a:lnTo>
                    <a:pt x="1692" y="539"/>
                  </a:lnTo>
                  <a:lnTo>
                    <a:pt x="1649" y="464"/>
                  </a:lnTo>
                  <a:lnTo>
                    <a:pt x="1606" y="389"/>
                  </a:lnTo>
                  <a:lnTo>
                    <a:pt x="1563" y="324"/>
                  </a:lnTo>
                  <a:lnTo>
                    <a:pt x="1499" y="259"/>
                  </a:lnTo>
                  <a:lnTo>
                    <a:pt x="1434" y="205"/>
                  </a:lnTo>
                  <a:lnTo>
                    <a:pt x="1369" y="151"/>
                  </a:lnTo>
                  <a:lnTo>
                    <a:pt x="1294" y="108"/>
                  </a:lnTo>
                  <a:lnTo>
                    <a:pt x="1218" y="76"/>
                  </a:lnTo>
                  <a:lnTo>
                    <a:pt x="1143" y="44"/>
                  </a:lnTo>
                  <a:lnTo>
                    <a:pt x="1057" y="22"/>
                  </a:lnTo>
                  <a:lnTo>
                    <a:pt x="971" y="11"/>
                  </a:lnTo>
                  <a:lnTo>
                    <a:pt x="884" y="1"/>
                  </a:lnTo>
                  <a:close/>
                </a:path>
              </a:pathLst>
            </a:custGeom>
            <a:solidFill>
              <a:srgbClr val="BABF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17"/>
            <p:cNvSpPr/>
            <p:nvPr/>
          </p:nvSpPr>
          <p:spPr>
            <a:xfrm>
              <a:off x="1275865" y="6639479"/>
              <a:ext cx="100986" cy="306445"/>
            </a:xfrm>
            <a:custGeom>
              <a:rect b="b" l="l" r="r" t="t"/>
              <a:pathLst>
                <a:path extrusionOk="0" h="1930" w="636">
                  <a:moveTo>
                    <a:pt x="54" y="1"/>
                  </a:moveTo>
                  <a:lnTo>
                    <a:pt x="22" y="22"/>
                  </a:lnTo>
                  <a:lnTo>
                    <a:pt x="11" y="44"/>
                  </a:lnTo>
                  <a:lnTo>
                    <a:pt x="0" y="76"/>
                  </a:lnTo>
                  <a:lnTo>
                    <a:pt x="0" y="1854"/>
                  </a:lnTo>
                  <a:lnTo>
                    <a:pt x="11" y="1886"/>
                  </a:lnTo>
                  <a:lnTo>
                    <a:pt x="22" y="1908"/>
                  </a:lnTo>
                  <a:lnTo>
                    <a:pt x="54" y="1929"/>
                  </a:lnTo>
                  <a:lnTo>
                    <a:pt x="636" y="1929"/>
                  </a:lnTo>
                  <a:lnTo>
                    <a:pt x="636" y="1"/>
                  </a:lnTo>
                  <a:close/>
                </a:path>
              </a:pathLst>
            </a:custGeom>
            <a:solidFill>
              <a:srgbClr val="EDA60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17"/>
            <p:cNvSpPr/>
            <p:nvPr/>
          </p:nvSpPr>
          <p:spPr>
            <a:xfrm>
              <a:off x="1359703" y="6639479"/>
              <a:ext cx="335349" cy="306445"/>
            </a:xfrm>
            <a:custGeom>
              <a:rect b="b" l="l" r="r" t="t"/>
              <a:pathLst>
                <a:path extrusionOk="0" h="1930" w="2112">
                  <a:moveTo>
                    <a:pt x="54" y="1"/>
                  </a:moveTo>
                  <a:lnTo>
                    <a:pt x="22" y="22"/>
                  </a:lnTo>
                  <a:lnTo>
                    <a:pt x="11" y="44"/>
                  </a:lnTo>
                  <a:lnTo>
                    <a:pt x="0" y="76"/>
                  </a:lnTo>
                  <a:lnTo>
                    <a:pt x="0" y="1854"/>
                  </a:lnTo>
                  <a:lnTo>
                    <a:pt x="11" y="1886"/>
                  </a:lnTo>
                  <a:lnTo>
                    <a:pt x="22" y="1908"/>
                  </a:lnTo>
                  <a:lnTo>
                    <a:pt x="54" y="1929"/>
                  </a:lnTo>
                  <a:lnTo>
                    <a:pt x="2058" y="1929"/>
                  </a:lnTo>
                  <a:lnTo>
                    <a:pt x="2090" y="1908"/>
                  </a:lnTo>
                  <a:lnTo>
                    <a:pt x="2101" y="1886"/>
                  </a:lnTo>
                  <a:lnTo>
                    <a:pt x="2112" y="1854"/>
                  </a:lnTo>
                  <a:lnTo>
                    <a:pt x="2112" y="76"/>
                  </a:lnTo>
                  <a:lnTo>
                    <a:pt x="2101" y="44"/>
                  </a:lnTo>
                  <a:lnTo>
                    <a:pt x="2090" y="22"/>
                  </a:lnTo>
                  <a:lnTo>
                    <a:pt x="2058" y="1"/>
                  </a:lnTo>
                  <a:close/>
                </a:path>
              </a:pathLst>
            </a:custGeom>
            <a:solidFill>
              <a:srgbClr val="FABB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4" name="Shape 924"/>
        <p:cNvGrpSpPr/>
        <p:nvPr/>
      </p:nvGrpSpPr>
      <p:grpSpPr>
        <a:xfrm>
          <a:off x="0" y="0"/>
          <a:ext cx="0" cy="0"/>
          <a:chOff x="0" y="0"/>
          <a:chExt cx="0" cy="0"/>
        </a:xfrm>
      </p:grpSpPr>
      <p:sp>
        <p:nvSpPr>
          <p:cNvPr id="925" name="Google Shape;925;p53"/>
          <p:cNvSpPr txBox="1"/>
          <p:nvPr>
            <p:ph type="title"/>
          </p:nvPr>
        </p:nvSpPr>
        <p:spPr>
          <a:xfrm>
            <a:off x="180900" y="446900"/>
            <a:ext cx="87822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Our contributions</a:t>
            </a:r>
            <a:endParaRPr/>
          </a:p>
        </p:txBody>
      </p:sp>
      <p:graphicFrame>
        <p:nvGraphicFramePr>
          <p:cNvPr id="926" name="Google Shape;926;p53"/>
          <p:cNvGraphicFramePr/>
          <p:nvPr/>
        </p:nvGraphicFramePr>
        <p:xfrm>
          <a:off x="254050" y="1311525"/>
          <a:ext cx="3000000" cy="3000000"/>
        </p:xfrm>
        <a:graphic>
          <a:graphicData uri="http://schemas.openxmlformats.org/drawingml/2006/table">
            <a:tbl>
              <a:tblPr>
                <a:noFill/>
                <a:tableStyleId>{6DEAB0DA-27FE-42E7-AEA5-AB62BE2C202C}</a:tableStyleId>
              </a:tblPr>
              <a:tblGrid>
                <a:gridCol w="2029100"/>
                <a:gridCol w="2274100"/>
                <a:gridCol w="2151625"/>
                <a:gridCol w="2151625"/>
              </a:tblGrid>
              <a:tr h="745650">
                <a:tc>
                  <a:txBody>
                    <a:bodyPr/>
                    <a:lstStyle/>
                    <a:p>
                      <a:pPr indent="0" lvl="0" marL="0" rtl="0" algn="ctr">
                        <a:spcBef>
                          <a:spcPts val="0"/>
                        </a:spcBef>
                        <a:spcAft>
                          <a:spcPts val="0"/>
                        </a:spcAft>
                        <a:buNone/>
                      </a:pPr>
                      <a:r>
                        <a:t/>
                      </a:r>
                      <a:endParaRPr/>
                    </a:p>
                  </a:txBody>
                  <a:tcPr marT="91425" marB="91425" marR="91425" marL="91425"/>
                </a:tc>
                <a:tc>
                  <a:txBody>
                    <a:bodyPr/>
                    <a:lstStyle/>
                    <a:p>
                      <a:pPr indent="0" lvl="0" marL="0" rtl="0" algn="ctr">
                        <a:spcBef>
                          <a:spcPts val="0"/>
                        </a:spcBef>
                        <a:spcAft>
                          <a:spcPts val="0"/>
                        </a:spcAft>
                        <a:buNone/>
                      </a:pPr>
                      <a:r>
                        <a:rPr b="1" lang="en"/>
                        <a:t>Request size</a:t>
                      </a:r>
                      <a:endParaRPr b="1"/>
                    </a:p>
                  </a:txBody>
                  <a:tcPr marT="91425" marB="91425" marR="91425" marL="91425"/>
                </a:tc>
                <a:tc>
                  <a:txBody>
                    <a:bodyPr/>
                    <a:lstStyle/>
                    <a:p>
                      <a:pPr indent="0" lvl="0" marL="0" rtl="0" algn="ctr">
                        <a:spcBef>
                          <a:spcPts val="0"/>
                        </a:spcBef>
                        <a:spcAft>
                          <a:spcPts val="0"/>
                        </a:spcAft>
                        <a:buNone/>
                      </a:pPr>
                      <a:r>
                        <a:rPr b="1" lang="en"/>
                        <a:t>Response size</a:t>
                      </a:r>
                      <a:endParaRPr b="1"/>
                    </a:p>
                  </a:txBody>
                  <a:tcPr marT="91425" marB="91425" marR="91425" marL="91425"/>
                </a:tc>
                <a:tc>
                  <a:txBody>
                    <a:bodyPr/>
                    <a:lstStyle/>
                    <a:p>
                      <a:pPr indent="0" lvl="0" marL="0" rtl="0" algn="ctr">
                        <a:spcBef>
                          <a:spcPts val="0"/>
                        </a:spcBef>
                        <a:spcAft>
                          <a:spcPts val="0"/>
                        </a:spcAft>
                        <a:buNone/>
                      </a:pPr>
                      <a:r>
                        <a:rPr b="1" lang="en"/>
                        <a:t>Token size</a:t>
                      </a:r>
                      <a:endParaRPr b="1"/>
                    </a:p>
                  </a:txBody>
                  <a:tcPr marT="91425" marB="91425" marR="91425" marL="91425"/>
                </a:tc>
              </a:tr>
              <a:tr h="544625">
                <a:tc>
                  <a:txBody>
                    <a:bodyPr/>
                    <a:lstStyle/>
                    <a:p>
                      <a:pPr indent="0" lvl="0" marL="0" rtl="0" algn="ctr">
                        <a:spcBef>
                          <a:spcPts val="0"/>
                        </a:spcBef>
                        <a:spcAft>
                          <a:spcPts val="0"/>
                        </a:spcAft>
                        <a:buNone/>
                      </a:pPr>
                      <a:r>
                        <a:rPr b="1" lang="en"/>
                        <a:t>OPRF</a:t>
                      </a:r>
                      <a:endParaRPr b="1"/>
                    </a:p>
                    <a:p>
                      <a:pPr indent="0" lvl="0" marL="0" rtl="0" algn="ctr">
                        <a:spcBef>
                          <a:spcPts val="0"/>
                        </a:spcBef>
                        <a:spcAft>
                          <a:spcPts val="0"/>
                        </a:spcAft>
                        <a:buNone/>
                      </a:pPr>
                      <a:r>
                        <a:rPr b="1" lang="en"/>
                        <a:t>based</a:t>
                      </a:r>
                      <a:endParaRPr b="1"/>
                    </a:p>
                  </a:txBody>
                  <a:tcPr marT="91425" marB="91425" marR="91425" marL="91425"/>
                </a:tc>
                <a:tc>
                  <a:txBody>
                    <a:bodyPr/>
                    <a:lstStyle/>
                    <a:p>
                      <a:pPr indent="0" lvl="0" marL="0" rtl="0" algn="ctr">
                        <a:spcBef>
                          <a:spcPts val="0"/>
                        </a:spcBef>
                        <a:spcAft>
                          <a:spcPts val="0"/>
                        </a:spcAft>
                        <a:buNone/>
                      </a:pPr>
                      <a:r>
                        <a:rPr b="1" lang="en"/>
                        <a:t>5 * Ped + 4 * CS + 12 * Z</a:t>
                      </a:r>
                      <a:r>
                        <a:rPr b="1" baseline="-25000" lang="en"/>
                        <a:t>p</a:t>
                      </a:r>
                      <a:r>
                        <a:rPr b="1" lang="en"/>
                        <a:t> + 11 * Z</a:t>
                      </a:r>
                      <a:r>
                        <a:rPr b="1" baseline="-25000" lang="en"/>
                        <a:t>N</a:t>
                      </a:r>
                      <a:endParaRPr b="1" baseline="-25000"/>
                    </a:p>
                  </a:txBody>
                  <a:tcPr marT="91425" marB="91425" marR="91425" marL="91425"/>
                </a:tc>
                <a:tc>
                  <a:txBody>
                    <a:bodyPr/>
                    <a:lstStyle/>
                    <a:p>
                      <a:pPr indent="0" lvl="0" marL="0" rtl="0" algn="ctr">
                        <a:spcBef>
                          <a:spcPts val="0"/>
                        </a:spcBef>
                        <a:spcAft>
                          <a:spcPts val="0"/>
                        </a:spcAft>
                        <a:buNone/>
                      </a:pPr>
                      <a:r>
                        <a:rPr b="1" lang="en"/>
                        <a:t>1 * Ped + 1 * Z</a:t>
                      </a:r>
                      <a:r>
                        <a:rPr b="1" baseline="-25000" lang="en"/>
                        <a:t>p</a:t>
                      </a:r>
                      <a:r>
                        <a:rPr b="1" lang="en"/>
                        <a:t> + 3 * Z</a:t>
                      </a:r>
                      <a:r>
                        <a:rPr b="1" baseline="-25000" lang="en"/>
                        <a:t>N</a:t>
                      </a:r>
                      <a:endParaRPr b="1" baseline="-25000"/>
                    </a:p>
                  </a:txBody>
                  <a:tcPr marT="91425" marB="91425" marR="91425" marL="91425"/>
                </a:tc>
                <a:tc>
                  <a:txBody>
                    <a:bodyPr/>
                    <a:lstStyle/>
                    <a:p>
                      <a:pPr indent="0" lvl="0" marL="0" rtl="0" algn="ctr">
                        <a:spcBef>
                          <a:spcPts val="0"/>
                        </a:spcBef>
                        <a:spcAft>
                          <a:spcPts val="0"/>
                        </a:spcAft>
                        <a:buNone/>
                      </a:pPr>
                      <a:r>
                        <a:rPr b="1" lang="en"/>
                        <a:t>1 * |G|</a:t>
                      </a:r>
                      <a:endParaRPr b="1"/>
                    </a:p>
                  </a:txBody>
                  <a:tcPr marT="91425" marB="91425" marR="91425" marL="91425"/>
                </a:tc>
              </a:tr>
              <a:tr h="544625">
                <a:tc>
                  <a:txBody>
                    <a:bodyPr/>
                    <a:lstStyle/>
                    <a:p>
                      <a:pPr indent="0" lvl="0" marL="0" rtl="0" algn="ctr">
                        <a:spcBef>
                          <a:spcPts val="0"/>
                        </a:spcBef>
                        <a:spcAft>
                          <a:spcPts val="0"/>
                        </a:spcAft>
                        <a:buNone/>
                      </a:pPr>
                      <a:r>
                        <a:rPr lang="en"/>
                        <a:t>EQS-based</a:t>
                      </a:r>
                      <a:endParaRPr/>
                    </a:p>
                    <a:p>
                      <a:pPr indent="0" lvl="0" marL="0" rtl="0" algn="ctr">
                        <a:spcBef>
                          <a:spcPts val="0"/>
                        </a:spcBef>
                        <a:spcAft>
                          <a:spcPts val="0"/>
                        </a:spcAft>
                        <a:buNone/>
                      </a:pPr>
                      <a:r>
                        <a:rPr lang="en"/>
                        <a:t>Construction 1</a:t>
                      </a:r>
                      <a:endParaRPr/>
                    </a:p>
                  </a:txBody>
                  <a:tcPr marT="91425" marB="91425" marR="91425" marL="91425"/>
                </a:tc>
                <a:tc>
                  <a:txBody>
                    <a:bodyPr/>
                    <a:lstStyle/>
                    <a:p>
                      <a:pPr indent="0" lvl="0" marL="0" rtl="0" algn="ctr">
                        <a:spcBef>
                          <a:spcPts val="0"/>
                        </a:spcBef>
                        <a:spcAft>
                          <a:spcPts val="0"/>
                        </a:spcAft>
                        <a:buNone/>
                      </a:pPr>
                      <a:r>
                        <a:rPr lang="en"/>
                        <a:t>7 * |G</a:t>
                      </a:r>
                      <a:r>
                        <a:rPr baseline="-25000" lang="en"/>
                        <a:t>1</a:t>
                      </a:r>
                      <a:r>
                        <a:rPr lang="en"/>
                        <a:t>| + 6 * |G</a:t>
                      </a:r>
                      <a:r>
                        <a:rPr baseline="-25000" lang="en"/>
                        <a:t>2</a:t>
                      </a:r>
                      <a:r>
                        <a:rPr lang="en"/>
                        <a:t>|</a:t>
                      </a:r>
                      <a:endParaRPr/>
                    </a:p>
                  </a:txBody>
                  <a:tcPr marT="91425" marB="91425" marR="91425" marL="91425"/>
                </a:tc>
                <a:tc>
                  <a:txBody>
                    <a:bodyPr/>
                    <a:lstStyle/>
                    <a:p>
                      <a:pPr indent="0" lvl="0" marL="0" rtl="0" algn="ctr">
                        <a:spcBef>
                          <a:spcPts val="0"/>
                        </a:spcBef>
                        <a:spcAft>
                          <a:spcPts val="0"/>
                        </a:spcAft>
                        <a:buNone/>
                      </a:pPr>
                      <a:r>
                        <a:rPr lang="en"/>
                        <a:t>5 * |G</a:t>
                      </a:r>
                      <a:r>
                        <a:rPr baseline="-25000" lang="en"/>
                        <a:t>1</a:t>
                      </a:r>
                      <a:r>
                        <a:rPr lang="en"/>
                        <a:t>| + 1 * |G</a:t>
                      </a:r>
                      <a:r>
                        <a:rPr baseline="-25000" lang="en"/>
                        <a:t>2</a:t>
                      </a:r>
                      <a:r>
                        <a:rPr lang="en"/>
                        <a:t>|</a:t>
                      </a:r>
                      <a:endParaRPr/>
                    </a:p>
                  </a:txBody>
                  <a:tcPr marT="91425" marB="91425" marR="91425" marL="91425"/>
                </a:tc>
                <a:tc>
                  <a:txBody>
                    <a:bodyPr/>
                    <a:lstStyle/>
                    <a:p>
                      <a:pPr indent="0" lvl="0" marL="0" rtl="0" algn="ctr">
                        <a:spcBef>
                          <a:spcPts val="0"/>
                        </a:spcBef>
                        <a:spcAft>
                          <a:spcPts val="0"/>
                        </a:spcAft>
                        <a:buNone/>
                      </a:pPr>
                      <a:r>
                        <a:rPr lang="en"/>
                        <a:t>23 * |G</a:t>
                      </a:r>
                      <a:r>
                        <a:rPr baseline="-25000" lang="en"/>
                        <a:t>1</a:t>
                      </a:r>
                      <a:r>
                        <a:rPr lang="en"/>
                        <a:t>| + 12 * |G</a:t>
                      </a:r>
                      <a:r>
                        <a:rPr baseline="-25000" lang="en"/>
                        <a:t>2</a:t>
                      </a:r>
                      <a:r>
                        <a:rPr lang="en"/>
                        <a:t>|</a:t>
                      </a:r>
                      <a:endParaRPr/>
                    </a:p>
                  </a:txBody>
                  <a:tcPr marT="91425" marB="91425" marR="91425" marL="91425"/>
                </a:tc>
              </a:tr>
              <a:tr h="544625">
                <a:tc>
                  <a:txBody>
                    <a:bodyPr/>
                    <a:lstStyle/>
                    <a:p>
                      <a:pPr indent="0" lvl="0" marL="0" rtl="0" algn="ctr">
                        <a:spcBef>
                          <a:spcPts val="0"/>
                        </a:spcBef>
                        <a:spcAft>
                          <a:spcPts val="0"/>
                        </a:spcAft>
                        <a:buNone/>
                      </a:pPr>
                      <a:r>
                        <a:rPr lang="en"/>
                        <a:t>EQS-based</a:t>
                      </a:r>
                      <a:endParaRPr/>
                    </a:p>
                    <a:p>
                      <a:pPr indent="0" lvl="0" marL="0" rtl="0" algn="ctr">
                        <a:spcBef>
                          <a:spcPts val="0"/>
                        </a:spcBef>
                        <a:spcAft>
                          <a:spcPts val="0"/>
                        </a:spcAft>
                        <a:buNone/>
                      </a:pPr>
                      <a:r>
                        <a:rPr lang="en"/>
                        <a:t>Construction 2</a:t>
                      </a:r>
                      <a:endParaRPr/>
                    </a:p>
                  </a:txBody>
                  <a:tcPr marT="91425" marB="91425" marR="91425" marL="91425"/>
                </a:tc>
                <a:tc>
                  <a:txBody>
                    <a:bodyPr/>
                    <a:lstStyle/>
                    <a:p>
                      <a:pPr indent="0" lvl="0" marL="0" rtl="0" algn="ctr">
                        <a:spcBef>
                          <a:spcPts val="0"/>
                        </a:spcBef>
                        <a:spcAft>
                          <a:spcPts val="0"/>
                        </a:spcAft>
                        <a:buNone/>
                      </a:pPr>
                      <a:r>
                        <a:rPr lang="en"/>
                        <a:t>2 * Z</a:t>
                      </a:r>
                      <a:r>
                        <a:rPr baseline="-25000" lang="en"/>
                        <a:t>p</a:t>
                      </a:r>
                      <a:r>
                        <a:rPr lang="en"/>
                        <a:t> + 3 * |G</a:t>
                      </a:r>
                      <a:r>
                        <a:rPr baseline="-25000" lang="en"/>
                        <a:t>1</a:t>
                      </a:r>
                      <a:r>
                        <a:rPr lang="en"/>
                        <a:t>|</a:t>
                      </a:r>
                      <a:endParaRPr/>
                    </a:p>
                  </a:txBody>
                  <a:tcPr marT="91425" marB="91425" marR="91425" marL="91425"/>
                </a:tc>
                <a:tc>
                  <a:txBody>
                    <a:bodyPr/>
                    <a:lstStyle/>
                    <a:p>
                      <a:pPr indent="0" lvl="0" marL="0" rtl="0" algn="ctr">
                        <a:spcBef>
                          <a:spcPts val="0"/>
                        </a:spcBef>
                        <a:spcAft>
                          <a:spcPts val="0"/>
                        </a:spcAft>
                        <a:buNone/>
                      </a:pPr>
                      <a:r>
                        <a:rPr lang="en"/>
                        <a:t>5 * |G</a:t>
                      </a:r>
                      <a:r>
                        <a:rPr baseline="-25000" lang="en"/>
                        <a:t>1</a:t>
                      </a:r>
                      <a:r>
                        <a:rPr lang="en"/>
                        <a:t>| + 1 * |G</a:t>
                      </a:r>
                      <a:r>
                        <a:rPr baseline="-25000" lang="en"/>
                        <a:t>2</a:t>
                      </a:r>
                      <a:r>
                        <a:rPr lang="en"/>
                        <a:t>|</a:t>
                      </a:r>
                      <a:endParaRPr/>
                    </a:p>
                  </a:txBody>
                  <a:tcPr marT="91425" marB="91425" marR="91425" marL="91425"/>
                </a:tc>
                <a:tc>
                  <a:txBody>
                    <a:bodyPr/>
                    <a:lstStyle/>
                    <a:p>
                      <a:pPr indent="0" lvl="0" marL="0" rtl="0" algn="ctr">
                        <a:spcBef>
                          <a:spcPts val="0"/>
                        </a:spcBef>
                        <a:spcAft>
                          <a:spcPts val="0"/>
                        </a:spcAft>
                        <a:buNone/>
                      </a:pPr>
                      <a:r>
                        <a:rPr lang="en"/>
                        <a:t>23 * |G</a:t>
                      </a:r>
                      <a:r>
                        <a:rPr baseline="-25000" lang="en"/>
                        <a:t>1</a:t>
                      </a:r>
                      <a:r>
                        <a:rPr lang="en"/>
                        <a:t>| + 12 * |G</a:t>
                      </a:r>
                      <a:r>
                        <a:rPr baseline="-25000" lang="en"/>
                        <a:t>2</a:t>
                      </a:r>
                      <a:r>
                        <a:rPr lang="en"/>
                        <a:t>|</a:t>
                      </a:r>
                      <a:endParaRPr/>
                    </a:p>
                  </a:txBody>
                  <a:tcPr marT="91425" marB="91425" marR="91425" marL="91425"/>
                </a:tc>
              </a:tr>
              <a:tr h="544625">
                <a:tc>
                  <a:txBody>
                    <a:bodyPr/>
                    <a:lstStyle/>
                    <a:p>
                      <a:pPr indent="0" lvl="0" marL="0" rtl="0" algn="ctr">
                        <a:spcBef>
                          <a:spcPts val="0"/>
                        </a:spcBef>
                        <a:spcAft>
                          <a:spcPts val="0"/>
                        </a:spcAft>
                        <a:buNone/>
                      </a:pPr>
                      <a:r>
                        <a:rPr b="1" lang="en"/>
                        <a:t>EQS-based</a:t>
                      </a:r>
                      <a:endParaRPr b="1"/>
                    </a:p>
                    <a:p>
                      <a:pPr indent="0" lvl="0" marL="0" rtl="0" algn="ctr">
                        <a:spcBef>
                          <a:spcPts val="0"/>
                        </a:spcBef>
                        <a:spcAft>
                          <a:spcPts val="0"/>
                        </a:spcAft>
                        <a:buNone/>
                      </a:pPr>
                      <a:r>
                        <a:rPr b="1" lang="en"/>
                        <a:t>Construction 3</a:t>
                      </a:r>
                      <a:endParaRPr b="1"/>
                    </a:p>
                  </a:txBody>
                  <a:tcPr marT="91425" marB="91425" marR="91425" marL="91425"/>
                </a:tc>
                <a:tc>
                  <a:txBody>
                    <a:bodyPr/>
                    <a:lstStyle/>
                    <a:p>
                      <a:pPr indent="0" lvl="0" marL="0" rtl="0" algn="ctr">
                        <a:spcBef>
                          <a:spcPts val="0"/>
                        </a:spcBef>
                        <a:spcAft>
                          <a:spcPts val="0"/>
                        </a:spcAft>
                        <a:buNone/>
                      </a:pPr>
                      <a:r>
                        <a:rPr b="1" lang="en"/>
                        <a:t>2 * Z</a:t>
                      </a:r>
                      <a:r>
                        <a:rPr b="1" baseline="-25000" lang="en"/>
                        <a:t>p</a:t>
                      </a:r>
                      <a:r>
                        <a:rPr b="1" lang="en"/>
                        <a:t> + 2 * |G</a:t>
                      </a:r>
                      <a:r>
                        <a:rPr b="1" baseline="-25000" lang="en"/>
                        <a:t>1</a:t>
                      </a:r>
                      <a:r>
                        <a:rPr b="1" lang="en"/>
                        <a:t>|</a:t>
                      </a:r>
                      <a:endParaRPr b="1"/>
                    </a:p>
                  </a:txBody>
                  <a:tcPr marT="91425" marB="91425" marR="91425" marL="91425"/>
                </a:tc>
                <a:tc>
                  <a:txBody>
                    <a:bodyPr/>
                    <a:lstStyle/>
                    <a:p>
                      <a:pPr indent="0" lvl="0" marL="0" rtl="0" algn="ctr">
                        <a:spcBef>
                          <a:spcPts val="0"/>
                        </a:spcBef>
                        <a:spcAft>
                          <a:spcPts val="0"/>
                        </a:spcAft>
                        <a:buNone/>
                      </a:pPr>
                      <a:r>
                        <a:rPr b="1" lang="en"/>
                        <a:t>2 * |G</a:t>
                      </a:r>
                      <a:r>
                        <a:rPr b="1" baseline="-25000" lang="en"/>
                        <a:t>1</a:t>
                      </a:r>
                      <a:r>
                        <a:rPr b="1" lang="en"/>
                        <a:t>| + 1 * |G</a:t>
                      </a:r>
                      <a:r>
                        <a:rPr b="1" baseline="-25000" lang="en"/>
                        <a:t>2</a:t>
                      </a:r>
                      <a:r>
                        <a:rPr b="1" lang="en"/>
                        <a:t>|</a:t>
                      </a:r>
                      <a:endParaRPr b="1"/>
                    </a:p>
                  </a:txBody>
                  <a:tcPr marT="91425" marB="91425" marR="91425" marL="91425"/>
                </a:tc>
                <a:tc>
                  <a:txBody>
                    <a:bodyPr/>
                    <a:lstStyle/>
                    <a:p>
                      <a:pPr indent="0" lvl="0" marL="0" rtl="0" algn="ctr">
                        <a:spcBef>
                          <a:spcPts val="0"/>
                        </a:spcBef>
                        <a:spcAft>
                          <a:spcPts val="0"/>
                        </a:spcAft>
                        <a:buNone/>
                      </a:pPr>
                      <a:r>
                        <a:rPr b="1" lang="en"/>
                        <a:t>3 * |G</a:t>
                      </a:r>
                      <a:r>
                        <a:rPr b="1" baseline="-25000" lang="en"/>
                        <a:t>1</a:t>
                      </a:r>
                      <a:r>
                        <a:rPr b="1" lang="en"/>
                        <a:t>| + 1 * |G</a:t>
                      </a:r>
                      <a:r>
                        <a:rPr b="1" baseline="-25000" lang="en"/>
                        <a:t>2</a:t>
                      </a:r>
                      <a:r>
                        <a:rPr b="1" lang="en"/>
                        <a:t>|</a:t>
                      </a:r>
                      <a:endParaRPr b="1"/>
                    </a:p>
                  </a:txBody>
                  <a:tcPr marT="91425" marB="91425" marR="91425" marL="91425"/>
                </a:tc>
              </a:tr>
              <a:tr h="544625">
                <a:tc>
                  <a:txBody>
                    <a:bodyPr/>
                    <a:lstStyle/>
                    <a:p>
                      <a:pPr indent="0" lvl="0" marL="0" rtl="0" algn="ctr">
                        <a:spcBef>
                          <a:spcPts val="0"/>
                        </a:spcBef>
                        <a:spcAft>
                          <a:spcPts val="0"/>
                        </a:spcAft>
                        <a:buNone/>
                      </a:pPr>
                      <a:r>
                        <a:rPr lang="en"/>
                        <a:t>Privacy Pass</a:t>
                      </a:r>
                      <a:endParaRPr/>
                    </a:p>
                  </a:txBody>
                  <a:tcPr marT="91425" marB="91425" marR="91425" marL="91425"/>
                </a:tc>
                <a:tc>
                  <a:txBody>
                    <a:bodyPr/>
                    <a:lstStyle/>
                    <a:p>
                      <a:pPr indent="0" lvl="0" marL="0" rtl="0" algn="ctr">
                        <a:spcBef>
                          <a:spcPts val="0"/>
                        </a:spcBef>
                        <a:spcAft>
                          <a:spcPts val="0"/>
                        </a:spcAft>
                        <a:buNone/>
                      </a:pPr>
                      <a:r>
                        <a:rPr lang="en"/>
                        <a:t>1 * |G| </a:t>
                      </a:r>
                      <a:endParaRPr/>
                    </a:p>
                  </a:txBody>
                  <a:tcPr marT="91425" marB="91425" marR="91425" marL="91425"/>
                </a:tc>
                <a:tc>
                  <a:txBody>
                    <a:bodyPr/>
                    <a:lstStyle/>
                    <a:p>
                      <a:pPr indent="0" lvl="0" marL="0" rtl="0" algn="ctr">
                        <a:spcBef>
                          <a:spcPts val="0"/>
                        </a:spcBef>
                        <a:spcAft>
                          <a:spcPts val="0"/>
                        </a:spcAft>
                        <a:buNone/>
                      </a:pPr>
                      <a:r>
                        <a:rPr lang="en"/>
                        <a:t>1 * |G| + 2 * Z</a:t>
                      </a:r>
                      <a:r>
                        <a:rPr baseline="-25000" lang="en"/>
                        <a:t>p</a:t>
                      </a:r>
                      <a:endParaRPr baseline="-25000"/>
                    </a:p>
                  </a:txBody>
                  <a:tcPr marT="91425" marB="91425" marR="91425" marL="91425"/>
                </a:tc>
                <a:tc>
                  <a:txBody>
                    <a:bodyPr/>
                    <a:lstStyle/>
                    <a:p>
                      <a:pPr indent="0" lvl="0" marL="0" rtl="0" algn="ctr">
                        <a:spcBef>
                          <a:spcPts val="0"/>
                        </a:spcBef>
                        <a:spcAft>
                          <a:spcPts val="0"/>
                        </a:spcAft>
                        <a:buNone/>
                      </a:pPr>
                      <a:r>
                        <a:rPr lang="en"/>
                        <a:t>λ</a:t>
                      </a:r>
                      <a:endParaRPr/>
                    </a:p>
                  </a:txBody>
                  <a:tcPr marT="91425" marB="91425" marR="91425" marL="91425"/>
                </a:tc>
              </a:tr>
            </a:tbl>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0" name="Shape 930"/>
        <p:cNvGrpSpPr/>
        <p:nvPr/>
      </p:nvGrpSpPr>
      <p:grpSpPr>
        <a:xfrm>
          <a:off x="0" y="0"/>
          <a:ext cx="0" cy="0"/>
          <a:chOff x="0" y="0"/>
          <a:chExt cx="0" cy="0"/>
        </a:xfrm>
      </p:grpSpPr>
      <p:sp>
        <p:nvSpPr>
          <p:cNvPr id="931" name="Google Shape;931;p54"/>
          <p:cNvSpPr txBox="1"/>
          <p:nvPr>
            <p:ph type="title"/>
          </p:nvPr>
        </p:nvSpPr>
        <p:spPr>
          <a:xfrm>
            <a:off x="180900" y="446900"/>
            <a:ext cx="87822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Notes on our constructions</a:t>
            </a:r>
            <a:endParaRPr/>
          </a:p>
        </p:txBody>
      </p:sp>
      <p:sp>
        <p:nvSpPr>
          <p:cNvPr id="932" name="Google Shape;932;p54"/>
          <p:cNvSpPr txBox="1"/>
          <p:nvPr>
            <p:ph idx="1" type="body"/>
          </p:nvPr>
        </p:nvSpPr>
        <p:spPr>
          <a:xfrm>
            <a:off x="180900" y="1143700"/>
            <a:ext cx="87822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Require clients to register a public key with the Issuer</a:t>
            </a:r>
            <a:endParaRPr/>
          </a:p>
          <a:p>
            <a:pPr indent="-317500" lvl="1" marL="914400" rtl="0" algn="l">
              <a:spcBef>
                <a:spcPts val="0"/>
              </a:spcBef>
              <a:spcAft>
                <a:spcPts val="0"/>
              </a:spcAft>
              <a:buSzPts val="1400"/>
              <a:buChar char="○"/>
            </a:pPr>
            <a:r>
              <a:rPr lang="en"/>
              <a:t>The client must also store the corresponding local secret</a:t>
            </a:r>
            <a:endParaRPr/>
          </a:p>
          <a:p>
            <a:pPr indent="-317500" lvl="1" marL="914400" rtl="0" algn="l">
              <a:spcBef>
                <a:spcPts val="0"/>
              </a:spcBef>
              <a:spcAft>
                <a:spcPts val="0"/>
              </a:spcAft>
              <a:buSzPts val="1400"/>
              <a:buChar char="○"/>
            </a:pPr>
            <a:r>
              <a:rPr lang="en"/>
              <a:t>The client-specific tags will depend on this key</a:t>
            </a:r>
            <a:endParaRPr/>
          </a:p>
          <a:p>
            <a:pPr indent="-317500" lvl="1" marL="914400" rtl="0" algn="l">
              <a:spcBef>
                <a:spcPts val="0"/>
              </a:spcBef>
              <a:spcAft>
                <a:spcPts val="0"/>
              </a:spcAft>
              <a:buSzPts val="1400"/>
              <a:buChar char="○"/>
            </a:pPr>
            <a:r>
              <a:rPr lang="en"/>
              <a:t>Without this key, it is hard to force a client to generate colliding tags</a:t>
            </a:r>
            <a:endParaRPr/>
          </a:p>
          <a:p>
            <a:pPr indent="-317500" lvl="1" marL="914400" rtl="0" algn="l">
              <a:spcBef>
                <a:spcPts val="0"/>
              </a:spcBef>
              <a:spcAft>
                <a:spcPts val="0"/>
              </a:spcAft>
              <a:buSzPts val="1400"/>
              <a:buChar char="○"/>
            </a:pPr>
            <a:r>
              <a:rPr lang="en"/>
              <a:t>Put another way, without registrations it’s hard to distinguish between a returning client and a never-before-seen client</a:t>
            </a:r>
            <a:endParaRPr/>
          </a:p>
          <a:p>
            <a:pPr indent="-342900" lvl="0" marL="457200" rtl="0" algn="l">
              <a:spcBef>
                <a:spcPts val="0"/>
              </a:spcBef>
              <a:spcAft>
                <a:spcPts val="0"/>
              </a:spcAft>
              <a:buSzPts val="1800"/>
              <a:buChar char="●"/>
            </a:pPr>
            <a:r>
              <a:rPr lang="en"/>
              <a:t>Our schemes require trusted setup for the issuer parameters</a:t>
            </a:r>
            <a:endParaRPr/>
          </a:p>
          <a:p>
            <a:pPr indent="-317500" lvl="1" marL="914400" rtl="0" algn="l">
              <a:spcBef>
                <a:spcPts val="0"/>
              </a:spcBef>
              <a:spcAft>
                <a:spcPts val="0"/>
              </a:spcAft>
              <a:buSzPts val="1400"/>
              <a:buChar char="○"/>
            </a:pPr>
            <a:r>
              <a:rPr lang="en"/>
              <a:t>For Construction 1, the </a:t>
            </a:r>
            <a:r>
              <a:rPr lang="en"/>
              <a:t>parameters</a:t>
            </a:r>
            <a:r>
              <a:rPr lang="en"/>
              <a:t> can be generated in MPC or </a:t>
            </a:r>
            <a:r>
              <a:rPr lang="en"/>
              <a:t>certified</a:t>
            </a:r>
            <a:r>
              <a:rPr lang="en"/>
              <a:t> by a third party</a:t>
            </a:r>
            <a:endParaRPr/>
          </a:p>
          <a:p>
            <a:pPr indent="-317500" lvl="1" marL="914400" rtl="0" algn="l">
              <a:spcBef>
                <a:spcPts val="0"/>
              </a:spcBef>
              <a:spcAft>
                <a:spcPts val="0"/>
              </a:spcAft>
              <a:buSzPts val="1400"/>
              <a:buChar char="○"/>
            </a:pPr>
            <a:r>
              <a:rPr lang="en"/>
              <a:t>For Constructions based on EQS, we require a CRS.</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6" name="Shape 936"/>
        <p:cNvGrpSpPr/>
        <p:nvPr/>
      </p:nvGrpSpPr>
      <p:grpSpPr>
        <a:xfrm>
          <a:off x="0" y="0"/>
          <a:ext cx="0" cy="0"/>
          <a:chOff x="0" y="0"/>
          <a:chExt cx="0" cy="0"/>
        </a:xfrm>
      </p:grpSpPr>
      <p:sp>
        <p:nvSpPr>
          <p:cNvPr id="937" name="Google Shape;937;p55"/>
          <p:cNvSpPr txBox="1"/>
          <p:nvPr>
            <p:ph type="title"/>
          </p:nvPr>
        </p:nvSpPr>
        <p:spPr>
          <a:xfrm>
            <a:off x="176225" y="703050"/>
            <a:ext cx="4022100" cy="3649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Constructions</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1" name="Shape 941"/>
        <p:cNvGrpSpPr/>
        <p:nvPr/>
      </p:nvGrpSpPr>
      <p:grpSpPr>
        <a:xfrm>
          <a:off x="0" y="0"/>
          <a:ext cx="0" cy="0"/>
          <a:chOff x="0" y="0"/>
          <a:chExt cx="0" cy="0"/>
        </a:xfrm>
      </p:grpSpPr>
      <p:sp>
        <p:nvSpPr>
          <p:cNvPr id="942" name="Google Shape;942;p56"/>
          <p:cNvSpPr txBox="1"/>
          <p:nvPr>
            <p:ph type="title"/>
          </p:nvPr>
        </p:nvSpPr>
        <p:spPr>
          <a:xfrm>
            <a:off x="125250" y="2251500"/>
            <a:ext cx="87822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Construction</a:t>
            </a:r>
            <a:r>
              <a:rPr lang="en"/>
              <a:t> 1: </a:t>
            </a:r>
            <a:endParaRPr/>
          </a:p>
          <a:p>
            <a:pPr indent="0" lvl="0" marL="0" rtl="0" algn="ctr">
              <a:spcBef>
                <a:spcPts val="0"/>
              </a:spcBef>
              <a:spcAft>
                <a:spcPts val="0"/>
              </a:spcAft>
              <a:buNone/>
            </a:pPr>
            <a:r>
              <a:rPr lang="en"/>
              <a:t>Based on Boneh-Boyen PRF</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6" name="Shape 946"/>
        <p:cNvGrpSpPr/>
        <p:nvPr/>
      </p:nvGrpSpPr>
      <p:grpSpPr>
        <a:xfrm>
          <a:off x="0" y="0"/>
          <a:ext cx="0" cy="0"/>
          <a:chOff x="0" y="0"/>
          <a:chExt cx="0" cy="0"/>
        </a:xfrm>
      </p:grpSpPr>
      <p:sp>
        <p:nvSpPr>
          <p:cNvPr id="947" name="Google Shape;947;p57"/>
          <p:cNvSpPr txBox="1"/>
          <p:nvPr>
            <p:ph type="title"/>
          </p:nvPr>
        </p:nvSpPr>
        <p:spPr>
          <a:xfrm>
            <a:off x="344501" y="264375"/>
            <a:ext cx="7797000" cy="4143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How we can construct it (high-level)</a:t>
            </a:r>
            <a:endParaRPr/>
          </a:p>
        </p:txBody>
      </p:sp>
      <p:sp>
        <p:nvSpPr>
          <p:cNvPr id="948" name="Google Shape;948;p57"/>
          <p:cNvSpPr txBox="1"/>
          <p:nvPr/>
        </p:nvSpPr>
        <p:spPr>
          <a:xfrm>
            <a:off x="364600" y="1041725"/>
            <a:ext cx="5156400" cy="3919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Roboto"/>
                <a:ea typeface="Roboto"/>
                <a:cs typeface="Roboto"/>
                <a:sym typeface="Roboto"/>
              </a:rPr>
              <a:t>Tag a blind signature request with an attached </a:t>
            </a:r>
            <a:r>
              <a:rPr lang="en" u="sng">
                <a:latin typeface="Roboto"/>
                <a:ea typeface="Roboto"/>
                <a:cs typeface="Roboto"/>
                <a:sym typeface="Roboto"/>
              </a:rPr>
              <a:t>blind fingerprint </a:t>
            </a:r>
            <a:endParaRPr u="sng">
              <a:latin typeface="Roboto"/>
              <a:ea typeface="Roboto"/>
              <a:cs typeface="Roboto"/>
              <a:sym typeface="Roboto"/>
            </a:endParaRPr>
          </a:p>
          <a:p>
            <a:pPr indent="0" lvl="0" marL="0" rtl="0" algn="l">
              <a:spcBef>
                <a:spcPts val="0"/>
              </a:spcBef>
              <a:spcAft>
                <a:spcPts val="0"/>
              </a:spcAft>
              <a:buNone/>
            </a:pPr>
            <a:r>
              <a:t/>
            </a:r>
            <a:endParaRPr u="sng">
              <a:latin typeface="Roboto"/>
              <a:ea typeface="Roboto"/>
              <a:cs typeface="Roboto"/>
              <a:sym typeface="Roboto"/>
            </a:endParaRPr>
          </a:p>
          <a:p>
            <a:pPr indent="-317500" lvl="0" marL="457200" rtl="0" algn="l">
              <a:spcBef>
                <a:spcPts val="0"/>
              </a:spcBef>
              <a:spcAft>
                <a:spcPts val="0"/>
              </a:spcAft>
              <a:buSzPts val="1400"/>
              <a:buFont typeface="Roboto"/>
              <a:buChar char="●"/>
            </a:pPr>
            <a:r>
              <a:rPr lang="en">
                <a:latin typeface="Roboto"/>
                <a:ea typeface="Roboto"/>
                <a:cs typeface="Roboto"/>
                <a:sym typeface="Roboto"/>
              </a:rPr>
              <a:t>Fingerprints collide when messages are identical</a:t>
            </a:r>
            <a:endParaRPr>
              <a:latin typeface="Roboto"/>
              <a:ea typeface="Roboto"/>
              <a:cs typeface="Roboto"/>
              <a:sym typeface="Roboto"/>
            </a:endParaRPr>
          </a:p>
          <a:p>
            <a:pPr indent="-317500" lvl="0" marL="457200" rtl="0" algn="l">
              <a:spcBef>
                <a:spcPts val="0"/>
              </a:spcBef>
              <a:spcAft>
                <a:spcPts val="0"/>
              </a:spcAft>
              <a:buSzPts val="1400"/>
              <a:buFont typeface="Roboto"/>
              <a:buChar char="●"/>
            </a:pPr>
            <a:r>
              <a:rPr lang="en">
                <a:latin typeface="Roboto"/>
                <a:ea typeface="Roboto"/>
                <a:cs typeface="Roboto"/>
                <a:sym typeface="Roboto"/>
              </a:rPr>
              <a:t>The fingerprint reveals nothing extra about the underlying message</a:t>
            </a:r>
            <a:endParaRPr>
              <a:latin typeface="Roboto"/>
              <a:ea typeface="Roboto"/>
              <a:cs typeface="Roboto"/>
              <a:sym typeface="Roboto"/>
            </a:endParaRPr>
          </a:p>
          <a:p>
            <a:pPr indent="-317500" lvl="0" marL="457200" rtl="0" algn="l">
              <a:spcBef>
                <a:spcPts val="0"/>
              </a:spcBef>
              <a:spcAft>
                <a:spcPts val="0"/>
              </a:spcAft>
              <a:buSzPts val="1400"/>
              <a:buFont typeface="Roboto"/>
              <a:buChar char="●"/>
            </a:pPr>
            <a:r>
              <a:rPr lang="en">
                <a:latin typeface="Roboto"/>
                <a:ea typeface="Roboto"/>
                <a:cs typeface="Roboto"/>
                <a:sym typeface="Roboto"/>
              </a:rPr>
              <a:t>A client can’t fake or forge the fingerprint</a:t>
            </a:r>
            <a:endParaRPr>
              <a:latin typeface="Roboto"/>
              <a:ea typeface="Roboto"/>
              <a:cs typeface="Roboto"/>
              <a:sym typeface="Roboto"/>
            </a:endParaRPr>
          </a:p>
          <a:p>
            <a:pPr indent="-317500" lvl="1" marL="914400" rtl="0" algn="l">
              <a:spcBef>
                <a:spcPts val="0"/>
              </a:spcBef>
              <a:spcAft>
                <a:spcPts val="0"/>
              </a:spcAft>
              <a:buSzPts val="1400"/>
              <a:buFont typeface="Roboto"/>
              <a:buChar char="○"/>
            </a:pPr>
            <a:r>
              <a:rPr lang="en">
                <a:latin typeface="Roboto"/>
                <a:ea typeface="Roboto"/>
                <a:cs typeface="Roboto"/>
                <a:sym typeface="Roboto"/>
              </a:rPr>
              <a:t>Consistency is enforced between the signature request and the fingerprint</a:t>
            </a:r>
            <a:endParaRPr>
              <a:latin typeface="Roboto"/>
              <a:ea typeface="Roboto"/>
              <a:cs typeface="Roboto"/>
              <a:sym typeface="Roboto"/>
            </a:endParaRPr>
          </a:p>
          <a:p>
            <a:pPr indent="0" lvl="0" marL="0" rtl="0" algn="l">
              <a:spcBef>
                <a:spcPts val="0"/>
              </a:spcBef>
              <a:spcAft>
                <a:spcPts val="0"/>
              </a:spcAft>
              <a:buNone/>
            </a:pPr>
            <a:r>
              <a:t/>
            </a:r>
            <a:endParaRPr>
              <a:latin typeface="Roboto"/>
              <a:ea typeface="Roboto"/>
              <a:cs typeface="Roboto"/>
              <a:sym typeface="Roboto"/>
            </a:endParaRPr>
          </a:p>
          <a:p>
            <a:pPr indent="0" lvl="0" marL="0" rtl="0" algn="l">
              <a:spcBef>
                <a:spcPts val="0"/>
              </a:spcBef>
              <a:spcAft>
                <a:spcPts val="0"/>
              </a:spcAft>
              <a:buNone/>
            </a:pPr>
            <a:r>
              <a:t/>
            </a:r>
            <a:endParaRPr>
              <a:latin typeface="Roboto"/>
              <a:ea typeface="Roboto"/>
              <a:cs typeface="Roboto"/>
              <a:sym typeface="Roboto"/>
            </a:endParaRPr>
          </a:p>
          <a:p>
            <a:pPr indent="0" lvl="0" marL="0" rtl="0" algn="l">
              <a:spcBef>
                <a:spcPts val="0"/>
              </a:spcBef>
              <a:spcAft>
                <a:spcPts val="0"/>
              </a:spcAft>
              <a:buNone/>
            </a:pPr>
            <a:r>
              <a:rPr lang="en">
                <a:latin typeface="Roboto"/>
                <a:ea typeface="Roboto"/>
                <a:cs typeface="Roboto"/>
                <a:sym typeface="Roboto"/>
              </a:rPr>
              <a:t>Server keeps track of all fingerprints for previous requests from the client</a:t>
            </a:r>
            <a:endParaRPr>
              <a:latin typeface="Roboto"/>
              <a:ea typeface="Roboto"/>
              <a:cs typeface="Roboto"/>
              <a:sym typeface="Roboto"/>
            </a:endParaRPr>
          </a:p>
          <a:p>
            <a:pPr indent="-317500" lvl="0" marL="457200" rtl="0" algn="l">
              <a:spcBef>
                <a:spcPts val="0"/>
              </a:spcBef>
              <a:spcAft>
                <a:spcPts val="0"/>
              </a:spcAft>
              <a:buSzPts val="1400"/>
              <a:buFont typeface="Roboto"/>
              <a:buChar char="●"/>
            </a:pPr>
            <a:r>
              <a:rPr lang="en">
                <a:latin typeface="Roboto"/>
                <a:ea typeface="Roboto"/>
                <a:cs typeface="Roboto"/>
                <a:sym typeface="Roboto"/>
              </a:rPr>
              <a:t>The server will only responds to requests with a fresh fingerprint</a:t>
            </a:r>
            <a:endParaRPr>
              <a:latin typeface="Roboto"/>
              <a:ea typeface="Roboto"/>
              <a:cs typeface="Roboto"/>
              <a:sym typeface="Roboto"/>
            </a:endParaRPr>
          </a:p>
          <a:p>
            <a:pPr indent="0" lvl="0" marL="0" rtl="0" algn="l">
              <a:spcBef>
                <a:spcPts val="0"/>
              </a:spcBef>
              <a:spcAft>
                <a:spcPts val="0"/>
              </a:spcAft>
              <a:buNone/>
            </a:pPr>
            <a:r>
              <a:t/>
            </a:r>
            <a:endParaRPr>
              <a:latin typeface="Roboto"/>
              <a:ea typeface="Roboto"/>
              <a:cs typeface="Roboto"/>
              <a:sym typeface="Roboto"/>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2" name="Shape 952"/>
        <p:cNvGrpSpPr/>
        <p:nvPr/>
      </p:nvGrpSpPr>
      <p:grpSpPr>
        <a:xfrm>
          <a:off x="0" y="0"/>
          <a:ext cx="0" cy="0"/>
          <a:chOff x="0" y="0"/>
          <a:chExt cx="0" cy="0"/>
        </a:xfrm>
      </p:grpSpPr>
      <p:sp>
        <p:nvSpPr>
          <p:cNvPr id="953" name="Google Shape;953;p58"/>
          <p:cNvSpPr txBox="1"/>
          <p:nvPr>
            <p:ph idx="1" type="body"/>
          </p:nvPr>
        </p:nvSpPr>
        <p:spPr>
          <a:xfrm>
            <a:off x="344500" y="1033175"/>
            <a:ext cx="5150700" cy="3719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700"/>
              <a:t>Verifiable Random Function</a:t>
            </a:r>
            <a:endParaRPr sz="1700"/>
          </a:p>
          <a:p>
            <a:pPr indent="-317500" lvl="0" marL="457200" rtl="0" algn="l">
              <a:spcBef>
                <a:spcPts val="0"/>
              </a:spcBef>
              <a:spcAft>
                <a:spcPts val="0"/>
              </a:spcAft>
              <a:buSzPts val="1400"/>
              <a:buChar char="●"/>
            </a:pPr>
            <a:r>
              <a:rPr lang="en" sz="1400"/>
              <a:t>Used for fingerprint</a:t>
            </a:r>
            <a:endParaRPr sz="1400"/>
          </a:p>
          <a:p>
            <a:pPr indent="-317500" lvl="0" marL="457200" rtl="0" algn="l">
              <a:spcBef>
                <a:spcPts val="0"/>
              </a:spcBef>
              <a:spcAft>
                <a:spcPts val="0"/>
              </a:spcAft>
              <a:buSzPts val="1400"/>
              <a:buChar char="●"/>
            </a:pPr>
            <a:r>
              <a:rPr lang="en" sz="1400"/>
              <a:t>Inputs: Com(key), Com(message)</a:t>
            </a:r>
            <a:endParaRPr sz="1400"/>
          </a:p>
          <a:p>
            <a:pPr indent="-317500" lvl="0" marL="457200" rtl="0" algn="l">
              <a:spcBef>
                <a:spcPts val="0"/>
              </a:spcBef>
              <a:spcAft>
                <a:spcPts val="0"/>
              </a:spcAft>
              <a:buSzPts val="1400"/>
              <a:buChar char="●"/>
            </a:pPr>
            <a:r>
              <a:rPr lang="en" sz="1400"/>
              <a:t>Outputs: F</a:t>
            </a:r>
            <a:r>
              <a:rPr baseline="-25000" lang="en" sz="1400"/>
              <a:t>key</a:t>
            </a:r>
            <a:r>
              <a:rPr lang="en" sz="1400"/>
              <a:t>(message), proof of consistency</a:t>
            </a:r>
            <a:endParaRPr sz="1400"/>
          </a:p>
          <a:p>
            <a:pPr indent="0" lvl="0" marL="0" rtl="0" algn="l">
              <a:spcBef>
                <a:spcPts val="0"/>
              </a:spcBef>
              <a:spcAft>
                <a:spcPts val="0"/>
              </a:spcAft>
              <a:buNone/>
            </a:pPr>
            <a:r>
              <a:t/>
            </a:r>
            <a:endParaRPr sz="1400"/>
          </a:p>
          <a:p>
            <a:pPr indent="0" lvl="0" marL="0" rtl="0" algn="l">
              <a:spcBef>
                <a:spcPts val="0"/>
              </a:spcBef>
              <a:spcAft>
                <a:spcPts val="0"/>
              </a:spcAft>
              <a:buNone/>
            </a:pPr>
            <a:r>
              <a:t/>
            </a:r>
            <a:endParaRPr sz="1400"/>
          </a:p>
          <a:p>
            <a:pPr indent="0" lvl="0" marL="0" rtl="0" algn="l">
              <a:spcBef>
                <a:spcPts val="0"/>
              </a:spcBef>
              <a:spcAft>
                <a:spcPts val="0"/>
              </a:spcAft>
              <a:buNone/>
            </a:pPr>
            <a:r>
              <a:rPr lang="en" sz="1400"/>
              <a:t>Blind Signature on Committed Message</a:t>
            </a:r>
            <a:endParaRPr sz="1400"/>
          </a:p>
          <a:p>
            <a:pPr indent="-317500" lvl="0" marL="457200" rtl="0" algn="l">
              <a:spcBef>
                <a:spcPts val="0"/>
              </a:spcBef>
              <a:spcAft>
                <a:spcPts val="0"/>
              </a:spcAft>
              <a:buSzPts val="1400"/>
              <a:buChar char="●"/>
            </a:pPr>
            <a:r>
              <a:rPr lang="en" sz="1400"/>
              <a:t>Client Input: Com(message)</a:t>
            </a:r>
            <a:endParaRPr sz="1400"/>
          </a:p>
          <a:p>
            <a:pPr indent="-317500" lvl="0" marL="457200" rtl="0" algn="l">
              <a:spcBef>
                <a:spcPts val="0"/>
              </a:spcBef>
              <a:spcAft>
                <a:spcPts val="0"/>
              </a:spcAft>
              <a:buSzPts val="1400"/>
              <a:buChar char="●"/>
            </a:pPr>
            <a:r>
              <a:rPr lang="en" sz="1400"/>
              <a:t>Blind Signature request contains a proof that the underlying message is consistent with Com(message)</a:t>
            </a:r>
            <a:endParaRPr sz="1400"/>
          </a:p>
          <a:p>
            <a:pPr indent="-317500" lvl="0" marL="457200" rtl="0" algn="l">
              <a:spcBef>
                <a:spcPts val="0"/>
              </a:spcBef>
              <a:spcAft>
                <a:spcPts val="0"/>
              </a:spcAft>
              <a:buSzPts val="1400"/>
              <a:buChar char="●"/>
            </a:pPr>
            <a:r>
              <a:rPr lang="en" sz="1400"/>
              <a:t>Client Output: (message, nonce, signature)</a:t>
            </a:r>
            <a:endParaRPr sz="1400"/>
          </a:p>
          <a:p>
            <a:pPr indent="0" lvl="0" marL="0" rtl="0" algn="l">
              <a:spcBef>
                <a:spcPts val="0"/>
              </a:spcBef>
              <a:spcAft>
                <a:spcPts val="0"/>
              </a:spcAft>
              <a:buNone/>
            </a:pPr>
            <a:r>
              <a:t/>
            </a:r>
            <a:endParaRPr/>
          </a:p>
        </p:txBody>
      </p:sp>
      <p:sp>
        <p:nvSpPr>
          <p:cNvPr id="954" name="Google Shape;954;p58"/>
          <p:cNvSpPr txBox="1"/>
          <p:nvPr>
            <p:ph type="title"/>
          </p:nvPr>
        </p:nvSpPr>
        <p:spPr>
          <a:xfrm>
            <a:off x="344501" y="264375"/>
            <a:ext cx="7797000" cy="4143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Cryptographic components </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8" name="Shape 958"/>
        <p:cNvGrpSpPr/>
        <p:nvPr/>
      </p:nvGrpSpPr>
      <p:grpSpPr>
        <a:xfrm>
          <a:off x="0" y="0"/>
          <a:ext cx="0" cy="0"/>
          <a:chOff x="0" y="0"/>
          <a:chExt cx="0" cy="0"/>
        </a:xfrm>
      </p:grpSpPr>
      <p:sp>
        <p:nvSpPr>
          <p:cNvPr id="959" name="Google Shape;959;p59"/>
          <p:cNvSpPr txBox="1"/>
          <p:nvPr>
            <p:ph type="title"/>
          </p:nvPr>
        </p:nvSpPr>
        <p:spPr>
          <a:xfrm>
            <a:off x="344501" y="264375"/>
            <a:ext cx="7797000" cy="4143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How we can construct it (high-level)</a:t>
            </a:r>
            <a:endParaRPr/>
          </a:p>
        </p:txBody>
      </p:sp>
      <p:sp>
        <p:nvSpPr>
          <p:cNvPr id="960" name="Google Shape;960;p59"/>
          <p:cNvSpPr txBox="1"/>
          <p:nvPr/>
        </p:nvSpPr>
        <p:spPr>
          <a:xfrm>
            <a:off x="2083450" y="1002650"/>
            <a:ext cx="1028700" cy="414300"/>
          </a:xfrm>
          <a:prstGeom prst="rect">
            <a:avLst/>
          </a:prstGeom>
          <a:noFill/>
          <a:ln cap="flat" cmpd="sng" w="19050">
            <a:solidFill>
              <a:schemeClr val="accent1"/>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chemeClr val="accent1"/>
                </a:solidFill>
                <a:latin typeface="Roboto"/>
                <a:ea typeface="Roboto"/>
                <a:cs typeface="Roboto"/>
                <a:sym typeface="Roboto"/>
              </a:rPr>
              <a:t>Client</a:t>
            </a:r>
            <a:endParaRPr b="1">
              <a:solidFill>
                <a:schemeClr val="accent1"/>
              </a:solidFill>
              <a:latin typeface="Roboto"/>
              <a:ea typeface="Roboto"/>
              <a:cs typeface="Roboto"/>
              <a:sym typeface="Roboto"/>
            </a:endParaRPr>
          </a:p>
        </p:txBody>
      </p:sp>
      <p:sp>
        <p:nvSpPr>
          <p:cNvPr id="961" name="Google Shape;961;p59"/>
          <p:cNvSpPr txBox="1"/>
          <p:nvPr/>
        </p:nvSpPr>
        <p:spPr>
          <a:xfrm>
            <a:off x="6402750" y="1002650"/>
            <a:ext cx="1028700" cy="414300"/>
          </a:xfrm>
          <a:prstGeom prst="rect">
            <a:avLst/>
          </a:prstGeom>
          <a:noFill/>
          <a:ln cap="flat" cmpd="sng" w="19050">
            <a:solidFill>
              <a:schemeClr val="accent4"/>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chemeClr val="accent4"/>
                </a:solidFill>
                <a:latin typeface="Roboto"/>
                <a:ea typeface="Roboto"/>
                <a:cs typeface="Roboto"/>
                <a:sym typeface="Roboto"/>
              </a:rPr>
              <a:t>Server</a:t>
            </a:r>
            <a:endParaRPr b="1">
              <a:solidFill>
                <a:schemeClr val="accent4"/>
              </a:solidFill>
              <a:latin typeface="Roboto"/>
              <a:ea typeface="Roboto"/>
              <a:cs typeface="Roboto"/>
              <a:sym typeface="Roboto"/>
            </a:endParaRPr>
          </a:p>
        </p:txBody>
      </p:sp>
      <p:cxnSp>
        <p:nvCxnSpPr>
          <p:cNvPr id="962" name="Google Shape;962;p59"/>
          <p:cNvCxnSpPr/>
          <p:nvPr/>
        </p:nvCxnSpPr>
        <p:spPr>
          <a:xfrm>
            <a:off x="2966900" y="1953225"/>
            <a:ext cx="3151200" cy="0"/>
          </a:xfrm>
          <a:prstGeom prst="straightConnector1">
            <a:avLst/>
          </a:prstGeom>
          <a:noFill/>
          <a:ln cap="flat" cmpd="sng" w="9525">
            <a:solidFill>
              <a:schemeClr val="dk2"/>
            </a:solidFill>
            <a:prstDash val="solid"/>
            <a:round/>
            <a:headEnd len="med" w="med" type="none"/>
            <a:tailEnd len="med" w="med" type="triangle"/>
          </a:ln>
        </p:spPr>
      </p:cxnSp>
      <p:sp>
        <p:nvSpPr>
          <p:cNvPr id="963" name="Google Shape;963;p59"/>
          <p:cNvSpPr txBox="1"/>
          <p:nvPr/>
        </p:nvSpPr>
        <p:spPr>
          <a:xfrm>
            <a:off x="846375" y="1692800"/>
            <a:ext cx="1172100" cy="414300"/>
          </a:xfrm>
          <a:prstGeom prst="rect">
            <a:avLst/>
          </a:prstGeom>
          <a:no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Registration</a:t>
            </a:r>
            <a:endParaRPr>
              <a:latin typeface="Roboto"/>
              <a:ea typeface="Roboto"/>
              <a:cs typeface="Roboto"/>
              <a:sym typeface="Roboto"/>
            </a:endParaRPr>
          </a:p>
        </p:txBody>
      </p:sp>
      <p:sp>
        <p:nvSpPr>
          <p:cNvPr id="964" name="Google Shape;964;p59"/>
          <p:cNvSpPr txBox="1"/>
          <p:nvPr/>
        </p:nvSpPr>
        <p:spPr>
          <a:xfrm>
            <a:off x="3685750" y="1484450"/>
            <a:ext cx="1966200" cy="312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Com(k</a:t>
            </a:r>
            <a:r>
              <a:rPr baseline="-25000" lang="en">
                <a:latin typeface="Roboto"/>
                <a:ea typeface="Roboto"/>
                <a:cs typeface="Roboto"/>
                <a:sym typeface="Roboto"/>
              </a:rPr>
              <a:t>VRF</a:t>
            </a:r>
            <a:r>
              <a:rPr lang="en">
                <a:latin typeface="Roboto"/>
                <a:ea typeface="Roboto"/>
                <a:cs typeface="Roboto"/>
                <a:sym typeface="Roboto"/>
              </a:rPr>
              <a:t>)</a:t>
            </a:r>
            <a:endParaRPr>
              <a:latin typeface="Roboto"/>
              <a:ea typeface="Roboto"/>
              <a:cs typeface="Roboto"/>
              <a:sym typeface="Roboto"/>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8" name="Shape 968"/>
        <p:cNvGrpSpPr/>
        <p:nvPr/>
      </p:nvGrpSpPr>
      <p:grpSpPr>
        <a:xfrm>
          <a:off x="0" y="0"/>
          <a:ext cx="0" cy="0"/>
          <a:chOff x="0" y="0"/>
          <a:chExt cx="0" cy="0"/>
        </a:xfrm>
      </p:grpSpPr>
      <p:sp>
        <p:nvSpPr>
          <p:cNvPr id="969" name="Google Shape;969;p60"/>
          <p:cNvSpPr txBox="1"/>
          <p:nvPr>
            <p:ph type="title"/>
          </p:nvPr>
        </p:nvSpPr>
        <p:spPr>
          <a:xfrm>
            <a:off x="344501" y="264375"/>
            <a:ext cx="7797000" cy="4143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How we can construct it (high-level)</a:t>
            </a:r>
            <a:endParaRPr/>
          </a:p>
        </p:txBody>
      </p:sp>
      <p:sp>
        <p:nvSpPr>
          <p:cNvPr id="970" name="Google Shape;970;p60"/>
          <p:cNvSpPr txBox="1"/>
          <p:nvPr/>
        </p:nvSpPr>
        <p:spPr>
          <a:xfrm>
            <a:off x="2083450" y="1002650"/>
            <a:ext cx="1028700" cy="414300"/>
          </a:xfrm>
          <a:prstGeom prst="rect">
            <a:avLst/>
          </a:prstGeom>
          <a:noFill/>
          <a:ln cap="flat" cmpd="sng" w="19050">
            <a:solidFill>
              <a:schemeClr val="accent1"/>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chemeClr val="accent1"/>
                </a:solidFill>
                <a:latin typeface="Roboto"/>
                <a:ea typeface="Roboto"/>
                <a:cs typeface="Roboto"/>
                <a:sym typeface="Roboto"/>
              </a:rPr>
              <a:t>Client</a:t>
            </a:r>
            <a:endParaRPr b="1">
              <a:solidFill>
                <a:schemeClr val="accent1"/>
              </a:solidFill>
              <a:latin typeface="Roboto"/>
              <a:ea typeface="Roboto"/>
              <a:cs typeface="Roboto"/>
              <a:sym typeface="Roboto"/>
            </a:endParaRPr>
          </a:p>
        </p:txBody>
      </p:sp>
      <p:sp>
        <p:nvSpPr>
          <p:cNvPr id="971" name="Google Shape;971;p60"/>
          <p:cNvSpPr txBox="1"/>
          <p:nvPr/>
        </p:nvSpPr>
        <p:spPr>
          <a:xfrm>
            <a:off x="6402750" y="1002650"/>
            <a:ext cx="1028700" cy="414300"/>
          </a:xfrm>
          <a:prstGeom prst="rect">
            <a:avLst/>
          </a:prstGeom>
          <a:noFill/>
          <a:ln cap="flat" cmpd="sng" w="19050">
            <a:solidFill>
              <a:schemeClr val="accent4"/>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chemeClr val="accent4"/>
                </a:solidFill>
                <a:latin typeface="Roboto"/>
                <a:ea typeface="Roboto"/>
                <a:cs typeface="Roboto"/>
                <a:sym typeface="Roboto"/>
              </a:rPr>
              <a:t>Server</a:t>
            </a:r>
            <a:endParaRPr b="1">
              <a:solidFill>
                <a:schemeClr val="accent4"/>
              </a:solidFill>
              <a:latin typeface="Roboto"/>
              <a:ea typeface="Roboto"/>
              <a:cs typeface="Roboto"/>
              <a:sym typeface="Roboto"/>
            </a:endParaRPr>
          </a:p>
        </p:txBody>
      </p:sp>
      <p:cxnSp>
        <p:nvCxnSpPr>
          <p:cNvPr id="972" name="Google Shape;972;p60"/>
          <p:cNvCxnSpPr/>
          <p:nvPr/>
        </p:nvCxnSpPr>
        <p:spPr>
          <a:xfrm>
            <a:off x="2966900" y="1953225"/>
            <a:ext cx="3151200" cy="0"/>
          </a:xfrm>
          <a:prstGeom prst="straightConnector1">
            <a:avLst/>
          </a:prstGeom>
          <a:noFill/>
          <a:ln cap="flat" cmpd="sng" w="9525">
            <a:solidFill>
              <a:schemeClr val="dk2"/>
            </a:solidFill>
            <a:prstDash val="solid"/>
            <a:round/>
            <a:headEnd len="med" w="med" type="none"/>
            <a:tailEnd len="med" w="med" type="triangle"/>
          </a:ln>
        </p:spPr>
      </p:cxnSp>
      <p:sp>
        <p:nvSpPr>
          <p:cNvPr id="973" name="Google Shape;973;p60"/>
          <p:cNvSpPr txBox="1"/>
          <p:nvPr/>
        </p:nvSpPr>
        <p:spPr>
          <a:xfrm>
            <a:off x="846375" y="1692800"/>
            <a:ext cx="1172100" cy="414300"/>
          </a:xfrm>
          <a:prstGeom prst="rect">
            <a:avLst/>
          </a:prstGeom>
          <a:no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Registration</a:t>
            </a:r>
            <a:endParaRPr>
              <a:latin typeface="Roboto"/>
              <a:ea typeface="Roboto"/>
              <a:cs typeface="Roboto"/>
              <a:sym typeface="Roboto"/>
            </a:endParaRPr>
          </a:p>
        </p:txBody>
      </p:sp>
      <p:sp>
        <p:nvSpPr>
          <p:cNvPr id="974" name="Google Shape;974;p60"/>
          <p:cNvSpPr txBox="1"/>
          <p:nvPr/>
        </p:nvSpPr>
        <p:spPr>
          <a:xfrm>
            <a:off x="3685750" y="1484450"/>
            <a:ext cx="1966200" cy="312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Com(k</a:t>
            </a:r>
            <a:r>
              <a:rPr baseline="-25000" lang="en">
                <a:latin typeface="Roboto"/>
                <a:ea typeface="Roboto"/>
                <a:cs typeface="Roboto"/>
                <a:sym typeface="Roboto"/>
              </a:rPr>
              <a:t>VRF</a:t>
            </a:r>
            <a:r>
              <a:rPr lang="en">
                <a:latin typeface="Roboto"/>
                <a:ea typeface="Roboto"/>
                <a:cs typeface="Roboto"/>
                <a:sym typeface="Roboto"/>
              </a:rPr>
              <a:t>)</a:t>
            </a:r>
            <a:endParaRPr>
              <a:latin typeface="Roboto"/>
              <a:ea typeface="Roboto"/>
              <a:cs typeface="Roboto"/>
              <a:sym typeface="Roboto"/>
            </a:endParaRPr>
          </a:p>
        </p:txBody>
      </p:sp>
      <p:cxnSp>
        <p:nvCxnSpPr>
          <p:cNvPr id="975" name="Google Shape;975;p60"/>
          <p:cNvCxnSpPr/>
          <p:nvPr/>
        </p:nvCxnSpPr>
        <p:spPr>
          <a:xfrm>
            <a:off x="2966900" y="3032550"/>
            <a:ext cx="3151200" cy="0"/>
          </a:xfrm>
          <a:prstGeom prst="straightConnector1">
            <a:avLst/>
          </a:prstGeom>
          <a:noFill/>
          <a:ln cap="flat" cmpd="sng" w="9525">
            <a:solidFill>
              <a:schemeClr val="dk2"/>
            </a:solidFill>
            <a:prstDash val="solid"/>
            <a:round/>
            <a:headEnd len="med" w="med" type="none"/>
            <a:tailEnd len="med" w="med" type="triangle"/>
          </a:ln>
        </p:spPr>
      </p:cxnSp>
      <p:sp>
        <p:nvSpPr>
          <p:cNvPr id="976" name="Google Shape;976;p60"/>
          <p:cNvSpPr txBox="1"/>
          <p:nvPr/>
        </p:nvSpPr>
        <p:spPr>
          <a:xfrm>
            <a:off x="3559400" y="2602825"/>
            <a:ext cx="1966200" cy="312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Com(m)</a:t>
            </a:r>
            <a:endParaRPr>
              <a:latin typeface="Roboto"/>
              <a:ea typeface="Roboto"/>
              <a:cs typeface="Roboto"/>
              <a:sym typeface="Roboto"/>
            </a:endParaRPr>
          </a:p>
        </p:txBody>
      </p:sp>
      <p:cxnSp>
        <p:nvCxnSpPr>
          <p:cNvPr id="977" name="Google Shape;977;p60"/>
          <p:cNvCxnSpPr/>
          <p:nvPr/>
        </p:nvCxnSpPr>
        <p:spPr>
          <a:xfrm>
            <a:off x="2966900" y="3679750"/>
            <a:ext cx="3151200" cy="0"/>
          </a:xfrm>
          <a:prstGeom prst="straightConnector1">
            <a:avLst/>
          </a:prstGeom>
          <a:noFill/>
          <a:ln cap="flat" cmpd="sng" w="9525">
            <a:solidFill>
              <a:schemeClr val="dk2"/>
            </a:solidFill>
            <a:prstDash val="solid"/>
            <a:round/>
            <a:headEnd len="med" w="med" type="none"/>
            <a:tailEnd len="med" w="med" type="triangle"/>
          </a:ln>
        </p:spPr>
      </p:cxnSp>
      <p:sp>
        <p:nvSpPr>
          <p:cNvPr id="978" name="Google Shape;978;p60"/>
          <p:cNvSpPr txBox="1"/>
          <p:nvPr/>
        </p:nvSpPr>
        <p:spPr>
          <a:xfrm>
            <a:off x="3559400" y="3199850"/>
            <a:ext cx="1966200" cy="312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VRF</a:t>
            </a:r>
            <a:r>
              <a:rPr baseline="-25000" lang="en">
                <a:latin typeface="Roboto"/>
                <a:ea typeface="Roboto"/>
                <a:cs typeface="Roboto"/>
                <a:sym typeface="Roboto"/>
              </a:rPr>
              <a:t>k_VRF</a:t>
            </a:r>
            <a:r>
              <a:rPr lang="en">
                <a:latin typeface="Roboto"/>
                <a:ea typeface="Roboto"/>
                <a:cs typeface="Roboto"/>
                <a:sym typeface="Roboto"/>
              </a:rPr>
              <a:t>(m) + proof</a:t>
            </a:r>
            <a:endParaRPr>
              <a:latin typeface="Roboto"/>
              <a:ea typeface="Roboto"/>
              <a:cs typeface="Roboto"/>
              <a:sym typeface="Roboto"/>
            </a:endParaRPr>
          </a:p>
        </p:txBody>
      </p:sp>
      <p:sp>
        <p:nvSpPr>
          <p:cNvPr id="979" name="Google Shape;979;p60"/>
          <p:cNvSpPr txBox="1"/>
          <p:nvPr/>
        </p:nvSpPr>
        <p:spPr>
          <a:xfrm>
            <a:off x="846375" y="3365350"/>
            <a:ext cx="1172100" cy="628800"/>
          </a:xfrm>
          <a:prstGeom prst="rect">
            <a:avLst/>
          </a:prstGeom>
          <a:no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Token Request</a:t>
            </a:r>
            <a:endParaRPr>
              <a:latin typeface="Roboto"/>
              <a:ea typeface="Roboto"/>
              <a:cs typeface="Roboto"/>
              <a:sym typeface="Roboto"/>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3" name="Shape 983"/>
        <p:cNvGrpSpPr/>
        <p:nvPr/>
      </p:nvGrpSpPr>
      <p:grpSpPr>
        <a:xfrm>
          <a:off x="0" y="0"/>
          <a:ext cx="0" cy="0"/>
          <a:chOff x="0" y="0"/>
          <a:chExt cx="0" cy="0"/>
        </a:xfrm>
      </p:grpSpPr>
      <p:sp>
        <p:nvSpPr>
          <p:cNvPr id="984" name="Google Shape;984;p61"/>
          <p:cNvSpPr txBox="1"/>
          <p:nvPr>
            <p:ph type="title"/>
          </p:nvPr>
        </p:nvSpPr>
        <p:spPr>
          <a:xfrm>
            <a:off x="344501" y="264375"/>
            <a:ext cx="7797000" cy="4143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How we can construct it (high-level)</a:t>
            </a:r>
            <a:endParaRPr/>
          </a:p>
        </p:txBody>
      </p:sp>
      <p:sp>
        <p:nvSpPr>
          <p:cNvPr id="985" name="Google Shape;985;p61"/>
          <p:cNvSpPr txBox="1"/>
          <p:nvPr/>
        </p:nvSpPr>
        <p:spPr>
          <a:xfrm>
            <a:off x="2083450" y="1002650"/>
            <a:ext cx="1028700" cy="414300"/>
          </a:xfrm>
          <a:prstGeom prst="rect">
            <a:avLst/>
          </a:prstGeom>
          <a:noFill/>
          <a:ln cap="flat" cmpd="sng" w="19050">
            <a:solidFill>
              <a:schemeClr val="accent1"/>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chemeClr val="accent1"/>
                </a:solidFill>
                <a:latin typeface="Roboto"/>
                <a:ea typeface="Roboto"/>
                <a:cs typeface="Roboto"/>
                <a:sym typeface="Roboto"/>
              </a:rPr>
              <a:t>Client</a:t>
            </a:r>
            <a:endParaRPr b="1">
              <a:solidFill>
                <a:schemeClr val="accent1"/>
              </a:solidFill>
              <a:latin typeface="Roboto"/>
              <a:ea typeface="Roboto"/>
              <a:cs typeface="Roboto"/>
              <a:sym typeface="Roboto"/>
            </a:endParaRPr>
          </a:p>
        </p:txBody>
      </p:sp>
      <p:sp>
        <p:nvSpPr>
          <p:cNvPr id="986" name="Google Shape;986;p61"/>
          <p:cNvSpPr txBox="1"/>
          <p:nvPr/>
        </p:nvSpPr>
        <p:spPr>
          <a:xfrm>
            <a:off x="6402750" y="1002650"/>
            <a:ext cx="1028700" cy="414300"/>
          </a:xfrm>
          <a:prstGeom prst="rect">
            <a:avLst/>
          </a:prstGeom>
          <a:noFill/>
          <a:ln cap="flat" cmpd="sng" w="19050">
            <a:solidFill>
              <a:schemeClr val="accent4"/>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chemeClr val="accent4"/>
                </a:solidFill>
                <a:latin typeface="Roboto"/>
                <a:ea typeface="Roboto"/>
                <a:cs typeface="Roboto"/>
                <a:sym typeface="Roboto"/>
              </a:rPr>
              <a:t>Server</a:t>
            </a:r>
            <a:endParaRPr b="1">
              <a:solidFill>
                <a:schemeClr val="accent4"/>
              </a:solidFill>
              <a:latin typeface="Roboto"/>
              <a:ea typeface="Roboto"/>
              <a:cs typeface="Roboto"/>
              <a:sym typeface="Roboto"/>
            </a:endParaRPr>
          </a:p>
        </p:txBody>
      </p:sp>
      <p:cxnSp>
        <p:nvCxnSpPr>
          <p:cNvPr id="987" name="Google Shape;987;p61"/>
          <p:cNvCxnSpPr/>
          <p:nvPr/>
        </p:nvCxnSpPr>
        <p:spPr>
          <a:xfrm>
            <a:off x="2966900" y="1953225"/>
            <a:ext cx="3151200" cy="0"/>
          </a:xfrm>
          <a:prstGeom prst="straightConnector1">
            <a:avLst/>
          </a:prstGeom>
          <a:noFill/>
          <a:ln cap="flat" cmpd="sng" w="9525">
            <a:solidFill>
              <a:schemeClr val="dk2"/>
            </a:solidFill>
            <a:prstDash val="solid"/>
            <a:round/>
            <a:headEnd len="med" w="med" type="none"/>
            <a:tailEnd len="med" w="med" type="triangle"/>
          </a:ln>
        </p:spPr>
      </p:cxnSp>
      <p:sp>
        <p:nvSpPr>
          <p:cNvPr id="988" name="Google Shape;988;p61"/>
          <p:cNvSpPr txBox="1"/>
          <p:nvPr/>
        </p:nvSpPr>
        <p:spPr>
          <a:xfrm>
            <a:off x="846375" y="1692800"/>
            <a:ext cx="1172100" cy="414300"/>
          </a:xfrm>
          <a:prstGeom prst="rect">
            <a:avLst/>
          </a:prstGeom>
          <a:no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Registration</a:t>
            </a:r>
            <a:endParaRPr>
              <a:latin typeface="Roboto"/>
              <a:ea typeface="Roboto"/>
              <a:cs typeface="Roboto"/>
              <a:sym typeface="Roboto"/>
            </a:endParaRPr>
          </a:p>
        </p:txBody>
      </p:sp>
      <p:sp>
        <p:nvSpPr>
          <p:cNvPr id="989" name="Google Shape;989;p61"/>
          <p:cNvSpPr txBox="1"/>
          <p:nvPr/>
        </p:nvSpPr>
        <p:spPr>
          <a:xfrm>
            <a:off x="3685750" y="1484450"/>
            <a:ext cx="1966200" cy="312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Com(k</a:t>
            </a:r>
            <a:r>
              <a:rPr baseline="-25000" lang="en">
                <a:latin typeface="Roboto"/>
                <a:ea typeface="Roboto"/>
                <a:cs typeface="Roboto"/>
                <a:sym typeface="Roboto"/>
              </a:rPr>
              <a:t>VRF</a:t>
            </a:r>
            <a:r>
              <a:rPr lang="en">
                <a:latin typeface="Roboto"/>
                <a:ea typeface="Roboto"/>
                <a:cs typeface="Roboto"/>
                <a:sym typeface="Roboto"/>
              </a:rPr>
              <a:t>)</a:t>
            </a:r>
            <a:endParaRPr>
              <a:latin typeface="Roboto"/>
              <a:ea typeface="Roboto"/>
              <a:cs typeface="Roboto"/>
              <a:sym typeface="Roboto"/>
            </a:endParaRPr>
          </a:p>
        </p:txBody>
      </p:sp>
      <p:cxnSp>
        <p:nvCxnSpPr>
          <p:cNvPr id="990" name="Google Shape;990;p61"/>
          <p:cNvCxnSpPr/>
          <p:nvPr/>
        </p:nvCxnSpPr>
        <p:spPr>
          <a:xfrm>
            <a:off x="2966900" y="3032550"/>
            <a:ext cx="3151200" cy="0"/>
          </a:xfrm>
          <a:prstGeom prst="straightConnector1">
            <a:avLst/>
          </a:prstGeom>
          <a:noFill/>
          <a:ln cap="flat" cmpd="sng" w="9525">
            <a:solidFill>
              <a:schemeClr val="dk2"/>
            </a:solidFill>
            <a:prstDash val="solid"/>
            <a:round/>
            <a:headEnd len="med" w="med" type="none"/>
            <a:tailEnd len="med" w="med" type="triangle"/>
          </a:ln>
        </p:spPr>
      </p:cxnSp>
      <p:sp>
        <p:nvSpPr>
          <p:cNvPr id="991" name="Google Shape;991;p61"/>
          <p:cNvSpPr txBox="1"/>
          <p:nvPr/>
        </p:nvSpPr>
        <p:spPr>
          <a:xfrm>
            <a:off x="3559400" y="2602825"/>
            <a:ext cx="1966200" cy="312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Com(m)</a:t>
            </a:r>
            <a:endParaRPr>
              <a:latin typeface="Roboto"/>
              <a:ea typeface="Roboto"/>
              <a:cs typeface="Roboto"/>
              <a:sym typeface="Roboto"/>
            </a:endParaRPr>
          </a:p>
        </p:txBody>
      </p:sp>
      <p:cxnSp>
        <p:nvCxnSpPr>
          <p:cNvPr id="992" name="Google Shape;992;p61"/>
          <p:cNvCxnSpPr/>
          <p:nvPr/>
        </p:nvCxnSpPr>
        <p:spPr>
          <a:xfrm>
            <a:off x="2966900" y="3679750"/>
            <a:ext cx="3151200" cy="0"/>
          </a:xfrm>
          <a:prstGeom prst="straightConnector1">
            <a:avLst/>
          </a:prstGeom>
          <a:noFill/>
          <a:ln cap="flat" cmpd="sng" w="9525">
            <a:solidFill>
              <a:schemeClr val="dk2"/>
            </a:solidFill>
            <a:prstDash val="solid"/>
            <a:round/>
            <a:headEnd len="med" w="med" type="none"/>
            <a:tailEnd len="med" w="med" type="triangle"/>
          </a:ln>
        </p:spPr>
      </p:cxnSp>
      <p:sp>
        <p:nvSpPr>
          <p:cNvPr id="993" name="Google Shape;993;p61"/>
          <p:cNvSpPr txBox="1"/>
          <p:nvPr/>
        </p:nvSpPr>
        <p:spPr>
          <a:xfrm>
            <a:off x="3559400" y="3199850"/>
            <a:ext cx="1966200" cy="312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VRF</a:t>
            </a:r>
            <a:r>
              <a:rPr baseline="-25000" lang="en">
                <a:latin typeface="Roboto"/>
                <a:ea typeface="Roboto"/>
                <a:cs typeface="Roboto"/>
                <a:sym typeface="Roboto"/>
              </a:rPr>
              <a:t>k_VRF</a:t>
            </a:r>
            <a:r>
              <a:rPr lang="en">
                <a:latin typeface="Roboto"/>
                <a:ea typeface="Roboto"/>
                <a:cs typeface="Roboto"/>
                <a:sym typeface="Roboto"/>
              </a:rPr>
              <a:t>(m) + proof</a:t>
            </a:r>
            <a:endParaRPr>
              <a:latin typeface="Roboto"/>
              <a:ea typeface="Roboto"/>
              <a:cs typeface="Roboto"/>
              <a:sym typeface="Roboto"/>
            </a:endParaRPr>
          </a:p>
        </p:txBody>
      </p:sp>
      <p:sp>
        <p:nvSpPr>
          <p:cNvPr id="994" name="Google Shape;994;p61"/>
          <p:cNvSpPr txBox="1"/>
          <p:nvPr/>
        </p:nvSpPr>
        <p:spPr>
          <a:xfrm>
            <a:off x="846375" y="3365350"/>
            <a:ext cx="1172100" cy="628800"/>
          </a:xfrm>
          <a:prstGeom prst="rect">
            <a:avLst/>
          </a:prstGeom>
          <a:no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Token Request</a:t>
            </a:r>
            <a:endParaRPr>
              <a:latin typeface="Roboto"/>
              <a:ea typeface="Roboto"/>
              <a:cs typeface="Roboto"/>
              <a:sym typeface="Roboto"/>
            </a:endParaRPr>
          </a:p>
        </p:txBody>
      </p:sp>
      <p:cxnSp>
        <p:nvCxnSpPr>
          <p:cNvPr id="995" name="Google Shape;995;p61"/>
          <p:cNvCxnSpPr/>
          <p:nvPr/>
        </p:nvCxnSpPr>
        <p:spPr>
          <a:xfrm rot="10800000">
            <a:off x="4843925" y="2976300"/>
            <a:ext cx="247500" cy="338700"/>
          </a:xfrm>
          <a:prstGeom prst="straightConnector1">
            <a:avLst/>
          </a:prstGeom>
          <a:noFill/>
          <a:ln cap="flat" cmpd="sng" w="9525">
            <a:solidFill>
              <a:schemeClr val="dk2"/>
            </a:solidFill>
            <a:prstDash val="solid"/>
            <a:round/>
            <a:headEnd len="med" w="med" type="none"/>
            <a:tailEnd len="med" w="med" type="triangle"/>
          </a:ln>
        </p:spPr>
      </p:cxnSp>
      <p:cxnSp>
        <p:nvCxnSpPr>
          <p:cNvPr id="996" name="Google Shape;996;p61"/>
          <p:cNvCxnSpPr/>
          <p:nvPr/>
        </p:nvCxnSpPr>
        <p:spPr>
          <a:xfrm rot="10800000">
            <a:off x="4909075" y="1927075"/>
            <a:ext cx="308700" cy="1329300"/>
          </a:xfrm>
          <a:prstGeom prst="straightConnector1">
            <a:avLst/>
          </a:prstGeom>
          <a:noFill/>
          <a:ln cap="flat" cmpd="sng" w="9525">
            <a:solidFill>
              <a:schemeClr val="dk2"/>
            </a:solidFill>
            <a:prstDash val="solid"/>
            <a:round/>
            <a:headEnd len="med" w="med" type="none"/>
            <a:tailEnd len="med" w="med" type="triangle"/>
          </a:ln>
        </p:spPr>
      </p:cxnSp>
      <p:sp>
        <p:nvSpPr>
          <p:cNvPr id="997" name="Google Shape;997;p61"/>
          <p:cNvSpPr txBox="1"/>
          <p:nvPr/>
        </p:nvSpPr>
        <p:spPr>
          <a:xfrm>
            <a:off x="6667025" y="3294450"/>
            <a:ext cx="1848900" cy="442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Checks VRF</a:t>
            </a:r>
            <a:r>
              <a:rPr baseline="-25000" lang="en">
                <a:latin typeface="Roboto"/>
                <a:ea typeface="Roboto"/>
                <a:cs typeface="Roboto"/>
                <a:sym typeface="Roboto"/>
              </a:rPr>
              <a:t>k_VRF</a:t>
            </a:r>
            <a:r>
              <a:rPr lang="en">
                <a:latin typeface="Roboto"/>
                <a:ea typeface="Roboto"/>
                <a:cs typeface="Roboto"/>
                <a:sym typeface="Roboto"/>
              </a:rPr>
              <a:t>(m)  is unique</a:t>
            </a:r>
            <a:endParaRPr>
              <a:latin typeface="Roboto"/>
              <a:ea typeface="Roboto"/>
              <a:cs typeface="Roboto"/>
              <a:sym typeface="Roboto"/>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1" name="Shape 1001"/>
        <p:cNvGrpSpPr/>
        <p:nvPr/>
      </p:nvGrpSpPr>
      <p:grpSpPr>
        <a:xfrm>
          <a:off x="0" y="0"/>
          <a:ext cx="0" cy="0"/>
          <a:chOff x="0" y="0"/>
          <a:chExt cx="0" cy="0"/>
        </a:xfrm>
      </p:grpSpPr>
      <p:sp>
        <p:nvSpPr>
          <p:cNvPr id="1002" name="Google Shape;1002;p62"/>
          <p:cNvSpPr txBox="1"/>
          <p:nvPr>
            <p:ph type="title"/>
          </p:nvPr>
        </p:nvSpPr>
        <p:spPr>
          <a:xfrm>
            <a:off x="344501" y="264375"/>
            <a:ext cx="7797000" cy="4143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How we can construct it (high-level)</a:t>
            </a:r>
            <a:endParaRPr/>
          </a:p>
        </p:txBody>
      </p:sp>
      <p:sp>
        <p:nvSpPr>
          <p:cNvPr id="1003" name="Google Shape;1003;p62"/>
          <p:cNvSpPr txBox="1"/>
          <p:nvPr/>
        </p:nvSpPr>
        <p:spPr>
          <a:xfrm>
            <a:off x="2083450" y="1002650"/>
            <a:ext cx="1028700" cy="414300"/>
          </a:xfrm>
          <a:prstGeom prst="rect">
            <a:avLst/>
          </a:prstGeom>
          <a:noFill/>
          <a:ln cap="flat" cmpd="sng" w="19050">
            <a:solidFill>
              <a:schemeClr val="accent1"/>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chemeClr val="accent1"/>
                </a:solidFill>
                <a:latin typeface="Roboto"/>
                <a:ea typeface="Roboto"/>
                <a:cs typeface="Roboto"/>
                <a:sym typeface="Roboto"/>
              </a:rPr>
              <a:t>Client</a:t>
            </a:r>
            <a:endParaRPr b="1">
              <a:solidFill>
                <a:schemeClr val="accent1"/>
              </a:solidFill>
              <a:latin typeface="Roboto"/>
              <a:ea typeface="Roboto"/>
              <a:cs typeface="Roboto"/>
              <a:sym typeface="Roboto"/>
            </a:endParaRPr>
          </a:p>
        </p:txBody>
      </p:sp>
      <p:sp>
        <p:nvSpPr>
          <p:cNvPr id="1004" name="Google Shape;1004;p62"/>
          <p:cNvSpPr txBox="1"/>
          <p:nvPr/>
        </p:nvSpPr>
        <p:spPr>
          <a:xfrm>
            <a:off x="6402750" y="1002650"/>
            <a:ext cx="1028700" cy="414300"/>
          </a:xfrm>
          <a:prstGeom prst="rect">
            <a:avLst/>
          </a:prstGeom>
          <a:noFill/>
          <a:ln cap="flat" cmpd="sng" w="19050">
            <a:solidFill>
              <a:schemeClr val="accent4"/>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chemeClr val="accent4"/>
                </a:solidFill>
                <a:latin typeface="Roboto"/>
                <a:ea typeface="Roboto"/>
                <a:cs typeface="Roboto"/>
                <a:sym typeface="Roboto"/>
              </a:rPr>
              <a:t>Server</a:t>
            </a:r>
            <a:endParaRPr b="1">
              <a:solidFill>
                <a:schemeClr val="accent4"/>
              </a:solidFill>
              <a:latin typeface="Roboto"/>
              <a:ea typeface="Roboto"/>
              <a:cs typeface="Roboto"/>
              <a:sym typeface="Roboto"/>
            </a:endParaRPr>
          </a:p>
        </p:txBody>
      </p:sp>
      <p:cxnSp>
        <p:nvCxnSpPr>
          <p:cNvPr id="1005" name="Google Shape;1005;p62"/>
          <p:cNvCxnSpPr/>
          <p:nvPr/>
        </p:nvCxnSpPr>
        <p:spPr>
          <a:xfrm>
            <a:off x="2966900" y="1953225"/>
            <a:ext cx="3151200" cy="0"/>
          </a:xfrm>
          <a:prstGeom prst="straightConnector1">
            <a:avLst/>
          </a:prstGeom>
          <a:noFill/>
          <a:ln cap="flat" cmpd="sng" w="9525">
            <a:solidFill>
              <a:schemeClr val="dk2"/>
            </a:solidFill>
            <a:prstDash val="solid"/>
            <a:round/>
            <a:headEnd len="med" w="med" type="none"/>
            <a:tailEnd len="med" w="med" type="triangle"/>
          </a:ln>
        </p:spPr>
      </p:cxnSp>
      <p:sp>
        <p:nvSpPr>
          <p:cNvPr id="1006" name="Google Shape;1006;p62"/>
          <p:cNvSpPr txBox="1"/>
          <p:nvPr/>
        </p:nvSpPr>
        <p:spPr>
          <a:xfrm>
            <a:off x="846375" y="1692800"/>
            <a:ext cx="1172100" cy="414300"/>
          </a:xfrm>
          <a:prstGeom prst="rect">
            <a:avLst/>
          </a:prstGeom>
          <a:no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Registration</a:t>
            </a:r>
            <a:endParaRPr>
              <a:latin typeface="Roboto"/>
              <a:ea typeface="Roboto"/>
              <a:cs typeface="Roboto"/>
              <a:sym typeface="Roboto"/>
            </a:endParaRPr>
          </a:p>
        </p:txBody>
      </p:sp>
      <p:sp>
        <p:nvSpPr>
          <p:cNvPr id="1007" name="Google Shape;1007;p62"/>
          <p:cNvSpPr txBox="1"/>
          <p:nvPr/>
        </p:nvSpPr>
        <p:spPr>
          <a:xfrm>
            <a:off x="3685750" y="1484450"/>
            <a:ext cx="1966200" cy="312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Com(k</a:t>
            </a:r>
            <a:r>
              <a:rPr baseline="-25000" lang="en">
                <a:latin typeface="Roboto"/>
                <a:ea typeface="Roboto"/>
                <a:cs typeface="Roboto"/>
                <a:sym typeface="Roboto"/>
              </a:rPr>
              <a:t>VRF</a:t>
            </a:r>
            <a:r>
              <a:rPr lang="en">
                <a:latin typeface="Roboto"/>
                <a:ea typeface="Roboto"/>
                <a:cs typeface="Roboto"/>
                <a:sym typeface="Roboto"/>
              </a:rPr>
              <a:t>)</a:t>
            </a:r>
            <a:endParaRPr>
              <a:latin typeface="Roboto"/>
              <a:ea typeface="Roboto"/>
              <a:cs typeface="Roboto"/>
              <a:sym typeface="Roboto"/>
            </a:endParaRPr>
          </a:p>
        </p:txBody>
      </p:sp>
      <p:cxnSp>
        <p:nvCxnSpPr>
          <p:cNvPr id="1008" name="Google Shape;1008;p62"/>
          <p:cNvCxnSpPr/>
          <p:nvPr/>
        </p:nvCxnSpPr>
        <p:spPr>
          <a:xfrm>
            <a:off x="2966900" y="3032550"/>
            <a:ext cx="3151200" cy="0"/>
          </a:xfrm>
          <a:prstGeom prst="straightConnector1">
            <a:avLst/>
          </a:prstGeom>
          <a:noFill/>
          <a:ln cap="flat" cmpd="sng" w="9525">
            <a:solidFill>
              <a:schemeClr val="dk2"/>
            </a:solidFill>
            <a:prstDash val="solid"/>
            <a:round/>
            <a:headEnd len="med" w="med" type="none"/>
            <a:tailEnd len="med" w="med" type="triangle"/>
          </a:ln>
        </p:spPr>
      </p:cxnSp>
      <p:sp>
        <p:nvSpPr>
          <p:cNvPr id="1009" name="Google Shape;1009;p62"/>
          <p:cNvSpPr txBox="1"/>
          <p:nvPr/>
        </p:nvSpPr>
        <p:spPr>
          <a:xfrm>
            <a:off x="3559400" y="2602825"/>
            <a:ext cx="1966200" cy="312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Com(m)</a:t>
            </a:r>
            <a:endParaRPr>
              <a:latin typeface="Roboto"/>
              <a:ea typeface="Roboto"/>
              <a:cs typeface="Roboto"/>
              <a:sym typeface="Roboto"/>
            </a:endParaRPr>
          </a:p>
        </p:txBody>
      </p:sp>
      <p:cxnSp>
        <p:nvCxnSpPr>
          <p:cNvPr id="1010" name="Google Shape;1010;p62"/>
          <p:cNvCxnSpPr/>
          <p:nvPr/>
        </p:nvCxnSpPr>
        <p:spPr>
          <a:xfrm>
            <a:off x="2966900" y="3679750"/>
            <a:ext cx="3151200" cy="0"/>
          </a:xfrm>
          <a:prstGeom prst="straightConnector1">
            <a:avLst/>
          </a:prstGeom>
          <a:noFill/>
          <a:ln cap="flat" cmpd="sng" w="9525">
            <a:solidFill>
              <a:schemeClr val="dk2"/>
            </a:solidFill>
            <a:prstDash val="solid"/>
            <a:round/>
            <a:headEnd len="med" w="med" type="none"/>
            <a:tailEnd len="med" w="med" type="triangle"/>
          </a:ln>
        </p:spPr>
      </p:cxnSp>
      <p:sp>
        <p:nvSpPr>
          <p:cNvPr id="1011" name="Google Shape;1011;p62"/>
          <p:cNvSpPr txBox="1"/>
          <p:nvPr/>
        </p:nvSpPr>
        <p:spPr>
          <a:xfrm>
            <a:off x="3559400" y="3199850"/>
            <a:ext cx="1966200" cy="312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VRF</a:t>
            </a:r>
            <a:r>
              <a:rPr baseline="-25000" lang="en">
                <a:latin typeface="Roboto"/>
                <a:ea typeface="Roboto"/>
                <a:cs typeface="Roboto"/>
                <a:sym typeface="Roboto"/>
              </a:rPr>
              <a:t>k_VRF</a:t>
            </a:r>
            <a:r>
              <a:rPr lang="en">
                <a:latin typeface="Roboto"/>
                <a:ea typeface="Roboto"/>
                <a:cs typeface="Roboto"/>
                <a:sym typeface="Roboto"/>
              </a:rPr>
              <a:t>(m) + proof</a:t>
            </a:r>
            <a:endParaRPr>
              <a:latin typeface="Roboto"/>
              <a:ea typeface="Roboto"/>
              <a:cs typeface="Roboto"/>
              <a:sym typeface="Roboto"/>
            </a:endParaRPr>
          </a:p>
        </p:txBody>
      </p:sp>
      <p:cxnSp>
        <p:nvCxnSpPr>
          <p:cNvPr id="1012" name="Google Shape;1012;p62"/>
          <p:cNvCxnSpPr/>
          <p:nvPr/>
        </p:nvCxnSpPr>
        <p:spPr>
          <a:xfrm>
            <a:off x="2966900" y="4220825"/>
            <a:ext cx="3151200" cy="0"/>
          </a:xfrm>
          <a:prstGeom prst="straightConnector1">
            <a:avLst/>
          </a:prstGeom>
          <a:noFill/>
          <a:ln cap="flat" cmpd="sng" w="9525">
            <a:solidFill>
              <a:schemeClr val="dk2"/>
            </a:solidFill>
            <a:prstDash val="solid"/>
            <a:round/>
            <a:headEnd len="med" w="med" type="none"/>
            <a:tailEnd len="med" w="med" type="triangle"/>
          </a:ln>
        </p:spPr>
      </p:cxnSp>
      <p:sp>
        <p:nvSpPr>
          <p:cNvPr id="1013" name="Google Shape;1013;p62"/>
          <p:cNvSpPr txBox="1"/>
          <p:nvPr/>
        </p:nvSpPr>
        <p:spPr>
          <a:xfrm>
            <a:off x="3160600" y="3847050"/>
            <a:ext cx="3016500" cy="312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BlindSignatureRequest(m) + proof</a:t>
            </a:r>
            <a:endParaRPr>
              <a:latin typeface="Roboto"/>
              <a:ea typeface="Roboto"/>
              <a:cs typeface="Roboto"/>
              <a:sym typeface="Roboto"/>
            </a:endParaRPr>
          </a:p>
        </p:txBody>
      </p:sp>
      <p:cxnSp>
        <p:nvCxnSpPr>
          <p:cNvPr id="1014" name="Google Shape;1014;p62"/>
          <p:cNvCxnSpPr/>
          <p:nvPr/>
        </p:nvCxnSpPr>
        <p:spPr>
          <a:xfrm>
            <a:off x="3063750" y="4868025"/>
            <a:ext cx="3151200" cy="0"/>
          </a:xfrm>
          <a:prstGeom prst="straightConnector1">
            <a:avLst/>
          </a:prstGeom>
          <a:noFill/>
          <a:ln cap="flat" cmpd="sng" w="9525">
            <a:solidFill>
              <a:schemeClr val="dk2"/>
            </a:solidFill>
            <a:prstDash val="solid"/>
            <a:round/>
            <a:headEnd len="med" w="med" type="triangle"/>
            <a:tailEnd len="med" w="med" type="none"/>
          </a:ln>
        </p:spPr>
      </p:cxnSp>
      <p:sp>
        <p:nvSpPr>
          <p:cNvPr id="1015" name="Google Shape;1015;p62"/>
          <p:cNvSpPr txBox="1"/>
          <p:nvPr/>
        </p:nvSpPr>
        <p:spPr>
          <a:xfrm>
            <a:off x="3257450" y="4494250"/>
            <a:ext cx="3016500" cy="312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BlindSignatureResponse(m)</a:t>
            </a:r>
            <a:endParaRPr>
              <a:latin typeface="Roboto"/>
              <a:ea typeface="Roboto"/>
              <a:cs typeface="Roboto"/>
              <a:sym typeface="Roboto"/>
            </a:endParaRPr>
          </a:p>
        </p:txBody>
      </p:sp>
      <p:sp>
        <p:nvSpPr>
          <p:cNvPr id="1016" name="Google Shape;1016;p62"/>
          <p:cNvSpPr txBox="1"/>
          <p:nvPr/>
        </p:nvSpPr>
        <p:spPr>
          <a:xfrm>
            <a:off x="846375" y="3365350"/>
            <a:ext cx="1172100" cy="628800"/>
          </a:xfrm>
          <a:prstGeom prst="rect">
            <a:avLst/>
          </a:prstGeom>
          <a:no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Token Request</a:t>
            </a:r>
            <a:endParaRPr>
              <a:latin typeface="Roboto"/>
              <a:ea typeface="Roboto"/>
              <a:cs typeface="Roboto"/>
              <a:sym typeface="Roboto"/>
            </a:endParaRPr>
          </a:p>
        </p:txBody>
      </p:sp>
      <p:sp>
        <p:nvSpPr>
          <p:cNvPr id="1017" name="Google Shape;1017;p62"/>
          <p:cNvSpPr txBox="1"/>
          <p:nvPr/>
        </p:nvSpPr>
        <p:spPr>
          <a:xfrm>
            <a:off x="6667025" y="3294450"/>
            <a:ext cx="1848900" cy="442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Checks VRF</a:t>
            </a:r>
            <a:r>
              <a:rPr baseline="-25000" lang="en">
                <a:latin typeface="Roboto"/>
                <a:ea typeface="Roboto"/>
                <a:cs typeface="Roboto"/>
                <a:sym typeface="Roboto"/>
              </a:rPr>
              <a:t>k_VRF</a:t>
            </a:r>
            <a:r>
              <a:rPr lang="en">
                <a:latin typeface="Roboto"/>
                <a:ea typeface="Roboto"/>
                <a:cs typeface="Roboto"/>
                <a:sym typeface="Roboto"/>
              </a:rPr>
              <a:t>(m)  is unique</a:t>
            </a:r>
            <a:endParaRPr>
              <a:latin typeface="Roboto"/>
              <a:ea typeface="Roboto"/>
              <a:cs typeface="Roboto"/>
              <a:sym typeface="Robo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18"/>
          <p:cNvSpPr txBox="1"/>
          <p:nvPr>
            <p:ph type="title"/>
          </p:nvPr>
        </p:nvSpPr>
        <p:spPr>
          <a:xfrm>
            <a:off x="180900" y="446900"/>
            <a:ext cx="87822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Private Counting</a:t>
            </a:r>
            <a:endParaRPr/>
          </a:p>
        </p:txBody>
      </p:sp>
      <p:pic>
        <p:nvPicPr>
          <p:cNvPr id="149" name="Google Shape;149;p18"/>
          <p:cNvPicPr preferRelativeResize="0"/>
          <p:nvPr/>
        </p:nvPicPr>
        <p:blipFill>
          <a:blip r:embed="rId3">
            <a:alphaModFix/>
          </a:blip>
          <a:stretch>
            <a:fillRect/>
          </a:stretch>
        </p:blipFill>
        <p:spPr>
          <a:xfrm>
            <a:off x="3781516" y="3688012"/>
            <a:ext cx="433876" cy="627686"/>
          </a:xfrm>
          <a:prstGeom prst="rect">
            <a:avLst/>
          </a:prstGeom>
          <a:noFill/>
          <a:ln>
            <a:noFill/>
          </a:ln>
        </p:spPr>
      </p:pic>
      <p:pic>
        <p:nvPicPr>
          <p:cNvPr id="150" name="Google Shape;150;p18"/>
          <p:cNvPicPr preferRelativeResize="0"/>
          <p:nvPr/>
        </p:nvPicPr>
        <p:blipFill>
          <a:blip r:embed="rId4">
            <a:alphaModFix/>
          </a:blip>
          <a:stretch>
            <a:fillRect/>
          </a:stretch>
        </p:blipFill>
        <p:spPr>
          <a:xfrm>
            <a:off x="6713038" y="3685114"/>
            <a:ext cx="430984" cy="633471"/>
          </a:xfrm>
          <a:prstGeom prst="rect">
            <a:avLst/>
          </a:prstGeom>
          <a:noFill/>
          <a:ln>
            <a:noFill/>
          </a:ln>
        </p:spPr>
      </p:pic>
      <p:pic>
        <p:nvPicPr>
          <p:cNvPr id="151" name="Google Shape;151;p18"/>
          <p:cNvPicPr preferRelativeResize="0"/>
          <p:nvPr/>
        </p:nvPicPr>
        <p:blipFill>
          <a:blip r:embed="rId5">
            <a:alphaModFix/>
          </a:blip>
          <a:stretch>
            <a:fillRect/>
          </a:stretch>
        </p:blipFill>
        <p:spPr>
          <a:xfrm>
            <a:off x="803722" y="3687993"/>
            <a:ext cx="480156" cy="726033"/>
          </a:xfrm>
          <a:prstGeom prst="rect">
            <a:avLst/>
          </a:prstGeom>
          <a:noFill/>
          <a:ln>
            <a:noFill/>
          </a:ln>
        </p:spPr>
      </p:pic>
      <p:sp>
        <p:nvSpPr>
          <p:cNvPr id="152" name="Google Shape;152;p18"/>
          <p:cNvSpPr txBox="1"/>
          <p:nvPr/>
        </p:nvSpPr>
        <p:spPr>
          <a:xfrm>
            <a:off x="1561575" y="3626775"/>
            <a:ext cx="1416600" cy="1041900"/>
          </a:xfrm>
          <a:prstGeom prst="rect">
            <a:avLst/>
          </a:prstGeom>
          <a:no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2"/>
                </a:solidFill>
                <a:latin typeface="Roboto"/>
                <a:ea typeface="Roboto"/>
                <a:cs typeface="Roboto"/>
                <a:sym typeface="Roboto"/>
              </a:rPr>
              <a:t>“Orange”</a:t>
            </a:r>
            <a:endParaRPr sz="1800">
              <a:solidFill>
                <a:schemeClr val="dk2"/>
              </a:solidFill>
              <a:latin typeface="Roboto"/>
              <a:ea typeface="Roboto"/>
              <a:cs typeface="Roboto"/>
              <a:sym typeface="Roboto"/>
            </a:endParaRPr>
          </a:p>
          <a:p>
            <a:pPr indent="0" lvl="0" marL="0" rtl="0" algn="l">
              <a:spcBef>
                <a:spcPts val="0"/>
              </a:spcBef>
              <a:spcAft>
                <a:spcPts val="0"/>
              </a:spcAft>
              <a:buNone/>
            </a:pPr>
            <a:r>
              <a:rPr lang="en" sz="1800">
                <a:solidFill>
                  <a:schemeClr val="dk2"/>
                </a:solidFill>
                <a:latin typeface="Roboto"/>
                <a:ea typeface="Roboto"/>
                <a:cs typeface="Roboto"/>
                <a:sym typeface="Roboto"/>
              </a:rPr>
              <a:t>“Keyboard”</a:t>
            </a:r>
            <a:endParaRPr sz="1800">
              <a:solidFill>
                <a:schemeClr val="dk2"/>
              </a:solidFill>
              <a:latin typeface="Roboto"/>
              <a:ea typeface="Roboto"/>
              <a:cs typeface="Roboto"/>
              <a:sym typeface="Roboto"/>
            </a:endParaRPr>
          </a:p>
          <a:p>
            <a:pPr indent="0" lvl="0" marL="0" rtl="0" algn="l">
              <a:spcBef>
                <a:spcPts val="0"/>
              </a:spcBef>
              <a:spcAft>
                <a:spcPts val="0"/>
              </a:spcAft>
              <a:buNone/>
            </a:pPr>
            <a:r>
              <a:rPr lang="en" sz="1800">
                <a:solidFill>
                  <a:schemeClr val="dk2"/>
                </a:solidFill>
                <a:latin typeface="Roboto"/>
                <a:ea typeface="Roboto"/>
                <a:cs typeface="Roboto"/>
                <a:sym typeface="Roboto"/>
              </a:rPr>
              <a:t>“Puppy”</a:t>
            </a:r>
            <a:endParaRPr sz="1800">
              <a:solidFill>
                <a:schemeClr val="dk2"/>
              </a:solidFill>
              <a:latin typeface="Roboto"/>
              <a:ea typeface="Roboto"/>
              <a:cs typeface="Roboto"/>
              <a:sym typeface="Roboto"/>
            </a:endParaRPr>
          </a:p>
        </p:txBody>
      </p:sp>
      <p:sp>
        <p:nvSpPr>
          <p:cNvPr id="153" name="Google Shape;153;p18"/>
          <p:cNvSpPr txBox="1"/>
          <p:nvPr/>
        </p:nvSpPr>
        <p:spPr>
          <a:xfrm>
            <a:off x="4477050" y="3626775"/>
            <a:ext cx="1615800" cy="1041900"/>
          </a:xfrm>
          <a:prstGeom prst="rect">
            <a:avLst/>
          </a:prstGeom>
          <a:no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2"/>
                </a:solidFill>
                <a:latin typeface="Roboto"/>
                <a:ea typeface="Roboto"/>
                <a:cs typeface="Roboto"/>
                <a:sym typeface="Roboto"/>
              </a:rPr>
              <a:t>“Holiday”</a:t>
            </a:r>
            <a:endParaRPr sz="1800">
              <a:solidFill>
                <a:schemeClr val="dk2"/>
              </a:solidFill>
              <a:latin typeface="Roboto"/>
              <a:ea typeface="Roboto"/>
              <a:cs typeface="Roboto"/>
              <a:sym typeface="Roboto"/>
            </a:endParaRPr>
          </a:p>
          <a:p>
            <a:pPr indent="0" lvl="0" marL="0" rtl="0" algn="l">
              <a:spcBef>
                <a:spcPts val="0"/>
              </a:spcBef>
              <a:spcAft>
                <a:spcPts val="0"/>
              </a:spcAft>
              <a:buNone/>
            </a:pPr>
            <a:r>
              <a:rPr lang="en" sz="1800">
                <a:solidFill>
                  <a:schemeClr val="dk2"/>
                </a:solidFill>
                <a:latin typeface="Roboto"/>
                <a:ea typeface="Roboto"/>
                <a:cs typeface="Roboto"/>
                <a:sym typeface="Roboto"/>
              </a:rPr>
              <a:t>“Skateboard”</a:t>
            </a:r>
            <a:endParaRPr sz="1800">
              <a:solidFill>
                <a:schemeClr val="dk2"/>
              </a:solidFill>
              <a:latin typeface="Roboto"/>
              <a:ea typeface="Roboto"/>
              <a:cs typeface="Roboto"/>
              <a:sym typeface="Roboto"/>
            </a:endParaRPr>
          </a:p>
          <a:p>
            <a:pPr indent="0" lvl="0" marL="0" rtl="0" algn="l">
              <a:spcBef>
                <a:spcPts val="0"/>
              </a:spcBef>
              <a:spcAft>
                <a:spcPts val="0"/>
              </a:spcAft>
              <a:buNone/>
            </a:pPr>
            <a:r>
              <a:rPr lang="en" sz="1800">
                <a:solidFill>
                  <a:schemeClr val="dk2"/>
                </a:solidFill>
                <a:latin typeface="Roboto"/>
                <a:ea typeface="Roboto"/>
                <a:cs typeface="Roboto"/>
                <a:sym typeface="Roboto"/>
              </a:rPr>
              <a:t>“Orange”</a:t>
            </a:r>
            <a:endParaRPr sz="1800">
              <a:solidFill>
                <a:schemeClr val="dk2"/>
              </a:solidFill>
              <a:latin typeface="Roboto"/>
              <a:ea typeface="Roboto"/>
              <a:cs typeface="Roboto"/>
              <a:sym typeface="Roboto"/>
            </a:endParaRPr>
          </a:p>
        </p:txBody>
      </p:sp>
      <p:sp>
        <p:nvSpPr>
          <p:cNvPr id="154" name="Google Shape;154;p18"/>
          <p:cNvSpPr txBox="1"/>
          <p:nvPr/>
        </p:nvSpPr>
        <p:spPr>
          <a:xfrm>
            <a:off x="7287175" y="3626775"/>
            <a:ext cx="1346100" cy="1041900"/>
          </a:xfrm>
          <a:prstGeom prst="rect">
            <a:avLst/>
          </a:prstGeom>
          <a:no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2"/>
                </a:solidFill>
                <a:latin typeface="Roboto"/>
                <a:ea typeface="Roboto"/>
                <a:cs typeface="Roboto"/>
                <a:sym typeface="Roboto"/>
              </a:rPr>
              <a:t>“Puppy”</a:t>
            </a:r>
            <a:endParaRPr sz="1800">
              <a:solidFill>
                <a:schemeClr val="dk2"/>
              </a:solidFill>
              <a:latin typeface="Roboto"/>
              <a:ea typeface="Roboto"/>
              <a:cs typeface="Roboto"/>
              <a:sym typeface="Roboto"/>
            </a:endParaRPr>
          </a:p>
          <a:p>
            <a:pPr indent="0" lvl="0" marL="0" rtl="0" algn="l">
              <a:spcBef>
                <a:spcPts val="0"/>
              </a:spcBef>
              <a:spcAft>
                <a:spcPts val="0"/>
              </a:spcAft>
              <a:buNone/>
            </a:pPr>
            <a:r>
              <a:rPr lang="en" sz="1800">
                <a:solidFill>
                  <a:schemeClr val="dk2"/>
                </a:solidFill>
                <a:latin typeface="Roboto"/>
                <a:ea typeface="Roboto"/>
                <a:cs typeface="Roboto"/>
                <a:sym typeface="Roboto"/>
              </a:rPr>
              <a:t>“Footstool”</a:t>
            </a:r>
            <a:endParaRPr sz="1800">
              <a:solidFill>
                <a:schemeClr val="dk2"/>
              </a:solidFill>
              <a:latin typeface="Roboto"/>
              <a:ea typeface="Roboto"/>
              <a:cs typeface="Roboto"/>
              <a:sym typeface="Roboto"/>
            </a:endParaRPr>
          </a:p>
          <a:p>
            <a:pPr indent="0" lvl="0" marL="0" rtl="0" algn="l">
              <a:spcBef>
                <a:spcPts val="0"/>
              </a:spcBef>
              <a:spcAft>
                <a:spcPts val="0"/>
              </a:spcAft>
              <a:buNone/>
            </a:pPr>
            <a:r>
              <a:rPr lang="en" sz="1800">
                <a:solidFill>
                  <a:schemeClr val="dk2"/>
                </a:solidFill>
                <a:latin typeface="Roboto"/>
                <a:ea typeface="Roboto"/>
                <a:cs typeface="Roboto"/>
                <a:sym typeface="Roboto"/>
              </a:rPr>
              <a:t>“Holiday”</a:t>
            </a:r>
            <a:endParaRPr sz="1800">
              <a:solidFill>
                <a:schemeClr val="dk2"/>
              </a:solidFill>
              <a:latin typeface="Roboto"/>
              <a:ea typeface="Roboto"/>
              <a:cs typeface="Roboto"/>
              <a:sym typeface="Roboto"/>
            </a:endParaRPr>
          </a:p>
        </p:txBody>
      </p:sp>
      <p:pic>
        <p:nvPicPr>
          <p:cNvPr id="155" name="Google Shape;155;p18"/>
          <p:cNvPicPr preferRelativeResize="0"/>
          <p:nvPr/>
        </p:nvPicPr>
        <p:blipFill>
          <a:blip r:embed="rId6">
            <a:alphaModFix/>
          </a:blip>
          <a:stretch>
            <a:fillRect/>
          </a:stretch>
        </p:blipFill>
        <p:spPr>
          <a:xfrm>
            <a:off x="2861168" y="1319475"/>
            <a:ext cx="1078596" cy="787200"/>
          </a:xfrm>
          <a:prstGeom prst="rect">
            <a:avLst/>
          </a:prstGeom>
          <a:noFill/>
          <a:ln>
            <a:noFill/>
          </a:ln>
        </p:spPr>
      </p:pic>
      <p:pic>
        <p:nvPicPr>
          <p:cNvPr id="156" name="Google Shape;156;p18"/>
          <p:cNvPicPr preferRelativeResize="0"/>
          <p:nvPr/>
        </p:nvPicPr>
        <p:blipFill>
          <a:blip r:embed="rId7">
            <a:alphaModFix/>
          </a:blip>
          <a:stretch>
            <a:fillRect/>
          </a:stretch>
        </p:blipFill>
        <p:spPr>
          <a:xfrm>
            <a:off x="3682208" y="1319467"/>
            <a:ext cx="1058823" cy="787214"/>
          </a:xfrm>
          <a:prstGeom prst="rect">
            <a:avLst/>
          </a:prstGeom>
          <a:noFill/>
          <a:ln>
            <a:noFill/>
          </a:ln>
        </p:spPr>
      </p:pic>
      <p:cxnSp>
        <p:nvCxnSpPr>
          <p:cNvPr id="157" name="Google Shape;157;p18"/>
          <p:cNvCxnSpPr/>
          <p:nvPr/>
        </p:nvCxnSpPr>
        <p:spPr>
          <a:xfrm flipH="1" rot="10800000">
            <a:off x="2170375" y="2358250"/>
            <a:ext cx="1018500" cy="1006800"/>
          </a:xfrm>
          <a:prstGeom prst="straightConnector1">
            <a:avLst/>
          </a:prstGeom>
          <a:noFill/>
          <a:ln cap="flat" cmpd="sng" w="9525">
            <a:solidFill>
              <a:schemeClr val="dk2"/>
            </a:solidFill>
            <a:prstDash val="solid"/>
            <a:round/>
            <a:headEnd len="med" w="med" type="none"/>
            <a:tailEnd len="med" w="med" type="triangle"/>
          </a:ln>
        </p:spPr>
      </p:cxnSp>
      <p:cxnSp>
        <p:nvCxnSpPr>
          <p:cNvPr id="158" name="Google Shape;158;p18"/>
          <p:cNvCxnSpPr/>
          <p:nvPr/>
        </p:nvCxnSpPr>
        <p:spPr>
          <a:xfrm rot="10800000">
            <a:off x="3821150" y="2397550"/>
            <a:ext cx="772800" cy="1041900"/>
          </a:xfrm>
          <a:prstGeom prst="straightConnector1">
            <a:avLst/>
          </a:prstGeom>
          <a:noFill/>
          <a:ln cap="flat" cmpd="sng" w="9525">
            <a:solidFill>
              <a:schemeClr val="dk2"/>
            </a:solidFill>
            <a:prstDash val="solid"/>
            <a:round/>
            <a:headEnd len="med" w="med" type="none"/>
            <a:tailEnd len="med" w="med" type="triangle"/>
          </a:ln>
        </p:spPr>
      </p:cxnSp>
      <p:cxnSp>
        <p:nvCxnSpPr>
          <p:cNvPr id="159" name="Google Shape;159;p18"/>
          <p:cNvCxnSpPr/>
          <p:nvPr/>
        </p:nvCxnSpPr>
        <p:spPr>
          <a:xfrm rot="10800000">
            <a:off x="4676050" y="2444400"/>
            <a:ext cx="2821500" cy="1053600"/>
          </a:xfrm>
          <a:prstGeom prst="straightConnector1">
            <a:avLst/>
          </a:prstGeom>
          <a:noFill/>
          <a:ln cap="flat" cmpd="sng" w="9525">
            <a:solidFill>
              <a:schemeClr val="dk2"/>
            </a:solidFill>
            <a:prstDash val="solid"/>
            <a:round/>
            <a:headEnd len="med" w="med" type="none"/>
            <a:tailEnd len="med" w="med" type="triangle"/>
          </a:ln>
        </p:spPr>
      </p:cxnSp>
      <p:pic>
        <p:nvPicPr>
          <p:cNvPr id="160" name="Google Shape;160;p18"/>
          <p:cNvPicPr preferRelativeResize="0"/>
          <p:nvPr/>
        </p:nvPicPr>
        <p:blipFill>
          <a:blip r:embed="rId8">
            <a:alphaModFix/>
          </a:blip>
          <a:stretch>
            <a:fillRect/>
          </a:stretch>
        </p:blipFill>
        <p:spPr>
          <a:xfrm>
            <a:off x="6034046" y="978475"/>
            <a:ext cx="1566550" cy="1278800"/>
          </a:xfrm>
          <a:prstGeom prst="rect">
            <a:avLst/>
          </a:prstGeom>
          <a:noFill/>
          <a:ln>
            <a:noFill/>
          </a:ln>
        </p:spPr>
      </p:pic>
      <p:cxnSp>
        <p:nvCxnSpPr>
          <p:cNvPr id="161" name="Google Shape;161;p18"/>
          <p:cNvCxnSpPr/>
          <p:nvPr/>
        </p:nvCxnSpPr>
        <p:spPr>
          <a:xfrm>
            <a:off x="5038850" y="1683250"/>
            <a:ext cx="796200" cy="11700"/>
          </a:xfrm>
          <a:prstGeom prst="straightConnector1">
            <a:avLst/>
          </a:prstGeom>
          <a:noFill/>
          <a:ln cap="flat" cmpd="sng" w="9525">
            <a:solidFill>
              <a:schemeClr val="dk2"/>
            </a:solidFill>
            <a:prstDash val="solid"/>
            <a:round/>
            <a:headEnd len="med" w="med" type="none"/>
            <a:tailEnd len="med" w="med" type="triangle"/>
          </a:ln>
        </p:spPr>
      </p:cxnSp>
      <p:sp>
        <p:nvSpPr>
          <p:cNvPr id="162" name="Google Shape;162;p18"/>
          <p:cNvSpPr txBox="1"/>
          <p:nvPr/>
        </p:nvSpPr>
        <p:spPr>
          <a:xfrm>
            <a:off x="7708200" y="1060775"/>
            <a:ext cx="1254900" cy="1114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chemeClr val="dk2"/>
                </a:solidFill>
                <a:latin typeface="Roboto"/>
                <a:ea typeface="Roboto"/>
                <a:cs typeface="Roboto"/>
                <a:sym typeface="Roboto"/>
              </a:rPr>
              <a:t>Histogram</a:t>
            </a:r>
            <a:endParaRPr sz="1800">
              <a:solidFill>
                <a:schemeClr val="dk2"/>
              </a:solidFill>
              <a:latin typeface="Roboto"/>
              <a:ea typeface="Roboto"/>
              <a:cs typeface="Roboto"/>
              <a:sym typeface="Roboto"/>
            </a:endParaRPr>
          </a:p>
          <a:p>
            <a:pPr indent="0" lvl="0" marL="0" rtl="0" algn="ctr">
              <a:spcBef>
                <a:spcPts val="0"/>
              </a:spcBef>
              <a:spcAft>
                <a:spcPts val="0"/>
              </a:spcAft>
              <a:buNone/>
            </a:pPr>
            <a:r>
              <a:rPr lang="en" sz="1800">
                <a:solidFill>
                  <a:schemeClr val="dk2"/>
                </a:solidFill>
                <a:latin typeface="Roboto"/>
                <a:ea typeface="Roboto"/>
                <a:cs typeface="Roboto"/>
                <a:sym typeface="Roboto"/>
              </a:rPr>
              <a:t>of</a:t>
            </a:r>
            <a:endParaRPr sz="1800">
              <a:solidFill>
                <a:schemeClr val="dk2"/>
              </a:solidFill>
              <a:latin typeface="Roboto"/>
              <a:ea typeface="Roboto"/>
              <a:cs typeface="Roboto"/>
              <a:sym typeface="Roboto"/>
            </a:endParaRPr>
          </a:p>
          <a:p>
            <a:pPr indent="0" lvl="0" marL="0" rtl="0" algn="ctr">
              <a:spcBef>
                <a:spcPts val="0"/>
              </a:spcBef>
              <a:spcAft>
                <a:spcPts val="0"/>
              </a:spcAft>
              <a:buNone/>
            </a:pPr>
            <a:r>
              <a:rPr lang="en" sz="1800">
                <a:solidFill>
                  <a:schemeClr val="dk2"/>
                </a:solidFill>
                <a:latin typeface="Roboto"/>
                <a:ea typeface="Roboto"/>
                <a:cs typeface="Roboto"/>
                <a:sym typeface="Roboto"/>
              </a:rPr>
              <a:t>Counts</a:t>
            </a:r>
            <a:endParaRPr sz="1800">
              <a:solidFill>
                <a:schemeClr val="dk2"/>
              </a:solidFill>
              <a:latin typeface="Roboto"/>
              <a:ea typeface="Roboto"/>
              <a:cs typeface="Roboto"/>
              <a:sym typeface="Roboto"/>
            </a:endParaRPr>
          </a:p>
        </p:txBody>
      </p:sp>
      <p:grpSp>
        <p:nvGrpSpPr>
          <p:cNvPr id="163" name="Google Shape;163;p18"/>
          <p:cNvGrpSpPr/>
          <p:nvPr/>
        </p:nvGrpSpPr>
        <p:grpSpPr>
          <a:xfrm>
            <a:off x="2694264" y="3365051"/>
            <a:ext cx="231894" cy="326445"/>
            <a:chOff x="1275865" y="6398290"/>
            <a:chExt cx="419186" cy="547634"/>
          </a:xfrm>
        </p:grpSpPr>
        <p:sp>
          <p:nvSpPr>
            <p:cNvPr id="164" name="Google Shape;164;p18"/>
            <p:cNvSpPr/>
            <p:nvPr/>
          </p:nvSpPr>
          <p:spPr>
            <a:xfrm>
              <a:off x="1345888" y="6398290"/>
              <a:ext cx="279140" cy="302952"/>
            </a:xfrm>
            <a:custGeom>
              <a:rect b="b" l="l" r="r" t="t"/>
              <a:pathLst>
                <a:path extrusionOk="0" h="1908" w="1758">
                  <a:moveTo>
                    <a:pt x="884" y="399"/>
                  </a:moveTo>
                  <a:lnTo>
                    <a:pt x="981" y="410"/>
                  </a:lnTo>
                  <a:lnTo>
                    <a:pt x="1068" y="442"/>
                  </a:lnTo>
                  <a:lnTo>
                    <a:pt x="1154" y="485"/>
                  </a:lnTo>
                  <a:lnTo>
                    <a:pt x="1218" y="539"/>
                  </a:lnTo>
                  <a:lnTo>
                    <a:pt x="1283" y="615"/>
                  </a:lnTo>
                  <a:lnTo>
                    <a:pt x="1326" y="690"/>
                  </a:lnTo>
                  <a:lnTo>
                    <a:pt x="1358" y="787"/>
                  </a:lnTo>
                  <a:lnTo>
                    <a:pt x="1358" y="884"/>
                  </a:lnTo>
                  <a:lnTo>
                    <a:pt x="1358" y="1520"/>
                  </a:lnTo>
                  <a:lnTo>
                    <a:pt x="400" y="1520"/>
                  </a:lnTo>
                  <a:lnTo>
                    <a:pt x="400" y="884"/>
                  </a:lnTo>
                  <a:lnTo>
                    <a:pt x="410" y="787"/>
                  </a:lnTo>
                  <a:lnTo>
                    <a:pt x="432" y="690"/>
                  </a:lnTo>
                  <a:lnTo>
                    <a:pt x="475" y="615"/>
                  </a:lnTo>
                  <a:lnTo>
                    <a:pt x="540" y="539"/>
                  </a:lnTo>
                  <a:lnTo>
                    <a:pt x="604" y="485"/>
                  </a:lnTo>
                  <a:lnTo>
                    <a:pt x="690" y="442"/>
                  </a:lnTo>
                  <a:lnTo>
                    <a:pt x="787" y="410"/>
                  </a:lnTo>
                  <a:lnTo>
                    <a:pt x="884" y="399"/>
                  </a:lnTo>
                  <a:close/>
                  <a:moveTo>
                    <a:pt x="884" y="1"/>
                  </a:moveTo>
                  <a:lnTo>
                    <a:pt x="787" y="11"/>
                  </a:lnTo>
                  <a:lnTo>
                    <a:pt x="701" y="22"/>
                  </a:lnTo>
                  <a:lnTo>
                    <a:pt x="615" y="44"/>
                  </a:lnTo>
                  <a:lnTo>
                    <a:pt x="540" y="76"/>
                  </a:lnTo>
                  <a:lnTo>
                    <a:pt x="464" y="108"/>
                  </a:lnTo>
                  <a:lnTo>
                    <a:pt x="389" y="151"/>
                  </a:lnTo>
                  <a:lnTo>
                    <a:pt x="324" y="205"/>
                  </a:lnTo>
                  <a:lnTo>
                    <a:pt x="260" y="259"/>
                  </a:lnTo>
                  <a:lnTo>
                    <a:pt x="206" y="324"/>
                  </a:lnTo>
                  <a:lnTo>
                    <a:pt x="152" y="389"/>
                  </a:lnTo>
                  <a:lnTo>
                    <a:pt x="109" y="464"/>
                  </a:lnTo>
                  <a:lnTo>
                    <a:pt x="66" y="539"/>
                  </a:lnTo>
                  <a:lnTo>
                    <a:pt x="44" y="626"/>
                  </a:lnTo>
                  <a:lnTo>
                    <a:pt x="23" y="712"/>
                  </a:lnTo>
                  <a:lnTo>
                    <a:pt x="1" y="798"/>
                  </a:lnTo>
                  <a:lnTo>
                    <a:pt x="1" y="884"/>
                  </a:lnTo>
                  <a:lnTo>
                    <a:pt x="1" y="1908"/>
                  </a:lnTo>
                  <a:lnTo>
                    <a:pt x="1757" y="1908"/>
                  </a:lnTo>
                  <a:lnTo>
                    <a:pt x="1757" y="884"/>
                  </a:lnTo>
                  <a:lnTo>
                    <a:pt x="1757" y="798"/>
                  </a:lnTo>
                  <a:lnTo>
                    <a:pt x="1746" y="712"/>
                  </a:lnTo>
                  <a:lnTo>
                    <a:pt x="1725" y="626"/>
                  </a:lnTo>
                  <a:lnTo>
                    <a:pt x="1692" y="539"/>
                  </a:lnTo>
                  <a:lnTo>
                    <a:pt x="1649" y="464"/>
                  </a:lnTo>
                  <a:lnTo>
                    <a:pt x="1606" y="389"/>
                  </a:lnTo>
                  <a:lnTo>
                    <a:pt x="1563" y="324"/>
                  </a:lnTo>
                  <a:lnTo>
                    <a:pt x="1499" y="259"/>
                  </a:lnTo>
                  <a:lnTo>
                    <a:pt x="1434" y="205"/>
                  </a:lnTo>
                  <a:lnTo>
                    <a:pt x="1369" y="151"/>
                  </a:lnTo>
                  <a:lnTo>
                    <a:pt x="1294" y="108"/>
                  </a:lnTo>
                  <a:lnTo>
                    <a:pt x="1218" y="76"/>
                  </a:lnTo>
                  <a:lnTo>
                    <a:pt x="1143" y="44"/>
                  </a:lnTo>
                  <a:lnTo>
                    <a:pt x="1057" y="22"/>
                  </a:lnTo>
                  <a:lnTo>
                    <a:pt x="971" y="11"/>
                  </a:lnTo>
                  <a:lnTo>
                    <a:pt x="884" y="1"/>
                  </a:lnTo>
                  <a:close/>
                </a:path>
              </a:pathLst>
            </a:custGeom>
            <a:solidFill>
              <a:srgbClr val="BABF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18"/>
            <p:cNvSpPr/>
            <p:nvPr/>
          </p:nvSpPr>
          <p:spPr>
            <a:xfrm>
              <a:off x="1275865" y="6639479"/>
              <a:ext cx="100986" cy="306445"/>
            </a:xfrm>
            <a:custGeom>
              <a:rect b="b" l="l" r="r" t="t"/>
              <a:pathLst>
                <a:path extrusionOk="0" h="1930" w="636">
                  <a:moveTo>
                    <a:pt x="54" y="1"/>
                  </a:moveTo>
                  <a:lnTo>
                    <a:pt x="22" y="22"/>
                  </a:lnTo>
                  <a:lnTo>
                    <a:pt x="11" y="44"/>
                  </a:lnTo>
                  <a:lnTo>
                    <a:pt x="0" y="76"/>
                  </a:lnTo>
                  <a:lnTo>
                    <a:pt x="0" y="1854"/>
                  </a:lnTo>
                  <a:lnTo>
                    <a:pt x="11" y="1886"/>
                  </a:lnTo>
                  <a:lnTo>
                    <a:pt x="22" y="1908"/>
                  </a:lnTo>
                  <a:lnTo>
                    <a:pt x="54" y="1929"/>
                  </a:lnTo>
                  <a:lnTo>
                    <a:pt x="636" y="1929"/>
                  </a:lnTo>
                  <a:lnTo>
                    <a:pt x="636" y="1"/>
                  </a:lnTo>
                  <a:close/>
                </a:path>
              </a:pathLst>
            </a:custGeom>
            <a:solidFill>
              <a:srgbClr val="EDA60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18"/>
            <p:cNvSpPr/>
            <p:nvPr/>
          </p:nvSpPr>
          <p:spPr>
            <a:xfrm>
              <a:off x="1359703" y="6639479"/>
              <a:ext cx="335349" cy="306445"/>
            </a:xfrm>
            <a:custGeom>
              <a:rect b="b" l="l" r="r" t="t"/>
              <a:pathLst>
                <a:path extrusionOk="0" h="1930" w="2112">
                  <a:moveTo>
                    <a:pt x="54" y="1"/>
                  </a:moveTo>
                  <a:lnTo>
                    <a:pt x="22" y="22"/>
                  </a:lnTo>
                  <a:lnTo>
                    <a:pt x="11" y="44"/>
                  </a:lnTo>
                  <a:lnTo>
                    <a:pt x="0" y="76"/>
                  </a:lnTo>
                  <a:lnTo>
                    <a:pt x="0" y="1854"/>
                  </a:lnTo>
                  <a:lnTo>
                    <a:pt x="11" y="1886"/>
                  </a:lnTo>
                  <a:lnTo>
                    <a:pt x="22" y="1908"/>
                  </a:lnTo>
                  <a:lnTo>
                    <a:pt x="54" y="1929"/>
                  </a:lnTo>
                  <a:lnTo>
                    <a:pt x="2058" y="1929"/>
                  </a:lnTo>
                  <a:lnTo>
                    <a:pt x="2090" y="1908"/>
                  </a:lnTo>
                  <a:lnTo>
                    <a:pt x="2101" y="1886"/>
                  </a:lnTo>
                  <a:lnTo>
                    <a:pt x="2112" y="1854"/>
                  </a:lnTo>
                  <a:lnTo>
                    <a:pt x="2112" y="76"/>
                  </a:lnTo>
                  <a:lnTo>
                    <a:pt x="2101" y="44"/>
                  </a:lnTo>
                  <a:lnTo>
                    <a:pt x="2090" y="22"/>
                  </a:lnTo>
                  <a:lnTo>
                    <a:pt x="2058" y="1"/>
                  </a:lnTo>
                  <a:close/>
                </a:path>
              </a:pathLst>
            </a:custGeom>
            <a:solidFill>
              <a:srgbClr val="FABB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7" name="Google Shape;167;p18"/>
          <p:cNvGrpSpPr/>
          <p:nvPr/>
        </p:nvGrpSpPr>
        <p:grpSpPr>
          <a:xfrm>
            <a:off x="5802164" y="3365051"/>
            <a:ext cx="231894" cy="326445"/>
            <a:chOff x="1275865" y="6398290"/>
            <a:chExt cx="419186" cy="547634"/>
          </a:xfrm>
        </p:grpSpPr>
        <p:sp>
          <p:nvSpPr>
            <p:cNvPr id="168" name="Google Shape;168;p18"/>
            <p:cNvSpPr/>
            <p:nvPr/>
          </p:nvSpPr>
          <p:spPr>
            <a:xfrm>
              <a:off x="1345888" y="6398290"/>
              <a:ext cx="279140" cy="302952"/>
            </a:xfrm>
            <a:custGeom>
              <a:rect b="b" l="l" r="r" t="t"/>
              <a:pathLst>
                <a:path extrusionOk="0" h="1908" w="1758">
                  <a:moveTo>
                    <a:pt x="884" y="399"/>
                  </a:moveTo>
                  <a:lnTo>
                    <a:pt x="981" y="410"/>
                  </a:lnTo>
                  <a:lnTo>
                    <a:pt x="1068" y="442"/>
                  </a:lnTo>
                  <a:lnTo>
                    <a:pt x="1154" y="485"/>
                  </a:lnTo>
                  <a:lnTo>
                    <a:pt x="1218" y="539"/>
                  </a:lnTo>
                  <a:lnTo>
                    <a:pt x="1283" y="615"/>
                  </a:lnTo>
                  <a:lnTo>
                    <a:pt x="1326" y="690"/>
                  </a:lnTo>
                  <a:lnTo>
                    <a:pt x="1358" y="787"/>
                  </a:lnTo>
                  <a:lnTo>
                    <a:pt x="1358" y="884"/>
                  </a:lnTo>
                  <a:lnTo>
                    <a:pt x="1358" y="1520"/>
                  </a:lnTo>
                  <a:lnTo>
                    <a:pt x="400" y="1520"/>
                  </a:lnTo>
                  <a:lnTo>
                    <a:pt x="400" y="884"/>
                  </a:lnTo>
                  <a:lnTo>
                    <a:pt x="410" y="787"/>
                  </a:lnTo>
                  <a:lnTo>
                    <a:pt x="432" y="690"/>
                  </a:lnTo>
                  <a:lnTo>
                    <a:pt x="475" y="615"/>
                  </a:lnTo>
                  <a:lnTo>
                    <a:pt x="540" y="539"/>
                  </a:lnTo>
                  <a:lnTo>
                    <a:pt x="604" y="485"/>
                  </a:lnTo>
                  <a:lnTo>
                    <a:pt x="690" y="442"/>
                  </a:lnTo>
                  <a:lnTo>
                    <a:pt x="787" y="410"/>
                  </a:lnTo>
                  <a:lnTo>
                    <a:pt x="884" y="399"/>
                  </a:lnTo>
                  <a:close/>
                  <a:moveTo>
                    <a:pt x="884" y="1"/>
                  </a:moveTo>
                  <a:lnTo>
                    <a:pt x="787" y="11"/>
                  </a:lnTo>
                  <a:lnTo>
                    <a:pt x="701" y="22"/>
                  </a:lnTo>
                  <a:lnTo>
                    <a:pt x="615" y="44"/>
                  </a:lnTo>
                  <a:lnTo>
                    <a:pt x="540" y="76"/>
                  </a:lnTo>
                  <a:lnTo>
                    <a:pt x="464" y="108"/>
                  </a:lnTo>
                  <a:lnTo>
                    <a:pt x="389" y="151"/>
                  </a:lnTo>
                  <a:lnTo>
                    <a:pt x="324" y="205"/>
                  </a:lnTo>
                  <a:lnTo>
                    <a:pt x="260" y="259"/>
                  </a:lnTo>
                  <a:lnTo>
                    <a:pt x="206" y="324"/>
                  </a:lnTo>
                  <a:lnTo>
                    <a:pt x="152" y="389"/>
                  </a:lnTo>
                  <a:lnTo>
                    <a:pt x="109" y="464"/>
                  </a:lnTo>
                  <a:lnTo>
                    <a:pt x="66" y="539"/>
                  </a:lnTo>
                  <a:lnTo>
                    <a:pt x="44" y="626"/>
                  </a:lnTo>
                  <a:lnTo>
                    <a:pt x="23" y="712"/>
                  </a:lnTo>
                  <a:lnTo>
                    <a:pt x="1" y="798"/>
                  </a:lnTo>
                  <a:lnTo>
                    <a:pt x="1" y="884"/>
                  </a:lnTo>
                  <a:lnTo>
                    <a:pt x="1" y="1908"/>
                  </a:lnTo>
                  <a:lnTo>
                    <a:pt x="1757" y="1908"/>
                  </a:lnTo>
                  <a:lnTo>
                    <a:pt x="1757" y="884"/>
                  </a:lnTo>
                  <a:lnTo>
                    <a:pt x="1757" y="798"/>
                  </a:lnTo>
                  <a:lnTo>
                    <a:pt x="1746" y="712"/>
                  </a:lnTo>
                  <a:lnTo>
                    <a:pt x="1725" y="626"/>
                  </a:lnTo>
                  <a:lnTo>
                    <a:pt x="1692" y="539"/>
                  </a:lnTo>
                  <a:lnTo>
                    <a:pt x="1649" y="464"/>
                  </a:lnTo>
                  <a:lnTo>
                    <a:pt x="1606" y="389"/>
                  </a:lnTo>
                  <a:lnTo>
                    <a:pt x="1563" y="324"/>
                  </a:lnTo>
                  <a:lnTo>
                    <a:pt x="1499" y="259"/>
                  </a:lnTo>
                  <a:lnTo>
                    <a:pt x="1434" y="205"/>
                  </a:lnTo>
                  <a:lnTo>
                    <a:pt x="1369" y="151"/>
                  </a:lnTo>
                  <a:lnTo>
                    <a:pt x="1294" y="108"/>
                  </a:lnTo>
                  <a:lnTo>
                    <a:pt x="1218" y="76"/>
                  </a:lnTo>
                  <a:lnTo>
                    <a:pt x="1143" y="44"/>
                  </a:lnTo>
                  <a:lnTo>
                    <a:pt x="1057" y="22"/>
                  </a:lnTo>
                  <a:lnTo>
                    <a:pt x="971" y="11"/>
                  </a:lnTo>
                  <a:lnTo>
                    <a:pt x="884" y="1"/>
                  </a:lnTo>
                  <a:close/>
                </a:path>
              </a:pathLst>
            </a:custGeom>
            <a:solidFill>
              <a:srgbClr val="BABF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18"/>
            <p:cNvSpPr/>
            <p:nvPr/>
          </p:nvSpPr>
          <p:spPr>
            <a:xfrm>
              <a:off x="1275865" y="6639479"/>
              <a:ext cx="100986" cy="306445"/>
            </a:xfrm>
            <a:custGeom>
              <a:rect b="b" l="l" r="r" t="t"/>
              <a:pathLst>
                <a:path extrusionOk="0" h="1930" w="636">
                  <a:moveTo>
                    <a:pt x="54" y="1"/>
                  </a:moveTo>
                  <a:lnTo>
                    <a:pt x="22" y="22"/>
                  </a:lnTo>
                  <a:lnTo>
                    <a:pt x="11" y="44"/>
                  </a:lnTo>
                  <a:lnTo>
                    <a:pt x="0" y="76"/>
                  </a:lnTo>
                  <a:lnTo>
                    <a:pt x="0" y="1854"/>
                  </a:lnTo>
                  <a:lnTo>
                    <a:pt x="11" y="1886"/>
                  </a:lnTo>
                  <a:lnTo>
                    <a:pt x="22" y="1908"/>
                  </a:lnTo>
                  <a:lnTo>
                    <a:pt x="54" y="1929"/>
                  </a:lnTo>
                  <a:lnTo>
                    <a:pt x="636" y="1929"/>
                  </a:lnTo>
                  <a:lnTo>
                    <a:pt x="636" y="1"/>
                  </a:lnTo>
                  <a:close/>
                </a:path>
              </a:pathLst>
            </a:custGeom>
            <a:solidFill>
              <a:srgbClr val="EDA60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18"/>
            <p:cNvSpPr/>
            <p:nvPr/>
          </p:nvSpPr>
          <p:spPr>
            <a:xfrm>
              <a:off x="1359703" y="6639479"/>
              <a:ext cx="335349" cy="306445"/>
            </a:xfrm>
            <a:custGeom>
              <a:rect b="b" l="l" r="r" t="t"/>
              <a:pathLst>
                <a:path extrusionOk="0" h="1930" w="2112">
                  <a:moveTo>
                    <a:pt x="54" y="1"/>
                  </a:moveTo>
                  <a:lnTo>
                    <a:pt x="22" y="22"/>
                  </a:lnTo>
                  <a:lnTo>
                    <a:pt x="11" y="44"/>
                  </a:lnTo>
                  <a:lnTo>
                    <a:pt x="0" y="76"/>
                  </a:lnTo>
                  <a:lnTo>
                    <a:pt x="0" y="1854"/>
                  </a:lnTo>
                  <a:lnTo>
                    <a:pt x="11" y="1886"/>
                  </a:lnTo>
                  <a:lnTo>
                    <a:pt x="22" y="1908"/>
                  </a:lnTo>
                  <a:lnTo>
                    <a:pt x="54" y="1929"/>
                  </a:lnTo>
                  <a:lnTo>
                    <a:pt x="2058" y="1929"/>
                  </a:lnTo>
                  <a:lnTo>
                    <a:pt x="2090" y="1908"/>
                  </a:lnTo>
                  <a:lnTo>
                    <a:pt x="2101" y="1886"/>
                  </a:lnTo>
                  <a:lnTo>
                    <a:pt x="2112" y="1854"/>
                  </a:lnTo>
                  <a:lnTo>
                    <a:pt x="2112" y="76"/>
                  </a:lnTo>
                  <a:lnTo>
                    <a:pt x="2101" y="44"/>
                  </a:lnTo>
                  <a:lnTo>
                    <a:pt x="2090" y="22"/>
                  </a:lnTo>
                  <a:lnTo>
                    <a:pt x="2058" y="1"/>
                  </a:lnTo>
                  <a:close/>
                </a:path>
              </a:pathLst>
            </a:custGeom>
            <a:solidFill>
              <a:srgbClr val="FABB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1" name="Google Shape;171;p18"/>
          <p:cNvGrpSpPr/>
          <p:nvPr/>
        </p:nvGrpSpPr>
        <p:grpSpPr>
          <a:xfrm>
            <a:off x="8319426" y="3365051"/>
            <a:ext cx="231894" cy="326445"/>
            <a:chOff x="1275865" y="6398290"/>
            <a:chExt cx="419186" cy="547634"/>
          </a:xfrm>
        </p:grpSpPr>
        <p:sp>
          <p:nvSpPr>
            <p:cNvPr id="172" name="Google Shape;172;p18"/>
            <p:cNvSpPr/>
            <p:nvPr/>
          </p:nvSpPr>
          <p:spPr>
            <a:xfrm>
              <a:off x="1345888" y="6398290"/>
              <a:ext cx="279140" cy="302952"/>
            </a:xfrm>
            <a:custGeom>
              <a:rect b="b" l="l" r="r" t="t"/>
              <a:pathLst>
                <a:path extrusionOk="0" h="1908" w="1758">
                  <a:moveTo>
                    <a:pt x="884" y="399"/>
                  </a:moveTo>
                  <a:lnTo>
                    <a:pt x="981" y="410"/>
                  </a:lnTo>
                  <a:lnTo>
                    <a:pt x="1068" y="442"/>
                  </a:lnTo>
                  <a:lnTo>
                    <a:pt x="1154" y="485"/>
                  </a:lnTo>
                  <a:lnTo>
                    <a:pt x="1218" y="539"/>
                  </a:lnTo>
                  <a:lnTo>
                    <a:pt x="1283" y="615"/>
                  </a:lnTo>
                  <a:lnTo>
                    <a:pt x="1326" y="690"/>
                  </a:lnTo>
                  <a:lnTo>
                    <a:pt x="1358" y="787"/>
                  </a:lnTo>
                  <a:lnTo>
                    <a:pt x="1358" y="884"/>
                  </a:lnTo>
                  <a:lnTo>
                    <a:pt x="1358" y="1520"/>
                  </a:lnTo>
                  <a:lnTo>
                    <a:pt x="400" y="1520"/>
                  </a:lnTo>
                  <a:lnTo>
                    <a:pt x="400" y="884"/>
                  </a:lnTo>
                  <a:lnTo>
                    <a:pt x="410" y="787"/>
                  </a:lnTo>
                  <a:lnTo>
                    <a:pt x="432" y="690"/>
                  </a:lnTo>
                  <a:lnTo>
                    <a:pt x="475" y="615"/>
                  </a:lnTo>
                  <a:lnTo>
                    <a:pt x="540" y="539"/>
                  </a:lnTo>
                  <a:lnTo>
                    <a:pt x="604" y="485"/>
                  </a:lnTo>
                  <a:lnTo>
                    <a:pt x="690" y="442"/>
                  </a:lnTo>
                  <a:lnTo>
                    <a:pt x="787" y="410"/>
                  </a:lnTo>
                  <a:lnTo>
                    <a:pt x="884" y="399"/>
                  </a:lnTo>
                  <a:close/>
                  <a:moveTo>
                    <a:pt x="884" y="1"/>
                  </a:moveTo>
                  <a:lnTo>
                    <a:pt x="787" y="11"/>
                  </a:lnTo>
                  <a:lnTo>
                    <a:pt x="701" y="22"/>
                  </a:lnTo>
                  <a:lnTo>
                    <a:pt x="615" y="44"/>
                  </a:lnTo>
                  <a:lnTo>
                    <a:pt x="540" y="76"/>
                  </a:lnTo>
                  <a:lnTo>
                    <a:pt x="464" y="108"/>
                  </a:lnTo>
                  <a:lnTo>
                    <a:pt x="389" y="151"/>
                  </a:lnTo>
                  <a:lnTo>
                    <a:pt x="324" y="205"/>
                  </a:lnTo>
                  <a:lnTo>
                    <a:pt x="260" y="259"/>
                  </a:lnTo>
                  <a:lnTo>
                    <a:pt x="206" y="324"/>
                  </a:lnTo>
                  <a:lnTo>
                    <a:pt x="152" y="389"/>
                  </a:lnTo>
                  <a:lnTo>
                    <a:pt x="109" y="464"/>
                  </a:lnTo>
                  <a:lnTo>
                    <a:pt x="66" y="539"/>
                  </a:lnTo>
                  <a:lnTo>
                    <a:pt x="44" y="626"/>
                  </a:lnTo>
                  <a:lnTo>
                    <a:pt x="23" y="712"/>
                  </a:lnTo>
                  <a:lnTo>
                    <a:pt x="1" y="798"/>
                  </a:lnTo>
                  <a:lnTo>
                    <a:pt x="1" y="884"/>
                  </a:lnTo>
                  <a:lnTo>
                    <a:pt x="1" y="1908"/>
                  </a:lnTo>
                  <a:lnTo>
                    <a:pt x="1757" y="1908"/>
                  </a:lnTo>
                  <a:lnTo>
                    <a:pt x="1757" y="884"/>
                  </a:lnTo>
                  <a:lnTo>
                    <a:pt x="1757" y="798"/>
                  </a:lnTo>
                  <a:lnTo>
                    <a:pt x="1746" y="712"/>
                  </a:lnTo>
                  <a:lnTo>
                    <a:pt x="1725" y="626"/>
                  </a:lnTo>
                  <a:lnTo>
                    <a:pt x="1692" y="539"/>
                  </a:lnTo>
                  <a:lnTo>
                    <a:pt x="1649" y="464"/>
                  </a:lnTo>
                  <a:lnTo>
                    <a:pt x="1606" y="389"/>
                  </a:lnTo>
                  <a:lnTo>
                    <a:pt x="1563" y="324"/>
                  </a:lnTo>
                  <a:lnTo>
                    <a:pt x="1499" y="259"/>
                  </a:lnTo>
                  <a:lnTo>
                    <a:pt x="1434" y="205"/>
                  </a:lnTo>
                  <a:lnTo>
                    <a:pt x="1369" y="151"/>
                  </a:lnTo>
                  <a:lnTo>
                    <a:pt x="1294" y="108"/>
                  </a:lnTo>
                  <a:lnTo>
                    <a:pt x="1218" y="76"/>
                  </a:lnTo>
                  <a:lnTo>
                    <a:pt x="1143" y="44"/>
                  </a:lnTo>
                  <a:lnTo>
                    <a:pt x="1057" y="22"/>
                  </a:lnTo>
                  <a:lnTo>
                    <a:pt x="971" y="11"/>
                  </a:lnTo>
                  <a:lnTo>
                    <a:pt x="884" y="1"/>
                  </a:lnTo>
                  <a:close/>
                </a:path>
              </a:pathLst>
            </a:custGeom>
            <a:solidFill>
              <a:srgbClr val="BABF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18"/>
            <p:cNvSpPr/>
            <p:nvPr/>
          </p:nvSpPr>
          <p:spPr>
            <a:xfrm>
              <a:off x="1275865" y="6639479"/>
              <a:ext cx="100986" cy="306445"/>
            </a:xfrm>
            <a:custGeom>
              <a:rect b="b" l="l" r="r" t="t"/>
              <a:pathLst>
                <a:path extrusionOk="0" h="1930" w="636">
                  <a:moveTo>
                    <a:pt x="54" y="1"/>
                  </a:moveTo>
                  <a:lnTo>
                    <a:pt x="22" y="22"/>
                  </a:lnTo>
                  <a:lnTo>
                    <a:pt x="11" y="44"/>
                  </a:lnTo>
                  <a:lnTo>
                    <a:pt x="0" y="76"/>
                  </a:lnTo>
                  <a:lnTo>
                    <a:pt x="0" y="1854"/>
                  </a:lnTo>
                  <a:lnTo>
                    <a:pt x="11" y="1886"/>
                  </a:lnTo>
                  <a:lnTo>
                    <a:pt x="22" y="1908"/>
                  </a:lnTo>
                  <a:lnTo>
                    <a:pt x="54" y="1929"/>
                  </a:lnTo>
                  <a:lnTo>
                    <a:pt x="636" y="1929"/>
                  </a:lnTo>
                  <a:lnTo>
                    <a:pt x="636" y="1"/>
                  </a:lnTo>
                  <a:close/>
                </a:path>
              </a:pathLst>
            </a:custGeom>
            <a:solidFill>
              <a:srgbClr val="EDA60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18"/>
            <p:cNvSpPr/>
            <p:nvPr/>
          </p:nvSpPr>
          <p:spPr>
            <a:xfrm>
              <a:off x="1359703" y="6639479"/>
              <a:ext cx="335349" cy="306445"/>
            </a:xfrm>
            <a:custGeom>
              <a:rect b="b" l="l" r="r" t="t"/>
              <a:pathLst>
                <a:path extrusionOk="0" h="1930" w="2112">
                  <a:moveTo>
                    <a:pt x="54" y="1"/>
                  </a:moveTo>
                  <a:lnTo>
                    <a:pt x="22" y="22"/>
                  </a:lnTo>
                  <a:lnTo>
                    <a:pt x="11" y="44"/>
                  </a:lnTo>
                  <a:lnTo>
                    <a:pt x="0" y="76"/>
                  </a:lnTo>
                  <a:lnTo>
                    <a:pt x="0" y="1854"/>
                  </a:lnTo>
                  <a:lnTo>
                    <a:pt x="11" y="1886"/>
                  </a:lnTo>
                  <a:lnTo>
                    <a:pt x="22" y="1908"/>
                  </a:lnTo>
                  <a:lnTo>
                    <a:pt x="54" y="1929"/>
                  </a:lnTo>
                  <a:lnTo>
                    <a:pt x="2058" y="1929"/>
                  </a:lnTo>
                  <a:lnTo>
                    <a:pt x="2090" y="1908"/>
                  </a:lnTo>
                  <a:lnTo>
                    <a:pt x="2101" y="1886"/>
                  </a:lnTo>
                  <a:lnTo>
                    <a:pt x="2112" y="1854"/>
                  </a:lnTo>
                  <a:lnTo>
                    <a:pt x="2112" y="76"/>
                  </a:lnTo>
                  <a:lnTo>
                    <a:pt x="2101" y="44"/>
                  </a:lnTo>
                  <a:lnTo>
                    <a:pt x="2090" y="22"/>
                  </a:lnTo>
                  <a:lnTo>
                    <a:pt x="2058" y="1"/>
                  </a:lnTo>
                  <a:close/>
                </a:path>
              </a:pathLst>
            </a:custGeom>
            <a:solidFill>
              <a:srgbClr val="FABB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5" name="Google Shape;175;p18"/>
          <p:cNvSpPr txBox="1"/>
          <p:nvPr/>
        </p:nvSpPr>
        <p:spPr>
          <a:xfrm>
            <a:off x="101350" y="1952700"/>
            <a:ext cx="2455500" cy="49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2"/>
                </a:solidFill>
                <a:latin typeface="Roboto"/>
                <a:ea typeface="Roboto"/>
                <a:cs typeface="Roboto"/>
                <a:sym typeface="Roboto"/>
              </a:rPr>
              <a:t>Secure </a:t>
            </a:r>
            <a:r>
              <a:rPr lang="en" sz="1800">
                <a:solidFill>
                  <a:schemeClr val="dk2"/>
                </a:solidFill>
                <a:latin typeface="Roboto"/>
                <a:ea typeface="Roboto"/>
                <a:cs typeface="Roboto"/>
                <a:sym typeface="Roboto"/>
              </a:rPr>
              <a:t>Aggregation</a:t>
            </a:r>
            <a:endParaRPr sz="1800">
              <a:solidFill>
                <a:schemeClr val="dk2"/>
              </a:solidFill>
              <a:latin typeface="Roboto"/>
              <a:ea typeface="Roboto"/>
              <a:cs typeface="Roboto"/>
              <a:sym typeface="Roboto"/>
            </a:endParaRPr>
          </a:p>
        </p:txBody>
      </p:sp>
      <p:sp>
        <p:nvSpPr>
          <p:cNvPr id="176" name="Google Shape;176;p18"/>
          <p:cNvSpPr/>
          <p:nvPr/>
        </p:nvSpPr>
        <p:spPr>
          <a:xfrm>
            <a:off x="2282477" y="2065901"/>
            <a:ext cx="329850" cy="265301"/>
          </a:xfrm>
          <a:custGeom>
            <a:rect b="b" l="l" r="r" t="t"/>
            <a:pathLst>
              <a:path extrusionOk="0" h="777" w="938">
                <a:moveTo>
                  <a:pt x="819" y="0"/>
                </a:moveTo>
                <a:lnTo>
                  <a:pt x="302" y="528"/>
                </a:lnTo>
                <a:lnTo>
                  <a:pt x="119" y="345"/>
                </a:lnTo>
                <a:lnTo>
                  <a:pt x="0" y="485"/>
                </a:lnTo>
                <a:lnTo>
                  <a:pt x="302" y="776"/>
                </a:lnTo>
                <a:lnTo>
                  <a:pt x="938" y="130"/>
                </a:lnTo>
                <a:lnTo>
                  <a:pt x="819" y="0"/>
                </a:lnTo>
                <a:close/>
              </a:path>
            </a:pathLst>
          </a:custGeom>
          <a:solidFill>
            <a:srgbClr val="676C7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18"/>
          <p:cNvSpPr txBox="1"/>
          <p:nvPr/>
        </p:nvSpPr>
        <p:spPr>
          <a:xfrm>
            <a:off x="335500" y="2358250"/>
            <a:ext cx="1416600" cy="22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2"/>
                </a:solidFill>
                <a:latin typeface="Roboto"/>
                <a:ea typeface="Roboto"/>
                <a:cs typeface="Roboto"/>
                <a:sym typeface="Roboto"/>
              </a:rPr>
              <a:t>[BIK+17, BBG+20]</a:t>
            </a:r>
            <a:endParaRPr sz="1200">
              <a:solidFill>
                <a:schemeClr val="dk2"/>
              </a:solidFill>
              <a:latin typeface="Roboto"/>
              <a:ea typeface="Roboto"/>
              <a:cs typeface="Roboto"/>
              <a:sym typeface="Roboto"/>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1" name="Shape 1021"/>
        <p:cNvGrpSpPr/>
        <p:nvPr/>
      </p:nvGrpSpPr>
      <p:grpSpPr>
        <a:xfrm>
          <a:off x="0" y="0"/>
          <a:ext cx="0" cy="0"/>
          <a:chOff x="0" y="0"/>
          <a:chExt cx="0" cy="0"/>
        </a:xfrm>
      </p:grpSpPr>
      <p:sp>
        <p:nvSpPr>
          <p:cNvPr id="1022" name="Google Shape;1022;p63"/>
          <p:cNvSpPr txBox="1"/>
          <p:nvPr>
            <p:ph type="title"/>
          </p:nvPr>
        </p:nvSpPr>
        <p:spPr>
          <a:xfrm>
            <a:off x="344501" y="264375"/>
            <a:ext cx="7797000" cy="4143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How we can construct it (high-level)</a:t>
            </a:r>
            <a:endParaRPr/>
          </a:p>
        </p:txBody>
      </p:sp>
      <p:sp>
        <p:nvSpPr>
          <p:cNvPr id="1023" name="Google Shape;1023;p63"/>
          <p:cNvSpPr txBox="1"/>
          <p:nvPr/>
        </p:nvSpPr>
        <p:spPr>
          <a:xfrm>
            <a:off x="2083450" y="1002650"/>
            <a:ext cx="1028700" cy="414300"/>
          </a:xfrm>
          <a:prstGeom prst="rect">
            <a:avLst/>
          </a:prstGeom>
          <a:noFill/>
          <a:ln cap="flat" cmpd="sng" w="19050">
            <a:solidFill>
              <a:schemeClr val="accent1"/>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chemeClr val="accent1"/>
                </a:solidFill>
                <a:latin typeface="Roboto"/>
                <a:ea typeface="Roboto"/>
                <a:cs typeface="Roboto"/>
                <a:sym typeface="Roboto"/>
              </a:rPr>
              <a:t>Client</a:t>
            </a:r>
            <a:endParaRPr b="1">
              <a:solidFill>
                <a:schemeClr val="accent1"/>
              </a:solidFill>
              <a:latin typeface="Roboto"/>
              <a:ea typeface="Roboto"/>
              <a:cs typeface="Roboto"/>
              <a:sym typeface="Roboto"/>
            </a:endParaRPr>
          </a:p>
        </p:txBody>
      </p:sp>
      <p:sp>
        <p:nvSpPr>
          <p:cNvPr id="1024" name="Google Shape;1024;p63"/>
          <p:cNvSpPr txBox="1"/>
          <p:nvPr/>
        </p:nvSpPr>
        <p:spPr>
          <a:xfrm>
            <a:off x="6402750" y="1002650"/>
            <a:ext cx="1028700" cy="414300"/>
          </a:xfrm>
          <a:prstGeom prst="rect">
            <a:avLst/>
          </a:prstGeom>
          <a:noFill/>
          <a:ln cap="flat" cmpd="sng" w="19050">
            <a:solidFill>
              <a:schemeClr val="accent4"/>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chemeClr val="accent4"/>
                </a:solidFill>
                <a:latin typeface="Roboto"/>
                <a:ea typeface="Roboto"/>
                <a:cs typeface="Roboto"/>
                <a:sym typeface="Roboto"/>
              </a:rPr>
              <a:t>Server</a:t>
            </a:r>
            <a:endParaRPr b="1">
              <a:solidFill>
                <a:schemeClr val="accent4"/>
              </a:solidFill>
              <a:latin typeface="Roboto"/>
              <a:ea typeface="Roboto"/>
              <a:cs typeface="Roboto"/>
              <a:sym typeface="Roboto"/>
            </a:endParaRPr>
          </a:p>
        </p:txBody>
      </p:sp>
      <p:cxnSp>
        <p:nvCxnSpPr>
          <p:cNvPr id="1025" name="Google Shape;1025;p63"/>
          <p:cNvCxnSpPr/>
          <p:nvPr/>
        </p:nvCxnSpPr>
        <p:spPr>
          <a:xfrm>
            <a:off x="2966900" y="1953225"/>
            <a:ext cx="3151200" cy="0"/>
          </a:xfrm>
          <a:prstGeom prst="straightConnector1">
            <a:avLst/>
          </a:prstGeom>
          <a:noFill/>
          <a:ln cap="flat" cmpd="sng" w="9525">
            <a:solidFill>
              <a:schemeClr val="dk2"/>
            </a:solidFill>
            <a:prstDash val="solid"/>
            <a:round/>
            <a:headEnd len="med" w="med" type="none"/>
            <a:tailEnd len="med" w="med" type="triangle"/>
          </a:ln>
        </p:spPr>
      </p:cxnSp>
      <p:sp>
        <p:nvSpPr>
          <p:cNvPr id="1026" name="Google Shape;1026;p63"/>
          <p:cNvSpPr txBox="1"/>
          <p:nvPr/>
        </p:nvSpPr>
        <p:spPr>
          <a:xfrm>
            <a:off x="846375" y="1692800"/>
            <a:ext cx="1172100" cy="414300"/>
          </a:xfrm>
          <a:prstGeom prst="rect">
            <a:avLst/>
          </a:prstGeom>
          <a:no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Registration</a:t>
            </a:r>
            <a:endParaRPr>
              <a:latin typeface="Roboto"/>
              <a:ea typeface="Roboto"/>
              <a:cs typeface="Roboto"/>
              <a:sym typeface="Roboto"/>
            </a:endParaRPr>
          </a:p>
        </p:txBody>
      </p:sp>
      <p:sp>
        <p:nvSpPr>
          <p:cNvPr id="1027" name="Google Shape;1027;p63"/>
          <p:cNvSpPr txBox="1"/>
          <p:nvPr/>
        </p:nvSpPr>
        <p:spPr>
          <a:xfrm>
            <a:off x="3685750" y="1484450"/>
            <a:ext cx="1966200" cy="312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Com(k</a:t>
            </a:r>
            <a:r>
              <a:rPr baseline="-25000" lang="en">
                <a:latin typeface="Roboto"/>
                <a:ea typeface="Roboto"/>
                <a:cs typeface="Roboto"/>
                <a:sym typeface="Roboto"/>
              </a:rPr>
              <a:t>VRF</a:t>
            </a:r>
            <a:r>
              <a:rPr lang="en">
                <a:latin typeface="Roboto"/>
                <a:ea typeface="Roboto"/>
                <a:cs typeface="Roboto"/>
                <a:sym typeface="Roboto"/>
              </a:rPr>
              <a:t>)</a:t>
            </a:r>
            <a:endParaRPr>
              <a:latin typeface="Roboto"/>
              <a:ea typeface="Roboto"/>
              <a:cs typeface="Roboto"/>
              <a:sym typeface="Roboto"/>
            </a:endParaRPr>
          </a:p>
        </p:txBody>
      </p:sp>
      <p:cxnSp>
        <p:nvCxnSpPr>
          <p:cNvPr id="1028" name="Google Shape;1028;p63"/>
          <p:cNvCxnSpPr/>
          <p:nvPr/>
        </p:nvCxnSpPr>
        <p:spPr>
          <a:xfrm>
            <a:off x="2966900" y="3032550"/>
            <a:ext cx="3151200" cy="0"/>
          </a:xfrm>
          <a:prstGeom prst="straightConnector1">
            <a:avLst/>
          </a:prstGeom>
          <a:noFill/>
          <a:ln cap="flat" cmpd="sng" w="9525">
            <a:solidFill>
              <a:schemeClr val="dk2"/>
            </a:solidFill>
            <a:prstDash val="solid"/>
            <a:round/>
            <a:headEnd len="med" w="med" type="none"/>
            <a:tailEnd len="med" w="med" type="triangle"/>
          </a:ln>
        </p:spPr>
      </p:cxnSp>
      <p:sp>
        <p:nvSpPr>
          <p:cNvPr id="1029" name="Google Shape;1029;p63"/>
          <p:cNvSpPr txBox="1"/>
          <p:nvPr/>
        </p:nvSpPr>
        <p:spPr>
          <a:xfrm>
            <a:off x="3559400" y="2602825"/>
            <a:ext cx="1966200" cy="312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Com(m)</a:t>
            </a:r>
            <a:endParaRPr>
              <a:latin typeface="Roboto"/>
              <a:ea typeface="Roboto"/>
              <a:cs typeface="Roboto"/>
              <a:sym typeface="Roboto"/>
            </a:endParaRPr>
          </a:p>
        </p:txBody>
      </p:sp>
      <p:cxnSp>
        <p:nvCxnSpPr>
          <p:cNvPr id="1030" name="Google Shape;1030;p63"/>
          <p:cNvCxnSpPr/>
          <p:nvPr/>
        </p:nvCxnSpPr>
        <p:spPr>
          <a:xfrm>
            <a:off x="2966900" y="3679750"/>
            <a:ext cx="3151200" cy="0"/>
          </a:xfrm>
          <a:prstGeom prst="straightConnector1">
            <a:avLst/>
          </a:prstGeom>
          <a:noFill/>
          <a:ln cap="flat" cmpd="sng" w="9525">
            <a:solidFill>
              <a:schemeClr val="dk2"/>
            </a:solidFill>
            <a:prstDash val="solid"/>
            <a:round/>
            <a:headEnd len="med" w="med" type="none"/>
            <a:tailEnd len="med" w="med" type="triangle"/>
          </a:ln>
        </p:spPr>
      </p:cxnSp>
      <p:sp>
        <p:nvSpPr>
          <p:cNvPr id="1031" name="Google Shape;1031;p63"/>
          <p:cNvSpPr txBox="1"/>
          <p:nvPr/>
        </p:nvSpPr>
        <p:spPr>
          <a:xfrm>
            <a:off x="3559400" y="3199850"/>
            <a:ext cx="1966200" cy="312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VRF</a:t>
            </a:r>
            <a:r>
              <a:rPr baseline="-25000" lang="en">
                <a:latin typeface="Roboto"/>
                <a:ea typeface="Roboto"/>
                <a:cs typeface="Roboto"/>
                <a:sym typeface="Roboto"/>
              </a:rPr>
              <a:t>k_VRF</a:t>
            </a:r>
            <a:r>
              <a:rPr lang="en">
                <a:latin typeface="Roboto"/>
                <a:ea typeface="Roboto"/>
                <a:cs typeface="Roboto"/>
                <a:sym typeface="Roboto"/>
              </a:rPr>
              <a:t>(m) + proof</a:t>
            </a:r>
            <a:endParaRPr>
              <a:latin typeface="Roboto"/>
              <a:ea typeface="Roboto"/>
              <a:cs typeface="Roboto"/>
              <a:sym typeface="Roboto"/>
            </a:endParaRPr>
          </a:p>
        </p:txBody>
      </p:sp>
      <p:cxnSp>
        <p:nvCxnSpPr>
          <p:cNvPr id="1032" name="Google Shape;1032;p63"/>
          <p:cNvCxnSpPr/>
          <p:nvPr/>
        </p:nvCxnSpPr>
        <p:spPr>
          <a:xfrm>
            <a:off x="2966900" y="4220825"/>
            <a:ext cx="3151200" cy="0"/>
          </a:xfrm>
          <a:prstGeom prst="straightConnector1">
            <a:avLst/>
          </a:prstGeom>
          <a:noFill/>
          <a:ln cap="flat" cmpd="sng" w="9525">
            <a:solidFill>
              <a:schemeClr val="dk2"/>
            </a:solidFill>
            <a:prstDash val="solid"/>
            <a:round/>
            <a:headEnd len="med" w="med" type="none"/>
            <a:tailEnd len="med" w="med" type="triangle"/>
          </a:ln>
        </p:spPr>
      </p:cxnSp>
      <p:sp>
        <p:nvSpPr>
          <p:cNvPr id="1033" name="Google Shape;1033;p63"/>
          <p:cNvSpPr txBox="1"/>
          <p:nvPr/>
        </p:nvSpPr>
        <p:spPr>
          <a:xfrm>
            <a:off x="3160600" y="3847050"/>
            <a:ext cx="3016500" cy="312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BlindSignatureRequest(m) + proof</a:t>
            </a:r>
            <a:endParaRPr>
              <a:latin typeface="Roboto"/>
              <a:ea typeface="Roboto"/>
              <a:cs typeface="Roboto"/>
              <a:sym typeface="Roboto"/>
            </a:endParaRPr>
          </a:p>
        </p:txBody>
      </p:sp>
      <p:cxnSp>
        <p:nvCxnSpPr>
          <p:cNvPr id="1034" name="Google Shape;1034;p63"/>
          <p:cNvCxnSpPr/>
          <p:nvPr/>
        </p:nvCxnSpPr>
        <p:spPr>
          <a:xfrm>
            <a:off x="3063750" y="4868025"/>
            <a:ext cx="3151200" cy="0"/>
          </a:xfrm>
          <a:prstGeom prst="straightConnector1">
            <a:avLst/>
          </a:prstGeom>
          <a:noFill/>
          <a:ln cap="flat" cmpd="sng" w="9525">
            <a:solidFill>
              <a:schemeClr val="dk2"/>
            </a:solidFill>
            <a:prstDash val="solid"/>
            <a:round/>
            <a:headEnd len="med" w="med" type="triangle"/>
            <a:tailEnd len="med" w="med" type="none"/>
          </a:ln>
        </p:spPr>
      </p:cxnSp>
      <p:sp>
        <p:nvSpPr>
          <p:cNvPr id="1035" name="Google Shape;1035;p63"/>
          <p:cNvSpPr txBox="1"/>
          <p:nvPr/>
        </p:nvSpPr>
        <p:spPr>
          <a:xfrm>
            <a:off x="3257450" y="4494250"/>
            <a:ext cx="3016500" cy="312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BlindSignatureResponse(m)</a:t>
            </a:r>
            <a:endParaRPr>
              <a:latin typeface="Roboto"/>
              <a:ea typeface="Roboto"/>
              <a:cs typeface="Roboto"/>
              <a:sym typeface="Roboto"/>
            </a:endParaRPr>
          </a:p>
        </p:txBody>
      </p:sp>
      <p:sp>
        <p:nvSpPr>
          <p:cNvPr id="1036" name="Google Shape;1036;p63"/>
          <p:cNvSpPr txBox="1"/>
          <p:nvPr/>
        </p:nvSpPr>
        <p:spPr>
          <a:xfrm>
            <a:off x="846375" y="3365350"/>
            <a:ext cx="1172100" cy="628800"/>
          </a:xfrm>
          <a:prstGeom prst="rect">
            <a:avLst/>
          </a:prstGeom>
          <a:no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Token Request</a:t>
            </a:r>
            <a:endParaRPr>
              <a:latin typeface="Roboto"/>
              <a:ea typeface="Roboto"/>
              <a:cs typeface="Roboto"/>
              <a:sym typeface="Roboto"/>
            </a:endParaRPr>
          </a:p>
        </p:txBody>
      </p:sp>
      <p:cxnSp>
        <p:nvCxnSpPr>
          <p:cNvPr id="1037" name="Google Shape;1037;p63"/>
          <p:cNvCxnSpPr/>
          <p:nvPr/>
        </p:nvCxnSpPr>
        <p:spPr>
          <a:xfrm rot="10800000">
            <a:off x="4969875" y="2961225"/>
            <a:ext cx="759600" cy="984300"/>
          </a:xfrm>
          <a:prstGeom prst="straightConnector1">
            <a:avLst/>
          </a:prstGeom>
          <a:noFill/>
          <a:ln cap="flat" cmpd="sng" w="9525">
            <a:solidFill>
              <a:schemeClr val="dk2"/>
            </a:solidFill>
            <a:prstDash val="solid"/>
            <a:round/>
            <a:headEnd len="med" w="med" type="none"/>
            <a:tailEnd len="med" w="med" type="triangle"/>
          </a:ln>
        </p:spPr>
      </p:cxnSp>
      <p:sp>
        <p:nvSpPr>
          <p:cNvPr id="1038" name="Google Shape;1038;p63"/>
          <p:cNvSpPr txBox="1"/>
          <p:nvPr/>
        </p:nvSpPr>
        <p:spPr>
          <a:xfrm>
            <a:off x="6667025" y="3294450"/>
            <a:ext cx="1848900" cy="442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Checks VRF</a:t>
            </a:r>
            <a:r>
              <a:rPr baseline="-25000" lang="en">
                <a:latin typeface="Roboto"/>
                <a:ea typeface="Roboto"/>
                <a:cs typeface="Roboto"/>
                <a:sym typeface="Roboto"/>
              </a:rPr>
              <a:t>k_VRF</a:t>
            </a:r>
            <a:r>
              <a:rPr lang="en">
                <a:latin typeface="Roboto"/>
                <a:ea typeface="Roboto"/>
                <a:cs typeface="Roboto"/>
                <a:sym typeface="Roboto"/>
              </a:rPr>
              <a:t>(m)  is unique</a:t>
            </a:r>
            <a:endParaRPr>
              <a:latin typeface="Roboto"/>
              <a:ea typeface="Roboto"/>
              <a:cs typeface="Roboto"/>
              <a:sym typeface="Roboto"/>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2" name="Shape 1042"/>
        <p:cNvGrpSpPr/>
        <p:nvPr/>
      </p:nvGrpSpPr>
      <p:grpSpPr>
        <a:xfrm>
          <a:off x="0" y="0"/>
          <a:ext cx="0" cy="0"/>
          <a:chOff x="0" y="0"/>
          <a:chExt cx="0" cy="0"/>
        </a:xfrm>
      </p:grpSpPr>
      <p:sp>
        <p:nvSpPr>
          <p:cNvPr id="1043" name="Google Shape;1043;p64"/>
          <p:cNvSpPr txBox="1"/>
          <p:nvPr>
            <p:ph type="title"/>
          </p:nvPr>
        </p:nvSpPr>
        <p:spPr>
          <a:xfrm>
            <a:off x="344501" y="264375"/>
            <a:ext cx="7797000" cy="4143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Dodis-Yampolskiy VRF</a:t>
            </a:r>
            <a:endParaRPr/>
          </a:p>
        </p:txBody>
      </p:sp>
      <p:sp>
        <p:nvSpPr>
          <p:cNvPr id="1044" name="Google Shape;1044;p64"/>
          <p:cNvSpPr txBox="1"/>
          <p:nvPr/>
        </p:nvSpPr>
        <p:spPr>
          <a:xfrm>
            <a:off x="533875" y="1224025"/>
            <a:ext cx="5989800" cy="3398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700">
                <a:latin typeface="Roboto"/>
                <a:ea typeface="Roboto"/>
                <a:cs typeface="Roboto"/>
                <a:sym typeface="Roboto"/>
              </a:rPr>
              <a:t>Dodis-Yampolskiy VRF:</a:t>
            </a:r>
            <a:endParaRPr sz="1700">
              <a:latin typeface="Roboto"/>
              <a:ea typeface="Roboto"/>
              <a:cs typeface="Roboto"/>
              <a:sym typeface="Roboto"/>
            </a:endParaRPr>
          </a:p>
          <a:p>
            <a:pPr indent="0" lvl="0" marL="0" rtl="0" algn="l">
              <a:spcBef>
                <a:spcPts val="0"/>
              </a:spcBef>
              <a:spcAft>
                <a:spcPts val="0"/>
              </a:spcAft>
              <a:buNone/>
            </a:pPr>
            <a:r>
              <a:t/>
            </a:r>
            <a:endParaRPr sz="1700">
              <a:latin typeface="Roboto"/>
              <a:ea typeface="Roboto"/>
              <a:cs typeface="Roboto"/>
              <a:sym typeface="Roboto"/>
            </a:endParaRPr>
          </a:p>
          <a:p>
            <a:pPr indent="457200" lvl="0" marL="1371600" rtl="0" algn="l">
              <a:spcBef>
                <a:spcPts val="0"/>
              </a:spcBef>
              <a:spcAft>
                <a:spcPts val="0"/>
              </a:spcAft>
              <a:buNone/>
            </a:pPr>
            <a:r>
              <a:rPr lang="en" sz="1700">
                <a:latin typeface="Roboto"/>
                <a:ea typeface="Roboto"/>
                <a:cs typeface="Roboto"/>
                <a:sym typeface="Roboto"/>
              </a:rPr>
              <a:t>F</a:t>
            </a:r>
            <a:r>
              <a:rPr baseline="-25000" lang="en" sz="1700">
                <a:latin typeface="Roboto"/>
                <a:ea typeface="Roboto"/>
                <a:cs typeface="Roboto"/>
                <a:sym typeface="Roboto"/>
              </a:rPr>
              <a:t>K</a:t>
            </a:r>
            <a:r>
              <a:rPr lang="en" sz="1700">
                <a:latin typeface="Roboto"/>
                <a:ea typeface="Roboto"/>
                <a:cs typeface="Roboto"/>
                <a:sym typeface="Roboto"/>
              </a:rPr>
              <a:t>(m) = g</a:t>
            </a:r>
            <a:r>
              <a:rPr baseline="30000" lang="en" sz="1700">
                <a:latin typeface="Roboto"/>
                <a:ea typeface="Roboto"/>
                <a:cs typeface="Roboto"/>
                <a:sym typeface="Roboto"/>
              </a:rPr>
              <a:t>1/(k+m)</a:t>
            </a:r>
            <a:endParaRPr baseline="30000" sz="1700">
              <a:latin typeface="Roboto"/>
              <a:ea typeface="Roboto"/>
              <a:cs typeface="Roboto"/>
              <a:sym typeface="Roboto"/>
            </a:endParaRPr>
          </a:p>
          <a:p>
            <a:pPr indent="0" lvl="0" marL="0" rtl="0" algn="l">
              <a:spcBef>
                <a:spcPts val="0"/>
              </a:spcBef>
              <a:spcAft>
                <a:spcPts val="0"/>
              </a:spcAft>
              <a:buNone/>
            </a:pPr>
            <a:r>
              <a:t/>
            </a:r>
            <a:endParaRPr baseline="30000">
              <a:latin typeface="Roboto"/>
              <a:ea typeface="Roboto"/>
              <a:cs typeface="Roboto"/>
              <a:sym typeface="Roboto"/>
            </a:endParaRPr>
          </a:p>
          <a:p>
            <a:pPr indent="0" lvl="0" marL="0" rtl="0" algn="l">
              <a:spcBef>
                <a:spcPts val="0"/>
              </a:spcBef>
              <a:spcAft>
                <a:spcPts val="0"/>
              </a:spcAft>
              <a:buNone/>
            </a:pPr>
            <a:r>
              <a:t/>
            </a:r>
            <a:endParaRPr>
              <a:latin typeface="Roboto"/>
              <a:ea typeface="Roboto"/>
              <a:cs typeface="Roboto"/>
              <a:sym typeface="Roboto"/>
            </a:endParaRPr>
          </a:p>
          <a:p>
            <a:pPr indent="0" lvl="0" marL="0" rtl="0" algn="l">
              <a:spcBef>
                <a:spcPts val="0"/>
              </a:spcBef>
              <a:spcAft>
                <a:spcPts val="0"/>
              </a:spcAft>
              <a:buNone/>
            </a:pPr>
            <a:r>
              <a:t/>
            </a:r>
            <a:endParaRPr>
              <a:latin typeface="Roboto"/>
              <a:ea typeface="Roboto"/>
              <a:cs typeface="Roboto"/>
              <a:sym typeface="Roboto"/>
            </a:endParaRPr>
          </a:p>
          <a:p>
            <a:pPr indent="0" lvl="0" marL="0" rtl="0" algn="l">
              <a:spcBef>
                <a:spcPts val="0"/>
              </a:spcBef>
              <a:spcAft>
                <a:spcPts val="0"/>
              </a:spcAft>
              <a:buNone/>
            </a:pPr>
            <a:r>
              <a:rPr b="1" lang="en">
                <a:latin typeface="Roboto"/>
                <a:ea typeface="Roboto"/>
                <a:cs typeface="Roboto"/>
                <a:sym typeface="Roboto"/>
              </a:rPr>
              <a:t>Supports a proof:</a:t>
            </a:r>
            <a:endParaRPr b="1">
              <a:latin typeface="Roboto"/>
              <a:ea typeface="Roboto"/>
              <a:cs typeface="Roboto"/>
              <a:sym typeface="Roboto"/>
            </a:endParaRPr>
          </a:p>
          <a:p>
            <a:pPr indent="0" lvl="0" marL="0" rtl="0" algn="l">
              <a:spcBef>
                <a:spcPts val="0"/>
              </a:spcBef>
              <a:spcAft>
                <a:spcPts val="0"/>
              </a:spcAft>
              <a:buNone/>
            </a:pPr>
            <a:r>
              <a:t/>
            </a:r>
            <a:endParaRPr>
              <a:latin typeface="Roboto"/>
              <a:ea typeface="Roboto"/>
              <a:cs typeface="Roboto"/>
              <a:sym typeface="Roboto"/>
            </a:endParaRPr>
          </a:p>
          <a:p>
            <a:pPr indent="0" lvl="0" marL="0" rtl="0" algn="l">
              <a:spcBef>
                <a:spcPts val="0"/>
              </a:spcBef>
              <a:spcAft>
                <a:spcPts val="0"/>
              </a:spcAft>
              <a:buNone/>
            </a:pPr>
            <a:r>
              <a:rPr lang="en">
                <a:latin typeface="Roboto"/>
                <a:ea typeface="Roboto"/>
                <a:cs typeface="Roboto"/>
                <a:sym typeface="Roboto"/>
              </a:rPr>
              <a:t>Given Com(m), Com(k) and 𝝈,  Client can prove that 𝝈 =  F</a:t>
            </a:r>
            <a:r>
              <a:rPr baseline="-25000" lang="en">
                <a:latin typeface="Roboto"/>
                <a:ea typeface="Roboto"/>
                <a:cs typeface="Roboto"/>
                <a:sym typeface="Roboto"/>
              </a:rPr>
              <a:t>K</a:t>
            </a:r>
            <a:r>
              <a:rPr lang="en">
                <a:latin typeface="Roboto"/>
                <a:ea typeface="Roboto"/>
                <a:cs typeface="Roboto"/>
                <a:sym typeface="Roboto"/>
              </a:rPr>
              <a:t>(m)</a:t>
            </a:r>
            <a:endParaRPr>
              <a:latin typeface="Roboto"/>
              <a:ea typeface="Roboto"/>
              <a:cs typeface="Roboto"/>
              <a:sym typeface="Roboto"/>
            </a:endParaRPr>
          </a:p>
          <a:p>
            <a:pPr indent="0" lvl="0" marL="0" rtl="0" algn="l">
              <a:spcBef>
                <a:spcPts val="0"/>
              </a:spcBef>
              <a:spcAft>
                <a:spcPts val="0"/>
              </a:spcAft>
              <a:buNone/>
            </a:pPr>
            <a:r>
              <a:t/>
            </a:r>
            <a:endParaRPr>
              <a:latin typeface="Roboto"/>
              <a:ea typeface="Roboto"/>
              <a:cs typeface="Roboto"/>
              <a:sym typeface="Roboto"/>
            </a:endParaRPr>
          </a:p>
          <a:p>
            <a:pPr indent="0" lvl="0" marL="0" rtl="0" algn="l">
              <a:spcBef>
                <a:spcPts val="0"/>
              </a:spcBef>
              <a:spcAft>
                <a:spcPts val="0"/>
              </a:spcAft>
              <a:buNone/>
            </a:pPr>
            <a:r>
              <a:rPr lang="en">
                <a:latin typeface="Roboto"/>
                <a:ea typeface="Roboto"/>
                <a:cs typeface="Roboto"/>
                <a:sym typeface="Roboto"/>
              </a:rPr>
              <a:t>Uses Pedersen Commitments.</a:t>
            </a:r>
            <a:endParaRPr>
              <a:latin typeface="Roboto"/>
              <a:ea typeface="Roboto"/>
              <a:cs typeface="Roboto"/>
              <a:sym typeface="Roboto"/>
            </a:endParaRPr>
          </a:p>
          <a:p>
            <a:pPr indent="0" lvl="0" marL="0" rtl="0" algn="l">
              <a:spcBef>
                <a:spcPts val="0"/>
              </a:spcBef>
              <a:spcAft>
                <a:spcPts val="0"/>
              </a:spcAft>
              <a:buNone/>
            </a:pPr>
            <a:r>
              <a:t/>
            </a:r>
            <a:endParaRPr>
              <a:latin typeface="Roboto"/>
              <a:ea typeface="Roboto"/>
              <a:cs typeface="Roboto"/>
              <a:sym typeface="Roboto"/>
            </a:endParaRPr>
          </a:p>
          <a:p>
            <a:pPr indent="0" lvl="0" marL="0" rtl="0" algn="l">
              <a:spcBef>
                <a:spcPts val="0"/>
              </a:spcBef>
              <a:spcAft>
                <a:spcPts val="0"/>
              </a:spcAft>
              <a:buNone/>
            </a:pPr>
            <a:r>
              <a:rPr lang="en">
                <a:latin typeface="Roboto"/>
                <a:ea typeface="Roboto"/>
                <a:cs typeface="Roboto"/>
                <a:sym typeface="Roboto"/>
              </a:rPr>
              <a:t>Proof is a “sigma protocol” </a:t>
            </a:r>
            <a:endParaRPr>
              <a:latin typeface="Roboto"/>
              <a:ea typeface="Roboto"/>
              <a:cs typeface="Roboto"/>
              <a:sym typeface="Roboto"/>
            </a:endParaRPr>
          </a:p>
          <a:p>
            <a:pPr indent="0" lvl="0" marL="0" rtl="0" algn="l">
              <a:spcBef>
                <a:spcPts val="0"/>
              </a:spcBef>
              <a:spcAft>
                <a:spcPts val="0"/>
              </a:spcAft>
              <a:buNone/>
            </a:pPr>
            <a:r>
              <a:rPr lang="en">
                <a:latin typeface="Roboto"/>
                <a:ea typeface="Roboto"/>
                <a:cs typeface="Roboto"/>
                <a:sym typeface="Roboto"/>
              </a:rPr>
              <a:t>(3 round protocol made non-interactive using the Fiat-Shamir heuristic)</a:t>
            </a:r>
            <a:endParaRPr>
              <a:latin typeface="Roboto"/>
              <a:ea typeface="Roboto"/>
              <a:cs typeface="Roboto"/>
              <a:sym typeface="Roboto"/>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8" name="Shape 1048"/>
        <p:cNvGrpSpPr/>
        <p:nvPr/>
      </p:nvGrpSpPr>
      <p:grpSpPr>
        <a:xfrm>
          <a:off x="0" y="0"/>
          <a:ext cx="0" cy="0"/>
          <a:chOff x="0" y="0"/>
          <a:chExt cx="0" cy="0"/>
        </a:xfrm>
      </p:grpSpPr>
      <p:sp>
        <p:nvSpPr>
          <p:cNvPr id="1049" name="Google Shape;1049;p65"/>
          <p:cNvSpPr txBox="1"/>
          <p:nvPr>
            <p:ph type="title"/>
          </p:nvPr>
        </p:nvSpPr>
        <p:spPr>
          <a:xfrm>
            <a:off x="344501" y="264375"/>
            <a:ext cx="7797000" cy="4143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Boneh-Boyen Signature</a:t>
            </a:r>
            <a:endParaRPr/>
          </a:p>
        </p:txBody>
      </p:sp>
      <p:sp>
        <p:nvSpPr>
          <p:cNvPr id="1050" name="Google Shape;1050;p65"/>
          <p:cNvSpPr txBox="1"/>
          <p:nvPr/>
        </p:nvSpPr>
        <p:spPr>
          <a:xfrm>
            <a:off x="520875" y="963550"/>
            <a:ext cx="5989800" cy="3398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700">
                <a:latin typeface="Roboto"/>
                <a:ea typeface="Roboto"/>
                <a:cs typeface="Roboto"/>
                <a:sym typeface="Roboto"/>
              </a:rPr>
              <a:t>Boneh-Boyen Signature (privately verifiable):</a:t>
            </a:r>
            <a:endParaRPr sz="1700">
              <a:latin typeface="Roboto"/>
              <a:ea typeface="Roboto"/>
              <a:cs typeface="Roboto"/>
              <a:sym typeface="Roboto"/>
            </a:endParaRPr>
          </a:p>
          <a:p>
            <a:pPr indent="0" lvl="0" marL="0" rtl="0" algn="l">
              <a:spcBef>
                <a:spcPts val="0"/>
              </a:spcBef>
              <a:spcAft>
                <a:spcPts val="0"/>
              </a:spcAft>
              <a:buNone/>
            </a:pPr>
            <a:r>
              <a:t/>
            </a:r>
            <a:endParaRPr sz="1700">
              <a:latin typeface="Roboto"/>
              <a:ea typeface="Roboto"/>
              <a:cs typeface="Roboto"/>
              <a:sym typeface="Roboto"/>
            </a:endParaRPr>
          </a:p>
          <a:p>
            <a:pPr indent="-317500" lvl="0" marL="457200" rtl="0" algn="l">
              <a:spcBef>
                <a:spcPts val="0"/>
              </a:spcBef>
              <a:spcAft>
                <a:spcPts val="0"/>
              </a:spcAft>
              <a:buSzPts val="1400"/>
              <a:buFont typeface="Roboto"/>
              <a:buChar char="●"/>
            </a:pPr>
            <a:r>
              <a:rPr lang="en">
                <a:latin typeface="Roboto"/>
                <a:ea typeface="Roboto"/>
                <a:cs typeface="Roboto"/>
                <a:sym typeface="Roboto"/>
              </a:rPr>
              <a:t>Secret key = (k, y)</a:t>
            </a:r>
            <a:endParaRPr>
              <a:latin typeface="Roboto"/>
              <a:ea typeface="Roboto"/>
              <a:cs typeface="Roboto"/>
              <a:sym typeface="Roboto"/>
            </a:endParaRPr>
          </a:p>
          <a:p>
            <a:pPr indent="-317500" lvl="0" marL="457200" rtl="0" algn="l">
              <a:spcBef>
                <a:spcPts val="0"/>
              </a:spcBef>
              <a:spcAft>
                <a:spcPts val="0"/>
              </a:spcAft>
              <a:buSzPts val="1400"/>
              <a:buFont typeface="Roboto"/>
              <a:buChar char="●"/>
            </a:pPr>
            <a:r>
              <a:rPr lang="en">
                <a:latin typeface="Roboto"/>
                <a:ea typeface="Roboto"/>
                <a:cs typeface="Roboto"/>
                <a:sym typeface="Roboto"/>
              </a:rPr>
              <a:t>Sign</a:t>
            </a:r>
            <a:r>
              <a:rPr baseline="-25000" lang="en">
                <a:latin typeface="Roboto"/>
                <a:ea typeface="Roboto"/>
                <a:cs typeface="Roboto"/>
                <a:sym typeface="Roboto"/>
              </a:rPr>
              <a:t>(k,y)</a:t>
            </a:r>
            <a:r>
              <a:rPr lang="en">
                <a:latin typeface="Roboto"/>
                <a:ea typeface="Roboto"/>
                <a:cs typeface="Roboto"/>
                <a:sym typeface="Roboto"/>
              </a:rPr>
              <a:t>(m, r) = g</a:t>
            </a:r>
            <a:r>
              <a:rPr baseline="30000" lang="en">
                <a:latin typeface="Roboto"/>
                <a:ea typeface="Roboto"/>
                <a:cs typeface="Roboto"/>
                <a:sym typeface="Roboto"/>
              </a:rPr>
              <a:t>1/(k + m + yr)</a:t>
            </a:r>
            <a:endParaRPr baseline="30000">
              <a:latin typeface="Roboto"/>
              <a:ea typeface="Roboto"/>
              <a:cs typeface="Roboto"/>
              <a:sym typeface="Roboto"/>
            </a:endParaRPr>
          </a:p>
          <a:p>
            <a:pPr indent="0" lvl="0" marL="0" rtl="0" algn="l">
              <a:spcBef>
                <a:spcPts val="0"/>
              </a:spcBef>
              <a:spcAft>
                <a:spcPts val="0"/>
              </a:spcAft>
              <a:buNone/>
            </a:pPr>
            <a:r>
              <a:t/>
            </a:r>
            <a:endParaRPr>
              <a:latin typeface="Roboto"/>
              <a:ea typeface="Roboto"/>
              <a:cs typeface="Roboto"/>
              <a:sym typeface="Roboto"/>
            </a:endParaRPr>
          </a:p>
          <a:p>
            <a:pPr indent="0" lvl="0" marL="0" rtl="0" algn="l">
              <a:spcBef>
                <a:spcPts val="0"/>
              </a:spcBef>
              <a:spcAft>
                <a:spcPts val="0"/>
              </a:spcAft>
              <a:buNone/>
            </a:pPr>
            <a:r>
              <a:t/>
            </a:r>
            <a:endParaRPr>
              <a:latin typeface="Roboto"/>
              <a:ea typeface="Roboto"/>
              <a:cs typeface="Roboto"/>
              <a:sym typeface="Roboto"/>
            </a:endParaRPr>
          </a:p>
          <a:p>
            <a:pPr indent="0" lvl="0" marL="0" rtl="0" algn="l">
              <a:spcBef>
                <a:spcPts val="0"/>
              </a:spcBef>
              <a:spcAft>
                <a:spcPts val="0"/>
              </a:spcAft>
              <a:buNone/>
            </a:pPr>
            <a:r>
              <a:rPr lang="en">
                <a:latin typeface="Roboto"/>
                <a:ea typeface="Roboto"/>
                <a:cs typeface="Roboto"/>
                <a:sym typeface="Roboto"/>
              </a:rPr>
              <a:t>Nonce</a:t>
            </a:r>
            <a:r>
              <a:rPr lang="en">
                <a:latin typeface="Roboto"/>
                <a:ea typeface="Roboto"/>
                <a:cs typeface="Roboto"/>
                <a:sym typeface="Roboto"/>
              </a:rPr>
              <a:t> </a:t>
            </a:r>
            <a:r>
              <a:rPr lang="en">
                <a:solidFill>
                  <a:schemeClr val="accent3"/>
                </a:solidFill>
                <a:latin typeface="Roboto"/>
                <a:ea typeface="Roboto"/>
                <a:cs typeface="Roboto"/>
                <a:sym typeface="Roboto"/>
              </a:rPr>
              <a:t>r</a:t>
            </a:r>
            <a:r>
              <a:rPr lang="en">
                <a:latin typeface="Roboto"/>
                <a:ea typeface="Roboto"/>
                <a:cs typeface="Roboto"/>
                <a:sym typeface="Roboto"/>
              </a:rPr>
              <a:t> is required for signatures to be distinct</a:t>
            </a:r>
            <a:endParaRPr>
              <a:latin typeface="Roboto"/>
              <a:ea typeface="Roboto"/>
              <a:cs typeface="Roboto"/>
              <a:sym typeface="Roboto"/>
            </a:endParaRPr>
          </a:p>
          <a:p>
            <a:pPr indent="0" lvl="0" marL="0" rtl="0" algn="l">
              <a:spcBef>
                <a:spcPts val="0"/>
              </a:spcBef>
              <a:spcAft>
                <a:spcPts val="0"/>
              </a:spcAft>
              <a:buNone/>
            </a:pPr>
            <a:r>
              <a:t/>
            </a:r>
            <a:endParaRPr>
              <a:latin typeface="Roboto"/>
              <a:ea typeface="Roboto"/>
              <a:cs typeface="Roboto"/>
              <a:sym typeface="Roboto"/>
            </a:endParaRPr>
          </a:p>
          <a:p>
            <a:pPr indent="0" lvl="0" marL="0" rtl="0" algn="l">
              <a:spcBef>
                <a:spcPts val="0"/>
              </a:spcBef>
              <a:spcAft>
                <a:spcPts val="0"/>
              </a:spcAft>
              <a:buNone/>
            </a:pPr>
            <a:r>
              <a:rPr lang="en">
                <a:latin typeface="Roboto"/>
                <a:ea typeface="Roboto"/>
                <a:cs typeface="Roboto"/>
                <a:sym typeface="Roboto"/>
              </a:rPr>
              <a:t>(Otherwise signatures are deterministic, and clients can </a:t>
            </a:r>
            <a:r>
              <a:rPr lang="en">
                <a:latin typeface="Roboto"/>
                <a:ea typeface="Roboto"/>
                <a:cs typeface="Roboto"/>
                <a:sym typeface="Roboto"/>
              </a:rPr>
              <a:t>replicate</a:t>
            </a:r>
            <a:r>
              <a:rPr lang="en">
                <a:latin typeface="Roboto"/>
                <a:ea typeface="Roboto"/>
                <a:cs typeface="Roboto"/>
                <a:sym typeface="Roboto"/>
              </a:rPr>
              <a:t> them)</a:t>
            </a:r>
            <a:endParaRPr>
              <a:latin typeface="Roboto"/>
              <a:ea typeface="Roboto"/>
              <a:cs typeface="Roboto"/>
              <a:sym typeface="Roboto"/>
            </a:endParaRPr>
          </a:p>
          <a:p>
            <a:pPr indent="0" lvl="0" marL="0" rtl="0" algn="l">
              <a:spcBef>
                <a:spcPts val="0"/>
              </a:spcBef>
              <a:spcAft>
                <a:spcPts val="0"/>
              </a:spcAft>
              <a:buNone/>
            </a:pPr>
            <a:r>
              <a:t/>
            </a:r>
            <a:endParaRPr>
              <a:latin typeface="Roboto"/>
              <a:ea typeface="Roboto"/>
              <a:cs typeface="Roboto"/>
              <a:sym typeface="Roboto"/>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4" name="Shape 1054"/>
        <p:cNvGrpSpPr/>
        <p:nvPr/>
      </p:nvGrpSpPr>
      <p:grpSpPr>
        <a:xfrm>
          <a:off x="0" y="0"/>
          <a:ext cx="0" cy="0"/>
          <a:chOff x="0" y="0"/>
          <a:chExt cx="0" cy="0"/>
        </a:xfrm>
      </p:grpSpPr>
      <p:sp>
        <p:nvSpPr>
          <p:cNvPr id="1055" name="Google Shape;1055;p66"/>
          <p:cNvSpPr txBox="1"/>
          <p:nvPr>
            <p:ph type="title"/>
          </p:nvPr>
        </p:nvSpPr>
        <p:spPr>
          <a:xfrm>
            <a:off x="344501" y="264375"/>
            <a:ext cx="7797000" cy="4143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Boneh-Boyen Signature</a:t>
            </a:r>
            <a:endParaRPr/>
          </a:p>
        </p:txBody>
      </p:sp>
      <p:sp>
        <p:nvSpPr>
          <p:cNvPr id="1056" name="Google Shape;1056;p66"/>
          <p:cNvSpPr txBox="1"/>
          <p:nvPr/>
        </p:nvSpPr>
        <p:spPr>
          <a:xfrm>
            <a:off x="512350" y="976600"/>
            <a:ext cx="7461300" cy="3398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700">
                <a:latin typeface="Roboto"/>
                <a:ea typeface="Roboto"/>
                <a:cs typeface="Roboto"/>
                <a:sym typeface="Roboto"/>
              </a:rPr>
              <a:t>Boneh-Boyen Signature (privately verifiable):</a:t>
            </a:r>
            <a:endParaRPr sz="1700">
              <a:latin typeface="Roboto"/>
              <a:ea typeface="Roboto"/>
              <a:cs typeface="Roboto"/>
              <a:sym typeface="Roboto"/>
            </a:endParaRPr>
          </a:p>
          <a:p>
            <a:pPr indent="0" lvl="0" marL="0" rtl="0" algn="l">
              <a:spcBef>
                <a:spcPts val="0"/>
              </a:spcBef>
              <a:spcAft>
                <a:spcPts val="0"/>
              </a:spcAft>
              <a:buNone/>
            </a:pPr>
            <a:r>
              <a:t/>
            </a:r>
            <a:endParaRPr sz="1700">
              <a:latin typeface="Roboto"/>
              <a:ea typeface="Roboto"/>
              <a:cs typeface="Roboto"/>
              <a:sym typeface="Roboto"/>
            </a:endParaRPr>
          </a:p>
          <a:p>
            <a:pPr indent="-317500" lvl="0" marL="457200" rtl="0" algn="l">
              <a:spcBef>
                <a:spcPts val="0"/>
              </a:spcBef>
              <a:spcAft>
                <a:spcPts val="0"/>
              </a:spcAft>
              <a:buSzPts val="1400"/>
              <a:buFont typeface="Roboto"/>
              <a:buChar char="●"/>
            </a:pPr>
            <a:r>
              <a:rPr lang="en">
                <a:latin typeface="Roboto"/>
                <a:ea typeface="Roboto"/>
                <a:cs typeface="Roboto"/>
                <a:sym typeface="Roboto"/>
              </a:rPr>
              <a:t>Secret key = (k, y)</a:t>
            </a:r>
            <a:endParaRPr>
              <a:latin typeface="Roboto"/>
              <a:ea typeface="Roboto"/>
              <a:cs typeface="Roboto"/>
              <a:sym typeface="Roboto"/>
            </a:endParaRPr>
          </a:p>
          <a:p>
            <a:pPr indent="-317500" lvl="0" marL="457200" rtl="0" algn="l">
              <a:spcBef>
                <a:spcPts val="0"/>
              </a:spcBef>
              <a:spcAft>
                <a:spcPts val="0"/>
              </a:spcAft>
              <a:buSzPts val="1400"/>
              <a:buFont typeface="Roboto"/>
              <a:buChar char="●"/>
            </a:pPr>
            <a:r>
              <a:rPr lang="en">
                <a:latin typeface="Roboto"/>
                <a:ea typeface="Roboto"/>
                <a:cs typeface="Roboto"/>
                <a:sym typeface="Roboto"/>
              </a:rPr>
              <a:t>Sign</a:t>
            </a:r>
            <a:r>
              <a:rPr baseline="-25000" lang="en">
                <a:latin typeface="Roboto"/>
                <a:ea typeface="Roboto"/>
                <a:cs typeface="Roboto"/>
                <a:sym typeface="Roboto"/>
              </a:rPr>
              <a:t>(k,y)</a:t>
            </a:r>
            <a:r>
              <a:rPr lang="en">
                <a:latin typeface="Roboto"/>
                <a:ea typeface="Roboto"/>
                <a:cs typeface="Roboto"/>
                <a:sym typeface="Roboto"/>
              </a:rPr>
              <a:t>(m, r) = g</a:t>
            </a:r>
            <a:r>
              <a:rPr baseline="30000" lang="en">
                <a:latin typeface="Roboto"/>
                <a:ea typeface="Roboto"/>
                <a:cs typeface="Roboto"/>
                <a:sym typeface="Roboto"/>
              </a:rPr>
              <a:t>1/(k + m + yr)</a:t>
            </a:r>
            <a:endParaRPr baseline="30000">
              <a:latin typeface="Roboto"/>
              <a:ea typeface="Roboto"/>
              <a:cs typeface="Roboto"/>
              <a:sym typeface="Roboto"/>
            </a:endParaRPr>
          </a:p>
          <a:p>
            <a:pPr indent="0" lvl="0" marL="0" rtl="0" algn="l">
              <a:spcBef>
                <a:spcPts val="0"/>
              </a:spcBef>
              <a:spcAft>
                <a:spcPts val="0"/>
              </a:spcAft>
              <a:buNone/>
            </a:pPr>
            <a:r>
              <a:t/>
            </a:r>
            <a:endParaRPr>
              <a:latin typeface="Roboto"/>
              <a:ea typeface="Roboto"/>
              <a:cs typeface="Roboto"/>
              <a:sym typeface="Roboto"/>
            </a:endParaRPr>
          </a:p>
          <a:p>
            <a:pPr indent="0" lvl="0" marL="0" rtl="0" algn="l">
              <a:spcBef>
                <a:spcPts val="0"/>
              </a:spcBef>
              <a:spcAft>
                <a:spcPts val="0"/>
              </a:spcAft>
              <a:buNone/>
            </a:pPr>
            <a:r>
              <a:rPr b="1" lang="en">
                <a:latin typeface="Roboto"/>
                <a:ea typeface="Roboto"/>
                <a:cs typeface="Roboto"/>
                <a:sym typeface="Roboto"/>
              </a:rPr>
              <a:t>Blind issuance with client-chosen nonce:</a:t>
            </a:r>
            <a:endParaRPr b="1">
              <a:latin typeface="Roboto"/>
              <a:ea typeface="Roboto"/>
              <a:cs typeface="Roboto"/>
              <a:sym typeface="Roboto"/>
            </a:endParaRPr>
          </a:p>
          <a:p>
            <a:pPr indent="0" lvl="0" marL="0" rtl="0" algn="l">
              <a:spcBef>
                <a:spcPts val="0"/>
              </a:spcBef>
              <a:spcAft>
                <a:spcPts val="0"/>
              </a:spcAft>
              <a:buNone/>
            </a:pPr>
            <a:r>
              <a:t/>
            </a:r>
            <a:endParaRPr>
              <a:latin typeface="Roboto"/>
              <a:ea typeface="Roboto"/>
              <a:cs typeface="Roboto"/>
              <a:sym typeface="Roboto"/>
            </a:endParaRPr>
          </a:p>
          <a:p>
            <a:pPr indent="-317500" lvl="0" marL="457200" rtl="0" algn="l">
              <a:lnSpc>
                <a:spcPct val="150000"/>
              </a:lnSpc>
              <a:spcBef>
                <a:spcPts val="0"/>
              </a:spcBef>
              <a:spcAft>
                <a:spcPts val="0"/>
              </a:spcAft>
              <a:buSzPts val="1400"/>
              <a:buFont typeface="Roboto"/>
              <a:buChar char="●"/>
            </a:pPr>
            <a:r>
              <a:rPr lang="en">
                <a:latin typeface="Roboto"/>
                <a:ea typeface="Roboto"/>
                <a:cs typeface="Roboto"/>
                <a:sym typeface="Roboto"/>
              </a:rPr>
              <a:t>Server generates and sends Enc(k), Enc(y) using an additive homomorphic scheme</a:t>
            </a:r>
            <a:endParaRPr>
              <a:latin typeface="Roboto"/>
              <a:ea typeface="Roboto"/>
              <a:cs typeface="Roboto"/>
              <a:sym typeface="Roboto"/>
            </a:endParaRPr>
          </a:p>
          <a:p>
            <a:pPr indent="-317500" lvl="0" marL="457200" rtl="0" algn="l">
              <a:lnSpc>
                <a:spcPct val="150000"/>
              </a:lnSpc>
              <a:spcBef>
                <a:spcPts val="0"/>
              </a:spcBef>
              <a:spcAft>
                <a:spcPts val="0"/>
              </a:spcAft>
              <a:buSzPts val="1400"/>
              <a:buFont typeface="Roboto"/>
              <a:buChar char="●"/>
            </a:pPr>
            <a:r>
              <a:rPr lang="en">
                <a:latin typeface="Roboto"/>
                <a:ea typeface="Roboto"/>
                <a:cs typeface="Roboto"/>
                <a:sym typeface="Roboto"/>
              </a:rPr>
              <a:t>Client homomorphically computes Enc(a * (k + m + yr)) using random mask “a”</a:t>
            </a:r>
            <a:endParaRPr>
              <a:latin typeface="Roboto"/>
              <a:ea typeface="Roboto"/>
              <a:cs typeface="Roboto"/>
              <a:sym typeface="Roboto"/>
            </a:endParaRPr>
          </a:p>
          <a:p>
            <a:pPr indent="-317500" lvl="0" marL="457200" rtl="0" algn="l">
              <a:lnSpc>
                <a:spcPct val="150000"/>
              </a:lnSpc>
              <a:spcBef>
                <a:spcPts val="0"/>
              </a:spcBef>
              <a:spcAft>
                <a:spcPts val="0"/>
              </a:spcAft>
              <a:buSzPts val="1400"/>
              <a:buFont typeface="Roboto"/>
              <a:buChar char="●"/>
            </a:pPr>
            <a:r>
              <a:rPr lang="en">
                <a:latin typeface="Roboto"/>
                <a:ea typeface="Roboto"/>
                <a:cs typeface="Roboto"/>
                <a:sym typeface="Roboto"/>
              </a:rPr>
              <a:t>Server decrypts and computes 𝝈’ = g</a:t>
            </a:r>
            <a:r>
              <a:rPr baseline="30000" lang="en">
                <a:latin typeface="Roboto"/>
                <a:ea typeface="Roboto"/>
                <a:cs typeface="Roboto"/>
                <a:sym typeface="Roboto"/>
              </a:rPr>
              <a:t>1/a(k + m + yr)</a:t>
            </a:r>
            <a:endParaRPr baseline="30000">
              <a:latin typeface="Roboto"/>
              <a:ea typeface="Roboto"/>
              <a:cs typeface="Roboto"/>
              <a:sym typeface="Roboto"/>
            </a:endParaRPr>
          </a:p>
          <a:p>
            <a:pPr indent="-317500" lvl="0" marL="457200" rtl="0" algn="l">
              <a:lnSpc>
                <a:spcPct val="150000"/>
              </a:lnSpc>
              <a:spcBef>
                <a:spcPts val="0"/>
              </a:spcBef>
              <a:spcAft>
                <a:spcPts val="0"/>
              </a:spcAft>
              <a:buSzPts val="1400"/>
              <a:buFont typeface="Roboto"/>
              <a:buChar char="●"/>
            </a:pPr>
            <a:r>
              <a:rPr lang="en">
                <a:latin typeface="Roboto"/>
                <a:ea typeface="Roboto"/>
                <a:cs typeface="Roboto"/>
                <a:sym typeface="Roboto"/>
              </a:rPr>
              <a:t>Client computes 𝝈 = (𝝈’)</a:t>
            </a:r>
            <a:r>
              <a:rPr baseline="30000" lang="en">
                <a:latin typeface="Roboto"/>
                <a:ea typeface="Roboto"/>
                <a:cs typeface="Roboto"/>
                <a:sym typeface="Roboto"/>
              </a:rPr>
              <a:t>a</a:t>
            </a:r>
            <a:r>
              <a:rPr lang="en">
                <a:latin typeface="Roboto"/>
                <a:ea typeface="Roboto"/>
                <a:cs typeface="Roboto"/>
                <a:sym typeface="Roboto"/>
              </a:rPr>
              <a:t> = g</a:t>
            </a:r>
            <a:r>
              <a:rPr baseline="30000" lang="en">
                <a:latin typeface="Roboto"/>
                <a:ea typeface="Roboto"/>
                <a:cs typeface="Roboto"/>
                <a:sym typeface="Roboto"/>
              </a:rPr>
              <a:t>1/(k + m + yr)</a:t>
            </a:r>
            <a:endParaRPr>
              <a:latin typeface="Roboto"/>
              <a:ea typeface="Roboto"/>
              <a:cs typeface="Roboto"/>
              <a:sym typeface="Roboto"/>
            </a:endParaRPr>
          </a:p>
          <a:p>
            <a:pPr indent="0" lvl="0" marL="0" rtl="0" algn="l">
              <a:lnSpc>
                <a:spcPct val="150000"/>
              </a:lnSpc>
              <a:spcBef>
                <a:spcPts val="0"/>
              </a:spcBef>
              <a:spcAft>
                <a:spcPts val="0"/>
              </a:spcAft>
              <a:buNone/>
            </a:pPr>
            <a:r>
              <a:t/>
            </a:r>
            <a:endParaRPr>
              <a:latin typeface="Roboto"/>
              <a:ea typeface="Roboto"/>
              <a:cs typeface="Roboto"/>
              <a:sym typeface="Roboto"/>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0" name="Shape 1060"/>
        <p:cNvGrpSpPr/>
        <p:nvPr/>
      </p:nvGrpSpPr>
      <p:grpSpPr>
        <a:xfrm>
          <a:off x="0" y="0"/>
          <a:ext cx="0" cy="0"/>
          <a:chOff x="0" y="0"/>
          <a:chExt cx="0" cy="0"/>
        </a:xfrm>
      </p:grpSpPr>
      <p:sp>
        <p:nvSpPr>
          <p:cNvPr id="1061" name="Google Shape;1061;p67"/>
          <p:cNvSpPr txBox="1"/>
          <p:nvPr>
            <p:ph type="title"/>
          </p:nvPr>
        </p:nvSpPr>
        <p:spPr>
          <a:xfrm>
            <a:off x="344501" y="264375"/>
            <a:ext cx="7797000" cy="4143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Boneh-Boyen Signature</a:t>
            </a:r>
            <a:endParaRPr/>
          </a:p>
        </p:txBody>
      </p:sp>
      <p:sp>
        <p:nvSpPr>
          <p:cNvPr id="1062" name="Google Shape;1062;p67"/>
          <p:cNvSpPr txBox="1"/>
          <p:nvPr/>
        </p:nvSpPr>
        <p:spPr>
          <a:xfrm>
            <a:off x="512350" y="976600"/>
            <a:ext cx="7461300" cy="3398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700">
                <a:latin typeface="Roboto"/>
                <a:ea typeface="Roboto"/>
                <a:cs typeface="Roboto"/>
                <a:sym typeface="Roboto"/>
              </a:rPr>
              <a:t>Boneh-Boyen Signature (privately verifiable):</a:t>
            </a:r>
            <a:endParaRPr sz="1700">
              <a:latin typeface="Roboto"/>
              <a:ea typeface="Roboto"/>
              <a:cs typeface="Roboto"/>
              <a:sym typeface="Roboto"/>
            </a:endParaRPr>
          </a:p>
          <a:p>
            <a:pPr indent="0" lvl="0" marL="0" rtl="0" algn="l">
              <a:spcBef>
                <a:spcPts val="0"/>
              </a:spcBef>
              <a:spcAft>
                <a:spcPts val="0"/>
              </a:spcAft>
              <a:buNone/>
            </a:pPr>
            <a:r>
              <a:t/>
            </a:r>
            <a:endParaRPr sz="1700">
              <a:latin typeface="Roboto"/>
              <a:ea typeface="Roboto"/>
              <a:cs typeface="Roboto"/>
              <a:sym typeface="Roboto"/>
            </a:endParaRPr>
          </a:p>
          <a:p>
            <a:pPr indent="-317500" lvl="0" marL="457200" rtl="0" algn="l">
              <a:spcBef>
                <a:spcPts val="0"/>
              </a:spcBef>
              <a:spcAft>
                <a:spcPts val="0"/>
              </a:spcAft>
              <a:buSzPts val="1400"/>
              <a:buFont typeface="Roboto"/>
              <a:buChar char="●"/>
            </a:pPr>
            <a:r>
              <a:rPr lang="en">
                <a:latin typeface="Roboto"/>
                <a:ea typeface="Roboto"/>
                <a:cs typeface="Roboto"/>
                <a:sym typeface="Roboto"/>
              </a:rPr>
              <a:t>Secret key = (k, y)</a:t>
            </a:r>
            <a:endParaRPr>
              <a:latin typeface="Roboto"/>
              <a:ea typeface="Roboto"/>
              <a:cs typeface="Roboto"/>
              <a:sym typeface="Roboto"/>
            </a:endParaRPr>
          </a:p>
          <a:p>
            <a:pPr indent="-317500" lvl="0" marL="457200" rtl="0" algn="l">
              <a:spcBef>
                <a:spcPts val="0"/>
              </a:spcBef>
              <a:spcAft>
                <a:spcPts val="0"/>
              </a:spcAft>
              <a:buSzPts val="1400"/>
              <a:buFont typeface="Roboto"/>
              <a:buChar char="●"/>
            </a:pPr>
            <a:r>
              <a:rPr lang="en">
                <a:latin typeface="Roboto"/>
                <a:ea typeface="Roboto"/>
                <a:cs typeface="Roboto"/>
                <a:sym typeface="Roboto"/>
              </a:rPr>
              <a:t>Sign</a:t>
            </a:r>
            <a:r>
              <a:rPr baseline="-25000" lang="en">
                <a:latin typeface="Roboto"/>
                <a:ea typeface="Roboto"/>
                <a:cs typeface="Roboto"/>
                <a:sym typeface="Roboto"/>
              </a:rPr>
              <a:t>(k,y)</a:t>
            </a:r>
            <a:r>
              <a:rPr lang="en">
                <a:latin typeface="Roboto"/>
                <a:ea typeface="Roboto"/>
                <a:cs typeface="Roboto"/>
                <a:sym typeface="Roboto"/>
              </a:rPr>
              <a:t>(m, r) = g</a:t>
            </a:r>
            <a:r>
              <a:rPr baseline="30000" lang="en">
                <a:latin typeface="Roboto"/>
                <a:ea typeface="Roboto"/>
                <a:cs typeface="Roboto"/>
                <a:sym typeface="Roboto"/>
              </a:rPr>
              <a:t>1/(k + m + yr)</a:t>
            </a:r>
            <a:endParaRPr baseline="30000">
              <a:latin typeface="Roboto"/>
              <a:ea typeface="Roboto"/>
              <a:cs typeface="Roboto"/>
              <a:sym typeface="Roboto"/>
            </a:endParaRPr>
          </a:p>
          <a:p>
            <a:pPr indent="0" lvl="0" marL="0" rtl="0" algn="l">
              <a:spcBef>
                <a:spcPts val="0"/>
              </a:spcBef>
              <a:spcAft>
                <a:spcPts val="0"/>
              </a:spcAft>
              <a:buNone/>
            </a:pPr>
            <a:r>
              <a:t/>
            </a:r>
            <a:endParaRPr>
              <a:latin typeface="Roboto"/>
              <a:ea typeface="Roboto"/>
              <a:cs typeface="Roboto"/>
              <a:sym typeface="Roboto"/>
            </a:endParaRPr>
          </a:p>
          <a:p>
            <a:pPr indent="0" lvl="0" marL="0" rtl="0" algn="l">
              <a:spcBef>
                <a:spcPts val="0"/>
              </a:spcBef>
              <a:spcAft>
                <a:spcPts val="0"/>
              </a:spcAft>
              <a:buNone/>
            </a:pPr>
            <a:r>
              <a:rPr b="1" lang="en">
                <a:latin typeface="Roboto"/>
                <a:ea typeface="Roboto"/>
                <a:cs typeface="Roboto"/>
                <a:sym typeface="Roboto"/>
              </a:rPr>
              <a:t>Blind issuance with client-chosen nonce:</a:t>
            </a:r>
            <a:endParaRPr b="1">
              <a:latin typeface="Roboto"/>
              <a:ea typeface="Roboto"/>
              <a:cs typeface="Roboto"/>
              <a:sym typeface="Roboto"/>
            </a:endParaRPr>
          </a:p>
          <a:p>
            <a:pPr indent="0" lvl="0" marL="0" rtl="0" algn="l">
              <a:spcBef>
                <a:spcPts val="0"/>
              </a:spcBef>
              <a:spcAft>
                <a:spcPts val="0"/>
              </a:spcAft>
              <a:buNone/>
            </a:pPr>
            <a:r>
              <a:t/>
            </a:r>
            <a:endParaRPr>
              <a:latin typeface="Roboto"/>
              <a:ea typeface="Roboto"/>
              <a:cs typeface="Roboto"/>
              <a:sym typeface="Roboto"/>
            </a:endParaRPr>
          </a:p>
          <a:p>
            <a:pPr indent="-317500" lvl="0" marL="457200" rtl="0" algn="l">
              <a:lnSpc>
                <a:spcPct val="150000"/>
              </a:lnSpc>
              <a:spcBef>
                <a:spcPts val="0"/>
              </a:spcBef>
              <a:spcAft>
                <a:spcPts val="0"/>
              </a:spcAft>
              <a:buSzPts val="1400"/>
              <a:buFont typeface="Roboto"/>
              <a:buChar char="●"/>
            </a:pPr>
            <a:r>
              <a:rPr lang="en">
                <a:latin typeface="Roboto"/>
                <a:ea typeface="Roboto"/>
                <a:cs typeface="Roboto"/>
                <a:sym typeface="Roboto"/>
              </a:rPr>
              <a:t>Server generates and sends Enc(k), Enc(y) using an additive homomorphic scheme</a:t>
            </a:r>
            <a:endParaRPr>
              <a:latin typeface="Roboto"/>
              <a:ea typeface="Roboto"/>
              <a:cs typeface="Roboto"/>
              <a:sym typeface="Roboto"/>
            </a:endParaRPr>
          </a:p>
          <a:p>
            <a:pPr indent="-317500" lvl="0" marL="457200" rtl="0" algn="l">
              <a:lnSpc>
                <a:spcPct val="150000"/>
              </a:lnSpc>
              <a:spcBef>
                <a:spcPts val="0"/>
              </a:spcBef>
              <a:spcAft>
                <a:spcPts val="0"/>
              </a:spcAft>
              <a:buSzPts val="1400"/>
              <a:buFont typeface="Roboto"/>
              <a:buChar char="●"/>
            </a:pPr>
            <a:r>
              <a:rPr lang="en">
                <a:latin typeface="Roboto"/>
                <a:ea typeface="Roboto"/>
                <a:cs typeface="Roboto"/>
                <a:sym typeface="Roboto"/>
              </a:rPr>
              <a:t>Client homomorphically computes Enc(a * (k + m + yr)) using random mask “a”</a:t>
            </a:r>
            <a:endParaRPr>
              <a:latin typeface="Roboto"/>
              <a:ea typeface="Roboto"/>
              <a:cs typeface="Roboto"/>
              <a:sym typeface="Roboto"/>
            </a:endParaRPr>
          </a:p>
          <a:p>
            <a:pPr indent="-317500" lvl="0" marL="457200" rtl="0" algn="l">
              <a:lnSpc>
                <a:spcPct val="150000"/>
              </a:lnSpc>
              <a:spcBef>
                <a:spcPts val="0"/>
              </a:spcBef>
              <a:spcAft>
                <a:spcPts val="0"/>
              </a:spcAft>
              <a:buSzPts val="1400"/>
              <a:buFont typeface="Roboto"/>
              <a:buChar char="●"/>
            </a:pPr>
            <a:r>
              <a:rPr lang="en">
                <a:latin typeface="Roboto"/>
                <a:ea typeface="Roboto"/>
                <a:cs typeface="Roboto"/>
                <a:sym typeface="Roboto"/>
              </a:rPr>
              <a:t>Server decrypts and computes 𝝈’ = g</a:t>
            </a:r>
            <a:r>
              <a:rPr baseline="30000" lang="en">
                <a:latin typeface="Roboto"/>
                <a:ea typeface="Roboto"/>
                <a:cs typeface="Roboto"/>
                <a:sym typeface="Roboto"/>
              </a:rPr>
              <a:t>1/a(k + m + yr)</a:t>
            </a:r>
            <a:endParaRPr baseline="30000">
              <a:latin typeface="Roboto"/>
              <a:ea typeface="Roboto"/>
              <a:cs typeface="Roboto"/>
              <a:sym typeface="Roboto"/>
            </a:endParaRPr>
          </a:p>
          <a:p>
            <a:pPr indent="-317500" lvl="0" marL="457200" rtl="0" algn="l">
              <a:lnSpc>
                <a:spcPct val="150000"/>
              </a:lnSpc>
              <a:spcBef>
                <a:spcPts val="0"/>
              </a:spcBef>
              <a:spcAft>
                <a:spcPts val="0"/>
              </a:spcAft>
              <a:buSzPts val="1400"/>
              <a:buFont typeface="Roboto"/>
              <a:buChar char="●"/>
            </a:pPr>
            <a:r>
              <a:rPr lang="en">
                <a:latin typeface="Roboto"/>
                <a:ea typeface="Roboto"/>
                <a:cs typeface="Roboto"/>
                <a:sym typeface="Roboto"/>
              </a:rPr>
              <a:t>Client computes 𝝈 = (𝝈’)</a:t>
            </a:r>
            <a:r>
              <a:rPr baseline="30000" lang="en">
                <a:latin typeface="Roboto"/>
                <a:ea typeface="Roboto"/>
                <a:cs typeface="Roboto"/>
                <a:sym typeface="Roboto"/>
              </a:rPr>
              <a:t>a</a:t>
            </a:r>
            <a:r>
              <a:rPr lang="en">
                <a:latin typeface="Roboto"/>
                <a:ea typeface="Roboto"/>
                <a:cs typeface="Roboto"/>
                <a:sym typeface="Roboto"/>
              </a:rPr>
              <a:t> = g</a:t>
            </a:r>
            <a:r>
              <a:rPr baseline="30000" lang="en">
                <a:latin typeface="Roboto"/>
                <a:ea typeface="Roboto"/>
                <a:cs typeface="Roboto"/>
                <a:sym typeface="Roboto"/>
              </a:rPr>
              <a:t>1/(k + m + yr)</a:t>
            </a:r>
            <a:endParaRPr>
              <a:latin typeface="Roboto"/>
              <a:ea typeface="Roboto"/>
              <a:cs typeface="Roboto"/>
              <a:sym typeface="Roboto"/>
            </a:endParaRPr>
          </a:p>
          <a:p>
            <a:pPr indent="0" lvl="0" marL="0" rtl="0" algn="l">
              <a:lnSpc>
                <a:spcPct val="150000"/>
              </a:lnSpc>
              <a:spcBef>
                <a:spcPts val="0"/>
              </a:spcBef>
              <a:spcAft>
                <a:spcPts val="0"/>
              </a:spcAft>
              <a:buNone/>
            </a:pPr>
            <a:r>
              <a:t/>
            </a:r>
            <a:endParaRPr>
              <a:latin typeface="Roboto"/>
              <a:ea typeface="Roboto"/>
              <a:cs typeface="Roboto"/>
              <a:sym typeface="Roboto"/>
            </a:endParaRPr>
          </a:p>
        </p:txBody>
      </p:sp>
      <p:sp>
        <p:nvSpPr>
          <p:cNvPr id="1063" name="Google Shape;1063;p67"/>
          <p:cNvSpPr txBox="1"/>
          <p:nvPr/>
        </p:nvSpPr>
        <p:spPr>
          <a:xfrm>
            <a:off x="829150" y="3887750"/>
            <a:ext cx="7797000" cy="1015800"/>
          </a:xfrm>
          <a:prstGeom prst="rect">
            <a:avLst/>
          </a:prstGeom>
          <a:no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317500" lvl="0" marL="457200" rtl="0" algn="l">
              <a:lnSpc>
                <a:spcPct val="150000"/>
              </a:lnSpc>
              <a:spcBef>
                <a:spcPts val="0"/>
              </a:spcBef>
              <a:spcAft>
                <a:spcPts val="0"/>
              </a:spcAft>
              <a:buSzPts val="1400"/>
              <a:buFont typeface="Roboto"/>
              <a:buAutoNum type="arabicParenR"/>
            </a:pPr>
            <a:r>
              <a:rPr lang="en">
                <a:latin typeface="Roboto"/>
                <a:ea typeface="Roboto"/>
                <a:cs typeface="Roboto"/>
                <a:sym typeface="Roboto"/>
              </a:rPr>
              <a:t>Need the nonce to be </a:t>
            </a:r>
            <a:r>
              <a:rPr b="1" lang="en">
                <a:latin typeface="Roboto"/>
                <a:ea typeface="Roboto"/>
                <a:cs typeface="Roboto"/>
                <a:sym typeface="Roboto"/>
              </a:rPr>
              <a:t>collaboratively chosen</a:t>
            </a:r>
            <a:r>
              <a:rPr lang="en">
                <a:latin typeface="Roboto"/>
                <a:ea typeface="Roboto"/>
                <a:cs typeface="Roboto"/>
                <a:sym typeface="Roboto"/>
              </a:rPr>
              <a:t> </a:t>
            </a:r>
            <a:endParaRPr>
              <a:latin typeface="Roboto"/>
              <a:ea typeface="Roboto"/>
              <a:cs typeface="Roboto"/>
              <a:sym typeface="Roboto"/>
            </a:endParaRPr>
          </a:p>
          <a:p>
            <a:pPr indent="-317500" lvl="1" marL="914400" rtl="0" algn="l">
              <a:lnSpc>
                <a:spcPct val="150000"/>
              </a:lnSpc>
              <a:spcBef>
                <a:spcPts val="0"/>
              </a:spcBef>
              <a:spcAft>
                <a:spcPts val="0"/>
              </a:spcAft>
              <a:buSzPts val="1400"/>
              <a:buFont typeface="Roboto"/>
              <a:buChar char="○"/>
            </a:pPr>
            <a:r>
              <a:rPr lang="en">
                <a:latin typeface="Roboto"/>
                <a:ea typeface="Roboto"/>
                <a:cs typeface="Roboto"/>
                <a:sym typeface="Roboto"/>
              </a:rPr>
              <a:t>r = r</a:t>
            </a:r>
            <a:r>
              <a:rPr baseline="-25000" lang="en">
                <a:latin typeface="Roboto"/>
                <a:ea typeface="Roboto"/>
                <a:cs typeface="Roboto"/>
                <a:sym typeface="Roboto"/>
              </a:rPr>
              <a:t>C</a:t>
            </a:r>
            <a:r>
              <a:rPr lang="en">
                <a:latin typeface="Roboto"/>
                <a:ea typeface="Roboto"/>
                <a:cs typeface="Roboto"/>
                <a:sym typeface="Roboto"/>
              </a:rPr>
              <a:t> + r</a:t>
            </a:r>
            <a:r>
              <a:rPr baseline="-25000" lang="en">
                <a:latin typeface="Roboto"/>
                <a:ea typeface="Roboto"/>
                <a:cs typeface="Roboto"/>
                <a:sym typeface="Roboto"/>
              </a:rPr>
              <a:t>S</a:t>
            </a:r>
            <a:r>
              <a:rPr lang="en">
                <a:latin typeface="Roboto"/>
                <a:ea typeface="Roboto"/>
                <a:cs typeface="Roboto"/>
                <a:sym typeface="Roboto"/>
              </a:rPr>
              <a:t> where r</a:t>
            </a:r>
            <a:r>
              <a:rPr baseline="-25000" lang="en">
                <a:latin typeface="Roboto"/>
                <a:ea typeface="Roboto"/>
                <a:cs typeface="Roboto"/>
                <a:sym typeface="Roboto"/>
              </a:rPr>
              <a:t>C</a:t>
            </a:r>
            <a:r>
              <a:rPr lang="en">
                <a:latin typeface="Roboto"/>
                <a:ea typeface="Roboto"/>
                <a:cs typeface="Roboto"/>
                <a:sym typeface="Roboto"/>
              </a:rPr>
              <a:t> is chosen by the client and r</a:t>
            </a:r>
            <a:r>
              <a:rPr baseline="-25000" lang="en">
                <a:latin typeface="Roboto"/>
                <a:ea typeface="Roboto"/>
                <a:cs typeface="Roboto"/>
                <a:sym typeface="Roboto"/>
              </a:rPr>
              <a:t>S</a:t>
            </a:r>
            <a:r>
              <a:rPr lang="en">
                <a:latin typeface="Roboto"/>
                <a:ea typeface="Roboto"/>
                <a:cs typeface="Roboto"/>
                <a:sym typeface="Roboto"/>
              </a:rPr>
              <a:t> by the server</a:t>
            </a:r>
            <a:endParaRPr>
              <a:latin typeface="Roboto"/>
              <a:ea typeface="Roboto"/>
              <a:cs typeface="Roboto"/>
              <a:sym typeface="Roboto"/>
            </a:endParaRPr>
          </a:p>
          <a:p>
            <a:pPr indent="-317500" lvl="0" marL="457200" rtl="0" algn="l">
              <a:lnSpc>
                <a:spcPct val="150000"/>
              </a:lnSpc>
              <a:spcBef>
                <a:spcPts val="0"/>
              </a:spcBef>
              <a:spcAft>
                <a:spcPts val="0"/>
              </a:spcAft>
              <a:buSzPts val="1400"/>
              <a:buFont typeface="Roboto"/>
              <a:buAutoNum type="arabicParenR"/>
            </a:pPr>
            <a:r>
              <a:rPr lang="en">
                <a:latin typeface="Roboto"/>
                <a:ea typeface="Roboto"/>
                <a:cs typeface="Roboto"/>
                <a:sym typeface="Roboto"/>
              </a:rPr>
              <a:t>Need proofs of consistency with a committed message.</a:t>
            </a:r>
            <a:endParaRPr>
              <a:latin typeface="Roboto"/>
              <a:ea typeface="Roboto"/>
              <a:cs typeface="Roboto"/>
              <a:sym typeface="Roboto"/>
            </a:endParaRPr>
          </a:p>
          <a:p>
            <a:pPr indent="0" lvl="0" marL="0" rtl="0" algn="l">
              <a:spcBef>
                <a:spcPts val="0"/>
              </a:spcBef>
              <a:spcAft>
                <a:spcPts val="0"/>
              </a:spcAft>
              <a:buNone/>
            </a:pPr>
            <a:r>
              <a:t/>
            </a:r>
            <a:endParaRPr>
              <a:latin typeface="Roboto"/>
              <a:ea typeface="Roboto"/>
              <a:cs typeface="Roboto"/>
              <a:sym typeface="Roboto"/>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7" name="Shape 1067"/>
        <p:cNvGrpSpPr/>
        <p:nvPr/>
      </p:nvGrpSpPr>
      <p:grpSpPr>
        <a:xfrm>
          <a:off x="0" y="0"/>
          <a:ext cx="0" cy="0"/>
          <a:chOff x="0" y="0"/>
          <a:chExt cx="0" cy="0"/>
        </a:xfrm>
      </p:grpSpPr>
      <p:sp>
        <p:nvSpPr>
          <p:cNvPr id="1068" name="Google Shape;1068;p68"/>
          <p:cNvSpPr txBox="1"/>
          <p:nvPr>
            <p:ph type="title"/>
          </p:nvPr>
        </p:nvSpPr>
        <p:spPr>
          <a:xfrm>
            <a:off x="344501" y="264375"/>
            <a:ext cx="7797000" cy="4143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Boneh-Boyen Signatures</a:t>
            </a:r>
            <a:endParaRPr/>
          </a:p>
        </p:txBody>
      </p:sp>
      <p:sp>
        <p:nvSpPr>
          <p:cNvPr id="1069" name="Google Shape;1069;p68"/>
          <p:cNvSpPr txBox="1"/>
          <p:nvPr/>
        </p:nvSpPr>
        <p:spPr>
          <a:xfrm>
            <a:off x="2083450" y="1002650"/>
            <a:ext cx="1028700" cy="414300"/>
          </a:xfrm>
          <a:prstGeom prst="rect">
            <a:avLst/>
          </a:prstGeom>
          <a:noFill/>
          <a:ln cap="flat" cmpd="sng" w="19050">
            <a:solidFill>
              <a:schemeClr val="accent1"/>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chemeClr val="accent1"/>
                </a:solidFill>
                <a:latin typeface="Roboto"/>
                <a:ea typeface="Roboto"/>
                <a:cs typeface="Roboto"/>
                <a:sym typeface="Roboto"/>
              </a:rPr>
              <a:t>Client</a:t>
            </a:r>
            <a:endParaRPr b="1">
              <a:solidFill>
                <a:schemeClr val="accent1"/>
              </a:solidFill>
              <a:latin typeface="Roboto"/>
              <a:ea typeface="Roboto"/>
              <a:cs typeface="Roboto"/>
              <a:sym typeface="Roboto"/>
            </a:endParaRPr>
          </a:p>
        </p:txBody>
      </p:sp>
      <p:sp>
        <p:nvSpPr>
          <p:cNvPr id="1070" name="Google Shape;1070;p68"/>
          <p:cNvSpPr txBox="1"/>
          <p:nvPr/>
        </p:nvSpPr>
        <p:spPr>
          <a:xfrm>
            <a:off x="6402750" y="1002650"/>
            <a:ext cx="1028700" cy="414300"/>
          </a:xfrm>
          <a:prstGeom prst="rect">
            <a:avLst/>
          </a:prstGeom>
          <a:noFill/>
          <a:ln cap="flat" cmpd="sng" w="19050">
            <a:solidFill>
              <a:schemeClr val="accent4"/>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chemeClr val="accent4"/>
                </a:solidFill>
                <a:latin typeface="Roboto"/>
                <a:ea typeface="Roboto"/>
                <a:cs typeface="Roboto"/>
                <a:sym typeface="Roboto"/>
              </a:rPr>
              <a:t>Server</a:t>
            </a:r>
            <a:endParaRPr b="1">
              <a:solidFill>
                <a:schemeClr val="accent4"/>
              </a:solidFill>
              <a:latin typeface="Roboto"/>
              <a:ea typeface="Roboto"/>
              <a:cs typeface="Roboto"/>
              <a:sym typeface="Roboto"/>
            </a:endParaRPr>
          </a:p>
        </p:txBody>
      </p:sp>
      <p:cxnSp>
        <p:nvCxnSpPr>
          <p:cNvPr id="1071" name="Google Shape;1071;p68"/>
          <p:cNvCxnSpPr/>
          <p:nvPr/>
        </p:nvCxnSpPr>
        <p:spPr>
          <a:xfrm>
            <a:off x="2966900" y="1953225"/>
            <a:ext cx="3151200" cy="0"/>
          </a:xfrm>
          <a:prstGeom prst="straightConnector1">
            <a:avLst/>
          </a:prstGeom>
          <a:noFill/>
          <a:ln cap="flat" cmpd="sng" w="9525">
            <a:solidFill>
              <a:schemeClr val="dk2"/>
            </a:solidFill>
            <a:prstDash val="solid"/>
            <a:round/>
            <a:headEnd len="med" w="med" type="triangle"/>
            <a:tailEnd len="med" w="med" type="none"/>
          </a:ln>
        </p:spPr>
      </p:cxnSp>
      <p:sp>
        <p:nvSpPr>
          <p:cNvPr id="1072" name="Google Shape;1072;p68"/>
          <p:cNvSpPr txBox="1"/>
          <p:nvPr/>
        </p:nvSpPr>
        <p:spPr>
          <a:xfrm>
            <a:off x="3685750" y="1484450"/>
            <a:ext cx="1966200" cy="312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Enc(k), Enc(y)</a:t>
            </a:r>
            <a:endParaRPr>
              <a:latin typeface="Roboto"/>
              <a:ea typeface="Roboto"/>
              <a:cs typeface="Roboto"/>
              <a:sym typeface="Roboto"/>
            </a:endParaRPr>
          </a:p>
        </p:txBody>
      </p:sp>
      <p:sp>
        <p:nvSpPr>
          <p:cNvPr id="1073" name="Google Shape;1073;p68"/>
          <p:cNvSpPr txBox="1"/>
          <p:nvPr/>
        </p:nvSpPr>
        <p:spPr>
          <a:xfrm>
            <a:off x="794275" y="1638825"/>
            <a:ext cx="1172100" cy="414300"/>
          </a:xfrm>
          <a:prstGeom prst="rect">
            <a:avLst/>
          </a:prstGeom>
          <a:no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Setup</a:t>
            </a:r>
            <a:endParaRPr>
              <a:latin typeface="Roboto"/>
              <a:ea typeface="Roboto"/>
              <a:cs typeface="Roboto"/>
              <a:sym typeface="Roboto"/>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7" name="Shape 1077"/>
        <p:cNvGrpSpPr/>
        <p:nvPr/>
      </p:nvGrpSpPr>
      <p:grpSpPr>
        <a:xfrm>
          <a:off x="0" y="0"/>
          <a:ext cx="0" cy="0"/>
          <a:chOff x="0" y="0"/>
          <a:chExt cx="0" cy="0"/>
        </a:xfrm>
      </p:grpSpPr>
      <p:sp>
        <p:nvSpPr>
          <p:cNvPr id="1078" name="Google Shape;1078;p69"/>
          <p:cNvSpPr txBox="1"/>
          <p:nvPr>
            <p:ph type="title"/>
          </p:nvPr>
        </p:nvSpPr>
        <p:spPr>
          <a:xfrm>
            <a:off x="344501" y="264375"/>
            <a:ext cx="7797000" cy="4143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Boneh-Boyen Signatures</a:t>
            </a:r>
            <a:endParaRPr/>
          </a:p>
        </p:txBody>
      </p:sp>
      <p:sp>
        <p:nvSpPr>
          <p:cNvPr id="1079" name="Google Shape;1079;p69"/>
          <p:cNvSpPr txBox="1"/>
          <p:nvPr/>
        </p:nvSpPr>
        <p:spPr>
          <a:xfrm>
            <a:off x="2083450" y="1002650"/>
            <a:ext cx="1028700" cy="414300"/>
          </a:xfrm>
          <a:prstGeom prst="rect">
            <a:avLst/>
          </a:prstGeom>
          <a:noFill/>
          <a:ln cap="flat" cmpd="sng" w="19050">
            <a:solidFill>
              <a:schemeClr val="accent1"/>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chemeClr val="accent1"/>
                </a:solidFill>
                <a:latin typeface="Roboto"/>
                <a:ea typeface="Roboto"/>
                <a:cs typeface="Roboto"/>
                <a:sym typeface="Roboto"/>
              </a:rPr>
              <a:t>Client</a:t>
            </a:r>
            <a:endParaRPr b="1">
              <a:solidFill>
                <a:schemeClr val="accent1"/>
              </a:solidFill>
              <a:latin typeface="Roboto"/>
              <a:ea typeface="Roboto"/>
              <a:cs typeface="Roboto"/>
              <a:sym typeface="Roboto"/>
            </a:endParaRPr>
          </a:p>
        </p:txBody>
      </p:sp>
      <p:sp>
        <p:nvSpPr>
          <p:cNvPr id="1080" name="Google Shape;1080;p69"/>
          <p:cNvSpPr txBox="1"/>
          <p:nvPr/>
        </p:nvSpPr>
        <p:spPr>
          <a:xfrm>
            <a:off x="6402750" y="1002650"/>
            <a:ext cx="1028700" cy="414300"/>
          </a:xfrm>
          <a:prstGeom prst="rect">
            <a:avLst/>
          </a:prstGeom>
          <a:noFill/>
          <a:ln cap="flat" cmpd="sng" w="19050">
            <a:solidFill>
              <a:schemeClr val="accent4"/>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chemeClr val="accent4"/>
                </a:solidFill>
                <a:latin typeface="Roboto"/>
                <a:ea typeface="Roboto"/>
                <a:cs typeface="Roboto"/>
                <a:sym typeface="Roboto"/>
              </a:rPr>
              <a:t>Server</a:t>
            </a:r>
            <a:endParaRPr b="1">
              <a:solidFill>
                <a:schemeClr val="accent4"/>
              </a:solidFill>
              <a:latin typeface="Roboto"/>
              <a:ea typeface="Roboto"/>
              <a:cs typeface="Roboto"/>
              <a:sym typeface="Roboto"/>
            </a:endParaRPr>
          </a:p>
        </p:txBody>
      </p:sp>
      <p:cxnSp>
        <p:nvCxnSpPr>
          <p:cNvPr id="1081" name="Google Shape;1081;p69"/>
          <p:cNvCxnSpPr/>
          <p:nvPr/>
        </p:nvCxnSpPr>
        <p:spPr>
          <a:xfrm>
            <a:off x="2966900" y="1953225"/>
            <a:ext cx="3151200" cy="0"/>
          </a:xfrm>
          <a:prstGeom prst="straightConnector1">
            <a:avLst/>
          </a:prstGeom>
          <a:noFill/>
          <a:ln cap="flat" cmpd="sng" w="9525">
            <a:solidFill>
              <a:schemeClr val="dk2"/>
            </a:solidFill>
            <a:prstDash val="solid"/>
            <a:round/>
            <a:headEnd len="med" w="med" type="triangle"/>
            <a:tailEnd len="med" w="med" type="none"/>
          </a:ln>
        </p:spPr>
      </p:cxnSp>
      <p:sp>
        <p:nvSpPr>
          <p:cNvPr id="1082" name="Google Shape;1082;p69"/>
          <p:cNvSpPr txBox="1"/>
          <p:nvPr/>
        </p:nvSpPr>
        <p:spPr>
          <a:xfrm>
            <a:off x="3685750" y="1484450"/>
            <a:ext cx="1966200" cy="312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Enc(k), Enc(y)</a:t>
            </a:r>
            <a:endParaRPr>
              <a:latin typeface="Roboto"/>
              <a:ea typeface="Roboto"/>
              <a:cs typeface="Roboto"/>
              <a:sym typeface="Roboto"/>
            </a:endParaRPr>
          </a:p>
        </p:txBody>
      </p:sp>
      <p:cxnSp>
        <p:nvCxnSpPr>
          <p:cNvPr id="1083" name="Google Shape;1083;p69"/>
          <p:cNvCxnSpPr/>
          <p:nvPr/>
        </p:nvCxnSpPr>
        <p:spPr>
          <a:xfrm>
            <a:off x="2966900" y="2713313"/>
            <a:ext cx="3151200" cy="0"/>
          </a:xfrm>
          <a:prstGeom prst="straightConnector1">
            <a:avLst/>
          </a:prstGeom>
          <a:noFill/>
          <a:ln cap="flat" cmpd="sng" w="9525">
            <a:solidFill>
              <a:schemeClr val="dk2"/>
            </a:solidFill>
            <a:prstDash val="solid"/>
            <a:round/>
            <a:headEnd len="med" w="med" type="none"/>
            <a:tailEnd len="med" w="med" type="triangle"/>
          </a:ln>
        </p:spPr>
      </p:cxnSp>
      <p:sp>
        <p:nvSpPr>
          <p:cNvPr id="1084" name="Google Shape;1084;p69"/>
          <p:cNvSpPr txBox="1"/>
          <p:nvPr/>
        </p:nvSpPr>
        <p:spPr>
          <a:xfrm>
            <a:off x="3559400" y="2283588"/>
            <a:ext cx="1966200" cy="312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Com(m), Com(r</a:t>
            </a:r>
            <a:r>
              <a:rPr baseline="-25000" lang="en">
                <a:latin typeface="Roboto"/>
                <a:ea typeface="Roboto"/>
                <a:cs typeface="Roboto"/>
                <a:sym typeface="Roboto"/>
              </a:rPr>
              <a:t>C</a:t>
            </a:r>
            <a:r>
              <a:rPr lang="en">
                <a:latin typeface="Roboto"/>
                <a:ea typeface="Roboto"/>
                <a:cs typeface="Roboto"/>
                <a:sym typeface="Roboto"/>
              </a:rPr>
              <a:t>)</a:t>
            </a:r>
            <a:endParaRPr>
              <a:latin typeface="Roboto"/>
              <a:ea typeface="Roboto"/>
              <a:cs typeface="Roboto"/>
              <a:sym typeface="Roboto"/>
            </a:endParaRPr>
          </a:p>
        </p:txBody>
      </p:sp>
      <p:sp>
        <p:nvSpPr>
          <p:cNvPr id="1085" name="Google Shape;1085;p69"/>
          <p:cNvSpPr txBox="1"/>
          <p:nvPr/>
        </p:nvSpPr>
        <p:spPr>
          <a:xfrm>
            <a:off x="794275" y="1638825"/>
            <a:ext cx="1172100" cy="414300"/>
          </a:xfrm>
          <a:prstGeom prst="rect">
            <a:avLst/>
          </a:prstGeom>
          <a:no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Setup</a:t>
            </a:r>
            <a:endParaRPr>
              <a:latin typeface="Roboto"/>
              <a:ea typeface="Roboto"/>
              <a:cs typeface="Roboto"/>
              <a:sym typeface="Roboto"/>
            </a:endParaRPr>
          </a:p>
        </p:txBody>
      </p:sp>
      <p:sp>
        <p:nvSpPr>
          <p:cNvPr id="1086" name="Google Shape;1086;p69"/>
          <p:cNvSpPr txBox="1"/>
          <p:nvPr/>
        </p:nvSpPr>
        <p:spPr>
          <a:xfrm>
            <a:off x="165375" y="3143050"/>
            <a:ext cx="1172100" cy="607200"/>
          </a:xfrm>
          <a:prstGeom prst="rect">
            <a:avLst/>
          </a:prstGeom>
          <a:no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Signature Request</a:t>
            </a:r>
            <a:endParaRPr>
              <a:latin typeface="Roboto"/>
              <a:ea typeface="Roboto"/>
              <a:cs typeface="Roboto"/>
              <a:sym typeface="Roboto"/>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0" name="Shape 1090"/>
        <p:cNvGrpSpPr/>
        <p:nvPr/>
      </p:nvGrpSpPr>
      <p:grpSpPr>
        <a:xfrm>
          <a:off x="0" y="0"/>
          <a:ext cx="0" cy="0"/>
          <a:chOff x="0" y="0"/>
          <a:chExt cx="0" cy="0"/>
        </a:xfrm>
      </p:grpSpPr>
      <p:sp>
        <p:nvSpPr>
          <p:cNvPr id="1091" name="Google Shape;1091;p70"/>
          <p:cNvSpPr txBox="1"/>
          <p:nvPr>
            <p:ph type="title"/>
          </p:nvPr>
        </p:nvSpPr>
        <p:spPr>
          <a:xfrm>
            <a:off x="344501" y="264375"/>
            <a:ext cx="7797000" cy="4143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Boneh-Boyen Signatures</a:t>
            </a:r>
            <a:endParaRPr/>
          </a:p>
        </p:txBody>
      </p:sp>
      <p:sp>
        <p:nvSpPr>
          <p:cNvPr id="1092" name="Google Shape;1092;p70"/>
          <p:cNvSpPr txBox="1"/>
          <p:nvPr/>
        </p:nvSpPr>
        <p:spPr>
          <a:xfrm>
            <a:off x="2083450" y="1002650"/>
            <a:ext cx="1028700" cy="414300"/>
          </a:xfrm>
          <a:prstGeom prst="rect">
            <a:avLst/>
          </a:prstGeom>
          <a:noFill/>
          <a:ln cap="flat" cmpd="sng" w="19050">
            <a:solidFill>
              <a:schemeClr val="accent1"/>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chemeClr val="accent1"/>
                </a:solidFill>
                <a:latin typeface="Roboto"/>
                <a:ea typeface="Roboto"/>
                <a:cs typeface="Roboto"/>
                <a:sym typeface="Roboto"/>
              </a:rPr>
              <a:t>Client</a:t>
            </a:r>
            <a:endParaRPr b="1">
              <a:solidFill>
                <a:schemeClr val="accent1"/>
              </a:solidFill>
              <a:latin typeface="Roboto"/>
              <a:ea typeface="Roboto"/>
              <a:cs typeface="Roboto"/>
              <a:sym typeface="Roboto"/>
            </a:endParaRPr>
          </a:p>
        </p:txBody>
      </p:sp>
      <p:sp>
        <p:nvSpPr>
          <p:cNvPr id="1093" name="Google Shape;1093;p70"/>
          <p:cNvSpPr txBox="1"/>
          <p:nvPr/>
        </p:nvSpPr>
        <p:spPr>
          <a:xfrm>
            <a:off x="6402750" y="1002650"/>
            <a:ext cx="1028700" cy="414300"/>
          </a:xfrm>
          <a:prstGeom prst="rect">
            <a:avLst/>
          </a:prstGeom>
          <a:noFill/>
          <a:ln cap="flat" cmpd="sng" w="19050">
            <a:solidFill>
              <a:schemeClr val="accent4"/>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chemeClr val="accent4"/>
                </a:solidFill>
                <a:latin typeface="Roboto"/>
                <a:ea typeface="Roboto"/>
                <a:cs typeface="Roboto"/>
                <a:sym typeface="Roboto"/>
              </a:rPr>
              <a:t>Server</a:t>
            </a:r>
            <a:endParaRPr b="1">
              <a:solidFill>
                <a:schemeClr val="accent4"/>
              </a:solidFill>
              <a:latin typeface="Roboto"/>
              <a:ea typeface="Roboto"/>
              <a:cs typeface="Roboto"/>
              <a:sym typeface="Roboto"/>
            </a:endParaRPr>
          </a:p>
        </p:txBody>
      </p:sp>
      <p:cxnSp>
        <p:nvCxnSpPr>
          <p:cNvPr id="1094" name="Google Shape;1094;p70"/>
          <p:cNvCxnSpPr/>
          <p:nvPr/>
        </p:nvCxnSpPr>
        <p:spPr>
          <a:xfrm>
            <a:off x="2966900" y="1953225"/>
            <a:ext cx="3151200" cy="0"/>
          </a:xfrm>
          <a:prstGeom prst="straightConnector1">
            <a:avLst/>
          </a:prstGeom>
          <a:noFill/>
          <a:ln cap="flat" cmpd="sng" w="9525">
            <a:solidFill>
              <a:schemeClr val="dk2"/>
            </a:solidFill>
            <a:prstDash val="solid"/>
            <a:round/>
            <a:headEnd len="med" w="med" type="triangle"/>
            <a:tailEnd len="med" w="med" type="none"/>
          </a:ln>
        </p:spPr>
      </p:cxnSp>
      <p:sp>
        <p:nvSpPr>
          <p:cNvPr id="1095" name="Google Shape;1095;p70"/>
          <p:cNvSpPr txBox="1"/>
          <p:nvPr/>
        </p:nvSpPr>
        <p:spPr>
          <a:xfrm>
            <a:off x="3685750" y="1484450"/>
            <a:ext cx="1966200" cy="312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Enc(k), Enc(y)</a:t>
            </a:r>
            <a:endParaRPr>
              <a:latin typeface="Roboto"/>
              <a:ea typeface="Roboto"/>
              <a:cs typeface="Roboto"/>
              <a:sym typeface="Roboto"/>
            </a:endParaRPr>
          </a:p>
        </p:txBody>
      </p:sp>
      <p:cxnSp>
        <p:nvCxnSpPr>
          <p:cNvPr id="1096" name="Google Shape;1096;p70"/>
          <p:cNvCxnSpPr/>
          <p:nvPr/>
        </p:nvCxnSpPr>
        <p:spPr>
          <a:xfrm>
            <a:off x="2966900" y="2713313"/>
            <a:ext cx="3151200" cy="0"/>
          </a:xfrm>
          <a:prstGeom prst="straightConnector1">
            <a:avLst/>
          </a:prstGeom>
          <a:noFill/>
          <a:ln cap="flat" cmpd="sng" w="9525">
            <a:solidFill>
              <a:schemeClr val="dk2"/>
            </a:solidFill>
            <a:prstDash val="solid"/>
            <a:round/>
            <a:headEnd len="med" w="med" type="none"/>
            <a:tailEnd len="med" w="med" type="triangle"/>
          </a:ln>
        </p:spPr>
      </p:cxnSp>
      <p:sp>
        <p:nvSpPr>
          <p:cNvPr id="1097" name="Google Shape;1097;p70"/>
          <p:cNvSpPr txBox="1"/>
          <p:nvPr/>
        </p:nvSpPr>
        <p:spPr>
          <a:xfrm>
            <a:off x="3559400" y="2283588"/>
            <a:ext cx="1966200" cy="312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Com(m), Com(r</a:t>
            </a:r>
            <a:r>
              <a:rPr baseline="-25000" lang="en">
                <a:latin typeface="Roboto"/>
                <a:ea typeface="Roboto"/>
                <a:cs typeface="Roboto"/>
                <a:sym typeface="Roboto"/>
              </a:rPr>
              <a:t>C</a:t>
            </a:r>
            <a:r>
              <a:rPr lang="en">
                <a:latin typeface="Roboto"/>
                <a:ea typeface="Roboto"/>
                <a:cs typeface="Roboto"/>
                <a:sym typeface="Roboto"/>
              </a:rPr>
              <a:t>)</a:t>
            </a:r>
            <a:endParaRPr>
              <a:latin typeface="Roboto"/>
              <a:ea typeface="Roboto"/>
              <a:cs typeface="Roboto"/>
              <a:sym typeface="Roboto"/>
            </a:endParaRPr>
          </a:p>
        </p:txBody>
      </p:sp>
      <p:sp>
        <p:nvSpPr>
          <p:cNvPr id="1098" name="Google Shape;1098;p70"/>
          <p:cNvSpPr txBox="1"/>
          <p:nvPr/>
        </p:nvSpPr>
        <p:spPr>
          <a:xfrm>
            <a:off x="794275" y="1638825"/>
            <a:ext cx="1172100" cy="414300"/>
          </a:xfrm>
          <a:prstGeom prst="rect">
            <a:avLst/>
          </a:prstGeom>
          <a:no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Setup</a:t>
            </a:r>
            <a:endParaRPr>
              <a:latin typeface="Roboto"/>
              <a:ea typeface="Roboto"/>
              <a:cs typeface="Roboto"/>
              <a:sym typeface="Roboto"/>
            </a:endParaRPr>
          </a:p>
        </p:txBody>
      </p:sp>
      <p:cxnSp>
        <p:nvCxnSpPr>
          <p:cNvPr id="1099" name="Google Shape;1099;p70"/>
          <p:cNvCxnSpPr/>
          <p:nvPr/>
        </p:nvCxnSpPr>
        <p:spPr>
          <a:xfrm>
            <a:off x="2966900" y="3260163"/>
            <a:ext cx="3151200" cy="0"/>
          </a:xfrm>
          <a:prstGeom prst="straightConnector1">
            <a:avLst/>
          </a:prstGeom>
          <a:noFill/>
          <a:ln cap="flat" cmpd="sng" w="9525">
            <a:solidFill>
              <a:schemeClr val="dk2"/>
            </a:solidFill>
            <a:prstDash val="solid"/>
            <a:round/>
            <a:headEnd len="med" w="med" type="triangle"/>
            <a:tailEnd len="med" w="med" type="none"/>
          </a:ln>
        </p:spPr>
      </p:cxnSp>
      <p:sp>
        <p:nvSpPr>
          <p:cNvPr id="1100" name="Google Shape;1100;p70"/>
          <p:cNvSpPr txBox="1"/>
          <p:nvPr/>
        </p:nvSpPr>
        <p:spPr>
          <a:xfrm>
            <a:off x="3559400" y="2830438"/>
            <a:ext cx="1966200" cy="312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r</a:t>
            </a:r>
            <a:r>
              <a:rPr baseline="-25000" lang="en">
                <a:latin typeface="Roboto"/>
                <a:ea typeface="Roboto"/>
                <a:cs typeface="Roboto"/>
                <a:sym typeface="Roboto"/>
              </a:rPr>
              <a:t>S</a:t>
            </a:r>
            <a:endParaRPr baseline="-25000">
              <a:latin typeface="Roboto"/>
              <a:ea typeface="Roboto"/>
              <a:cs typeface="Roboto"/>
              <a:sym typeface="Roboto"/>
            </a:endParaRPr>
          </a:p>
        </p:txBody>
      </p:sp>
      <p:sp>
        <p:nvSpPr>
          <p:cNvPr id="1101" name="Google Shape;1101;p70"/>
          <p:cNvSpPr txBox="1"/>
          <p:nvPr/>
        </p:nvSpPr>
        <p:spPr>
          <a:xfrm>
            <a:off x="165375" y="3143050"/>
            <a:ext cx="1172100" cy="607200"/>
          </a:xfrm>
          <a:prstGeom prst="rect">
            <a:avLst/>
          </a:prstGeom>
          <a:no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Signature Request</a:t>
            </a:r>
            <a:endParaRPr>
              <a:latin typeface="Roboto"/>
              <a:ea typeface="Roboto"/>
              <a:cs typeface="Roboto"/>
              <a:sym typeface="Roboto"/>
            </a:endParaRPr>
          </a:p>
        </p:txBody>
      </p:sp>
      <p:sp>
        <p:nvSpPr>
          <p:cNvPr id="1102" name="Google Shape;1102;p70"/>
          <p:cNvSpPr txBox="1"/>
          <p:nvPr/>
        </p:nvSpPr>
        <p:spPr>
          <a:xfrm>
            <a:off x="1432375" y="3605400"/>
            <a:ext cx="1093800" cy="59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Roboto"/>
                <a:ea typeface="Roboto"/>
                <a:cs typeface="Roboto"/>
                <a:sym typeface="Roboto"/>
              </a:rPr>
              <a:t>r := r</a:t>
            </a:r>
            <a:r>
              <a:rPr baseline="-25000" lang="en">
                <a:latin typeface="Roboto"/>
                <a:ea typeface="Roboto"/>
                <a:cs typeface="Roboto"/>
                <a:sym typeface="Roboto"/>
              </a:rPr>
              <a:t>C</a:t>
            </a:r>
            <a:r>
              <a:rPr lang="en">
                <a:latin typeface="Roboto"/>
                <a:ea typeface="Roboto"/>
                <a:cs typeface="Roboto"/>
                <a:sym typeface="Roboto"/>
              </a:rPr>
              <a:t> + r</a:t>
            </a:r>
            <a:r>
              <a:rPr baseline="-25000" lang="en">
                <a:latin typeface="Roboto"/>
                <a:ea typeface="Roboto"/>
                <a:cs typeface="Roboto"/>
                <a:sym typeface="Roboto"/>
              </a:rPr>
              <a:t>S</a:t>
            </a:r>
            <a:endParaRPr>
              <a:latin typeface="Roboto"/>
              <a:ea typeface="Roboto"/>
              <a:cs typeface="Roboto"/>
              <a:sym typeface="Roboto"/>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6" name="Shape 1106"/>
        <p:cNvGrpSpPr/>
        <p:nvPr/>
      </p:nvGrpSpPr>
      <p:grpSpPr>
        <a:xfrm>
          <a:off x="0" y="0"/>
          <a:ext cx="0" cy="0"/>
          <a:chOff x="0" y="0"/>
          <a:chExt cx="0" cy="0"/>
        </a:xfrm>
      </p:grpSpPr>
      <p:sp>
        <p:nvSpPr>
          <p:cNvPr id="1107" name="Google Shape;1107;p71"/>
          <p:cNvSpPr txBox="1"/>
          <p:nvPr>
            <p:ph type="title"/>
          </p:nvPr>
        </p:nvSpPr>
        <p:spPr>
          <a:xfrm>
            <a:off x="344501" y="264375"/>
            <a:ext cx="7797000" cy="4143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Boneh-Boyen Signatures</a:t>
            </a:r>
            <a:endParaRPr/>
          </a:p>
        </p:txBody>
      </p:sp>
      <p:sp>
        <p:nvSpPr>
          <p:cNvPr id="1108" name="Google Shape;1108;p71"/>
          <p:cNvSpPr txBox="1"/>
          <p:nvPr/>
        </p:nvSpPr>
        <p:spPr>
          <a:xfrm>
            <a:off x="2083450" y="1002650"/>
            <a:ext cx="1028700" cy="414300"/>
          </a:xfrm>
          <a:prstGeom prst="rect">
            <a:avLst/>
          </a:prstGeom>
          <a:noFill/>
          <a:ln cap="flat" cmpd="sng" w="19050">
            <a:solidFill>
              <a:schemeClr val="accent1"/>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chemeClr val="accent1"/>
                </a:solidFill>
                <a:latin typeface="Roboto"/>
                <a:ea typeface="Roboto"/>
                <a:cs typeface="Roboto"/>
                <a:sym typeface="Roboto"/>
              </a:rPr>
              <a:t>Client</a:t>
            </a:r>
            <a:endParaRPr b="1">
              <a:solidFill>
                <a:schemeClr val="accent1"/>
              </a:solidFill>
              <a:latin typeface="Roboto"/>
              <a:ea typeface="Roboto"/>
              <a:cs typeface="Roboto"/>
              <a:sym typeface="Roboto"/>
            </a:endParaRPr>
          </a:p>
        </p:txBody>
      </p:sp>
      <p:sp>
        <p:nvSpPr>
          <p:cNvPr id="1109" name="Google Shape;1109;p71"/>
          <p:cNvSpPr txBox="1"/>
          <p:nvPr/>
        </p:nvSpPr>
        <p:spPr>
          <a:xfrm>
            <a:off x="6402750" y="1002650"/>
            <a:ext cx="1028700" cy="414300"/>
          </a:xfrm>
          <a:prstGeom prst="rect">
            <a:avLst/>
          </a:prstGeom>
          <a:noFill/>
          <a:ln cap="flat" cmpd="sng" w="19050">
            <a:solidFill>
              <a:schemeClr val="accent4"/>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chemeClr val="accent4"/>
                </a:solidFill>
                <a:latin typeface="Roboto"/>
                <a:ea typeface="Roboto"/>
                <a:cs typeface="Roboto"/>
                <a:sym typeface="Roboto"/>
              </a:rPr>
              <a:t>Server</a:t>
            </a:r>
            <a:endParaRPr b="1">
              <a:solidFill>
                <a:schemeClr val="accent4"/>
              </a:solidFill>
              <a:latin typeface="Roboto"/>
              <a:ea typeface="Roboto"/>
              <a:cs typeface="Roboto"/>
              <a:sym typeface="Roboto"/>
            </a:endParaRPr>
          </a:p>
        </p:txBody>
      </p:sp>
      <p:cxnSp>
        <p:nvCxnSpPr>
          <p:cNvPr id="1110" name="Google Shape;1110;p71"/>
          <p:cNvCxnSpPr/>
          <p:nvPr/>
        </p:nvCxnSpPr>
        <p:spPr>
          <a:xfrm>
            <a:off x="2966900" y="1953225"/>
            <a:ext cx="3151200" cy="0"/>
          </a:xfrm>
          <a:prstGeom prst="straightConnector1">
            <a:avLst/>
          </a:prstGeom>
          <a:noFill/>
          <a:ln cap="flat" cmpd="sng" w="9525">
            <a:solidFill>
              <a:schemeClr val="dk2"/>
            </a:solidFill>
            <a:prstDash val="solid"/>
            <a:round/>
            <a:headEnd len="med" w="med" type="triangle"/>
            <a:tailEnd len="med" w="med" type="none"/>
          </a:ln>
        </p:spPr>
      </p:cxnSp>
      <p:sp>
        <p:nvSpPr>
          <p:cNvPr id="1111" name="Google Shape;1111;p71"/>
          <p:cNvSpPr txBox="1"/>
          <p:nvPr/>
        </p:nvSpPr>
        <p:spPr>
          <a:xfrm>
            <a:off x="3685750" y="1484450"/>
            <a:ext cx="1966200" cy="312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Enc(k), Enc(y)</a:t>
            </a:r>
            <a:endParaRPr>
              <a:latin typeface="Roboto"/>
              <a:ea typeface="Roboto"/>
              <a:cs typeface="Roboto"/>
              <a:sym typeface="Roboto"/>
            </a:endParaRPr>
          </a:p>
        </p:txBody>
      </p:sp>
      <p:cxnSp>
        <p:nvCxnSpPr>
          <p:cNvPr id="1112" name="Google Shape;1112;p71"/>
          <p:cNvCxnSpPr/>
          <p:nvPr/>
        </p:nvCxnSpPr>
        <p:spPr>
          <a:xfrm>
            <a:off x="2966900" y="2713313"/>
            <a:ext cx="3151200" cy="0"/>
          </a:xfrm>
          <a:prstGeom prst="straightConnector1">
            <a:avLst/>
          </a:prstGeom>
          <a:noFill/>
          <a:ln cap="flat" cmpd="sng" w="9525">
            <a:solidFill>
              <a:schemeClr val="dk2"/>
            </a:solidFill>
            <a:prstDash val="solid"/>
            <a:round/>
            <a:headEnd len="med" w="med" type="none"/>
            <a:tailEnd len="med" w="med" type="triangle"/>
          </a:ln>
        </p:spPr>
      </p:cxnSp>
      <p:sp>
        <p:nvSpPr>
          <p:cNvPr id="1113" name="Google Shape;1113;p71"/>
          <p:cNvSpPr txBox="1"/>
          <p:nvPr/>
        </p:nvSpPr>
        <p:spPr>
          <a:xfrm>
            <a:off x="3559400" y="2283588"/>
            <a:ext cx="1966200" cy="312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Com(m), Com(r</a:t>
            </a:r>
            <a:r>
              <a:rPr baseline="-25000" lang="en">
                <a:latin typeface="Roboto"/>
                <a:ea typeface="Roboto"/>
                <a:cs typeface="Roboto"/>
                <a:sym typeface="Roboto"/>
              </a:rPr>
              <a:t>C</a:t>
            </a:r>
            <a:r>
              <a:rPr lang="en">
                <a:latin typeface="Roboto"/>
                <a:ea typeface="Roboto"/>
                <a:cs typeface="Roboto"/>
                <a:sym typeface="Roboto"/>
              </a:rPr>
              <a:t>)</a:t>
            </a:r>
            <a:endParaRPr>
              <a:latin typeface="Roboto"/>
              <a:ea typeface="Roboto"/>
              <a:cs typeface="Roboto"/>
              <a:sym typeface="Roboto"/>
            </a:endParaRPr>
          </a:p>
        </p:txBody>
      </p:sp>
      <p:sp>
        <p:nvSpPr>
          <p:cNvPr id="1114" name="Google Shape;1114;p71"/>
          <p:cNvSpPr txBox="1"/>
          <p:nvPr/>
        </p:nvSpPr>
        <p:spPr>
          <a:xfrm>
            <a:off x="794275" y="1638825"/>
            <a:ext cx="1172100" cy="414300"/>
          </a:xfrm>
          <a:prstGeom prst="rect">
            <a:avLst/>
          </a:prstGeom>
          <a:no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Setup</a:t>
            </a:r>
            <a:endParaRPr>
              <a:latin typeface="Roboto"/>
              <a:ea typeface="Roboto"/>
              <a:cs typeface="Roboto"/>
              <a:sym typeface="Roboto"/>
            </a:endParaRPr>
          </a:p>
        </p:txBody>
      </p:sp>
      <p:cxnSp>
        <p:nvCxnSpPr>
          <p:cNvPr id="1115" name="Google Shape;1115;p71"/>
          <p:cNvCxnSpPr/>
          <p:nvPr/>
        </p:nvCxnSpPr>
        <p:spPr>
          <a:xfrm>
            <a:off x="2966900" y="3260163"/>
            <a:ext cx="3151200" cy="0"/>
          </a:xfrm>
          <a:prstGeom prst="straightConnector1">
            <a:avLst/>
          </a:prstGeom>
          <a:noFill/>
          <a:ln cap="flat" cmpd="sng" w="9525">
            <a:solidFill>
              <a:schemeClr val="dk2"/>
            </a:solidFill>
            <a:prstDash val="solid"/>
            <a:round/>
            <a:headEnd len="med" w="med" type="triangle"/>
            <a:tailEnd len="med" w="med" type="none"/>
          </a:ln>
        </p:spPr>
      </p:cxnSp>
      <p:sp>
        <p:nvSpPr>
          <p:cNvPr id="1116" name="Google Shape;1116;p71"/>
          <p:cNvSpPr txBox="1"/>
          <p:nvPr/>
        </p:nvSpPr>
        <p:spPr>
          <a:xfrm>
            <a:off x="3559400" y="2830438"/>
            <a:ext cx="1966200" cy="312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r</a:t>
            </a:r>
            <a:r>
              <a:rPr baseline="-25000" lang="en">
                <a:latin typeface="Roboto"/>
                <a:ea typeface="Roboto"/>
                <a:cs typeface="Roboto"/>
                <a:sym typeface="Roboto"/>
              </a:rPr>
              <a:t>S</a:t>
            </a:r>
            <a:endParaRPr baseline="-25000">
              <a:latin typeface="Roboto"/>
              <a:ea typeface="Roboto"/>
              <a:cs typeface="Roboto"/>
              <a:sym typeface="Roboto"/>
            </a:endParaRPr>
          </a:p>
        </p:txBody>
      </p:sp>
      <p:sp>
        <p:nvSpPr>
          <p:cNvPr id="1117" name="Google Shape;1117;p71"/>
          <p:cNvSpPr txBox="1"/>
          <p:nvPr/>
        </p:nvSpPr>
        <p:spPr>
          <a:xfrm>
            <a:off x="165375" y="3143050"/>
            <a:ext cx="1172100" cy="607200"/>
          </a:xfrm>
          <a:prstGeom prst="rect">
            <a:avLst/>
          </a:prstGeom>
          <a:no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Signature Request</a:t>
            </a:r>
            <a:endParaRPr>
              <a:latin typeface="Roboto"/>
              <a:ea typeface="Roboto"/>
              <a:cs typeface="Roboto"/>
              <a:sym typeface="Roboto"/>
            </a:endParaRPr>
          </a:p>
        </p:txBody>
      </p:sp>
      <p:cxnSp>
        <p:nvCxnSpPr>
          <p:cNvPr id="1118" name="Google Shape;1118;p71"/>
          <p:cNvCxnSpPr/>
          <p:nvPr/>
        </p:nvCxnSpPr>
        <p:spPr>
          <a:xfrm>
            <a:off x="2996400" y="3903138"/>
            <a:ext cx="3151200" cy="0"/>
          </a:xfrm>
          <a:prstGeom prst="straightConnector1">
            <a:avLst/>
          </a:prstGeom>
          <a:noFill/>
          <a:ln cap="flat" cmpd="sng" w="9525">
            <a:solidFill>
              <a:schemeClr val="dk2"/>
            </a:solidFill>
            <a:prstDash val="solid"/>
            <a:round/>
            <a:headEnd len="med" w="med" type="none"/>
            <a:tailEnd len="med" w="med" type="triangle"/>
          </a:ln>
        </p:spPr>
      </p:cxnSp>
      <p:sp>
        <p:nvSpPr>
          <p:cNvPr id="1119" name="Google Shape;1119;p71"/>
          <p:cNvSpPr txBox="1"/>
          <p:nvPr/>
        </p:nvSpPr>
        <p:spPr>
          <a:xfrm>
            <a:off x="2851725" y="3473425"/>
            <a:ext cx="3411600" cy="312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Com(a),  Enc(a * (k + m + yr)),  proof</a:t>
            </a:r>
            <a:endParaRPr>
              <a:latin typeface="Roboto"/>
              <a:ea typeface="Roboto"/>
              <a:cs typeface="Roboto"/>
              <a:sym typeface="Roboto"/>
            </a:endParaRPr>
          </a:p>
        </p:txBody>
      </p:sp>
      <p:sp>
        <p:nvSpPr>
          <p:cNvPr id="1120" name="Google Shape;1120;p71"/>
          <p:cNvSpPr txBox="1"/>
          <p:nvPr/>
        </p:nvSpPr>
        <p:spPr>
          <a:xfrm>
            <a:off x="1432375" y="3605400"/>
            <a:ext cx="1093800" cy="59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Roboto"/>
                <a:ea typeface="Roboto"/>
                <a:cs typeface="Roboto"/>
                <a:sym typeface="Roboto"/>
              </a:rPr>
              <a:t>r := r</a:t>
            </a:r>
            <a:r>
              <a:rPr baseline="-25000" lang="en">
                <a:latin typeface="Roboto"/>
                <a:ea typeface="Roboto"/>
                <a:cs typeface="Roboto"/>
                <a:sym typeface="Roboto"/>
              </a:rPr>
              <a:t>C</a:t>
            </a:r>
            <a:r>
              <a:rPr lang="en">
                <a:latin typeface="Roboto"/>
                <a:ea typeface="Roboto"/>
                <a:cs typeface="Roboto"/>
                <a:sym typeface="Roboto"/>
              </a:rPr>
              <a:t> + r</a:t>
            </a:r>
            <a:r>
              <a:rPr baseline="-25000" lang="en">
                <a:latin typeface="Roboto"/>
                <a:ea typeface="Roboto"/>
                <a:cs typeface="Roboto"/>
                <a:sym typeface="Roboto"/>
              </a:rPr>
              <a:t>S</a:t>
            </a:r>
            <a:endParaRPr>
              <a:latin typeface="Roboto"/>
              <a:ea typeface="Roboto"/>
              <a:cs typeface="Roboto"/>
              <a:sym typeface="Roboto"/>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4" name="Shape 1124"/>
        <p:cNvGrpSpPr/>
        <p:nvPr/>
      </p:nvGrpSpPr>
      <p:grpSpPr>
        <a:xfrm>
          <a:off x="0" y="0"/>
          <a:ext cx="0" cy="0"/>
          <a:chOff x="0" y="0"/>
          <a:chExt cx="0" cy="0"/>
        </a:xfrm>
      </p:grpSpPr>
      <p:sp>
        <p:nvSpPr>
          <p:cNvPr id="1125" name="Google Shape;1125;p72"/>
          <p:cNvSpPr txBox="1"/>
          <p:nvPr>
            <p:ph type="title"/>
          </p:nvPr>
        </p:nvSpPr>
        <p:spPr>
          <a:xfrm>
            <a:off x="344501" y="264375"/>
            <a:ext cx="7797000" cy="4143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Boneh-Boyen Signatures</a:t>
            </a:r>
            <a:endParaRPr/>
          </a:p>
        </p:txBody>
      </p:sp>
      <p:sp>
        <p:nvSpPr>
          <p:cNvPr id="1126" name="Google Shape;1126;p72"/>
          <p:cNvSpPr txBox="1"/>
          <p:nvPr/>
        </p:nvSpPr>
        <p:spPr>
          <a:xfrm>
            <a:off x="2083450" y="1002650"/>
            <a:ext cx="1028700" cy="414300"/>
          </a:xfrm>
          <a:prstGeom prst="rect">
            <a:avLst/>
          </a:prstGeom>
          <a:noFill/>
          <a:ln cap="flat" cmpd="sng" w="19050">
            <a:solidFill>
              <a:schemeClr val="accent1"/>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chemeClr val="accent1"/>
                </a:solidFill>
                <a:latin typeface="Roboto"/>
                <a:ea typeface="Roboto"/>
                <a:cs typeface="Roboto"/>
                <a:sym typeface="Roboto"/>
              </a:rPr>
              <a:t>Client</a:t>
            </a:r>
            <a:endParaRPr b="1">
              <a:solidFill>
                <a:schemeClr val="accent1"/>
              </a:solidFill>
              <a:latin typeface="Roboto"/>
              <a:ea typeface="Roboto"/>
              <a:cs typeface="Roboto"/>
              <a:sym typeface="Roboto"/>
            </a:endParaRPr>
          </a:p>
        </p:txBody>
      </p:sp>
      <p:sp>
        <p:nvSpPr>
          <p:cNvPr id="1127" name="Google Shape;1127;p72"/>
          <p:cNvSpPr txBox="1"/>
          <p:nvPr/>
        </p:nvSpPr>
        <p:spPr>
          <a:xfrm>
            <a:off x="6402750" y="1002650"/>
            <a:ext cx="1028700" cy="414300"/>
          </a:xfrm>
          <a:prstGeom prst="rect">
            <a:avLst/>
          </a:prstGeom>
          <a:noFill/>
          <a:ln cap="flat" cmpd="sng" w="19050">
            <a:solidFill>
              <a:schemeClr val="accent4"/>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chemeClr val="accent4"/>
                </a:solidFill>
                <a:latin typeface="Roboto"/>
                <a:ea typeface="Roboto"/>
                <a:cs typeface="Roboto"/>
                <a:sym typeface="Roboto"/>
              </a:rPr>
              <a:t>Server</a:t>
            </a:r>
            <a:endParaRPr b="1">
              <a:solidFill>
                <a:schemeClr val="accent4"/>
              </a:solidFill>
              <a:latin typeface="Roboto"/>
              <a:ea typeface="Roboto"/>
              <a:cs typeface="Roboto"/>
              <a:sym typeface="Roboto"/>
            </a:endParaRPr>
          </a:p>
        </p:txBody>
      </p:sp>
      <p:cxnSp>
        <p:nvCxnSpPr>
          <p:cNvPr id="1128" name="Google Shape;1128;p72"/>
          <p:cNvCxnSpPr/>
          <p:nvPr/>
        </p:nvCxnSpPr>
        <p:spPr>
          <a:xfrm>
            <a:off x="2966900" y="1953225"/>
            <a:ext cx="3151200" cy="0"/>
          </a:xfrm>
          <a:prstGeom prst="straightConnector1">
            <a:avLst/>
          </a:prstGeom>
          <a:noFill/>
          <a:ln cap="flat" cmpd="sng" w="9525">
            <a:solidFill>
              <a:schemeClr val="dk2"/>
            </a:solidFill>
            <a:prstDash val="solid"/>
            <a:round/>
            <a:headEnd len="med" w="med" type="triangle"/>
            <a:tailEnd len="med" w="med" type="none"/>
          </a:ln>
        </p:spPr>
      </p:cxnSp>
      <p:sp>
        <p:nvSpPr>
          <p:cNvPr id="1129" name="Google Shape;1129;p72"/>
          <p:cNvSpPr txBox="1"/>
          <p:nvPr/>
        </p:nvSpPr>
        <p:spPr>
          <a:xfrm>
            <a:off x="3685750" y="1484450"/>
            <a:ext cx="1966200" cy="312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Enc(k), Enc(y)</a:t>
            </a:r>
            <a:endParaRPr>
              <a:latin typeface="Roboto"/>
              <a:ea typeface="Roboto"/>
              <a:cs typeface="Roboto"/>
              <a:sym typeface="Roboto"/>
            </a:endParaRPr>
          </a:p>
        </p:txBody>
      </p:sp>
      <p:cxnSp>
        <p:nvCxnSpPr>
          <p:cNvPr id="1130" name="Google Shape;1130;p72"/>
          <p:cNvCxnSpPr/>
          <p:nvPr/>
        </p:nvCxnSpPr>
        <p:spPr>
          <a:xfrm>
            <a:off x="2966900" y="2713313"/>
            <a:ext cx="3151200" cy="0"/>
          </a:xfrm>
          <a:prstGeom prst="straightConnector1">
            <a:avLst/>
          </a:prstGeom>
          <a:noFill/>
          <a:ln cap="flat" cmpd="sng" w="9525">
            <a:solidFill>
              <a:schemeClr val="dk2"/>
            </a:solidFill>
            <a:prstDash val="solid"/>
            <a:round/>
            <a:headEnd len="med" w="med" type="none"/>
            <a:tailEnd len="med" w="med" type="triangle"/>
          </a:ln>
        </p:spPr>
      </p:cxnSp>
      <p:sp>
        <p:nvSpPr>
          <p:cNvPr id="1131" name="Google Shape;1131;p72"/>
          <p:cNvSpPr txBox="1"/>
          <p:nvPr/>
        </p:nvSpPr>
        <p:spPr>
          <a:xfrm>
            <a:off x="3559400" y="2283588"/>
            <a:ext cx="1966200" cy="312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Com(m), Com(r</a:t>
            </a:r>
            <a:r>
              <a:rPr baseline="-25000" lang="en">
                <a:latin typeface="Roboto"/>
                <a:ea typeface="Roboto"/>
                <a:cs typeface="Roboto"/>
                <a:sym typeface="Roboto"/>
              </a:rPr>
              <a:t>C</a:t>
            </a:r>
            <a:r>
              <a:rPr lang="en">
                <a:latin typeface="Roboto"/>
                <a:ea typeface="Roboto"/>
                <a:cs typeface="Roboto"/>
                <a:sym typeface="Roboto"/>
              </a:rPr>
              <a:t>)</a:t>
            </a:r>
            <a:endParaRPr>
              <a:latin typeface="Roboto"/>
              <a:ea typeface="Roboto"/>
              <a:cs typeface="Roboto"/>
              <a:sym typeface="Roboto"/>
            </a:endParaRPr>
          </a:p>
        </p:txBody>
      </p:sp>
      <p:sp>
        <p:nvSpPr>
          <p:cNvPr id="1132" name="Google Shape;1132;p72"/>
          <p:cNvSpPr txBox="1"/>
          <p:nvPr/>
        </p:nvSpPr>
        <p:spPr>
          <a:xfrm>
            <a:off x="794275" y="1638825"/>
            <a:ext cx="1172100" cy="414300"/>
          </a:xfrm>
          <a:prstGeom prst="rect">
            <a:avLst/>
          </a:prstGeom>
          <a:no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Setup</a:t>
            </a:r>
            <a:endParaRPr>
              <a:latin typeface="Roboto"/>
              <a:ea typeface="Roboto"/>
              <a:cs typeface="Roboto"/>
              <a:sym typeface="Roboto"/>
            </a:endParaRPr>
          </a:p>
        </p:txBody>
      </p:sp>
      <p:cxnSp>
        <p:nvCxnSpPr>
          <p:cNvPr id="1133" name="Google Shape;1133;p72"/>
          <p:cNvCxnSpPr/>
          <p:nvPr/>
        </p:nvCxnSpPr>
        <p:spPr>
          <a:xfrm>
            <a:off x="2966900" y="3260163"/>
            <a:ext cx="3151200" cy="0"/>
          </a:xfrm>
          <a:prstGeom prst="straightConnector1">
            <a:avLst/>
          </a:prstGeom>
          <a:noFill/>
          <a:ln cap="flat" cmpd="sng" w="9525">
            <a:solidFill>
              <a:schemeClr val="dk2"/>
            </a:solidFill>
            <a:prstDash val="solid"/>
            <a:round/>
            <a:headEnd len="med" w="med" type="triangle"/>
            <a:tailEnd len="med" w="med" type="none"/>
          </a:ln>
        </p:spPr>
      </p:cxnSp>
      <p:sp>
        <p:nvSpPr>
          <p:cNvPr id="1134" name="Google Shape;1134;p72"/>
          <p:cNvSpPr txBox="1"/>
          <p:nvPr/>
        </p:nvSpPr>
        <p:spPr>
          <a:xfrm>
            <a:off x="3559400" y="2830438"/>
            <a:ext cx="1966200" cy="312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r</a:t>
            </a:r>
            <a:r>
              <a:rPr baseline="-25000" lang="en">
                <a:latin typeface="Roboto"/>
                <a:ea typeface="Roboto"/>
                <a:cs typeface="Roboto"/>
                <a:sym typeface="Roboto"/>
              </a:rPr>
              <a:t>S</a:t>
            </a:r>
            <a:endParaRPr baseline="-25000">
              <a:latin typeface="Roboto"/>
              <a:ea typeface="Roboto"/>
              <a:cs typeface="Roboto"/>
              <a:sym typeface="Roboto"/>
            </a:endParaRPr>
          </a:p>
        </p:txBody>
      </p:sp>
      <p:sp>
        <p:nvSpPr>
          <p:cNvPr id="1135" name="Google Shape;1135;p72"/>
          <p:cNvSpPr txBox="1"/>
          <p:nvPr/>
        </p:nvSpPr>
        <p:spPr>
          <a:xfrm>
            <a:off x="165375" y="3143050"/>
            <a:ext cx="1172100" cy="607200"/>
          </a:xfrm>
          <a:prstGeom prst="rect">
            <a:avLst/>
          </a:prstGeom>
          <a:no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Signature Request</a:t>
            </a:r>
            <a:endParaRPr>
              <a:latin typeface="Roboto"/>
              <a:ea typeface="Roboto"/>
              <a:cs typeface="Roboto"/>
              <a:sym typeface="Roboto"/>
            </a:endParaRPr>
          </a:p>
        </p:txBody>
      </p:sp>
      <p:cxnSp>
        <p:nvCxnSpPr>
          <p:cNvPr id="1136" name="Google Shape;1136;p72"/>
          <p:cNvCxnSpPr/>
          <p:nvPr/>
        </p:nvCxnSpPr>
        <p:spPr>
          <a:xfrm>
            <a:off x="2996400" y="3903138"/>
            <a:ext cx="3151200" cy="0"/>
          </a:xfrm>
          <a:prstGeom prst="straightConnector1">
            <a:avLst/>
          </a:prstGeom>
          <a:noFill/>
          <a:ln cap="flat" cmpd="sng" w="9525">
            <a:solidFill>
              <a:schemeClr val="dk2"/>
            </a:solidFill>
            <a:prstDash val="solid"/>
            <a:round/>
            <a:headEnd len="med" w="med" type="none"/>
            <a:tailEnd len="med" w="med" type="triangle"/>
          </a:ln>
        </p:spPr>
      </p:cxnSp>
      <p:sp>
        <p:nvSpPr>
          <p:cNvPr id="1137" name="Google Shape;1137;p72"/>
          <p:cNvSpPr txBox="1"/>
          <p:nvPr/>
        </p:nvSpPr>
        <p:spPr>
          <a:xfrm>
            <a:off x="2851725" y="3473425"/>
            <a:ext cx="3411600" cy="312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Com(a),  Enc(a * (k + m + yr)),  proof</a:t>
            </a:r>
            <a:endParaRPr>
              <a:latin typeface="Roboto"/>
              <a:ea typeface="Roboto"/>
              <a:cs typeface="Roboto"/>
              <a:sym typeface="Roboto"/>
            </a:endParaRPr>
          </a:p>
        </p:txBody>
      </p:sp>
      <p:sp>
        <p:nvSpPr>
          <p:cNvPr id="1138" name="Google Shape;1138;p72"/>
          <p:cNvSpPr txBox="1"/>
          <p:nvPr/>
        </p:nvSpPr>
        <p:spPr>
          <a:xfrm>
            <a:off x="1432375" y="3605400"/>
            <a:ext cx="1093800" cy="59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Roboto"/>
                <a:ea typeface="Roboto"/>
                <a:cs typeface="Roboto"/>
                <a:sym typeface="Roboto"/>
              </a:rPr>
              <a:t>r := r</a:t>
            </a:r>
            <a:r>
              <a:rPr baseline="-25000" lang="en">
                <a:latin typeface="Roboto"/>
                <a:ea typeface="Roboto"/>
                <a:cs typeface="Roboto"/>
                <a:sym typeface="Roboto"/>
              </a:rPr>
              <a:t>C</a:t>
            </a:r>
            <a:r>
              <a:rPr lang="en">
                <a:latin typeface="Roboto"/>
                <a:ea typeface="Roboto"/>
                <a:cs typeface="Roboto"/>
                <a:sym typeface="Roboto"/>
              </a:rPr>
              <a:t> + r</a:t>
            </a:r>
            <a:r>
              <a:rPr baseline="-25000" lang="en">
                <a:latin typeface="Roboto"/>
                <a:ea typeface="Roboto"/>
                <a:cs typeface="Roboto"/>
                <a:sym typeface="Roboto"/>
              </a:rPr>
              <a:t>S</a:t>
            </a:r>
            <a:endParaRPr>
              <a:latin typeface="Roboto"/>
              <a:ea typeface="Roboto"/>
              <a:cs typeface="Roboto"/>
              <a:sym typeface="Roboto"/>
            </a:endParaRPr>
          </a:p>
        </p:txBody>
      </p:sp>
      <p:cxnSp>
        <p:nvCxnSpPr>
          <p:cNvPr id="1139" name="Google Shape;1139;p72"/>
          <p:cNvCxnSpPr/>
          <p:nvPr/>
        </p:nvCxnSpPr>
        <p:spPr>
          <a:xfrm rot="10800000">
            <a:off x="4752725" y="2669275"/>
            <a:ext cx="1015800" cy="950700"/>
          </a:xfrm>
          <a:prstGeom prst="straightConnector1">
            <a:avLst/>
          </a:prstGeom>
          <a:noFill/>
          <a:ln cap="flat" cmpd="sng" w="9525">
            <a:solidFill>
              <a:schemeClr val="dk2"/>
            </a:solidFill>
            <a:prstDash val="solid"/>
            <a:round/>
            <a:headEnd len="med" w="med" type="none"/>
            <a:tailEnd len="med" w="med" type="triangle"/>
          </a:ln>
        </p:spPr>
      </p:cxnSp>
      <p:cxnSp>
        <p:nvCxnSpPr>
          <p:cNvPr id="1140" name="Google Shape;1140;p72"/>
          <p:cNvCxnSpPr/>
          <p:nvPr/>
        </p:nvCxnSpPr>
        <p:spPr>
          <a:xfrm rot="10800000">
            <a:off x="4935250" y="1979400"/>
            <a:ext cx="911400" cy="1588500"/>
          </a:xfrm>
          <a:prstGeom prst="straightConnector1">
            <a:avLst/>
          </a:prstGeom>
          <a:noFill/>
          <a:ln cap="flat" cmpd="sng" w="9525">
            <a:solidFill>
              <a:schemeClr val="dk2"/>
            </a:solidFill>
            <a:prstDash val="solid"/>
            <a:round/>
            <a:headEnd len="med" w="med" type="none"/>
            <a:tailEnd len="med" w="med" type="triangle"/>
          </a:ln>
        </p:spPr>
      </p:cxnSp>
      <p:cxnSp>
        <p:nvCxnSpPr>
          <p:cNvPr id="1141" name="Google Shape;1141;p72"/>
          <p:cNvCxnSpPr/>
          <p:nvPr/>
        </p:nvCxnSpPr>
        <p:spPr>
          <a:xfrm rot="10800000">
            <a:off x="4678600" y="3077650"/>
            <a:ext cx="894600" cy="516300"/>
          </a:xfrm>
          <a:prstGeom prst="straightConnector1">
            <a:avLst/>
          </a:prstGeom>
          <a:noFill/>
          <a:ln cap="flat" cmpd="sng" w="9525">
            <a:solidFill>
              <a:schemeClr val="dk2"/>
            </a:solidFill>
            <a:prstDash val="solid"/>
            <a:round/>
            <a:headEnd len="med" w="med" type="none"/>
            <a:tailEnd len="med" w="med" type="triangle"/>
          </a:ln>
        </p:spPr>
      </p:cxn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19"/>
          <p:cNvSpPr txBox="1"/>
          <p:nvPr>
            <p:ph type="title"/>
          </p:nvPr>
        </p:nvSpPr>
        <p:spPr>
          <a:xfrm>
            <a:off x="180900" y="446900"/>
            <a:ext cx="87822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Private Counting</a:t>
            </a:r>
            <a:endParaRPr/>
          </a:p>
        </p:txBody>
      </p:sp>
      <p:pic>
        <p:nvPicPr>
          <p:cNvPr id="183" name="Google Shape;183;p19"/>
          <p:cNvPicPr preferRelativeResize="0"/>
          <p:nvPr/>
        </p:nvPicPr>
        <p:blipFill>
          <a:blip r:embed="rId3">
            <a:alphaModFix/>
          </a:blip>
          <a:stretch>
            <a:fillRect/>
          </a:stretch>
        </p:blipFill>
        <p:spPr>
          <a:xfrm>
            <a:off x="3781516" y="3688012"/>
            <a:ext cx="433876" cy="627686"/>
          </a:xfrm>
          <a:prstGeom prst="rect">
            <a:avLst/>
          </a:prstGeom>
          <a:noFill/>
          <a:ln>
            <a:noFill/>
          </a:ln>
        </p:spPr>
      </p:pic>
      <p:pic>
        <p:nvPicPr>
          <p:cNvPr id="184" name="Google Shape;184;p19"/>
          <p:cNvPicPr preferRelativeResize="0"/>
          <p:nvPr/>
        </p:nvPicPr>
        <p:blipFill>
          <a:blip r:embed="rId4">
            <a:alphaModFix/>
          </a:blip>
          <a:stretch>
            <a:fillRect/>
          </a:stretch>
        </p:blipFill>
        <p:spPr>
          <a:xfrm>
            <a:off x="6713038" y="3685114"/>
            <a:ext cx="430984" cy="633471"/>
          </a:xfrm>
          <a:prstGeom prst="rect">
            <a:avLst/>
          </a:prstGeom>
          <a:noFill/>
          <a:ln>
            <a:noFill/>
          </a:ln>
        </p:spPr>
      </p:pic>
      <p:pic>
        <p:nvPicPr>
          <p:cNvPr id="185" name="Google Shape;185;p19"/>
          <p:cNvPicPr preferRelativeResize="0"/>
          <p:nvPr/>
        </p:nvPicPr>
        <p:blipFill>
          <a:blip r:embed="rId5">
            <a:alphaModFix/>
          </a:blip>
          <a:stretch>
            <a:fillRect/>
          </a:stretch>
        </p:blipFill>
        <p:spPr>
          <a:xfrm>
            <a:off x="803722" y="3687993"/>
            <a:ext cx="480156" cy="726033"/>
          </a:xfrm>
          <a:prstGeom prst="rect">
            <a:avLst/>
          </a:prstGeom>
          <a:noFill/>
          <a:ln>
            <a:noFill/>
          </a:ln>
        </p:spPr>
      </p:pic>
      <p:sp>
        <p:nvSpPr>
          <p:cNvPr id="186" name="Google Shape;186;p19"/>
          <p:cNvSpPr txBox="1"/>
          <p:nvPr/>
        </p:nvSpPr>
        <p:spPr>
          <a:xfrm>
            <a:off x="1561575" y="3626775"/>
            <a:ext cx="1416600" cy="1041900"/>
          </a:xfrm>
          <a:prstGeom prst="rect">
            <a:avLst/>
          </a:prstGeom>
          <a:no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2"/>
                </a:solidFill>
                <a:latin typeface="Roboto"/>
                <a:ea typeface="Roboto"/>
                <a:cs typeface="Roboto"/>
                <a:sym typeface="Roboto"/>
              </a:rPr>
              <a:t>“Orange”</a:t>
            </a:r>
            <a:endParaRPr sz="1800">
              <a:solidFill>
                <a:schemeClr val="dk2"/>
              </a:solidFill>
              <a:latin typeface="Roboto"/>
              <a:ea typeface="Roboto"/>
              <a:cs typeface="Roboto"/>
              <a:sym typeface="Roboto"/>
            </a:endParaRPr>
          </a:p>
          <a:p>
            <a:pPr indent="0" lvl="0" marL="0" rtl="0" algn="l">
              <a:spcBef>
                <a:spcPts val="0"/>
              </a:spcBef>
              <a:spcAft>
                <a:spcPts val="0"/>
              </a:spcAft>
              <a:buNone/>
            </a:pPr>
            <a:r>
              <a:rPr lang="en" sz="1800">
                <a:solidFill>
                  <a:schemeClr val="dk2"/>
                </a:solidFill>
                <a:latin typeface="Roboto"/>
                <a:ea typeface="Roboto"/>
                <a:cs typeface="Roboto"/>
                <a:sym typeface="Roboto"/>
              </a:rPr>
              <a:t>“Keyboard”</a:t>
            </a:r>
            <a:endParaRPr sz="1800">
              <a:solidFill>
                <a:schemeClr val="dk2"/>
              </a:solidFill>
              <a:latin typeface="Roboto"/>
              <a:ea typeface="Roboto"/>
              <a:cs typeface="Roboto"/>
              <a:sym typeface="Roboto"/>
            </a:endParaRPr>
          </a:p>
          <a:p>
            <a:pPr indent="0" lvl="0" marL="0" rtl="0" algn="l">
              <a:spcBef>
                <a:spcPts val="0"/>
              </a:spcBef>
              <a:spcAft>
                <a:spcPts val="0"/>
              </a:spcAft>
              <a:buNone/>
            </a:pPr>
            <a:r>
              <a:rPr lang="en" sz="1800">
                <a:solidFill>
                  <a:schemeClr val="dk2"/>
                </a:solidFill>
                <a:latin typeface="Roboto"/>
                <a:ea typeface="Roboto"/>
                <a:cs typeface="Roboto"/>
                <a:sym typeface="Roboto"/>
              </a:rPr>
              <a:t>“Puppy”</a:t>
            </a:r>
            <a:endParaRPr sz="1800">
              <a:solidFill>
                <a:schemeClr val="dk2"/>
              </a:solidFill>
              <a:latin typeface="Roboto"/>
              <a:ea typeface="Roboto"/>
              <a:cs typeface="Roboto"/>
              <a:sym typeface="Roboto"/>
            </a:endParaRPr>
          </a:p>
        </p:txBody>
      </p:sp>
      <p:sp>
        <p:nvSpPr>
          <p:cNvPr id="187" name="Google Shape;187;p19"/>
          <p:cNvSpPr txBox="1"/>
          <p:nvPr/>
        </p:nvSpPr>
        <p:spPr>
          <a:xfrm>
            <a:off x="4477050" y="3626775"/>
            <a:ext cx="1615800" cy="1041900"/>
          </a:xfrm>
          <a:prstGeom prst="rect">
            <a:avLst/>
          </a:prstGeom>
          <a:no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accent3"/>
                </a:solidFill>
                <a:latin typeface="Roboto"/>
                <a:ea typeface="Roboto"/>
                <a:cs typeface="Roboto"/>
                <a:sym typeface="Roboto"/>
              </a:rPr>
              <a:t>“Orange”</a:t>
            </a:r>
            <a:endParaRPr sz="1800">
              <a:solidFill>
                <a:schemeClr val="accent3"/>
              </a:solidFill>
              <a:latin typeface="Roboto"/>
              <a:ea typeface="Roboto"/>
              <a:cs typeface="Roboto"/>
              <a:sym typeface="Roboto"/>
            </a:endParaRPr>
          </a:p>
          <a:p>
            <a:pPr indent="0" lvl="0" marL="0" rtl="0" algn="l">
              <a:spcBef>
                <a:spcPts val="0"/>
              </a:spcBef>
              <a:spcAft>
                <a:spcPts val="0"/>
              </a:spcAft>
              <a:buNone/>
            </a:pPr>
            <a:r>
              <a:rPr lang="en" sz="1800">
                <a:solidFill>
                  <a:schemeClr val="accent3"/>
                </a:solidFill>
                <a:latin typeface="Roboto"/>
                <a:ea typeface="Roboto"/>
                <a:cs typeface="Roboto"/>
                <a:sym typeface="Roboto"/>
              </a:rPr>
              <a:t>“Orange”</a:t>
            </a:r>
            <a:endParaRPr sz="1800">
              <a:solidFill>
                <a:schemeClr val="accent3"/>
              </a:solidFill>
              <a:latin typeface="Roboto"/>
              <a:ea typeface="Roboto"/>
              <a:cs typeface="Roboto"/>
              <a:sym typeface="Roboto"/>
            </a:endParaRPr>
          </a:p>
          <a:p>
            <a:pPr indent="0" lvl="0" marL="0" rtl="0" algn="l">
              <a:spcBef>
                <a:spcPts val="0"/>
              </a:spcBef>
              <a:spcAft>
                <a:spcPts val="0"/>
              </a:spcAft>
              <a:buNone/>
            </a:pPr>
            <a:r>
              <a:rPr lang="en" sz="1800">
                <a:solidFill>
                  <a:schemeClr val="accent3"/>
                </a:solidFill>
                <a:latin typeface="Roboto"/>
                <a:ea typeface="Roboto"/>
                <a:cs typeface="Roboto"/>
                <a:sym typeface="Roboto"/>
              </a:rPr>
              <a:t>“Orange”</a:t>
            </a:r>
            <a:endParaRPr sz="1800">
              <a:solidFill>
                <a:schemeClr val="accent3"/>
              </a:solidFill>
              <a:latin typeface="Roboto"/>
              <a:ea typeface="Roboto"/>
              <a:cs typeface="Roboto"/>
              <a:sym typeface="Roboto"/>
            </a:endParaRPr>
          </a:p>
        </p:txBody>
      </p:sp>
      <p:sp>
        <p:nvSpPr>
          <p:cNvPr id="188" name="Google Shape;188;p19"/>
          <p:cNvSpPr txBox="1"/>
          <p:nvPr/>
        </p:nvSpPr>
        <p:spPr>
          <a:xfrm>
            <a:off x="7287175" y="3626775"/>
            <a:ext cx="1346100" cy="1041900"/>
          </a:xfrm>
          <a:prstGeom prst="rect">
            <a:avLst/>
          </a:prstGeom>
          <a:no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2"/>
                </a:solidFill>
                <a:latin typeface="Roboto"/>
                <a:ea typeface="Roboto"/>
                <a:cs typeface="Roboto"/>
                <a:sym typeface="Roboto"/>
              </a:rPr>
              <a:t>“Puppy”</a:t>
            </a:r>
            <a:endParaRPr sz="1800">
              <a:solidFill>
                <a:schemeClr val="dk2"/>
              </a:solidFill>
              <a:latin typeface="Roboto"/>
              <a:ea typeface="Roboto"/>
              <a:cs typeface="Roboto"/>
              <a:sym typeface="Roboto"/>
            </a:endParaRPr>
          </a:p>
          <a:p>
            <a:pPr indent="0" lvl="0" marL="0" rtl="0" algn="l">
              <a:spcBef>
                <a:spcPts val="0"/>
              </a:spcBef>
              <a:spcAft>
                <a:spcPts val="0"/>
              </a:spcAft>
              <a:buNone/>
            </a:pPr>
            <a:r>
              <a:rPr lang="en" sz="1800">
                <a:solidFill>
                  <a:schemeClr val="dk2"/>
                </a:solidFill>
                <a:latin typeface="Roboto"/>
                <a:ea typeface="Roboto"/>
                <a:cs typeface="Roboto"/>
                <a:sym typeface="Roboto"/>
              </a:rPr>
              <a:t>“Footstool”</a:t>
            </a:r>
            <a:endParaRPr sz="1800">
              <a:solidFill>
                <a:schemeClr val="dk2"/>
              </a:solidFill>
              <a:latin typeface="Roboto"/>
              <a:ea typeface="Roboto"/>
              <a:cs typeface="Roboto"/>
              <a:sym typeface="Roboto"/>
            </a:endParaRPr>
          </a:p>
          <a:p>
            <a:pPr indent="0" lvl="0" marL="0" rtl="0" algn="l">
              <a:spcBef>
                <a:spcPts val="0"/>
              </a:spcBef>
              <a:spcAft>
                <a:spcPts val="0"/>
              </a:spcAft>
              <a:buNone/>
            </a:pPr>
            <a:r>
              <a:rPr lang="en" sz="1800">
                <a:solidFill>
                  <a:schemeClr val="dk2"/>
                </a:solidFill>
                <a:latin typeface="Roboto"/>
                <a:ea typeface="Roboto"/>
                <a:cs typeface="Roboto"/>
                <a:sym typeface="Roboto"/>
              </a:rPr>
              <a:t>“Holiday”</a:t>
            </a:r>
            <a:endParaRPr sz="1800">
              <a:solidFill>
                <a:schemeClr val="dk2"/>
              </a:solidFill>
              <a:latin typeface="Roboto"/>
              <a:ea typeface="Roboto"/>
              <a:cs typeface="Roboto"/>
              <a:sym typeface="Roboto"/>
            </a:endParaRPr>
          </a:p>
        </p:txBody>
      </p:sp>
      <p:pic>
        <p:nvPicPr>
          <p:cNvPr id="189" name="Google Shape;189;p19"/>
          <p:cNvPicPr preferRelativeResize="0"/>
          <p:nvPr/>
        </p:nvPicPr>
        <p:blipFill>
          <a:blip r:embed="rId6">
            <a:alphaModFix/>
          </a:blip>
          <a:stretch>
            <a:fillRect/>
          </a:stretch>
        </p:blipFill>
        <p:spPr>
          <a:xfrm>
            <a:off x="2861168" y="1319475"/>
            <a:ext cx="1078596" cy="787200"/>
          </a:xfrm>
          <a:prstGeom prst="rect">
            <a:avLst/>
          </a:prstGeom>
          <a:noFill/>
          <a:ln>
            <a:noFill/>
          </a:ln>
        </p:spPr>
      </p:pic>
      <p:pic>
        <p:nvPicPr>
          <p:cNvPr id="190" name="Google Shape;190;p19"/>
          <p:cNvPicPr preferRelativeResize="0"/>
          <p:nvPr/>
        </p:nvPicPr>
        <p:blipFill>
          <a:blip r:embed="rId7">
            <a:alphaModFix/>
          </a:blip>
          <a:stretch>
            <a:fillRect/>
          </a:stretch>
        </p:blipFill>
        <p:spPr>
          <a:xfrm>
            <a:off x="3682208" y="1319467"/>
            <a:ext cx="1058823" cy="787214"/>
          </a:xfrm>
          <a:prstGeom prst="rect">
            <a:avLst/>
          </a:prstGeom>
          <a:noFill/>
          <a:ln>
            <a:noFill/>
          </a:ln>
        </p:spPr>
      </p:pic>
      <p:cxnSp>
        <p:nvCxnSpPr>
          <p:cNvPr id="191" name="Google Shape;191;p19"/>
          <p:cNvCxnSpPr/>
          <p:nvPr/>
        </p:nvCxnSpPr>
        <p:spPr>
          <a:xfrm flipH="1" rot="10800000">
            <a:off x="2170375" y="2358250"/>
            <a:ext cx="1018500" cy="1006800"/>
          </a:xfrm>
          <a:prstGeom prst="straightConnector1">
            <a:avLst/>
          </a:prstGeom>
          <a:noFill/>
          <a:ln cap="flat" cmpd="sng" w="9525">
            <a:solidFill>
              <a:schemeClr val="dk2"/>
            </a:solidFill>
            <a:prstDash val="solid"/>
            <a:round/>
            <a:headEnd len="med" w="med" type="none"/>
            <a:tailEnd len="med" w="med" type="triangle"/>
          </a:ln>
        </p:spPr>
      </p:cxnSp>
      <p:cxnSp>
        <p:nvCxnSpPr>
          <p:cNvPr id="192" name="Google Shape;192;p19"/>
          <p:cNvCxnSpPr/>
          <p:nvPr/>
        </p:nvCxnSpPr>
        <p:spPr>
          <a:xfrm rot="10800000">
            <a:off x="3821150" y="2397550"/>
            <a:ext cx="772800" cy="1041900"/>
          </a:xfrm>
          <a:prstGeom prst="straightConnector1">
            <a:avLst/>
          </a:prstGeom>
          <a:noFill/>
          <a:ln cap="flat" cmpd="sng" w="9525">
            <a:solidFill>
              <a:schemeClr val="dk2"/>
            </a:solidFill>
            <a:prstDash val="solid"/>
            <a:round/>
            <a:headEnd len="med" w="med" type="none"/>
            <a:tailEnd len="med" w="med" type="triangle"/>
          </a:ln>
        </p:spPr>
      </p:cxnSp>
      <p:cxnSp>
        <p:nvCxnSpPr>
          <p:cNvPr id="193" name="Google Shape;193;p19"/>
          <p:cNvCxnSpPr/>
          <p:nvPr/>
        </p:nvCxnSpPr>
        <p:spPr>
          <a:xfrm rot="10800000">
            <a:off x="4676050" y="2444400"/>
            <a:ext cx="2821500" cy="1053600"/>
          </a:xfrm>
          <a:prstGeom prst="straightConnector1">
            <a:avLst/>
          </a:prstGeom>
          <a:noFill/>
          <a:ln cap="flat" cmpd="sng" w="9525">
            <a:solidFill>
              <a:schemeClr val="dk2"/>
            </a:solidFill>
            <a:prstDash val="solid"/>
            <a:round/>
            <a:headEnd len="med" w="med" type="none"/>
            <a:tailEnd len="med" w="med" type="triangle"/>
          </a:ln>
        </p:spPr>
      </p:cxnSp>
      <p:pic>
        <p:nvPicPr>
          <p:cNvPr id="194" name="Google Shape;194;p19"/>
          <p:cNvPicPr preferRelativeResize="0"/>
          <p:nvPr/>
        </p:nvPicPr>
        <p:blipFill>
          <a:blip r:embed="rId8">
            <a:alphaModFix/>
          </a:blip>
          <a:stretch>
            <a:fillRect/>
          </a:stretch>
        </p:blipFill>
        <p:spPr>
          <a:xfrm>
            <a:off x="6034046" y="978475"/>
            <a:ext cx="1566550" cy="1278800"/>
          </a:xfrm>
          <a:prstGeom prst="rect">
            <a:avLst/>
          </a:prstGeom>
          <a:noFill/>
          <a:ln>
            <a:noFill/>
          </a:ln>
        </p:spPr>
      </p:pic>
      <p:cxnSp>
        <p:nvCxnSpPr>
          <p:cNvPr id="195" name="Google Shape;195;p19"/>
          <p:cNvCxnSpPr/>
          <p:nvPr/>
        </p:nvCxnSpPr>
        <p:spPr>
          <a:xfrm>
            <a:off x="5038850" y="1683250"/>
            <a:ext cx="796200" cy="11700"/>
          </a:xfrm>
          <a:prstGeom prst="straightConnector1">
            <a:avLst/>
          </a:prstGeom>
          <a:noFill/>
          <a:ln cap="flat" cmpd="sng" w="9525">
            <a:solidFill>
              <a:schemeClr val="dk2"/>
            </a:solidFill>
            <a:prstDash val="solid"/>
            <a:round/>
            <a:headEnd len="med" w="med" type="none"/>
            <a:tailEnd len="med" w="med" type="triangle"/>
          </a:ln>
        </p:spPr>
      </p:cxnSp>
      <p:sp>
        <p:nvSpPr>
          <p:cNvPr id="196" name="Google Shape;196;p19"/>
          <p:cNvSpPr txBox="1"/>
          <p:nvPr/>
        </p:nvSpPr>
        <p:spPr>
          <a:xfrm>
            <a:off x="7708200" y="1060775"/>
            <a:ext cx="1254900" cy="1114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chemeClr val="dk2"/>
                </a:solidFill>
                <a:latin typeface="Roboto"/>
                <a:ea typeface="Roboto"/>
                <a:cs typeface="Roboto"/>
                <a:sym typeface="Roboto"/>
              </a:rPr>
              <a:t>Histogram</a:t>
            </a:r>
            <a:endParaRPr sz="1800">
              <a:solidFill>
                <a:schemeClr val="dk2"/>
              </a:solidFill>
              <a:latin typeface="Roboto"/>
              <a:ea typeface="Roboto"/>
              <a:cs typeface="Roboto"/>
              <a:sym typeface="Roboto"/>
            </a:endParaRPr>
          </a:p>
          <a:p>
            <a:pPr indent="0" lvl="0" marL="0" rtl="0" algn="ctr">
              <a:spcBef>
                <a:spcPts val="0"/>
              </a:spcBef>
              <a:spcAft>
                <a:spcPts val="0"/>
              </a:spcAft>
              <a:buNone/>
            </a:pPr>
            <a:r>
              <a:rPr lang="en" sz="1800">
                <a:solidFill>
                  <a:schemeClr val="dk2"/>
                </a:solidFill>
                <a:latin typeface="Roboto"/>
                <a:ea typeface="Roboto"/>
                <a:cs typeface="Roboto"/>
                <a:sym typeface="Roboto"/>
              </a:rPr>
              <a:t>of</a:t>
            </a:r>
            <a:endParaRPr sz="1800">
              <a:solidFill>
                <a:schemeClr val="dk2"/>
              </a:solidFill>
              <a:latin typeface="Roboto"/>
              <a:ea typeface="Roboto"/>
              <a:cs typeface="Roboto"/>
              <a:sym typeface="Roboto"/>
            </a:endParaRPr>
          </a:p>
          <a:p>
            <a:pPr indent="0" lvl="0" marL="0" rtl="0" algn="ctr">
              <a:spcBef>
                <a:spcPts val="0"/>
              </a:spcBef>
              <a:spcAft>
                <a:spcPts val="0"/>
              </a:spcAft>
              <a:buNone/>
            </a:pPr>
            <a:r>
              <a:rPr lang="en" sz="1800">
                <a:solidFill>
                  <a:schemeClr val="dk2"/>
                </a:solidFill>
                <a:latin typeface="Roboto"/>
                <a:ea typeface="Roboto"/>
                <a:cs typeface="Roboto"/>
                <a:sym typeface="Roboto"/>
              </a:rPr>
              <a:t>Counts</a:t>
            </a:r>
            <a:endParaRPr sz="1800">
              <a:solidFill>
                <a:schemeClr val="dk2"/>
              </a:solidFill>
              <a:latin typeface="Roboto"/>
              <a:ea typeface="Roboto"/>
              <a:cs typeface="Roboto"/>
              <a:sym typeface="Roboto"/>
            </a:endParaRPr>
          </a:p>
        </p:txBody>
      </p:sp>
      <p:grpSp>
        <p:nvGrpSpPr>
          <p:cNvPr id="197" name="Google Shape;197;p19"/>
          <p:cNvGrpSpPr/>
          <p:nvPr/>
        </p:nvGrpSpPr>
        <p:grpSpPr>
          <a:xfrm>
            <a:off x="2694264" y="3365051"/>
            <a:ext cx="231894" cy="326445"/>
            <a:chOff x="1275865" y="6398290"/>
            <a:chExt cx="419186" cy="547634"/>
          </a:xfrm>
        </p:grpSpPr>
        <p:sp>
          <p:nvSpPr>
            <p:cNvPr id="198" name="Google Shape;198;p19"/>
            <p:cNvSpPr/>
            <p:nvPr/>
          </p:nvSpPr>
          <p:spPr>
            <a:xfrm>
              <a:off x="1345888" y="6398290"/>
              <a:ext cx="279140" cy="302952"/>
            </a:xfrm>
            <a:custGeom>
              <a:rect b="b" l="l" r="r" t="t"/>
              <a:pathLst>
                <a:path extrusionOk="0" h="1908" w="1758">
                  <a:moveTo>
                    <a:pt x="884" y="399"/>
                  </a:moveTo>
                  <a:lnTo>
                    <a:pt x="981" y="410"/>
                  </a:lnTo>
                  <a:lnTo>
                    <a:pt x="1068" y="442"/>
                  </a:lnTo>
                  <a:lnTo>
                    <a:pt x="1154" y="485"/>
                  </a:lnTo>
                  <a:lnTo>
                    <a:pt x="1218" y="539"/>
                  </a:lnTo>
                  <a:lnTo>
                    <a:pt x="1283" y="615"/>
                  </a:lnTo>
                  <a:lnTo>
                    <a:pt x="1326" y="690"/>
                  </a:lnTo>
                  <a:lnTo>
                    <a:pt x="1358" y="787"/>
                  </a:lnTo>
                  <a:lnTo>
                    <a:pt x="1358" y="884"/>
                  </a:lnTo>
                  <a:lnTo>
                    <a:pt x="1358" y="1520"/>
                  </a:lnTo>
                  <a:lnTo>
                    <a:pt x="400" y="1520"/>
                  </a:lnTo>
                  <a:lnTo>
                    <a:pt x="400" y="884"/>
                  </a:lnTo>
                  <a:lnTo>
                    <a:pt x="410" y="787"/>
                  </a:lnTo>
                  <a:lnTo>
                    <a:pt x="432" y="690"/>
                  </a:lnTo>
                  <a:lnTo>
                    <a:pt x="475" y="615"/>
                  </a:lnTo>
                  <a:lnTo>
                    <a:pt x="540" y="539"/>
                  </a:lnTo>
                  <a:lnTo>
                    <a:pt x="604" y="485"/>
                  </a:lnTo>
                  <a:lnTo>
                    <a:pt x="690" y="442"/>
                  </a:lnTo>
                  <a:lnTo>
                    <a:pt x="787" y="410"/>
                  </a:lnTo>
                  <a:lnTo>
                    <a:pt x="884" y="399"/>
                  </a:lnTo>
                  <a:close/>
                  <a:moveTo>
                    <a:pt x="884" y="1"/>
                  </a:moveTo>
                  <a:lnTo>
                    <a:pt x="787" y="11"/>
                  </a:lnTo>
                  <a:lnTo>
                    <a:pt x="701" y="22"/>
                  </a:lnTo>
                  <a:lnTo>
                    <a:pt x="615" y="44"/>
                  </a:lnTo>
                  <a:lnTo>
                    <a:pt x="540" y="76"/>
                  </a:lnTo>
                  <a:lnTo>
                    <a:pt x="464" y="108"/>
                  </a:lnTo>
                  <a:lnTo>
                    <a:pt x="389" y="151"/>
                  </a:lnTo>
                  <a:lnTo>
                    <a:pt x="324" y="205"/>
                  </a:lnTo>
                  <a:lnTo>
                    <a:pt x="260" y="259"/>
                  </a:lnTo>
                  <a:lnTo>
                    <a:pt x="206" y="324"/>
                  </a:lnTo>
                  <a:lnTo>
                    <a:pt x="152" y="389"/>
                  </a:lnTo>
                  <a:lnTo>
                    <a:pt x="109" y="464"/>
                  </a:lnTo>
                  <a:lnTo>
                    <a:pt x="66" y="539"/>
                  </a:lnTo>
                  <a:lnTo>
                    <a:pt x="44" y="626"/>
                  </a:lnTo>
                  <a:lnTo>
                    <a:pt x="23" y="712"/>
                  </a:lnTo>
                  <a:lnTo>
                    <a:pt x="1" y="798"/>
                  </a:lnTo>
                  <a:lnTo>
                    <a:pt x="1" y="884"/>
                  </a:lnTo>
                  <a:lnTo>
                    <a:pt x="1" y="1908"/>
                  </a:lnTo>
                  <a:lnTo>
                    <a:pt x="1757" y="1908"/>
                  </a:lnTo>
                  <a:lnTo>
                    <a:pt x="1757" y="884"/>
                  </a:lnTo>
                  <a:lnTo>
                    <a:pt x="1757" y="798"/>
                  </a:lnTo>
                  <a:lnTo>
                    <a:pt x="1746" y="712"/>
                  </a:lnTo>
                  <a:lnTo>
                    <a:pt x="1725" y="626"/>
                  </a:lnTo>
                  <a:lnTo>
                    <a:pt x="1692" y="539"/>
                  </a:lnTo>
                  <a:lnTo>
                    <a:pt x="1649" y="464"/>
                  </a:lnTo>
                  <a:lnTo>
                    <a:pt x="1606" y="389"/>
                  </a:lnTo>
                  <a:lnTo>
                    <a:pt x="1563" y="324"/>
                  </a:lnTo>
                  <a:lnTo>
                    <a:pt x="1499" y="259"/>
                  </a:lnTo>
                  <a:lnTo>
                    <a:pt x="1434" y="205"/>
                  </a:lnTo>
                  <a:lnTo>
                    <a:pt x="1369" y="151"/>
                  </a:lnTo>
                  <a:lnTo>
                    <a:pt x="1294" y="108"/>
                  </a:lnTo>
                  <a:lnTo>
                    <a:pt x="1218" y="76"/>
                  </a:lnTo>
                  <a:lnTo>
                    <a:pt x="1143" y="44"/>
                  </a:lnTo>
                  <a:lnTo>
                    <a:pt x="1057" y="22"/>
                  </a:lnTo>
                  <a:lnTo>
                    <a:pt x="971" y="11"/>
                  </a:lnTo>
                  <a:lnTo>
                    <a:pt x="884" y="1"/>
                  </a:lnTo>
                  <a:close/>
                </a:path>
              </a:pathLst>
            </a:custGeom>
            <a:solidFill>
              <a:srgbClr val="BABF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19"/>
            <p:cNvSpPr/>
            <p:nvPr/>
          </p:nvSpPr>
          <p:spPr>
            <a:xfrm>
              <a:off x="1275865" y="6639479"/>
              <a:ext cx="100986" cy="306445"/>
            </a:xfrm>
            <a:custGeom>
              <a:rect b="b" l="l" r="r" t="t"/>
              <a:pathLst>
                <a:path extrusionOk="0" h="1930" w="636">
                  <a:moveTo>
                    <a:pt x="54" y="1"/>
                  </a:moveTo>
                  <a:lnTo>
                    <a:pt x="22" y="22"/>
                  </a:lnTo>
                  <a:lnTo>
                    <a:pt x="11" y="44"/>
                  </a:lnTo>
                  <a:lnTo>
                    <a:pt x="0" y="76"/>
                  </a:lnTo>
                  <a:lnTo>
                    <a:pt x="0" y="1854"/>
                  </a:lnTo>
                  <a:lnTo>
                    <a:pt x="11" y="1886"/>
                  </a:lnTo>
                  <a:lnTo>
                    <a:pt x="22" y="1908"/>
                  </a:lnTo>
                  <a:lnTo>
                    <a:pt x="54" y="1929"/>
                  </a:lnTo>
                  <a:lnTo>
                    <a:pt x="636" y="1929"/>
                  </a:lnTo>
                  <a:lnTo>
                    <a:pt x="636" y="1"/>
                  </a:lnTo>
                  <a:close/>
                </a:path>
              </a:pathLst>
            </a:custGeom>
            <a:solidFill>
              <a:srgbClr val="EDA60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19"/>
            <p:cNvSpPr/>
            <p:nvPr/>
          </p:nvSpPr>
          <p:spPr>
            <a:xfrm>
              <a:off x="1359703" y="6639479"/>
              <a:ext cx="335349" cy="306445"/>
            </a:xfrm>
            <a:custGeom>
              <a:rect b="b" l="l" r="r" t="t"/>
              <a:pathLst>
                <a:path extrusionOk="0" h="1930" w="2112">
                  <a:moveTo>
                    <a:pt x="54" y="1"/>
                  </a:moveTo>
                  <a:lnTo>
                    <a:pt x="22" y="22"/>
                  </a:lnTo>
                  <a:lnTo>
                    <a:pt x="11" y="44"/>
                  </a:lnTo>
                  <a:lnTo>
                    <a:pt x="0" y="76"/>
                  </a:lnTo>
                  <a:lnTo>
                    <a:pt x="0" y="1854"/>
                  </a:lnTo>
                  <a:lnTo>
                    <a:pt x="11" y="1886"/>
                  </a:lnTo>
                  <a:lnTo>
                    <a:pt x="22" y="1908"/>
                  </a:lnTo>
                  <a:lnTo>
                    <a:pt x="54" y="1929"/>
                  </a:lnTo>
                  <a:lnTo>
                    <a:pt x="2058" y="1929"/>
                  </a:lnTo>
                  <a:lnTo>
                    <a:pt x="2090" y="1908"/>
                  </a:lnTo>
                  <a:lnTo>
                    <a:pt x="2101" y="1886"/>
                  </a:lnTo>
                  <a:lnTo>
                    <a:pt x="2112" y="1854"/>
                  </a:lnTo>
                  <a:lnTo>
                    <a:pt x="2112" y="76"/>
                  </a:lnTo>
                  <a:lnTo>
                    <a:pt x="2101" y="44"/>
                  </a:lnTo>
                  <a:lnTo>
                    <a:pt x="2090" y="22"/>
                  </a:lnTo>
                  <a:lnTo>
                    <a:pt x="2058" y="1"/>
                  </a:lnTo>
                  <a:close/>
                </a:path>
              </a:pathLst>
            </a:custGeom>
            <a:solidFill>
              <a:srgbClr val="FABB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1" name="Google Shape;201;p19"/>
          <p:cNvGrpSpPr/>
          <p:nvPr/>
        </p:nvGrpSpPr>
        <p:grpSpPr>
          <a:xfrm>
            <a:off x="5802164" y="3365051"/>
            <a:ext cx="231894" cy="326445"/>
            <a:chOff x="1275865" y="6398290"/>
            <a:chExt cx="419186" cy="547634"/>
          </a:xfrm>
        </p:grpSpPr>
        <p:sp>
          <p:nvSpPr>
            <p:cNvPr id="202" name="Google Shape;202;p19"/>
            <p:cNvSpPr/>
            <p:nvPr/>
          </p:nvSpPr>
          <p:spPr>
            <a:xfrm>
              <a:off x="1345888" y="6398290"/>
              <a:ext cx="279140" cy="302952"/>
            </a:xfrm>
            <a:custGeom>
              <a:rect b="b" l="l" r="r" t="t"/>
              <a:pathLst>
                <a:path extrusionOk="0" h="1908" w="1758">
                  <a:moveTo>
                    <a:pt x="884" y="399"/>
                  </a:moveTo>
                  <a:lnTo>
                    <a:pt x="981" y="410"/>
                  </a:lnTo>
                  <a:lnTo>
                    <a:pt x="1068" y="442"/>
                  </a:lnTo>
                  <a:lnTo>
                    <a:pt x="1154" y="485"/>
                  </a:lnTo>
                  <a:lnTo>
                    <a:pt x="1218" y="539"/>
                  </a:lnTo>
                  <a:lnTo>
                    <a:pt x="1283" y="615"/>
                  </a:lnTo>
                  <a:lnTo>
                    <a:pt x="1326" y="690"/>
                  </a:lnTo>
                  <a:lnTo>
                    <a:pt x="1358" y="787"/>
                  </a:lnTo>
                  <a:lnTo>
                    <a:pt x="1358" y="884"/>
                  </a:lnTo>
                  <a:lnTo>
                    <a:pt x="1358" y="1520"/>
                  </a:lnTo>
                  <a:lnTo>
                    <a:pt x="400" y="1520"/>
                  </a:lnTo>
                  <a:lnTo>
                    <a:pt x="400" y="884"/>
                  </a:lnTo>
                  <a:lnTo>
                    <a:pt x="410" y="787"/>
                  </a:lnTo>
                  <a:lnTo>
                    <a:pt x="432" y="690"/>
                  </a:lnTo>
                  <a:lnTo>
                    <a:pt x="475" y="615"/>
                  </a:lnTo>
                  <a:lnTo>
                    <a:pt x="540" y="539"/>
                  </a:lnTo>
                  <a:lnTo>
                    <a:pt x="604" y="485"/>
                  </a:lnTo>
                  <a:lnTo>
                    <a:pt x="690" y="442"/>
                  </a:lnTo>
                  <a:lnTo>
                    <a:pt x="787" y="410"/>
                  </a:lnTo>
                  <a:lnTo>
                    <a:pt x="884" y="399"/>
                  </a:lnTo>
                  <a:close/>
                  <a:moveTo>
                    <a:pt x="884" y="1"/>
                  </a:moveTo>
                  <a:lnTo>
                    <a:pt x="787" y="11"/>
                  </a:lnTo>
                  <a:lnTo>
                    <a:pt x="701" y="22"/>
                  </a:lnTo>
                  <a:lnTo>
                    <a:pt x="615" y="44"/>
                  </a:lnTo>
                  <a:lnTo>
                    <a:pt x="540" y="76"/>
                  </a:lnTo>
                  <a:lnTo>
                    <a:pt x="464" y="108"/>
                  </a:lnTo>
                  <a:lnTo>
                    <a:pt x="389" y="151"/>
                  </a:lnTo>
                  <a:lnTo>
                    <a:pt x="324" y="205"/>
                  </a:lnTo>
                  <a:lnTo>
                    <a:pt x="260" y="259"/>
                  </a:lnTo>
                  <a:lnTo>
                    <a:pt x="206" y="324"/>
                  </a:lnTo>
                  <a:lnTo>
                    <a:pt x="152" y="389"/>
                  </a:lnTo>
                  <a:lnTo>
                    <a:pt x="109" y="464"/>
                  </a:lnTo>
                  <a:lnTo>
                    <a:pt x="66" y="539"/>
                  </a:lnTo>
                  <a:lnTo>
                    <a:pt x="44" y="626"/>
                  </a:lnTo>
                  <a:lnTo>
                    <a:pt x="23" y="712"/>
                  </a:lnTo>
                  <a:lnTo>
                    <a:pt x="1" y="798"/>
                  </a:lnTo>
                  <a:lnTo>
                    <a:pt x="1" y="884"/>
                  </a:lnTo>
                  <a:lnTo>
                    <a:pt x="1" y="1908"/>
                  </a:lnTo>
                  <a:lnTo>
                    <a:pt x="1757" y="1908"/>
                  </a:lnTo>
                  <a:lnTo>
                    <a:pt x="1757" y="884"/>
                  </a:lnTo>
                  <a:lnTo>
                    <a:pt x="1757" y="798"/>
                  </a:lnTo>
                  <a:lnTo>
                    <a:pt x="1746" y="712"/>
                  </a:lnTo>
                  <a:lnTo>
                    <a:pt x="1725" y="626"/>
                  </a:lnTo>
                  <a:lnTo>
                    <a:pt x="1692" y="539"/>
                  </a:lnTo>
                  <a:lnTo>
                    <a:pt x="1649" y="464"/>
                  </a:lnTo>
                  <a:lnTo>
                    <a:pt x="1606" y="389"/>
                  </a:lnTo>
                  <a:lnTo>
                    <a:pt x="1563" y="324"/>
                  </a:lnTo>
                  <a:lnTo>
                    <a:pt x="1499" y="259"/>
                  </a:lnTo>
                  <a:lnTo>
                    <a:pt x="1434" y="205"/>
                  </a:lnTo>
                  <a:lnTo>
                    <a:pt x="1369" y="151"/>
                  </a:lnTo>
                  <a:lnTo>
                    <a:pt x="1294" y="108"/>
                  </a:lnTo>
                  <a:lnTo>
                    <a:pt x="1218" y="76"/>
                  </a:lnTo>
                  <a:lnTo>
                    <a:pt x="1143" y="44"/>
                  </a:lnTo>
                  <a:lnTo>
                    <a:pt x="1057" y="22"/>
                  </a:lnTo>
                  <a:lnTo>
                    <a:pt x="971" y="11"/>
                  </a:lnTo>
                  <a:lnTo>
                    <a:pt x="884" y="1"/>
                  </a:lnTo>
                  <a:close/>
                </a:path>
              </a:pathLst>
            </a:custGeom>
            <a:solidFill>
              <a:srgbClr val="BABF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19"/>
            <p:cNvSpPr/>
            <p:nvPr/>
          </p:nvSpPr>
          <p:spPr>
            <a:xfrm>
              <a:off x="1275865" y="6639479"/>
              <a:ext cx="100986" cy="306445"/>
            </a:xfrm>
            <a:custGeom>
              <a:rect b="b" l="l" r="r" t="t"/>
              <a:pathLst>
                <a:path extrusionOk="0" h="1930" w="636">
                  <a:moveTo>
                    <a:pt x="54" y="1"/>
                  </a:moveTo>
                  <a:lnTo>
                    <a:pt x="22" y="22"/>
                  </a:lnTo>
                  <a:lnTo>
                    <a:pt x="11" y="44"/>
                  </a:lnTo>
                  <a:lnTo>
                    <a:pt x="0" y="76"/>
                  </a:lnTo>
                  <a:lnTo>
                    <a:pt x="0" y="1854"/>
                  </a:lnTo>
                  <a:lnTo>
                    <a:pt x="11" y="1886"/>
                  </a:lnTo>
                  <a:lnTo>
                    <a:pt x="22" y="1908"/>
                  </a:lnTo>
                  <a:lnTo>
                    <a:pt x="54" y="1929"/>
                  </a:lnTo>
                  <a:lnTo>
                    <a:pt x="636" y="1929"/>
                  </a:lnTo>
                  <a:lnTo>
                    <a:pt x="636" y="1"/>
                  </a:lnTo>
                  <a:close/>
                </a:path>
              </a:pathLst>
            </a:custGeom>
            <a:solidFill>
              <a:srgbClr val="EDA60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19"/>
            <p:cNvSpPr/>
            <p:nvPr/>
          </p:nvSpPr>
          <p:spPr>
            <a:xfrm>
              <a:off x="1359703" y="6639479"/>
              <a:ext cx="335349" cy="306445"/>
            </a:xfrm>
            <a:custGeom>
              <a:rect b="b" l="l" r="r" t="t"/>
              <a:pathLst>
                <a:path extrusionOk="0" h="1930" w="2112">
                  <a:moveTo>
                    <a:pt x="54" y="1"/>
                  </a:moveTo>
                  <a:lnTo>
                    <a:pt x="22" y="22"/>
                  </a:lnTo>
                  <a:lnTo>
                    <a:pt x="11" y="44"/>
                  </a:lnTo>
                  <a:lnTo>
                    <a:pt x="0" y="76"/>
                  </a:lnTo>
                  <a:lnTo>
                    <a:pt x="0" y="1854"/>
                  </a:lnTo>
                  <a:lnTo>
                    <a:pt x="11" y="1886"/>
                  </a:lnTo>
                  <a:lnTo>
                    <a:pt x="22" y="1908"/>
                  </a:lnTo>
                  <a:lnTo>
                    <a:pt x="54" y="1929"/>
                  </a:lnTo>
                  <a:lnTo>
                    <a:pt x="2058" y="1929"/>
                  </a:lnTo>
                  <a:lnTo>
                    <a:pt x="2090" y="1908"/>
                  </a:lnTo>
                  <a:lnTo>
                    <a:pt x="2101" y="1886"/>
                  </a:lnTo>
                  <a:lnTo>
                    <a:pt x="2112" y="1854"/>
                  </a:lnTo>
                  <a:lnTo>
                    <a:pt x="2112" y="76"/>
                  </a:lnTo>
                  <a:lnTo>
                    <a:pt x="2101" y="44"/>
                  </a:lnTo>
                  <a:lnTo>
                    <a:pt x="2090" y="22"/>
                  </a:lnTo>
                  <a:lnTo>
                    <a:pt x="2058" y="1"/>
                  </a:lnTo>
                  <a:close/>
                </a:path>
              </a:pathLst>
            </a:custGeom>
            <a:solidFill>
              <a:srgbClr val="FABB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5" name="Google Shape;205;p19"/>
          <p:cNvGrpSpPr/>
          <p:nvPr/>
        </p:nvGrpSpPr>
        <p:grpSpPr>
          <a:xfrm>
            <a:off x="8319426" y="3365051"/>
            <a:ext cx="231894" cy="326445"/>
            <a:chOff x="1275865" y="6398290"/>
            <a:chExt cx="419186" cy="547634"/>
          </a:xfrm>
        </p:grpSpPr>
        <p:sp>
          <p:nvSpPr>
            <p:cNvPr id="206" name="Google Shape;206;p19"/>
            <p:cNvSpPr/>
            <p:nvPr/>
          </p:nvSpPr>
          <p:spPr>
            <a:xfrm>
              <a:off x="1345888" y="6398290"/>
              <a:ext cx="279140" cy="302952"/>
            </a:xfrm>
            <a:custGeom>
              <a:rect b="b" l="l" r="r" t="t"/>
              <a:pathLst>
                <a:path extrusionOk="0" h="1908" w="1758">
                  <a:moveTo>
                    <a:pt x="884" y="399"/>
                  </a:moveTo>
                  <a:lnTo>
                    <a:pt x="981" y="410"/>
                  </a:lnTo>
                  <a:lnTo>
                    <a:pt x="1068" y="442"/>
                  </a:lnTo>
                  <a:lnTo>
                    <a:pt x="1154" y="485"/>
                  </a:lnTo>
                  <a:lnTo>
                    <a:pt x="1218" y="539"/>
                  </a:lnTo>
                  <a:lnTo>
                    <a:pt x="1283" y="615"/>
                  </a:lnTo>
                  <a:lnTo>
                    <a:pt x="1326" y="690"/>
                  </a:lnTo>
                  <a:lnTo>
                    <a:pt x="1358" y="787"/>
                  </a:lnTo>
                  <a:lnTo>
                    <a:pt x="1358" y="884"/>
                  </a:lnTo>
                  <a:lnTo>
                    <a:pt x="1358" y="1520"/>
                  </a:lnTo>
                  <a:lnTo>
                    <a:pt x="400" y="1520"/>
                  </a:lnTo>
                  <a:lnTo>
                    <a:pt x="400" y="884"/>
                  </a:lnTo>
                  <a:lnTo>
                    <a:pt x="410" y="787"/>
                  </a:lnTo>
                  <a:lnTo>
                    <a:pt x="432" y="690"/>
                  </a:lnTo>
                  <a:lnTo>
                    <a:pt x="475" y="615"/>
                  </a:lnTo>
                  <a:lnTo>
                    <a:pt x="540" y="539"/>
                  </a:lnTo>
                  <a:lnTo>
                    <a:pt x="604" y="485"/>
                  </a:lnTo>
                  <a:lnTo>
                    <a:pt x="690" y="442"/>
                  </a:lnTo>
                  <a:lnTo>
                    <a:pt x="787" y="410"/>
                  </a:lnTo>
                  <a:lnTo>
                    <a:pt x="884" y="399"/>
                  </a:lnTo>
                  <a:close/>
                  <a:moveTo>
                    <a:pt x="884" y="1"/>
                  </a:moveTo>
                  <a:lnTo>
                    <a:pt x="787" y="11"/>
                  </a:lnTo>
                  <a:lnTo>
                    <a:pt x="701" y="22"/>
                  </a:lnTo>
                  <a:lnTo>
                    <a:pt x="615" y="44"/>
                  </a:lnTo>
                  <a:lnTo>
                    <a:pt x="540" y="76"/>
                  </a:lnTo>
                  <a:lnTo>
                    <a:pt x="464" y="108"/>
                  </a:lnTo>
                  <a:lnTo>
                    <a:pt x="389" y="151"/>
                  </a:lnTo>
                  <a:lnTo>
                    <a:pt x="324" y="205"/>
                  </a:lnTo>
                  <a:lnTo>
                    <a:pt x="260" y="259"/>
                  </a:lnTo>
                  <a:lnTo>
                    <a:pt x="206" y="324"/>
                  </a:lnTo>
                  <a:lnTo>
                    <a:pt x="152" y="389"/>
                  </a:lnTo>
                  <a:lnTo>
                    <a:pt x="109" y="464"/>
                  </a:lnTo>
                  <a:lnTo>
                    <a:pt x="66" y="539"/>
                  </a:lnTo>
                  <a:lnTo>
                    <a:pt x="44" y="626"/>
                  </a:lnTo>
                  <a:lnTo>
                    <a:pt x="23" y="712"/>
                  </a:lnTo>
                  <a:lnTo>
                    <a:pt x="1" y="798"/>
                  </a:lnTo>
                  <a:lnTo>
                    <a:pt x="1" y="884"/>
                  </a:lnTo>
                  <a:lnTo>
                    <a:pt x="1" y="1908"/>
                  </a:lnTo>
                  <a:lnTo>
                    <a:pt x="1757" y="1908"/>
                  </a:lnTo>
                  <a:lnTo>
                    <a:pt x="1757" y="884"/>
                  </a:lnTo>
                  <a:lnTo>
                    <a:pt x="1757" y="798"/>
                  </a:lnTo>
                  <a:lnTo>
                    <a:pt x="1746" y="712"/>
                  </a:lnTo>
                  <a:lnTo>
                    <a:pt x="1725" y="626"/>
                  </a:lnTo>
                  <a:lnTo>
                    <a:pt x="1692" y="539"/>
                  </a:lnTo>
                  <a:lnTo>
                    <a:pt x="1649" y="464"/>
                  </a:lnTo>
                  <a:lnTo>
                    <a:pt x="1606" y="389"/>
                  </a:lnTo>
                  <a:lnTo>
                    <a:pt x="1563" y="324"/>
                  </a:lnTo>
                  <a:lnTo>
                    <a:pt x="1499" y="259"/>
                  </a:lnTo>
                  <a:lnTo>
                    <a:pt x="1434" y="205"/>
                  </a:lnTo>
                  <a:lnTo>
                    <a:pt x="1369" y="151"/>
                  </a:lnTo>
                  <a:lnTo>
                    <a:pt x="1294" y="108"/>
                  </a:lnTo>
                  <a:lnTo>
                    <a:pt x="1218" y="76"/>
                  </a:lnTo>
                  <a:lnTo>
                    <a:pt x="1143" y="44"/>
                  </a:lnTo>
                  <a:lnTo>
                    <a:pt x="1057" y="22"/>
                  </a:lnTo>
                  <a:lnTo>
                    <a:pt x="971" y="11"/>
                  </a:lnTo>
                  <a:lnTo>
                    <a:pt x="884" y="1"/>
                  </a:lnTo>
                  <a:close/>
                </a:path>
              </a:pathLst>
            </a:custGeom>
            <a:solidFill>
              <a:srgbClr val="BABF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19"/>
            <p:cNvSpPr/>
            <p:nvPr/>
          </p:nvSpPr>
          <p:spPr>
            <a:xfrm>
              <a:off x="1275865" y="6639479"/>
              <a:ext cx="100986" cy="306445"/>
            </a:xfrm>
            <a:custGeom>
              <a:rect b="b" l="l" r="r" t="t"/>
              <a:pathLst>
                <a:path extrusionOk="0" h="1930" w="636">
                  <a:moveTo>
                    <a:pt x="54" y="1"/>
                  </a:moveTo>
                  <a:lnTo>
                    <a:pt x="22" y="22"/>
                  </a:lnTo>
                  <a:lnTo>
                    <a:pt x="11" y="44"/>
                  </a:lnTo>
                  <a:lnTo>
                    <a:pt x="0" y="76"/>
                  </a:lnTo>
                  <a:lnTo>
                    <a:pt x="0" y="1854"/>
                  </a:lnTo>
                  <a:lnTo>
                    <a:pt x="11" y="1886"/>
                  </a:lnTo>
                  <a:lnTo>
                    <a:pt x="22" y="1908"/>
                  </a:lnTo>
                  <a:lnTo>
                    <a:pt x="54" y="1929"/>
                  </a:lnTo>
                  <a:lnTo>
                    <a:pt x="636" y="1929"/>
                  </a:lnTo>
                  <a:lnTo>
                    <a:pt x="636" y="1"/>
                  </a:lnTo>
                  <a:close/>
                </a:path>
              </a:pathLst>
            </a:custGeom>
            <a:solidFill>
              <a:srgbClr val="EDA60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19"/>
            <p:cNvSpPr/>
            <p:nvPr/>
          </p:nvSpPr>
          <p:spPr>
            <a:xfrm>
              <a:off x="1359703" y="6639479"/>
              <a:ext cx="335349" cy="306445"/>
            </a:xfrm>
            <a:custGeom>
              <a:rect b="b" l="l" r="r" t="t"/>
              <a:pathLst>
                <a:path extrusionOk="0" h="1930" w="2112">
                  <a:moveTo>
                    <a:pt x="54" y="1"/>
                  </a:moveTo>
                  <a:lnTo>
                    <a:pt x="22" y="22"/>
                  </a:lnTo>
                  <a:lnTo>
                    <a:pt x="11" y="44"/>
                  </a:lnTo>
                  <a:lnTo>
                    <a:pt x="0" y="76"/>
                  </a:lnTo>
                  <a:lnTo>
                    <a:pt x="0" y="1854"/>
                  </a:lnTo>
                  <a:lnTo>
                    <a:pt x="11" y="1886"/>
                  </a:lnTo>
                  <a:lnTo>
                    <a:pt x="22" y="1908"/>
                  </a:lnTo>
                  <a:lnTo>
                    <a:pt x="54" y="1929"/>
                  </a:lnTo>
                  <a:lnTo>
                    <a:pt x="2058" y="1929"/>
                  </a:lnTo>
                  <a:lnTo>
                    <a:pt x="2090" y="1908"/>
                  </a:lnTo>
                  <a:lnTo>
                    <a:pt x="2101" y="1886"/>
                  </a:lnTo>
                  <a:lnTo>
                    <a:pt x="2112" y="1854"/>
                  </a:lnTo>
                  <a:lnTo>
                    <a:pt x="2112" y="76"/>
                  </a:lnTo>
                  <a:lnTo>
                    <a:pt x="2101" y="44"/>
                  </a:lnTo>
                  <a:lnTo>
                    <a:pt x="2090" y="22"/>
                  </a:lnTo>
                  <a:lnTo>
                    <a:pt x="2058" y="1"/>
                  </a:lnTo>
                  <a:close/>
                </a:path>
              </a:pathLst>
            </a:custGeom>
            <a:solidFill>
              <a:srgbClr val="FABB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09" name="Google Shape;209;p19"/>
          <p:cNvSpPr txBox="1"/>
          <p:nvPr/>
        </p:nvSpPr>
        <p:spPr>
          <a:xfrm>
            <a:off x="101350" y="1952700"/>
            <a:ext cx="2455500" cy="49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2"/>
                </a:solidFill>
                <a:latin typeface="Roboto"/>
                <a:ea typeface="Roboto"/>
                <a:cs typeface="Roboto"/>
                <a:sym typeface="Roboto"/>
              </a:rPr>
              <a:t>Secure Aggregation</a:t>
            </a:r>
            <a:endParaRPr sz="1800">
              <a:solidFill>
                <a:schemeClr val="dk2"/>
              </a:solidFill>
              <a:latin typeface="Roboto"/>
              <a:ea typeface="Roboto"/>
              <a:cs typeface="Roboto"/>
              <a:sym typeface="Roboto"/>
            </a:endParaRPr>
          </a:p>
        </p:txBody>
      </p:sp>
      <p:sp>
        <p:nvSpPr>
          <p:cNvPr id="210" name="Google Shape;210;p19"/>
          <p:cNvSpPr/>
          <p:nvPr/>
        </p:nvSpPr>
        <p:spPr>
          <a:xfrm>
            <a:off x="2282477" y="2065901"/>
            <a:ext cx="329850" cy="265301"/>
          </a:xfrm>
          <a:custGeom>
            <a:rect b="b" l="l" r="r" t="t"/>
            <a:pathLst>
              <a:path extrusionOk="0" h="777" w="938">
                <a:moveTo>
                  <a:pt x="819" y="0"/>
                </a:moveTo>
                <a:lnTo>
                  <a:pt x="302" y="528"/>
                </a:lnTo>
                <a:lnTo>
                  <a:pt x="119" y="345"/>
                </a:lnTo>
                <a:lnTo>
                  <a:pt x="0" y="485"/>
                </a:lnTo>
                <a:lnTo>
                  <a:pt x="302" y="776"/>
                </a:lnTo>
                <a:lnTo>
                  <a:pt x="938" y="130"/>
                </a:lnTo>
                <a:lnTo>
                  <a:pt x="819" y="0"/>
                </a:lnTo>
                <a:close/>
              </a:path>
            </a:pathLst>
          </a:custGeom>
          <a:solidFill>
            <a:srgbClr val="676C7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19"/>
          <p:cNvSpPr txBox="1"/>
          <p:nvPr/>
        </p:nvSpPr>
        <p:spPr>
          <a:xfrm>
            <a:off x="335500" y="2358250"/>
            <a:ext cx="1416600" cy="22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2"/>
                </a:solidFill>
                <a:latin typeface="Roboto"/>
                <a:ea typeface="Roboto"/>
                <a:cs typeface="Roboto"/>
                <a:sym typeface="Roboto"/>
              </a:rPr>
              <a:t>[BIK+17, BBG+20]</a:t>
            </a:r>
            <a:endParaRPr sz="1200">
              <a:solidFill>
                <a:schemeClr val="dk2"/>
              </a:solidFill>
              <a:latin typeface="Roboto"/>
              <a:ea typeface="Roboto"/>
              <a:cs typeface="Roboto"/>
              <a:sym typeface="Roboto"/>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5" name="Shape 1145"/>
        <p:cNvGrpSpPr/>
        <p:nvPr/>
      </p:nvGrpSpPr>
      <p:grpSpPr>
        <a:xfrm>
          <a:off x="0" y="0"/>
          <a:ext cx="0" cy="0"/>
          <a:chOff x="0" y="0"/>
          <a:chExt cx="0" cy="0"/>
        </a:xfrm>
      </p:grpSpPr>
      <p:sp>
        <p:nvSpPr>
          <p:cNvPr id="1146" name="Google Shape;1146;p73"/>
          <p:cNvSpPr txBox="1"/>
          <p:nvPr>
            <p:ph type="title"/>
          </p:nvPr>
        </p:nvSpPr>
        <p:spPr>
          <a:xfrm>
            <a:off x="344501" y="264375"/>
            <a:ext cx="7797000" cy="4143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Boneh-Boyen Signatures</a:t>
            </a:r>
            <a:endParaRPr/>
          </a:p>
        </p:txBody>
      </p:sp>
      <p:sp>
        <p:nvSpPr>
          <p:cNvPr id="1147" name="Google Shape;1147;p73"/>
          <p:cNvSpPr txBox="1"/>
          <p:nvPr/>
        </p:nvSpPr>
        <p:spPr>
          <a:xfrm>
            <a:off x="2083450" y="1002650"/>
            <a:ext cx="1028700" cy="414300"/>
          </a:xfrm>
          <a:prstGeom prst="rect">
            <a:avLst/>
          </a:prstGeom>
          <a:noFill/>
          <a:ln cap="flat" cmpd="sng" w="19050">
            <a:solidFill>
              <a:schemeClr val="accent1"/>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chemeClr val="accent1"/>
                </a:solidFill>
                <a:latin typeface="Roboto"/>
                <a:ea typeface="Roboto"/>
                <a:cs typeface="Roboto"/>
                <a:sym typeface="Roboto"/>
              </a:rPr>
              <a:t>Client</a:t>
            </a:r>
            <a:endParaRPr b="1">
              <a:solidFill>
                <a:schemeClr val="accent1"/>
              </a:solidFill>
              <a:latin typeface="Roboto"/>
              <a:ea typeface="Roboto"/>
              <a:cs typeface="Roboto"/>
              <a:sym typeface="Roboto"/>
            </a:endParaRPr>
          </a:p>
        </p:txBody>
      </p:sp>
      <p:sp>
        <p:nvSpPr>
          <p:cNvPr id="1148" name="Google Shape;1148;p73"/>
          <p:cNvSpPr txBox="1"/>
          <p:nvPr/>
        </p:nvSpPr>
        <p:spPr>
          <a:xfrm>
            <a:off x="6402750" y="1002650"/>
            <a:ext cx="1028700" cy="414300"/>
          </a:xfrm>
          <a:prstGeom prst="rect">
            <a:avLst/>
          </a:prstGeom>
          <a:noFill/>
          <a:ln cap="flat" cmpd="sng" w="19050">
            <a:solidFill>
              <a:schemeClr val="accent4"/>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chemeClr val="accent4"/>
                </a:solidFill>
                <a:latin typeface="Roboto"/>
                <a:ea typeface="Roboto"/>
                <a:cs typeface="Roboto"/>
                <a:sym typeface="Roboto"/>
              </a:rPr>
              <a:t>Server</a:t>
            </a:r>
            <a:endParaRPr b="1">
              <a:solidFill>
                <a:schemeClr val="accent4"/>
              </a:solidFill>
              <a:latin typeface="Roboto"/>
              <a:ea typeface="Roboto"/>
              <a:cs typeface="Roboto"/>
              <a:sym typeface="Roboto"/>
            </a:endParaRPr>
          </a:p>
        </p:txBody>
      </p:sp>
      <p:cxnSp>
        <p:nvCxnSpPr>
          <p:cNvPr id="1149" name="Google Shape;1149;p73"/>
          <p:cNvCxnSpPr/>
          <p:nvPr/>
        </p:nvCxnSpPr>
        <p:spPr>
          <a:xfrm>
            <a:off x="2966900" y="1953225"/>
            <a:ext cx="3151200" cy="0"/>
          </a:xfrm>
          <a:prstGeom prst="straightConnector1">
            <a:avLst/>
          </a:prstGeom>
          <a:noFill/>
          <a:ln cap="flat" cmpd="sng" w="9525">
            <a:solidFill>
              <a:schemeClr val="dk2"/>
            </a:solidFill>
            <a:prstDash val="solid"/>
            <a:round/>
            <a:headEnd len="med" w="med" type="triangle"/>
            <a:tailEnd len="med" w="med" type="none"/>
          </a:ln>
        </p:spPr>
      </p:cxnSp>
      <p:sp>
        <p:nvSpPr>
          <p:cNvPr id="1150" name="Google Shape;1150;p73"/>
          <p:cNvSpPr txBox="1"/>
          <p:nvPr/>
        </p:nvSpPr>
        <p:spPr>
          <a:xfrm>
            <a:off x="3685750" y="1484450"/>
            <a:ext cx="1966200" cy="312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Enc(k), Enc(y)</a:t>
            </a:r>
            <a:endParaRPr>
              <a:latin typeface="Roboto"/>
              <a:ea typeface="Roboto"/>
              <a:cs typeface="Roboto"/>
              <a:sym typeface="Roboto"/>
            </a:endParaRPr>
          </a:p>
        </p:txBody>
      </p:sp>
      <p:cxnSp>
        <p:nvCxnSpPr>
          <p:cNvPr id="1151" name="Google Shape;1151;p73"/>
          <p:cNvCxnSpPr/>
          <p:nvPr/>
        </p:nvCxnSpPr>
        <p:spPr>
          <a:xfrm>
            <a:off x="2966900" y="2713313"/>
            <a:ext cx="3151200" cy="0"/>
          </a:xfrm>
          <a:prstGeom prst="straightConnector1">
            <a:avLst/>
          </a:prstGeom>
          <a:noFill/>
          <a:ln cap="flat" cmpd="sng" w="9525">
            <a:solidFill>
              <a:schemeClr val="dk2"/>
            </a:solidFill>
            <a:prstDash val="solid"/>
            <a:round/>
            <a:headEnd len="med" w="med" type="none"/>
            <a:tailEnd len="med" w="med" type="triangle"/>
          </a:ln>
        </p:spPr>
      </p:cxnSp>
      <p:sp>
        <p:nvSpPr>
          <p:cNvPr id="1152" name="Google Shape;1152;p73"/>
          <p:cNvSpPr txBox="1"/>
          <p:nvPr/>
        </p:nvSpPr>
        <p:spPr>
          <a:xfrm>
            <a:off x="3559400" y="2283588"/>
            <a:ext cx="1966200" cy="312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Com(m), Com(r</a:t>
            </a:r>
            <a:r>
              <a:rPr baseline="-25000" lang="en">
                <a:latin typeface="Roboto"/>
                <a:ea typeface="Roboto"/>
                <a:cs typeface="Roboto"/>
                <a:sym typeface="Roboto"/>
              </a:rPr>
              <a:t>C</a:t>
            </a:r>
            <a:r>
              <a:rPr lang="en">
                <a:latin typeface="Roboto"/>
                <a:ea typeface="Roboto"/>
                <a:cs typeface="Roboto"/>
                <a:sym typeface="Roboto"/>
              </a:rPr>
              <a:t>)</a:t>
            </a:r>
            <a:endParaRPr>
              <a:latin typeface="Roboto"/>
              <a:ea typeface="Roboto"/>
              <a:cs typeface="Roboto"/>
              <a:sym typeface="Roboto"/>
            </a:endParaRPr>
          </a:p>
        </p:txBody>
      </p:sp>
      <p:sp>
        <p:nvSpPr>
          <p:cNvPr id="1153" name="Google Shape;1153;p73"/>
          <p:cNvSpPr txBox="1"/>
          <p:nvPr/>
        </p:nvSpPr>
        <p:spPr>
          <a:xfrm>
            <a:off x="794275" y="1638825"/>
            <a:ext cx="1172100" cy="414300"/>
          </a:xfrm>
          <a:prstGeom prst="rect">
            <a:avLst/>
          </a:prstGeom>
          <a:no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Setup</a:t>
            </a:r>
            <a:endParaRPr>
              <a:latin typeface="Roboto"/>
              <a:ea typeface="Roboto"/>
              <a:cs typeface="Roboto"/>
              <a:sym typeface="Roboto"/>
            </a:endParaRPr>
          </a:p>
        </p:txBody>
      </p:sp>
      <p:cxnSp>
        <p:nvCxnSpPr>
          <p:cNvPr id="1154" name="Google Shape;1154;p73"/>
          <p:cNvCxnSpPr/>
          <p:nvPr/>
        </p:nvCxnSpPr>
        <p:spPr>
          <a:xfrm>
            <a:off x="2966900" y="3260163"/>
            <a:ext cx="3151200" cy="0"/>
          </a:xfrm>
          <a:prstGeom prst="straightConnector1">
            <a:avLst/>
          </a:prstGeom>
          <a:noFill/>
          <a:ln cap="flat" cmpd="sng" w="9525">
            <a:solidFill>
              <a:schemeClr val="dk2"/>
            </a:solidFill>
            <a:prstDash val="solid"/>
            <a:round/>
            <a:headEnd len="med" w="med" type="triangle"/>
            <a:tailEnd len="med" w="med" type="none"/>
          </a:ln>
        </p:spPr>
      </p:cxnSp>
      <p:sp>
        <p:nvSpPr>
          <p:cNvPr id="1155" name="Google Shape;1155;p73"/>
          <p:cNvSpPr txBox="1"/>
          <p:nvPr/>
        </p:nvSpPr>
        <p:spPr>
          <a:xfrm>
            <a:off x="3559400" y="2830438"/>
            <a:ext cx="1966200" cy="312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r</a:t>
            </a:r>
            <a:r>
              <a:rPr baseline="-25000" lang="en">
                <a:latin typeface="Roboto"/>
                <a:ea typeface="Roboto"/>
                <a:cs typeface="Roboto"/>
                <a:sym typeface="Roboto"/>
              </a:rPr>
              <a:t>S</a:t>
            </a:r>
            <a:endParaRPr baseline="-25000">
              <a:latin typeface="Roboto"/>
              <a:ea typeface="Roboto"/>
              <a:cs typeface="Roboto"/>
              <a:sym typeface="Roboto"/>
            </a:endParaRPr>
          </a:p>
        </p:txBody>
      </p:sp>
      <p:sp>
        <p:nvSpPr>
          <p:cNvPr id="1156" name="Google Shape;1156;p73"/>
          <p:cNvSpPr txBox="1"/>
          <p:nvPr/>
        </p:nvSpPr>
        <p:spPr>
          <a:xfrm>
            <a:off x="165375" y="3143050"/>
            <a:ext cx="1172100" cy="607200"/>
          </a:xfrm>
          <a:prstGeom prst="rect">
            <a:avLst/>
          </a:prstGeom>
          <a:no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Signature Request</a:t>
            </a:r>
            <a:endParaRPr>
              <a:latin typeface="Roboto"/>
              <a:ea typeface="Roboto"/>
              <a:cs typeface="Roboto"/>
              <a:sym typeface="Roboto"/>
            </a:endParaRPr>
          </a:p>
        </p:txBody>
      </p:sp>
      <p:cxnSp>
        <p:nvCxnSpPr>
          <p:cNvPr id="1157" name="Google Shape;1157;p73"/>
          <p:cNvCxnSpPr/>
          <p:nvPr/>
        </p:nvCxnSpPr>
        <p:spPr>
          <a:xfrm>
            <a:off x="2996400" y="3903138"/>
            <a:ext cx="3151200" cy="0"/>
          </a:xfrm>
          <a:prstGeom prst="straightConnector1">
            <a:avLst/>
          </a:prstGeom>
          <a:noFill/>
          <a:ln cap="flat" cmpd="sng" w="9525">
            <a:solidFill>
              <a:schemeClr val="dk2"/>
            </a:solidFill>
            <a:prstDash val="solid"/>
            <a:round/>
            <a:headEnd len="med" w="med" type="none"/>
            <a:tailEnd len="med" w="med" type="triangle"/>
          </a:ln>
        </p:spPr>
      </p:cxnSp>
      <p:sp>
        <p:nvSpPr>
          <p:cNvPr id="1158" name="Google Shape;1158;p73"/>
          <p:cNvSpPr txBox="1"/>
          <p:nvPr/>
        </p:nvSpPr>
        <p:spPr>
          <a:xfrm>
            <a:off x="2851725" y="3473425"/>
            <a:ext cx="3411600" cy="312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Com(a),  Enc(a * (k + m + yr)),  proof</a:t>
            </a:r>
            <a:endParaRPr>
              <a:latin typeface="Roboto"/>
              <a:ea typeface="Roboto"/>
              <a:cs typeface="Roboto"/>
              <a:sym typeface="Roboto"/>
            </a:endParaRPr>
          </a:p>
        </p:txBody>
      </p:sp>
      <p:sp>
        <p:nvSpPr>
          <p:cNvPr id="1159" name="Google Shape;1159;p73"/>
          <p:cNvSpPr txBox="1"/>
          <p:nvPr/>
        </p:nvSpPr>
        <p:spPr>
          <a:xfrm>
            <a:off x="1432375" y="3605400"/>
            <a:ext cx="1093800" cy="59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Roboto"/>
                <a:ea typeface="Roboto"/>
                <a:cs typeface="Roboto"/>
                <a:sym typeface="Roboto"/>
              </a:rPr>
              <a:t>r := r</a:t>
            </a:r>
            <a:r>
              <a:rPr baseline="-25000" lang="en">
                <a:latin typeface="Roboto"/>
                <a:ea typeface="Roboto"/>
                <a:cs typeface="Roboto"/>
                <a:sym typeface="Roboto"/>
              </a:rPr>
              <a:t>C</a:t>
            </a:r>
            <a:r>
              <a:rPr lang="en">
                <a:latin typeface="Roboto"/>
                <a:ea typeface="Roboto"/>
                <a:cs typeface="Roboto"/>
                <a:sym typeface="Roboto"/>
              </a:rPr>
              <a:t> + r</a:t>
            </a:r>
            <a:r>
              <a:rPr baseline="-25000" lang="en">
                <a:latin typeface="Roboto"/>
                <a:ea typeface="Roboto"/>
                <a:cs typeface="Roboto"/>
                <a:sym typeface="Roboto"/>
              </a:rPr>
              <a:t>S</a:t>
            </a:r>
            <a:endParaRPr>
              <a:latin typeface="Roboto"/>
              <a:ea typeface="Roboto"/>
              <a:cs typeface="Roboto"/>
              <a:sym typeface="Roboto"/>
            </a:endParaRPr>
          </a:p>
        </p:txBody>
      </p:sp>
      <p:sp>
        <p:nvSpPr>
          <p:cNvPr id="1160" name="Google Shape;1160;p73"/>
          <p:cNvSpPr txBox="1"/>
          <p:nvPr/>
        </p:nvSpPr>
        <p:spPr>
          <a:xfrm>
            <a:off x="6263325" y="3786025"/>
            <a:ext cx="2880600" cy="364500"/>
          </a:xfrm>
          <a:prstGeom prst="rect">
            <a:avLst/>
          </a:prstGeom>
          <a:noFill/>
          <a:ln>
            <a:noFill/>
          </a:ln>
        </p:spPr>
        <p:txBody>
          <a:bodyPr anchorCtr="0" anchor="t" bIns="91425" lIns="91425" spcFirstLastPara="1" rIns="91425" wrap="square" tIns="91425">
            <a:noAutofit/>
          </a:bodyPr>
          <a:lstStyle/>
          <a:p>
            <a:pPr indent="0" lvl="0" marL="457200" rtl="0" algn="l">
              <a:lnSpc>
                <a:spcPct val="150000"/>
              </a:lnSpc>
              <a:spcBef>
                <a:spcPts val="0"/>
              </a:spcBef>
              <a:spcAft>
                <a:spcPts val="0"/>
              </a:spcAft>
              <a:buNone/>
            </a:pPr>
            <a:r>
              <a:rPr lang="en">
                <a:latin typeface="Roboto"/>
                <a:ea typeface="Roboto"/>
                <a:cs typeface="Roboto"/>
                <a:sym typeface="Roboto"/>
              </a:rPr>
              <a:t>β = Decrypt( </a:t>
            </a:r>
            <a:endParaRPr>
              <a:latin typeface="Roboto"/>
              <a:ea typeface="Roboto"/>
              <a:cs typeface="Roboto"/>
              <a:sym typeface="Roboto"/>
            </a:endParaRPr>
          </a:p>
          <a:p>
            <a:pPr indent="0" lvl="0" marL="457200" rtl="0" algn="l">
              <a:lnSpc>
                <a:spcPct val="150000"/>
              </a:lnSpc>
              <a:spcBef>
                <a:spcPts val="0"/>
              </a:spcBef>
              <a:spcAft>
                <a:spcPts val="0"/>
              </a:spcAft>
              <a:buNone/>
            </a:pPr>
            <a:r>
              <a:rPr lang="en">
                <a:latin typeface="Roboto"/>
                <a:ea typeface="Roboto"/>
                <a:cs typeface="Roboto"/>
                <a:sym typeface="Roboto"/>
              </a:rPr>
              <a:t>  Enc(a * (k + m + yr)))</a:t>
            </a:r>
            <a:endParaRPr>
              <a:latin typeface="Roboto"/>
              <a:ea typeface="Roboto"/>
              <a:cs typeface="Roboto"/>
              <a:sym typeface="Roboto"/>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4" name="Shape 1164"/>
        <p:cNvGrpSpPr/>
        <p:nvPr/>
      </p:nvGrpSpPr>
      <p:grpSpPr>
        <a:xfrm>
          <a:off x="0" y="0"/>
          <a:ext cx="0" cy="0"/>
          <a:chOff x="0" y="0"/>
          <a:chExt cx="0" cy="0"/>
        </a:xfrm>
      </p:grpSpPr>
      <p:sp>
        <p:nvSpPr>
          <p:cNvPr id="1165" name="Google Shape;1165;p74"/>
          <p:cNvSpPr txBox="1"/>
          <p:nvPr>
            <p:ph type="title"/>
          </p:nvPr>
        </p:nvSpPr>
        <p:spPr>
          <a:xfrm>
            <a:off x="344501" y="264375"/>
            <a:ext cx="7797000" cy="4143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Boneh-Boyen Signatures</a:t>
            </a:r>
            <a:endParaRPr/>
          </a:p>
        </p:txBody>
      </p:sp>
      <p:sp>
        <p:nvSpPr>
          <p:cNvPr id="1166" name="Google Shape;1166;p74"/>
          <p:cNvSpPr txBox="1"/>
          <p:nvPr/>
        </p:nvSpPr>
        <p:spPr>
          <a:xfrm>
            <a:off x="2083450" y="1002650"/>
            <a:ext cx="1028700" cy="414300"/>
          </a:xfrm>
          <a:prstGeom prst="rect">
            <a:avLst/>
          </a:prstGeom>
          <a:noFill/>
          <a:ln cap="flat" cmpd="sng" w="19050">
            <a:solidFill>
              <a:schemeClr val="accent1"/>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chemeClr val="accent1"/>
                </a:solidFill>
                <a:latin typeface="Roboto"/>
                <a:ea typeface="Roboto"/>
                <a:cs typeface="Roboto"/>
                <a:sym typeface="Roboto"/>
              </a:rPr>
              <a:t>Client</a:t>
            </a:r>
            <a:endParaRPr b="1">
              <a:solidFill>
                <a:schemeClr val="accent1"/>
              </a:solidFill>
              <a:latin typeface="Roboto"/>
              <a:ea typeface="Roboto"/>
              <a:cs typeface="Roboto"/>
              <a:sym typeface="Roboto"/>
            </a:endParaRPr>
          </a:p>
        </p:txBody>
      </p:sp>
      <p:sp>
        <p:nvSpPr>
          <p:cNvPr id="1167" name="Google Shape;1167;p74"/>
          <p:cNvSpPr txBox="1"/>
          <p:nvPr/>
        </p:nvSpPr>
        <p:spPr>
          <a:xfrm>
            <a:off x="6402750" y="1002650"/>
            <a:ext cx="1028700" cy="414300"/>
          </a:xfrm>
          <a:prstGeom prst="rect">
            <a:avLst/>
          </a:prstGeom>
          <a:noFill/>
          <a:ln cap="flat" cmpd="sng" w="19050">
            <a:solidFill>
              <a:schemeClr val="accent4"/>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chemeClr val="accent4"/>
                </a:solidFill>
                <a:latin typeface="Roboto"/>
                <a:ea typeface="Roboto"/>
                <a:cs typeface="Roboto"/>
                <a:sym typeface="Roboto"/>
              </a:rPr>
              <a:t>Server</a:t>
            </a:r>
            <a:endParaRPr b="1">
              <a:solidFill>
                <a:schemeClr val="accent4"/>
              </a:solidFill>
              <a:latin typeface="Roboto"/>
              <a:ea typeface="Roboto"/>
              <a:cs typeface="Roboto"/>
              <a:sym typeface="Roboto"/>
            </a:endParaRPr>
          </a:p>
        </p:txBody>
      </p:sp>
      <p:cxnSp>
        <p:nvCxnSpPr>
          <p:cNvPr id="1168" name="Google Shape;1168;p74"/>
          <p:cNvCxnSpPr/>
          <p:nvPr/>
        </p:nvCxnSpPr>
        <p:spPr>
          <a:xfrm>
            <a:off x="2966900" y="1953225"/>
            <a:ext cx="3151200" cy="0"/>
          </a:xfrm>
          <a:prstGeom prst="straightConnector1">
            <a:avLst/>
          </a:prstGeom>
          <a:noFill/>
          <a:ln cap="flat" cmpd="sng" w="9525">
            <a:solidFill>
              <a:schemeClr val="dk2"/>
            </a:solidFill>
            <a:prstDash val="solid"/>
            <a:round/>
            <a:headEnd len="med" w="med" type="triangle"/>
            <a:tailEnd len="med" w="med" type="none"/>
          </a:ln>
        </p:spPr>
      </p:cxnSp>
      <p:sp>
        <p:nvSpPr>
          <p:cNvPr id="1169" name="Google Shape;1169;p74"/>
          <p:cNvSpPr txBox="1"/>
          <p:nvPr/>
        </p:nvSpPr>
        <p:spPr>
          <a:xfrm>
            <a:off x="3685750" y="1484450"/>
            <a:ext cx="1966200" cy="312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Enc(k), Enc(y)</a:t>
            </a:r>
            <a:endParaRPr>
              <a:latin typeface="Roboto"/>
              <a:ea typeface="Roboto"/>
              <a:cs typeface="Roboto"/>
              <a:sym typeface="Roboto"/>
            </a:endParaRPr>
          </a:p>
        </p:txBody>
      </p:sp>
      <p:cxnSp>
        <p:nvCxnSpPr>
          <p:cNvPr id="1170" name="Google Shape;1170;p74"/>
          <p:cNvCxnSpPr/>
          <p:nvPr/>
        </p:nvCxnSpPr>
        <p:spPr>
          <a:xfrm>
            <a:off x="2966900" y="2713313"/>
            <a:ext cx="3151200" cy="0"/>
          </a:xfrm>
          <a:prstGeom prst="straightConnector1">
            <a:avLst/>
          </a:prstGeom>
          <a:noFill/>
          <a:ln cap="flat" cmpd="sng" w="9525">
            <a:solidFill>
              <a:schemeClr val="dk2"/>
            </a:solidFill>
            <a:prstDash val="solid"/>
            <a:round/>
            <a:headEnd len="med" w="med" type="none"/>
            <a:tailEnd len="med" w="med" type="triangle"/>
          </a:ln>
        </p:spPr>
      </p:cxnSp>
      <p:sp>
        <p:nvSpPr>
          <p:cNvPr id="1171" name="Google Shape;1171;p74"/>
          <p:cNvSpPr txBox="1"/>
          <p:nvPr/>
        </p:nvSpPr>
        <p:spPr>
          <a:xfrm>
            <a:off x="3559400" y="2283588"/>
            <a:ext cx="1966200" cy="312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Com(m), Com(r</a:t>
            </a:r>
            <a:r>
              <a:rPr baseline="-25000" lang="en">
                <a:latin typeface="Roboto"/>
                <a:ea typeface="Roboto"/>
                <a:cs typeface="Roboto"/>
                <a:sym typeface="Roboto"/>
              </a:rPr>
              <a:t>C</a:t>
            </a:r>
            <a:r>
              <a:rPr lang="en">
                <a:latin typeface="Roboto"/>
                <a:ea typeface="Roboto"/>
                <a:cs typeface="Roboto"/>
                <a:sym typeface="Roboto"/>
              </a:rPr>
              <a:t>)</a:t>
            </a:r>
            <a:endParaRPr>
              <a:latin typeface="Roboto"/>
              <a:ea typeface="Roboto"/>
              <a:cs typeface="Roboto"/>
              <a:sym typeface="Roboto"/>
            </a:endParaRPr>
          </a:p>
        </p:txBody>
      </p:sp>
      <p:sp>
        <p:nvSpPr>
          <p:cNvPr id="1172" name="Google Shape;1172;p74"/>
          <p:cNvSpPr txBox="1"/>
          <p:nvPr/>
        </p:nvSpPr>
        <p:spPr>
          <a:xfrm>
            <a:off x="794275" y="1638825"/>
            <a:ext cx="1172100" cy="414300"/>
          </a:xfrm>
          <a:prstGeom prst="rect">
            <a:avLst/>
          </a:prstGeom>
          <a:no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Setup</a:t>
            </a:r>
            <a:endParaRPr>
              <a:latin typeface="Roboto"/>
              <a:ea typeface="Roboto"/>
              <a:cs typeface="Roboto"/>
              <a:sym typeface="Roboto"/>
            </a:endParaRPr>
          </a:p>
        </p:txBody>
      </p:sp>
      <p:cxnSp>
        <p:nvCxnSpPr>
          <p:cNvPr id="1173" name="Google Shape;1173;p74"/>
          <p:cNvCxnSpPr/>
          <p:nvPr/>
        </p:nvCxnSpPr>
        <p:spPr>
          <a:xfrm>
            <a:off x="2966900" y="3260163"/>
            <a:ext cx="3151200" cy="0"/>
          </a:xfrm>
          <a:prstGeom prst="straightConnector1">
            <a:avLst/>
          </a:prstGeom>
          <a:noFill/>
          <a:ln cap="flat" cmpd="sng" w="9525">
            <a:solidFill>
              <a:schemeClr val="dk2"/>
            </a:solidFill>
            <a:prstDash val="solid"/>
            <a:round/>
            <a:headEnd len="med" w="med" type="triangle"/>
            <a:tailEnd len="med" w="med" type="none"/>
          </a:ln>
        </p:spPr>
      </p:cxnSp>
      <p:sp>
        <p:nvSpPr>
          <p:cNvPr id="1174" name="Google Shape;1174;p74"/>
          <p:cNvSpPr txBox="1"/>
          <p:nvPr/>
        </p:nvSpPr>
        <p:spPr>
          <a:xfrm>
            <a:off x="3559400" y="2830438"/>
            <a:ext cx="1966200" cy="312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r</a:t>
            </a:r>
            <a:r>
              <a:rPr baseline="-25000" lang="en">
                <a:latin typeface="Roboto"/>
                <a:ea typeface="Roboto"/>
                <a:cs typeface="Roboto"/>
                <a:sym typeface="Roboto"/>
              </a:rPr>
              <a:t>S</a:t>
            </a:r>
            <a:endParaRPr baseline="-25000">
              <a:latin typeface="Roboto"/>
              <a:ea typeface="Roboto"/>
              <a:cs typeface="Roboto"/>
              <a:sym typeface="Roboto"/>
            </a:endParaRPr>
          </a:p>
        </p:txBody>
      </p:sp>
      <p:sp>
        <p:nvSpPr>
          <p:cNvPr id="1175" name="Google Shape;1175;p74"/>
          <p:cNvSpPr txBox="1"/>
          <p:nvPr/>
        </p:nvSpPr>
        <p:spPr>
          <a:xfrm>
            <a:off x="165375" y="3143050"/>
            <a:ext cx="1172100" cy="607200"/>
          </a:xfrm>
          <a:prstGeom prst="rect">
            <a:avLst/>
          </a:prstGeom>
          <a:no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Signature Request</a:t>
            </a:r>
            <a:endParaRPr>
              <a:latin typeface="Roboto"/>
              <a:ea typeface="Roboto"/>
              <a:cs typeface="Roboto"/>
              <a:sym typeface="Roboto"/>
            </a:endParaRPr>
          </a:p>
        </p:txBody>
      </p:sp>
      <p:cxnSp>
        <p:nvCxnSpPr>
          <p:cNvPr id="1176" name="Google Shape;1176;p74"/>
          <p:cNvCxnSpPr/>
          <p:nvPr/>
        </p:nvCxnSpPr>
        <p:spPr>
          <a:xfrm>
            <a:off x="2996400" y="3903138"/>
            <a:ext cx="3151200" cy="0"/>
          </a:xfrm>
          <a:prstGeom prst="straightConnector1">
            <a:avLst/>
          </a:prstGeom>
          <a:noFill/>
          <a:ln cap="flat" cmpd="sng" w="9525">
            <a:solidFill>
              <a:schemeClr val="dk2"/>
            </a:solidFill>
            <a:prstDash val="solid"/>
            <a:round/>
            <a:headEnd len="med" w="med" type="none"/>
            <a:tailEnd len="med" w="med" type="triangle"/>
          </a:ln>
        </p:spPr>
      </p:cxnSp>
      <p:sp>
        <p:nvSpPr>
          <p:cNvPr id="1177" name="Google Shape;1177;p74"/>
          <p:cNvSpPr txBox="1"/>
          <p:nvPr/>
        </p:nvSpPr>
        <p:spPr>
          <a:xfrm>
            <a:off x="2851725" y="3473425"/>
            <a:ext cx="3411600" cy="312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Com(a),  Enc(a * (k + m + yr)),  proof</a:t>
            </a:r>
            <a:endParaRPr>
              <a:latin typeface="Roboto"/>
              <a:ea typeface="Roboto"/>
              <a:cs typeface="Roboto"/>
              <a:sym typeface="Roboto"/>
            </a:endParaRPr>
          </a:p>
        </p:txBody>
      </p:sp>
      <p:cxnSp>
        <p:nvCxnSpPr>
          <p:cNvPr id="1178" name="Google Shape;1178;p74"/>
          <p:cNvCxnSpPr/>
          <p:nvPr/>
        </p:nvCxnSpPr>
        <p:spPr>
          <a:xfrm>
            <a:off x="2996400" y="4449988"/>
            <a:ext cx="3151200" cy="0"/>
          </a:xfrm>
          <a:prstGeom prst="straightConnector1">
            <a:avLst/>
          </a:prstGeom>
          <a:noFill/>
          <a:ln cap="flat" cmpd="sng" w="9525">
            <a:solidFill>
              <a:schemeClr val="dk2"/>
            </a:solidFill>
            <a:prstDash val="solid"/>
            <a:round/>
            <a:headEnd len="med" w="med" type="triangle"/>
            <a:tailEnd len="med" w="med" type="none"/>
          </a:ln>
        </p:spPr>
      </p:cxnSp>
      <p:sp>
        <p:nvSpPr>
          <p:cNvPr id="1179" name="Google Shape;1179;p74"/>
          <p:cNvSpPr txBox="1"/>
          <p:nvPr/>
        </p:nvSpPr>
        <p:spPr>
          <a:xfrm>
            <a:off x="2996400" y="4020275"/>
            <a:ext cx="2975400" cy="312600"/>
          </a:xfrm>
          <a:prstGeom prst="rect">
            <a:avLst/>
          </a:prstGeom>
          <a:noFill/>
          <a:ln>
            <a:noFill/>
          </a:ln>
        </p:spPr>
        <p:txBody>
          <a:bodyPr anchorCtr="0" anchor="t" bIns="91425" lIns="91425" spcFirstLastPara="1" rIns="91425" wrap="square" tIns="91425">
            <a:noAutofit/>
          </a:bodyPr>
          <a:lstStyle/>
          <a:p>
            <a:pPr indent="0" lvl="0" marL="457200" rtl="0" algn="l">
              <a:lnSpc>
                <a:spcPct val="150000"/>
              </a:lnSpc>
              <a:spcBef>
                <a:spcPts val="0"/>
              </a:spcBef>
              <a:spcAft>
                <a:spcPts val="0"/>
              </a:spcAft>
              <a:buNone/>
            </a:pPr>
            <a:r>
              <a:rPr lang="en">
                <a:latin typeface="Roboto"/>
                <a:ea typeface="Roboto"/>
                <a:cs typeface="Roboto"/>
                <a:sym typeface="Roboto"/>
              </a:rPr>
              <a:t>𝝈’ = g</a:t>
            </a:r>
            <a:r>
              <a:rPr baseline="30000" lang="en">
                <a:latin typeface="Roboto"/>
                <a:ea typeface="Roboto"/>
                <a:cs typeface="Roboto"/>
                <a:sym typeface="Roboto"/>
              </a:rPr>
              <a:t>1/β</a:t>
            </a:r>
            <a:r>
              <a:rPr lang="en">
                <a:latin typeface="Roboto"/>
                <a:ea typeface="Roboto"/>
                <a:cs typeface="Roboto"/>
                <a:sym typeface="Roboto"/>
              </a:rPr>
              <a:t> = g</a:t>
            </a:r>
            <a:r>
              <a:rPr baseline="30000" lang="en">
                <a:latin typeface="Roboto"/>
                <a:ea typeface="Roboto"/>
                <a:cs typeface="Roboto"/>
                <a:sym typeface="Roboto"/>
              </a:rPr>
              <a:t>1/a(k + m + yr)</a:t>
            </a:r>
            <a:r>
              <a:rPr lang="en">
                <a:latin typeface="Roboto"/>
                <a:ea typeface="Roboto"/>
                <a:cs typeface="Roboto"/>
                <a:sym typeface="Roboto"/>
              </a:rPr>
              <a:t>, proof</a:t>
            </a:r>
            <a:endParaRPr>
              <a:latin typeface="Roboto"/>
              <a:ea typeface="Roboto"/>
              <a:cs typeface="Roboto"/>
              <a:sym typeface="Roboto"/>
            </a:endParaRPr>
          </a:p>
        </p:txBody>
      </p:sp>
      <p:sp>
        <p:nvSpPr>
          <p:cNvPr id="1180" name="Google Shape;1180;p74"/>
          <p:cNvSpPr txBox="1"/>
          <p:nvPr/>
        </p:nvSpPr>
        <p:spPr>
          <a:xfrm>
            <a:off x="1432375" y="3605400"/>
            <a:ext cx="1093800" cy="59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Roboto"/>
                <a:ea typeface="Roboto"/>
                <a:cs typeface="Roboto"/>
                <a:sym typeface="Roboto"/>
              </a:rPr>
              <a:t>r := r</a:t>
            </a:r>
            <a:r>
              <a:rPr baseline="-25000" lang="en">
                <a:latin typeface="Roboto"/>
                <a:ea typeface="Roboto"/>
                <a:cs typeface="Roboto"/>
                <a:sym typeface="Roboto"/>
              </a:rPr>
              <a:t>C</a:t>
            </a:r>
            <a:r>
              <a:rPr lang="en">
                <a:latin typeface="Roboto"/>
                <a:ea typeface="Roboto"/>
                <a:cs typeface="Roboto"/>
                <a:sym typeface="Roboto"/>
              </a:rPr>
              <a:t> + r</a:t>
            </a:r>
            <a:r>
              <a:rPr baseline="-25000" lang="en">
                <a:latin typeface="Roboto"/>
                <a:ea typeface="Roboto"/>
                <a:cs typeface="Roboto"/>
                <a:sym typeface="Roboto"/>
              </a:rPr>
              <a:t>S</a:t>
            </a:r>
            <a:endParaRPr>
              <a:latin typeface="Roboto"/>
              <a:ea typeface="Roboto"/>
              <a:cs typeface="Roboto"/>
              <a:sym typeface="Roboto"/>
            </a:endParaRPr>
          </a:p>
        </p:txBody>
      </p:sp>
      <p:sp>
        <p:nvSpPr>
          <p:cNvPr id="1181" name="Google Shape;1181;p74"/>
          <p:cNvSpPr txBox="1"/>
          <p:nvPr/>
        </p:nvSpPr>
        <p:spPr>
          <a:xfrm>
            <a:off x="707300" y="4293688"/>
            <a:ext cx="1966200" cy="312600"/>
          </a:xfrm>
          <a:prstGeom prst="rect">
            <a:avLst/>
          </a:prstGeom>
          <a:noFill/>
          <a:ln>
            <a:noFill/>
          </a:ln>
        </p:spPr>
        <p:txBody>
          <a:bodyPr anchorCtr="0" anchor="t" bIns="91425" lIns="91425" spcFirstLastPara="1" rIns="91425" wrap="square" tIns="91425">
            <a:noAutofit/>
          </a:bodyPr>
          <a:lstStyle/>
          <a:p>
            <a:pPr indent="0" lvl="0" marL="457200" rtl="0" algn="l">
              <a:lnSpc>
                <a:spcPct val="150000"/>
              </a:lnSpc>
              <a:spcBef>
                <a:spcPts val="0"/>
              </a:spcBef>
              <a:spcAft>
                <a:spcPts val="0"/>
              </a:spcAft>
              <a:buNone/>
            </a:pPr>
            <a:r>
              <a:rPr lang="en">
                <a:latin typeface="Roboto"/>
                <a:ea typeface="Roboto"/>
                <a:cs typeface="Roboto"/>
                <a:sym typeface="Roboto"/>
              </a:rPr>
              <a:t>𝝈 = (𝝈’)</a:t>
            </a:r>
            <a:r>
              <a:rPr baseline="30000" lang="en">
                <a:latin typeface="Roboto"/>
                <a:ea typeface="Roboto"/>
                <a:cs typeface="Roboto"/>
                <a:sym typeface="Roboto"/>
              </a:rPr>
              <a:t>a</a:t>
            </a:r>
            <a:r>
              <a:rPr lang="en">
                <a:latin typeface="Roboto"/>
                <a:ea typeface="Roboto"/>
                <a:cs typeface="Roboto"/>
                <a:sym typeface="Roboto"/>
              </a:rPr>
              <a:t> </a:t>
            </a:r>
            <a:endParaRPr baseline="-25000">
              <a:latin typeface="Roboto"/>
              <a:ea typeface="Roboto"/>
              <a:cs typeface="Roboto"/>
              <a:sym typeface="Roboto"/>
            </a:endParaRPr>
          </a:p>
        </p:txBody>
      </p:sp>
      <p:sp>
        <p:nvSpPr>
          <p:cNvPr id="1182" name="Google Shape;1182;p74"/>
          <p:cNvSpPr txBox="1"/>
          <p:nvPr/>
        </p:nvSpPr>
        <p:spPr>
          <a:xfrm>
            <a:off x="6263325" y="3786025"/>
            <a:ext cx="2880600" cy="364500"/>
          </a:xfrm>
          <a:prstGeom prst="rect">
            <a:avLst/>
          </a:prstGeom>
          <a:noFill/>
          <a:ln>
            <a:noFill/>
          </a:ln>
        </p:spPr>
        <p:txBody>
          <a:bodyPr anchorCtr="0" anchor="t" bIns="91425" lIns="91425" spcFirstLastPara="1" rIns="91425" wrap="square" tIns="91425">
            <a:noAutofit/>
          </a:bodyPr>
          <a:lstStyle/>
          <a:p>
            <a:pPr indent="0" lvl="0" marL="457200" rtl="0" algn="l">
              <a:lnSpc>
                <a:spcPct val="150000"/>
              </a:lnSpc>
              <a:spcBef>
                <a:spcPts val="0"/>
              </a:spcBef>
              <a:spcAft>
                <a:spcPts val="0"/>
              </a:spcAft>
              <a:buNone/>
            </a:pPr>
            <a:r>
              <a:rPr lang="en">
                <a:latin typeface="Roboto"/>
                <a:ea typeface="Roboto"/>
                <a:cs typeface="Roboto"/>
                <a:sym typeface="Roboto"/>
              </a:rPr>
              <a:t>β = Decrypt( </a:t>
            </a:r>
            <a:endParaRPr>
              <a:latin typeface="Roboto"/>
              <a:ea typeface="Roboto"/>
              <a:cs typeface="Roboto"/>
              <a:sym typeface="Roboto"/>
            </a:endParaRPr>
          </a:p>
          <a:p>
            <a:pPr indent="0" lvl="0" marL="457200" rtl="0" algn="l">
              <a:lnSpc>
                <a:spcPct val="150000"/>
              </a:lnSpc>
              <a:spcBef>
                <a:spcPts val="0"/>
              </a:spcBef>
              <a:spcAft>
                <a:spcPts val="0"/>
              </a:spcAft>
              <a:buNone/>
            </a:pPr>
            <a:r>
              <a:rPr lang="en">
                <a:latin typeface="Roboto"/>
                <a:ea typeface="Roboto"/>
                <a:cs typeface="Roboto"/>
                <a:sym typeface="Roboto"/>
              </a:rPr>
              <a:t>  Enc(a * (k + m + yr)))</a:t>
            </a:r>
            <a:endParaRPr>
              <a:latin typeface="Roboto"/>
              <a:ea typeface="Roboto"/>
              <a:cs typeface="Roboto"/>
              <a:sym typeface="Roboto"/>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6" name="Shape 1186"/>
        <p:cNvGrpSpPr/>
        <p:nvPr/>
      </p:nvGrpSpPr>
      <p:grpSpPr>
        <a:xfrm>
          <a:off x="0" y="0"/>
          <a:ext cx="0" cy="0"/>
          <a:chOff x="0" y="0"/>
          <a:chExt cx="0" cy="0"/>
        </a:xfrm>
      </p:grpSpPr>
      <p:sp>
        <p:nvSpPr>
          <p:cNvPr id="1187" name="Google Shape;1187;p75"/>
          <p:cNvSpPr txBox="1"/>
          <p:nvPr>
            <p:ph type="title"/>
          </p:nvPr>
        </p:nvSpPr>
        <p:spPr>
          <a:xfrm>
            <a:off x="344501" y="264375"/>
            <a:ext cx="7797000" cy="4143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Boneh-Boyen Signatures</a:t>
            </a:r>
            <a:endParaRPr/>
          </a:p>
        </p:txBody>
      </p:sp>
      <p:sp>
        <p:nvSpPr>
          <p:cNvPr id="1188" name="Google Shape;1188;p75"/>
          <p:cNvSpPr txBox="1"/>
          <p:nvPr/>
        </p:nvSpPr>
        <p:spPr>
          <a:xfrm>
            <a:off x="2083450" y="1002650"/>
            <a:ext cx="1028700" cy="414300"/>
          </a:xfrm>
          <a:prstGeom prst="rect">
            <a:avLst/>
          </a:prstGeom>
          <a:noFill/>
          <a:ln cap="flat" cmpd="sng" w="19050">
            <a:solidFill>
              <a:schemeClr val="accent1"/>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chemeClr val="accent1"/>
                </a:solidFill>
                <a:latin typeface="Roboto"/>
                <a:ea typeface="Roboto"/>
                <a:cs typeface="Roboto"/>
                <a:sym typeface="Roboto"/>
              </a:rPr>
              <a:t>Client</a:t>
            </a:r>
            <a:endParaRPr b="1">
              <a:solidFill>
                <a:schemeClr val="accent1"/>
              </a:solidFill>
              <a:latin typeface="Roboto"/>
              <a:ea typeface="Roboto"/>
              <a:cs typeface="Roboto"/>
              <a:sym typeface="Roboto"/>
            </a:endParaRPr>
          </a:p>
        </p:txBody>
      </p:sp>
      <p:sp>
        <p:nvSpPr>
          <p:cNvPr id="1189" name="Google Shape;1189;p75"/>
          <p:cNvSpPr txBox="1"/>
          <p:nvPr/>
        </p:nvSpPr>
        <p:spPr>
          <a:xfrm>
            <a:off x="6402750" y="1002650"/>
            <a:ext cx="1028700" cy="414300"/>
          </a:xfrm>
          <a:prstGeom prst="rect">
            <a:avLst/>
          </a:prstGeom>
          <a:noFill/>
          <a:ln cap="flat" cmpd="sng" w="19050">
            <a:solidFill>
              <a:schemeClr val="accent4"/>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chemeClr val="accent4"/>
                </a:solidFill>
                <a:latin typeface="Roboto"/>
                <a:ea typeface="Roboto"/>
                <a:cs typeface="Roboto"/>
                <a:sym typeface="Roboto"/>
              </a:rPr>
              <a:t>Server</a:t>
            </a:r>
            <a:endParaRPr b="1">
              <a:solidFill>
                <a:schemeClr val="accent4"/>
              </a:solidFill>
              <a:latin typeface="Roboto"/>
              <a:ea typeface="Roboto"/>
              <a:cs typeface="Roboto"/>
              <a:sym typeface="Roboto"/>
            </a:endParaRPr>
          </a:p>
        </p:txBody>
      </p:sp>
      <p:cxnSp>
        <p:nvCxnSpPr>
          <p:cNvPr id="1190" name="Google Shape;1190;p75"/>
          <p:cNvCxnSpPr/>
          <p:nvPr/>
        </p:nvCxnSpPr>
        <p:spPr>
          <a:xfrm>
            <a:off x="2966900" y="1953225"/>
            <a:ext cx="3151200" cy="0"/>
          </a:xfrm>
          <a:prstGeom prst="straightConnector1">
            <a:avLst/>
          </a:prstGeom>
          <a:noFill/>
          <a:ln cap="flat" cmpd="sng" w="9525">
            <a:solidFill>
              <a:schemeClr val="dk2"/>
            </a:solidFill>
            <a:prstDash val="solid"/>
            <a:round/>
            <a:headEnd len="med" w="med" type="triangle"/>
            <a:tailEnd len="med" w="med" type="none"/>
          </a:ln>
        </p:spPr>
      </p:cxnSp>
      <p:sp>
        <p:nvSpPr>
          <p:cNvPr id="1191" name="Google Shape;1191;p75"/>
          <p:cNvSpPr txBox="1"/>
          <p:nvPr/>
        </p:nvSpPr>
        <p:spPr>
          <a:xfrm>
            <a:off x="3685750" y="1484450"/>
            <a:ext cx="1966200" cy="312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Enc(k), Enc(y)</a:t>
            </a:r>
            <a:endParaRPr>
              <a:latin typeface="Roboto"/>
              <a:ea typeface="Roboto"/>
              <a:cs typeface="Roboto"/>
              <a:sym typeface="Roboto"/>
            </a:endParaRPr>
          </a:p>
        </p:txBody>
      </p:sp>
      <p:cxnSp>
        <p:nvCxnSpPr>
          <p:cNvPr id="1192" name="Google Shape;1192;p75"/>
          <p:cNvCxnSpPr/>
          <p:nvPr/>
        </p:nvCxnSpPr>
        <p:spPr>
          <a:xfrm>
            <a:off x="2966900" y="2713313"/>
            <a:ext cx="3151200" cy="0"/>
          </a:xfrm>
          <a:prstGeom prst="straightConnector1">
            <a:avLst/>
          </a:prstGeom>
          <a:noFill/>
          <a:ln cap="flat" cmpd="sng" w="9525">
            <a:solidFill>
              <a:schemeClr val="dk2"/>
            </a:solidFill>
            <a:prstDash val="solid"/>
            <a:round/>
            <a:headEnd len="med" w="med" type="none"/>
            <a:tailEnd len="med" w="med" type="triangle"/>
          </a:ln>
        </p:spPr>
      </p:cxnSp>
      <p:sp>
        <p:nvSpPr>
          <p:cNvPr id="1193" name="Google Shape;1193;p75"/>
          <p:cNvSpPr txBox="1"/>
          <p:nvPr/>
        </p:nvSpPr>
        <p:spPr>
          <a:xfrm>
            <a:off x="3559400" y="2283588"/>
            <a:ext cx="1966200" cy="312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Com(m), Com(r</a:t>
            </a:r>
            <a:r>
              <a:rPr baseline="-25000" lang="en">
                <a:latin typeface="Roboto"/>
                <a:ea typeface="Roboto"/>
                <a:cs typeface="Roboto"/>
                <a:sym typeface="Roboto"/>
              </a:rPr>
              <a:t>C</a:t>
            </a:r>
            <a:r>
              <a:rPr lang="en">
                <a:latin typeface="Roboto"/>
                <a:ea typeface="Roboto"/>
                <a:cs typeface="Roboto"/>
                <a:sym typeface="Roboto"/>
              </a:rPr>
              <a:t>)</a:t>
            </a:r>
            <a:endParaRPr>
              <a:latin typeface="Roboto"/>
              <a:ea typeface="Roboto"/>
              <a:cs typeface="Roboto"/>
              <a:sym typeface="Roboto"/>
            </a:endParaRPr>
          </a:p>
        </p:txBody>
      </p:sp>
      <p:sp>
        <p:nvSpPr>
          <p:cNvPr id="1194" name="Google Shape;1194;p75"/>
          <p:cNvSpPr txBox="1"/>
          <p:nvPr/>
        </p:nvSpPr>
        <p:spPr>
          <a:xfrm>
            <a:off x="794275" y="1638825"/>
            <a:ext cx="1172100" cy="414300"/>
          </a:xfrm>
          <a:prstGeom prst="rect">
            <a:avLst/>
          </a:prstGeom>
          <a:no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Setup</a:t>
            </a:r>
            <a:endParaRPr>
              <a:latin typeface="Roboto"/>
              <a:ea typeface="Roboto"/>
              <a:cs typeface="Roboto"/>
              <a:sym typeface="Roboto"/>
            </a:endParaRPr>
          </a:p>
        </p:txBody>
      </p:sp>
      <p:cxnSp>
        <p:nvCxnSpPr>
          <p:cNvPr id="1195" name="Google Shape;1195;p75"/>
          <p:cNvCxnSpPr/>
          <p:nvPr/>
        </p:nvCxnSpPr>
        <p:spPr>
          <a:xfrm>
            <a:off x="2966900" y="3260163"/>
            <a:ext cx="3151200" cy="0"/>
          </a:xfrm>
          <a:prstGeom prst="straightConnector1">
            <a:avLst/>
          </a:prstGeom>
          <a:noFill/>
          <a:ln cap="flat" cmpd="sng" w="9525">
            <a:solidFill>
              <a:schemeClr val="dk2"/>
            </a:solidFill>
            <a:prstDash val="solid"/>
            <a:round/>
            <a:headEnd len="med" w="med" type="triangle"/>
            <a:tailEnd len="med" w="med" type="none"/>
          </a:ln>
        </p:spPr>
      </p:cxnSp>
      <p:sp>
        <p:nvSpPr>
          <p:cNvPr id="1196" name="Google Shape;1196;p75"/>
          <p:cNvSpPr txBox="1"/>
          <p:nvPr/>
        </p:nvSpPr>
        <p:spPr>
          <a:xfrm>
            <a:off x="3559400" y="2830438"/>
            <a:ext cx="1966200" cy="312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r</a:t>
            </a:r>
            <a:r>
              <a:rPr baseline="-25000" lang="en">
                <a:latin typeface="Roboto"/>
                <a:ea typeface="Roboto"/>
                <a:cs typeface="Roboto"/>
                <a:sym typeface="Roboto"/>
              </a:rPr>
              <a:t>S</a:t>
            </a:r>
            <a:endParaRPr baseline="-25000">
              <a:latin typeface="Roboto"/>
              <a:ea typeface="Roboto"/>
              <a:cs typeface="Roboto"/>
              <a:sym typeface="Roboto"/>
            </a:endParaRPr>
          </a:p>
        </p:txBody>
      </p:sp>
      <p:sp>
        <p:nvSpPr>
          <p:cNvPr id="1197" name="Google Shape;1197;p75"/>
          <p:cNvSpPr txBox="1"/>
          <p:nvPr/>
        </p:nvSpPr>
        <p:spPr>
          <a:xfrm>
            <a:off x="165375" y="3143050"/>
            <a:ext cx="1172100" cy="607200"/>
          </a:xfrm>
          <a:prstGeom prst="rect">
            <a:avLst/>
          </a:prstGeom>
          <a:no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Signature Request</a:t>
            </a:r>
            <a:endParaRPr>
              <a:latin typeface="Roboto"/>
              <a:ea typeface="Roboto"/>
              <a:cs typeface="Roboto"/>
              <a:sym typeface="Roboto"/>
            </a:endParaRPr>
          </a:p>
        </p:txBody>
      </p:sp>
      <p:cxnSp>
        <p:nvCxnSpPr>
          <p:cNvPr id="1198" name="Google Shape;1198;p75"/>
          <p:cNvCxnSpPr/>
          <p:nvPr/>
        </p:nvCxnSpPr>
        <p:spPr>
          <a:xfrm>
            <a:off x="2996400" y="3903138"/>
            <a:ext cx="3151200" cy="0"/>
          </a:xfrm>
          <a:prstGeom prst="straightConnector1">
            <a:avLst/>
          </a:prstGeom>
          <a:noFill/>
          <a:ln cap="flat" cmpd="sng" w="9525">
            <a:solidFill>
              <a:schemeClr val="dk2"/>
            </a:solidFill>
            <a:prstDash val="solid"/>
            <a:round/>
            <a:headEnd len="med" w="med" type="none"/>
            <a:tailEnd len="med" w="med" type="triangle"/>
          </a:ln>
        </p:spPr>
      </p:cxnSp>
      <p:sp>
        <p:nvSpPr>
          <p:cNvPr id="1199" name="Google Shape;1199;p75"/>
          <p:cNvSpPr txBox="1"/>
          <p:nvPr/>
        </p:nvSpPr>
        <p:spPr>
          <a:xfrm>
            <a:off x="2851725" y="3473425"/>
            <a:ext cx="3411600" cy="312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Com(a),  Enc(a * (k + m + yr)),  proof</a:t>
            </a:r>
            <a:endParaRPr>
              <a:latin typeface="Roboto"/>
              <a:ea typeface="Roboto"/>
              <a:cs typeface="Roboto"/>
              <a:sym typeface="Roboto"/>
            </a:endParaRPr>
          </a:p>
        </p:txBody>
      </p:sp>
      <p:cxnSp>
        <p:nvCxnSpPr>
          <p:cNvPr id="1200" name="Google Shape;1200;p75"/>
          <p:cNvCxnSpPr/>
          <p:nvPr/>
        </p:nvCxnSpPr>
        <p:spPr>
          <a:xfrm>
            <a:off x="2996400" y="4449988"/>
            <a:ext cx="3151200" cy="0"/>
          </a:xfrm>
          <a:prstGeom prst="straightConnector1">
            <a:avLst/>
          </a:prstGeom>
          <a:noFill/>
          <a:ln cap="flat" cmpd="sng" w="9525">
            <a:solidFill>
              <a:schemeClr val="dk2"/>
            </a:solidFill>
            <a:prstDash val="solid"/>
            <a:round/>
            <a:headEnd len="med" w="med" type="triangle"/>
            <a:tailEnd len="med" w="med" type="none"/>
          </a:ln>
        </p:spPr>
      </p:cxnSp>
      <p:sp>
        <p:nvSpPr>
          <p:cNvPr id="1201" name="Google Shape;1201;p75"/>
          <p:cNvSpPr txBox="1"/>
          <p:nvPr/>
        </p:nvSpPr>
        <p:spPr>
          <a:xfrm>
            <a:off x="2996400" y="4020275"/>
            <a:ext cx="2975400" cy="312600"/>
          </a:xfrm>
          <a:prstGeom prst="rect">
            <a:avLst/>
          </a:prstGeom>
          <a:noFill/>
          <a:ln>
            <a:noFill/>
          </a:ln>
        </p:spPr>
        <p:txBody>
          <a:bodyPr anchorCtr="0" anchor="t" bIns="91425" lIns="91425" spcFirstLastPara="1" rIns="91425" wrap="square" tIns="91425">
            <a:noAutofit/>
          </a:bodyPr>
          <a:lstStyle/>
          <a:p>
            <a:pPr indent="0" lvl="0" marL="457200" rtl="0" algn="l">
              <a:lnSpc>
                <a:spcPct val="150000"/>
              </a:lnSpc>
              <a:spcBef>
                <a:spcPts val="0"/>
              </a:spcBef>
              <a:spcAft>
                <a:spcPts val="0"/>
              </a:spcAft>
              <a:buNone/>
            </a:pPr>
            <a:r>
              <a:rPr lang="en">
                <a:latin typeface="Roboto"/>
                <a:ea typeface="Roboto"/>
                <a:cs typeface="Roboto"/>
                <a:sym typeface="Roboto"/>
              </a:rPr>
              <a:t>𝝈’ = g</a:t>
            </a:r>
            <a:r>
              <a:rPr baseline="30000" lang="en">
                <a:latin typeface="Roboto"/>
                <a:ea typeface="Roboto"/>
                <a:cs typeface="Roboto"/>
                <a:sym typeface="Roboto"/>
              </a:rPr>
              <a:t>1/β</a:t>
            </a:r>
            <a:r>
              <a:rPr lang="en">
                <a:latin typeface="Roboto"/>
                <a:ea typeface="Roboto"/>
                <a:cs typeface="Roboto"/>
                <a:sym typeface="Roboto"/>
              </a:rPr>
              <a:t> = g</a:t>
            </a:r>
            <a:r>
              <a:rPr baseline="30000" lang="en">
                <a:latin typeface="Roboto"/>
                <a:ea typeface="Roboto"/>
                <a:cs typeface="Roboto"/>
                <a:sym typeface="Roboto"/>
              </a:rPr>
              <a:t>1/a(k + m + yr)</a:t>
            </a:r>
            <a:r>
              <a:rPr lang="en">
                <a:latin typeface="Roboto"/>
                <a:ea typeface="Roboto"/>
                <a:cs typeface="Roboto"/>
                <a:sym typeface="Roboto"/>
              </a:rPr>
              <a:t>, proof</a:t>
            </a:r>
            <a:endParaRPr>
              <a:latin typeface="Roboto"/>
              <a:ea typeface="Roboto"/>
              <a:cs typeface="Roboto"/>
              <a:sym typeface="Roboto"/>
            </a:endParaRPr>
          </a:p>
        </p:txBody>
      </p:sp>
      <p:sp>
        <p:nvSpPr>
          <p:cNvPr id="1202" name="Google Shape;1202;p75"/>
          <p:cNvSpPr txBox="1"/>
          <p:nvPr/>
        </p:nvSpPr>
        <p:spPr>
          <a:xfrm>
            <a:off x="1432375" y="3605400"/>
            <a:ext cx="1093800" cy="59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Roboto"/>
                <a:ea typeface="Roboto"/>
                <a:cs typeface="Roboto"/>
                <a:sym typeface="Roboto"/>
              </a:rPr>
              <a:t>r := r</a:t>
            </a:r>
            <a:r>
              <a:rPr baseline="-25000" lang="en">
                <a:latin typeface="Roboto"/>
                <a:ea typeface="Roboto"/>
                <a:cs typeface="Roboto"/>
                <a:sym typeface="Roboto"/>
              </a:rPr>
              <a:t>C</a:t>
            </a:r>
            <a:r>
              <a:rPr lang="en">
                <a:latin typeface="Roboto"/>
                <a:ea typeface="Roboto"/>
                <a:cs typeface="Roboto"/>
                <a:sym typeface="Roboto"/>
              </a:rPr>
              <a:t> + r</a:t>
            </a:r>
            <a:r>
              <a:rPr baseline="-25000" lang="en">
                <a:latin typeface="Roboto"/>
                <a:ea typeface="Roboto"/>
                <a:cs typeface="Roboto"/>
                <a:sym typeface="Roboto"/>
              </a:rPr>
              <a:t>S</a:t>
            </a:r>
            <a:endParaRPr>
              <a:latin typeface="Roboto"/>
              <a:ea typeface="Roboto"/>
              <a:cs typeface="Roboto"/>
              <a:sym typeface="Roboto"/>
            </a:endParaRPr>
          </a:p>
        </p:txBody>
      </p:sp>
      <p:sp>
        <p:nvSpPr>
          <p:cNvPr id="1203" name="Google Shape;1203;p75"/>
          <p:cNvSpPr txBox="1"/>
          <p:nvPr/>
        </p:nvSpPr>
        <p:spPr>
          <a:xfrm>
            <a:off x="403675" y="4293700"/>
            <a:ext cx="2269800" cy="312600"/>
          </a:xfrm>
          <a:prstGeom prst="rect">
            <a:avLst/>
          </a:prstGeom>
          <a:noFill/>
          <a:ln>
            <a:noFill/>
          </a:ln>
        </p:spPr>
        <p:txBody>
          <a:bodyPr anchorCtr="0" anchor="t" bIns="91425" lIns="91425" spcFirstLastPara="1" rIns="91425" wrap="square" tIns="91425">
            <a:noAutofit/>
          </a:bodyPr>
          <a:lstStyle/>
          <a:p>
            <a:pPr indent="0" lvl="0" marL="457200" rtl="0" algn="l">
              <a:lnSpc>
                <a:spcPct val="150000"/>
              </a:lnSpc>
              <a:spcBef>
                <a:spcPts val="0"/>
              </a:spcBef>
              <a:spcAft>
                <a:spcPts val="0"/>
              </a:spcAft>
              <a:buNone/>
            </a:pPr>
            <a:r>
              <a:rPr lang="en">
                <a:latin typeface="Roboto"/>
                <a:ea typeface="Roboto"/>
                <a:cs typeface="Roboto"/>
                <a:sym typeface="Roboto"/>
              </a:rPr>
              <a:t>𝝈 = (𝝈’)</a:t>
            </a:r>
            <a:r>
              <a:rPr baseline="30000" lang="en">
                <a:latin typeface="Roboto"/>
                <a:ea typeface="Roboto"/>
                <a:cs typeface="Roboto"/>
                <a:sym typeface="Roboto"/>
              </a:rPr>
              <a:t>a</a:t>
            </a:r>
            <a:r>
              <a:rPr lang="en">
                <a:latin typeface="Roboto"/>
                <a:ea typeface="Roboto"/>
                <a:cs typeface="Roboto"/>
                <a:sym typeface="Roboto"/>
              </a:rPr>
              <a:t> </a:t>
            </a:r>
            <a:endParaRPr>
              <a:latin typeface="Roboto"/>
              <a:ea typeface="Roboto"/>
              <a:cs typeface="Roboto"/>
              <a:sym typeface="Roboto"/>
            </a:endParaRPr>
          </a:p>
          <a:p>
            <a:pPr indent="0" lvl="0" marL="457200" rtl="0" algn="l">
              <a:lnSpc>
                <a:spcPct val="150000"/>
              </a:lnSpc>
              <a:spcBef>
                <a:spcPts val="0"/>
              </a:spcBef>
              <a:spcAft>
                <a:spcPts val="0"/>
              </a:spcAft>
              <a:buNone/>
            </a:pPr>
            <a:r>
              <a:rPr lang="en">
                <a:latin typeface="Roboto"/>
                <a:ea typeface="Roboto"/>
                <a:cs typeface="Roboto"/>
                <a:sym typeface="Roboto"/>
              </a:rPr>
              <a:t>= g</a:t>
            </a:r>
            <a:r>
              <a:rPr baseline="30000" lang="en">
                <a:latin typeface="Roboto"/>
                <a:ea typeface="Roboto"/>
                <a:cs typeface="Roboto"/>
                <a:sym typeface="Roboto"/>
              </a:rPr>
              <a:t>1/(k + m + yr)</a:t>
            </a:r>
            <a:r>
              <a:rPr lang="en">
                <a:latin typeface="Roboto"/>
                <a:ea typeface="Roboto"/>
                <a:cs typeface="Roboto"/>
                <a:sym typeface="Roboto"/>
              </a:rPr>
              <a:t> </a:t>
            </a:r>
            <a:endParaRPr baseline="-25000">
              <a:latin typeface="Roboto"/>
              <a:ea typeface="Roboto"/>
              <a:cs typeface="Roboto"/>
              <a:sym typeface="Roboto"/>
            </a:endParaRPr>
          </a:p>
        </p:txBody>
      </p:sp>
      <p:sp>
        <p:nvSpPr>
          <p:cNvPr id="1204" name="Google Shape;1204;p75"/>
          <p:cNvSpPr txBox="1"/>
          <p:nvPr/>
        </p:nvSpPr>
        <p:spPr>
          <a:xfrm>
            <a:off x="6263325" y="3786025"/>
            <a:ext cx="2880600" cy="364500"/>
          </a:xfrm>
          <a:prstGeom prst="rect">
            <a:avLst/>
          </a:prstGeom>
          <a:noFill/>
          <a:ln>
            <a:noFill/>
          </a:ln>
        </p:spPr>
        <p:txBody>
          <a:bodyPr anchorCtr="0" anchor="t" bIns="91425" lIns="91425" spcFirstLastPara="1" rIns="91425" wrap="square" tIns="91425">
            <a:noAutofit/>
          </a:bodyPr>
          <a:lstStyle/>
          <a:p>
            <a:pPr indent="0" lvl="0" marL="457200" rtl="0" algn="l">
              <a:lnSpc>
                <a:spcPct val="150000"/>
              </a:lnSpc>
              <a:spcBef>
                <a:spcPts val="0"/>
              </a:spcBef>
              <a:spcAft>
                <a:spcPts val="0"/>
              </a:spcAft>
              <a:buNone/>
            </a:pPr>
            <a:r>
              <a:rPr lang="en">
                <a:latin typeface="Roboto"/>
                <a:ea typeface="Roboto"/>
                <a:cs typeface="Roboto"/>
                <a:sym typeface="Roboto"/>
              </a:rPr>
              <a:t>β = Decrypt( </a:t>
            </a:r>
            <a:endParaRPr>
              <a:latin typeface="Roboto"/>
              <a:ea typeface="Roboto"/>
              <a:cs typeface="Roboto"/>
              <a:sym typeface="Roboto"/>
            </a:endParaRPr>
          </a:p>
          <a:p>
            <a:pPr indent="0" lvl="0" marL="457200" rtl="0" algn="l">
              <a:lnSpc>
                <a:spcPct val="150000"/>
              </a:lnSpc>
              <a:spcBef>
                <a:spcPts val="0"/>
              </a:spcBef>
              <a:spcAft>
                <a:spcPts val="0"/>
              </a:spcAft>
              <a:buNone/>
            </a:pPr>
            <a:r>
              <a:rPr lang="en">
                <a:latin typeface="Roboto"/>
                <a:ea typeface="Roboto"/>
                <a:cs typeface="Roboto"/>
                <a:sym typeface="Roboto"/>
              </a:rPr>
              <a:t>  Enc(a * (k + m + yr)))</a:t>
            </a:r>
            <a:endParaRPr>
              <a:latin typeface="Roboto"/>
              <a:ea typeface="Roboto"/>
              <a:cs typeface="Roboto"/>
              <a:sym typeface="Roboto"/>
            </a:endParaRP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8" name="Shape 1208"/>
        <p:cNvGrpSpPr/>
        <p:nvPr/>
      </p:nvGrpSpPr>
      <p:grpSpPr>
        <a:xfrm>
          <a:off x="0" y="0"/>
          <a:ext cx="0" cy="0"/>
          <a:chOff x="0" y="0"/>
          <a:chExt cx="0" cy="0"/>
        </a:xfrm>
      </p:grpSpPr>
      <p:sp>
        <p:nvSpPr>
          <p:cNvPr id="1209" name="Google Shape;1209;p76"/>
          <p:cNvSpPr txBox="1"/>
          <p:nvPr>
            <p:ph type="title"/>
          </p:nvPr>
        </p:nvSpPr>
        <p:spPr>
          <a:xfrm>
            <a:off x="344501" y="264375"/>
            <a:ext cx="7797000" cy="4143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Boneh-Boyen Signatures</a:t>
            </a:r>
            <a:endParaRPr/>
          </a:p>
        </p:txBody>
      </p:sp>
      <p:sp>
        <p:nvSpPr>
          <p:cNvPr id="1210" name="Google Shape;1210;p76"/>
          <p:cNvSpPr txBox="1"/>
          <p:nvPr/>
        </p:nvSpPr>
        <p:spPr>
          <a:xfrm>
            <a:off x="2083450" y="1002650"/>
            <a:ext cx="1028700" cy="414300"/>
          </a:xfrm>
          <a:prstGeom prst="rect">
            <a:avLst/>
          </a:prstGeom>
          <a:noFill/>
          <a:ln cap="flat" cmpd="sng" w="19050">
            <a:solidFill>
              <a:schemeClr val="accent1"/>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chemeClr val="accent1"/>
                </a:solidFill>
                <a:latin typeface="Roboto"/>
                <a:ea typeface="Roboto"/>
                <a:cs typeface="Roboto"/>
                <a:sym typeface="Roboto"/>
              </a:rPr>
              <a:t>Client</a:t>
            </a:r>
            <a:endParaRPr b="1">
              <a:solidFill>
                <a:schemeClr val="accent1"/>
              </a:solidFill>
              <a:latin typeface="Roboto"/>
              <a:ea typeface="Roboto"/>
              <a:cs typeface="Roboto"/>
              <a:sym typeface="Roboto"/>
            </a:endParaRPr>
          </a:p>
        </p:txBody>
      </p:sp>
      <p:sp>
        <p:nvSpPr>
          <p:cNvPr id="1211" name="Google Shape;1211;p76"/>
          <p:cNvSpPr txBox="1"/>
          <p:nvPr/>
        </p:nvSpPr>
        <p:spPr>
          <a:xfrm>
            <a:off x="6402750" y="1002650"/>
            <a:ext cx="1028700" cy="414300"/>
          </a:xfrm>
          <a:prstGeom prst="rect">
            <a:avLst/>
          </a:prstGeom>
          <a:noFill/>
          <a:ln cap="flat" cmpd="sng" w="19050">
            <a:solidFill>
              <a:schemeClr val="accent4"/>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chemeClr val="accent4"/>
                </a:solidFill>
                <a:latin typeface="Roboto"/>
                <a:ea typeface="Roboto"/>
                <a:cs typeface="Roboto"/>
                <a:sym typeface="Roboto"/>
              </a:rPr>
              <a:t>Server</a:t>
            </a:r>
            <a:endParaRPr b="1">
              <a:solidFill>
                <a:schemeClr val="accent4"/>
              </a:solidFill>
              <a:latin typeface="Roboto"/>
              <a:ea typeface="Roboto"/>
              <a:cs typeface="Roboto"/>
              <a:sym typeface="Roboto"/>
            </a:endParaRPr>
          </a:p>
        </p:txBody>
      </p:sp>
      <p:cxnSp>
        <p:nvCxnSpPr>
          <p:cNvPr id="1212" name="Google Shape;1212;p76"/>
          <p:cNvCxnSpPr/>
          <p:nvPr/>
        </p:nvCxnSpPr>
        <p:spPr>
          <a:xfrm>
            <a:off x="2966900" y="1953225"/>
            <a:ext cx="3151200" cy="0"/>
          </a:xfrm>
          <a:prstGeom prst="straightConnector1">
            <a:avLst/>
          </a:prstGeom>
          <a:noFill/>
          <a:ln cap="flat" cmpd="sng" w="9525">
            <a:solidFill>
              <a:schemeClr val="dk2"/>
            </a:solidFill>
            <a:prstDash val="solid"/>
            <a:round/>
            <a:headEnd len="med" w="med" type="triangle"/>
            <a:tailEnd len="med" w="med" type="none"/>
          </a:ln>
        </p:spPr>
      </p:cxnSp>
      <p:sp>
        <p:nvSpPr>
          <p:cNvPr id="1213" name="Google Shape;1213;p76"/>
          <p:cNvSpPr txBox="1"/>
          <p:nvPr/>
        </p:nvSpPr>
        <p:spPr>
          <a:xfrm>
            <a:off x="3685750" y="1484450"/>
            <a:ext cx="1966200" cy="312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Enc(k), Enc(y)</a:t>
            </a:r>
            <a:endParaRPr>
              <a:latin typeface="Roboto"/>
              <a:ea typeface="Roboto"/>
              <a:cs typeface="Roboto"/>
              <a:sym typeface="Roboto"/>
            </a:endParaRPr>
          </a:p>
        </p:txBody>
      </p:sp>
      <p:cxnSp>
        <p:nvCxnSpPr>
          <p:cNvPr id="1214" name="Google Shape;1214;p76"/>
          <p:cNvCxnSpPr/>
          <p:nvPr/>
        </p:nvCxnSpPr>
        <p:spPr>
          <a:xfrm>
            <a:off x="2966900" y="2713313"/>
            <a:ext cx="3151200" cy="0"/>
          </a:xfrm>
          <a:prstGeom prst="straightConnector1">
            <a:avLst/>
          </a:prstGeom>
          <a:noFill/>
          <a:ln cap="flat" cmpd="sng" w="9525">
            <a:solidFill>
              <a:schemeClr val="dk2"/>
            </a:solidFill>
            <a:prstDash val="solid"/>
            <a:round/>
            <a:headEnd len="med" w="med" type="none"/>
            <a:tailEnd len="med" w="med" type="triangle"/>
          </a:ln>
        </p:spPr>
      </p:cxnSp>
      <p:sp>
        <p:nvSpPr>
          <p:cNvPr id="1215" name="Google Shape;1215;p76"/>
          <p:cNvSpPr txBox="1"/>
          <p:nvPr/>
        </p:nvSpPr>
        <p:spPr>
          <a:xfrm>
            <a:off x="3559400" y="2283588"/>
            <a:ext cx="1966200" cy="312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Com(m), Com(r</a:t>
            </a:r>
            <a:r>
              <a:rPr baseline="-25000" lang="en">
                <a:latin typeface="Roboto"/>
                <a:ea typeface="Roboto"/>
                <a:cs typeface="Roboto"/>
                <a:sym typeface="Roboto"/>
              </a:rPr>
              <a:t>C</a:t>
            </a:r>
            <a:r>
              <a:rPr lang="en">
                <a:latin typeface="Roboto"/>
                <a:ea typeface="Roboto"/>
                <a:cs typeface="Roboto"/>
                <a:sym typeface="Roboto"/>
              </a:rPr>
              <a:t>)</a:t>
            </a:r>
            <a:endParaRPr>
              <a:latin typeface="Roboto"/>
              <a:ea typeface="Roboto"/>
              <a:cs typeface="Roboto"/>
              <a:sym typeface="Roboto"/>
            </a:endParaRPr>
          </a:p>
        </p:txBody>
      </p:sp>
      <p:sp>
        <p:nvSpPr>
          <p:cNvPr id="1216" name="Google Shape;1216;p76"/>
          <p:cNvSpPr txBox="1"/>
          <p:nvPr/>
        </p:nvSpPr>
        <p:spPr>
          <a:xfrm>
            <a:off x="794275" y="1638825"/>
            <a:ext cx="1172100" cy="414300"/>
          </a:xfrm>
          <a:prstGeom prst="rect">
            <a:avLst/>
          </a:prstGeom>
          <a:no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Setup</a:t>
            </a:r>
            <a:endParaRPr>
              <a:latin typeface="Roboto"/>
              <a:ea typeface="Roboto"/>
              <a:cs typeface="Roboto"/>
              <a:sym typeface="Roboto"/>
            </a:endParaRPr>
          </a:p>
        </p:txBody>
      </p:sp>
      <p:cxnSp>
        <p:nvCxnSpPr>
          <p:cNvPr id="1217" name="Google Shape;1217;p76"/>
          <p:cNvCxnSpPr/>
          <p:nvPr/>
        </p:nvCxnSpPr>
        <p:spPr>
          <a:xfrm>
            <a:off x="2966900" y="3260163"/>
            <a:ext cx="3151200" cy="0"/>
          </a:xfrm>
          <a:prstGeom prst="straightConnector1">
            <a:avLst/>
          </a:prstGeom>
          <a:noFill/>
          <a:ln cap="flat" cmpd="sng" w="9525">
            <a:solidFill>
              <a:schemeClr val="dk2"/>
            </a:solidFill>
            <a:prstDash val="solid"/>
            <a:round/>
            <a:headEnd len="med" w="med" type="triangle"/>
            <a:tailEnd len="med" w="med" type="none"/>
          </a:ln>
        </p:spPr>
      </p:cxnSp>
      <p:sp>
        <p:nvSpPr>
          <p:cNvPr id="1218" name="Google Shape;1218;p76"/>
          <p:cNvSpPr txBox="1"/>
          <p:nvPr/>
        </p:nvSpPr>
        <p:spPr>
          <a:xfrm>
            <a:off x="3559400" y="2830438"/>
            <a:ext cx="1966200" cy="312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r</a:t>
            </a:r>
            <a:r>
              <a:rPr baseline="-25000" lang="en">
                <a:latin typeface="Roboto"/>
                <a:ea typeface="Roboto"/>
                <a:cs typeface="Roboto"/>
                <a:sym typeface="Roboto"/>
              </a:rPr>
              <a:t>S</a:t>
            </a:r>
            <a:endParaRPr baseline="-25000">
              <a:latin typeface="Roboto"/>
              <a:ea typeface="Roboto"/>
              <a:cs typeface="Roboto"/>
              <a:sym typeface="Roboto"/>
            </a:endParaRPr>
          </a:p>
        </p:txBody>
      </p:sp>
      <p:sp>
        <p:nvSpPr>
          <p:cNvPr id="1219" name="Google Shape;1219;p76"/>
          <p:cNvSpPr txBox="1"/>
          <p:nvPr/>
        </p:nvSpPr>
        <p:spPr>
          <a:xfrm>
            <a:off x="165375" y="3143050"/>
            <a:ext cx="1172100" cy="607200"/>
          </a:xfrm>
          <a:prstGeom prst="rect">
            <a:avLst/>
          </a:prstGeom>
          <a:no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Signature Request</a:t>
            </a:r>
            <a:endParaRPr>
              <a:latin typeface="Roboto"/>
              <a:ea typeface="Roboto"/>
              <a:cs typeface="Roboto"/>
              <a:sym typeface="Roboto"/>
            </a:endParaRPr>
          </a:p>
        </p:txBody>
      </p:sp>
      <p:cxnSp>
        <p:nvCxnSpPr>
          <p:cNvPr id="1220" name="Google Shape;1220;p76"/>
          <p:cNvCxnSpPr/>
          <p:nvPr/>
        </p:nvCxnSpPr>
        <p:spPr>
          <a:xfrm>
            <a:off x="2996400" y="3903138"/>
            <a:ext cx="3151200" cy="0"/>
          </a:xfrm>
          <a:prstGeom prst="straightConnector1">
            <a:avLst/>
          </a:prstGeom>
          <a:noFill/>
          <a:ln cap="flat" cmpd="sng" w="9525">
            <a:solidFill>
              <a:schemeClr val="dk2"/>
            </a:solidFill>
            <a:prstDash val="solid"/>
            <a:round/>
            <a:headEnd len="med" w="med" type="none"/>
            <a:tailEnd len="med" w="med" type="triangle"/>
          </a:ln>
        </p:spPr>
      </p:cxnSp>
      <p:sp>
        <p:nvSpPr>
          <p:cNvPr id="1221" name="Google Shape;1221;p76"/>
          <p:cNvSpPr txBox="1"/>
          <p:nvPr/>
        </p:nvSpPr>
        <p:spPr>
          <a:xfrm>
            <a:off x="2851725" y="3473425"/>
            <a:ext cx="3411600" cy="312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Com(a),  Enc(a * (k + m + yr)),  proof</a:t>
            </a:r>
            <a:endParaRPr>
              <a:latin typeface="Roboto"/>
              <a:ea typeface="Roboto"/>
              <a:cs typeface="Roboto"/>
              <a:sym typeface="Roboto"/>
            </a:endParaRPr>
          </a:p>
        </p:txBody>
      </p:sp>
      <p:cxnSp>
        <p:nvCxnSpPr>
          <p:cNvPr id="1222" name="Google Shape;1222;p76"/>
          <p:cNvCxnSpPr/>
          <p:nvPr/>
        </p:nvCxnSpPr>
        <p:spPr>
          <a:xfrm>
            <a:off x="2996400" y="4449988"/>
            <a:ext cx="3151200" cy="0"/>
          </a:xfrm>
          <a:prstGeom prst="straightConnector1">
            <a:avLst/>
          </a:prstGeom>
          <a:noFill/>
          <a:ln cap="flat" cmpd="sng" w="9525">
            <a:solidFill>
              <a:schemeClr val="dk2"/>
            </a:solidFill>
            <a:prstDash val="solid"/>
            <a:round/>
            <a:headEnd len="med" w="med" type="triangle"/>
            <a:tailEnd len="med" w="med" type="none"/>
          </a:ln>
        </p:spPr>
      </p:cxnSp>
      <p:sp>
        <p:nvSpPr>
          <p:cNvPr id="1223" name="Google Shape;1223;p76"/>
          <p:cNvSpPr txBox="1"/>
          <p:nvPr/>
        </p:nvSpPr>
        <p:spPr>
          <a:xfrm>
            <a:off x="2996400" y="4020275"/>
            <a:ext cx="2975400" cy="312600"/>
          </a:xfrm>
          <a:prstGeom prst="rect">
            <a:avLst/>
          </a:prstGeom>
          <a:noFill/>
          <a:ln>
            <a:noFill/>
          </a:ln>
        </p:spPr>
        <p:txBody>
          <a:bodyPr anchorCtr="0" anchor="t" bIns="91425" lIns="91425" spcFirstLastPara="1" rIns="91425" wrap="square" tIns="91425">
            <a:noAutofit/>
          </a:bodyPr>
          <a:lstStyle/>
          <a:p>
            <a:pPr indent="0" lvl="0" marL="457200" rtl="0" algn="l">
              <a:lnSpc>
                <a:spcPct val="150000"/>
              </a:lnSpc>
              <a:spcBef>
                <a:spcPts val="0"/>
              </a:spcBef>
              <a:spcAft>
                <a:spcPts val="0"/>
              </a:spcAft>
              <a:buNone/>
            </a:pPr>
            <a:r>
              <a:rPr lang="en">
                <a:latin typeface="Roboto"/>
                <a:ea typeface="Roboto"/>
                <a:cs typeface="Roboto"/>
                <a:sym typeface="Roboto"/>
              </a:rPr>
              <a:t>𝝈’ = g</a:t>
            </a:r>
            <a:r>
              <a:rPr baseline="30000" lang="en">
                <a:latin typeface="Roboto"/>
                <a:ea typeface="Roboto"/>
                <a:cs typeface="Roboto"/>
                <a:sym typeface="Roboto"/>
              </a:rPr>
              <a:t>1/β</a:t>
            </a:r>
            <a:r>
              <a:rPr lang="en">
                <a:latin typeface="Roboto"/>
                <a:ea typeface="Roboto"/>
                <a:cs typeface="Roboto"/>
                <a:sym typeface="Roboto"/>
              </a:rPr>
              <a:t> = g</a:t>
            </a:r>
            <a:r>
              <a:rPr baseline="30000" lang="en">
                <a:latin typeface="Roboto"/>
                <a:ea typeface="Roboto"/>
                <a:cs typeface="Roboto"/>
                <a:sym typeface="Roboto"/>
              </a:rPr>
              <a:t>1/a(k + m + yr)</a:t>
            </a:r>
            <a:r>
              <a:rPr lang="en">
                <a:latin typeface="Roboto"/>
                <a:ea typeface="Roboto"/>
                <a:cs typeface="Roboto"/>
                <a:sym typeface="Roboto"/>
              </a:rPr>
              <a:t>, proof</a:t>
            </a:r>
            <a:endParaRPr>
              <a:latin typeface="Roboto"/>
              <a:ea typeface="Roboto"/>
              <a:cs typeface="Roboto"/>
              <a:sym typeface="Roboto"/>
            </a:endParaRPr>
          </a:p>
        </p:txBody>
      </p:sp>
      <p:sp>
        <p:nvSpPr>
          <p:cNvPr id="1224" name="Google Shape;1224;p76"/>
          <p:cNvSpPr txBox="1"/>
          <p:nvPr/>
        </p:nvSpPr>
        <p:spPr>
          <a:xfrm>
            <a:off x="1432375" y="3605400"/>
            <a:ext cx="1093800" cy="59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Roboto"/>
                <a:ea typeface="Roboto"/>
                <a:cs typeface="Roboto"/>
                <a:sym typeface="Roboto"/>
              </a:rPr>
              <a:t>r := r</a:t>
            </a:r>
            <a:r>
              <a:rPr baseline="-25000" lang="en">
                <a:latin typeface="Roboto"/>
                <a:ea typeface="Roboto"/>
                <a:cs typeface="Roboto"/>
                <a:sym typeface="Roboto"/>
              </a:rPr>
              <a:t>C</a:t>
            </a:r>
            <a:r>
              <a:rPr lang="en">
                <a:latin typeface="Roboto"/>
                <a:ea typeface="Roboto"/>
                <a:cs typeface="Roboto"/>
                <a:sym typeface="Roboto"/>
              </a:rPr>
              <a:t> + r</a:t>
            </a:r>
            <a:r>
              <a:rPr baseline="-25000" lang="en">
                <a:latin typeface="Roboto"/>
                <a:ea typeface="Roboto"/>
                <a:cs typeface="Roboto"/>
                <a:sym typeface="Roboto"/>
              </a:rPr>
              <a:t>S</a:t>
            </a:r>
            <a:endParaRPr>
              <a:latin typeface="Roboto"/>
              <a:ea typeface="Roboto"/>
              <a:cs typeface="Roboto"/>
              <a:sym typeface="Roboto"/>
            </a:endParaRPr>
          </a:p>
        </p:txBody>
      </p:sp>
      <p:sp>
        <p:nvSpPr>
          <p:cNvPr id="1225" name="Google Shape;1225;p76"/>
          <p:cNvSpPr txBox="1"/>
          <p:nvPr/>
        </p:nvSpPr>
        <p:spPr>
          <a:xfrm>
            <a:off x="6263325" y="3786025"/>
            <a:ext cx="2880600" cy="364500"/>
          </a:xfrm>
          <a:prstGeom prst="rect">
            <a:avLst/>
          </a:prstGeom>
          <a:noFill/>
          <a:ln>
            <a:noFill/>
          </a:ln>
        </p:spPr>
        <p:txBody>
          <a:bodyPr anchorCtr="0" anchor="t" bIns="91425" lIns="91425" spcFirstLastPara="1" rIns="91425" wrap="square" tIns="91425">
            <a:noAutofit/>
          </a:bodyPr>
          <a:lstStyle/>
          <a:p>
            <a:pPr indent="0" lvl="0" marL="457200" rtl="0" algn="l">
              <a:lnSpc>
                <a:spcPct val="150000"/>
              </a:lnSpc>
              <a:spcBef>
                <a:spcPts val="0"/>
              </a:spcBef>
              <a:spcAft>
                <a:spcPts val="0"/>
              </a:spcAft>
              <a:buNone/>
            </a:pPr>
            <a:r>
              <a:rPr lang="en">
                <a:latin typeface="Roboto"/>
                <a:ea typeface="Roboto"/>
                <a:cs typeface="Roboto"/>
                <a:sym typeface="Roboto"/>
              </a:rPr>
              <a:t>β = Decrypt( </a:t>
            </a:r>
            <a:endParaRPr>
              <a:latin typeface="Roboto"/>
              <a:ea typeface="Roboto"/>
              <a:cs typeface="Roboto"/>
              <a:sym typeface="Roboto"/>
            </a:endParaRPr>
          </a:p>
          <a:p>
            <a:pPr indent="0" lvl="0" marL="457200" rtl="0" algn="l">
              <a:lnSpc>
                <a:spcPct val="150000"/>
              </a:lnSpc>
              <a:spcBef>
                <a:spcPts val="0"/>
              </a:spcBef>
              <a:spcAft>
                <a:spcPts val="0"/>
              </a:spcAft>
              <a:buNone/>
            </a:pPr>
            <a:r>
              <a:rPr lang="en">
                <a:latin typeface="Roboto"/>
                <a:ea typeface="Roboto"/>
                <a:cs typeface="Roboto"/>
                <a:sym typeface="Roboto"/>
              </a:rPr>
              <a:t>  Enc(a * (k + m + yr)))</a:t>
            </a:r>
            <a:endParaRPr>
              <a:latin typeface="Roboto"/>
              <a:ea typeface="Roboto"/>
              <a:cs typeface="Roboto"/>
              <a:sym typeface="Roboto"/>
            </a:endParaRPr>
          </a:p>
        </p:txBody>
      </p:sp>
      <p:sp>
        <p:nvSpPr>
          <p:cNvPr id="1226" name="Google Shape;1226;p76"/>
          <p:cNvSpPr txBox="1"/>
          <p:nvPr/>
        </p:nvSpPr>
        <p:spPr>
          <a:xfrm>
            <a:off x="6402750" y="2163901"/>
            <a:ext cx="2174700" cy="1441500"/>
          </a:xfrm>
          <a:prstGeom prst="rect">
            <a:avLst/>
          </a:prstGeom>
          <a:noFill/>
          <a:ln cap="flat" cmpd="sng" w="19050">
            <a:solidFill>
              <a:schemeClr val="accent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Roboto"/>
                <a:ea typeface="Roboto"/>
                <a:cs typeface="Roboto"/>
                <a:sym typeface="Roboto"/>
              </a:rPr>
              <a:t>This round can be made noninteractive by having client locally compute </a:t>
            </a:r>
            <a:endParaRPr>
              <a:solidFill>
                <a:schemeClr val="dk1"/>
              </a:solidFill>
              <a:latin typeface="Roboto"/>
              <a:ea typeface="Roboto"/>
              <a:cs typeface="Roboto"/>
              <a:sym typeface="Roboto"/>
            </a:endParaRPr>
          </a:p>
          <a:p>
            <a:pPr indent="0" lvl="0" marL="0" rtl="0" algn="l">
              <a:spcBef>
                <a:spcPts val="0"/>
              </a:spcBef>
              <a:spcAft>
                <a:spcPts val="0"/>
              </a:spcAft>
              <a:buNone/>
            </a:pPr>
            <a:r>
              <a:rPr lang="en">
                <a:solidFill>
                  <a:schemeClr val="dk1"/>
                </a:solidFill>
                <a:latin typeface="Roboto"/>
                <a:ea typeface="Roboto"/>
                <a:cs typeface="Roboto"/>
                <a:sym typeface="Roboto"/>
              </a:rPr>
              <a:t>r</a:t>
            </a:r>
            <a:r>
              <a:rPr baseline="-25000" lang="en">
                <a:solidFill>
                  <a:schemeClr val="dk1"/>
                </a:solidFill>
                <a:latin typeface="Roboto"/>
                <a:ea typeface="Roboto"/>
                <a:cs typeface="Roboto"/>
                <a:sym typeface="Roboto"/>
              </a:rPr>
              <a:t>S</a:t>
            </a:r>
            <a:r>
              <a:rPr lang="en">
                <a:solidFill>
                  <a:schemeClr val="dk1"/>
                </a:solidFill>
                <a:latin typeface="Roboto"/>
                <a:ea typeface="Roboto"/>
                <a:cs typeface="Roboto"/>
                <a:sym typeface="Roboto"/>
              </a:rPr>
              <a:t> := H(Com(m)||Com(r</a:t>
            </a:r>
            <a:r>
              <a:rPr baseline="-25000" lang="en">
                <a:solidFill>
                  <a:schemeClr val="dk1"/>
                </a:solidFill>
                <a:latin typeface="Roboto"/>
                <a:ea typeface="Roboto"/>
                <a:cs typeface="Roboto"/>
                <a:sym typeface="Roboto"/>
              </a:rPr>
              <a:t>C</a:t>
            </a:r>
            <a:r>
              <a:rPr lang="en">
                <a:solidFill>
                  <a:schemeClr val="dk1"/>
                </a:solidFill>
                <a:latin typeface="Roboto"/>
                <a:ea typeface="Roboto"/>
                <a:cs typeface="Roboto"/>
                <a:sym typeface="Roboto"/>
              </a:rPr>
              <a:t>))</a:t>
            </a:r>
            <a:endParaRPr>
              <a:solidFill>
                <a:schemeClr val="dk1"/>
              </a:solidFill>
              <a:latin typeface="Roboto"/>
              <a:ea typeface="Roboto"/>
              <a:cs typeface="Roboto"/>
              <a:sym typeface="Roboto"/>
            </a:endParaRPr>
          </a:p>
          <a:p>
            <a:pPr indent="0" lvl="0" marL="0" rtl="0" algn="l">
              <a:spcBef>
                <a:spcPts val="0"/>
              </a:spcBef>
              <a:spcAft>
                <a:spcPts val="0"/>
              </a:spcAft>
              <a:buNone/>
            </a:pPr>
            <a:r>
              <a:t/>
            </a:r>
            <a:endParaRPr>
              <a:solidFill>
                <a:schemeClr val="dk1"/>
              </a:solidFill>
              <a:latin typeface="Roboto"/>
              <a:ea typeface="Roboto"/>
              <a:cs typeface="Roboto"/>
              <a:sym typeface="Roboto"/>
            </a:endParaRPr>
          </a:p>
          <a:p>
            <a:pPr indent="0" lvl="0" marL="0" rtl="0" algn="l">
              <a:spcBef>
                <a:spcPts val="0"/>
              </a:spcBef>
              <a:spcAft>
                <a:spcPts val="0"/>
              </a:spcAft>
              <a:buNone/>
            </a:pPr>
            <a:r>
              <a:rPr lang="en">
                <a:solidFill>
                  <a:schemeClr val="dk1"/>
                </a:solidFill>
                <a:latin typeface="Roboto"/>
                <a:ea typeface="Roboto"/>
                <a:cs typeface="Roboto"/>
                <a:sym typeface="Roboto"/>
              </a:rPr>
              <a:t>(Fiat-Shamir heuristic)</a:t>
            </a:r>
            <a:endParaRPr>
              <a:solidFill>
                <a:schemeClr val="dk1"/>
              </a:solidFill>
              <a:latin typeface="Roboto"/>
              <a:ea typeface="Roboto"/>
              <a:cs typeface="Roboto"/>
              <a:sym typeface="Roboto"/>
            </a:endParaRPr>
          </a:p>
        </p:txBody>
      </p:sp>
      <p:sp>
        <p:nvSpPr>
          <p:cNvPr id="1227" name="Google Shape;1227;p76"/>
          <p:cNvSpPr txBox="1"/>
          <p:nvPr/>
        </p:nvSpPr>
        <p:spPr>
          <a:xfrm>
            <a:off x="403675" y="4293700"/>
            <a:ext cx="2269800" cy="312600"/>
          </a:xfrm>
          <a:prstGeom prst="rect">
            <a:avLst/>
          </a:prstGeom>
          <a:noFill/>
          <a:ln>
            <a:noFill/>
          </a:ln>
        </p:spPr>
        <p:txBody>
          <a:bodyPr anchorCtr="0" anchor="t" bIns="91425" lIns="91425" spcFirstLastPara="1" rIns="91425" wrap="square" tIns="91425">
            <a:noAutofit/>
          </a:bodyPr>
          <a:lstStyle/>
          <a:p>
            <a:pPr indent="0" lvl="0" marL="457200" rtl="0" algn="l">
              <a:lnSpc>
                <a:spcPct val="150000"/>
              </a:lnSpc>
              <a:spcBef>
                <a:spcPts val="0"/>
              </a:spcBef>
              <a:spcAft>
                <a:spcPts val="0"/>
              </a:spcAft>
              <a:buNone/>
            </a:pPr>
            <a:r>
              <a:rPr lang="en">
                <a:latin typeface="Roboto"/>
                <a:ea typeface="Roboto"/>
                <a:cs typeface="Roboto"/>
                <a:sym typeface="Roboto"/>
              </a:rPr>
              <a:t>𝝈 = (𝝈’)</a:t>
            </a:r>
            <a:r>
              <a:rPr baseline="30000" lang="en">
                <a:latin typeface="Roboto"/>
                <a:ea typeface="Roboto"/>
                <a:cs typeface="Roboto"/>
                <a:sym typeface="Roboto"/>
              </a:rPr>
              <a:t>a</a:t>
            </a:r>
            <a:r>
              <a:rPr lang="en">
                <a:latin typeface="Roboto"/>
                <a:ea typeface="Roboto"/>
                <a:cs typeface="Roboto"/>
                <a:sym typeface="Roboto"/>
              </a:rPr>
              <a:t> </a:t>
            </a:r>
            <a:endParaRPr>
              <a:latin typeface="Roboto"/>
              <a:ea typeface="Roboto"/>
              <a:cs typeface="Roboto"/>
              <a:sym typeface="Roboto"/>
            </a:endParaRPr>
          </a:p>
          <a:p>
            <a:pPr indent="0" lvl="0" marL="457200" rtl="0" algn="l">
              <a:lnSpc>
                <a:spcPct val="150000"/>
              </a:lnSpc>
              <a:spcBef>
                <a:spcPts val="0"/>
              </a:spcBef>
              <a:spcAft>
                <a:spcPts val="0"/>
              </a:spcAft>
              <a:buNone/>
            </a:pPr>
            <a:r>
              <a:rPr lang="en">
                <a:latin typeface="Roboto"/>
                <a:ea typeface="Roboto"/>
                <a:cs typeface="Roboto"/>
                <a:sym typeface="Roboto"/>
              </a:rPr>
              <a:t>= g</a:t>
            </a:r>
            <a:r>
              <a:rPr baseline="30000" lang="en">
                <a:latin typeface="Roboto"/>
                <a:ea typeface="Roboto"/>
                <a:cs typeface="Roboto"/>
                <a:sym typeface="Roboto"/>
              </a:rPr>
              <a:t>1/(k + m + yr)</a:t>
            </a:r>
            <a:r>
              <a:rPr lang="en">
                <a:latin typeface="Roboto"/>
                <a:ea typeface="Roboto"/>
                <a:cs typeface="Roboto"/>
                <a:sym typeface="Roboto"/>
              </a:rPr>
              <a:t> </a:t>
            </a:r>
            <a:endParaRPr baseline="-25000">
              <a:latin typeface="Roboto"/>
              <a:ea typeface="Roboto"/>
              <a:cs typeface="Roboto"/>
              <a:sym typeface="Roboto"/>
            </a:endParaRP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1" name="Shape 1231"/>
        <p:cNvGrpSpPr/>
        <p:nvPr/>
      </p:nvGrpSpPr>
      <p:grpSpPr>
        <a:xfrm>
          <a:off x="0" y="0"/>
          <a:ext cx="0" cy="0"/>
          <a:chOff x="0" y="0"/>
          <a:chExt cx="0" cy="0"/>
        </a:xfrm>
      </p:grpSpPr>
      <p:sp>
        <p:nvSpPr>
          <p:cNvPr id="1232" name="Google Shape;1232;p77"/>
          <p:cNvSpPr txBox="1"/>
          <p:nvPr>
            <p:ph type="title"/>
          </p:nvPr>
        </p:nvSpPr>
        <p:spPr>
          <a:xfrm>
            <a:off x="344501" y="264375"/>
            <a:ext cx="7797000" cy="4143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Boneh-Boyen Signature</a:t>
            </a:r>
            <a:endParaRPr/>
          </a:p>
        </p:txBody>
      </p:sp>
      <p:sp>
        <p:nvSpPr>
          <p:cNvPr id="1233" name="Google Shape;1233;p77"/>
          <p:cNvSpPr txBox="1"/>
          <p:nvPr/>
        </p:nvSpPr>
        <p:spPr>
          <a:xfrm>
            <a:off x="533875" y="1224025"/>
            <a:ext cx="7461300" cy="3398700"/>
          </a:xfrm>
          <a:prstGeom prst="rect">
            <a:avLst/>
          </a:prstGeom>
          <a:noFill/>
          <a:ln>
            <a:noFill/>
          </a:ln>
        </p:spPr>
        <p:txBody>
          <a:bodyPr anchorCtr="0" anchor="t" bIns="91425" lIns="91425" spcFirstLastPara="1" rIns="91425" wrap="square" tIns="91425">
            <a:noAutofit/>
          </a:bodyPr>
          <a:lstStyle/>
          <a:p>
            <a:pPr indent="-317500" lvl="0" marL="457200" rtl="0" algn="l">
              <a:lnSpc>
                <a:spcPct val="150000"/>
              </a:lnSpc>
              <a:spcBef>
                <a:spcPts val="0"/>
              </a:spcBef>
              <a:spcAft>
                <a:spcPts val="0"/>
              </a:spcAft>
              <a:buSzPts val="1400"/>
              <a:buFont typeface="Roboto"/>
              <a:buChar char="●"/>
            </a:pPr>
            <a:r>
              <a:rPr lang="en" sz="1700">
                <a:latin typeface="Roboto"/>
                <a:ea typeface="Roboto"/>
                <a:cs typeface="Roboto"/>
                <a:sym typeface="Roboto"/>
              </a:rPr>
              <a:t>All proofs are sigma protocols</a:t>
            </a:r>
            <a:endParaRPr sz="1700">
              <a:latin typeface="Roboto"/>
              <a:ea typeface="Roboto"/>
              <a:cs typeface="Roboto"/>
              <a:sym typeface="Roboto"/>
            </a:endParaRPr>
          </a:p>
          <a:p>
            <a:pPr indent="-336550" lvl="0" marL="457200" rtl="0" algn="l">
              <a:lnSpc>
                <a:spcPct val="150000"/>
              </a:lnSpc>
              <a:spcBef>
                <a:spcPts val="0"/>
              </a:spcBef>
              <a:spcAft>
                <a:spcPts val="0"/>
              </a:spcAft>
              <a:buSzPts val="1700"/>
              <a:buFont typeface="Roboto"/>
              <a:buChar char="●"/>
            </a:pPr>
            <a:r>
              <a:rPr lang="en" sz="1700">
                <a:latin typeface="Roboto"/>
                <a:ea typeface="Roboto"/>
                <a:cs typeface="Roboto"/>
                <a:sym typeface="Roboto"/>
              </a:rPr>
              <a:t>Technically, we use 2 masks a and b, and homomorphically compute</a:t>
            </a:r>
            <a:endParaRPr sz="1700">
              <a:latin typeface="Roboto"/>
              <a:ea typeface="Roboto"/>
              <a:cs typeface="Roboto"/>
              <a:sym typeface="Roboto"/>
            </a:endParaRPr>
          </a:p>
          <a:p>
            <a:pPr indent="-355600" lvl="1" marL="914400" rtl="0" algn="l">
              <a:lnSpc>
                <a:spcPct val="150000"/>
              </a:lnSpc>
              <a:spcBef>
                <a:spcPts val="0"/>
              </a:spcBef>
              <a:spcAft>
                <a:spcPts val="0"/>
              </a:spcAft>
              <a:buSzPts val="2000"/>
              <a:buFont typeface="Roboto"/>
              <a:buChar char="○"/>
            </a:pPr>
            <a:r>
              <a:rPr lang="en" sz="1700">
                <a:latin typeface="Roboto"/>
                <a:ea typeface="Roboto"/>
                <a:cs typeface="Roboto"/>
                <a:sym typeface="Roboto"/>
              </a:rPr>
              <a:t>Enc(a * (k + m + yr) + bq)</a:t>
            </a:r>
            <a:endParaRPr sz="1700">
              <a:latin typeface="Roboto"/>
              <a:ea typeface="Roboto"/>
              <a:cs typeface="Roboto"/>
              <a:sym typeface="Roboto"/>
            </a:endParaRPr>
          </a:p>
          <a:p>
            <a:pPr indent="-336550" lvl="1" marL="914400" rtl="0" algn="l">
              <a:lnSpc>
                <a:spcPct val="150000"/>
              </a:lnSpc>
              <a:spcBef>
                <a:spcPts val="0"/>
              </a:spcBef>
              <a:spcAft>
                <a:spcPts val="0"/>
              </a:spcAft>
              <a:buSzPts val="1700"/>
              <a:buFont typeface="Roboto"/>
              <a:buChar char="○"/>
            </a:pPr>
            <a:r>
              <a:rPr lang="en" sz="1700">
                <a:latin typeface="Roboto"/>
                <a:ea typeface="Roboto"/>
                <a:cs typeface="Roboto"/>
                <a:sym typeface="Roboto"/>
              </a:rPr>
              <a:t>“bq” can be seen as homomorphically taking a “mod-q”</a:t>
            </a:r>
            <a:endParaRPr sz="1700">
              <a:latin typeface="Roboto"/>
              <a:ea typeface="Roboto"/>
              <a:cs typeface="Roboto"/>
              <a:sym typeface="Roboto"/>
            </a:endParaRPr>
          </a:p>
          <a:p>
            <a:pPr indent="-336550" lvl="1" marL="914400" rtl="0" algn="l">
              <a:lnSpc>
                <a:spcPct val="150000"/>
              </a:lnSpc>
              <a:spcBef>
                <a:spcPts val="0"/>
              </a:spcBef>
              <a:spcAft>
                <a:spcPts val="0"/>
              </a:spcAft>
              <a:buSzPts val="1700"/>
              <a:buFont typeface="Roboto"/>
              <a:buChar char="○"/>
            </a:pPr>
            <a:r>
              <a:rPr lang="en" sz="1700">
                <a:latin typeface="Roboto"/>
                <a:ea typeface="Roboto"/>
                <a:cs typeface="Roboto"/>
                <a:sym typeface="Roboto"/>
              </a:rPr>
              <a:t>It’s needed because the message space of the encryption scheme (i.e. N) is different from the order of g (i.e. q)</a:t>
            </a:r>
            <a:endParaRPr sz="1700">
              <a:latin typeface="Roboto"/>
              <a:ea typeface="Roboto"/>
              <a:cs typeface="Roboto"/>
              <a:sym typeface="Roboto"/>
            </a:endParaRPr>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7" name="Shape 1237"/>
        <p:cNvGrpSpPr/>
        <p:nvPr/>
      </p:nvGrpSpPr>
      <p:grpSpPr>
        <a:xfrm>
          <a:off x="0" y="0"/>
          <a:ext cx="0" cy="0"/>
          <a:chOff x="0" y="0"/>
          <a:chExt cx="0" cy="0"/>
        </a:xfrm>
      </p:grpSpPr>
      <p:sp>
        <p:nvSpPr>
          <p:cNvPr id="1238" name="Google Shape;1238;p78"/>
          <p:cNvSpPr txBox="1"/>
          <p:nvPr>
            <p:ph type="title"/>
          </p:nvPr>
        </p:nvSpPr>
        <p:spPr>
          <a:xfrm>
            <a:off x="101400" y="2285400"/>
            <a:ext cx="87822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Constructions 2,3,4:</a:t>
            </a:r>
            <a:endParaRPr/>
          </a:p>
          <a:p>
            <a:pPr indent="0" lvl="0" marL="0" rtl="0" algn="ctr">
              <a:spcBef>
                <a:spcPts val="0"/>
              </a:spcBef>
              <a:spcAft>
                <a:spcPts val="0"/>
              </a:spcAft>
              <a:buNone/>
            </a:pPr>
            <a:r>
              <a:rPr lang="en"/>
              <a:t>Based on Bilinear maps and EQS</a:t>
            </a:r>
            <a:endParaRPr/>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2" name="Shape 1242"/>
        <p:cNvGrpSpPr/>
        <p:nvPr/>
      </p:nvGrpSpPr>
      <p:grpSpPr>
        <a:xfrm>
          <a:off x="0" y="0"/>
          <a:ext cx="0" cy="0"/>
          <a:chOff x="0" y="0"/>
          <a:chExt cx="0" cy="0"/>
        </a:xfrm>
      </p:grpSpPr>
      <p:sp>
        <p:nvSpPr>
          <p:cNvPr id="1243" name="Google Shape;1243;p79"/>
          <p:cNvSpPr txBox="1"/>
          <p:nvPr>
            <p:ph type="title"/>
          </p:nvPr>
        </p:nvSpPr>
        <p:spPr>
          <a:xfrm>
            <a:off x="180900" y="446900"/>
            <a:ext cx="87822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Equivalence Class Signature</a:t>
            </a:r>
            <a:endParaRPr/>
          </a:p>
        </p:txBody>
      </p:sp>
      <p:sp>
        <p:nvSpPr>
          <p:cNvPr id="1244" name="Google Shape;1244;p79"/>
          <p:cNvSpPr txBox="1"/>
          <p:nvPr>
            <p:ph idx="1" type="body"/>
          </p:nvPr>
        </p:nvSpPr>
        <p:spPr>
          <a:xfrm>
            <a:off x="180900" y="1143700"/>
            <a:ext cx="8782200" cy="36792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Allows signing vectors of messages</a:t>
            </a:r>
            <a:endParaRPr/>
          </a:p>
          <a:p>
            <a:pPr indent="-317500" lvl="1" marL="914400" rtl="0" algn="l">
              <a:spcBef>
                <a:spcPts val="0"/>
              </a:spcBef>
              <a:spcAft>
                <a:spcPts val="0"/>
              </a:spcAft>
              <a:buSzPts val="1400"/>
              <a:buChar char="○"/>
            </a:pPr>
            <a:r>
              <a:rPr lang="en"/>
              <a:t>𝛔 = </a:t>
            </a:r>
            <a:r>
              <a:rPr b="1" lang="en"/>
              <a:t>Sign</a:t>
            </a:r>
            <a:r>
              <a:rPr lang="en"/>
              <a:t>(M</a:t>
            </a:r>
            <a:r>
              <a:rPr baseline="-25000" lang="en"/>
              <a:t>1</a:t>
            </a:r>
            <a:r>
              <a:rPr lang="en"/>
              <a:t>, M</a:t>
            </a:r>
            <a:r>
              <a:rPr baseline="-25000" lang="en"/>
              <a:t>2</a:t>
            </a:r>
            <a:r>
              <a:rPr lang="en"/>
              <a:t>, …, M</a:t>
            </a:r>
            <a:r>
              <a:rPr baseline="-25000" lang="en"/>
              <a:t>t</a:t>
            </a:r>
            <a:r>
              <a:rPr lang="en"/>
              <a:t>, sk)</a:t>
            </a:r>
            <a:endParaRPr/>
          </a:p>
          <a:p>
            <a:pPr indent="-317500" lvl="1" marL="914400" rtl="0" algn="l">
              <a:spcBef>
                <a:spcPts val="0"/>
              </a:spcBef>
              <a:spcAft>
                <a:spcPts val="0"/>
              </a:spcAft>
              <a:buSzPts val="1400"/>
              <a:buChar char="○"/>
            </a:pPr>
            <a:r>
              <a:rPr b="1" lang="en"/>
              <a:t>Verify</a:t>
            </a:r>
            <a:r>
              <a:rPr lang="en"/>
              <a:t>(</a:t>
            </a:r>
            <a:r>
              <a:rPr lang="en"/>
              <a:t>M</a:t>
            </a:r>
            <a:r>
              <a:rPr baseline="-25000" lang="en"/>
              <a:t>1</a:t>
            </a:r>
            <a:r>
              <a:rPr lang="en"/>
              <a:t>, M</a:t>
            </a:r>
            <a:r>
              <a:rPr baseline="-25000" lang="en"/>
              <a:t>2</a:t>
            </a:r>
            <a:r>
              <a:rPr lang="en"/>
              <a:t>, …, M</a:t>
            </a:r>
            <a:r>
              <a:rPr baseline="-25000" lang="en"/>
              <a:t>t</a:t>
            </a:r>
            <a:r>
              <a:rPr lang="en"/>
              <a:t>, sk)</a:t>
            </a:r>
            <a:endParaRPr/>
          </a:p>
          <a:p>
            <a:pPr indent="-342900" lvl="0" marL="457200" rtl="0" algn="l">
              <a:spcBef>
                <a:spcPts val="0"/>
              </a:spcBef>
              <a:spcAft>
                <a:spcPts val="0"/>
              </a:spcAft>
              <a:buSzPts val="1800"/>
              <a:buChar char="●"/>
            </a:pPr>
            <a:r>
              <a:rPr lang="en"/>
              <a:t>Built-in homomorphism: signature can be publicly adapted into another one in the same “class”</a:t>
            </a:r>
            <a:endParaRPr/>
          </a:p>
          <a:p>
            <a:pPr indent="-317500" lvl="1" marL="914400" rtl="0" algn="l">
              <a:spcBef>
                <a:spcPts val="0"/>
              </a:spcBef>
              <a:spcAft>
                <a:spcPts val="0"/>
              </a:spcAft>
              <a:buSzPts val="1400"/>
              <a:buChar char="○"/>
            </a:pPr>
            <a:r>
              <a:rPr lang="en"/>
              <a:t>The constructions we use allow multiplying by a constant</a:t>
            </a:r>
            <a:endParaRPr/>
          </a:p>
          <a:p>
            <a:pPr indent="-317500" lvl="1" marL="914400" rtl="0" algn="l">
              <a:spcBef>
                <a:spcPts val="0"/>
              </a:spcBef>
              <a:spcAft>
                <a:spcPts val="0"/>
              </a:spcAft>
              <a:buSzPts val="1400"/>
              <a:buChar char="○"/>
            </a:pPr>
            <a:r>
              <a:rPr lang="en"/>
              <a:t>Let</a:t>
            </a:r>
            <a:r>
              <a:rPr lang="en"/>
              <a:t> 𝜇 be a scalar</a:t>
            </a:r>
            <a:endParaRPr/>
          </a:p>
          <a:p>
            <a:pPr indent="-317500" lvl="1" marL="914400" rtl="0" algn="l">
              <a:spcBef>
                <a:spcPts val="0"/>
              </a:spcBef>
              <a:spcAft>
                <a:spcPts val="0"/>
              </a:spcAft>
              <a:buSzPts val="1400"/>
              <a:buChar char="○"/>
            </a:pPr>
            <a:r>
              <a:rPr b="1" lang="en"/>
              <a:t>Adapt</a:t>
            </a:r>
            <a:r>
              <a:rPr lang="en"/>
              <a:t>(</a:t>
            </a:r>
            <a:r>
              <a:rPr lang="en"/>
              <a:t>𝛔, 𝜇) yields 𝛔’, where 𝛔’ is a signature on (𝜇 * M</a:t>
            </a:r>
            <a:r>
              <a:rPr baseline="-25000" lang="en"/>
              <a:t>1</a:t>
            </a:r>
            <a:r>
              <a:rPr lang="en"/>
              <a:t>, 𝜇* M</a:t>
            </a:r>
            <a:r>
              <a:rPr baseline="-25000" lang="en"/>
              <a:t>2</a:t>
            </a:r>
            <a:r>
              <a:rPr lang="en"/>
              <a:t>, …, 𝜇* M</a:t>
            </a:r>
            <a:r>
              <a:rPr baseline="-25000" lang="en"/>
              <a:t>t</a:t>
            </a:r>
            <a:r>
              <a:rPr lang="en"/>
              <a:t>) </a:t>
            </a:r>
            <a:endParaRPr/>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8" name="Shape 1248"/>
        <p:cNvGrpSpPr/>
        <p:nvPr/>
      </p:nvGrpSpPr>
      <p:grpSpPr>
        <a:xfrm>
          <a:off x="0" y="0"/>
          <a:ext cx="0" cy="0"/>
          <a:chOff x="0" y="0"/>
          <a:chExt cx="0" cy="0"/>
        </a:xfrm>
      </p:grpSpPr>
      <p:sp>
        <p:nvSpPr>
          <p:cNvPr id="1249" name="Google Shape;1249;p80"/>
          <p:cNvSpPr txBox="1"/>
          <p:nvPr>
            <p:ph type="title"/>
          </p:nvPr>
        </p:nvSpPr>
        <p:spPr>
          <a:xfrm>
            <a:off x="180900" y="446900"/>
            <a:ext cx="87822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Equivalence Class Signature → Blind Signature</a:t>
            </a:r>
            <a:endParaRPr/>
          </a:p>
        </p:txBody>
      </p:sp>
      <p:sp>
        <p:nvSpPr>
          <p:cNvPr id="1250" name="Google Shape;1250;p80"/>
          <p:cNvSpPr txBox="1"/>
          <p:nvPr>
            <p:ph idx="1" type="body"/>
          </p:nvPr>
        </p:nvSpPr>
        <p:spPr>
          <a:xfrm>
            <a:off x="180900" y="1143700"/>
            <a:ext cx="8782200" cy="3679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a:p>
            <a:pPr indent="-342900" lvl="0" marL="457200" rtl="0" algn="l">
              <a:spcBef>
                <a:spcPts val="1200"/>
              </a:spcBef>
              <a:spcAft>
                <a:spcPts val="0"/>
              </a:spcAft>
              <a:buSzPts val="1800"/>
              <a:buChar char="●"/>
            </a:pPr>
            <a:r>
              <a:rPr lang="en"/>
              <a:t>Client can request a signature on (</a:t>
            </a:r>
            <a:r>
              <a:rPr lang="en"/>
              <a:t>𝜇</a:t>
            </a:r>
            <a:r>
              <a:rPr baseline="30000" lang="en"/>
              <a:t>-1</a:t>
            </a:r>
            <a:r>
              <a:rPr lang="en"/>
              <a:t> * G, </a:t>
            </a:r>
            <a:r>
              <a:rPr lang="en"/>
              <a:t>𝜇</a:t>
            </a:r>
            <a:r>
              <a:rPr baseline="30000" lang="en"/>
              <a:t>-1</a:t>
            </a:r>
            <a:r>
              <a:rPr lang="en"/>
              <a:t> </a:t>
            </a:r>
            <a:r>
              <a:rPr lang="en"/>
              <a:t>* M)  for a message M, a random 𝜇 and a fixed G.</a:t>
            </a:r>
            <a:endParaRPr/>
          </a:p>
          <a:p>
            <a:pPr indent="-342900" lvl="0" marL="457200" rtl="0" algn="l">
              <a:spcBef>
                <a:spcPts val="0"/>
              </a:spcBef>
              <a:spcAft>
                <a:spcPts val="0"/>
              </a:spcAft>
              <a:buSzPts val="1800"/>
              <a:buChar char="●"/>
            </a:pPr>
            <a:r>
              <a:rPr lang="en"/>
              <a:t>Let 𝛔 be the resulting signature.</a:t>
            </a:r>
            <a:endParaRPr/>
          </a:p>
          <a:p>
            <a:pPr indent="-342900" lvl="0" marL="457200" rtl="0" algn="l">
              <a:spcBef>
                <a:spcPts val="0"/>
              </a:spcBef>
              <a:spcAft>
                <a:spcPts val="0"/>
              </a:spcAft>
              <a:buSzPts val="1800"/>
              <a:buChar char="●"/>
            </a:pPr>
            <a:r>
              <a:rPr lang="en"/>
              <a:t>Then the client can run Adapt(𝛔, 𝜇) to get a signature on (G, M)</a:t>
            </a:r>
            <a:endParaRPr/>
          </a:p>
          <a:p>
            <a:pPr indent="-342900" lvl="0" marL="457200" rtl="0" algn="l">
              <a:spcBef>
                <a:spcPts val="0"/>
              </a:spcBef>
              <a:spcAft>
                <a:spcPts val="0"/>
              </a:spcAft>
              <a:buSzPts val="1800"/>
              <a:buChar char="●"/>
            </a:pPr>
            <a:r>
              <a:rPr lang="en"/>
              <a:t>The verifier can require the first element of the signature to always be G.</a:t>
            </a:r>
            <a:endParaRPr/>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4" name="Shape 1254"/>
        <p:cNvGrpSpPr/>
        <p:nvPr/>
      </p:nvGrpSpPr>
      <p:grpSpPr>
        <a:xfrm>
          <a:off x="0" y="0"/>
          <a:ext cx="0" cy="0"/>
          <a:chOff x="0" y="0"/>
          <a:chExt cx="0" cy="0"/>
        </a:xfrm>
      </p:grpSpPr>
      <p:sp>
        <p:nvSpPr>
          <p:cNvPr id="1255" name="Google Shape;1255;p81"/>
          <p:cNvSpPr txBox="1"/>
          <p:nvPr>
            <p:ph type="title"/>
          </p:nvPr>
        </p:nvSpPr>
        <p:spPr>
          <a:xfrm>
            <a:off x="344501" y="264375"/>
            <a:ext cx="7797000" cy="4143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EQS → Blind Signature</a:t>
            </a:r>
            <a:endParaRPr/>
          </a:p>
        </p:txBody>
      </p:sp>
      <p:sp>
        <p:nvSpPr>
          <p:cNvPr id="1256" name="Google Shape;1256;p81"/>
          <p:cNvSpPr txBox="1"/>
          <p:nvPr/>
        </p:nvSpPr>
        <p:spPr>
          <a:xfrm>
            <a:off x="2083450" y="1002650"/>
            <a:ext cx="1028700" cy="414300"/>
          </a:xfrm>
          <a:prstGeom prst="rect">
            <a:avLst/>
          </a:prstGeom>
          <a:noFill/>
          <a:ln cap="flat" cmpd="sng" w="19050">
            <a:solidFill>
              <a:schemeClr val="accent1"/>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chemeClr val="accent1"/>
                </a:solidFill>
                <a:latin typeface="Roboto"/>
                <a:ea typeface="Roboto"/>
                <a:cs typeface="Roboto"/>
                <a:sym typeface="Roboto"/>
              </a:rPr>
              <a:t>Client</a:t>
            </a:r>
            <a:endParaRPr b="1">
              <a:solidFill>
                <a:schemeClr val="accent1"/>
              </a:solidFill>
              <a:latin typeface="Roboto"/>
              <a:ea typeface="Roboto"/>
              <a:cs typeface="Roboto"/>
              <a:sym typeface="Roboto"/>
            </a:endParaRPr>
          </a:p>
        </p:txBody>
      </p:sp>
      <p:sp>
        <p:nvSpPr>
          <p:cNvPr id="1257" name="Google Shape;1257;p81"/>
          <p:cNvSpPr txBox="1"/>
          <p:nvPr/>
        </p:nvSpPr>
        <p:spPr>
          <a:xfrm>
            <a:off x="6402750" y="1002650"/>
            <a:ext cx="1028700" cy="414300"/>
          </a:xfrm>
          <a:prstGeom prst="rect">
            <a:avLst/>
          </a:prstGeom>
          <a:noFill/>
          <a:ln cap="flat" cmpd="sng" w="19050">
            <a:solidFill>
              <a:schemeClr val="accent4"/>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chemeClr val="accent4"/>
                </a:solidFill>
                <a:latin typeface="Roboto"/>
                <a:ea typeface="Roboto"/>
                <a:cs typeface="Roboto"/>
                <a:sym typeface="Roboto"/>
              </a:rPr>
              <a:t>Server</a:t>
            </a:r>
            <a:endParaRPr b="1">
              <a:solidFill>
                <a:schemeClr val="accent4"/>
              </a:solidFill>
              <a:latin typeface="Roboto"/>
              <a:ea typeface="Roboto"/>
              <a:cs typeface="Roboto"/>
              <a:sym typeface="Roboto"/>
            </a:endParaRPr>
          </a:p>
        </p:txBody>
      </p:sp>
      <p:cxnSp>
        <p:nvCxnSpPr>
          <p:cNvPr id="1258" name="Google Shape;1258;p81"/>
          <p:cNvCxnSpPr/>
          <p:nvPr/>
        </p:nvCxnSpPr>
        <p:spPr>
          <a:xfrm>
            <a:off x="2586263" y="1930988"/>
            <a:ext cx="3151200" cy="0"/>
          </a:xfrm>
          <a:prstGeom prst="straightConnector1">
            <a:avLst/>
          </a:prstGeom>
          <a:noFill/>
          <a:ln cap="flat" cmpd="sng" w="9525">
            <a:solidFill>
              <a:schemeClr val="dk2"/>
            </a:solidFill>
            <a:prstDash val="solid"/>
            <a:round/>
            <a:headEnd len="med" w="med" type="none"/>
            <a:tailEnd len="med" w="med" type="triangle"/>
          </a:ln>
        </p:spPr>
      </p:cxnSp>
      <p:sp>
        <p:nvSpPr>
          <p:cNvPr id="1259" name="Google Shape;1259;p81"/>
          <p:cNvSpPr txBox="1"/>
          <p:nvPr/>
        </p:nvSpPr>
        <p:spPr>
          <a:xfrm>
            <a:off x="250688" y="1618388"/>
            <a:ext cx="1966200" cy="312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𝜇 ←$</a:t>
            </a:r>
            <a:endParaRPr>
              <a:latin typeface="Roboto"/>
              <a:ea typeface="Roboto"/>
              <a:cs typeface="Roboto"/>
              <a:sym typeface="Roboto"/>
            </a:endParaRPr>
          </a:p>
        </p:txBody>
      </p:sp>
      <p:cxnSp>
        <p:nvCxnSpPr>
          <p:cNvPr id="1260" name="Google Shape;1260;p81"/>
          <p:cNvCxnSpPr/>
          <p:nvPr/>
        </p:nvCxnSpPr>
        <p:spPr>
          <a:xfrm>
            <a:off x="2615763" y="2621813"/>
            <a:ext cx="3151200" cy="0"/>
          </a:xfrm>
          <a:prstGeom prst="straightConnector1">
            <a:avLst/>
          </a:prstGeom>
          <a:noFill/>
          <a:ln cap="flat" cmpd="sng" w="9525">
            <a:solidFill>
              <a:schemeClr val="dk2"/>
            </a:solidFill>
            <a:prstDash val="solid"/>
            <a:round/>
            <a:headEnd len="med" w="med" type="triangle"/>
            <a:tailEnd len="med" w="med" type="none"/>
          </a:ln>
        </p:spPr>
      </p:cxnSp>
      <p:sp>
        <p:nvSpPr>
          <p:cNvPr id="1261" name="Google Shape;1261;p81"/>
          <p:cNvSpPr txBox="1"/>
          <p:nvPr/>
        </p:nvSpPr>
        <p:spPr>
          <a:xfrm>
            <a:off x="3305113" y="1556113"/>
            <a:ext cx="1966200" cy="312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𝜇</a:t>
            </a:r>
            <a:r>
              <a:rPr baseline="30000" lang="en">
                <a:latin typeface="Roboto"/>
                <a:ea typeface="Roboto"/>
                <a:cs typeface="Roboto"/>
                <a:sym typeface="Roboto"/>
              </a:rPr>
              <a:t>-1</a:t>
            </a:r>
            <a:r>
              <a:rPr lang="en">
                <a:latin typeface="Roboto"/>
                <a:ea typeface="Roboto"/>
                <a:cs typeface="Roboto"/>
                <a:sym typeface="Roboto"/>
              </a:rPr>
              <a:t>*G, </a:t>
            </a:r>
            <a:r>
              <a:rPr lang="en">
                <a:latin typeface="Roboto"/>
                <a:ea typeface="Roboto"/>
                <a:cs typeface="Roboto"/>
                <a:sym typeface="Roboto"/>
              </a:rPr>
              <a:t>𝜇</a:t>
            </a:r>
            <a:r>
              <a:rPr baseline="30000" lang="en">
                <a:latin typeface="Roboto"/>
                <a:ea typeface="Roboto"/>
                <a:cs typeface="Roboto"/>
                <a:sym typeface="Roboto"/>
              </a:rPr>
              <a:t>-1</a:t>
            </a:r>
            <a:r>
              <a:rPr lang="en">
                <a:latin typeface="Roboto"/>
                <a:ea typeface="Roboto"/>
                <a:cs typeface="Roboto"/>
                <a:sym typeface="Roboto"/>
              </a:rPr>
              <a:t>*M</a:t>
            </a:r>
            <a:endParaRPr>
              <a:latin typeface="Roboto"/>
              <a:ea typeface="Roboto"/>
              <a:cs typeface="Roboto"/>
              <a:sym typeface="Roboto"/>
            </a:endParaRPr>
          </a:p>
        </p:txBody>
      </p:sp>
      <p:sp>
        <p:nvSpPr>
          <p:cNvPr id="1262" name="Google Shape;1262;p81"/>
          <p:cNvSpPr txBox="1"/>
          <p:nvPr/>
        </p:nvSpPr>
        <p:spPr>
          <a:xfrm>
            <a:off x="5893313" y="2004238"/>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𝛔 = Sign(</a:t>
            </a:r>
            <a:r>
              <a:rPr lang="en">
                <a:latin typeface="Roboto"/>
                <a:ea typeface="Roboto"/>
                <a:cs typeface="Roboto"/>
                <a:sym typeface="Roboto"/>
              </a:rPr>
              <a:t>𝜇</a:t>
            </a:r>
            <a:r>
              <a:rPr baseline="30000" lang="en">
                <a:latin typeface="Roboto"/>
                <a:ea typeface="Roboto"/>
                <a:cs typeface="Roboto"/>
                <a:sym typeface="Roboto"/>
              </a:rPr>
              <a:t>-1</a:t>
            </a:r>
            <a:r>
              <a:rPr lang="en">
                <a:latin typeface="Roboto"/>
                <a:ea typeface="Roboto"/>
                <a:cs typeface="Roboto"/>
                <a:sym typeface="Roboto"/>
              </a:rPr>
              <a:t>*G, 𝜇</a:t>
            </a:r>
            <a:r>
              <a:rPr baseline="30000" lang="en">
                <a:latin typeface="Roboto"/>
                <a:ea typeface="Roboto"/>
                <a:cs typeface="Roboto"/>
                <a:sym typeface="Roboto"/>
              </a:rPr>
              <a:t>-1</a:t>
            </a:r>
            <a:r>
              <a:rPr lang="en">
                <a:latin typeface="Roboto"/>
                <a:ea typeface="Roboto"/>
                <a:cs typeface="Roboto"/>
                <a:sym typeface="Roboto"/>
              </a:rPr>
              <a:t>*M, sk)</a:t>
            </a:r>
            <a:endParaRPr/>
          </a:p>
        </p:txBody>
      </p:sp>
      <p:sp>
        <p:nvSpPr>
          <p:cNvPr id="1263" name="Google Shape;1263;p81"/>
          <p:cNvSpPr txBox="1"/>
          <p:nvPr/>
        </p:nvSpPr>
        <p:spPr>
          <a:xfrm>
            <a:off x="4049563" y="2270550"/>
            <a:ext cx="408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𝛔</a:t>
            </a:r>
            <a:endParaRPr/>
          </a:p>
        </p:txBody>
      </p:sp>
      <p:sp>
        <p:nvSpPr>
          <p:cNvPr id="1264" name="Google Shape;1264;p81"/>
          <p:cNvSpPr txBox="1"/>
          <p:nvPr/>
        </p:nvSpPr>
        <p:spPr>
          <a:xfrm>
            <a:off x="449588" y="3187188"/>
            <a:ext cx="1568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𝛔’ = Adapt (</a:t>
            </a:r>
            <a:r>
              <a:rPr lang="en">
                <a:latin typeface="Roboto"/>
                <a:ea typeface="Roboto"/>
                <a:cs typeface="Roboto"/>
                <a:sym typeface="Roboto"/>
              </a:rPr>
              <a:t>𝜇, </a:t>
            </a:r>
            <a:r>
              <a:rPr lang="en"/>
              <a:t>𝛔)</a:t>
            </a:r>
            <a:endParaRPr/>
          </a:p>
        </p:txBody>
      </p:sp>
      <p:sp>
        <p:nvSpPr>
          <p:cNvPr id="1265" name="Google Shape;1265;p81"/>
          <p:cNvSpPr txBox="1"/>
          <p:nvPr/>
        </p:nvSpPr>
        <p:spPr>
          <a:xfrm>
            <a:off x="406675" y="3912725"/>
            <a:ext cx="1568400" cy="652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t>𝛔’ is a signature on (G, M)</a:t>
            </a:r>
            <a:endParaRPr sz="1800">
              <a:solidFill>
                <a:schemeClr val="dk2"/>
              </a:solidFill>
              <a:latin typeface="Roboto"/>
              <a:ea typeface="Roboto"/>
              <a:cs typeface="Roboto"/>
              <a:sym typeface="Roboto"/>
            </a:endParaRPr>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9" name="Shape 1269"/>
        <p:cNvGrpSpPr/>
        <p:nvPr/>
      </p:nvGrpSpPr>
      <p:grpSpPr>
        <a:xfrm>
          <a:off x="0" y="0"/>
          <a:ext cx="0" cy="0"/>
          <a:chOff x="0" y="0"/>
          <a:chExt cx="0" cy="0"/>
        </a:xfrm>
      </p:grpSpPr>
      <p:sp>
        <p:nvSpPr>
          <p:cNvPr id="1270" name="Google Shape;1270;p82"/>
          <p:cNvSpPr txBox="1"/>
          <p:nvPr>
            <p:ph type="title"/>
          </p:nvPr>
        </p:nvSpPr>
        <p:spPr>
          <a:xfrm>
            <a:off x="180900" y="446900"/>
            <a:ext cx="87822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Our idea for tagging:</a:t>
            </a:r>
            <a:endParaRPr/>
          </a:p>
        </p:txBody>
      </p:sp>
      <p:sp>
        <p:nvSpPr>
          <p:cNvPr id="1271" name="Google Shape;1271;p82"/>
          <p:cNvSpPr txBox="1"/>
          <p:nvPr>
            <p:ph idx="1" type="body"/>
          </p:nvPr>
        </p:nvSpPr>
        <p:spPr>
          <a:xfrm>
            <a:off x="180900" y="1143700"/>
            <a:ext cx="8782200" cy="36792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Have the client register a public key for a VRF with the issuer</a:t>
            </a:r>
            <a:endParaRPr/>
          </a:p>
          <a:p>
            <a:pPr indent="-317500" lvl="1" marL="914400" rtl="0" algn="l">
              <a:spcBef>
                <a:spcPts val="0"/>
              </a:spcBef>
              <a:spcAft>
                <a:spcPts val="0"/>
              </a:spcAft>
              <a:buSzPts val="1400"/>
              <a:buChar char="○"/>
            </a:pPr>
            <a:r>
              <a:rPr lang="en"/>
              <a:t>U</a:t>
            </a:r>
            <a:r>
              <a:rPr lang="en"/>
              <a:t> = u * G for fixed generator G</a:t>
            </a:r>
            <a:endParaRPr/>
          </a:p>
          <a:p>
            <a:pPr indent="-317500" lvl="1" marL="914400" rtl="0" algn="l">
              <a:spcBef>
                <a:spcPts val="0"/>
              </a:spcBef>
              <a:spcAft>
                <a:spcPts val="0"/>
              </a:spcAft>
              <a:buSzPts val="1400"/>
              <a:buChar char="○"/>
            </a:pPr>
            <a:r>
              <a:rPr lang="en"/>
              <a:t>Public key = U, secret key = u</a:t>
            </a:r>
            <a:endParaRPr/>
          </a:p>
          <a:p>
            <a:pPr indent="-342900" lvl="0" marL="457200" rtl="0" algn="l">
              <a:spcBef>
                <a:spcPts val="0"/>
              </a:spcBef>
              <a:spcAft>
                <a:spcPts val="0"/>
              </a:spcAft>
              <a:buSzPts val="1800"/>
              <a:buChar char="●"/>
            </a:pPr>
            <a:r>
              <a:rPr lang="en"/>
              <a:t>Let m be the message and let M = m * G.</a:t>
            </a:r>
            <a:endParaRPr/>
          </a:p>
          <a:p>
            <a:pPr indent="-342900" lvl="0" marL="457200" rtl="0" algn="l">
              <a:spcBef>
                <a:spcPts val="0"/>
              </a:spcBef>
              <a:spcAft>
                <a:spcPts val="0"/>
              </a:spcAft>
              <a:buSzPts val="1800"/>
              <a:buChar char="●"/>
            </a:pPr>
            <a:r>
              <a:rPr lang="en"/>
              <a:t>Let F</a:t>
            </a:r>
            <a:r>
              <a:rPr baseline="-25000" lang="en"/>
              <a:t>u</a:t>
            </a:r>
            <a:r>
              <a:rPr lang="en"/>
              <a:t>(m) be the output of the VRF on the </a:t>
            </a:r>
            <a:r>
              <a:rPr lang="en"/>
              <a:t>message m.</a:t>
            </a:r>
            <a:endParaRPr/>
          </a:p>
          <a:p>
            <a:pPr indent="-342900" lvl="0" marL="457200" rtl="0" algn="l">
              <a:spcBef>
                <a:spcPts val="0"/>
              </a:spcBef>
              <a:spcAft>
                <a:spcPts val="0"/>
              </a:spcAft>
              <a:buSzPts val="1800"/>
              <a:buChar char="●"/>
            </a:pPr>
            <a:r>
              <a:rPr lang="en"/>
              <a:t>Then we use the EQS scheme to blindly request a signature on (G, F</a:t>
            </a:r>
            <a:r>
              <a:rPr baseline="-25000" lang="en"/>
              <a:t>u</a:t>
            </a:r>
            <a:r>
              <a:rPr lang="en"/>
              <a:t>(m), M)</a:t>
            </a:r>
            <a:endParaRPr/>
          </a:p>
          <a:p>
            <a:pPr indent="-317500" lvl="1" marL="914400" rtl="0" algn="l">
              <a:spcBef>
                <a:spcPts val="0"/>
              </a:spcBef>
              <a:spcAft>
                <a:spcPts val="0"/>
              </a:spcAft>
              <a:buSzPts val="1400"/>
              <a:buChar char="○"/>
            </a:pPr>
            <a:r>
              <a:rPr lang="en"/>
              <a:t>Together with proofs that:</a:t>
            </a:r>
            <a:endParaRPr/>
          </a:p>
          <a:p>
            <a:pPr indent="-317500" lvl="2" marL="1371600" rtl="0" algn="l">
              <a:spcBef>
                <a:spcPts val="0"/>
              </a:spcBef>
              <a:spcAft>
                <a:spcPts val="0"/>
              </a:spcAft>
              <a:buSzPts val="1400"/>
              <a:buChar char="■"/>
            </a:pPr>
            <a:r>
              <a:rPr lang="en"/>
              <a:t>The same m is used in M and F</a:t>
            </a:r>
            <a:r>
              <a:rPr baseline="-25000" lang="en"/>
              <a:t>u</a:t>
            </a:r>
            <a:r>
              <a:rPr lang="en"/>
              <a:t>(m)</a:t>
            </a:r>
            <a:endParaRPr/>
          </a:p>
          <a:p>
            <a:pPr indent="-317500" lvl="2" marL="1371600" rtl="0" algn="l">
              <a:spcBef>
                <a:spcPts val="0"/>
              </a:spcBef>
              <a:spcAft>
                <a:spcPts val="0"/>
              </a:spcAft>
              <a:buSzPts val="1400"/>
              <a:buChar char="■"/>
            </a:pPr>
            <a:r>
              <a:rPr lang="en"/>
              <a:t>The key used for F</a:t>
            </a:r>
            <a:r>
              <a:rPr baseline="-25000" lang="en"/>
              <a:t>u</a:t>
            </a:r>
            <a:r>
              <a:rPr lang="en"/>
              <a:t>(m) is the same as that in U.</a:t>
            </a:r>
            <a:endParaRPr/>
          </a:p>
          <a:p>
            <a:pPr indent="-342900" lvl="0" marL="457200" rtl="0" algn="l">
              <a:spcBef>
                <a:spcPts val="0"/>
              </a:spcBef>
              <a:spcAft>
                <a:spcPts val="0"/>
              </a:spcAft>
              <a:buSzPts val="1800"/>
              <a:buChar char="●"/>
            </a:pPr>
            <a:r>
              <a:rPr lang="en"/>
              <a:t>The unblinded signature serves as the token, with the F</a:t>
            </a:r>
            <a:r>
              <a:rPr baseline="-25000" lang="en"/>
              <a:t>u</a:t>
            </a:r>
            <a:r>
              <a:rPr lang="en"/>
              <a:t>(m) component of the message serving as the tag</a:t>
            </a:r>
            <a:endParaRPr/>
          </a:p>
          <a:p>
            <a:pPr indent="-317500" lvl="1" marL="914400" rtl="0" algn="l">
              <a:spcBef>
                <a:spcPts val="0"/>
              </a:spcBef>
              <a:spcAft>
                <a:spcPts val="0"/>
              </a:spcAft>
              <a:buSzPts val="1400"/>
              <a:buChar char="○"/>
            </a:pPr>
            <a:r>
              <a:rPr lang="en"/>
              <a:t>The PRF property of the VRF guarantees that the tag doesn’t allow linkability</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20"/>
          <p:cNvSpPr txBox="1"/>
          <p:nvPr>
            <p:ph type="title"/>
          </p:nvPr>
        </p:nvSpPr>
        <p:spPr>
          <a:xfrm>
            <a:off x="180900" y="446900"/>
            <a:ext cx="87822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Private Counting</a:t>
            </a:r>
            <a:endParaRPr/>
          </a:p>
        </p:txBody>
      </p:sp>
      <p:pic>
        <p:nvPicPr>
          <p:cNvPr id="217" name="Google Shape;217;p20"/>
          <p:cNvPicPr preferRelativeResize="0"/>
          <p:nvPr/>
        </p:nvPicPr>
        <p:blipFill>
          <a:blip r:embed="rId3">
            <a:alphaModFix/>
          </a:blip>
          <a:stretch>
            <a:fillRect/>
          </a:stretch>
        </p:blipFill>
        <p:spPr>
          <a:xfrm>
            <a:off x="3781516" y="3688012"/>
            <a:ext cx="433876" cy="627686"/>
          </a:xfrm>
          <a:prstGeom prst="rect">
            <a:avLst/>
          </a:prstGeom>
          <a:noFill/>
          <a:ln>
            <a:noFill/>
          </a:ln>
        </p:spPr>
      </p:pic>
      <p:pic>
        <p:nvPicPr>
          <p:cNvPr id="218" name="Google Shape;218;p20"/>
          <p:cNvPicPr preferRelativeResize="0"/>
          <p:nvPr/>
        </p:nvPicPr>
        <p:blipFill>
          <a:blip r:embed="rId4">
            <a:alphaModFix/>
          </a:blip>
          <a:stretch>
            <a:fillRect/>
          </a:stretch>
        </p:blipFill>
        <p:spPr>
          <a:xfrm>
            <a:off x="6713038" y="3685114"/>
            <a:ext cx="430984" cy="633471"/>
          </a:xfrm>
          <a:prstGeom prst="rect">
            <a:avLst/>
          </a:prstGeom>
          <a:noFill/>
          <a:ln>
            <a:noFill/>
          </a:ln>
        </p:spPr>
      </p:pic>
      <p:pic>
        <p:nvPicPr>
          <p:cNvPr id="219" name="Google Shape;219;p20"/>
          <p:cNvPicPr preferRelativeResize="0"/>
          <p:nvPr/>
        </p:nvPicPr>
        <p:blipFill>
          <a:blip r:embed="rId5">
            <a:alphaModFix/>
          </a:blip>
          <a:stretch>
            <a:fillRect/>
          </a:stretch>
        </p:blipFill>
        <p:spPr>
          <a:xfrm>
            <a:off x="803722" y="3687993"/>
            <a:ext cx="480156" cy="726033"/>
          </a:xfrm>
          <a:prstGeom prst="rect">
            <a:avLst/>
          </a:prstGeom>
          <a:noFill/>
          <a:ln>
            <a:noFill/>
          </a:ln>
        </p:spPr>
      </p:pic>
      <p:sp>
        <p:nvSpPr>
          <p:cNvPr id="220" name="Google Shape;220;p20"/>
          <p:cNvSpPr txBox="1"/>
          <p:nvPr/>
        </p:nvSpPr>
        <p:spPr>
          <a:xfrm>
            <a:off x="1561575" y="3626775"/>
            <a:ext cx="1416600" cy="1041900"/>
          </a:xfrm>
          <a:prstGeom prst="rect">
            <a:avLst/>
          </a:prstGeom>
          <a:no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2"/>
                </a:solidFill>
                <a:latin typeface="Roboto"/>
                <a:ea typeface="Roboto"/>
                <a:cs typeface="Roboto"/>
                <a:sym typeface="Roboto"/>
              </a:rPr>
              <a:t>“Orange”</a:t>
            </a:r>
            <a:endParaRPr sz="1800">
              <a:solidFill>
                <a:schemeClr val="dk2"/>
              </a:solidFill>
              <a:latin typeface="Roboto"/>
              <a:ea typeface="Roboto"/>
              <a:cs typeface="Roboto"/>
              <a:sym typeface="Roboto"/>
            </a:endParaRPr>
          </a:p>
          <a:p>
            <a:pPr indent="0" lvl="0" marL="0" rtl="0" algn="l">
              <a:spcBef>
                <a:spcPts val="0"/>
              </a:spcBef>
              <a:spcAft>
                <a:spcPts val="0"/>
              </a:spcAft>
              <a:buNone/>
            </a:pPr>
            <a:r>
              <a:rPr lang="en" sz="1800">
                <a:solidFill>
                  <a:schemeClr val="dk2"/>
                </a:solidFill>
                <a:latin typeface="Roboto"/>
                <a:ea typeface="Roboto"/>
                <a:cs typeface="Roboto"/>
                <a:sym typeface="Roboto"/>
              </a:rPr>
              <a:t>“Keyboard”</a:t>
            </a:r>
            <a:endParaRPr sz="1800">
              <a:solidFill>
                <a:schemeClr val="dk2"/>
              </a:solidFill>
              <a:latin typeface="Roboto"/>
              <a:ea typeface="Roboto"/>
              <a:cs typeface="Roboto"/>
              <a:sym typeface="Roboto"/>
            </a:endParaRPr>
          </a:p>
          <a:p>
            <a:pPr indent="0" lvl="0" marL="0" rtl="0" algn="l">
              <a:spcBef>
                <a:spcPts val="0"/>
              </a:spcBef>
              <a:spcAft>
                <a:spcPts val="0"/>
              </a:spcAft>
              <a:buNone/>
            </a:pPr>
            <a:r>
              <a:rPr lang="en" sz="1800">
                <a:solidFill>
                  <a:schemeClr val="dk2"/>
                </a:solidFill>
                <a:latin typeface="Roboto"/>
                <a:ea typeface="Roboto"/>
                <a:cs typeface="Roboto"/>
                <a:sym typeface="Roboto"/>
              </a:rPr>
              <a:t>“Puppy”</a:t>
            </a:r>
            <a:endParaRPr sz="1800">
              <a:solidFill>
                <a:schemeClr val="dk2"/>
              </a:solidFill>
              <a:latin typeface="Roboto"/>
              <a:ea typeface="Roboto"/>
              <a:cs typeface="Roboto"/>
              <a:sym typeface="Roboto"/>
            </a:endParaRPr>
          </a:p>
        </p:txBody>
      </p:sp>
      <p:sp>
        <p:nvSpPr>
          <p:cNvPr id="221" name="Google Shape;221;p20"/>
          <p:cNvSpPr txBox="1"/>
          <p:nvPr/>
        </p:nvSpPr>
        <p:spPr>
          <a:xfrm>
            <a:off x="4477050" y="3626775"/>
            <a:ext cx="1615800" cy="1041900"/>
          </a:xfrm>
          <a:prstGeom prst="rect">
            <a:avLst/>
          </a:prstGeom>
          <a:no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accent3"/>
                </a:solidFill>
                <a:latin typeface="Roboto"/>
                <a:ea typeface="Roboto"/>
                <a:cs typeface="Roboto"/>
                <a:sym typeface="Roboto"/>
              </a:rPr>
              <a:t>“Orange”</a:t>
            </a:r>
            <a:endParaRPr sz="1800">
              <a:solidFill>
                <a:schemeClr val="accent3"/>
              </a:solidFill>
              <a:latin typeface="Roboto"/>
              <a:ea typeface="Roboto"/>
              <a:cs typeface="Roboto"/>
              <a:sym typeface="Roboto"/>
            </a:endParaRPr>
          </a:p>
          <a:p>
            <a:pPr indent="0" lvl="0" marL="0" rtl="0" algn="l">
              <a:spcBef>
                <a:spcPts val="0"/>
              </a:spcBef>
              <a:spcAft>
                <a:spcPts val="0"/>
              </a:spcAft>
              <a:buNone/>
            </a:pPr>
            <a:r>
              <a:rPr lang="en" sz="1800">
                <a:solidFill>
                  <a:schemeClr val="accent3"/>
                </a:solidFill>
                <a:latin typeface="Roboto"/>
                <a:ea typeface="Roboto"/>
                <a:cs typeface="Roboto"/>
                <a:sym typeface="Roboto"/>
              </a:rPr>
              <a:t>“Orange”</a:t>
            </a:r>
            <a:endParaRPr sz="1800">
              <a:solidFill>
                <a:schemeClr val="accent3"/>
              </a:solidFill>
              <a:latin typeface="Roboto"/>
              <a:ea typeface="Roboto"/>
              <a:cs typeface="Roboto"/>
              <a:sym typeface="Roboto"/>
            </a:endParaRPr>
          </a:p>
          <a:p>
            <a:pPr indent="0" lvl="0" marL="0" rtl="0" algn="l">
              <a:spcBef>
                <a:spcPts val="0"/>
              </a:spcBef>
              <a:spcAft>
                <a:spcPts val="0"/>
              </a:spcAft>
              <a:buNone/>
            </a:pPr>
            <a:r>
              <a:rPr lang="en" sz="1800">
                <a:solidFill>
                  <a:schemeClr val="accent3"/>
                </a:solidFill>
                <a:latin typeface="Roboto"/>
                <a:ea typeface="Roboto"/>
                <a:cs typeface="Roboto"/>
                <a:sym typeface="Roboto"/>
              </a:rPr>
              <a:t>“Orange”</a:t>
            </a:r>
            <a:endParaRPr sz="1800">
              <a:solidFill>
                <a:schemeClr val="accent3"/>
              </a:solidFill>
              <a:latin typeface="Roboto"/>
              <a:ea typeface="Roboto"/>
              <a:cs typeface="Roboto"/>
              <a:sym typeface="Roboto"/>
            </a:endParaRPr>
          </a:p>
        </p:txBody>
      </p:sp>
      <p:sp>
        <p:nvSpPr>
          <p:cNvPr id="222" name="Google Shape;222;p20"/>
          <p:cNvSpPr txBox="1"/>
          <p:nvPr/>
        </p:nvSpPr>
        <p:spPr>
          <a:xfrm>
            <a:off x="7287175" y="3626775"/>
            <a:ext cx="1346100" cy="1041900"/>
          </a:xfrm>
          <a:prstGeom prst="rect">
            <a:avLst/>
          </a:prstGeom>
          <a:no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2"/>
                </a:solidFill>
                <a:latin typeface="Roboto"/>
                <a:ea typeface="Roboto"/>
                <a:cs typeface="Roboto"/>
                <a:sym typeface="Roboto"/>
              </a:rPr>
              <a:t>“Puppy”</a:t>
            </a:r>
            <a:endParaRPr sz="1800">
              <a:solidFill>
                <a:schemeClr val="dk2"/>
              </a:solidFill>
              <a:latin typeface="Roboto"/>
              <a:ea typeface="Roboto"/>
              <a:cs typeface="Roboto"/>
              <a:sym typeface="Roboto"/>
            </a:endParaRPr>
          </a:p>
          <a:p>
            <a:pPr indent="0" lvl="0" marL="0" rtl="0" algn="l">
              <a:spcBef>
                <a:spcPts val="0"/>
              </a:spcBef>
              <a:spcAft>
                <a:spcPts val="0"/>
              </a:spcAft>
              <a:buNone/>
            </a:pPr>
            <a:r>
              <a:rPr lang="en" sz="1800">
                <a:solidFill>
                  <a:schemeClr val="dk2"/>
                </a:solidFill>
                <a:latin typeface="Roboto"/>
                <a:ea typeface="Roboto"/>
                <a:cs typeface="Roboto"/>
                <a:sym typeface="Roboto"/>
              </a:rPr>
              <a:t>“Footstool”</a:t>
            </a:r>
            <a:endParaRPr sz="1800">
              <a:solidFill>
                <a:schemeClr val="dk2"/>
              </a:solidFill>
              <a:latin typeface="Roboto"/>
              <a:ea typeface="Roboto"/>
              <a:cs typeface="Roboto"/>
              <a:sym typeface="Roboto"/>
            </a:endParaRPr>
          </a:p>
          <a:p>
            <a:pPr indent="0" lvl="0" marL="0" rtl="0" algn="l">
              <a:spcBef>
                <a:spcPts val="0"/>
              </a:spcBef>
              <a:spcAft>
                <a:spcPts val="0"/>
              </a:spcAft>
              <a:buNone/>
            </a:pPr>
            <a:r>
              <a:rPr lang="en" sz="1800">
                <a:solidFill>
                  <a:schemeClr val="dk2"/>
                </a:solidFill>
                <a:latin typeface="Roboto"/>
                <a:ea typeface="Roboto"/>
                <a:cs typeface="Roboto"/>
                <a:sym typeface="Roboto"/>
              </a:rPr>
              <a:t>“Holiday”</a:t>
            </a:r>
            <a:endParaRPr sz="1800">
              <a:solidFill>
                <a:schemeClr val="dk2"/>
              </a:solidFill>
              <a:latin typeface="Roboto"/>
              <a:ea typeface="Roboto"/>
              <a:cs typeface="Roboto"/>
              <a:sym typeface="Roboto"/>
            </a:endParaRPr>
          </a:p>
        </p:txBody>
      </p:sp>
      <p:pic>
        <p:nvPicPr>
          <p:cNvPr id="223" name="Google Shape;223;p20"/>
          <p:cNvPicPr preferRelativeResize="0"/>
          <p:nvPr/>
        </p:nvPicPr>
        <p:blipFill>
          <a:blip r:embed="rId6">
            <a:alphaModFix/>
          </a:blip>
          <a:stretch>
            <a:fillRect/>
          </a:stretch>
        </p:blipFill>
        <p:spPr>
          <a:xfrm>
            <a:off x="2861168" y="1319475"/>
            <a:ext cx="1078596" cy="787200"/>
          </a:xfrm>
          <a:prstGeom prst="rect">
            <a:avLst/>
          </a:prstGeom>
          <a:noFill/>
          <a:ln>
            <a:noFill/>
          </a:ln>
        </p:spPr>
      </p:pic>
      <p:pic>
        <p:nvPicPr>
          <p:cNvPr id="224" name="Google Shape;224;p20"/>
          <p:cNvPicPr preferRelativeResize="0"/>
          <p:nvPr/>
        </p:nvPicPr>
        <p:blipFill>
          <a:blip r:embed="rId7">
            <a:alphaModFix/>
          </a:blip>
          <a:stretch>
            <a:fillRect/>
          </a:stretch>
        </p:blipFill>
        <p:spPr>
          <a:xfrm>
            <a:off x="3682208" y="1319467"/>
            <a:ext cx="1058823" cy="787214"/>
          </a:xfrm>
          <a:prstGeom prst="rect">
            <a:avLst/>
          </a:prstGeom>
          <a:noFill/>
          <a:ln>
            <a:noFill/>
          </a:ln>
        </p:spPr>
      </p:pic>
      <p:cxnSp>
        <p:nvCxnSpPr>
          <p:cNvPr id="225" name="Google Shape;225;p20"/>
          <p:cNvCxnSpPr/>
          <p:nvPr/>
        </p:nvCxnSpPr>
        <p:spPr>
          <a:xfrm flipH="1" rot="10800000">
            <a:off x="2170375" y="2358250"/>
            <a:ext cx="1018500" cy="1006800"/>
          </a:xfrm>
          <a:prstGeom prst="straightConnector1">
            <a:avLst/>
          </a:prstGeom>
          <a:noFill/>
          <a:ln cap="flat" cmpd="sng" w="9525">
            <a:solidFill>
              <a:schemeClr val="dk2"/>
            </a:solidFill>
            <a:prstDash val="solid"/>
            <a:round/>
            <a:headEnd len="med" w="med" type="none"/>
            <a:tailEnd len="med" w="med" type="triangle"/>
          </a:ln>
        </p:spPr>
      </p:cxnSp>
      <p:cxnSp>
        <p:nvCxnSpPr>
          <p:cNvPr id="226" name="Google Shape;226;p20"/>
          <p:cNvCxnSpPr/>
          <p:nvPr/>
        </p:nvCxnSpPr>
        <p:spPr>
          <a:xfrm rot="10800000">
            <a:off x="3821150" y="2397550"/>
            <a:ext cx="772800" cy="1041900"/>
          </a:xfrm>
          <a:prstGeom prst="straightConnector1">
            <a:avLst/>
          </a:prstGeom>
          <a:noFill/>
          <a:ln cap="flat" cmpd="sng" w="9525">
            <a:solidFill>
              <a:schemeClr val="dk2"/>
            </a:solidFill>
            <a:prstDash val="solid"/>
            <a:round/>
            <a:headEnd len="med" w="med" type="none"/>
            <a:tailEnd len="med" w="med" type="triangle"/>
          </a:ln>
        </p:spPr>
      </p:cxnSp>
      <p:cxnSp>
        <p:nvCxnSpPr>
          <p:cNvPr id="227" name="Google Shape;227;p20"/>
          <p:cNvCxnSpPr/>
          <p:nvPr/>
        </p:nvCxnSpPr>
        <p:spPr>
          <a:xfrm rot="10800000">
            <a:off x="4676050" y="2444400"/>
            <a:ext cx="2821500" cy="1053600"/>
          </a:xfrm>
          <a:prstGeom prst="straightConnector1">
            <a:avLst/>
          </a:prstGeom>
          <a:noFill/>
          <a:ln cap="flat" cmpd="sng" w="9525">
            <a:solidFill>
              <a:schemeClr val="dk2"/>
            </a:solidFill>
            <a:prstDash val="solid"/>
            <a:round/>
            <a:headEnd len="med" w="med" type="none"/>
            <a:tailEnd len="med" w="med" type="triangle"/>
          </a:ln>
        </p:spPr>
      </p:cxnSp>
      <p:pic>
        <p:nvPicPr>
          <p:cNvPr id="228" name="Google Shape;228;p20"/>
          <p:cNvPicPr preferRelativeResize="0"/>
          <p:nvPr/>
        </p:nvPicPr>
        <p:blipFill>
          <a:blip r:embed="rId8">
            <a:alphaModFix/>
          </a:blip>
          <a:stretch>
            <a:fillRect/>
          </a:stretch>
        </p:blipFill>
        <p:spPr>
          <a:xfrm>
            <a:off x="6034046" y="978475"/>
            <a:ext cx="1566550" cy="1278800"/>
          </a:xfrm>
          <a:prstGeom prst="rect">
            <a:avLst/>
          </a:prstGeom>
          <a:noFill/>
          <a:ln>
            <a:noFill/>
          </a:ln>
        </p:spPr>
      </p:pic>
      <p:cxnSp>
        <p:nvCxnSpPr>
          <p:cNvPr id="229" name="Google Shape;229;p20"/>
          <p:cNvCxnSpPr/>
          <p:nvPr/>
        </p:nvCxnSpPr>
        <p:spPr>
          <a:xfrm>
            <a:off x="5038850" y="1683250"/>
            <a:ext cx="796200" cy="11700"/>
          </a:xfrm>
          <a:prstGeom prst="straightConnector1">
            <a:avLst/>
          </a:prstGeom>
          <a:noFill/>
          <a:ln cap="flat" cmpd="sng" w="9525">
            <a:solidFill>
              <a:schemeClr val="dk2"/>
            </a:solidFill>
            <a:prstDash val="solid"/>
            <a:round/>
            <a:headEnd len="med" w="med" type="none"/>
            <a:tailEnd len="med" w="med" type="triangle"/>
          </a:ln>
        </p:spPr>
      </p:cxnSp>
      <p:sp>
        <p:nvSpPr>
          <p:cNvPr id="230" name="Google Shape;230;p20"/>
          <p:cNvSpPr txBox="1"/>
          <p:nvPr/>
        </p:nvSpPr>
        <p:spPr>
          <a:xfrm>
            <a:off x="7708200" y="1060775"/>
            <a:ext cx="1254900" cy="1114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chemeClr val="dk2"/>
                </a:solidFill>
                <a:latin typeface="Roboto"/>
                <a:ea typeface="Roboto"/>
                <a:cs typeface="Roboto"/>
                <a:sym typeface="Roboto"/>
              </a:rPr>
              <a:t>Histogram</a:t>
            </a:r>
            <a:endParaRPr sz="1800">
              <a:solidFill>
                <a:schemeClr val="dk2"/>
              </a:solidFill>
              <a:latin typeface="Roboto"/>
              <a:ea typeface="Roboto"/>
              <a:cs typeface="Roboto"/>
              <a:sym typeface="Roboto"/>
            </a:endParaRPr>
          </a:p>
          <a:p>
            <a:pPr indent="0" lvl="0" marL="0" rtl="0" algn="ctr">
              <a:spcBef>
                <a:spcPts val="0"/>
              </a:spcBef>
              <a:spcAft>
                <a:spcPts val="0"/>
              </a:spcAft>
              <a:buNone/>
            </a:pPr>
            <a:r>
              <a:rPr lang="en" sz="1800">
                <a:solidFill>
                  <a:schemeClr val="dk2"/>
                </a:solidFill>
                <a:latin typeface="Roboto"/>
                <a:ea typeface="Roboto"/>
                <a:cs typeface="Roboto"/>
                <a:sym typeface="Roboto"/>
              </a:rPr>
              <a:t>of</a:t>
            </a:r>
            <a:endParaRPr sz="1800">
              <a:solidFill>
                <a:schemeClr val="dk2"/>
              </a:solidFill>
              <a:latin typeface="Roboto"/>
              <a:ea typeface="Roboto"/>
              <a:cs typeface="Roboto"/>
              <a:sym typeface="Roboto"/>
            </a:endParaRPr>
          </a:p>
          <a:p>
            <a:pPr indent="0" lvl="0" marL="0" rtl="0" algn="ctr">
              <a:spcBef>
                <a:spcPts val="0"/>
              </a:spcBef>
              <a:spcAft>
                <a:spcPts val="0"/>
              </a:spcAft>
              <a:buNone/>
            </a:pPr>
            <a:r>
              <a:rPr lang="en" sz="1800">
                <a:solidFill>
                  <a:schemeClr val="dk2"/>
                </a:solidFill>
                <a:latin typeface="Roboto"/>
                <a:ea typeface="Roboto"/>
                <a:cs typeface="Roboto"/>
                <a:sym typeface="Roboto"/>
              </a:rPr>
              <a:t>Counts</a:t>
            </a:r>
            <a:endParaRPr sz="1800">
              <a:solidFill>
                <a:schemeClr val="dk2"/>
              </a:solidFill>
              <a:latin typeface="Roboto"/>
              <a:ea typeface="Roboto"/>
              <a:cs typeface="Roboto"/>
              <a:sym typeface="Roboto"/>
            </a:endParaRPr>
          </a:p>
        </p:txBody>
      </p:sp>
      <p:grpSp>
        <p:nvGrpSpPr>
          <p:cNvPr id="231" name="Google Shape;231;p20"/>
          <p:cNvGrpSpPr/>
          <p:nvPr/>
        </p:nvGrpSpPr>
        <p:grpSpPr>
          <a:xfrm>
            <a:off x="2694264" y="3365051"/>
            <a:ext cx="231894" cy="326445"/>
            <a:chOff x="1275865" y="6398290"/>
            <a:chExt cx="419186" cy="547634"/>
          </a:xfrm>
        </p:grpSpPr>
        <p:sp>
          <p:nvSpPr>
            <p:cNvPr id="232" name="Google Shape;232;p20"/>
            <p:cNvSpPr/>
            <p:nvPr/>
          </p:nvSpPr>
          <p:spPr>
            <a:xfrm>
              <a:off x="1345888" y="6398290"/>
              <a:ext cx="279140" cy="302952"/>
            </a:xfrm>
            <a:custGeom>
              <a:rect b="b" l="l" r="r" t="t"/>
              <a:pathLst>
                <a:path extrusionOk="0" h="1908" w="1758">
                  <a:moveTo>
                    <a:pt x="884" y="399"/>
                  </a:moveTo>
                  <a:lnTo>
                    <a:pt x="981" y="410"/>
                  </a:lnTo>
                  <a:lnTo>
                    <a:pt x="1068" y="442"/>
                  </a:lnTo>
                  <a:lnTo>
                    <a:pt x="1154" y="485"/>
                  </a:lnTo>
                  <a:lnTo>
                    <a:pt x="1218" y="539"/>
                  </a:lnTo>
                  <a:lnTo>
                    <a:pt x="1283" y="615"/>
                  </a:lnTo>
                  <a:lnTo>
                    <a:pt x="1326" y="690"/>
                  </a:lnTo>
                  <a:lnTo>
                    <a:pt x="1358" y="787"/>
                  </a:lnTo>
                  <a:lnTo>
                    <a:pt x="1358" y="884"/>
                  </a:lnTo>
                  <a:lnTo>
                    <a:pt x="1358" y="1520"/>
                  </a:lnTo>
                  <a:lnTo>
                    <a:pt x="400" y="1520"/>
                  </a:lnTo>
                  <a:lnTo>
                    <a:pt x="400" y="884"/>
                  </a:lnTo>
                  <a:lnTo>
                    <a:pt x="410" y="787"/>
                  </a:lnTo>
                  <a:lnTo>
                    <a:pt x="432" y="690"/>
                  </a:lnTo>
                  <a:lnTo>
                    <a:pt x="475" y="615"/>
                  </a:lnTo>
                  <a:lnTo>
                    <a:pt x="540" y="539"/>
                  </a:lnTo>
                  <a:lnTo>
                    <a:pt x="604" y="485"/>
                  </a:lnTo>
                  <a:lnTo>
                    <a:pt x="690" y="442"/>
                  </a:lnTo>
                  <a:lnTo>
                    <a:pt x="787" y="410"/>
                  </a:lnTo>
                  <a:lnTo>
                    <a:pt x="884" y="399"/>
                  </a:lnTo>
                  <a:close/>
                  <a:moveTo>
                    <a:pt x="884" y="1"/>
                  </a:moveTo>
                  <a:lnTo>
                    <a:pt x="787" y="11"/>
                  </a:lnTo>
                  <a:lnTo>
                    <a:pt x="701" y="22"/>
                  </a:lnTo>
                  <a:lnTo>
                    <a:pt x="615" y="44"/>
                  </a:lnTo>
                  <a:lnTo>
                    <a:pt x="540" y="76"/>
                  </a:lnTo>
                  <a:lnTo>
                    <a:pt x="464" y="108"/>
                  </a:lnTo>
                  <a:lnTo>
                    <a:pt x="389" y="151"/>
                  </a:lnTo>
                  <a:lnTo>
                    <a:pt x="324" y="205"/>
                  </a:lnTo>
                  <a:lnTo>
                    <a:pt x="260" y="259"/>
                  </a:lnTo>
                  <a:lnTo>
                    <a:pt x="206" y="324"/>
                  </a:lnTo>
                  <a:lnTo>
                    <a:pt x="152" y="389"/>
                  </a:lnTo>
                  <a:lnTo>
                    <a:pt x="109" y="464"/>
                  </a:lnTo>
                  <a:lnTo>
                    <a:pt x="66" y="539"/>
                  </a:lnTo>
                  <a:lnTo>
                    <a:pt x="44" y="626"/>
                  </a:lnTo>
                  <a:lnTo>
                    <a:pt x="23" y="712"/>
                  </a:lnTo>
                  <a:lnTo>
                    <a:pt x="1" y="798"/>
                  </a:lnTo>
                  <a:lnTo>
                    <a:pt x="1" y="884"/>
                  </a:lnTo>
                  <a:lnTo>
                    <a:pt x="1" y="1908"/>
                  </a:lnTo>
                  <a:lnTo>
                    <a:pt x="1757" y="1908"/>
                  </a:lnTo>
                  <a:lnTo>
                    <a:pt x="1757" y="884"/>
                  </a:lnTo>
                  <a:lnTo>
                    <a:pt x="1757" y="798"/>
                  </a:lnTo>
                  <a:lnTo>
                    <a:pt x="1746" y="712"/>
                  </a:lnTo>
                  <a:lnTo>
                    <a:pt x="1725" y="626"/>
                  </a:lnTo>
                  <a:lnTo>
                    <a:pt x="1692" y="539"/>
                  </a:lnTo>
                  <a:lnTo>
                    <a:pt x="1649" y="464"/>
                  </a:lnTo>
                  <a:lnTo>
                    <a:pt x="1606" y="389"/>
                  </a:lnTo>
                  <a:lnTo>
                    <a:pt x="1563" y="324"/>
                  </a:lnTo>
                  <a:lnTo>
                    <a:pt x="1499" y="259"/>
                  </a:lnTo>
                  <a:lnTo>
                    <a:pt x="1434" y="205"/>
                  </a:lnTo>
                  <a:lnTo>
                    <a:pt x="1369" y="151"/>
                  </a:lnTo>
                  <a:lnTo>
                    <a:pt x="1294" y="108"/>
                  </a:lnTo>
                  <a:lnTo>
                    <a:pt x="1218" y="76"/>
                  </a:lnTo>
                  <a:lnTo>
                    <a:pt x="1143" y="44"/>
                  </a:lnTo>
                  <a:lnTo>
                    <a:pt x="1057" y="22"/>
                  </a:lnTo>
                  <a:lnTo>
                    <a:pt x="971" y="11"/>
                  </a:lnTo>
                  <a:lnTo>
                    <a:pt x="884" y="1"/>
                  </a:lnTo>
                  <a:close/>
                </a:path>
              </a:pathLst>
            </a:custGeom>
            <a:solidFill>
              <a:srgbClr val="BABF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20"/>
            <p:cNvSpPr/>
            <p:nvPr/>
          </p:nvSpPr>
          <p:spPr>
            <a:xfrm>
              <a:off x="1275865" y="6639479"/>
              <a:ext cx="100986" cy="306445"/>
            </a:xfrm>
            <a:custGeom>
              <a:rect b="b" l="l" r="r" t="t"/>
              <a:pathLst>
                <a:path extrusionOk="0" h="1930" w="636">
                  <a:moveTo>
                    <a:pt x="54" y="1"/>
                  </a:moveTo>
                  <a:lnTo>
                    <a:pt x="22" y="22"/>
                  </a:lnTo>
                  <a:lnTo>
                    <a:pt x="11" y="44"/>
                  </a:lnTo>
                  <a:lnTo>
                    <a:pt x="0" y="76"/>
                  </a:lnTo>
                  <a:lnTo>
                    <a:pt x="0" y="1854"/>
                  </a:lnTo>
                  <a:lnTo>
                    <a:pt x="11" y="1886"/>
                  </a:lnTo>
                  <a:lnTo>
                    <a:pt x="22" y="1908"/>
                  </a:lnTo>
                  <a:lnTo>
                    <a:pt x="54" y="1929"/>
                  </a:lnTo>
                  <a:lnTo>
                    <a:pt x="636" y="1929"/>
                  </a:lnTo>
                  <a:lnTo>
                    <a:pt x="636" y="1"/>
                  </a:lnTo>
                  <a:close/>
                </a:path>
              </a:pathLst>
            </a:custGeom>
            <a:solidFill>
              <a:srgbClr val="EDA60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20"/>
            <p:cNvSpPr/>
            <p:nvPr/>
          </p:nvSpPr>
          <p:spPr>
            <a:xfrm>
              <a:off x="1359703" y="6639479"/>
              <a:ext cx="335349" cy="306445"/>
            </a:xfrm>
            <a:custGeom>
              <a:rect b="b" l="l" r="r" t="t"/>
              <a:pathLst>
                <a:path extrusionOk="0" h="1930" w="2112">
                  <a:moveTo>
                    <a:pt x="54" y="1"/>
                  </a:moveTo>
                  <a:lnTo>
                    <a:pt x="22" y="22"/>
                  </a:lnTo>
                  <a:lnTo>
                    <a:pt x="11" y="44"/>
                  </a:lnTo>
                  <a:lnTo>
                    <a:pt x="0" y="76"/>
                  </a:lnTo>
                  <a:lnTo>
                    <a:pt x="0" y="1854"/>
                  </a:lnTo>
                  <a:lnTo>
                    <a:pt x="11" y="1886"/>
                  </a:lnTo>
                  <a:lnTo>
                    <a:pt x="22" y="1908"/>
                  </a:lnTo>
                  <a:lnTo>
                    <a:pt x="54" y="1929"/>
                  </a:lnTo>
                  <a:lnTo>
                    <a:pt x="2058" y="1929"/>
                  </a:lnTo>
                  <a:lnTo>
                    <a:pt x="2090" y="1908"/>
                  </a:lnTo>
                  <a:lnTo>
                    <a:pt x="2101" y="1886"/>
                  </a:lnTo>
                  <a:lnTo>
                    <a:pt x="2112" y="1854"/>
                  </a:lnTo>
                  <a:lnTo>
                    <a:pt x="2112" y="76"/>
                  </a:lnTo>
                  <a:lnTo>
                    <a:pt x="2101" y="44"/>
                  </a:lnTo>
                  <a:lnTo>
                    <a:pt x="2090" y="22"/>
                  </a:lnTo>
                  <a:lnTo>
                    <a:pt x="2058" y="1"/>
                  </a:lnTo>
                  <a:close/>
                </a:path>
              </a:pathLst>
            </a:custGeom>
            <a:solidFill>
              <a:srgbClr val="FABB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5" name="Google Shape;235;p20"/>
          <p:cNvGrpSpPr/>
          <p:nvPr/>
        </p:nvGrpSpPr>
        <p:grpSpPr>
          <a:xfrm>
            <a:off x="5802164" y="3365051"/>
            <a:ext cx="231894" cy="326445"/>
            <a:chOff x="1275865" y="6398290"/>
            <a:chExt cx="419186" cy="547634"/>
          </a:xfrm>
        </p:grpSpPr>
        <p:sp>
          <p:nvSpPr>
            <p:cNvPr id="236" name="Google Shape;236;p20"/>
            <p:cNvSpPr/>
            <p:nvPr/>
          </p:nvSpPr>
          <p:spPr>
            <a:xfrm>
              <a:off x="1345888" y="6398290"/>
              <a:ext cx="279140" cy="302952"/>
            </a:xfrm>
            <a:custGeom>
              <a:rect b="b" l="l" r="r" t="t"/>
              <a:pathLst>
                <a:path extrusionOk="0" h="1908" w="1758">
                  <a:moveTo>
                    <a:pt x="884" y="399"/>
                  </a:moveTo>
                  <a:lnTo>
                    <a:pt x="981" y="410"/>
                  </a:lnTo>
                  <a:lnTo>
                    <a:pt x="1068" y="442"/>
                  </a:lnTo>
                  <a:lnTo>
                    <a:pt x="1154" y="485"/>
                  </a:lnTo>
                  <a:lnTo>
                    <a:pt x="1218" y="539"/>
                  </a:lnTo>
                  <a:lnTo>
                    <a:pt x="1283" y="615"/>
                  </a:lnTo>
                  <a:lnTo>
                    <a:pt x="1326" y="690"/>
                  </a:lnTo>
                  <a:lnTo>
                    <a:pt x="1358" y="787"/>
                  </a:lnTo>
                  <a:lnTo>
                    <a:pt x="1358" y="884"/>
                  </a:lnTo>
                  <a:lnTo>
                    <a:pt x="1358" y="1520"/>
                  </a:lnTo>
                  <a:lnTo>
                    <a:pt x="400" y="1520"/>
                  </a:lnTo>
                  <a:lnTo>
                    <a:pt x="400" y="884"/>
                  </a:lnTo>
                  <a:lnTo>
                    <a:pt x="410" y="787"/>
                  </a:lnTo>
                  <a:lnTo>
                    <a:pt x="432" y="690"/>
                  </a:lnTo>
                  <a:lnTo>
                    <a:pt x="475" y="615"/>
                  </a:lnTo>
                  <a:lnTo>
                    <a:pt x="540" y="539"/>
                  </a:lnTo>
                  <a:lnTo>
                    <a:pt x="604" y="485"/>
                  </a:lnTo>
                  <a:lnTo>
                    <a:pt x="690" y="442"/>
                  </a:lnTo>
                  <a:lnTo>
                    <a:pt x="787" y="410"/>
                  </a:lnTo>
                  <a:lnTo>
                    <a:pt x="884" y="399"/>
                  </a:lnTo>
                  <a:close/>
                  <a:moveTo>
                    <a:pt x="884" y="1"/>
                  </a:moveTo>
                  <a:lnTo>
                    <a:pt x="787" y="11"/>
                  </a:lnTo>
                  <a:lnTo>
                    <a:pt x="701" y="22"/>
                  </a:lnTo>
                  <a:lnTo>
                    <a:pt x="615" y="44"/>
                  </a:lnTo>
                  <a:lnTo>
                    <a:pt x="540" y="76"/>
                  </a:lnTo>
                  <a:lnTo>
                    <a:pt x="464" y="108"/>
                  </a:lnTo>
                  <a:lnTo>
                    <a:pt x="389" y="151"/>
                  </a:lnTo>
                  <a:lnTo>
                    <a:pt x="324" y="205"/>
                  </a:lnTo>
                  <a:lnTo>
                    <a:pt x="260" y="259"/>
                  </a:lnTo>
                  <a:lnTo>
                    <a:pt x="206" y="324"/>
                  </a:lnTo>
                  <a:lnTo>
                    <a:pt x="152" y="389"/>
                  </a:lnTo>
                  <a:lnTo>
                    <a:pt x="109" y="464"/>
                  </a:lnTo>
                  <a:lnTo>
                    <a:pt x="66" y="539"/>
                  </a:lnTo>
                  <a:lnTo>
                    <a:pt x="44" y="626"/>
                  </a:lnTo>
                  <a:lnTo>
                    <a:pt x="23" y="712"/>
                  </a:lnTo>
                  <a:lnTo>
                    <a:pt x="1" y="798"/>
                  </a:lnTo>
                  <a:lnTo>
                    <a:pt x="1" y="884"/>
                  </a:lnTo>
                  <a:lnTo>
                    <a:pt x="1" y="1908"/>
                  </a:lnTo>
                  <a:lnTo>
                    <a:pt x="1757" y="1908"/>
                  </a:lnTo>
                  <a:lnTo>
                    <a:pt x="1757" y="884"/>
                  </a:lnTo>
                  <a:lnTo>
                    <a:pt x="1757" y="798"/>
                  </a:lnTo>
                  <a:lnTo>
                    <a:pt x="1746" y="712"/>
                  </a:lnTo>
                  <a:lnTo>
                    <a:pt x="1725" y="626"/>
                  </a:lnTo>
                  <a:lnTo>
                    <a:pt x="1692" y="539"/>
                  </a:lnTo>
                  <a:lnTo>
                    <a:pt x="1649" y="464"/>
                  </a:lnTo>
                  <a:lnTo>
                    <a:pt x="1606" y="389"/>
                  </a:lnTo>
                  <a:lnTo>
                    <a:pt x="1563" y="324"/>
                  </a:lnTo>
                  <a:lnTo>
                    <a:pt x="1499" y="259"/>
                  </a:lnTo>
                  <a:lnTo>
                    <a:pt x="1434" y="205"/>
                  </a:lnTo>
                  <a:lnTo>
                    <a:pt x="1369" y="151"/>
                  </a:lnTo>
                  <a:lnTo>
                    <a:pt x="1294" y="108"/>
                  </a:lnTo>
                  <a:lnTo>
                    <a:pt x="1218" y="76"/>
                  </a:lnTo>
                  <a:lnTo>
                    <a:pt x="1143" y="44"/>
                  </a:lnTo>
                  <a:lnTo>
                    <a:pt x="1057" y="22"/>
                  </a:lnTo>
                  <a:lnTo>
                    <a:pt x="971" y="11"/>
                  </a:lnTo>
                  <a:lnTo>
                    <a:pt x="884" y="1"/>
                  </a:lnTo>
                  <a:close/>
                </a:path>
              </a:pathLst>
            </a:custGeom>
            <a:solidFill>
              <a:srgbClr val="BABF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20"/>
            <p:cNvSpPr/>
            <p:nvPr/>
          </p:nvSpPr>
          <p:spPr>
            <a:xfrm>
              <a:off x="1275865" y="6639479"/>
              <a:ext cx="100986" cy="306445"/>
            </a:xfrm>
            <a:custGeom>
              <a:rect b="b" l="l" r="r" t="t"/>
              <a:pathLst>
                <a:path extrusionOk="0" h="1930" w="636">
                  <a:moveTo>
                    <a:pt x="54" y="1"/>
                  </a:moveTo>
                  <a:lnTo>
                    <a:pt x="22" y="22"/>
                  </a:lnTo>
                  <a:lnTo>
                    <a:pt x="11" y="44"/>
                  </a:lnTo>
                  <a:lnTo>
                    <a:pt x="0" y="76"/>
                  </a:lnTo>
                  <a:lnTo>
                    <a:pt x="0" y="1854"/>
                  </a:lnTo>
                  <a:lnTo>
                    <a:pt x="11" y="1886"/>
                  </a:lnTo>
                  <a:lnTo>
                    <a:pt x="22" y="1908"/>
                  </a:lnTo>
                  <a:lnTo>
                    <a:pt x="54" y="1929"/>
                  </a:lnTo>
                  <a:lnTo>
                    <a:pt x="636" y="1929"/>
                  </a:lnTo>
                  <a:lnTo>
                    <a:pt x="636" y="1"/>
                  </a:lnTo>
                  <a:close/>
                </a:path>
              </a:pathLst>
            </a:custGeom>
            <a:solidFill>
              <a:srgbClr val="EDA60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20"/>
            <p:cNvSpPr/>
            <p:nvPr/>
          </p:nvSpPr>
          <p:spPr>
            <a:xfrm>
              <a:off x="1359703" y="6639479"/>
              <a:ext cx="335349" cy="306445"/>
            </a:xfrm>
            <a:custGeom>
              <a:rect b="b" l="l" r="r" t="t"/>
              <a:pathLst>
                <a:path extrusionOk="0" h="1930" w="2112">
                  <a:moveTo>
                    <a:pt x="54" y="1"/>
                  </a:moveTo>
                  <a:lnTo>
                    <a:pt x="22" y="22"/>
                  </a:lnTo>
                  <a:lnTo>
                    <a:pt x="11" y="44"/>
                  </a:lnTo>
                  <a:lnTo>
                    <a:pt x="0" y="76"/>
                  </a:lnTo>
                  <a:lnTo>
                    <a:pt x="0" y="1854"/>
                  </a:lnTo>
                  <a:lnTo>
                    <a:pt x="11" y="1886"/>
                  </a:lnTo>
                  <a:lnTo>
                    <a:pt x="22" y="1908"/>
                  </a:lnTo>
                  <a:lnTo>
                    <a:pt x="54" y="1929"/>
                  </a:lnTo>
                  <a:lnTo>
                    <a:pt x="2058" y="1929"/>
                  </a:lnTo>
                  <a:lnTo>
                    <a:pt x="2090" y="1908"/>
                  </a:lnTo>
                  <a:lnTo>
                    <a:pt x="2101" y="1886"/>
                  </a:lnTo>
                  <a:lnTo>
                    <a:pt x="2112" y="1854"/>
                  </a:lnTo>
                  <a:lnTo>
                    <a:pt x="2112" y="76"/>
                  </a:lnTo>
                  <a:lnTo>
                    <a:pt x="2101" y="44"/>
                  </a:lnTo>
                  <a:lnTo>
                    <a:pt x="2090" y="22"/>
                  </a:lnTo>
                  <a:lnTo>
                    <a:pt x="2058" y="1"/>
                  </a:lnTo>
                  <a:close/>
                </a:path>
              </a:pathLst>
            </a:custGeom>
            <a:solidFill>
              <a:srgbClr val="FABB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9" name="Google Shape;239;p20"/>
          <p:cNvGrpSpPr/>
          <p:nvPr/>
        </p:nvGrpSpPr>
        <p:grpSpPr>
          <a:xfrm>
            <a:off x="8319426" y="3365051"/>
            <a:ext cx="231894" cy="326445"/>
            <a:chOff x="1275865" y="6398290"/>
            <a:chExt cx="419186" cy="547634"/>
          </a:xfrm>
        </p:grpSpPr>
        <p:sp>
          <p:nvSpPr>
            <p:cNvPr id="240" name="Google Shape;240;p20"/>
            <p:cNvSpPr/>
            <p:nvPr/>
          </p:nvSpPr>
          <p:spPr>
            <a:xfrm>
              <a:off x="1345888" y="6398290"/>
              <a:ext cx="279140" cy="302952"/>
            </a:xfrm>
            <a:custGeom>
              <a:rect b="b" l="l" r="r" t="t"/>
              <a:pathLst>
                <a:path extrusionOk="0" h="1908" w="1758">
                  <a:moveTo>
                    <a:pt x="884" y="399"/>
                  </a:moveTo>
                  <a:lnTo>
                    <a:pt x="981" y="410"/>
                  </a:lnTo>
                  <a:lnTo>
                    <a:pt x="1068" y="442"/>
                  </a:lnTo>
                  <a:lnTo>
                    <a:pt x="1154" y="485"/>
                  </a:lnTo>
                  <a:lnTo>
                    <a:pt x="1218" y="539"/>
                  </a:lnTo>
                  <a:lnTo>
                    <a:pt x="1283" y="615"/>
                  </a:lnTo>
                  <a:lnTo>
                    <a:pt x="1326" y="690"/>
                  </a:lnTo>
                  <a:lnTo>
                    <a:pt x="1358" y="787"/>
                  </a:lnTo>
                  <a:lnTo>
                    <a:pt x="1358" y="884"/>
                  </a:lnTo>
                  <a:lnTo>
                    <a:pt x="1358" y="1520"/>
                  </a:lnTo>
                  <a:lnTo>
                    <a:pt x="400" y="1520"/>
                  </a:lnTo>
                  <a:lnTo>
                    <a:pt x="400" y="884"/>
                  </a:lnTo>
                  <a:lnTo>
                    <a:pt x="410" y="787"/>
                  </a:lnTo>
                  <a:lnTo>
                    <a:pt x="432" y="690"/>
                  </a:lnTo>
                  <a:lnTo>
                    <a:pt x="475" y="615"/>
                  </a:lnTo>
                  <a:lnTo>
                    <a:pt x="540" y="539"/>
                  </a:lnTo>
                  <a:lnTo>
                    <a:pt x="604" y="485"/>
                  </a:lnTo>
                  <a:lnTo>
                    <a:pt x="690" y="442"/>
                  </a:lnTo>
                  <a:lnTo>
                    <a:pt x="787" y="410"/>
                  </a:lnTo>
                  <a:lnTo>
                    <a:pt x="884" y="399"/>
                  </a:lnTo>
                  <a:close/>
                  <a:moveTo>
                    <a:pt x="884" y="1"/>
                  </a:moveTo>
                  <a:lnTo>
                    <a:pt x="787" y="11"/>
                  </a:lnTo>
                  <a:lnTo>
                    <a:pt x="701" y="22"/>
                  </a:lnTo>
                  <a:lnTo>
                    <a:pt x="615" y="44"/>
                  </a:lnTo>
                  <a:lnTo>
                    <a:pt x="540" y="76"/>
                  </a:lnTo>
                  <a:lnTo>
                    <a:pt x="464" y="108"/>
                  </a:lnTo>
                  <a:lnTo>
                    <a:pt x="389" y="151"/>
                  </a:lnTo>
                  <a:lnTo>
                    <a:pt x="324" y="205"/>
                  </a:lnTo>
                  <a:lnTo>
                    <a:pt x="260" y="259"/>
                  </a:lnTo>
                  <a:lnTo>
                    <a:pt x="206" y="324"/>
                  </a:lnTo>
                  <a:lnTo>
                    <a:pt x="152" y="389"/>
                  </a:lnTo>
                  <a:lnTo>
                    <a:pt x="109" y="464"/>
                  </a:lnTo>
                  <a:lnTo>
                    <a:pt x="66" y="539"/>
                  </a:lnTo>
                  <a:lnTo>
                    <a:pt x="44" y="626"/>
                  </a:lnTo>
                  <a:lnTo>
                    <a:pt x="23" y="712"/>
                  </a:lnTo>
                  <a:lnTo>
                    <a:pt x="1" y="798"/>
                  </a:lnTo>
                  <a:lnTo>
                    <a:pt x="1" y="884"/>
                  </a:lnTo>
                  <a:lnTo>
                    <a:pt x="1" y="1908"/>
                  </a:lnTo>
                  <a:lnTo>
                    <a:pt x="1757" y="1908"/>
                  </a:lnTo>
                  <a:lnTo>
                    <a:pt x="1757" y="884"/>
                  </a:lnTo>
                  <a:lnTo>
                    <a:pt x="1757" y="798"/>
                  </a:lnTo>
                  <a:lnTo>
                    <a:pt x="1746" y="712"/>
                  </a:lnTo>
                  <a:lnTo>
                    <a:pt x="1725" y="626"/>
                  </a:lnTo>
                  <a:lnTo>
                    <a:pt x="1692" y="539"/>
                  </a:lnTo>
                  <a:lnTo>
                    <a:pt x="1649" y="464"/>
                  </a:lnTo>
                  <a:lnTo>
                    <a:pt x="1606" y="389"/>
                  </a:lnTo>
                  <a:lnTo>
                    <a:pt x="1563" y="324"/>
                  </a:lnTo>
                  <a:lnTo>
                    <a:pt x="1499" y="259"/>
                  </a:lnTo>
                  <a:lnTo>
                    <a:pt x="1434" y="205"/>
                  </a:lnTo>
                  <a:lnTo>
                    <a:pt x="1369" y="151"/>
                  </a:lnTo>
                  <a:lnTo>
                    <a:pt x="1294" y="108"/>
                  </a:lnTo>
                  <a:lnTo>
                    <a:pt x="1218" y="76"/>
                  </a:lnTo>
                  <a:lnTo>
                    <a:pt x="1143" y="44"/>
                  </a:lnTo>
                  <a:lnTo>
                    <a:pt x="1057" y="22"/>
                  </a:lnTo>
                  <a:lnTo>
                    <a:pt x="971" y="11"/>
                  </a:lnTo>
                  <a:lnTo>
                    <a:pt x="884" y="1"/>
                  </a:lnTo>
                  <a:close/>
                </a:path>
              </a:pathLst>
            </a:custGeom>
            <a:solidFill>
              <a:srgbClr val="BABF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20"/>
            <p:cNvSpPr/>
            <p:nvPr/>
          </p:nvSpPr>
          <p:spPr>
            <a:xfrm>
              <a:off x="1275865" y="6639479"/>
              <a:ext cx="100986" cy="306445"/>
            </a:xfrm>
            <a:custGeom>
              <a:rect b="b" l="l" r="r" t="t"/>
              <a:pathLst>
                <a:path extrusionOk="0" h="1930" w="636">
                  <a:moveTo>
                    <a:pt x="54" y="1"/>
                  </a:moveTo>
                  <a:lnTo>
                    <a:pt x="22" y="22"/>
                  </a:lnTo>
                  <a:lnTo>
                    <a:pt x="11" y="44"/>
                  </a:lnTo>
                  <a:lnTo>
                    <a:pt x="0" y="76"/>
                  </a:lnTo>
                  <a:lnTo>
                    <a:pt x="0" y="1854"/>
                  </a:lnTo>
                  <a:lnTo>
                    <a:pt x="11" y="1886"/>
                  </a:lnTo>
                  <a:lnTo>
                    <a:pt x="22" y="1908"/>
                  </a:lnTo>
                  <a:lnTo>
                    <a:pt x="54" y="1929"/>
                  </a:lnTo>
                  <a:lnTo>
                    <a:pt x="636" y="1929"/>
                  </a:lnTo>
                  <a:lnTo>
                    <a:pt x="636" y="1"/>
                  </a:lnTo>
                  <a:close/>
                </a:path>
              </a:pathLst>
            </a:custGeom>
            <a:solidFill>
              <a:srgbClr val="EDA60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20"/>
            <p:cNvSpPr/>
            <p:nvPr/>
          </p:nvSpPr>
          <p:spPr>
            <a:xfrm>
              <a:off x="1359703" y="6639479"/>
              <a:ext cx="335349" cy="306445"/>
            </a:xfrm>
            <a:custGeom>
              <a:rect b="b" l="l" r="r" t="t"/>
              <a:pathLst>
                <a:path extrusionOk="0" h="1930" w="2112">
                  <a:moveTo>
                    <a:pt x="54" y="1"/>
                  </a:moveTo>
                  <a:lnTo>
                    <a:pt x="22" y="22"/>
                  </a:lnTo>
                  <a:lnTo>
                    <a:pt x="11" y="44"/>
                  </a:lnTo>
                  <a:lnTo>
                    <a:pt x="0" y="76"/>
                  </a:lnTo>
                  <a:lnTo>
                    <a:pt x="0" y="1854"/>
                  </a:lnTo>
                  <a:lnTo>
                    <a:pt x="11" y="1886"/>
                  </a:lnTo>
                  <a:lnTo>
                    <a:pt x="22" y="1908"/>
                  </a:lnTo>
                  <a:lnTo>
                    <a:pt x="54" y="1929"/>
                  </a:lnTo>
                  <a:lnTo>
                    <a:pt x="2058" y="1929"/>
                  </a:lnTo>
                  <a:lnTo>
                    <a:pt x="2090" y="1908"/>
                  </a:lnTo>
                  <a:lnTo>
                    <a:pt x="2101" y="1886"/>
                  </a:lnTo>
                  <a:lnTo>
                    <a:pt x="2112" y="1854"/>
                  </a:lnTo>
                  <a:lnTo>
                    <a:pt x="2112" y="76"/>
                  </a:lnTo>
                  <a:lnTo>
                    <a:pt x="2101" y="44"/>
                  </a:lnTo>
                  <a:lnTo>
                    <a:pt x="2090" y="22"/>
                  </a:lnTo>
                  <a:lnTo>
                    <a:pt x="2058" y="1"/>
                  </a:lnTo>
                  <a:close/>
                </a:path>
              </a:pathLst>
            </a:custGeom>
            <a:solidFill>
              <a:srgbClr val="FABB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43" name="Google Shape;243;p20"/>
          <p:cNvSpPr txBox="1"/>
          <p:nvPr/>
        </p:nvSpPr>
        <p:spPr>
          <a:xfrm>
            <a:off x="101350" y="1952700"/>
            <a:ext cx="2455500" cy="49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2"/>
                </a:solidFill>
                <a:latin typeface="Roboto"/>
                <a:ea typeface="Roboto"/>
                <a:cs typeface="Roboto"/>
                <a:sym typeface="Roboto"/>
              </a:rPr>
              <a:t>Secure Aggregation </a:t>
            </a:r>
            <a:r>
              <a:rPr lang="en" sz="1800">
                <a:solidFill>
                  <a:schemeClr val="accent3"/>
                </a:solidFill>
                <a:latin typeface="Roboto"/>
                <a:ea typeface="Roboto"/>
                <a:cs typeface="Roboto"/>
                <a:sym typeface="Roboto"/>
              </a:rPr>
              <a:t>!!</a:t>
            </a:r>
            <a:endParaRPr sz="1800">
              <a:solidFill>
                <a:schemeClr val="accent3"/>
              </a:solidFill>
              <a:latin typeface="Roboto"/>
              <a:ea typeface="Roboto"/>
              <a:cs typeface="Roboto"/>
              <a:sym typeface="Roboto"/>
            </a:endParaRPr>
          </a:p>
        </p:txBody>
      </p:sp>
      <p:sp>
        <p:nvSpPr>
          <p:cNvPr id="244" name="Google Shape;244;p20"/>
          <p:cNvSpPr/>
          <p:nvPr/>
        </p:nvSpPr>
        <p:spPr>
          <a:xfrm>
            <a:off x="6280548" y="1477271"/>
            <a:ext cx="270065" cy="423677"/>
          </a:xfrm>
          <a:custGeom>
            <a:rect b="b" l="l" r="r" t="t"/>
            <a:pathLst>
              <a:path extrusionOk="0" h="863" w="550">
                <a:moveTo>
                  <a:pt x="388" y="0"/>
                </a:moveTo>
                <a:lnTo>
                  <a:pt x="377" y="11"/>
                </a:lnTo>
                <a:lnTo>
                  <a:pt x="0" y="442"/>
                </a:lnTo>
                <a:lnTo>
                  <a:pt x="0" y="464"/>
                </a:lnTo>
                <a:lnTo>
                  <a:pt x="11" y="474"/>
                </a:lnTo>
                <a:lnTo>
                  <a:pt x="227" y="474"/>
                </a:lnTo>
                <a:lnTo>
                  <a:pt x="227" y="496"/>
                </a:lnTo>
                <a:lnTo>
                  <a:pt x="130" y="841"/>
                </a:lnTo>
                <a:lnTo>
                  <a:pt x="130" y="862"/>
                </a:lnTo>
                <a:lnTo>
                  <a:pt x="162" y="862"/>
                </a:lnTo>
                <a:lnTo>
                  <a:pt x="539" y="367"/>
                </a:lnTo>
                <a:lnTo>
                  <a:pt x="550" y="345"/>
                </a:lnTo>
                <a:lnTo>
                  <a:pt x="324" y="345"/>
                </a:lnTo>
                <a:lnTo>
                  <a:pt x="313" y="334"/>
                </a:lnTo>
                <a:lnTo>
                  <a:pt x="313" y="323"/>
                </a:lnTo>
                <a:lnTo>
                  <a:pt x="410" y="22"/>
                </a:lnTo>
                <a:lnTo>
                  <a:pt x="410" y="11"/>
                </a:lnTo>
                <a:lnTo>
                  <a:pt x="399" y="11"/>
                </a:lnTo>
                <a:lnTo>
                  <a:pt x="388"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20"/>
          <p:cNvSpPr/>
          <p:nvPr/>
        </p:nvSpPr>
        <p:spPr>
          <a:xfrm>
            <a:off x="6682285" y="1477258"/>
            <a:ext cx="270065" cy="423677"/>
          </a:xfrm>
          <a:custGeom>
            <a:rect b="b" l="l" r="r" t="t"/>
            <a:pathLst>
              <a:path extrusionOk="0" h="863" w="550">
                <a:moveTo>
                  <a:pt x="388" y="0"/>
                </a:moveTo>
                <a:lnTo>
                  <a:pt x="377" y="11"/>
                </a:lnTo>
                <a:lnTo>
                  <a:pt x="0" y="442"/>
                </a:lnTo>
                <a:lnTo>
                  <a:pt x="0" y="464"/>
                </a:lnTo>
                <a:lnTo>
                  <a:pt x="11" y="474"/>
                </a:lnTo>
                <a:lnTo>
                  <a:pt x="227" y="474"/>
                </a:lnTo>
                <a:lnTo>
                  <a:pt x="227" y="496"/>
                </a:lnTo>
                <a:lnTo>
                  <a:pt x="130" y="841"/>
                </a:lnTo>
                <a:lnTo>
                  <a:pt x="130" y="862"/>
                </a:lnTo>
                <a:lnTo>
                  <a:pt x="162" y="862"/>
                </a:lnTo>
                <a:lnTo>
                  <a:pt x="539" y="367"/>
                </a:lnTo>
                <a:lnTo>
                  <a:pt x="550" y="345"/>
                </a:lnTo>
                <a:lnTo>
                  <a:pt x="324" y="345"/>
                </a:lnTo>
                <a:lnTo>
                  <a:pt x="313" y="334"/>
                </a:lnTo>
                <a:lnTo>
                  <a:pt x="313" y="323"/>
                </a:lnTo>
                <a:lnTo>
                  <a:pt x="410" y="22"/>
                </a:lnTo>
                <a:lnTo>
                  <a:pt x="410" y="11"/>
                </a:lnTo>
                <a:lnTo>
                  <a:pt x="399" y="11"/>
                </a:lnTo>
                <a:lnTo>
                  <a:pt x="388"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20"/>
          <p:cNvSpPr/>
          <p:nvPr/>
        </p:nvSpPr>
        <p:spPr>
          <a:xfrm>
            <a:off x="7084035" y="1477258"/>
            <a:ext cx="270065" cy="423677"/>
          </a:xfrm>
          <a:custGeom>
            <a:rect b="b" l="l" r="r" t="t"/>
            <a:pathLst>
              <a:path extrusionOk="0" h="863" w="550">
                <a:moveTo>
                  <a:pt x="388" y="0"/>
                </a:moveTo>
                <a:lnTo>
                  <a:pt x="377" y="11"/>
                </a:lnTo>
                <a:lnTo>
                  <a:pt x="0" y="442"/>
                </a:lnTo>
                <a:lnTo>
                  <a:pt x="0" y="464"/>
                </a:lnTo>
                <a:lnTo>
                  <a:pt x="11" y="474"/>
                </a:lnTo>
                <a:lnTo>
                  <a:pt x="227" y="474"/>
                </a:lnTo>
                <a:lnTo>
                  <a:pt x="227" y="496"/>
                </a:lnTo>
                <a:lnTo>
                  <a:pt x="130" y="841"/>
                </a:lnTo>
                <a:lnTo>
                  <a:pt x="130" y="862"/>
                </a:lnTo>
                <a:lnTo>
                  <a:pt x="162" y="862"/>
                </a:lnTo>
                <a:lnTo>
                  <a:pt x="539" y="367"/>
                </a:lnTo>
                <a:lnTo>
                  <a:pt x="550" y="345"/>
                </a:lnTo>
                <a:lnTo>
                  <a:pt x="324" y="345"/>
                </a:lnTo>
                <a:lnTo>
                  <a:pt x="313" y="334"/>
                </a:lnTo>
                <a:lnTo>
                  <a:pt x="313" y="323"/>
                </a:lnTo>
                <a:lnTo>
                  <a:pt x="410" y="22"/>
                </a:lnTo>
                <a:lnTo>
                  <a:pt x="410" y="11"/>
                </a:lnTo>
                <a:lnTo>
                  <a:pt x="399" y="11"/>
                </a:lnTo>
                <a:lnTo>
                  <a:pt x="388"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20"/>
          <p:cNvSpPr/>
          <p:nvPr/>
        </p:nvSpPr>
        <p:spPr>
          <a:xfrm>
            <a:off x="2419727" y="2061286"/>
            <a:ext cx="274541" cy="274540"/>
          </a:xfrm>
          <a:custGeom>
            <a:rect b="b" l="l" r="r" t="t"/>
            <a:pathLst>
              <a:path extrusionOk="0" h="1045" w="1046">
                <a:moveTo>
                  <a:pt x="658" y="313"/>
                </a:moveTo>
                <a:lnTo>
                  <a:pt x="522" y="449"/>
                </a:lnTo>
                <a:lnTo>
                  <a:pt x="387" y="313"/>
                </a:lnTo>
                <a:lnTo>
                  <a:pt x="314" y="387"/>
                </a:lnTo>
                <a:lnTo>
                  <a:pt x="449" y="522"/>
                </a:lnTo>
                <a:lnTo>
                  <a:pt x="314" y="658"/>
                </a:lnTo>
                <a:lnTo>
                  <a:pt x="387" y="731"/>
                </a:lnTo>
                <a:lnTo>
                  <a:pt x="522" y="596"/>
                </a:lnTo>
                <a:lnTo>
                  <a:pt x="658" y="731"/>
                </a:lnTo>
                <a:lnTo>
                  <a:pt x="731" y="658"/>
                </a:lnTo>
                <a:lnTo>
                  <a:pt x="596" y="522"/>
                </a:lnTo>
                <a:lnTo>
                  <a:pt x="731" y="387"/>
                </a:lnTo>
                <a:lnTo>
                  <a:pt x="658" y="313"/>
                </a:lnTo>
                <a:close/>
                <a:moveTo>
                  <a:pt x="522" y="0"/>
                </a:moveTo>
                <a:cubicBezTo>
                  <a:pt x="235" y="0"/>
                  <a:pt x="0" y="234"/>
                  <a:pt x="0" y="522"/>
                </a:cubicBezTo>
                <a:cubicBezTo>
                  <a:pt x="0" y="810"/>
                  <a:pt x="235" y="1044"/>
                  <a:pt x="522" y="1044"/>
                </a:cubicBezTo>
                <a:cubicBezTo>
                  <a:pt x="810" y="1044"/>
                  <a:pt x="1045" y="810"/>
                  <a:pt x="1045" y="522"/>
                </a:cubicBezTo>
                <a:cubicBezTo>
                  <a:pt x="1045" y="234"/>
                  <a:pt x="810" y="0"/>
                  <a:pt x="522" y="0"/>
                </a:cubicBezTo>
                <a:close/>
                <a:moveTo>
                  <a:pt x="522" y="940"/>
                </a:moveTo>
                <a:cubicBezTo>
                  <a:pt x="291" y="940"/>
                  <a:pt x="105" y="750"/>
                  <a:pt x="105" y="522"/>
                </a:cubicBezTo>
                <a:cubicBezTo>
                  <a:pt x="105" y="293"/>
                  <a:pt x="294" y="105"/>
                  <a:pt x="522" y="105"/>
                </a:cubicBezTo>
                <a:cubicBezTo>
                  <a:pt x="751" y="105"/>
                  <a:pt x="940" y="293"/>
                  <a:pt x="940" y="522"/>
                </a:cubicBezTo>
                <a:cubicBezTo>
                  <a:pt x="940" y="750"/>
                  <a:pt x="751" y="940"/>
                  <a:pt x="522" y="94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600" u="none" cap="none" strike="noStrike">
              <a:solidFill>
                <a:srgbClr val="000000"/>
              </a:solidFill>
              <a:latin typeface="Calibri"/>
              <a:ea typeface="Calibri"/>
              <a:cs typeface="Calibri"/>
              <a:sym typeface="Calibri"/>
            </a:endParaRPr>
          </a:p>
        </p:txBody>
      </p:sp>
      <p:sp>
        <p:nvSpPr>
          <p:cNvPr id="248" name="Google Shape;248;p20"/>
          <p:cNvSpPr txBox="1"/>
          <p:nvPr/>
        </p:nvSpPr>
        <p:spPr>
          <a:xfrm>
            <a:off x="335500" y="2358250"/>
            <a:ext cx="1416600" cy="22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2"/>
                </a:solidFill>
                <a:latin typeface="Roboto"/>
                <a:ea typeface="Roboto"/>
                <a:cs typeface="Roboto"/>
                <a:sym typeface="Roboto"/>
              </a:rPr>
              <a:t>[BIK+17, BBG+20]</a:t>
            </a:r>
            <a:endParaRPr sz="1200">
              <a:solidFill>
                <a:schemeClr val="dk2"/>
              </a:solidFill>
              <a:latin typeface="Roboto"/>
              <a:ea typeface="Roboto"/>
              <a:cs typeface="Roboto"/>
              <a:sym typeface="Roboto"/>
            </a:endParaRPr>
          </a:p>
        </p:txBody>
      </p:sp>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5" name="Shape 1275"/>
        <p:cNvGrpSpPr/>
        <p:nvPr/>
      </p:nvGrpSpPr>
      <p:grpSpPr>
        <a:xfrm>
          <a:off x="0" y="0"/>
          <a:ext cx="0" cy="0"/>
          <a:chOff x="0" y="0"/>
          <a:chExt cx="0" cy="0"/>
        </a:xfrm>
      </p:grpSpPr>
      <p:sp>
        <p:nvSpPr>
          <p:cNvPr id="1276" name="Google Shape;1276;p83"/>
          <p:cNvSpPr txBox="1"/>
          <p:nvPr>
            <p:ph type="title"/>
          </p:nvPr>
        </p:nvSpPr>
        <p:spPr>
          <a:xfrm>
            <a:off x="344501" y="264375"/>
            <a:ext cx="7797000" cy="4143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EQS → Blind Signature</a:t>
            </a:r>
            <a:endParaRPr/>
          </a:p>
        </p:txBody>
      </p:sp>
      <p:sp>
        <p:nvSpPr>
          <p:cNvPr id="1277" name="Google Shape;1277;p83"/>
          <p:cNvSpPr txBox="1"/>
          <p:nvPr/>
        </p:nvSpPr>
        <p:spPr>
          <a:xfrm>
            <a:off x="2083450" y="1002650"/>
            <a:ext cx="1028700" cy="414300"/>
          </a:xfrm>
          <a:prstGeom prst="rect">
            <a:avLst/>
          </a:prstGeom>
          <a:noFill/>
          <a:ln cap="flat" cmpd="sng" w="19050">
            <a:solidFill>
              <a:schemeClr val="accent1"/>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chemeClr val="accent1"/>
                </a:solidFill>
                <a:latin typeface="Roboto"/>
                <a:ea typeface="Roboto"/>
                <a:cs typeface="Roboto"/>
                <a:sym typeface="Roboto"/>
              </a:rPr>
              <a:t>Client</a:t>
            </a:r>
            <a:endParaRPr b="1">
              <a:solidFill>
                <a:schemeClr val="accent1"/>
              </a:solidFill>
              <a:latin typeface="Roboto"/>
              <a:ea typeface="Roboto"/>
              <a:cs typeface="Roboto"/>
              <a:sym typeface="Roboto"/>
            </a:endParaRPr>
          </a:p>
        </p:txBody>
      </p:sp>
      <p:sp>
        <p:nvSpPr>
          <p:cNvPr id="1278" name="Google Shape;1278;p83"/>
          <p:cNvSpPr txBox="1"/>
          <p:nvPr/>
        </p:nvSpPr>
        <p:spPr>
          <a:xfrm>
            <a:off x="6402750" y="1002650"/>
            <a:ext cx="1028700" cy="414300"/>
          </a:xfrm>
          <a:prstGeom prst="rect">
            <a:avLst/>
          </a:prstGeom>
          <a:noFill/>
          <a:ln cap="flat" cmpd="sng" w="19050">
            <a:solidFill>
              <a:schemeClr val="accent4"/>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chemeClr val="accent4"/>
                </a:solidFill>
                <a:latin typeface="Roboto"/>
                <a:ea typeface="Roboto"/>
                <a:cs typeface="Roboto"/>
                <a:sym typeface="Roboto"/>
              </a:rPr>
              <a:t>Server</a:t>
            </a:r>
            <a:endParaRPr b="1">
              <a:solidFill>
                <a:schemeClr val="accent4"/>
              </a:solidFill>
              <a:latin typeface="Roboto"/>
              <a:ea typeface="Roboto"/>
              <a:cs typeface="Roboto"/>
              <a:sym typeface="Roboto"/>
            </a:endParaRPr>
          </a:p>
        </p:txBody>
      </p:sp>
      <p:cxnSp>
        <p:nvCxnSpPr>
          <p:cNvPr id="1279" name="Google Shape;1279;p83"/>
          <p:cNvCxnSpPr/>
          <p:nvPr/>
        </p:nvCxnSpPr>
        <p:spPr>
          <a:xfrm>
            <a:off x="3189813" y="3346838"/>
            <a:ext cx="3151200" cy="0"/>
          </a:xfrm>
          <a:prstGeom prst="straightConnector1">
            <a:avLst/>
          </a:prstGeom>
          <a:noFill/>
          <a:ln cap="flat" cmpd="sng" w="9525">
            <a:solidFill>
              <a:schemeClr val="dk2"/>
            </a:solidFill>
            <a:prstDash val="solid"/>
            <a:round/>
            <a:headEnd len="med" w="med" type="none"/>
            <a:tailEnd len="med" w="med" type="triangle"/>
          </a:ln>
        </p:spPr>
      </p:cxnSp>
      <p:sp>
        <p:nvSpPr>
          <p:cNvPr id="1280" name="Google Shape;1280;p83"/>
          <p:cNvSpPr txBox="1"/>
          <p:nvPr/>
        </p:nvSpPr>
        <p:spPr>
          <a:xfrm>
            <a:off x="1223613" y="3135038"/>
            <a:ext cx="1966200" cy="312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𝜇 ←$</a:t>
            </a:r>
            <a:endParaRPr>
              <a:latin typeface="Roboto"/>
              <a:ea typeface="Roboto"/>
              <a:cs typeface="Roboto"/>
              <a:sym typeface="Roboto"/>
            </a:endParaRPr>
          </a:p>
        </p:txBody>
      </p:sp>
      <p:cxnSp>
        <p:nvCxnSpPr>
          <p:cNvPr id="1281" name="Google Shape;1281;p83"/>
          <p:cNvCxnSpPr/>
          <p:nvPr/>
        </p:nvCxnSpPr>
        <p:spPr>
          <a:xfrm>
            <a:off x="3219313" y="4037663"/>
            <a:ext cx="3151200" cy="0"/>
          </a:xfrm>
          <a:prstGeom prst="straightConnector1">
            <a:avLst/>
          </a:prstGeom>
          <a:noFill/>
          <a:ln cap="flat" cmpd="sng" w="9525">
            <a:solidFill>
              <a:schemeClr val="dk2"/>
            </a:solidFill>
            <a:prstDash val="solid"/>
            <a:round/>
            <a:headEnd len="med" w="med" type="triangle"/>
            <a:tailEnd len="med" w="med" type="none"/>
          </a:ln>
        </p:spPr>
      </p:cxnSp>
      <p:sp>
        <p:nvSpPr>
          <p:cNvPr id="1282" name="Google Shape;1282;p83"/>
          <p:cNvSpPr txBox="1"/>
          <p:nvPr/>
        </p:nvSpPr>
        <p:spPr>
          <a:xfrm>
            <a:off x="3251425" y="2971975"/>
            <a:ext cx="3151200" cy="312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a:t>
            </a:r>
            <a:r>
              <a:rPr lang="en">
                <a:latin typeface="Roboto"/>
                <a:ea typeface="Roboto"/>
                <a:cs typeface="Roboto"/>
                <a:sym typeface="Roboto"/>
              </a:rPr>
              <a:t>𝜇</a:t>
            </a:r>
            <a:r>
              <a:rPr baseline="30000" lang="en">
                <a:latin typeface="Roboto"/>
                <a:ea typeface="Roboto"/>
                <a:cs typeface="Roboto"/>
                <a:sym typeface="Roboto"/>
              </a:rPr>
              <a:t>-1</a:t>
            </a:r>
            <a:r>
              <a:rPr lang="en">
                <a:latin typeface="Roboto"/>
                <a:ea typeface="Roboto"/>
                <a:cs typeface="Roboto"/>
                <a:sym typeface="Roboto"/>
              </a:rPr>
              <a:t>*G,  </a:t>
            </a:r>
            <a:r>
              <a:rPr lang="en">
                <a:latin typeface="Roboto"/>
                <a:ea typeface="Roboto"/>
                <a:cs typeface="Roboto"/>
                <a:sym typeface="Roboto"/>
              </a:rPr>
              <a:t>𝜇</a:t>
            </a:r>
            <a:r>
              <a:rPr baseline="30000" lang="en">
                <a:latin typeface="Roboto"/>
                <a:ea typeface="Roboto"/>
                <a:cs typeface="Roboto"/>
                <a:sym typeface="Roboto"/>
              </a:rPr>
              <a:t>-1</a:t>
            </a:r>
            <a:r>
              <a:rPr lang="en">
                <a:latin typeface="Roboto"/>
                <a:ea typeface="Roboto"/>
                <a:cs typeface="Roboto"/>
                <a:sym typeface="Roboto"/>
              </a:rPr>
              <a:t>*</a:t>
            </a:r>
            <a:r>
              <a:rPr lang="en">
                <a:latin typeface="Roboto"/>
                <a:ea typeface="Roboto"/>
                <a:cs typeface="Roboto"/>
                <a:sym typeface="Roboto"/>
              </a:rPr>
              <a:t>F</a:t>
            </a:r>
            <a:r>
              <a:rPr baseline="-25000" lang="en">
                <a:latin typeface="Roboto"/>
                <a:ea typeface="Roboto"/>
                <a:cs typeface="Roboto"/>
                <a:sym typeface="Roboto"/>
              </a:rPr>
              <a:t>u</a:t>
            </a:r>
            <a:r>
              <a:rPr lang="en">
                <a:latin typeface="Roboto"/>
                <a:ea typeface="Roboto"/>
                <a:cs typeface="Roboto"/>
                <a:sym typeface="Roboto"/>
              </a:rPr>
              <a:t>(m),  </a:t>
            </a:r>
            <a:r>
              <a:rPr lang="en">
                <a:latin typeface="Roboto"/>
                <a:ea typeface="Roboto"/>
                <a:cs typeface="Roboto"/>
                <a:sym typeface="Roboto"/>
              </a:rPr>
              <a:t>𝜇</a:t>
            </a:r>
            <a:r>
              <a:rPr baseline="30000" lang="en">
                <a:latin typeface="Roboto"/>
                <a:ea typeface="Roboto"/>
                <a:cs typeface="Roboto"/>
                <a:sym typeface="Roboto"/>
              </a:rPr>
              <a:t>-1</a:t>
            </a:r>
            <a:r>
              <a:rPr lang="en">
                <a:latin typeface="Roboto"/>
                <a:ea typeface="Roboto"/>
                <a:cs typeface="Roboto"/>
                <a:sym typeface="Roboto"/>
              </a:rPr>
              <a:t>*m*G),  proof</a:t>
            </a:r>
            <a:endParaRPr>
              <a:latin typeface="Roboto"/>
              <a:ea typeface="Roboto"/>
              <a:cs typeface="Roboto"/>
              <a:sym typeface="Roboto"/>
            </a:endParaRPr>
          </a:p>
        </p:txBody>
      </p:sp>
      <p:sp>
        <p:nvSpPr>
          <p:cNvPr id="1283" name="Google Shape;1283;p83"/>
          <p:cNvSpPr txBox="1"/>
          <p:nvPr/>
        </p:nvSpPr>
        <p:spPr>
          <a:xfrm>
            <a:off x="6341026" y="3447650"/>
            <a:ext cx="31512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𝛔 = Sign(</a:t>
            </a:r>
            <a:endParaRPr/>
          </a:p>
          <a:p>
            <a:pPr indent="457200" lvl="0" marL="0" rtl="0" algn="l">
              <a:spcBef>
                <a:spcPts val="0"/>
              </a:spcBef>
              <a:spcAft>
                <a:spcPts val="0"/>
              </a:spcAft>
              <a:buNone/>
            </a:pPr>
            <a:r>
              <a:rPr lang="en">
                <a:latin typeface="Roboto"/>
                <a:ea typeface="Roboto"/>
                <a:cs typeface="Roboto"/>
                <a:sym typeface="Roboto"/>
              </a:rPr>
              <a:t>𝜇</a:t>
            </a:r>
            <a:r>
              <a:rPr baseline="30000" lang="en">
                <a:latin typeface="Roboto"/>
                <a:ea typeface="Roboto"/>
                <a:cs typeface="Roboto"/>
                <a:sym typeface="Roboto"/>
              </a:rPr>
              <a:t>-1</a:t>
            </a:r>
            <a:r>
              <a:rPr lang="en">
                <a:latin typeface="Roboto"/>
                <a:ea typeface="Roboto"/>
                <a:cs typeface="Roboto"/>
                <a:sym typeface="Roboto"/>
              </a:rPr>
              <a:t>*G,  𝜇</a:t>
            </a:r>
            <a:r>
              <a:rPr baseline="30000" lang="en">
                <a:latin typeface="Roboto"/>
                <a:ea typeface="Roboto"/>
                <a:cs typeface="Roboto"/>
                <a:sym typeface="Roboto"/>
              </a:rPr>
              <a:t>-1</a:t>
            </a:r>
            <a:r>
              <a:rPr lang="en">
                <a:latin typeface="Roboto"/>
                <a:ea typeface="Roboto"/>
                <a:cs typeface="Roboto"/>
                <a:sym typeface="Roboto"/>
              </a:rPr>
              <a:t>*F</a:t>
            </a:r>
            <a:r>
              <a:rPr baseline="-25000" lang="en">
                <a:latin typeface="Roboto"/>
                <a:ea typeface="Roboto"/>
                <a:cs typeface="Roboto"/>
                <a:sym typeface="Roboto"/>
              </a:rPr>
              <a:t>u</a:t>
            </a:r>
            <a:r>
              <a:rPr lang="en">
                <a:latin typeface="Roboto"/>
                <a:ea typeface="Roboto"/>
                <a:cs typeface="Roboto"/>
                <a:sym typeface="Roboto"/>
              </a:rPr>
              <a:t>(m),  𝜇</a:t>
            </a:r>
            <a:r>
              <a:rPr baseline="30000" lang="en">
                <a:latin typeface="Roboto"/>
                <a:ea typeface="Roboto"/>
                <a:cs typeface="Roboto"/>
                <a:sym typeface="Roboto"/>
              </a:rPr>
              <a:t>-1</a:t>
            </a:r>
            <a:r>
              <a:rPr lang="en">
                <a:latin typeface="Roboto"/>
                <a:ea typeface="Roboto"/>
                <a:cs typeface="Roboto"/>
                <a:sym typeface="Roboto"/>
              </a:rPr>
              <a:t>*m*G</a:t>
            </a:r>
            <a:r>
              <a:rPr lang="en">
                <a:latin typeface="Roboto"/>
                <a:ea typeface="Roboto"/>
                <a:cs typeface="Roboto"/>
                <a:sym typeface="Roboto"/>
              </a:rPr>
              <a:t>, </a:t>
            </a:r>
            <a:endParaRPr>
              <a:latin typeface="Roboto"/>
              <a:ea typeface="Roboto"/>
              <a:cs typeface="Roboto"/>
              <a:sym typeface="Roboto"/>
            </a:endParaRPr>
          </a:p>
          <a:p>
            <a:pPr indent="457200" lvl="0" marL="0" rtl="0" algn="l">
              <a:spcBef>
                <a:spcPts val="0"/>
              </a:spcBef>
              <a:spcAft>
                <a:spcPts val="0"/>
              </a:spcAft>
              <a:buNone/>
            </a:pPr>
            <a:r>
              <a:rPr lang="en">
                <a:latin typeface="Roboto"/>
                <a:ea typeface="Roboto"/>
                <a:cs typeface="Roboto"/>
                <a:sym typeface="Roboto"/>
              </a:rPr>
              <a:t>sk)</a:t>
            </a:r>
            <a:endParaRPr/>
          </a:p>
        </p:txBody>
      </p:sp>
      <p:sp>
        <p:nvSpPr>
          <p:cNvPr id="1284" name="Google Shape;1284;p83"/>
          <p:cNvSpPr txBox="1"/>
          <p:nvPr/>
        </p:nvSpPr>
        <p:spPr>
          <a:xfrm>
            <a:off x="4653113" y="3686400"/>
            <a:ext cx="408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𝛔</a:t>
            </a:r>
            <a:endParaRPr/>
          </a:p>
        </p:txBody>
      </p:sp>
      <p:sp>
        <p:nvSpPr>
          <p:cNvPr id="1285" name="Google Shape;1285;p83"/>
          <p:cNvSpPr txBox="1"/>
          <p:nvPr/>
        </p:nvSpPr>
        <p:spPr>
          <a:xfrm>
            <a:off x="100875" y="2923825"/>
            <a:ext cx="1172100" cy="607200"/>
          </a:xfrm>
          <a:prstGeom prst="rect">
            <a:avLst/>
          </a:prstGeom>
          <a:no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Signature Request</a:t>
            </a:r>
            <a:endParaRPr>
              <a:latin typeface="Roboto"/>
              <a:ea typeface="Roboto"/>
              <a:cs typeface="Roboto"/>
              <a:sym typeface="Roboto"/>
            </a:endParaRPr>
          </a:p>
        </p:txBody>
      </p:sp>
      <p:sp>
        <p:nvSpPr>
          <p:cNvPr id="1286" name="Google Shape;1286;p83"/>
          <p:cNvSpPr txBox="1"/>
          <p:nvPr/>
        </p:nvSpPr>
        <p:spPr>
          <a:xfrm>
            <a:off x="100875" y="1625221"/>
            <a:ext cx="1172100" cy="400200"/>
          </a:xfrm>
          <a:prstGeom prst="rect">
            <a:avLst/>
          </a:prstGeom>
          <a:no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Register</a:t>
            </a:r>
            <a:endParaRPr>
              <a:latin typeface="Roboto"/>
              <a:ea typeface="Roboto"/>
              <a:cs typeface="Roboto"/>
              <a:sym typeface="Roboto"/>
            </a:endParaRPr>
          </a:p>
        </p:txBody>
      </p:sp>
      <p:sp>
        <p:nvSpPr>
          <p:cNvPr id="1287" name="Google Shape;1287;p83"/>
          <p:cNvSpPr txBox="1"/>
          <p:nvPr/>
        </p:nvSpPr>
        <p:spPr>
          <a:xfrm>
            <a:off x="1508238" y="1740913"/>
            <a:ext cx="1966200" cy="312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u</a:t>
            </a:r>
            <a:r>
              <a:rPr lang="en">
                <a:latin typeface="Roboto"/>
                <a:ea typeface="Roboto"/>
                <a:cs typeface="Roboto"/>
                <a:sym typeface="Roboto"/>
              </a:rPr>
              <a:t> ←$</a:t>
            </a:r>
            <a:endParaRPr>
              <a:latin typeface="Roboto"/>
              <a:ea typeface="Roboto"/>
              <a:cs typeface="Roboto"/>
              <a:sym typeface="Roboto"/>
            </a:endParaRPr>
          </a:p>
        </p:txBody>
      </p:sp>
      <p:cxnSp>
        <p:nvCxnSpPr>
          <p:cNvPr id="1288" name="Google Shape;1288;p83"/>
          <p:cNvCxnSpPr/>
          <p:nvPr/>
        </p:nvCxnSpPr>
        <p:spPr>
          <a:xfrm>
            <a:off x="3281813" y="2115788"/>
            <a:ext cx="3151200" cy="0"/>
          </a:xfrm>
          <a:prstGeom prst="straightConnector1">
            <a:avLst/>
          </a:prstGeom>
          <a:noFill/>
          <a:ln cap="flat" cmpd="sng" w="9525">
            <a:solidFill>
              <a:schemeClr val="dk2"/>
            </a:solidFill>
            <a:prstDash val="solid"/>
            <a:round/>
            <a:headEnd len="med" w="med" type="none"/>
            <a:tailEnd len="med" w="med" type="triangle"/>
          </a:ln>
        </p:spPr>
      </p:cxnSp>
      <p:sp>
        <p:nvSpPr>
          <p:cNvPr id="1289" name="Google Shape;1289;p83"/>
          <p:cNvSpPr txBox="1"/>
          <p:nvPr/>
        </p:nvSpPr>
        <p:spPr>
          <a:xfrm>
            <a:off x="4000663" y="1740913"/>
            <a:ext cx="1966200" cy="312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U = u*G</a:t>
            </a:r>
            <a:endParaRPr>
              <a:latin typeface="Roboto"/>
              <a:ea typeface="Roboto"/>
              <a:cs typeface="Roboto"/>
              <a:sym typeface="Roboto"/>
            </a:endParaRPr>
          </a:p>
        </p:txBody>
      </p:sp>
      <p:cxnSp>
        <p:nvCxnSpPr>
          <p:cNvPr id="1290" name="Google Shape;1290;p83"/>
          <p:cNvCxnSpPr/>
          <p:nvPr/>
        </p:nvCxnSpPr>
        <p:spPr>
          <a:xfrm rot="10800000">
            <a:off x="5197875" y="2178225"/>
            <a:ext cx="910200" cy="884400"/>
          </a:xfrm>
          <a:prstGeom prst="straightConnector1">
            <a:avLst/>
          </a:prstGeom>
          <a:noFill/>
          <a:ln cap="flat" cmpd="sng" w="9525">
            <a:solidFill>
              <a:schemeClr val="dk2"/>
            </a:solidFill>
            <a:prstDash val="solid"/>
            <a:round/>
            <a:headEnd len="med" w="med" type="none"/>
            <a:tailEnd len="med" w="med" type="triangle"/>
          </a:ln>
        </p:spPr>
      </p:cxnSp>
      <p:sp>
        <p:nvSpPr>
          <p:cNvPr id="1291" name="Google Shape;1291;p83"/>
          <p:cNvSpPr txBox="1"/>
          <p:nvPr/>
        </p:nvSpPr>
        <p:spPr>
          <a:xfrm>
            <a:off x="1465313" y="4086588"/>
            <a:ext cx="1568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𝛔’ = Adapt (</a:t>
            </a:r>
            <a:r>
              <a:rPr lang="en">
                <a:latin typeface="Roboto"/>
                <a:ea typeface="Roboto"/>
                <a:cs typeface="Roboto"/>
                <a:sym typeface="Roboto"/>
              </a:rPr>
              <a:t>𝜇, </a:t>
            </a:r>
            <a:r>
              <a:rPr lang="en"/>
              <a:t>𝛔)</a:t>
            </a:r>
            <a:endParaRPr/>
          </a:p>
        </p:txBody>
      </p:sp>
      <p:sp>
        <p:nvSpPr>
          <p:cNvPr id="1292" name="Google Shape;1292;p83"/>
          <p:cNvSpPr txBox="1"/>
          <p:nvPr/>
        </p:nvSpPr>
        <p:spPr>
          <a:xfrm>
            <a:off x="164075" y="4429425"/>
            <a:ext cx="34623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t>𝛔’ is a signature on (G, </a:t>
            </a:r>
            <a:r>
              <a:rPr lang="en">
                <a:latin typeface="Roboto"/>
                <a:ea typeface="Roboto"/>
                <a:cs typeface="Roboto"/>
                <a:sym typeface="Roboto"/>
              </a:rPr>
              <a:t>F</a:t>
            </a:r>
            <a:r>
              <a:rPr baseline="-25000" lang="en">
                <a:latin typeface="Roboto"/>
                <a:ea typeface="Roboto"/>
                <a:cs typeface="Roboto"/>
                <a:sym typeface="Roboto"/>
              </a:rPr>
              <a:t>u</a:t>
            </a:r>
            <a:r>
              <a:rPr lang="en">
                <a:latin typeface="Roboto"/>
                <a:ea typeface="Roboto"/>
                <a:cs typeface="Roboto"/>
                <a:sym typeface="Roboto"/>
              </a:rPr>
              <a:t>(m) , </a:t>
            </a:r>
            <a:r>
              <a:rPr lang="en"/>
              <a:t>m*G)</a:t>
            </a:r>
            <a:endParaRPr/>
          </a:p>
        </p:txBody>
      </p:sp>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6" name="Shape 1296"/>
        <p:cNvGrpSpPr/>
        <p:nvPr/>
      </p:nvGrpSpPr>
      <p:grpSpPr>
        <a:xfrm>
          <a:off x="0" y="0"/>
          <a:ext cx="0" cy="0"/>
          <a:chOff x="0" y="0"/>
          <a:chExt cx="0" cy="0"/>
        </a:xfrm>
      </p:grpSpPr>
      <p:sp>
        <p:nvSpPr>
          <p:cNvPr id="1297" name="Google Shape;1297;p84"/>
          <p:cNvSpPr txBox="1"/>
          <p:nvPr>
            <p:ph type="title"/>
          </p:nvPr>
        </p:nvSpPr>
        <p:spPr>
          <a:xfrm>
            <a:off x="344501" y="264375"/>
            <a:ext cx="7797000" cy="4143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EQS → Blind Signature</a:t>
            </a:r>
            <a:endParaRPr/>
          </a:p>
        </p:txBody>
      </p:sp>
      <p:sp>
        <p:nvSpPr>
          <p:cNvPr id="1298" name="Google Shape;1298;p84"/>
          <p:cNvSpPr txBox="1"/>
          <p:nvPr/>
        </p:nvSpPr>
        <p:spPr>
          <a:xfrm>
            <a:off x="2083450" y="1002650"/>
            <a:ext cx="1028700" cy="414300"/>
          </a:xfrm>
          <a:prstGeom prst="rect">
            <a:avLst/>
          </a:prstGeom>
          <a:noFill/>
          <a:ln cap="flat" cmpd="sng" w="19050">
            <a:solidFill>
              <a:schemeClr val="accent1"/>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chemeClr val="accent1"/>
                </a:solidFill>
                <a:latin typeface="Roboto"/>
                <a:ea typeface="Roboto"/>
                <a:cs typeface="Roboto"/>
                <a:sym typeface="Roboto"/>
              </a:rPr>
              <a:t>Client</a:t>
            </a:r>
            <a:endParaRPr b="1">
              <a:solidFill>
                <a:schemeClr val="accent1"/>
              </a:solidFill>
              <a:latin typeface="Roboto"/>
              <a:ea typeface="Roboto"/>
              <a:cs typeface="Roboto"/>
              <a:sym typeface="Roboto"/>
            </a:endParaRPr>
          </a:p>
        </p:txBody>
      </p:sp>
      <p:sp>
        <p:nvSpPr>
          <p:cNvPr id="1299" name="Google Shape;1299;p84"/>
          <p:cNvSpPr txBox="1"/>
          <p:nvPr/>
        </p:nvSpPr>
        <p:spPr>
          <a:xfrm>
            <a:off x="6402750" y="1002650"/>
            <a:ext cx="1028700" cy="414300"/>
          </a:xfrm>
          <a:prstGeom prst="rect">
            <a:avLst/>
          </a:prstGeom>
          <a:noFill/>
          <a:ln cap="flat" cmpd="sng" w="19050">
            <a:solidFill>
              <a:schemeClr val="accent4"/>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chemeClr val="accent4"/>
                </a:solidFill>
                <a:latin typeface="Roboto"/>
                <a:ea typeface="Roboto"/>
                <a:cs typeface="Roboto"/>
                <a:sym typeface="Roboto"/>
              </a:rPr>
              <a:t>Server</a:t>
            </a:r>
            <a:endParaRPr b="1">
              <a:solidFill>
                <a:schemeClr val="accent4"/>
              </a:solidFill>
              <a:latin typeface="Roboto"/>
              <a:ea typeface="Roboto"/>
              <a:cs typeface="Roboto"/>
              <a:sym typeface="Roboto"/>
            </a:endParaRPr>
          </a:p>
        </p:txBody>
      </p:sp>
      <p:cxnSp>
        <p:nvCxnSpPr>
          <p:cNvPr id="1300" name="Google Shape;1300;p84"/>
          <p:cNvCxnSpPr/>
          <p:nvPr/>
        </p:nvCxnSpPr>
        <p:spPr>
          <a:xfrm>
            <a:off x="3189813" y="3346838"/>
            <a:ext cx="3151200" cy="0"/>
          </a:xfrm>
          <a:prstGeom prst="straightConnector1">
            <a:avLst/>
          </a:prstGeom>
          <a:noFill/>
          <a:ln cap="flat" cmpd="sng" w="9525">
            <a:solidFill>
              <a:schemeClr val="dk2"/>
            </a:solidFill>
            <a:prstDash val="solid"/>
            <a:round/>
            <a:headEnd len="med" w="med" type="none"/>
            <a:tailEnd len="med" w="med" type="triangle"/>
          </a:ln>
        </p:spPr>
      </p:cxnSp>
      <p:sp>
        <p:nvSpPr>
          <p:cNvPr id="1301" name="Google Shape;1301;p84"/>
          <p:cNvSpPr txBox="1"/>
          <p:nvPr/>
        </p:nvSpPr>
        <p:spPr>
          <a:xfrm>
            <a:off x="1223613" y="3135038"/>
            <a:ext cx="1966200" cy="312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𝜇 ←$</a:t>
            </a:r>
            <a:endParaRPr>
              <a:latin typeface="Roboto"/>
              <a:ea typeface="Roboto"/>
              <a:cs typeface="Roboto"/>
              <a:sym typeface="Roboto"/>
            </a:endParaRPr>
          </a:p>
        </p:txBody>
      </p:sp>
      <p:cxnSp>
        <p:nvCxnSpPr>
          <p:cNvPr id="1302" name="Google Shape;1302;p84"/>
          <p:cNvCxnSpPr/>
          <p:nvPr/>
        </p:nvCxnSpPr>
        <p:spPr>
          <a:xfrm>
            <a:off x="3219313" y="4037663"/>
            <a:ext cx="3151200" cy="0"/>
          </a:xfrm>
          <a:prstGeom prst="straightConnector1">
            <a:avLst/>
          </a:prstGeom>
          <a:noFill/>
          <a:ln cap="flat" cmpd="sng" w="9525">
            <a:solidFill>
              <a:schemeClr val="dk2"/>
            </a:solidFill>
            <a:prstDash val="solid"/>
            <a:round/>
            <a:headEnd len="med" w="med" type="triangle"/>
            <a:tailEnd len="med" w="med" type="none"/>
          </a:ln>
        </p:spPr>
      </p:cxnSp>
      <p:sp>
        <p:nvSpPr>
          <p:cNvPr id="1303" name="Google Shape;1303;p84"/>
          <p:cNvSpPr txBox="1"/>
          <p:nvPr/>
        </p:nvSpPr>
        <p:spPr>
          <a:xfrm>
            <a:off x="3251425" y="2971975"/>
            <a:ext cx="3151200" cy="312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(𝜇</a:t>
            </a:r>
            <a:r>
              <a:rPr baseline="30000" lang="en">
                <a:latin typeface="Roboto"/>
                <a:ea typeface="Roboto"/>
                <a:cs typeface="Roboto"/>
                <a:sym typeface="Roboto"/>
              </a:rPr>
              <a:t>-1</a:t>
            </a:r>
            <a:r>
              <a:rPr lang="en">
                <a:latin typeface="Roboto"/>
                <a:ea typeface="Roboto"/>
                <a:cs typeface="Roboto"/>
                <a:sym typeface="Roboto"/>
              </a:rPr>
              <a:t>*G,  𝜇</a:t>
            </a:r>
            <a:r>
              <a:rPr baseline="30000" lang="en">
                <a:latin typeface="Roboto"/>
                <a:ea typeface="Roboto"/>
                <a:cs typeface="Roboto"/>
                <a:sym typeface="Roboto"/>
              </a:rPr>
              <a:t>-1</a:t>
            </a:r>
            <a:r>
              <a:rPr lang="en">
                <a:latin typeface="Roboto"/>
                <a:ea typeface="Roboto"/>
                <a:cs typeface="Roboto"/>
                <a:sym typeface="Roboto"/>
              </a:rPr>
              <a:t>*F</a:t>
            </a:r>
            <a:r>
              <a:rPr baseline="-25000" lang="en">
                <a:latin typeface="Roboto"/>
                <a:ea typeface="Roboto"/>
                <a:cs typeface="Roboto"/>
                <a:sym typeface="Roboto"/>
              </a:rPr>
              <a:t>u</a:t>
            </a:r>
            <a:r>
              <a:rPr lang="en">
                <a:latin typeface="Roboto"/>
                <a:ea typeface="Roboto"/>
                <a:cs typeface="Roboto"/>
                <a:sym typeface="Roboto"/>
              </a:rPr>
              <a:t>(m),  𝜇</a:t>
            </a:r>
            <a:r>
              <a:rPr baseline="30000" lang="en">
                <a:latin typeface="Roboto"/>
                <a:ea typeface="Roboto"/>
                <a:cs typeface="Roboto"/>
                <a:sym typeface="Roboto"/>
              </a:rPr>
              <a:t>-1</a:t>
            </a:r>
            <a:r>
              <a:rPr lang="en">
                <a:latin typeface="Roboto"/>
                <a:ea typeface="Roboto"/>
                <a:cs typeface="Roboto"/>
                <a:sym typeface="Roboto"/>
              </a:rPr>
              <a:t>*m*G),  proof</a:t>
            </a:r>
            <a:endParaRPr>
              <a:latin typeface="Roboto"/>
              <a:ea typeface="Roboto"/>
              <a:cs typeface="Roboto"/>
              <a:sym typeface="Roboto"/>
            </a:endParaRPr>
          </a:p>
        </p:txBody>
      </p:sp>
      <p:sp>
        <p:nvSpPr>
          <p:cNvPr id="1304" name="Google Shape;1304;p84"/>
          <p:cNvSpPr txBox="1"/>
          <p:nvPr/>
        </p:nvSpPr>
        <p:spPr>
          <a:xfrm>
            <a:off x="6341026" y="3447650"/>
            <a:ext cx="31512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𝛔 = Sign(</a:t>
            </a:r>
            <a:endParaRPr/>
          </a:p>
          <a:p>
            <a:pPr indent="457200" lvl="0" marL="0" rtl="0" algn="l">
              <a:spcBef>
                <a:spcPts val="0"/>
              </a:spcBef>
              <a:spcAft>
                <a:spcPts val="0"/>
              </a:spcAft>
              <a:buNone/>
            </a:pPr>
            <a:r>
              <a:rPr lang="en">
                <a:latin typeface="Roboto"/>
                <a:ea typeface="Roboto"/>
                <a:cs typeface="Roboto"/>
                <a:sym typeface="Roboto"/>
              </a:rPr>
              <a:t>𝜇</a:t>
            </a:r>
            <a:r>
              <a:rPr baseline="30000" lang="en">
                <a:latin typeface="Roboto"/>
                <a:ea typeface="Roboto"/>
                <a:cs typeface="Roboto"/>
                <a:sym typeface="Roboto"/>
              </a:rPr>
              <a:t>-1</a:t>
            </a:r>
            <a:r>
              <a:rPr lang="en">
                <a:latin typeface="Roboto"/>
                <a:ea typeface="Roboto"/>
                <a:cs typeface="Roboto"/>
                <a:sym typeface="Roboto"/>
              </a:rPr>
              <a:t>*G,  𝜇</a:t>
            </a:r>
            <a:r>
              <a:rPr baseline="30000" lang="en">
                <a:latin typeface="Roboto"/>
                <a:ea typeface="Roboto"/>
                <a:cs typeface="Roboto"/>
                <a:sym typeface="Roboto"/>
              </a:rPr>
              <a:t>-1</a:t>
            </a:r>
            <a:r>
              <a:rPr lang="en">
                <a:latin typeface="Roboto"/>
                <a:ea typeface="Roboto"/>
                <a:cs typeface="Roboto"/>
                <a:sym typeface="Roboto"/>
              </a:rPr>
              <a:t>*F</a:t>
            </a:r>
            <a:r>
              <a:rPr baseline="-25000" lang="en">
                <a:latin typeface="Roboto"/>
                <a:ea typeface="Roboto"/>
                <a:cs typeface="Roboto"/>
                <a:sym typeface="Roboto"/>
              </a:rPr>
              <a:t>u</a:t>
            </a:r>
            <a:r>
              <a:rPr lang="en">
                <a:latin typeface="Roboto"/>
                <a:ea typeface="Roboto"/>
                <a:cs typeface="Roboto"/>
                <a:sym typeface="Roboto"/>
              </a:rPr>
              <a:t>(m),  𝜇</a:t>
            </a:r>
            <a:r>
              <a:rPr baseline="30000" lang="en">
                <a:latin typeface="Roboto"/>
                <a:ea typeface="Roboto"/>
                <a:cs typeface="Roboto"/>
                <a:sym typeface="Roboto"/>
              </a:rPr>
              <a:t>-1</a:t>
            </a:r>
            <a:r>
              <a:rPr lang="en">
                <a:latin typeface="Roboto"/>
                <a:ea typeface="Roboto"/>
                <a:cs typeface="Roboto"/>
                <a:sym typeface="Roboto"/>
              </a:rPr>
              <a:t>*m*G, </a:t>
            </a:r>
            <a:endParaRPr>
              <a:latin typeface="Roboto"/>
              <a:ea typeface="Roboto"/>
              <a:cs typeface="Roboto"/>
              <a:sym typeface="Roboto"/>
            </a:endParaRPr>
          </a:p>
          <a:p>
            <a:pPr indent="457200" lvl="0" marL="0" rtl="0" algn="l">
              <a:spcBef>
                <a:spcPts val="0"/>
              </a:spcBef>
              <a:spcAft>
                <a:spcPts val="0"/>
              </a:spcAft>
              <a:buNone/>
            </a:pPr>
            <a:r>
              <a:rPr lang="en">
                <a:latin typeface="Roboto"/>
                <a:ea typeface="Roboto"/>
                <a:cs typeface="Roboto"/>
                <a:sym typeface="Roboto"/>
              </a:rPr>
              <a:t>sk)</a:t>
            </a:r>
            <a:endParaRPr/>
          </a:p>
        </p:txBody>
      </p:sp>
      <p:sp>
        <p:nvSpPr>
          <p:cNvPr id="1305" name="Google Shape;1305;p84"/>
          <p:cNvSpPr txBox="1"/>
          <p:nvPr/>
        </p:nvSpPr>
        <p:spPr>
          <a:xfrm>
            <a:off x="4653113" y="3686400"/>
            <a:ext cx="408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𝛔</a:t>
            </a:r>
            <a:endParaRPr/>
          </a:p>
        </p:txBody>
      </p:sp>
      <p:sp>
        <p:nvSpPr>
          <p:cNvPr id="1306" name="Google Shape;1306;p84"/>
          <p:cNvSpPr txBox="1"/>
          <p:nvPr/>
        </p:nvSpPr>
        <p:spPr>
          <a:xfrm>
            <a:off x="1465313" y="4086588"/>
            <a:ext cx="1568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𝛔’ = Adapt (</a:t>
            </a:r>
            <a:r>
              <a:rPr lang="en">
                <a:latin typeface="Roboto"/>
                <a:ea typeface="Roboto"/>
                <a:cs typeface="Roboto"/>
                <a:sym typeface="Roboto"/>
              </a:rPr>
              <a:t>𝜇, </a:t>
            </a:r>
            <a:r>
              <a:rPr lang="en"/>
              <a:t>𝛔)</a:t>
            </a:r>
            <a:endParaRPr/>
          </a:p>
        </p:txBody>
      </p:sp>
      <p:sp>
        <p:nvSpPr>
          <p:cNvPr id="1307" name="Google Shape;1307;p84"/>
          <p:cNvSpPr txBox="1"/>
          <p:nvPr/>
        </p:nvSpPr>
        <p:spPr>
          <a:xfrm>
            <a:off x="100875" y="2923825"/>
            <a:ext cx="1172100" cy="607200"/>
          </a:xfrm>
          <a:prstGeom prst="rect">
            <a:avLst/>
          </a:prstGeom>
          <a:no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Signature Request</a:t>
            </a:r>
            <a:endParaRPr>
              <a:latin typeface="Roboto"/>
              <a:ea typeface="Roboto"/>
              <a:cs typeface="Roboto"/>
              <a:sym typeface="Roboto"/>
            </a:endParaRPr>
          </a:p>
        </p:txBody>
      </p:sp>
      <p:sp>
        <p:nvSpPr>
          <p:cNvPr id="1308" name="Google Shape;1308;p84"/>
          <p:cNvSpPr txBox="1"/>
          <p:nvPr/>
        </p:nvSpPr>
        <p:spPr>
          <a:xfrm>
            <a:off x="100875" y="1625221"/>
            <a:ext cx="1172100" cy="400200"/>
          </a:xfrm>
          <a:prstGeom prst="rect">
            <a:avLst/>
          </a:prstGeom>
          <a:no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Register</a:t>
            </a:r>
            <a:endParaRPr>
              <a:latin typeface="Roboto"/>
              <a:ea typeface="Roboto"/>
              <a:cs typeface="Roboto"/>
              <a:sym typeface="Roboto"/>
            </a:endParaRPr>
          </a:p>
        </p:txBody>
      </p:sp>
      <p:sp>
        <p:nvSpPr>
          <p:cNvPr id="1309" name="Google Shape;1309;p84"/>
          <p:cNvSpPr txBox="1"/>
          <p:nvPr/>
        </p:nvSpPr>
        <p:spPr>
          <a:xfrm>
            <a:off x="1508238" y="1740913"/>
            <a:ext cx="1966200" cy="312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u ←$</a:t>
            </a:r>
            <a:endParaRPr>
              <a:latin typeface="Roboto"/>
              <a:ea typeface="Roboto"/>
              <a:cs typeface="Roboto"/>
              <a:sym typeface="Roboto"/>
            </a:endParaRPr>
          </a:p>
        </p:txBody>
      </p:sp>
      <p:cxnSp>
        <p:nvCxnSpPr>
          <p:cNvPr id="1310" name="Google Shape;1310;p84"/>
          <p:cNvCxnSpPr/>
          <p:nvPr/>
        </p:nvCxnSpPr>
        <p:spPr>
          <a:xfrm>
            <a:off x="3281813" y="2115788"/>
            <a:ext cx="3151200" cy="0"/>
          </a:xfrm>
          <a:prstGeom prst="straightConnector1">
            <a:avLst/>
          </a:prstGeom>
          <a:noFill/>
          <a:ln cap="flat" cmpd="sng" w="9525">
            <a:solidFill>
              <a:schemeClr val="dk2"/>
            </a:solidFill>
            <a:prstDash val="solid"/>
            <a:round/>
            <a:headEnd len="med" w="med" type="none"/>
            <a:tailEnd len="med" w="med" type="triangle"/>
          </a:ln>
        </p:spPr>
      </p:cxnSp>
      <p:sp>
        <p:nvSpPr>
          <p:cNvPr id="1311" name="Google Shape;1311;p84"/>
          <p:cNvSpPr txBox="1"/>
          <p:nvPr/>
        </p:nvSpPr>
        <p:spPr>
          <a:xfrm>
            <a:off x="4000663" y="1740913"/>
            <a:ext cx="1966200" cy="312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Roboto"/>
                <a:ea typeface="Roboto"/>
                <a:cs typeface="Roboto"/>
                <a:sym typeface="Roboto"/>
              </a:rPr>
              <a:t>U = u*G</a:t>
            </a:r>
            <a:endParaRPr>
              <a:latin typeface="Roboto"/>
              <a:ea typeface="Roboto"/>
              <a:cs typeface="Roboto"/>
              <a:sym typeface="Roboto"/>
            </a:endParaRPr>
          </a:p>
        </p:txBody>
      </p:sp>
      <p:sp>
        <p:nvSpPr>
          <p:cNvPr id="1312" name="Google Shape;1312;p84"/>
          <p:cNvSpPr txBox="1"/>
          <p:nvPr/>
        </p:nvSpPr>
        <p:spPr>
          <a:xfrm>
            <a:off x="164075" y="4429425"/>
            <a:ext cx="34623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t>𝛔’ is a signature on (G, </a:t>
            </a:r>
            <a:r>
              <a:rPr lang="en">
                <a:latin typeface="Roboto"/>
                <a:ea typeface="Roboto"/>
                <a:cs typeface="Roboto"/>
                <a:sym typeface="Roboto"/>
              </a:rPr>
              <a:t>F</a:t>
            </a:r>
            <a:r>
              <a:rPr baseline="-25000" lang="en">
                <a:latin typeface="Roboto"/>
                <a:ea typeface="Roboto"/>
                <a:cs typeface="Roboto"/>
                <a:sym typeface="Roboto"/>
              </a:rPr>
              <a:t>u</a:t>
            </a:r>
            <a:r>
              <a:rPr lang="en">
                <a:latin typeface="Roboto"/>
                <a:ea typeface="Roboto"/>
                <a:cs typeface="Roboto"/>
                <a:sym typeface="Roboto"/>
              </a:rPr>
              <a:t>(m) , </a:t>
            </a:r>
            <a:r>
              <a:rPr lang="en"/>
              <a:t>m*G)</a:t>
            </a:r>
            <a:endParaRPr/>
          </a:p>
        </p:txBody>
      </p:sp>
      <p:cxnSp>
        <p:nvCxnSpPr>
          <p:cNvPr id="1313" name="Google Shape;1313;p84"/>
          <p:cNvCxnSpPr/>
          <p:nvPr/>
        </p:nvCxnSpPr>
        <p:spPr>
          <a:xfrm rot="10800000">
            <a:off x="5197875" y="2178225"/>
            <a:ext cx="910200" cy="884400"/>
          </a:xfrm>
          <a:prstGeom prst="straightConnector1">
            <a:avLst/>
          </a:prstGeom>
          <a:noFill/>
          <a:ln cap="flat" cmpd="sng" w="9525">
            <a:solidFill>
              <a:schemeClr val="dk2"/>
            </a:solidFill>
            <a:prstDash val="solid"/>
            <a:round/>
            <a:headEnd len="med" w="med" type="none"/>
            <a:tailEnd len="med" w="med" type="triangle"/>
          </a:ln>
        </p:spPr>
      </p:cxnSp>
      <p:pic>
        <p:nvPicPr>
          <p:cNvPr id="1314" name="Google Shape;1314;p84"/>
          <p:cNvPicPr preferRelativeResize="0"/>
          <p:nvPr/>
        </p:nvPicPr>
        <p:blipFill>
          <a:blip r:embed="rId3">
            <a:alphaModFix/>
          </a:blip>
          <a:stretch>
            <a:fillRect/>
          </a:stretch>
        </p:blipFill>
        <p:spPr>
          <a:xfrm>
            <a:off x="2347075" y="4695450"/>
            <a:ext cx="436502" cy="448988"/>
          </a:xfrm>
          <a:prstGeom prst="rect">
            <a:avLst/>
          </a:prstGeom>
          <a:noFill/>
          <a:ln>
            <a:noFill/>
          </a:ln>
        </p:spPr>
      </p:pic>
      <p:sp>
        <p:nvSpPr>
          <p:cNvPr id="1315" name="Google Shape;1315;p84"/>
          <p:cNvSpPr/>
          <p:nvPr/>
        </p:nvSpPr>
        <p:spPr>
          <a:xfrm>
            <a:off x="2329225" y="4473225"/>
            <a:ext cx="472200" cy="312600"/>
          </a:xfrm>
          <a:prstGeom prst="rect">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9" name="Shape 1319"/>
        <p:cNvGrpSpPr/>
        <p:nvPr/>
      </p:nvGrpSpPr>
      <p:grpSpPr>
        <a:xfrm>
          <a:off x="0" y="0"/>
          <a:ext cx="0" cy="0"/>
          <a:chOff x="0" y="0"/>
          <a:chExt cx="0" cy="0"/>
        </a:xfrm>
      </p:grpSpPr>
      <p:sp>
        <p:nvSpPr>
          <p:cNvPr id="1320" name="Google Shape;1320;p85"/>
          <p:cNvSpPr txBox="1"/>
          <p:nvPr>
            <p:ph type="title"/>
          </p:nvPr>
        </p:nvSpPr>
        <p:spPr>
          <a:xfrm>
            <a:off x="180900" y="446900"/>
            <a:ext cx="87822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Equivalence Class Signature</a:t>
            </a:r>
            <a:endParaRPr/>
          </a:p>
        </p:txBody>
      </p:sp>
      <p:sp>
        <p:nvSpPr>
          <p:cNvPr id="1321" name="Google Shape;1321;p85"/>
          <p:cNvSpPr txBox="1"/>
          <p:nvPr>
            <p:ph idx="1" type="body"/>
          </p:nvPr>
        </p:nvSpPr>
        <p:spPr>
          <a:xfrm>
            <a:off x="180900" y="1143700"/>
            <a:ext cx="8782200" cy="36792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Existing schemes:</a:t>
            </a:r>
            <a:endParaRPr/>
          </a:p>
          <a:p>
            <a:pPr indent="-342900" lvl="0" marL="457200" rtl="0" algn="l">
              <a:spcBef>
                <a:spcPts val="0"/>
              </a:spcBef>
              <a:spcAft>
                <a:spcPts val="0"/>
              </a:spcAft>
              <a:buSzPts val="1800"/>
              <a:buChar char="●"/>
            </a:pPr>
            <a:r>
              <a:rPr lang="en"/>
              <a:t>Structure-preserving signatures (e.g. [</a:t>
            </a:r>
            <a:r>
              <a:rPr lang="en"/>
              <a:t>JR17])</a:t>
            </a:r>
            <a:r>
              <a:rPr lang="en"/>
              <a:t> </a:t>
            </a:r>
            <a:r>
              <a:rPr lang="en"/>
              <a:t>+ </a:t>
            </a:r>
            <a:r>
              <a:rPr lang="en"/>
              <a:t>Groth-Sahai  NIZK</a:t>
            </a:r>
            <a:endParaRPr/>
          </a:p>
          <a:p>
            <a:pPr indent="-317500" lvl="1" marL="914400" rtl="0" algn="l">
              <a:spcBef>
                <a:spcPts val="0"/>
              </a:spcBef>
              <a:spcAft>
                <a:spcPts val="0"/>
              </a:spcAft>
              <a:buSzPts val="1400"/>
              <a:buChar char="○"/>
            </a:pPr>
            <a:r>
              <a:rPr lang="en"/>
              <a:t>The adaptation of the signature of a message vector </a:t>
            </a:r>
            <a:r>
              <a:rPr b="1" lang="en"/>
              <a:t>M</a:t>
            </a:r>
            <a:r>
              <a:rPr lang="en"/>
              <a:t> to a message </a:t>
            </a:r>
            <a:r>
              <a:rPr b="1" lang="en"/>
              <a:t>M</a:t>
            </a:r>
            <a:r>
              <a:rPr lang="en"/>
              <a:t>′ = </a:t>
            </a:r>
            <a:r>
              <a:rPr lang="en"/>
              <a:t>𝜇*</a:t>
            </a:r>
            <a:r>
              <a:rPr b="1" lang="en"/>
              <a:t>M</a:t>
            </a:r>
            <a:r>
              <a:rPr lang="en"/>
              <a:t> is a ZK proof of knowledge of a valid signature on </a:t>
            </a:r>
            <a:r>
              <a:rPr b="1" lang="en"/>
              <a:t>M</a:t>
            </a:r>
            <a:r>
              <a:rPr lang="en"/>
              <a:t> and of a scalar </a:t>
            </a:r>
            <a:r>
              <a:rPr lang="en"/>
              <a:t>𝜇</a:t>
            </a:r>
            <a:r>
              <a:rPr lang="en"/>
              <a:t> such that </a:t>
            </a:r>
            <a:r>
              <a:rPr b="1" lang="en"/>
              <a:t>M</a:t>
            </a:r>
            <a:r>
              <a:rPr lang="en"/>
              <a:t>′ = </a:t>
            </a:r>
            <a:r>
              <a:rPr lang="en"/>
              <a:t>𝜇*</a:t>
            </a:r>
            <a:r>
              <a:rPr b="1" lang="en"/>
              <a:t>M</a:t>
            </a:r>
            <a:endParaRPr b="1"/>
          </a:p>
          <a:p>
            <a:pPr indent="-317500" lvl="1" marL="914400" rtl="0" algn="l">
              <a:spcBef>
                <a:spcPts val="0"/>
              </a:spcBef>
              <a:spcAft>
                <a:spcPts val="0"/>
              </a:spcAft>
              <a:buSzPts val="1400"/>
              <a:buChar char="○"/>
            </a:pPr>
            <a:r>
              <a:rPr lang="en"/>
              <a:t>Uses Groth-Sahai proofs ([GS08], [EG14])</a:t>
            </a:r>
            <a:endParaRPr/>
          </a:p>
          <a:p>
            <a:pPr indent="-317500" lvl="1" marL="914400" rtl="0" algn="l">
              <a:spcBef>
                <a:spcPts val="0"/>
              </a:spcBef>
              <a:spcAft>
                <a:spcPts val="0"/>
              </a:spcAft>
              <a:buSzPts val="1400"/>
              <a:buChar char="○"/>
            </a:pPr>
            <a:r>
              <a:rPr lang="en"/>
              <a:t>Secure under Strong External Diffie Hellman (SXDH) assumption in bilinear groups.</a:t>
            </a:r>
            <a:endParaRPr/>
          </a:p>
          <a:p>
            <a:pPr indent="-342900" lvl="0" marL="457200" rtl="0" algn="l">
              <a:spcBef>
                <a:spcPts val="0"/>
              </a:spcBef>
              <a:spcAft>
                <a:spcPts val="0"/>
              </a:spcAft>
              <a:buSzPts val="1800"/>
              <a:buChar char="●"/>
            </a:pPr>
            <a:r>
              <a:rPr lang="en"/>
              <a:t>[FHS19]:</a:t>
            </a:r>
            <a:endParaRPr/>
          </a:p>
          <a:p>
            <a:pPr indent="-317500" lvl="1" marL="914400" rtl="0" algn="l">
              <a:spcBef>
                <a:spcPts val="0"/>
              </a:spcBef>
              <a:spcAft>
                <a:spcPts val="0"/>
              </a:spcAft>
              <a:buSzPts val="1400"/>
              <a:buChar char="○"/>
            </a:pPr>
            <a:r>
              <a:rPr lang="en"/>
              <a:t>Uses Fiat-Shamir transform of Sigma protocols as the adaption.</a:t>
            </a:r>
            <a:endParaRPr/>
          </a:p>
          <a:p>
            <a:pPr indent="-317500" lvl="1" marL="914400" rtl="0" algn="l">
              <a:spcBef>
                <a:spcPts val="0"/>
              </a:spcBef>
              <a:spcAft>
                <a:spcPts val="0"/>
              </a:spcAft>
              <a:buSzPts val="1400"/>
              <a:buChar char="○"/>
            </a:pPr>
            <a:r>
              <a:rPr lang="en"/>
              <a:t>Secure in the Generic Bilinear Group model (GBGM).</a:t>
            </a:r>
            <a:endParaRPr/>
          </a:p>
        </p:txBody>
      </p:sp>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5" name="Shape 1325"/>
        <p:cNvGrpSpPr/>
        <p:nvPr/>
      </p:nvGrpSpPr>
      <p:grpSpPr>
        <a:xfrm>
          <a:off x="0" y="0"/>
          <a:ext cx="0" cy="0"/>
          <a:chOff x="0" y="0"/>
          <a:chExt cx="0" cy="0"/>
        </a:xfrm>
      </p:grpSpPr>
      <p:sp>
        <p:nvSpPr>
          <p:cNvPr id="1326" name="Google Shape;1326;p86"/>
          <p:cNvSpPr txBox="1"/>
          <p:nvPr>
            <p:ph type="title"/>
          </p:nvPr>
        </p:nvSpPr>
        <p:spPr>
          <a:xfrm>
            <a:off x="176225" y="703050"/>
            <a:ext cx="4022100" cy="3649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Implementation</a:t>
            </a:r>
            <a:endParaRPr/>
          </a:p>
        </p:txBody>
      </p:sp>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0" name="Shape 1330"/>
        <p:cNvGrpSpPr/>
        <p:nvPr/>
      </p:nvGrpSpPr>
      <p:grpSpPr>
        <a:xfrm>
          <a:off x="0" y="0"/>
          <a:ext cx="0" cy="0"/>
          <a:chOff x="0" y="0"/>
          <a:chExt cx="0" cy="0"/>
        </a:xfrm>
      </p:grpSpPr>
      <p:sp>
        <p:nvSpPr>
          <p:cNvPr id="1331" name="Google Shape;1331;p87"/>
          <p:cNvSpPr txBox="1"/>
          <p:nvPr>
            <p:ph type="title"/>
          </p:nvPr>
        </p:nvSpPr>
        <p:spPr>
          <a:xfrm>
            <a:off x="180900" y="446900"/>
            <a:ext cx="87822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Implementation</a:t>
            </a:r>
            <a:endParaRPr/>
          </a:p>
        </p:txBody>
      </p:sp>
      <p:sp>
        <p:nvSpPr>
          <p:cNvPr id="1332" name="Google Shape;1332;p87"/>
          <p:cNvSpPr txBox="1"/>
          <p:nvPr>
            <p:ph idx="1" type="body"/>
          </p:nvPr>
        </p:nvSpPr>
        <p:spPr>
          <a:xfrm>
            <a:off x="180900" y="1143700"/>
            <a:ext cx="87822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u="sng">
                <a:solidFill>
                  <a:schemeClr val="hlink"/>
                </a:solidFill>
                <a:hlinkClick r:id="rId3"/>
              </a:rPr>
              <a:t>https://github.com/google/anonymous-counting-tokens</a:t>
            </a:r>
            <a:endParaRPr/>
          </a:p>
          <a:p>
            <a:pPr indent="-342900" lvl="0" marL="457200" rtl="0" algn="l">
              <a:spcBef>
                <a:spcPts val="0"/>
              </a:spcBef>
              <a:spcAft>
                <a:spcPts val="0"/>
              </a:spcAft>
              <a:buSzPts val="1800"/>
              <a:buChar char="●"/>
            </a:pPr>
            <a:r>
              <a:rPr lang="en"/>
              <a:t>Implements a batched version of Construction 1</a:t>
            </a:r>
            <a:endParaRPr/>
          </a:p>
          <a:p>
            <a:pPr indent="-317500" lvl="1" marL="914400" rtl="0" algn="l">
              <a:spcBef>
                <a:spcPts val="0"/>
              </a:spcBef>
              <a:spcAft>
                <a:spcPts val="0"/>
              </a:spcAft>
              <a:buSzPts val="1400"/>
              <a:buChar char="○"/>
            </a:pPr>
            <a:r>
              <a:rPr lang="en"/>
              <a:t>Batching has a significant impact on the efficiency of token issuance</a:t>
            </a:r>
            <a:endParaRPr/>
          </a:p>
          <a:p>
            <a:pPr indent="-317500" lvl="1" marL="914400" rtl="0" algn="l">
              <a:spcBef>
                <a:spcPts val="0"/>
              </a:spcBef>
              <a:spcAft>
                <a:spcPts val="0"/>
              </a:spcAft>
              <a:buSzPts val="1400"/>
              <a:buChar char="○"/>
            </a:pPr>
            <a:r>
              <a:rPr lang="en"/>
              <a:t>All commitments and sigma protocols are batched.</a:t>
            </a:r>
            <a:endParaRPr/>
          </a:p>
          <a:p>
            <a:pPr indent="-342900" lvl="0" marL="457200" rtl="0" algn="l">
              <a:spcBef>
                <a:spcPts val="0"/>
              </a:spcBef>
              <a:spcAft>
                <a:spcPts val="0"/>
              </a:spcAft>
              <a:buSzPts val="1800"/>
              <a:buChar char="●"/>
            </a:pPr>
            <a:r>
              <a:rPr lang="en"/>
              <a:t>Incurs about 70 ms of computation and 9 KB of communication per token </a:t>
            </a:r>
            <a:endParaRPr/>
          </a:p>
          <a:p>
            <a:pPr indent="-342900" lvl="0" marL="457200" rtl="0" algn="l">
              <a:spcBef>
                <a:spcPts val="0"/>
              </a:spcBef>
              <a:spcAft>
                <a:spcPts val="0"/>
              </a:spcAft>
              <a:buSzPts val="1800"/>
              <a:buChar char="●"/>
            </a:pPr>
            <a:r>
              <a:rPr lang="en"/>
              <a:t>Includes implementations of </a:t>
            </a:r>
            <a:r>
              <a:rPr lang="en"/>
              <a:t>Boneh-Boyen oblivious PRF evaluation, DY VRF, and all the underlying cryptographic primitives.</a:t>
            </a:r>
            <a:endParaRPr/>
          </a:p>
        </p:txBody>
      </p:sp>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6" name="Shape 1336"/>
        <p:cNvGrpSpPr/>
        <p:nvPr/>
      </p:nvGrpSpPr>
      <p:grpSpPr>
        <a:xfrm>
          <a:off x="0" y="0"/>
          <a:ext cx="0" cy="0"/>
          <a:chOff x="0" y="0"/>
          <a:chExt cx="0" cy="0"/>
        </a:xfrm>
      </p:grpSpPr>
      <p:sp>
        <p:nvSpPr>
          <p:cNvPr id="1337" name="Google Shape;1337;p88"/>
          <p:cNvSpPr txBox="1"/>
          <p:nvPr>
            <p:ph type="title"/>
          </p:nvPr>
        </p:nvSpPr>
        <p:spPr>
          <a:xfrm>
            <a:off x="176225" y="703050"/>
            <a:ext cx="4022100" cy="3649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Summary</a:t>
            </a:r>
            <a:endParaRPr/>
          </a:p>
        </p:txBody>
      </p:sp>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1" name="Shape 1341"/>
        <p:cNvGrpSpPr/>
        <p:nvPr/>
      </p:nvGrpSpPr>
      <p:grpSpPr>
        <a:xfrm>
          <a:off x="0" y="0"/>
          <a:ext cx="0" cy="0"/>
          <a:chOff x="0" y="0"/>
          <a:chExt cx="0" cy="0"/>
        </a:xfrm>
      </p:grpSpPr>
      <p:sp>
        <p:nvSpPr>
          <p:cNvPr id="1342" name="Google Shape;1342;p89"/>
          <p:cNvSpPr txBox="1"/>
          <p:nvPr>
            <p:ph type="title"/>
          </p:nvPr>
        </p:nvSpPr>
        <p:spPr>
          <a:xfrm>
            <a:off x="180900" y="446900"/>
            <a:ext cx="87822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Summary</a:t>
            </a:r>
            <a:endParaRPr/>
          </a:p>
        </p:txBody>
      </p:sp>
      <p:sp>
        <p:nvSpPr>
          <p:cNvPr id="1343" name="Google Shape;1343;p89"/>
          <p:cNvSpPr txBox="1"/>
          <p:nvPr>
            <p:ph idx="1" type="body"/>
          </p:nvPr>
        </p:nvSpPr>
        <p:spPr>
          <a:xfrm>
            <a:off x="180900" y="1143700"/>
            <a:ext cx="87822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Introduced the notion of Anonymous Counting Tokens</a:t>
            </a:r>
            <a:endParaRPr/>
          </a:p>
          <a:p>
            <a:pPr indent="-317500" lvl="1" marL="914400" rtl="0" algn="l">
              <a:spcBef>
                <a:spcPts val="0"/>
              </a:spcBef>
              <a:spcAft>
                <a:spcPts val="0"/>
              </a:spcAft>
              <a:buSzPts val="1400"/>
              <a:buChar char="○"/>
            </a:pPr>
            <a:r>
              <a:rPr lang="en"/>
              <a:t>Supporting rate-limiting and blind issuance</a:t>
            </a:r>
            <a:endParaRPr/>
          </a:p>
          <a:p>
            <a:pPr indent="-317500" lvl="1" marL="914400" rtl="0" algn="l">
              <a:spcBef>
                <a:spcPts val="0"/>
              </a:spcBef>
              <a:spcAft>
                <a:spcPts val="0"/>
              </a:spcAft>
              <a:buSzPts val="1400"/>
              <a:buChar char="○"/>
            </a:pPr>
            <a:r>
              <a:rPr lang="en"/>
              <a:t>Discussed applications</a:t>
            </a:r>
            <a:endParaRPr/>
          </a:p>
          <a:p>
            <a:pPr indent="-342900" lvl="0" marL="457200" rtl="0" algn="l">
              <a:spcBef>
                <a:spcPts val="0"/>
              </a:spcBef>
              <a:spcAft>
                <a:spcPts val="0"/>
              </a:spcAft>
              <a:buSzPts val="1800"/>
              <a:buChar char="●"/>
            </a:pPr>
            <a:r>
              <a:rPr lang="en"/>
              <a:t>Gave 4 new constructions, with a variety of underlying assumptions</a:t>
            </a:r>
            <a:endParaRPr/>
          </a:p>
          <a:p>
            <a:pPr indent="-317500" lvl="1" marL="914400" rtl="0" algn="l">
              <a:spcBef>
                <a:spcPts val="0"/>
              </a:spcBef>
              <a:spcAft>
                <a:spcPts val="0"/>
              </a:spcAft>
              <a:buSzPts val="1400"/>
              <a:buChar char="○"/>
            </a:pPr>
            <a:r>
              <a:rPr lang="en"/>
              <a:t>3 requiring bilinear maps, 1 without</a:t>
            </a:r>
            <a:endParaRPr/>
          </a:p>
          <a:p>
            <a:pPr indent="-317500" lvl="1" marL="914400" rtl="0" algn="l">
              <a:spcBef>
                <a:spcPts val="0"/>
              </a:spcBef>
              <a:spcAft>
                <a:spcPts val="0"/>
              </a:spcAft>
              <a:buSzPts val="1400"/>
              <a:buChar char="○"/>
            </a:pPr>
            <a:r>
              <a:rPr lang="en"/>
              <a:t>3 requiring Random Oracles, 1 without</a:t>
            </a:r>
            <a:endParaRPr/>
          </a:p>
          <a:p>
            <a:pPr indent="-317500" lvl="1" marL="914400" rtl="0" algn="l">
              <a:spcBef>
                <a:spcPts val="0"/>
              </a:spcBef>
              <a:spcAft>
                <a:spcPts val="0"/>
              </a:spcAft>
              <a:buSzPts val="1400"/>
              <a:buChar char="○"/>
            </a:pPr>
            <a:r>
              <a:rPr lang="en"/>
              <a:t>Our most efficient constructions are competitive with anonymous token schemes </a:t>
            </a:r>
            <a:r>
              <a:rPr i="1" lang="en"/>
              <a:t>without</a:t>
            </a:r>
            <a:r>
              <a:rPr lang="en"/>
              <a:t> rate-limiting, like Privacy Pass</a:t>
            </a:r>
            <a:endParaRPr/>
          </a:p>
          <a:p>
            <a:pPr indent="-342900" lvl="0" marL="457200" rtl="0" algn="l">
              <a:spcBef>
                <a:spcPts val="0"/>
              </a:spcBef>
              <a:spcAft>
                <a:spcPts val="0"/>
              </a:spcAft>
              <a:buSzPts val="1800"/>
              <a:buChar char="●"/>
            </a:pPr>
            <a:r>
              <a:rPr lang="en"/>
              <a:t>Extension to general rate-limiting (presented in full paper)</a:t>
            </a:r>
            <a:endParaRPr/>
          </a:p>
          <a:p>
            <a:pPr indent="-342900" lvl="0" marL="457200" rtl="0" algn="l">
              <a:spcBef>
                <a:spcPts val="0"/>
              </a:spcBef>
              <a:spcAft>
                <a:spcPts val="0"/>
              </a:spcAft>
              <a:buSzPts val="1800"/>
              <a:buChar char="●"/>
            </a:pPr>
            <a:r>
              <a:rPr lang="en"/>
              <a:t>Implementation of Construction 1</a:t>
            </a:r>
            <a:endParaRPr/>
          </a:p>
          <a:p>
            <a:pPr indent="0" lvl="0" marL="0" rtl="0" algn="l">
              <a:spcBef>
                <a:spcPts val="1200"/>
              </a:spcBef>
              <a:spcAft>
                <a:spcPts val="1200"/>
              </a:spcAft>
              <a:buNone/>
            </a:pPr>
            <a:r>
              <a:t/>
            </a:r>
            <a:endParaRPr/>
          </a:p>
        </p:txBody>
      </p:sp>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7" name="Shape 1347"/>
        <p:cNvGrpSpPr/>
        <p:nvPr/>
      </p:nvGrpSpPr>
      <p:grpSpPr>
        <a:xfrm>
          <a:off x="0" y="0"/>
          <a:ext cx="0" cy="0"/>
          <a:chOff x="0" y="0"/>
          <a:chExt cx="0" cy="0"/>
        </a:xfrm>
      </p:grpSpPr>
      <p:sp>
        <p:nvSpPr>
          <p:cNvPr id="1348" name="Google Shape;1348;p90"/>
          <p:cNvSpPr txBox="1"/>
          <p:nvPr>
            <p:ph type="title"/>
          </p:nvPr>
        </p:nvSpPr>
        <p:spPr>
          <a:xfrm>
            <a:off x="176225" y="703050"/>
            <a:ext cx="4022100" cy="3649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Thank</a:t>
            </a:r>
            <a:r>
              <a:rPr lang="en"/>
              <a:t> you!</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21"/>
          <p:cNvSpPr/>
          <p:nvPr/>
        </p:nvSpPr>
        <p:spPr>
          <a:xfrm>
            <a:off x="356750" y="3181125"/>
            <a:ext cx="2696400" cy="1073400"/>
          </a:xfrm>
          <a:prstGeom prst="rect">
            <a:avLst/>
          </a:prstGeom>
          <a:noFill/>
          <a:ln cap="flat" cmpd="sng" w="9525">
            <a:solidFill>
              <a:schemeClr val="dk2"/>
            </a:solidFill>
            <a:prstDash val="dot"/>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254" name="Google Shape;254;p21"/>
          <p:cNvSpPr txBox="1"/>
          <p:nvPr>
            <p:ph type="title"/>
          </p:nvPr>
        </p:nvSpPr>
        <p:spPr>
          <a:xfrm>
            <a:off x="180900" y="446900"/>
            <a:ext cx="87822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Private Counting</a:t>
            </a:r>
            <a:endParaRPr/>
          </a:p>
        </p:txBody>
      </p:sp>
      <p:pic>
        <p:nvPicPr>
          <p:cNvPr id="255" name="Google Shape;255;p21"/>
          <p:cNvPicPr preferRelativeResize="0"/>
          <p:nvPr/>
        </p:nvPicPr>
        <p:blipFill>
          <a:blip r:embed="rId3">
            <a:alphaModFix/>
          </a:blip>
          <a:stretch>
            <a:fillRect/>
          </a:stretch>
        </p:blipFill>
        <p:spPr>
          <a:xfrm>
            <a:off x="1432241" y="3760265"/>
            <a:ext cx="130098" cy="188414"/>
          </a:xfrm>
          <a:prstGeom prst="rect">
            <a:avLst/>
          </a:prstGeom>
          <a:noFill/>
          <a:ln>
            <a:noFill/>
          </a:ln>
        </p:spPr>
      </p:pic>
      <p:pic>
        <p:nvPicPr>
          <p:cNvPr id="256" name="Google Shape;256;p21"/>
          <p:cNvPicPr preferRelativeResize="0"/>
          <p:nvPr/>
        </p:nvPicPr>
        <p:blipFill>
          <a:blip r:embed="rId4">
            <a:alphaModFix/>
          </a:blip>
          <a:stretch>
            <a:fillRect/>
          </a:stretch>
        </p:blipFill>
        <p:spPr>
          <a:xfrm>
            <a:off x="2311259" y="3759395"/>
            <a:ext cx="129230" cy="190151"/>
          </a:xfrm>
          <a:prstGeom prst="rect">
            <a:avLst/>
          </a:prstGeom>
          <a:noFill/>
          <a:ln>
            <a:noFill/>
          </a:ln>
        </p:spPr>
      </p:pic>
      <p:pic>
        <p:nvPicPr>
          <p:cNvPr id="257" name="Google Shape;257;p21"/>
          <p:cNvPicPr preferRelativeResize="0"/>
          <p:nvPr/>
        </p:nvPicPr>
        <p:blipFill>
          <a:blip r:embed="rId5">
            <a:alphaModFix/>
          </a:blip>
          <a:stretch>
            <a:fillRect/>
          </a:stretch>
        </p:blipFill>
        <p:spPr>
          <a:xfrm>
            <a:off x="539347" y="3760259"/>
            <a:ext cx="143975" cy="217935"/>
          </a:xfrm>
          <a:prstGeom prst="rect">
            <a:avLst/>
          </a:prstGeom>
          <a:noFill/>
          <a:ln>
            <a:noFill/>
          </a:ln>
        </p:spPr>
      </p:pic>
      <p:sp>
        <p:nvSpPr>
          <p:cNvPr id="258" name="Google Shape;258;p21"/>
          <p:cNvSpPr txBox="1"/>
          <p:nvPr/>
        </p:nvSpPr>
        <p:spPr>
          <a:xfrm>
            <a:off x="766590" y="3741883"/>
            <a:ext cx="425700" cy="312300"/>
          </a:xfrm>
          <a:prstGeom prst="rect">
            <a:avLst/>
          </a:prstGeom>
          <a:no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300">
                <a:solidFill>
                  <a:schemeClr val="dk2"/>
                </a:solidFill>
                <a:latin typeface="Roboto"/>
                <a:ea typeface="Roboto"/>
                <a:cs typeface="Roboto"/>
                <a:sym typeface="Roboto"/>
              </a:rPr>
              <a:t>“Orange”</a:t>
            </a:r>
            <a:endParaRPr sz="300">
              <a:solidFill>
                <a:schemeClr val="dk2"/>
              </a:solidFill>
              <a:latin typeface="Roboto"/>
              <a:ea typeface="Roboto"/>
              <a:cs typeface="Roboto"/>
              <a:sym typeface="Roboto"/>
            </a:endParaRPr>
          </a:p>
          <a:p>
            <a:pPr indent="0" lvl="0" marL="0" rtl="0" algn="l">
              <a:spcBef>
                <a:spcPts val="0"/>
              </a:spcBef>
              <a:spcAft>
                <a:spcPts val="0"/>
              </a:spcAft>
              <a:buNone/>
            </a:pPr>
            <a:r>
              <a:rPr lang="en" sz="300">
                <a:solidFill>
                  <a:schemeClr val="dk2"/>
                </a:solidFill>
                <a:latin typeface="Roboto"/>
                <a:ea typeface="Roboto"/>
                <a:cs typeface="Roboto"/>
                <a:sym typeface="Roboto"/>
              </a:rPr>
              <a:t>“Keyboard”</a:t>
            </a:r>
            <a:endParaRPr sz="300">
              <a:solidFill>
                <a:schemeClr val="dk2"/>
              </a:solidFill>
              <a:latin typeface="Roboto"/>
              <a:ea typeface="Roboto"/>
              <a:cs typeface="Roboto"/>
              <a:sym typeface="Roboto"/>
            </a:endParaRPr>
          </a:p>
          <a:p>
            <a:pPr indent="0" lvl="0" marL="0" rtl="0" algn="l">
              <a:spcBef>
                <a:spcPts val="0"/>
              </a:spcBef>
              <a:spcAft>
                <a:spcPts val="0"/>
              </a:spcAft>
              <a:buNone/>
            </a:pPr>
            <a:r>
              <a:rPr lang="en" sz="300">
                <a:solidFill>
                  <a:schemeClr val="dk2"/>
                </a:solidFill>
                <a:latin typeface="Roboto"/>
                <a:ea typeface="Roboto"/>
                <a:cs typeface="Roboto"/>
                <a:sym typeface="Roboto"/>
              </a:rPr>
              <a:t>“Puppy”</a:t>
            </a:r>
            <a:endParaRPr sz="300">
              <a:solidFill>
                <a:schemeClr val="dk2"/>
              </a:solidFill>
              <a:latin typeface="Roboto"/>
              <a:ea typeface="Roboto"/>
              <a:cs typeface="Roboto"/>
              <a:sym typeface="Roboto"/>
            </a:endParaRPr>
          </a:p>
          <a:p>
            <a:pPr indent="0" lvl="0" marL="0" rtl="0" algn="l">
              <a:spcBef>
                <a:spcPts val="0"/>
              </a:spcBef>
              <a:spcAft>
                <a:spcPts val="0"/>
              </a:spcAft>
              <a:buNone/>
            </a:pPr>
            <a:r>
              <a:t/>
            </a:r>
            <a:endParaRPr sz="300">
              <a:solidFill>
                <a:schemeClr val="dk2"/>
              </a:solidFill>
              <a:latin typeface="Roboto"/>
              <a:ea typeface="Roboto"/>
              <a:cs typeface="Roboto"/>
              <a:sym typeface="Roboto"/>
            </a:endParaRPr>
          </a:p>
          <a:p>
            <a:pPr indent="0" lvl="0" marL="0" rtl="0" algn="l">
              <a:spcBef>
                <a:spcPts val="0"/>
              </a:spcBef>
              <a:spcAft>
                <a:spcPts val="0"/>
              </a:spcAft>
              <a:buNone/>
            </a:pPr>
            <a:r>
              <a:t/>
            </a:r>
            <a:endParaRPr sz="300">
              <a:solidFill>
                <a:schemeClr val="dk2"/>
              </a:solidFill>
              <a:latin typeface="Roboto"/>
              <a:ea typeface="Roboto"/>
              <a:cs typeface="Roboto"/>
              <a:sym typeface="Roboto"/>
            </a:endParaRPr>
          </a:p>
        </p:txBody>
      </p:sp>
      <p:sp>
        <p:nvSpPr>
          <p:cNvPr id="259" name="Google Shape;259;p21"/>
          <p:cNvSpPr txBox="1"/>
          <p:nvPr/>
        </p:nvSpPr>
        <p:spPr>
          <a:xfrm>
            <a:off x="1640797" y="3741883"/>
            <a:ext cx="485700" cy="312300"/>
          </a:xfrm>
          <a:prstGeom prst="rect">
            <a:avLst/>
          </a:prstGeom>
          <a:no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300">
                <a:solidFill>
                  <a:schemeClr val="accent3"/>
                </a:solidFill>
                <a:latin typeface="Roboto"/>
                <a:ea typeface="Roboto"/>
                <a:cs typeface="Roboto"/>
                <a:sym typeface="Roboto"/>
              </a:rPr>
              <a:t>“Orange”</a:t>
            </a:r>
            <a:endParaRPr sz="300">
              <a:solidFill>
                <a:schemeClr val="accent3"/>
              </a:solidFill>
              <a:latin typeface="Roboto"/>
              <a:ea typeface="Roboto"/>
              <a:cs typeface="Roboto"/>
              <a:sym typeface="Roboto"/>
            </a:endParaRPr>
          </a:p>
          <a:p>
            <a:pPr indent="0" lvl="0" marL="0" rtl="0" algn="l">
              <a:spcBef>
                <a:spcPts val="0"/>
              </a:spcBef>
              <a:spcAft>
                <a:spcPts val="0"/>
              </a:spcAft>
              <a:buNone/>
            </a:pPr>
            <a:r>
              <a:rPr lang="en" sz="300">
                <a:solidFill>
                  <a:schemeClr val="accent3"/>
                </a:solidFill>
                <a:latin typeface="Roboto"/>
                <a:ea typeface="Roboto"/>
                <a:cs typeface="Roboto"/>
                <a:sym typeface="Roboto"/>
              </a:rPr>
              <a:t>“Orange”</a:t>
            </a:r>
            <a:endParaRPr sz="300">
              <a:solidFill>
                <a:schemeClr val="accent3"/>
              </a:solidFill>
              <a:latin typeface="Roboto"/>
              <a:ea typeface="Roboto"/>
              <a:cs typeface="Roboto"/>
              <a:sym typeface="Roboto"/>
            </a:endParaRPr>
          </a:p>
          <a:p>
            <a:pPr indent="0" lvl="0" marL="0" rtl="0" algn="l">
              <a:spcBef>
                <a:spcPts val="0"/>
              </a:spcBef>
              <a:spcAft>
                <a:spcPts val="0"/>
              </a:spcAft>
              <a:buNone/>
            </a:pPr>
            <a:r>
              <a:rPr lang="en" sz="300">
                <a:solidFill>
                  <a:schemeClr val="accent3"/>
                </a:solidFill>
                <a:latin typeface="Roboto"/>
                <a:ea typeface="Roboto"/>
                <a:cs typeface="Roboto"/>
                <a:sym typeface="Roboto"/>
              </a:rPr>
              <a:t>“Orange”</a:t>
            </a:r>
            <a:endParaRPr sz="300">
              <a:solidFill>
                <a:schemeClr val="accent3"/>
              </a:solidFill>
              <a:latin typeface="Roboto"/>
              <a:ea typeface="Roboto"/>
              <a:cs typeface="Roboto"/>
              <a:sym typeface="Roboto"/>
            </a:endParaRPr>
          </a:p>
        </p:txBody>
      </p:sp>
      <p:sp>
        <p:nvSpPr>
          <p:cNvPr id="260" name="Google Shape;260;p21"/>
          <p:cNvSpPr txBox="1"/>
          <p:nvPr/>
        </p:nvSpPr>
        <p:spPr>
          <a:xfrm>
            <a:off x="2483415" y="3741883"/>
            <a:ext cx="404700" cy="312300"/>
          </a:xfrm>
          <a:prstGeom prst="rect">
            <a:avLst/>
          </a:prstGeom>
          <a:no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300">
                <a:solidFill>
                  <a:schemeClr val="dk2"/>
                </a:solidFill>
                <a:latin typeface="Roboto"/>
                <a:ea typeface="Roboto"/>
                <a:cs typeface="Roboto"/>
                <a:sym typeface="Roboto"/>
              </a:rPr>
              <a:t>“Puppy”</a:t>
            </a:r>
            <a:endParaRPr sz="300">
              <a:solidFill>
                <a:schemeClr val="dk2"/>
              </a:solidFill>
              <a:latin typeface="Roboto"/>
              <a:ea typeface="Roboto"/>
              <a:cs typeface="Roboto"/>
              <a:sym typeface="Roboto"/>
            </a:endParaRPr>
          </a:p>
          <a:p>
            <a:pPr indent="0" lvl="0" marL="0" rtl="0" algn="l">
              <a:spcBef>
                <a:spcPts val="0"/>
              </a:spcBef>
              <a:spcAft>
                <a:spcPts val="0"/>
              </a:spcAft>
              <a:buNone/>
            </a:pPr>
            <a:r>
              <a:rPr lang="en" sz="300">
                <a:solidFill>
                  <a:schemeClr val="dk2"/>
                </a:solidFill>
                <a:latin typeface="Roboto"/>
                <a:ea typeface="Roboto"/>
                <a:cs typeface="Roboto"/>
                <a:sym typeface="Roboto"/>
              </a:rPr>
              <a:t>“Footstool”</a:t>
            </a:r>
            <a:endParaRPr sz="300">
              <a:solidFill>
                <a:schemeClr val="dk2"/>
              </a:solidFill>
              <a:latin typeface="Roboto"/>
              <a:ea typeface="Roboto"/>
              <a:cs typeface="Roboto"/>
              <a:sym typeface="Roboto"/>
            </a:endParaRPr>
          </a:p>
          <a:p>
            <a:pPr indent="0" lvl="0" marL="0" rtl="0" algn="l">
              <a:spcBef>
                <a:spcPts val="0"/>
              </a:spcBef>
              <a:spcAft>
                <a:spcPts val="0"/>
              </a:spcAft>
              <a:buNone/>
            </a:pPr>
            <a:r>
              <a:rPr lang="en" sz="300">
                <a:solidFill>
                  <a:schemeClr val="dk2"/>
                </a:solidFill>
                <a:latin typeface="Roboto"/>
                <a:ea typeface="Roboto"/>
                <a:cs typeface="Roboto"/>
                <a:sym typeface="Roboto"/>
              </a:rPr>
              <a:t>“Holiday”</a:t>
            </a:r>
            <a:endParaRPr sz="300">
              <a:solidFill>
                <a:schemeClr val="dk2"/>
              </a:solidFill>
              <a:latin typeface="Roboto"/>
              <a:ea typeface="Roboto"/>
              <a:cs typeface="Roboto"/>
              <a:sym typeface="Roboto"/>
            </a:endParaRPr>
          </a:p>
          <a:p>
            <a:pPr indent="0" lvl="0" marL="0" rtl="0" algn="l">
              <a:spcBef>
                <a:spcPts val="0"/>
              </a:spcBef>
              <a:spcAft>
                <a:spcPts val="0"/>
              </a:spcAft>
              <a:buNone/>
            </a:pPr>
            <a:r>
              <a:t/>
            </a:r>
            <a:endParaRPr sz="300">
              <a:solidFill>
                <a:schemeClr val="dk2"/>
              </a:solidFill>
              <a:latin typeface="Roboto"/>
              <a:ea typeface="Roboto"/>
              <a:cs typeface="Roboto"/>
              <a:sym typeface="Roboto"/>
            </a:endParaRPr>
          </a:p>
          <a:p>
            <a:pPr indent="0" lvl="0" marL="0" rtl="0" algn="l">
              <a:spcBef>
                <a:spcPts val="0"/>
              </a:spcBef>
              <a:spcAft>
                <a:spcPts val="0"/>
              </a:spcAft>
              <a:buNone/>
            </a:pPr>
            <a:r>
              <a:rPr lang="en" sz="300">
                <a:solidFill>
                  <a:schemeClr val="dk2"/>
                </a:solidFill>
                <a:latin typeface="Roboto"/>
                <a:ea typeface="Roboto"/>
                <a:cs typeface="Roboto"/>
                <a:sym typeface="Roboto"/>
              </a:rPr>
              <a:t>…</a:t>
            </a:r>
            <a:endParaRPr sz="300">
              <a:solidFill>
                <a:schemeClr val="dk2"/>
              </a:solidFill>
              <a:latin typeface="Roboto"/>
              <a:ea typeface="Roboto"/>
              <a:cs typeface="Roboto"/>
              <a:sym typeface="Roboto"/>
            </a:endParaRPr>
          </a:p>
        </p:txBody>
      </p:sp>
      <p:cxnSp>
        <p:nvCxnSpPr>
          <p:cNvPr id="261" name="Google Shape;261;p21"/>
          <p:cNvCxnSpPr/>
          <p:nvPr/>
        </p:nvCxnSpPr>
        <p:spPr>
          <a:xfrm flipH="1" rot="10800000">
            <a:off x="949139" y="3371721"/>
            <a:ext cx="813900" cy="291600"/>
          </a:xfrm>
          <a:prstGeom prst="straightConnector1">
            <a:avLst/>
          </a:prstGeom>
          <a:noFill/>
          <a:ln cap="flat" cmpd="sng" w="9525">
            <a:solidFill>
              <a:schemeClr val="dk2"/>
            </a:solidFill>
            <a:prstDash val="solid"/>
            <a:round/>
            <a:headEnd len="med" w="med" type="none"/>
            <a:tailEnd len="med" w="med" type="triangle"/>
          </a:ln>
        </p:spPr>
      </p:cxnSp>
      <p:cxnSp>
        <p:nvCxnSpPr>
          <p:cNvPr id="262" name="Google Shape;262;p21"/>
          <p:cNvCxnSpPr/>
          <p:nvPr/>
        </p:nvCxnSpPr>
        <p:spPr>
          <a:xfrm flipH="1" rot="10800000">
            <a:off x="1675849" y="3397654"/>
            <a:ext cx="576900" cy="288000"/>
          </a:xfrm>
          <a:prstGeom prst="straightConnector1">
            <a:avLst/>
          </a:prstGeom>
          <a:noFill/>
          <a:ln cap="flat" cmpd="sng" w="9525">
            <a:solidFill>
              <a:schemeClr val="dk2"/>
            </a:solidFill>
            <a:prstDash val="solid"/>
            <a:round/>
            <a:headEnd len="med" w="med" type="none"/>
            <a:tailEnd len="med" w="med" type="triangle"/>
          </a:ln>
        </p:spPr>
      </p:cxnSp>
      <p:cxnSp>
        <p:nvCxnSpPr>
          <p:cNvPr id="263" name="Google Shape;263;p21"/>
          <p:cNvCxnSpPr/>
          <p:nvPr/>
        </p:nvCxnSpPr>
        <p:spPr>
          <a:xfrm flipH="1" rot="10800000">
            <a:off x="2636871" y="3377504"/>
            <a:ext cx="171600" cy="315900"/>
          </a:xfrm>
          <a:prstGeom prst="straightConnector1">
            <a:avLst/>
          </a:prstGeom>
          <a:noFill/>
          <a:ln cap="flat" cmpd="sng" w="9525">
            <a:solidFill>
              <a:schemeClr val="dk2"/>
            </a:solidFill>
            <a:prstDash val="solid"/>
            <a:round/>
            <a:headEnd len="med" w="med" type="none"/>
            <a:tailEnd len="med" w="med" type="triangle"/>
          </a:ln>
        </p:spPr>
      </p:cxnSp>
      <p:grpSp>
        <p:nvGrpSpPr>
          <p:cNvPr id="264" name="Google Shape;264;p21"/>
          <p:cNvGrpSpPr/>
          <p:nvPr/>
        </p:nvGrpSpPr>
        <p:grpSpPr>
          <a:xfrm>
            <a:off x="1106256" y="3664399"/>
            <a:ext cx="69543" cy="98081"/>
            <a:chOff x="1275865" y="6398290"/>
            <a:chExt cx="419186" cy="547634"/>
          </a:xfrm>
        </p:grpSpPr>
        <p:sp>
          <p:nvSpPr>
            <p:cNvPr id="265" name="Google Shape;265;p21"/>
            <p:cNvSpPr/>
            <p:nvPr/>
          </p:nvSpPr>
          <p:spPr>
            <a:xfrm>
              <a:off x="1345888" y="6398290"/>
              <a:ext cx="279140" cy="302952"/>
            </a:xfrm>
            <a:custGeom>
              <a:rect b="b" l="l" r="r" t="t"/>
              <a:pathLst>
                <a:path extrusionOk="0" h="1908" w="1758">
                  <a:moveTo>
                    <a:pt x="884" y="399"/>
                  </a:moveTo>
                  <a:lnTo>
                    <a:pt x="981" y="410"/>
                  </a:lnTo>
                  <a:lnTo>
                    <a:pt x="1068" y="442"/>
                  </a:lnTo>
                  <a:lnTo>
                    <a:pt x="1154" y="485"/>
                  </a:lnTo>
                  <a:lnTo>
                    <a:pt x="1218" y="539"/>
                  </a:lnTo>
                  <a:lnTo>
                    <a:pt x="1283" y="615"/>
                  </a:lnTo>
                  <a:lnTo>
                    <a:pt x="1326" y="690"/>
                  </a:lnTo>
                  <a:lnTo>
                    <a:pt x="1358" y="787"/>
                  </a:lnTo>
                  <a:lnTo>
                    <a:pt x="1358" y="884"/>
                  </a:lnTo>
                  <a:lnTo>
                    <a:pt x="1358" y="1520"/>
                  </a:lnTo>
                  <a:lnTo>
                    <a:pt x="400" y="1520"/>
                  </a:lnTo>
                  <a:lnTo>
                    <a:pt x="400" y="884"/>
                  </a:lnTo>
                  <a:lnTo>
                    <a:pt x="410" y="787"/>
                  </a:lnTo>
                  <a:lnTo>
                    <a:pt x="432" y="690"/>
                  </a:lnTo>
                  <a:lnTo>
                    <a:pt x="475" y="615"/>
                  </a:lnTo>
                  <a:lnTo>
                    <a:pt x="540" y="539"/>
                  </a:lnTo>
                  <a:lnTo>
                    <a:pt x="604" y="485"/>
                  </a:lnTo>
                  <a:lnTo>
                    <a:pt x="690" y="442"/>
                  </a:lnTo>
                  <a:lnTo>
                    <a:pt x="787" y="410"/>
                  </a:lnTo>
                  <a:lnTo>
                    <a:pt x="884" y="399"/>
                  </a:lnTo>
                  <a:close/>
                  <a:moveTo>
                    <a:pt x="884" y="1"/>
                  </a:moveTo>
                  <a:lnTo>
                    <a:pt x="787" y="11"/>
                  </a:lnTo>
                  <a:lnTo>
                    <a:pt x="701" y="22"/>
                  </a:lnTo>
                  <a:lnTo>
                    <a:pt x="615" y="44"/>
                  </a:lnTo>
                  <a:lnTo>
                    <a:pt x="540" y="76"/>
                  </a:lnTo>
                  <a:lnTo>
                    <a:pt x="464" y="108"/>
                  </a:lnTo>
                  <a:lnTo>
                    <a:pt x="389" y="151"/>
                  </a:lnTo>
                  <a:lnTo>
                    <a:pt x="324" y="205"/>
                  </a:lnTo>
                  <a:lnTo>
                    <a:pt x="260" y="259"/>
                  </a:lnTo>
                  <a:lnTo>
                    <a:pt x="206" y="324"/>
                  </a:lnTo>
                  <a:lnTo>
                    <a:pt x="152" y="389"/>
                  </a:lnTo>
                  <a:lnTo>
                    <a:pt x="109" y="464"/>
                  </a:lnTo>
                  <a:lnTo>
                    <a:pt x="66" y="539"/>
                  </a:lnTo>
                  <a:lnTo>
                    <a:pt x="44" y="626"/>
                  </a:lnTo>
                  <a:lnTo>
                    <a:pt x="23" y="712"/>
                  </a:lnTo>
                  <a:lnTo>
                    <a:pt x="1" y="798"/>
                  </a:lnTo>
                  <a:lnTo>
                    <a:pt x="1" y="884"/>
                  </a:lnTo>
                  <a:lnTo>
                    <a:pt x="1" y="1908"/>
                  </a:lnTo>
                  <a:lnTo>
                    <a:pt x="1757" y="1908"/>
                  </a:lnTo>
                  <a:lnTo>
                    <a:pt x="1757" y="884"/>
                  </a:lnTo>
                  <a:lnTo>
                    <a:pt x="1757" y="798"/>
                  </a:lnTo>
                  <a:lnTo>
                    <a:pt x="1746" y="712"/>
                  </a:lnTo>
                  <a:lnTo>
                    <a:pt x="1725" y="626"/>
                  </a:lnTo>
                  <a:lnTo>
                    <a:pt x="1692" y="539"/>
                  </a:lnTo>
                  <a:lnTo>
                    <a:pt x="1649" y="464"/>
                  </a:lnTo>
                  <a:lnTo>
                    <a:pt x="1606" y="389"/>
                  </a:lnTo>
                  <a:lnTo>
                    <a:pt x="1563" y="324"/>
                  </a:lnTo>
                  <a:lnTo>
                    <a:pt x="1499" y="259"/>
                  </a:lnTo>
                  <a:lnTo>
                    <a:pt x="1434" y="205"/>
                  </a:lnTo>
                  <a:lnTo>
                    <a:pt x="1369" y="151"/>
                  </a:lnTo>
                  <a:lnTo>
                    <a:pt x="1294" y="108"/>
                  </a:lnTo>
                  <a:lnTo>
                    <a:pt x="1218" y="76"/>
                  </a:lnTo>
                  <a:lnTo>
                    <a:pt x="1143" y="44"/>
                  </a:lnTo>
                  <a:lnTo>
                    <a:pt x="1057" y="22"/>
                  </a:lnTo>
                  <a:lnTo>
                    <a:pt x="971" y="11"/>
                  </a:lnTo>
                  <a:lnTo>
                    <a:pt x="884" y="1"/>
                  </a:lnTo>
                  <a:close/>
                </a:path>
              </a:pathLst>
            </a:custGeom>
            <a:solidFill>
              <a:srgbClr val="BABF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21"/>
            <p:cNvSpPr/>
            <p:nvPr/>
          </p:nvSpPr>
          <p:spPr>
            <a:xfrm>
              <a:off x="1275865" y="6639479"/>
              <a:ext cx="100986" cy="306445"/>
            </a:xfrm>
            <a:custGeom>
              <a:rect b="b" l="l" r="r" t="t"/>
              <a:pathLst>
                <a:path extrusionOk="0" h="1930" w="636">
                  <a:moveTo>
                    <a:pt x="54" y="1"/>
                  </a:moveTo>
                  <a:lnTo>
                    <a:pt x="22" y="22"/>
                  </a:lnTo>
                  <a:lnTo>
                    <a:pt x="11" y="44"/>
                  </a:lnTo>
                  <a:lnTo>
                    <a:pt x="0" y="76"/>
                  </a:lnTo>
                  <a:lnTo>
                    <a:pt x="0" y="1854"/>
                  </a:lnTo>
                  <a:lnTo>
                    <a:pt x="11" y="1886"/>
                  </a:lnTo>
                  <a:lnTo>
                    <a:pt x="22" y="1908"/>
                  </a:lnTo>
                  <a:lnTo>
                    <a:pt x="54" y="1929"/>
                  </a:lnTo>
                  <a:lnTo>
                    <a:pt x="636" y="1929"/>
                  </a:lnTo>
                  <a:lnTo>
                    <a:pt x="636" y="1"/>
                  </a:lnTo>
                  <a:close/>
                </a:path>
              </a:pathLst>
            </a:custGeom>
            <a:solidFill>
              <a:srgbClr val="EDA60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21"/>
            <p:cNvSpPr/>
            <p:nvPr/>
          </p:nvSpPr>
          <p:spPr>
            <a:xfrm>
              <a:off x="1359703" y="6639479"/>
              <a:ext cx="335349" cy="306445"/>
            </a:xfrm>
            <a:custGeom>
              <a:rect b="b" l="l" r="r" t="t"/>
              <a:pathLst>
                <a:path extrusionOk="0" h="1930" w="2112">
                  <a:moveTo>
                    <a:pt x="54" y="1"/>
                  </a:moveTo>
                  <a:lnTo>
                    <a:pt x="22" y="22"/>
                  </a:lnTo>
                  <a:lnTo>
                    <a:pt x="11" y="44"/>
                  </a:lnTo>
                  <a:lnTo>
                    <a:pt x="0" y="76"/>
                  </a:lnTo>
                  <a:lnTo>
                    <a:pt x="0" y="1854"/>
                  </a:lnTo>
                  <a:lnTo>
                    <a:pt x="11" y="1886"/>
                  </a:lnTo>
                  <a:lnTo>
                    <a:pt x="22" y="1908"/>
                  </a:lnTo>
                  <a:lnTo>
                    <a:pt x="54" y="1929"/>
                  </a:lnTo>
                  <a:lnTo>
                    <a:pt x="2058" y="1929"/>
                  </a:lnTo>
                  <a:lnTo>
                    <a:pt x="2090" y="1908"/>
                  </a:lnTo>
                  <a:lnTo>
                    <a:pt x="2101" y="1886"/>
                  </a:lnTo>
                  <a:lnTo>
                    <a:pt x="2112" y="1854"/>
                  </a:lnTo>
                  <a:lnTo>
                    <a:pt x="2112" y="76"/>
                  </a:lnTo>
                  <a:lnTo>
                    <a:pt x="2101" y="44"/>
                  </a:lnTo>
                  <a:lnTo>
                    <a:pt x="2090" y="22"/>
                  </a:lnTo>
                  <a:lnTo>
                    <a:pt x="2058" y="1"/>
                  </a:lnTo>
                  <a:close/>
                </a:path>
              </a:pathLst>
            </a:custGeom>
            <a:solidFill>
              <a:srgbClr val="FABB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8" name="Google Shape;268;p21"/>
          <p:cNvGrpSpPr/>
          <p:nvPr/>
        </p:nvGrpSpPr>
        <p:grpSpPr>
          <a:xfrm>
            <a:off x="2038162" y="3664399"/>
            <a:ext cx="69543" cy="98081"/>
            <a:chOff x="1275865" y="6398290"/>
            <a:chExt cx="419186" cy="547634"/>
          </a:xfrm>
        </p:grpSpPr>
        <p:sp>
          <p:nvSpPr>
            <p:cNvPr id="269" name="Google Shape;269;p21"/>
            <p:cNvSpPr/>
            <p:nvPr/>
          </p:nvSpPr>
          <p:spPr>
            <a:xfrm>
              <a:off x="1345888" y="6398290"/>
              <a:ext cx="279140" cy="302952"/>
            </a:xfrm>
            <a:custGeom>
              <a:rect b="b" l="l" r="r" t="t"/>
              <a:pathLst>
                <a:path extrusionOk="0" h="1908" w="1758">
                  <a:moveTo>
                    <a:pt x="884" y="399"/>
                  </a:moveTo>
                  <a:lnTo>
                    <a:pt x="981" y="410"/>
                  </a:lnTo>
                  <a:lnTo>
                    <a:pt x="1068" y="442"/>
                  </a:lnTo>
                  <a:lnTo>
                    <a:pt x="1154" y="485"/>
                  </a:lnTo>
                  <a:lnTo>
                    <a:pt x="1218" y="539"/>
                  </a:lnTo>
                  <a:lnTo>
                    <a:pt x="1283" y="615"/>
                  </a:lnTo>
                  <a:lnTo>
                    <a:pt x="1326" y="690"/>
                  </a:lnTo>
                  <a:lnTo>
                    <a:pt x="1358" y="787"/>
                  </a:lnTo>
                  <a:lnTo>
                    <a:pt x="1358" y="884"/>
                  </a:lnTo>
                  <a:lnTo>
                    <a:pt x="1358" y="1520"/>
                  </a:lnTo>
                  <a:lnTo>
                    <a:pt x="400" y="1520"/>
                  </a:lnTo>
                  <a:lnTo>
                    <a:pt x="400" y="884"/>
                  </a:lnTo>
                  <a:lnTo>
                    <a:pt x="410" y="787"/>
                  </a:lnTo>
                  <a:lnTo>
                    <a:pt x="432" y="690"/>
                  </a:lnTo>
                  <a:lnTo>
                    <a:pt x="475" y="615"/>
                  </a:lnTo>
                  <a:lnTo>
                    <a:pt x="540" y="539"/>
                  </a:lnTo>
                  <a:lnTo>
                    <a:pt x="604" y="485"/>
                  </a:lnTo>
                  <a:lnTo>
                    <a:pt x="690" y="442"/>
                  </a:lnTo>
                  <a:lnTo>
                    <a:pt x="787" y="410"/>
                  </a:lnTo>
                  <a:lnTo>
                    <a:pt x="884" y="399"/>
                  </a:lnTo>
                  <a:close/>
                  <a:moveTo>
                    <a:pt x="884" y="1"/>
                  </a:moveTo>
                  <a:lnTo>
                    <a:pt x="787" y="11"/>
                  </a:lnTo>
                  <a:lnTo>
                    <a:pt x="701" y="22"/>
                  </a:lnTo>
                  <a:lnTo>
                    <a:pt x="615" y="44"/>
                  </a:lnTo>
                  <a:lnTo>
                    <a:pt x="540" y="76"/>
                  </a:lnTo>
                  <a:lnTo>
                    <a:pt x="464" y="108"/>
                  </a:lnTo>
                  <a:lnTo>
                    <a:pt x="389" y="151"/>
                  </a:lnTo>
                  <a:lnTo>
                    <a:pt x="324" y="205"/>
                  </a:lnTo>
                  <a:lnTo>
                    <a:pt x="260" y="259"/>
                  </a:lnTo>
                  <a:lnTo>
                    <a:pt x="206" y="324"/>
                  </a:lnTo>
                  <a:lnTo>
                    <a:pt x="152" y="389"/>
                  </a:lnTo>
                  <a:lnTo>
                    <a:pt x="109" y="464"/>
                  </a:lnTo>
                  <a:lnTo>
                    <a:pt x="66" y="539"/>
                  </a:lnTo>
                  <a:lnTo>
                    <a:pt x="44" y="626"/>
                  </a:lnTo>
                  <a:lnTo>
                    <a:pt x="23" y="712"/>
                  </a:lnTo>
                  <a:lnTo>
                    <a:pt x="1" y="798"/>
                  </a:lnTo>
                  <a:lnTo>
                    <a:pt x="1" y="884"/>
                  </a:lnTo>
                  <a:lnTo>
                    <a:pt x="1" y="1908"/>
                  </a:lnTo>
                  <a:lnTo>
                    <a:pt x="1757" y="1908"/>
                  </a:lnTo>
                  <a:lnTo>
                    <a:pt x="1757" y="884"/>
                  </a:lnTo>
                  <a:lnTo>
                    <a:pt x="1757" y="798"/>
                  </a:lnTo>
                  <a:lnTo>
                    <a:pt x="1746" y="712"/>
                  </a:lnTo>
                  <a:lnTo>
                    <a:pt x="1725" y="626"/>
                  </a:lnTo>
                  <a:lnTo>
                    <a:pt x="1692" y="539"/>
                  </a:lnTo>
                  <a:lnTo>
                    <a:pt x="1649" y="464"/>
                  </a:lnTo>
                  <a:lnTo>
                    <a:pt x="1606" y="389"/>
                  </a:lnTo>
                  <a:lnTo>
                    <a:pt x="1563" y="324"/>
                  </a:lnTo>
                  <a:lnTo>
                    <a:pt x="1499" y="259"/>
                  </a:lnTo>
                  <a:lnTo>
                    <a:pt x="1434" y="205"/>
                  </a:lnTo>
                  <a:lnTo>
                    <a:pt x="1369" y="151"/>
                  </a:lnTo>
                  <a:lnTo>
                    <a:pt x="1294" y="108"/>
                  </a:lnTo>
                  <a:lnTo>
                    <a:pt x="1218" y="76"/>
                  </a:lnTo>
                  <a:lnTo>
                    <a:pt x="1143" y="44"/>
                  </a:lnTo>
                  <a:lnTo>
                    <a:pt x="1057" y="22"/>
                  </a:lnTo>
                  <a:lnTo>
                    <a:pt x="971" y="11"/>
                  </a:lnTo>
                  <a:lnTo>
                    <a:pt x="884" y="1"/>
                  </a:lnTo>
                  <a:close/>
                </a:path>
              </a:pathLst>
            </a:custGeom>
            <a:solidFill>
              <a:srgbClr val="BABF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21"/>
            <p:cNvSpPr/>
            <p:nvPr/>
          </p:nvSpPr>
          <p:spPr>
            <a:xfrm>
              <a:off x="1275865" y="6639479"/>
              <a:ext cx="100986" cy="306445"/>
            </a:xfrm>
            <a:custGeom>
              <a:rect b="b" l="l" r="r" t="t"/>
              <a:pathLst>
                <a:path extrusionOk="0" h="1930" w="636">
                  <a:moveTo>
                    <a:pt x="54" y="1"/>
                  </a:moveTo>
                  <a:lnTo>
                    <a:pt x="22" y="22"/>
                  </a:lnTo>
                  <a:lnTo>
                    <a:pt x="11" y="44"/>
                  </a:lnTo>
                  <a:lnTo>
                    <a:pt x="0" y="76"/>
                  </a:lnTo>
                  <a:lnTo>
                    <a:pt x="0" y="1854"/>
                  </a:lnTo>
                  <a:lnTo>
                    <a:pt x="11" y="1886"/>
                  </a:lnTo>
                  <a:lnTo>
                    <a:pt x="22" y="1908"/>
                  </a:lnTo>
                  <a:lnTo>
                    <a:pt x="54" y="1929"/>
                  </a:lnTo>
                  <a:lnTo>
                    <a:pt x="636" y="1929"/>
                  </a:lnTo>
                  <a:lnTo>
                    <a:pt x="636" y="1"/>
                  </a:lnTo>
                  <a:close/>
                </a:path>
              </a:pathLst>
            </a:custGeom>
            <a:solidFill>
              <a:srgbClr val="EDA60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21"/>
            <p:cNvSpPr/>
            <p:nvPr/>
          </p:nvSpPr>
          <p:spPr>
            <a:xfrm>
              <a:off x="1359703" y="6639479"/>
              <a:ext cx="335349" cy="306445"/>
            </a:xfrm>
            <a:custGeom>
              <a:rect b="b" l="l" r="r" t="t"/>
              <a:pathLst>
                <a:path extrusionOk="0" h="1930" w="2112">
                  <a:moveTo>
                    <a:pt x="54" y="1"/>
                  </a:moveTo>
                  <a:lnTo>
                    <a:pt x="22" y="22"/>
                  </a:lnTo>
                  <a:lnTo>
                    <a:pt x="11" y="44"/>
                  </a:lnTo>
                  <a:lnTo>
                    <a:pt x="0" y="76"/>
                  </a:lnTo>
                  <a:lnTo>
                    <a:pt x="0" y="1854"/>
                  </a:lnTo>
                  <a:lnTo>
                    <a:pt x="11" y="1886"/>
                  </a:lnTo>
                  <a:lnTo>
                    <a:pt x="22" y="1908"/>
                  </a:lnTo>
                  <a:lnTo>
                    <a:pt x="54" y="1929"/>
                  </a:lnTo>
                  <a:lnTo>
                    <a:pt x="2058" y="1929"/>
                  </a:lnTo>
                  <a:lnTo>
                    <a:pt x="2090" y="1908"/>
                  </a:lnTo>
                  <a:lnTo>
                    <a:pt x="2101" y="1886"/>
                  </a:lnTo>
                  <a:lnTo>
                    <a:pt x="2112" y="1854"/>
                  </a:lnTo>
                  <a:lnTo>
                    <a:pt x="2112" y="76"/>
                  </a:lnTo>
                  <a:lnTo>
                    <a:pt x="2101" y="44"/>
                  </a:lnTo>
                  <a:lnTo>
                    <a:pt x="2090" y="22"/>
                  </a:lnTo>
                  <a:lnTo>
                    <a:pt x="2058" y="1"/>
                  </a:lnTo>
                  <a:close/>
                </a:path>
              </a:pathLst>
            </a:custGeom>
            <a:solidFill>
              <a:srgbClr val="FABB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2" name="Google Shape;272;p21"/>
          <p:cNvGrpSpPr/>
          <p:nvPr/>
        </p:nvGrpSpPr>
        <p:grpSpPr>
          <a:xfrm>
            <a:off x="2811777" y="3664399"/>
            <a:ext cx="69543" cy="98081"/>
            <a:chOff x="1275865" y="6398290"/>
            <a:chExt cx="419186" cy="547634"/>
          </a:xfrm>
        </p:grpSpPr>
        <p:sp>
          <p:nvSpPr>
            <p:cNvPr id="273" name="Google Shape;273;p21"/>
            <p:cNvSpPr/>
            <p:nvPr/>
          </p:nvSpPr>
          <p:spPr>
            <a:xfrm>
              <a:off x="1345888" y="6398290"/>
              <a:ext cx="279140" cy="302952"/>
            </a:xfrm>
            <a:custGeom>
              <a:rect b="b" l="l" r="r" t="t"/>
              <a:pathLst>
                <a:path extrusionOk="0" h="1908" w="1758">
                  <a:moveTo>
                    <a:pt x="884" y="399"/>
                  </a:moveTo>
                  <a:lnTo>
                    <a:pt x="981" y="410"/>
                  </a:lnTo>
                  <a:lnTo>
                    <a:pt x="1068" y="442"/>
                  </a:lnTo>
                  <a:lnTo>
                    <a:pt x="1154" y="485"/>
                  </a:lnTo>
                  <a:lnTo>
                    <a:pt x="1218" y="539"/>
                  </a:lnTo>
                  <a:lnTo>
                    <a:pt x="1283" y="615"/>
                  </a:lnTo>
                  <a:lnTo>
                    <a:pt x="1326" y="690"/>
                  </a:lnTo>
                  <a:lnTo>
                    <a:pt x="1358" y="787"/>
                  </a:lnTo>
                  <a:lnTo>
                    <a:pt x="1358" y="884"/>
                  </a:lnTo>
                  <a:lnTo>
                    <a:pt x="1358" y="1520"/>
                  </a:lnTo>
                  <a:lnTo>
                    <a:pt x="400" y="1520"/>
                  </a:lnTo>
                  <a:lnTo>
                    <a:pt x="400" y="884"/>
                  </a:lnTo>
                  <a:lnTo>
                    <a:pt x="410" y="787"/>
                  </a:lnTo>
                  <a:lnTo>
                    <a:pt x="432" y="690"/>
                  </a:lnTo>
                  <a:lnTo>
                    <a:pt x="475" y="615"/>
                  </a:lnTo>
                  <a:lnTo>
                    <a:pt x="540" y="539"/>
                  </a:lnTo>
                  <a:lnTo>
                    <a:pt x="604" y="485"/>
                  </a:lnTo>
                  <a:lnTo>
                    <a:pt x="690" y="442"/>
                  </a:lnTo>
                  <a:lnTo>
                    <a:pt x="787" y="410"/>
                  </a:lnTo>
                  <a:lnTo>
                    <a:pt x="884" y="399"/>
                  </a:lnTo>
                  <a:close/>
                  <a:moveTo>
                    <a:pt x="884" y="1"/>
                  </a:moveTo>
                  <a:lnTo>
                    <a:pt x="787" y="11"/>
                  </a:lnTo>
                  <a:lnTo>
                    <a:pt x="701" y="22"/>
                  </a:lnTo>
                  <a:lnTo>
                    <a:pt x="615" y="44"/>
                  </a:lnTo>
                  <a:lnTo>
                    <a:pt x="540" y="76"/>
                  </a:lnTo>
                  <a:lnTo>
                    <a:pt x="464" y="108"/>
                  </a:lnTo>
                  <a:lnTo>
                    <a:pt x="389" y="151"/>
                  </a:lnTo>
                  <a:lnTo>
                    <a:pt x="324" y="205"/>
                  </a:lnTo>
                  <a:lnTo>
                    <a:pt x="260" y="259"/>
                  </a:lnTo>
                  <a:lnTo>
                    <a:pt x="206" y="324"/>
                  </a:lnTo>
                  <a:lnTo>
                    <a:pt x="152" y="389"/>
                  </a:lnTo>
                  <a:lnTo>
                    <a:pt x="109" y="464"/>
                  </a:lnTo>
                  <a:lnTo>
                    <a:pt x="66" y="539"/>
                  </a:lnTo>
                  <a:lnTo>
                    <a:pt x="44" y="626"/>
                  </a:lnTo>
                  <a:lnTo>
                    <a:pt x="23" y="712"/>
                  </a:lnTo>
                  <a:lnTo>
                    <a:pt x="1" y="798"/>
                  </a:lnTo>
                  <a:lnTo>
                    <a:pt x="1" y="884"/>
                  </a:lnTo>
                  <a:lnTo>
                    <a:pt x="1" y="1908"/>
                  </a:lnTo>
                  <a:lnTo>
                    <a:pt x="1757" y="1908"/>
                  </a:lnTo>
                  <a:lnTo>
                    <a:pt x="1757" y="884"/>
                  </a:lnTo>
                  <a:lnTo>
                    <a:pt x="1757" y="798"/>
                  </a:lnTo>
                  <a:lnTo>
                    <a:pt x="1746" y="712"/>
                  </a:lnTo>
                  <a:lnTo>
                    <a:pt x="1725" y="626"/>
                  </a:lnTo>
                  <a:lnTo>
                    <a:pt x="1692" y="539"/>
                  </a:lnTo>
                  <a:lnTo>
                    <a:pt x="1649" y="464"/>
                  </a:lnTo>
                  <a:lnTo>
                    <a:pt x="1606" y="389"/>
                  </a:lnTo>
                  <a:lnTo>
                    <a:pt x="1563" y="324"/>
                  </a:lnTo>
                  <a:lnTo>
                    <a:pt x="1499" y="259"/>
                  </a:lnTo>
                  <a:lnTo>
                    <a:pt x="1434" y="205"/>
                  </a:lnTo>
                  <a:lnTo>
                    <a:pt x="1369" y="151"/>
                  </a:lnTo>
                  <a:lnTo>
                    <a:pt x="1294" y="108"/>
                  </a:lnTo>
                  <a:lnTo>
                    <a:pt x="1218" y="76"/>
                  </a:lnTo>
                  <a:lnTo>
                    <a:pt x="1143" y="44"/>
                  </a:lnTo>
                  <a:lnTo>
                    <a:pt x="1057" y="22"/>
                  </a:lnTo>
                  <a:lnTo>
                    <a:pt x="971" y="11"/>
                  </a:lnTo>
                  <a:lnTo>
                    <a:pt x="884" y="1"/>
                  </a:lnTo>
                  <a:close/>
                </a:path>
              </a:pathLst>
            </a:custGeom>
            <a:solidFill>
              <a:srgbClr val="BABF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21"/>
            <p:cNvSpPr/>
            <p:nvPr/>
          </p:nvSpPr>
          <p:spPr>
            <a:xfrm>
              <a:off x="1275865" y="6639479"/>
              <a:ext cx="100986" cy="306445"/>
            </a:xfrm>
            <a:custGeom>
              <a:rect b="b" l="l" r="r" t="t"/>
              <a:pathLst>
                <a:path extrusionOk="0" h="1930" w="636">
                  <a:moveTo>
                    <a:pt x="54" y="1"/>
                  </a:moveTo>
                  <a:lnTo>
                    <a:pt x="22" y="22"/>
                  </a:lnTo>
                  <a:lnTo>
                    <a:pt x="11" y="44"/>
                  </a:lnTo>
                  <a:lnTo>
                    <a:pt x="0" y="76"/>
                  </a:lnTo>
                  <a:lnTo>
                    <a:pt x="0" y="1854"/>
                  </a:lnTo>
                  <a:lnTo>
                    <a:pt x="11" y="1886"/>
                  </a:lnTo>
                  <a:lnTo>
                    <a:pt x="22" y="1908"/>
                  </a:lnTo>
                  <a:lnTo>
                    <a:pt x="54" y="1929"/>
                  </a:lnTo>
                  <a:lnTo>
                    <a:pt x="636" y="1929"/>
                  </a:lnTo>
                  <a:lnTo>
                    <a:pt x="636" y="1"/>
                  </a:lnTo>
                  <a:close/>
                </a:path>
              </a:pathLst>
            </a:custGeom>
            <a:solidFill>
              <a:srgbClr val="EDA60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21"/>
            <p:cNvSpPr/>
            <p:nvPr/>
          </p:nvSpPr>
          <p:spPr>
            <a:xfrm>
              <a:off x="1359703" y="6639479"/>
              <a:ext cx="335349" cy="306445"/>
            </a:xfrm>
            <a:custGeom>
              <a:rect b="b" l="l" r="r" t="t"/>
              <a:pathLst>
                <a:path extrusionOk="0" h="1930" w="2112">
                  <a:moveTo>
                    <a:pt x="54" y="1"/>
                  </a:moveTo>
                  <a:lnTo>
                    <a:pt x="22" y="22"/>
                  </a:lnTo>
                  <a:lnTo>
                    <a:pt x="11" y="44"/>
                  </a:lnTo>
                  <a:lnTo>
                    <a:pt x="0" y="76"/>
                  </a:lnTo>
                  <a:lnTo>
                    <a:pt x="0" y="1854"/>
                  </a:lnTo>
                  <a:lnTo>
                    <a:pt x="11" y="1886"/>
                  </a:lnTo>
                  <a:lnTo>
                    <a:pt x="22" y="1908"/>
                  </a:lnTo>
                  <a:lnTo>
                    <a:pt x="54" y="1929"/>
                  </a:lnTo>
                  <a:lnTo>
                    <a:pt x="2058" y="1929"/>
                  </a:lnTo>
                  <a:lnTo>
                    <a:pt x="2090" y="1908"/>
                  </a:lnTo>
                  <a:lnTo>
                    <a:pt x="2101" y="1886"/>
                  </a:lnTo>
                  <a:lnTo>
                    <a:pt x="2112" y="1854"/>
                  </a:lnTo>
                  <a:lnTo>
                    <a:pt x="2112" y="76"/>
                  </a:lnTo>
                  <a:lnTo>
                    <a:pt x="2101" y="44"/>
                  </a:lnTo>
                  <a:lnTo>
                    <a:pt x="2090" y="22"/>
                  </a:lnTo>
                  <a:lnTo>
                    <a:pt x="2058" y="1"/>
                  </a:lnTo>
                  <a:close/>
                </a:path>
              </a:pathLst>
            </a:custGeom>
            <a:solidFill>
              <a:srgbClr val="FABB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276" name="Google Shape;276;p21"/>
          <p:cNvPicPr preferRelativeResize="0"/>
          <p:nvPr/>
        </p:nvPicPr>
        <p:blipFill>
          <a:blip r:embed="rId6">
            <a:alphaModFix/>
          </a:blip>
          <a:stretch>
            <a:fillRect/>
          </a:stretch>
        </p:blipFill>
        <p:spPr>
          <a:xfrm>
            <a:off x="2861168" y="1319475"/>
            <a:ext cx="1078596" cy="787200"/>
          </a:xfrm>
          <a:prstGeom prst="rect">
            <a:avLst/>
          </a:prstGeom>
          <a:noFill/>
          <a:ln>
            <a:noFill/>
          </a:ln>
        </p:spPr>
      </p:pic>
      <p:pic>
        <p:nvPicPr>
          <p:cNvPr id="277" name="Google Shape;277;p21"/>
          <p:cNvPicPr preferRelativeResize="0"/>
          <p:nvPr/>
        </p:nvPicPr>
        <p:blipFill>
          <a:blip r:embed="rId7">
            <a:alphaModFix/>
          </a:blip>
          <a:stretch>
            <a:fillRect/>
          </a:stretch>
        </p:blipFill>
        <p:spPr>
          <a:xfrm>
            <a:off x="3682208" y="1319467"/>
            <a:ext cx="1058823" cy="787214"/>
          </a:xfrm>
          <a:prstGeom prst="rect">
            <a:avLst/>
          </a:prstGeom>
          <a:noFill/>
          <a:ln>
            <a:noFill/>
          </a:ln>
        </p:spPr>
      </p:pic>
      <p:pic>
        <p:nvPicPr>
          <p:cNvPr id="278" name="Google Shape;278;p21"/>
          <p:cNvPicPr preferRelativeResize="0"/>
          <p:nvPr/>
        </p:nvPicPr>
        <p:blipFill>
          <a:blip r:embed="rId8">
            <a:alphaModFix/>
          </a:blip>
          <a:stretch>
            <a:fillRect/>
          </a:stretch>
        </p:blipFill>
        <p:spPr>
          <a:xfrm>
            <a:off x="6034046" y="978475"/>
            <a:ext cx="1566550" cy="1278800"/>
          </a:xfrm>
          <a:prstGeom prst="rect">
            <a:avLst/>
          </a:prstGeom>
          <a:noFill/>
          <a:ln>
            <a:noFill/>
          </a:ln>
        </p:spPr>
      </p:pic>
      <p:cxnSp>
        <p:nvCxnSpPr>
          <p:cNvPr id="279" name="Google Shape;279;p21"/>
          <p:cNvCxnSpPr/>
          <p:nvPr/>
        </p:nvCxnSpPr>
        <p:spPr>
          <a:xfrm>
            <a:off x="5038850" y="1683250"/>
            <a:ext cx="796200" cy="11700"/>
          </a:xfrm>
          <a:prstGeom prst="straightConnector1">
            <a:avLst/>
          </a:prstGeom>
          <a:noFill/>
          <a:ln cap="flat" cmpd="sng" w="9525">
            <a:solidFill>
              <a:schemeClr val="dk2"/>
            </a:solidFill>
            <a:prstDash val="solid"/>
            <a:round/>
            <a:headEnd len="med" w="med" type="none"/>
            <a:tailEnd len="med" w="med" type="triangle"/>
          </a:ln>
        </p:spPr>
      </p:cxnSp>
      <p:sp>
        <p:nvSpPr>
          <p:cNvPr id="280" name="Google Shape;280;p21"/>
          <p:cNvSpPr/>
          <p:nvPr/>
        </p:nvSpPr>
        <p:spPr>
          <a:xfrm>
            <a:off x="6280548" y="1477271"/>
            <a:ext cx="270065" cy="423677"/>
          </a:xfrm>
          <a:custGeom>
            <a:rect b="b" l="l" r="r" t="t"/>
            <a:pathLst>
              <a:path extrusionOk="0" h="863" w="550">
                <a:moveTo>
                  <a:pt x="388" y="0"/>
                </a:moveTo>
                <a:lnTo>
                  <a:pt x="377" y="11"/>
                </a:lnTo>
                <a:lnTo>
                  <a:pt x="0" y="442"/>
                </a:lnTo>
                <a:lnTo>
                  <a:pt x="0" y="464"/>
                </a:lnTo>
                <a:lnTo>
                  <a:pt x="11" y="474"/>
                </a:lnTo>
                <a:lnTo>
                  <a:pt x="227" y="474"/>
                </a:lnTo>
                <a:lnTo>
                  <a:pt x="227" y="496"/>
                </a:lnTo>
                <a:lnTo>
                  <a:pt x="130" y="841"/>
                </a:lnTo>
                <a:lnTo>
                  <a:pt x="130" y="862"/>
                </a:lnTo>
                <a:lnTo>
                  <a:pt x="162" y="862"/>
                </a:lnTo>
                <a:lnTo>
                  <a:pt x="539" y="367"/>
                </a:lnTo>
                <a:lnTo>
                  <a:pt x="550" y="345"/>
                </a:lnTo>
                <a:lnTo>
                  <a:pt x="324" y="345"/>
                </a:lnTo>
                <a:lnTo>
                  <a:pt x="313" y="334"/>
                </a:lnTo>
                <a:lnTo>
                  <a:pt x="313" y="323"/>
                </a:lnTo>
                <a:lnTo>
                  <a:pt x="410" y="22"/>
                </a:lnTo>
                <a:lnTo>
                  <a:pt x="410" y="11"/>
                </a:lnTo>
                <a:lnTo>
                  <a:pt x="399" y="11"/>
                </a:lnTo>
                <a:lnTo>
                  <a:pt x="388"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21"/>
          <p:cNvSpPr/>
          <p:nvPr/>
        </p:nvSpPr>
        <p:spPr>
          <a:xfrm>
            <a:off x="6682285" y="1477258"/>
            <a:ext cx="270065" cy="423677"/>
          </a:xfrm>
          <a:custGeom>
            <a:rect b="b" l="l" r="r" t="t"/>
            <a:pathLst>
              <a:path extrusionOk="0" h="863" w="550">
                <a:moveTo>
                  <a:pt x="388" y="0"/>
                </a:moveTo>
                <a:lnTo>
                  <a:pt x="377" y="11"/>
                </a:lnTo>
                <a:lnTo>
                  <a:pt x="0" y="442"/>
                </a:lnTo>
                <a:lnTo>
                  <a:pt x="0" y="464"/>
                </a:lnTo>
                <a:lnTo>
                  <a:pt x="11" y="474"/>
                </a:lnTo>
                <a:lnTo>
                  <a:pt x="227" y="474"/>
                </a:lnTo>
                <a:lnTo>
                  <a:pt x="227" y="496"/>
                </a:lnTo>
                <a:lnTo>
                  <a:pt x="130" y="841"/>
                </a:lnTo>
                <a:lnTo>
                  <a:pt x="130" y="862"/>
                </a:lnTo>
                <a:lnTo>
                  <a:pt x="162" y="862"/>
                </a:lnTo>
                <a:lnTo>
                  <a:pt x="539" y="367"/>
                </a:lnTo>
                <a:lnTo>
                  <a:pt x="550" y="345"/>
                </a:lnTo>
                <a:lnTo>
                  <a:pt x="324" y="345"/>
                </a:lnTo>
                <a:lnTo>
                  <a:pt x="313" y="334"/>
                </a:lnTo>
                <a:lnTo>
                  <a:pt x="313" y="323"/>
                </a:lnTo>
                <a:lnTo>
                  <a:pt x="410" y="22"/>
                </a:lnTo>
                <a:lnTo>
                  <a:pt x="410" y="11"/>
                </a:lnTo>
                <a:lnTo>
                  <a:pt x="399" y="11"/>
                </a:lnTo>
                <a:lnTo>
                  <a:pt x="388"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21"/>
          <p:cNvSpPr txBox="1"/>
          <p:nvPr/>
        </p:nvSpPr>
        <p:spPr>
          <a:xfrm>
            <a:off x="101350" y="1952700"/>
            <a:ext cx="2455500" cy="49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2"/>
                </a:solidFill>
                <a:latin typeface="Roboto"/>
                <a:ea typeface="Roboto"/>
                <a:cs typeface="Roboto"/>
                <a:sym typeface="Roboto"/>
              </a:rPr>
              <a:t>Secure Aggregation </a:t>
            </a:r>
            <a:r>
              <a:rPr lang="en" sz="1800">
                <a:solidFill>
                  <a:schemeClr val="accent3"/>
                </a:solidFill>
                <a:latin typeface="Roboto"/>
                <a:ea typeface="Roboto"/>
                <a:cs typeface="Roboto"/>
                <a:sym typeface="Roboto"/>
              </a:rPr>
              <a:t>!!</a:t>
            </a:r>
            <a:endParaRPr sz="1800">
              <a:solidFill>
                <a:schemeClr val="accent3"/>
              </a:solidFill>
              <a:latin typeface="Roboto"/>
              <a:ea typeface="Roboto"/>
              <a:cs typeface="Roboto"/>
              <a:sym typeface="Roboto"/>
            </a:endParaRPr>
          </a:p>
        </p:txBody>
      </p:sp>
      <p:sp>
        <p:nvSpPr>
          <p:cNvPr id="283" name="Google Shape;283;p21"/>
          <p:cNvSpPr/>
          <p:nvPr/>
        </p:nvSpPr>
        <p:spPr>
          <a:xfrm>
            <a:off x="2419727" y="2061286"/>
            <a:ext cx="274541" cy="274540"/>
          </a:xfrm>
          <a:custGeom>
            <a:rect b="b" l="l" r="r" t="t"/>
            <a:pathLst>
              <a:path extrusionOk="0" h="1045" w="1046">
                <a:moveTo>
                  <a:pt x="658" y="313"/>
                </a:moveTo>
                <a:lnTo>
                  <a:pt x="522" y="449"/>
                </a:lnTo>
                <a:lnTo>
                  <a:pt x="387" y="313"/>
                </a:lnTo>
                <a:lnTo>
                  <a:pt x="314" y="387"/>
                </a:lnTo>
                <a:lnTo>
                  <a:pt x="449" y="522"/>
                </a:lnTo>
                <a:lnTo>
                  <a:pt x="314" y="658"/>
                </a:lnTo>
                <a:lnTo>
                  <a:pt x="387" y="731"/>
                </a:lnTo>
                <a:lnTo>
                  <a:pt x="522" y="596"/>
                </a:lnTo>
                <a:lnTo>
                  <a:pt x="658" y="731"/>
                </a:lnTo>
                <a:lnTo>
                  <a:pt x="731" y="658"/>
                </a:lnTo>
                <a:lnTo>
                  <a:pt x="596" y="522"/>
                </a:lnTo>
                <a:lnTo>
                  <a:pt x="731" y="387"/>
                </a:lnTo>
                <a:lnTo>
                  <a:pt x="658" y="313"/>
                </a:lnTo>
                <a:close/>
                <a:moveTo>
                  <a:pt x="522" y="0"/>
                </a:moveTo>
                <a:cubicBezTo>
                  <a:pt x="235" y="0"/>
                  <a:pt x="0" y="234"/>
                  <a:pt x="0" y="522"/>
                </a:cubicBezTo>
                <a:cubicBezTo>
                  <a:pt x="0" y="810"/>
                  <a:pt x="235" y="1044"/>
                  <a:pt x="522" y="1044"/>
                </a:cubicBezTo>
                <a:cubicBezTo>
                  <a:pt x="810" y="1044"/>
                  <a:pt x="1045" y="810"/>
                  <a:pt x="1045" y="522"/>
                </a:cubicBezTo>
                <a:cubicBezTo>
                  <a:pt x="1045" y="234"/>
                  <a:pt x="810" y="0"/>
                  <a:pt x="522" y="0"/>
                </a:cubicBezTo>
                <a:close/>
                <a:moveTo>
                  <a:pt x="522" y="940"/>
                </a:moveTo>
                <a:cubicBezTo>
                  <a:pt x="291" y="940"/>
                  <a:pt x="105" y="750"/>
                  <a:pt x="105" y="522"/>
                </a:cubicBezTo>
                <a:cubicBezTo>
                  <a:pt x="105" y="293"/>
                  <a:pt x="294" y="105"/>
                  <a:pt x="522" y="105"/>
                </a:cubicBezTo>
                <a:cubicBezTo>
                  <a:pt x="751" y="105"/>
                  <a:pt x="940" y="293"/>
                  <a:pt x="940" y="522"/>
                </a:cubicBezTo>
                <a:cubicBezTo>
                  <a:pt x="940" y="750"/>
                  <a:pt x="751" y="940"/>
                  <a:pt x="522" y="94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600" u="none" cap="none" strike="noStrike">
              <a:solidFill>
                <a:srgbClr val="000000"/>
              </a:solidFill>
              <a:latin typeface="Calibri"/>
              <a:ea typeface="Calibri"/>
              <a:cs typeface="Calibri"/>
              <a:sym typeface="Calibri"/>
            </a:endParaRPr>
          </a:p>
        </p:txBody>
      </p:sp>
      <p:sp>
        <p:nvSpPr>
          <p:cNvPr id="284" name="Google Shape;284;p21"/>
          <p:cNvSpPr txBox="1"/>
          <p:nvPr/>
        </p:nvSpPr>
        <p:spPr>
          <a:xfrm>
            <a:off x="7708200" y="1060775"/>
            <a:ext cx="1254900" cy="1114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chemeClr val="dk2"/>
                </a:solidFill>
                <a:latin typeface="Roboto"/>
                <a:ea typeface="Roboto"/>
                <a:cs typeface="Roboto"/>
                <a:sym typeface="Roboto"/>
              </a:rPr>
              <a:t>Histogram</a:t>
            </a:r>
            <a:endParaRPr sz="1800">
              <a:solidFill>
                <a:schemeClr val="dk2"/>
              </a:solidFill>
              <a:latin typeface="Roboto"/>
              <a:ea typeface="Roboto"/>
              <a:cs typeface="Roboto"/>
              <a:sym typeface="Roboto"/>
            </a:endParaRPr>
          </a:p>
          <a:p>
            <a:pPr indent="0" lvl="0" marL="0" rtl="0" algn="ctr">
              <a:spcBef>
                <a:spcPts val="0"/>
              </a:spcBef>
              <a:spcAft>
                <a:spcPts val="0"/>
              </a:spcAft>
              <a:buNone/>
            </a:pPr>
            <a:r>
              <a:rPr lang="en" sz="1800">
                <a:solidFill>
                  <a:schemeClr val="dk2"/>
                </a:solidFill>
                <a:latin typeface="Roboto"/>
                <a:ea typeface="Roboto"/>
                <a:cs typeface="Roboto"/>
                <a:sym typeface="Roboto"/>
              </a:rPr>
              <a:t>of</a:t>
            </a:r>
            <a:endParaRPr sz="1800">
              <a:solidFill>
                <a:schemeClr val="dk2"/>
              </a:solidFill>
              <a:latin typeface="Roboto"/>
              <a:ea typeface="Roboto"/>
              <a:cs typeface="Roboto"/>
              <a:sym typeface="Roboto"/>
            </a:endParaRPr>
          </a:p>
          <a:p>
            <a:pPr indent="0" lvl="0" marL="0" rtl="0" algn="ctr">
              <a:spcBef>
                <a:spcPts val="0"/>
              </a:spcBef>
              <a:spcAft>
                <a:spcPts val="0"/>
              </a:spcAft>
              <a:buNone/>
            </a:pPr>
            <a:r>
              <a:rPr lang="en" sz="1800">
                <a:solidFill>
                  <a:schemeClr val="dk2"/>
                </a:solidFill>
                <a:latin typeface="Roboto"/>
                <a:ea typeface="Roboto"/>
                <a:cs typeface="Roboto"/>
                <a:sym typeface="Roboto"/>
              </a:rPr>
              <a:t>Counts</a:t>
            </a:r>
            <a:endParaRPr sz="1800">
              <a:solidFill>
                <a:schemeClr val="dk2"/>
              </a:solidFill>
              <a:latin typeface="Roboto"/>
              <a:ea typeface="Roboto"/>
              <a:cs typeface="Roboto"/>
              <a:sym typeface="Roboto"/>
            </a:endParaRPr>
          </a:p>
        </p:txBody>
      </p:sp>
      <p:sp>
        <p:nvSpPr>
          <p:cNvPr id="285" name="Google Shape;285;p21"/>
          <p:cNvSpPr/>
          <p:nvPr/>
        </p:nvSpPr>
        <p:spPr>
          <a:xfrm>
            <a:off x="7084035" y="1477258"/>
            <a:ext cx="270065" cy="423677"/>
          </a:xfrm>
          <a:custGeom>
            <a:rect b="b" l="l" r="r" t="t"/>
            <a:pathLst>
              <a:path extrusionOk="0" h="863" w="550">
                <a:moveTo>
                  <a:pt x="388" y="0"/>
                </a:moveTo>
                <a:lnTo>
                  <a:pt x="377" y="11"/>
                </a:lnTo>
                <a:lnTo>
                  <a:pt x="0" y="442"/>
                </a:lnTo>
                <a:lnTo>
                  <a:pt x="0" y="464"/>
                </a:lnTo>
                <a:lnTo>
                  <a:pt x="11" y="474"/>
                </a:lnTo>
                <a:lnTo>
                  <a:pt x="227" y="474"/>
                </a:lnTo>
                <a:lnTo>
                  <a:pt x="227" y="496"/>
                </a:lnTo>
                <a:lnTo>
                  <a:pt x="130" y="841"/>
                </a:lnTo>
                <a:lnTo>
                  <a:pt x="130" y="862"/>
                </a:lnTo>
                <a:lnTo>
                  <a:pt x="162" y="862"/>
                </a:lnTo>
                <a:lnTo>
                  <a:pt x="539" y="367"/>
                </a:lnTo>
                <a:lnTo>
                  <a:pt x="550" y="345"/>
                </a:lnTo>
                <a:lnTo>
                  <a:pt x="324" y="345"/>
                </a:lnTo>
                <a:lnTo>
                  <a:pt x="313" y="334"/>
                </a:lnTo>
                <a:lnTo>
                  <a:pt x="313" y="323"/>
                </a:lnTo>
                <a:lnTo>
                  <a:pt x="410" y="22"/>
                </a:lnTo>
                <a:lnTo>
                  <a:pt x="410" y="11"/>
                </a:lnTo>
                <a:lnTo>
                  <a:pt x="399" y="11"/>
                </a:lnTo>
                <a:lnTo>
                  <a:pt x="388"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21"/>
          <p:cNvSpPr/>
          <p:nvPr/>
        </p:nvSpPr>
        <p:spPr>
          <a:xfrm>
            <a:off x="3337650" y="3176738"/>
            <a:ext cx="2696400" cy="1073400"/>
          </a:xfrm>
          <a:prstGeom prst="rect">
            <a:avLst/>
          </a:prstGeom>
          <a:noFill/>
          <a:ln cap="flat" cmpd="sng" w="9525">
            <a:solidFill>
              <a:schemeClr val="dk2"/>
            </a:solidFill>
            <a:prstDash val="dot"/>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pic>
        <p:nvPicPr>
          <p:cNvPr id="287" name="Google Shape;287;p21"/>
          <p:cNvPicPr preferRelativeResize="0"/>
          <p:nvPr/>
        </p:nvPicPr>
        <p:blipFill>
          <a:blip r:embed="rId3">
            <a:alphaModFix/>
          </a:blip>
          <a:stretch>
            <a:fillRect/>
          </a:stretch>
        </p:blipFill>
        <p:spPr>
          <a:xfrm>
            <a:off x="4413141" y="3755877"/>
            <a:ext cx="130098" cy="188414"/>
          </a:xfrm>
          <a:prstGeom prst="rect">
            <a:avLst/>
          </a:prstGeom>
          <a:noFill/>
          <a:ln>
            <a:noFill/>
          </a:ln>
        </p:spPr>
      </p:pic>
      <p:pic>
        <p:nvPicPr>
          <p:cNvPr id="288" name="Google Shape;288;p21"/>
          <p:cNvPicPr preferRelativeResize="0"/>
          <p:nvPr/>
        </p:nvPicPr>
        <p:blipFill>
          <a:blip r:embed="rId4">
            <a:alphaModFix/>
          </a:blip>
          <a:stretch>
            <a:fillRect/>
          </a:stretch>
        </p:blipFill>
        <p:spPr>
          <a:xfrm>
            <a:off x="5292159" y="3755007"/>
            <a:ext cx="129230" cy="190151"/>
          </a:xfrm>
          <a:prstGeom prst="rect">
            <a:avLst/>
          </a:prstGeom>
          <a:noFill/>
          <a:ln>
            <a:noFill/>
          </a:ln>
        </p:spPr>
      </p:pic>
      <p:pic>
        <p:nvPicPr>
          <p:cNvPr id="289" name="Google Shape;289;p21"/>
          <p:cNvPicPr preferRelativeResize="0"/>
          <p:nvPr/>
        </p:nvPicPr>
        <p:blipFill>
          <a:blip r:embed="rId5">
            <a:alphaModFix/>
          </a:blip>
          <a:stretch>
            <a:fillRect/>
          </a:stretch>
        </p:blipFill>
        <p:spPr>
          <a:xfrm>
            <a:off x="3520247" y="3755871"/>
            <a:ext cx="143975" cy="217935"/>
          </a:xfrm>
          <a:prstGeom prst="rect">
            <a:avLst/>
          </a:prstGeom>
          <a:noFill/>
          <a:ln>
            <a:noFill/>
          </a:ln>
        </p:spPr>
      </p:pic>
      <p:sp>
        <p:nvSpPr>
          <p:cNvPr id="290" name="Google Shape;290;p21"/>
          <p:cNvSpPr txBox="1"/>
          <p:nvPr/>
        </p:nvSpPr>
        <p:spPr>
          <a:xfrm>
            <a:off x="3747490" y="3737496"/>
            <a:ext cx="425700" cy="312300"/>
          </a:xfrm>
          <a:prstGeom prst="rect">
            <a:avLst/>
          </a:prstGeom>
          <a:no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300">
                <a:solidFill>
                  <a:schemeClr val="dk2"/>
                </a:solidFill>
                <a:latin typeface="Roboto"/>
                <a:ea typeface="Roboto"/>
                <a:cs typeface="Roboto"/>
                <a:sym typeface="Roboto"/>
              </a:rPr>
              <a:t>“Orange”</a:t>
            </a:r>
            <a:endParaRPr sz="300">
              <a:solidFill>
                <a:schemeClr val="dk2"/>
              </a:solidFill>
              <a:latin typeface="Roboto"/>
              <a:ea typeface="Roboto"/>
              <a:cs typeface="Roboto"/>
              <a:sym typeface="Roboto"/>
            </a:endParaRPr>
          </a:p>
          <a:p>
            <a:pPr indent="0" lvl="0" marL="0" rtl="0" algn="l">
              <a:spcBef>
                <a:spcPts val="0"/>
              </a:spcBef>
              <a:spcAft>
                <a:spcPts val="0"/>
              </a:spcAft>
              <a:buNone/>
            </a:pPr>
            <a:r>
              <a:rPr lang="en" sz="300">
                <a:solidFill>
                  <a:schemeClr val="dk2"/>
                </a:solidFill>
                <a:latin typeface="Roboto"/>
                <a:ea typeface="Roboto"/>
                <a:cs typeface="Roboto"/>
                <a:sym typeface="Roboto"/>
              </a:rPr>
              <a:t>“Keyboard”</a:t>
            </a:r>
            <a:endParaRPr sz="300">
              <a:solidFill>
                <a:schemeClr val="dk2"/>
              </a:solidFill>
              <a:latin typeface="Roboto"/>
              <a:ea typeface="Roboto"/>
              <a:cs typeface="Roboto"/>
              <a:sym typeface="Roboto"/>
            </a:endParaRPr>
          </a:p>
          <a:p>
            <a:pPr indent="0" lvl="0" marL="0" rtl="0" algn="l">
              <a:spcBef>
                <a:spcPts val="0"/>
              </a:spcBef>
              <a:spcAft>
                <a:spcPts val="0"/>
              </a:spcAft>
              <a:buNone/>
            </a:pPr>
            <a:r>
              <a:rPr lang="en" sz="300">
                <a:solidFill>
                  <a:schemeClr val="dk2"/>
                </a:solidFill>
                <a:latin typeface="Roboto"/>
                <a:ea typeface="Roboto"/>
                <a:cs typeface="Roboto"/>
                <a:sym typeface="Roboto"/>
              </a:rPr>
              <a:t>“Puppy”</a:t>
            </a:r>
            <a:endParaRPr sz="300">
              <a:solidFill>
                <a:schemeClr val="dk2"/>
              </a:solidFill>
              <a:latin typeface="Roboto"/>
              <a:ea typeface="Roboto"/>
              <a:cs typeface="Roboto"/>
              <a:sym typeface="Roboto"/>
            </a:endParaRPr>
          </a:p>
          <a:p>
            <a:pPr indent="0" lvl="0" marL="0" rtl="0" algn="l">
              <a:spcBef>
                <a:spcPts val="0"/>
              </a:spcBef>
              <a:spcAft>
                <a:spcPts val="0"/>
              </a:spcAft>
              <a:buNone/>
            </a:pPr>
            <a:r>
              <a:t/>
            </a:r>
            <a:endParaRPr sz="300">
              <a:solidFill>
                <a:schemeClr val="dk2"/>
              </a:solidFill>
              <a:latin typeface="Roboto"/>
              <a:ea typeface="Roboto"/>
              <a:cs typeface="Roboto"/>
              <a:sym typeface="Roboto"/>
            </a:endParaRPr>
          </a:p>
          <a:p>
            <a:pPr indent="0" lvl="0" marL="0" rtl="0" algn="l">
              <a:spcBef>
                <a:spcPts val="0"/>
              </a:spcBef>
              <a:spcAft>
                <a:spcPts val="0"/>
              </a:spcAft>
              <a:buNone/>
            </a:pPr>
            <a:r>
              <a:t/>
            </a:r>
            <a:endParaRPr sz="300">
              <a:solidFill>
                <a:schemeClr val="dk2"/>
              </a:solidFill>
              <a:latin typeface="Roboto"/>
              <a:ea typeface="Roboto"/>
              <a:cs typeface="Roboto"/>
              <a:sym typeface="Roboto"/>
            </a:endParaRPr>
          </a:p>
        </p:txBody>
      </p:sp>
      <p:sp>
        <p:nvSpPr>
          <p:cNvPr id="291" name="Google Shape;291;p21"/>
          <p:cNvSpPr txBox="1"/>
          <p:nvPr/>
        </p:nvSpPr>
        <p:spPr>
          <a:xfrm>
            <a:off x="4621697" y="3737496"/>
            <a:ext cx="485700" cy="312300"/>
          </a:xfrm>
          <a:prstGeom prst="rect">
            <a:avLst/>
          </a:prstGeom>
          <a:no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300">
                <a:solidFill>
                  <a:schemeClr val="accent3"/>
                </a:solidFill>
                <a:latin typeface="Roboto"/>
                <a:ea typeface="Roboto"/>
                <a:cs typeface="Roboto"/>
                <a:sym typeface="Roboto"/>
              </a:rPr>
              <a:t>“Orange”</a:t>
            </a:r>
            <a:endParaRPr sz="300">
              <a:solidFill>
                <a:schemeClr val="accent3"/>
              </a:solidFill>
              <a:latin typeface="Roboto"/>
              <a:ea typeface="Roboto"/>
              <a:cs typeface="Roboto"/>
              <a:sym typeface="Roboto"/>
            </a:endParaRPr>
          </a:p>
          <a:p>
            <a:pPr indent="0" lvl="0" marL="0" rtl="0" algn="l">
              <a:spcBef>
                <a:spcPts val="0"/>
              </a:spcBef>
              <a:spcAft>
                <a:spcPts val="0"/>
              </a:spcAft>
              <a:buNone/>
            </a:pPr>
            <a:r>
              <a:rPr lang="en" sz="300">
                <a:solidFill>
                  <a:schemeClr val="accent3"/>
                </a:solidFill>
                <a:latin typeface="Roboto"/>
                <a:ea typeface="Roboto"/>
                <a:cs typeface="Roboto"/>
                <a:sym typeface="Roboto"/>
              </a:rPr>
              <a:t>“Orange”</a:t>
            </a:r>
            <a:endParaRPr sz="300">
              <a:solidFill>
                <a:schemeClr val="accent3"/>
              </a:solidFill>
              <a:latin typeface="Roboto"/>
              <a:ea typeface="Roboto"/>
              <a:cs typeface="Roboto"/>
              <a:sym typeface="Roboto"/>
            </a:endParaRPr>
          </a:p>
          <a:p>
            <a:pPr indent="0" lvl="0" marL="0" rtl="0" algn="l">
              <a:spcBef>
                <a:spcPts val="0"/>
              </a:spcBef>
              <a:spcAft>
                <a:spcPts val="0"/>
              </a:spcAft>
              <a:buNone/>
            </a:pPr>
            <a:r>
              <a:rPr lang="en" sz="300">
                <a:solidFill>
                  <a:schemeClr val="accent3"/>
                </a:solidFill>
                <a:latin typeface="Roboto"/>
                <a:ea typeface="Roboto"/>
                <a:cs typeface="Roboto"/>
                <a:sym typeface="Roboto"/>
              </a:rPr>
              <a:t>“Orange”</a:t>
            </a:r>
            <a:endParaRPr sz="300">
              <a:solidFill>
                <a:schemeClr val="accent3"/>
              </a:solidFill>
              <a:latin typeface="Roboto"/>
              <a:ea typeface="Roboto"/>
              <a:cs typeface="Roboto"/>
              <a:sym typeface="Roboto"/>
            </a:endParaRPr>
          </a:p>
        </p:txBody>
      </p:sp>
      <p:sp>
        <p:nvSpPr>
          <p:cNvPr id="292" name="Google Shape;292;p21"/>
          <p:cNvSpPr txBox="1"/>
          <p:nvPr/>
        </p:nvSpPr>
        <p:spPr>
          <a:xfrm>
            <a:off x="5464315" y="3737496"/>
            <a:ext cx="404700" cy="312300"/>
          </a:xfrm>
          <a:prstGeom prst="rect">
            <a:avLst/>
          </a:prstGeom>
          <a:no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300">
                <a:solidFill>
                  <a:schemeClr val="dk2"/>
                </a:solidFill>
                <a:latin typeface="Roboto"/>
                <a:ea typeface="Roboto"/>
                <a:cs typeface="Roboto"/>
                <a:sym typeface="Roboto"/>
              </a:rPr>
              <a:t>“Puppy”</a:t>
            </a:r>
            <a:endParaRPr sz="300">
              <a:solidFill>
                <a:schemeClr val="dk2"/>
              </a:solidFill>
              <a:latin typeface="Roboto"/>
              <a:ea typeface="Roboto"/>
              <a:cs typeface="Roboto"/>
              <a:sym typeface="Roboto"/>
            </a:endParaRPr>
          </a:p>
          <a:p>
            <a:pPr indent="0" lvl="0" marL="0" rtl="0" algn="l">
              <a:spcBef>
                <a:spcPts val="0"/>
              </a:spcBef>
              <a:spcAft>
                <a:spcPts val="0"/>
              </a:spcAft>
              <a:buNone/>
            </a:pPr>
            <a:r>
              <a:rPr lang="en" sz="300">
                <a:solidFill>
                  <a:schemeClr val="dk2"/>
                </a:solidFill>
                <a:latin typeface="Roboto"/>
                <a:ea typeface="Roboto"/>
                <a:cs typeface="Roboto"/>
                <a:sym typeface="Roboto"/>
              </a:rPr>
              <a:t>“Footstool”</a:t>
            </a:r>
            <a:endParaRPr sz="300">
              <a:solidFill>
                <a:schemeClr val="dk2"/>
              </a:solidFill>
              <a:latin typeface="Roboto"/>
              <a:ea typeface="Roboto"/>
              <a:cs typeface="Roboto"/>
              <a:sym typeface="Roboto"/>
            </a:endParaRPr>
          </a:p>
          <a:p>
            <a:pPr indent="0" lvl="0" marL="0" rtl="0" algn="l">
              <a:spcBef>
                <a:spcPts val="0"/>
              </a:spcBef>
              <a:spcAft>
                <a:spcPts val="0"/>
              </a:spcAft>
              <a:buNone/>
            </a:pPr>
            <a:r>
              <a:rPr lang="en" sz="300">
                <a:solidFill>
                  <a:schemeClr val="dk2"/>
                </a:solidFill>
                <a:latin typeface="Roboto"/>
                <a:ea typeface="Roboto"/>
                <a:cs typeface="Roboto"/>
                <a:sym typeface="Roboto"/>
              </a:rPr>
              <a:t>“Holiday”</a:t>
            </a:r>
            <a:endParaRPr sz="300">
              <a:solidFill>
                <a:schemeClr val="dk2"/>
              </a:solidFill>
              <a:latin typeface="Roboto"/>
              <a:ea typeface="Roboto"/>
              <a:cs typeface="Roboto"/>
              <a:sym typeface="Roboto"/>
            </a:endParaRPr>
          </a:p>
          <a:p>
            <a:pPr indent="0" lvl="0" marL="0" rtl="0" algn="l">
              <a:spcBef>
                <a:spcPts val="0"/>
              </a:spcBef>
              <a:spcAft>
                <a:spcPts val="0"/>
              </a:spcAft>
              <a:buNone/>
            </a:pPr>
            <a:r>
              <a:t/>
            </a:r>
            <a:endParaRPr sz="300">
              <a:solidFill>
                <a:schemeClr val="dk2"/>
              </a:solidFill>
              <a:latin typeface="Roboto"/>
              <a:ea typeface="Roboto"/>
              <a:cs typeface="Roboto"/>
              <a:sym typeface="Roboto"/>
            </a:endParaRPr>
          </a:p>
          <a:p>
            <a:pPr indent="0" lvl="0" marL="0" rtl="0" algn="l">
              <a:spcBef>
                <a:spcPts val="0"/>
              </a:spcBef>
              <a:spcAft>
                <a:spcPts val="0"/>
              </a:spcAft>
              <a:buNone/>
            </a:pPr>
            <a:r>
              <a:rPr lang="en" sz="300">
                <a:solidFill>
                  <a:schemeClr val="dk2"/>
                </a:solidFill>
                <a:latin typeface="Roboto"/>
                <a:ea typeface="Roboto"/>
                <a:cs typeface="Roboto"/>
                <a:sym typeface="Roboto"/>
              </a:rPr>
              <a:t>…</a:t>
            </a:r>
            <a:endParaRPr sz="300">
              <a:solidFill>
                <a:schemeClr val="dk2"/>
              </a:solidFill>
              <a:latin typeface="Roboto"/>
              <a:ea typeface="Roboto"/>
              <a:cs typeface="Roboto"/>
              <a:sym typeface="Roboto"/>
            </a:endParaRPr>
          </a:p>
        </p:txBody>
      </p:sp>
      <p:cxnSp>
        <p:nvCxnSpPr>
          <p:cNvPr id="293" name="Google Shape;293;p21"/>
          <p:cNvCxnSpPr/>
          <p:nvPr/>
        </p:nvCxnSpPr>
        <p:spPr>
          <a:xfrm flipH="1" rot="10800000">
            <a:off x="3930039" y="3371833"/>
            <a:ext cx="5700" cy="287100"/>
          </a:xfrm>
          <a:prstGeom prst="straightConnector1">
            <a:avLst/>
          </a:prstGeom>
          <a:noFill/>
          <a:ln cap="flat" cmpd="sng" w="9525">
            <a:solidFill>
              <a:schemeClr val="dk2"/>
            </a:solidFill>
            <a:prstDash val="solid"/>
            <a:round/>
            <a:headEnd len="med" w="med" type="none"/>
            <a:tailEnd len="med" w="med" type="triangle"/>
          </a:ln>
        </p:spPr>
      </p:cxnSp>
      <p:cxnSp>
        <p:nvCxnSpPr>
          <p:cNvPr id="294" name="Google Shape;294;p21"/>
          <p:cNvCxnSpPr/>
          <p:nvPr/>
        </p:nvCxnSpPr>
        <p:spPr>
          <a:xfrm rot="10800000">
            <a:off x="4595849" y="3341316"/>
            <a:ext cx="180000" cy="326700"/>
          </a:xfrm>
          <a:prstGeom prst="straightConnector1">
            <a:avLst/>
          </a:prstGeom>
          <a:noFill/>
          <a:ln cap="flat" cmpd="sng" w="9525">
            <a:solidFill>
              <a:schemeClr val="dk2"/>
            </a:solidFill>
            <a:prstDash val="solid"/>
            <a:round/>
            <a:headEnd len="med" w="med" type="none"/>
            <a:tailEnd len="med" w="med" type="triangle"/>
          </a:ln>
        </p:spPr>
      </p:cxnSp>
      <p:cxnSp>
        <p:nvCxnSpPr>
          <p:cNvPr id="295" name="Google Shape;295;p21"/>
          <p:cNvCxnSpPr/>
          <p:nvPr/>
        </p:nvCxnSpPr>
        <p:spPr>
          <a:xfrm rot="10800000">
            <a:off x="5103571" y="3320316"/>
            <a:ext cx="514200" cy="368700"/>
          </a:xfrm>
          <a:prstGeom prst="straightConnector1">
            <a:avLst/>
          </a:prstGeom>
          <a:noFill/>
          <a:ln cap="flat" cmpd="sng" w="9525">
            <a:solidFill>
              <a:schemeClr val="dk2"/>
            </a:solidFill>
            <a:prstDash val="solid"/>
            <a:round/>
            <a:headEnd len="med" w="med" type="none"/>
            <a:tailEnd len="med" w="med" type="triangle"/>
          </a:ln>
        </p:spPr>
      </p:cxnSp>
      <p:grpSp>
        <p:nvGrpSpPr>
          <p:cNvPr id="296" name="Google Shape;296;p21"/>
          <p:cNvGrpSpPr/>
          <p:nvPr/>
        </p:nvGrpSpPr>
        <p:grpSpPr>
          <a:xfrm>
            <a:off x="4087156" y="3660012"/>
            <a:ext cx="69543" cy="98081"/>
            <a:chOff x="1275865" y="6398290"/>
            <a:chExt cx="419186" cy="547634"/>
          </a:xfrm>
        </p:grpSpPr>
        <p:sp>
          <p:nvSpPr>
            <p:cNvPr id="297" name="Google Shape;297;p21"/>
            <p:cNvSpPr/>
            <p:nvPr/>
          </p:nvSpPr>
          <p:spPr>
            <a:xfrm>
              <a:off x="1345888" y="6398290"/>
              <a:ext cx="279140" cy="302952"/>
            </a:xfrm>
            <a:custGeom>
              <a:rect b="b" l="l" r="r" t="t"/>
              <a:pathLst>
                <a:path extrusionOk="0" h="1908" w="1758">
                  <a:moveTo>
                    <a:pt x="884" y="399"/>
                  </a:moveTo>
                  <a:lnTo>
                    <a:pt x="981" y="410"/>
                  </a:lnTo>
                  <a:lnTo>
                    <a:pt x="1068" y="442"/>
                  </a:lnTo>
                  <a:lnTo>
                    <a:pt x="1154" y="485"/>
                  </a:lnTo>
                  <a:lnTo>
                    <a:pt x="1218" y="539"/>
                  </a:lnTo>
                  <a:lnTo>
                    <a:pt x="1283" y="615"/>
                  </a:lnTo>
                  <a:lnTo>
                    <a:pt x="1326" y="690"/>
                  </a:lnTo>
                  <a:lnTo>
                    <a:pt x="1358" y="787"/>
                  </a:lnTo>
                  <a:lnTo>
                    <a:pt x="1358" y="884"/>
                  </a:lnTo>
                  <a:lnTo>
                    <a:pt x="1358" y="1520"/>
                  </a:lnTo>
                  <a:lnTo>
                    <a:pt x="400" y="1520"/>
                  </a:lnTo>
                  <a:lnTo>
                    <a:pt x="400" y="884"/>
                  </a:lnTo>
                  <a:lnTo>
                    <a:pt x="410" y="787"/>
                  </a:lnTo>
                  <a:lnTo>
                    <a:pt x="432" y="690"/>
                  </a:lnTo>
                  <a:lnTo>
                    <a:pt x="475" y="615"/>
                  </a:lnTo>
                  <a:lnTo>
                    <a:pt x="540" y="539"/>
                  </a:lnTo>
                  <a:lnTo>
                    <a:pt x="604" y="485"/>
                  </a:lnTo>
                  <a:lnTo>
                    <a:pt x="690" y="442"/>
                  </a:lnTo>
                  <a:lnTo>
                    <a:pt x="787" y="410"/>
                  </a:lnTo>
                  <a:lnTo>
                    <a:pt x="884" y="399"/>
                  </a:lnTo>
                  <a:close/>
                  <a:moveTo>
                    <a:pt x="884" y="1"/>
                  </a:moveTo>
                  <a:lnTo>
                    <a:pt x="787" y="11"/>
                  </a:lnTo>
                  <a:lnTo>
                    <a:pt x="701" y="22"/>
                  </a:lnTo>
                  <a:lnTo>
                    <a:pt x="615" y="44"/>
                  </a:lnTo>
                  <a:lnTo>
                    <a:pt x="540" y="76"/>
                  </a:lnTo>
                  <a:lnTo>
                    <a:pt x="464" y="108"/>
                  </a:lnTo>
                  <a:lnTo>
                    <a:pt x="389" y="151"/>
                  </a:lnTo>
                  <a:lnTo>
                    <a:pt x="324" y="205"/>
                  </a:lnTo>
                  <a:lnTo>
                    <a:pt x="260" y="259"/>
                  </a:lnTo>
                  <a:lnTo>
                    <a:pt x="206" y="324"/>
                  </a:lnTo>
                  <a:lnTo>
                    <a:pt x="152" y="389"/>
                  </a:lnTo>
                  <a:lnTo>
                    <a:pt x="109" y="464"/>
                  </a:lnTo>
                  <a:lnTo>
                    <a:pt x="66" y="539"/>
                  </a:lnTo>
                  <a:lnTo>
                    <a:pt x="44" y="626"/>
                  </a:lnTo>
                  <a:lnTo>
                    <a:pt x="23" y="712"/>
                  </a:lnTo>
                  <a:lnTo>
                    <a:pt x="1" y="798"/>
                  </a:lnTo>
                  <a:lnTo>
                    <a:pt x="1" y="884"/>
                  </a:lnTo>
                  <a:lnTo>
                    <a:pt x="1" y="1908"/>
                  </a:lnTo>
                  <a:lnTo>
                    <a:pt x="1757" y="1908"/>
                  </a:lnTo>
                  <a:lnTo>
                    <a:pt x="1757" y="884"/>
                  </a:lnTo>
                  <a:lnTo>
                    <a:pt x="1757" y="798"/>
                  </a:lnTo>
                  <a:lnTo>
                    <a:pt x="1746" y="712"/>
                  </a:lnTo>
                  <a:lnTo>
                    <a:pt x="1725" y="626"/>
                  </a:lnTo>
                  <a:lnTo>
                    <a:pt x="1692" y="539"/>
                  </a:lnTo>
                  <a:lnTo>
                    <a:pt x="1649" y="464"/>
                  </a:lnTo>
                  <a:lnTo>
                    <a:pt x="1606" y="389"/>
                  </a:lnTo>
                  <a:lnTo>
                    <a:pt x="1563" y="324"/>
                  </a:lnTo>
                  <a:lnTo>
                    <a:pt x="1499" y="259"/>
                  </a:lnTo>
                  <a:lnTo>
                    <a:pt x="1434" y="205"/>
                  </a:lnTo>
                  <a:lnTo>
                    <a:pt x="1369" y="151"/>
                  </a:lnTo>
                  <a:lnTo>
                    <a:pt x="1294" y="108"/>
                  </a:lnTo>
                  <a:lnTo>
                    <a:pt x="1218" y="76"/>
                  </a:lnTo>
                  <a:lnTo>
                    <a:pt x="1143" y="44"/>
                  </a:lnTo>
                  <a:lnTo>
                    <a:pt x="1057" y="22"/>
                  </a:lnTo>
                  <a:lnTo>
                    <a:pt x="971" y="11"/>
                  </a:lnTo>
                  <a:lnTo>
                    <a:pt x="884" y="1"/>
                  </a:lnTo>
                  <a:close/>
                </a:path>
              </a:pathLst>
            </a:custGeom>
            <a:solidFill>
              <a:srgbClr val="BABF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21"/>
            <p:cNvSpPr/>
            <p:nvPr/>
          </p:nvSpPr>
          <p:spPr>
            <a:xfrm>
              <a:off x="1275865" y="6639479"/>
              <a:ext cx="100986" cy="306445"/>
            </a:xfrm>
            <a:custGeom>
              <a:rect b="b" l="l" r="r" t="t"/>
              <a:pathLst>
                <a:path extrusionOk="0" h="1930" w="636">
                  <a:moveTo>
                    <a:pt x="54" y="1"/>
                  </a:moveTo>
                  <a:lnTo>
                    <a:pt x="22" y="22"/>
                  </a:lnTo>
                  <a:lnTo>
                    <a:pt x="11" y="44"/>
                  </a:lnTo>
                  <a:lnTo>
                    <a:pt x="0" y="76"/>
                  </a:lnTo>
                  <a:lnTo>
                    <a:pt x="0" y="1854"/>
                  </a:lnTo>
                  <a:lnTo>
                    <a:pt x="11" y="1886"/>
                  </a:lnTo>
                  <a:lnTo>
                    <a:pt x="22" y="1908"/>
                  </a:lnTo>
                  <a:lnTo>
                    <a:pt x="54" y="1929"/>
                  </a:lnTo>
                  <a:lnTo>
                    <a:pt x="636" y="1929"/>
                  </a:lnTo>
                  <a:lnTo>
                    <a:pt x="636" y="1"/>
                  </a:lnTo>
                  <a:close/>
                </a:path>
              </a:pathLst>
            </a:custGeom>
            <a:solidFill>
              <a:srgbClr val="EDA60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21"/>
            <p:cNvSpPr/>
            <p:nvPr/>
          </p:nvSpPr>
          <p:spPr>
            <a:xfrm>
              <a:off x="1359703" y="6639479"/>
              <a:ext cx="335349" cy="306445"/>
            </a:xfrm>
            <a:custGeom>
              <a:rect b="b" l="l" r="r" t="t"/>
              <a:pathLst>
                <a:path extrusionOk="0" h="1930" w="2112">
                  <a:moveTo>
                    <a:pt x="54" y="1"/>
                  </a:moveTo>
                  <a:lnTo>
                    <a:pt x="22" y="22"/>
                  </a:lnTo>
                  <a:lnTo>
                    <a:pt x="11" y="44"/>
                  </a:lnTo>
                  <a:lnTo>
                    <a:pt x="0" y="76"/>
                  </a:lnTo>
                  <a:lnTo>
                    <a:pt x="0" y="1854"/>
                  </a:lnTo>
                  <a:lnTo>
                    <a:pt x="11" y="1886"/>
                  </a:lnTo>
                  <a:lnTo>
                    <a:pt x="22" y="1908"/>
                  </a:lnTo>
                  <a:lnTo>
                    <a:pt x="54" y="1929"/>
                  </a:lnTo>
                  <a:lnTo>
                    <a:pt x="2058" y="1929"/>
                  </a:lnTo>
                  <a:lnTo>
                    <a:pt x="2090" y="1908"/>
                  </a:lnTo>
                  <a:lnTo>
                    <a:pt x="2101" y="1886"/>
                  </a:lnTo>
                  <a:lnTo>
                    <a:pt x="2112" y="1854"/>
                  </a:lnTo>
                  <a:lnTo>
                    <a:pt x="2112" y="76"/>
                  </a:lnTo>
                  <a:lnTo>
                    <a:pt x="2101" y="44"/>
                  </a:lnTo>
                  <a:lnTo>
                    <a:pt x="2090" y="22"/>
                  </a:lnTo>
                  <a:lnTo>
                    <a:pt x="2058" y="1"/>
                  </a:lnTo>
                  <a:close/>
                </a:path>
              </a:pathLst>
            </a:custGeom>
            <a:solidFill>
              <a:srgbClr val="FABB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0" name="Google Shape;300;p21"/>
          <p:cNvGrpSpPr/>
          <p:nvPr/>
        </p:nvGrpSpPr>
        <p:grpSpPr>
          <a:xfrm>
            <a:off x="5019062" y="3660012"/>
            <a:ext cx="69543" cy="98081"/>
            <a:chOff x="1275865" y="6398290"/>
            <a:chExt cx="419186" cy="547634"/>
          </a:xfrm>
        </p:grpSpPr>
        <p:sp>
          <p:nvSpPr>
            <p:cNvPr id="301" name="Google Shape;301;p21"/>
            <p:cNvSpPr/>
            <p:nvPr/>
          </p:nvSpPr>
          <p:spPr>
            <a:xfrm>
              <a:off x="1345888" y="6398290"/>
              <a:ext cx="279140" cy="302952"/>
            </a:xfrm>
            <a:custGeom>
              <a:rect b="b" l="l" r="r" t="t"/>
              <a:pathLst>
                <a:path extrusionOk="0" h="1908" w="1758">
                  <a:moveTo>
                    <a:pt x="884" y="399"/>
                  </a:moveTo>
                  <a:lnTo>
                    <a:pt x="981" y="410"/>
                  </a:lnTo>
                  <a:lnTo>
                    <a:pt x="1068" y="442"/>
                  </a:lnTo>
                  <a:lnTo>
                    <a:pt x="1154" y="485"/>
                  </a:lnTo>
                  <a:lnTo>
                    <a:pt x="1218" y="539"/>
                  </a:lnTo>
                  <a:lnTo>
                    <a:pt x="1283" y="615"/>
                  </a:lnTo>
                  <a:lnTo>
                    <a:pt x="1326" y="690"/>
                  </a:lnTo>
                  <a:lnTo>
                    <a:pt x="1358" y="787"/>
                  </a:lnTo>
                  <a:lnTo>
                    <a:pt x="1358" y="884"/>
                  </a:lnTo>
                  <a:lnTo>
                    <a:pt x="1358" y="1520"/>
                  </a:lnTo>
                  <a:lnTo>
                    <a:pt x="400" y="1520"/>
                  </a:lnTo>
                  <a:lnTo>
                    <a:pt x="400" y="884"/>
                  </a:lnTo>
                  <a:lnTo>
                    <a:pt x="410" y="787"/>
                  </a:lnTo>
                  <a:lnTo>
                    <a:pt x="432" y="690"/>
                  </a:lnTo>
                  <a:lnTo>
                    <a:pt x="475" y="615"/>
                  </a:lnTo>
                  <a:lnTo>
                    <a:pt x="540" y="539"/>
                  </a:lnTo>
                  <a:lnTo>
                    <a:pt x="604" y="485"/>
                  </a:lnTo>
                  <a:lnTo>
                    <a:pt x="690" y="442"/>
                  </a:lnTo>
                  <a:lnTo>
                    <a:pt x="787" y="410"/>
                  </a:lnTo>
                  <a:lnTo>
                    <a:pt x="884" y="399"/>
                  </a:lnTo>
                  <a:close/>
                  <a:moveTo>
                    <a:pt x="884" y="1"/>
                  </a:moveTo>
                  <a:lnTo>
                    <a:pt x="787" y="11"/>
                  </a:lnTo>
                  <a:lnTo>
                    <a:pt x="701" y="22"/>
                  </a:lnTo>
                  <a:lnTo>
                    <a:pt x="615" y="44"/>
                  </a:lnTo>
                  <a:lnTo>
                    <a:pt x="540" y="76"/>
                  </a:lnTo>
                  <a:lnTo>
                    <a:pt x="464" y="108"/>
                  </a:lnTo>
                  <a:lnTo>
                    <a:pt x="389" y="151"/>
                  </a:lnTo>
                  <a:lnTo>
                    <a:pt x="324" y="205"/>
                  </a:lnTo>
                  <a:lnTo>
                    <a:pt x="260" y="259"/>
                  </a:lnTo>
                  <a:lnTo>
                    <a:pt x="206" y="324"/>
                  </a:lnTo>
                  <a:lnTo>
                    <a:pt x="152" y="389"/>
                  </a:lnTo>
                  <a:lnTo>
                    <a:pt x="109" y="464"/>
                  </a:lnTo>
                  <a:lnTo>
                    <a:pt x="66" y="539"/>
                  </a:lnTo>
                  <a:lnTo>
                    <a:pt x="44" y="626"/>
                  </a:lnTo>
                  <a:lnTo>
                    <a:pt x="23" y="712"/>
                  </a:lnTo>
                  <a:lnTo>
                    <a:pt x="1" y="798"/>
                  </a:lnTo>
                  <a:lnTo>
                    <a:pt x="1" y="884"/>
                  </a:lnTo>
                  <a:lnTo>
                    <a:pt x="1" y="1908"/>
                  </a:lnTo>
                  <a:lnTo>
                    <a:pt x="1757" y="1908"/>
                  </a:lnTo>
                  <a:lnTo>
                    <a:pt x="1757" y="884"/>
                  </a:lnTo>
                  <a:lnTo>
                    <a:pt x="1757" y="798"/>
                  </a:lnTo>
                  <a:lnTo>
                    <a:pt x="1746" y="712"/>
                  </a:lnTo>
                  <a:lnTo>
                    <a:pt x="1725" y="626"/>
                  </a:lnTo>
                  <a:lnTo>
                    <a:pt x="1692" y="539"/>
                  </a:lnTo>
                  <a:lnTo>
                    <a:pt x="1649" y="464"/>
                  </a:lnTo>
                  <a:lnTo>
                    <a:pt x="1606" y="389"/>
                  </a:lnTo>
                  <a:lnTo>
                    <a:pt x="1563" y="324"/>
                  </a:lnTo>
                  <a:lnTo>
                    <a:pt x="1499" y="259"/>
                  </a:lnTo>
                  <a:lnTo>
                    <a:pt x="1434" y="205"/>
                  </a:lnTo>
                  <a:lnTo>
                    <a:pt x="1369" y="151"/>
                  </a:lnTo>
                  <a:lnTo>
                    <a:pt x="1294" y="108"/>
                  </a:lnTo>
                  <a:lnTo>
                    <a:pt x="1218" y="76"/>
                  </a:lnTo>
                  <a:lnTo>
                    <a:pt x="1143" y="44"/>
                  </a:lnTo>
                  <a:lnTo>
                    <a:pt x="1057" y="22"/>
                  </a:lnTo>
                  <a:lnTo>
                    <a:pt x="971" y="11"/>
                  </a:lnTo>
                  <a:lnTo>
                    <a:pt x="884" y="1"/>
                  </a:lnTo>
                  <a:close/>
                </a:path>
              </a:pathLst>
            </a:custGeom>
            <a:solidFill>
              <a:srgbClr val="BABF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21"/>
            <p:cNvSpPr/>
            <p:nvPr/>
          </p:nvSpPr>
          <p:spPr>
            <a:xfrm>
              <a:off x="1275865" y="6639479"/>
              <a:ext cx="100986" cy="306445"/>
            </a:xfrm>
            <a:custGeom>
              <a:rect b="b" l="l" r="r" t="t"/>
              <a:pathLst>
                <a:path extrusionOk="0" h="1930" w="636">
                  <a:moveTo>
                    <a:pt x="54" y="1"/>
                  </a:moveTo>
                  <a:lnTo>
                    <a:pt x="22" y="22"/>
                  </a:lnTo>
                  <a:lnTo>
                    <a:pt x="11" y="44"/>
                  </a:lnTo>
                  <a:lnTo>
                    <a:pt x="0" y="76"/>
                  </a:lnTo>
                  <a:lnTo>
                    <a:pt x="0" y="1854"/>
                  </a:lnTo>
                  <a:lnTo>
                    <a:pt x="11" y="1886"/>
                  </a:lnTo>
                  <a:lnTo>
                    <a:pt x="22" y="1908"/>
                  </a:lnTo>
                  <a:lnTo>
                    <a:pt x="54" y="1929"/>
                  </a:lnTo>
                  <a:lnTo>
                    <a:pt x="636" y="1929"/>
                  </a:lnTo>
                  <a:lnTo>
                    <a:pt x="636" y="1"/>
                  </a:lnTo>
                  <a:close/>
                </a:path>
              </a:pathLst>
            </a:custGeom>
            <a:solidFill>
              <a:srgbClr val="EDA60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21"/>
            <p:cNvSpPr/>
            <p:nvPr/>
          </p:nvSpPr>
          <p:spPr>
            <a:xfrm>
              <a:off x="1359703" y="6639479"/>
              <a:ext cx="335349" cy="306445"/>
            </a:xfrm>
            <a:custGeom>
              <a:rect b="b" l="l" r="r" t="t"/>
              <a:pathLst>
                <a:path extrusionOk="0" h="1930" w="2112">
                  <a:moveTo>
                    <a:pt x="54" y="1"/>
                  </a:moveTo>
                  <a:lnTo>
                    <a:pt x="22" y="22"/>
                  </a:lnTo>
                  <a:lnTo>
                    <a:pt x="11" y="44"/>
                  </a:lnTo>
                  <a:lnTo>
                    <a:pt x="0" y="76"/>
                  </a:lnTo>
                  <a:lnTo>
                    <a:pt x="0" y="1854"/>
                  </a:lnTo>
                  <a:lnTo>
                    <a:pt x="11" y="1886"/>
                  </a:lnTo>
                  <a:lnTo>
                    <a:pt x="22" y="1908"/>
                  </a:lnTo>
                  <a:lnTo>
                    <a:pt x="54" y="1929"/>
                  </a:lnTo>
                  <a:lnTo>
                    <a:pt x="2058" y="1929"/>
                  </a:lnTo>
                  <a:lnTo>
                    <a:pt x="2090" y="1908"/>
                  </a:lnTo>
                  <a:lnTo>
                    <a:pt x="2101" y="1886"/>
                  </a:lnTo>
                  <a:lnTo>
                    <a:pt x="2112" y="1854"/>
                  </a:lnTo>
                  <a:lnTo>
                    <a:pt x="2112" y="76"/>
                  </a:lnTo>
                  <a:lnTo>
                    <a:pt x="2101" y="44"/>
                  </a:lnTo>
                  <a:lnTo>
                    <a:pt x="2090" y="22"/>
                  </a:lnTo>
                  <a:lnTo>
                    <a:pt x="2058" y="1"/>
                  </a:lnTo>
                  <a:close/>
                </a:path>
              </a:pathLst>
            </a:custGeom>
            <a:solidFill>
              <a:srgbClr val="FABB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4" name="Google Shape;304;p21"/>
          <p:cNvGrpSpPr/>
          <p:nvPr/>
        </p:nvGrpSpPr>
        <p:grpSpPr>
          <a:xfrm>
            <a:off x="5792677" y="3660012"/>
            <a:ext cx="69543" cy="98081"/>
            <a:chOff x="1275865" y="6398290"/>
            <a:chExt cx="419186" cy="547634"/>
          </a:xfrm>
        </p:grpSpPr>
        <p:sp>
          <p:nvSpPr>
            <p:cNvPr id="305" name="Google Shape;305;p21"/>
            <p:cNvSpPr/>
            <p:nvPr/>
          </p:nvSpPr>
          <p:spPr>
            <a:xfrm>
              <a:off x="1345888" y="6398290"/>
              <a:ext cx="279140" cy="302952"/>
            </a:xfrm>
            <a:custGeom>
              <a:rect b="b" l="l" r="r" t="t"/>
              <a:pathLst>
                <a:path extrusionOk="0" h="1908" w="1758">
                  <a:moveTo>
                    <a:pt x="884" y="399"/>
                  </a:moveTo>
                  <a:lnTo>
                    <a:pt x="981" y="410"/>
                  </a:lnTo>
                  <a:lnTo>
                    <a:pt x="1068" y="442"/>
                  </a:lnTo>
                  <a:lnTo>
                    <a:pt x="1154" y="485"/>
                  </a:lnTo>
                  <a:lnTo>
                    <a:pt x="1218" y="539"/>
                  </a:lnTo>
                  <a:lnTo>
                    <a:pt x="1283" y="615"/>
                  </a:lnTo>
                  <a:lnTo>
                    <a:pt x="1326" y="690"/>
                  </a:lnTo>
                  <a:lnTo>
                    <a:pt x="1358" y="787"/>
                  </a:lnTo>
                  <a:lnTo>
                    <a:pt x="1358" y="884"/>
                  </a:lnTo>
                  <a:lnTo>
                    <a:pt x="1358" y="1520"/>
                  </a:lnTo>
                  <a:lnTo>
                    <a:pt x="400" y="1520"/>
                  </a:lnTo>
                  <a:lnTo>
                    <a:pt x="400" y="884"/>
                  </a:lnTo>
                  <a:lnTo>
                    <a:pt x="410" y="787"/>
                  </a:lnTo>
                  <a:lnTo>
                    <a:pt x="432" y="690"/>
                  </a:lnTo>
                  <a:lnTo>
                    <a:pt x="475" y="615"/>
                  </a:lnTo>
                  <a:lnTo>
                    <a:pt x="540" y="539"/>
                  </a:lnTo>
                  <a:lnTo>
                    <a:pt x="604" y="485"/>
                  </a:lnTo>
                  <a:lnTo>
                    <a:pt x="690" y="442"/>
                  </a:lnTo>
                  <a:lnTo>
                    <a:pt x="787" y="410"/>
                  </a:lnTo>
                  <a:lnTo>
                    <a:pt x="884" y="399"/>
                  </a:lnTo>
                  <a:close/>
                  <a:moveTo>
                    <a:pt x="884" y="1"/>
                  </a:moveTo>
                  <a:lnTo>
                    <a:pt x="787" y="11"/>
                  </a:lnTo>
                  <a:lnTo>
                    <a:pt x="701" y="22"/>
                  </a:lnTo>
                  <a:lnTo>
                    <a:pt x="615" y="44"/>
                  </a:lnTo>
                  <a:lnTo>
                    <a:pt x="540" y="76"/>
                  </a:lnTo>
                  <a:lnTo>
                    <a:pt x="464" y="108"/>
                  </a:lnTo>
                  <a:lnTo>
                    <a:pt x="389" y="151"/>
                  </a:lnTo>
                  <a:lnTo>
                    <a:pt x="324" y="205"/>
                  </a:lnTo>
                  <a:lnTo>
                    <a:pt x="260" y="259"/>
                  </a:lnTo>
                  <a:lnTo>
                    <a:pt x="206" y="324"/>
                  </a:lnTo>
                  <a:lnTo>
                    <a:pt x="152" y="389"/>
                  </a:lnTo>
                  <a:lnTo>
                    <a:pt x="109" y="464"/>
                  </a:lnTo>
                  <a:lnTo>
                    <a:pt x="66" y="539"/>
                  </a:lnTo>
                  <a:lnTo>
                    <a:pt x="44" y="626"/>
                  </a:lnTo>
                  <a:lnTo>
                    <a:pt x="23" y="712"/>
                  </a:lnTo>
                  <a:lnTo>
                    <a:pt x="1" y="798"/>
                  </a:lnTo>
                  <a:lnTo>
                    <a:pt x="1" y="884"/>
                  </a:lnTo>
                  <a:lnTo>
                    <a:pt x="1" y="1908"/>
                  </a:lnTo>
                  <a:lnTo>
                    <a:pt x="1757" y="1908"/>
                  </a:lnTo>
                  <a:lnTo>
                    <a:pt x="1757" y="884"/>
                  </a:lnTo>
                  <a:lnTo>
                    <a:pt x="1757" y="798"/>
                  </a:lnTo>
                  <a:lnTo>
                    <a:pt x="1746" y="712"/>
                  </a:lnTo>
                  <a:lnTo>
                    <a:pt x="1725" y="626"/>
                  </a:lnTo>
                  <a:lnTo>
                    <a:pt x="1692" y="539"/>
                  </a:lnTo>
                  <a:lnTo>
                    <a:pt x="1649" y="464"/>
                  </a:lnTo>
                  <a:lnTo>
                    <a:pt x="1606" y="389"/>
                  </a:lnTo>
                  <a:lnTo>
                    <a:pt x="1563" y="324"/>
                  </a:lnTo>
                  <a:lnTo>
                    <a:pt x="1499" y="259"/>
                  </a:lnTo>
                  <a:lnTo>
                    <a:pt x="1434" y="205"/>
                  </a:lnTo>
                  <a:lnTo>
                    <a:pt x="1369" y="151"/>
                  </a:lnTo>
                  <a:lnTo>
                    <a:pt x="1294" y="108"/>
                  </a:lnTo>
                  <a:lnTo>
                    <a:pt x="1218" y="76"/>
                  </a:lnTo>
                  <a:lnTo>
                    <a:pt x="1143" y="44"/>
                  </a:lnTo>
                  <a:lnTo>
                    <a:pt x="1057" y="22"/>
                  </a:lnTo>
                  <a:lnTo>
                    <a:pt x="971" y="11"/>
                  </a:lnTo>
                  <a:lnTo>
                    <a:pt x="884" y="1"/>
                  </a:lnTo>
                  <a:close/>
                </a:path>
              </a:pathLst>
            </a:custGeom>
            <a:solidFill>
              <a:srgbClr val="BABF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21"/>
            <p:cNvSpPr/>
            <p:nvPr/>
          </p:nvSpPr>
          <p:spPr>
            <a:xfrm>
              <a:off x="1275865" y="6639479"/>
              <a:ext cx="100986" cy="306445"/>
            </a:xfrm>
            <a:custGeom>
              <a:rect b="b" l="l" r="r" t="t"/>
              <a:pathLst>
                <a:path extrusionOk="0" h="1930" w="636">
                  <a:moveTo>
                    <a:pt x="54" y="1"/>
                  </a:moveTo>
                  <a:lnTo>
                    <a:pt x="22" y="22"/>
                  </a:lnTo>
                  <a:lnTo>
                    <a:pt x="11" y="44"/>
                  </a:lnTo>
                  <a:lnTo>
                    <a:pt x="0" y="76"/>
                  </a:lnTo>
                  <a:lnTo>
                    <a:pt x="0" y="1854"/>
                  </a:lnTo>
                  <a:lnTo>
                    <a:pt x="11" y="1886"/>
                  </a:lnTo>
                  <a:lnTo>
                    <a:pt x="22" y="1908"/>
                  </a:lnTo>
                  <a:lnTo>
                    <a:pt x="54" y="1929"/>
                  </a:lnTo>
                  <a:lnTo>
                    <a:pt x="636" y="1929"/>
                  </a:lnTo>
                  <a:lnTo>
                    <a:pt x="636" y="1"/>
                  </a:lnTo>
                  <a:close/>
                </a:path>
              </a:pathLst>
            </a:custGeom>
            <a:solidFill>
              <a:srgbClr val="EDA60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21"/>
            <p:cNvSpPr/>
            <p:nvPr/>
          </p:nvSpPr>
          <p:spPr>
            <a:xfrm>
              <a:off x="1359703" y="6639479"/>
              <a:ext cx="335349" cy="306445"/>
            </a:xfrm>
            <a:custGeom>
              <a:rect b="b" l="l" r="r" t="t"/>
              <a:pathLst>
                <a:path extrusionOk="0" h="1930" w="2112">
                  <a:moveTo>
                    <a:pt x="54" y="1"/>
                  </a:moveTo>
                  <a:lnTo>
                    <a:pt x="22" y="22"/>
                  </a:lnTo>
                  <a:lnTo>
                    <a:pt x="11" y="44"/>
                  </a:lnTo>
                  <a:lnTo>
                    <a:pt x="0" y="76"/>
                  </a:lnTo>
                  <a:lnTo>
                    <a:pt x="0" y="1854"/>
                  </a:lnTo>
                  <a:lnTo>
                    <a:pt x="11" y="1886"/>
                  </a:lnTo>
                  <a:lnTo>
                    <a:pt x="22" y="1908"/>
                  </a:lnTo>
                  <a:lnTo>
                    <a:pt x="54" y="1929"/>
                  </a:lnTo>
                  <a:lnTo>
                    <a:pt x="2058" y="1929"/>
                  </a:lnTo>
                  <a:lnTo>
                    <a:pt x="2090" y="1908"/>
                  </a:lnTo>
                  <a:lnTo>
                    <a:pt x="2101" y="1886"/>
                  </a:lnTo>
                  <a:lnTo>
                    <a:pt x="2112" y="1854"/>
                  </a:lnTo>
                  <a:lnTo>
                    <a:pt x="2112" y="76"/>
                  </a:lnTo>
                  <a:lnTo>
                    <a:pt x="2101" y="44"/>
                  </a:lnTo>
                  <a:lnTo>
                    <a:pt x="2090" y="22"/>
                  </a:lnTo>
                  <a:lnTo>
                    <a:pt x="2058" y="1"/>
                  </a:lnTo>
                  <a:close/>
                </a:path>
              </a:pathLst>
            </a:custGeom>
            <a:solidFill>
              <a:srgbClr val="FABB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08" name="Google Shape;308;p21"/>
          <p:cNvSpPr/>
          <p:nvPr/>
        </p:nvSpPr>
        <p:spPr>
          <a:xfrm>
            <a:off x="6225950" y="3181113"/>
            <a:ext cx="2696400" cy="1073400"/>
          </a:xfrm>
          <a:prstGeom prst="rect">
            <a:avLst/>
          </a:prstGeom>
          <a:noFill/>
          <a:ln cap="flat" cmpd="sng" w="9525">
            <a:solidFill>
              <a:schemeClr val="dk2"/>
            </a:solidFill>
            <a:prstDash val="dot"/>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pic>
        <p:nvPicPr>
          <p:cNvPr id="309" name="Google Shape;309;p21"/>
          <p:cNvPicPr preferRelativeResize="0"/>
          <p:nvPr/>
        </p:nvPicPr>
        <p:blipFill>
          <a:blip r:embed="rId3">
            <a:alphaModFix/>
          </a:blip>
          <a:stretch>
            <a:fillRect/>
          </a:stretch>
        </p:blipFill>
        <p:spPr>
          <a:xfrm>
            <a:off x="7301441" y="3760252"/>
            <a:ext cx="130098" cy="188414"/>
          </a:xfrm>
          <a:prstGeom prst="rect">
            <a:avLst/>
          </a:prstGeom>
          <a:noFill/>
          <a:ln>
            <a:noFill/>
          </a:ln>
        </p:spPr>
      </p:pic>
      <p:pic>
        <p:nvPicPr>
          <p:cNvPr id="310" name="Google Shape;310;p21"/>
          <p:cNvPicPr preferRelativeResize="0"/>
          <p:nvPr/>
        </p:nvPicPr>
        <p:blipFill>
          <a:blip r:embed="rId4">
            <a:alphaModFix/>
          </a:blip>
          <a:stretch>
            <a:fillRect/>
          </a:stretch>
        </p:blipFill>
        <p:spPr>
          <a:xfrm>
            <a:off x="8180459" y="3759382"/>
            <a:ext cx="129230" cy="190151"/>
          </a:xfrm>
          <a:prstGeom prst="rect">
            <a:avLst/>
          </a:prstGeom>
          <a:noFill/>
          <a:ln>
            <a:noFill/>
          </a:ln>
        </p:spPr>
      </p:pic>
      <p:pic>
        <p:nvPicPr>
          <p:cNvPr id="311" name="Google Shape;311;p21"/>
          <p:cNvPicPr preferRelativeResize="0"/>
          <p:nvPr/>
        </p:nvPicPr>
        <p:blipFill>
          <a:blip r:embed="rId5">
            <a:alphaModFix/>
          </a:blip>
          <a:stretch>
            <a:fillRect/>
          </a:stretch>
        </p:blipFill>
        <p:spPr>
          <a:xfrm>
            <a:off x="6408547" y="3760246"/>
            <a:ext cx="143975" cy="217935"/>
          </a:xfrm>
          <a:prstGeom prst="rect">
            <a:avLst/>
          </a:prstGeom>
          <a:noFill/>
          <a:ln>
            <a:noFill/>
          </a:ln>
        </p:spPr>
      </p:pic>
      <p:sp>
        <p:nvSpPr>
          <p:cNvPr id="312" name="Google Shape;312;p21"/>
          <p:cNvSpPr txBox="1"/>
          <p:nvPr/>
        </p:nvSpPr>
        <p:spPr>
          <a:xfrm>
            <a:off x="6635790" y="3741871"/>
            <a:ext cx="425700" cy="312300"/>
          </a:xfrm>
          <a:prstGeom prst="rect">
            <a:avLst/>
          </a:prstGeom>
          <a:no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300">
                <a:solidFill>
                  <a:schemeClr val="dk2"/>
                </a:solidFill>
                <a:latin typeface="Roboto"/>
                <a:ea typeface="Roboto"/>
                <a:cs typeface="Roboto"/>
                <a:sym typeface="Roboto"/>
              </a:rPr>
              <a:t>“Orange”</a:t>
            </a:r>
            <a:endParaRPr sz="300">
              <a:solidFill>
                <a:schemeClr val="dk2"/>
              </a:solidFill>
              <a:latin typeface="Roboto"/>
              <a:ea typeface="Roboto"/>
              <a:cs typeface="Roboto"/>
              <a:sym typeface="Roboto"/>
            </a:endParaRPr>
          </a:p>
          <a:p>
            <a:pPr indent="0" lvl="0" marL="0" rtl="0" algn="l">
              <a:spcBef>
                <a:spcPts val="0"/>
              </a:spcBef>
              <a:spcAft>
                <a:spcPts val="0"/>
              </a:spcAft>
              <a:buNone/>
            </a:pPr>
            <a:r>
              <a:rPr lang="en" sz="300">
                <a:solidFill>
                  <a:schemeClr val="dk2"/>
                </a:solidFill>
                <a:latin typeface="Roboto"/>
                <a:ea typeface="Roboto"/>
                <a:cs typeface="Roboto"/>
                <a:sym typeface="Roboto"/>
              </a:rPr>
              <a:t>“Keyboard”</a:t>
            </a:r>
            <a:endParaRPr sz="300">
              <a:solidFill>
                <a:schemeClr val="dk2"/>
              </a:solidFill>
              <a:latin typeface="Roboto"/>
              <a:ea typeface="Roboto"/>
              <a:cs typeface="Roboto"/>
              <a:sym typeface="Roboto"/>
            </a:endParaRPr>
          </a:p>
          <a:p>
            <a:pPr indent="0" lvl="0" marL="0" rtl="0" algn="l">
              <a:spcBef>
                <a:spcPts val="0"/>
              </a:spcBef>
              <a:spcAft>
                <a:spcPts val="0"/>
              </a:spcAft>
              <a:buNone/>
            </a:pPr>
            <a:r>
              <a:rPr lang="en" sz="300">
                <a:solidFill>
                  <a:schemeClr val="dk2"/>
                </a:solidFill>
                <a:latin typeface="Roboto"/>
                <a:ea typeface="Roboto"/>
                <a:cs typeface="Roboto"/>
                <a:sym typeface="Roboto"/>
              </a:rPr>
              <a:t>“Puppy”</a:t>
            </a:r>
            <a:endParaRPr sz="300">
              <a:solidFill>
                <a:schemeClr val="dk2"/>
              </a:solidFill>
              <a:latin typeface="Roboto"/>
              <a:ea typeface="Roboto"/>
              <a:cs typeface="Roboto"/>
              <a:sym typeface="Roboto"/>
            </a:endParaRPr>
          </a:p>
          <a:p>
            <a:pPr indent="0" lvl="0" marL="0" rtl="0" algn="l">
              <a:spcBef>
                <a:spcPts val="0"/>
              </a:spcBef>
              <a:spcAft>
                <a:spcPts val="0"/>
              </a:spcAft>
              <a:buNone/>
            </a:pPr>
            <a:r>
              <a:t/>
            </a:r>
            <a:endParaRPr sz="300">
              <a:solidFill>
                <a:schemeClr val="dk2"/>
              </a:solidFill>
              <a:latin typeface="Roboto"/>
              <a:ea typeface="Roboto"/>
              <a:cs typeface="Roboto"/>
              <a:sym typeface="Roboto"/>
            </a:endParaRPr>
          </a:p>
          <a:p>
            <a:pPr indent="0" lvl="0" marL="0" rtl="0" algn="l">
              <a:spcBef>
                <a:spcPts val="0"/>
              </a:spcBef>
              <a:spcAft>
                <a:spcPts val="0"/>
              </a:spcAft>
              <a:buNone/>
            </a:pPr>
            <a:r>
              <a:t/>
            </a:r>
            <a:endParaRPr sz="300">
              <a:solidFill>
                <a:schemeClr val="dk2"/>
              </a:solidFill>
              <a:latin typeface="Roboto"/>
              <a:ea typeface="Roboto"/>
              <a:cs typeface="Roboto"/>
              <a:sym typeface="Roboto"/>
            </a:endParaRPr>
          </a:p>
        </p:txBody>
      </p:sp>
      <p:sp>
        <p:nvSpPr>
          <p:cNvPr id="313" name="Google Shape;313;p21"/>
          <p:cNvSpPr txBox="1"/>
          <p:nvPr/>
        </p:nvSpPr>
        <p:spPr>
          <a:xfrm>
            <a:off x="7509997" y="3741871"/>
            <a:ext cx="485700" cy="312300"/>
          </a:xfrm>
          <a:prstGeom prst="rect">
            <a:avLst/>
          </a:prstGeom>
          <a:no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300">
                <a:solidFill>
                  <a:schemeClr val="accent3"/>
                </a:solidFill>
                <a:latin typeface="Roboto"/>
                <a:ea typeface="Roboto"/>
                <a:cs typeface="Roboto"/>
                <a:sym typeface="Roboto"/>
              </a:rPr>
              <a:t>“Orange”</a:t>
            </a:r>
            <a:endParaRPr sz="300">
              <a:solidFill>
                <a:schemeClr val="accent3"/>
              </a:solidFill>
              <a:latin typeface="Roboto"/>
              <a:ea typeface="Roboto"/>
              <a:cs typeface="Roboto"/>
              <a:sym typeface="Roboto"/>
            </a:endParaRPr>
          </a:p>
          <a:p>
            <a:pPr indent="0" lvl="0" marL="0" rtl="0" algn="l">
              <a:spcBef>
                <a:spcPts val="0"/>
              </a:spcBef>
              <a:spcAft>
                <a:spcPts val="0"/>
              </a:spcAft>
              <a:buNone/>
            </a:pPr>
            <a:r>
              <a:rPr lang="en" sz="300">
                <a:solidFill>
                  <a:schemeClr val="accent3"/>
                </a:solidFill>
                <a:latin typeface="Roboto"/>
                <a:ea typeface="Roboto"/>
                <a:cs typeface="Roboto"/>
                <a:sym typeface="Roboto"/>
              </a:rPr>
              <a:t>“Orange”</a:t>
            </a:r>
            <a:endParaRPr sz="300">
              <a:solidFill>
                <a:schemeClr val="accent3"/>
              </a:solidFill>
              <a:latin typeface="Roboto"/>
              <a:ea typeface="Roboto"/>
              <a:cs typeface="Roboto"/>
              <a:sym typeface="Roboto"/>
            </a:endParaRPr>
          </a:p>
          <a:p>
            <a:pPr indent="0" lvl="0" marL="0" rtl="0" algn="l">
              <a:spcBef>
                <a:spcPts val="0"/>
              </a:spcBef>
              <a:spcAft>
                <a:spcPts val="0"/>
              </a:spcAft>
              <a:buNone/>
            </a:pPr>
            <a:r>
              <a:rPr lang="en" sz="300">
                <a:solidFill>
                  <a:schemeClr val="accent3"/>
                </a:solidFill>
                <a:latin typeface="Roboto"/>
                <a:ea typeface="Roboto"/>
                <a:cs typeface="Roboto"/>
                <a:sym typeface="Roboto"/>
              </a:rPr>
              <a:t>“Orange”</a:t>
            </a:r>
            <a:endParaRPr sz="300">
              <a:solidFill>
                <a:schemeClr val="accent3"/>
              </a:solidFill>
              <a:latin typeface="Roboto"/>
              <a:ea typeface="Roboto"/>
              <a:cs typeface="Roboto"/>
              <a:sym typeface="Roboto"/>
            </a:endParaRPr>
          </a:p>
        </p:txBody>
      </p:sp>
      <p:sp>
        <p:nvSpPr>
          <p:cNvPr id="314" name="Google Shape;314;p21"/>
          <p:cNvSpPr txBox="1"/>
          <p:nvPr/>
        </p:nvSpPr>
        <p:spPr>
          <a:xfrm>
            <a:off x="8352615" y="3741871"/>
            <a:ext cx="404700" cy="312300"/>
          </a:xfrm>
          <a:prstGeom prst="rect">
            <a:avLst/>
          </a:prstGeom>
          <a:no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300">
                <a:solidFill>
                  <a:schemeClr val="dk2"/>
                </a:solidFill>
                <a:latin typeface="Roboto"/>
                <a:ea typeface="Roboto"/>
                <a:cs typeface="Roboto"/>
                <a:sym typeface="Roboto"/>
              </a:rPr>
              <a:t>“Puppy”</a:t>
            </a:r>
            <a:endParaRPr sz="300">
              <a:solidFill>
                <a:schemeClr val="dk2"/>
              </a:solidFill>
              <a:latin typeface="Roboto"/>
              <a:ea typeface="Roboto"/>
              <a:cs typeface="Roboto"/>
              <a:sym typeface="Roboto"/>
            </a:endParaRPr>
          </a:p>
          <a:p>
            <a:pPr indent="0" lvl="0" marL="0" rtl="0" algn="l">
              <a:spcBef>
                <a:spcPts val="0"/>
              </a:spcBef>
              <a:spcAft>
                <a:spcPts val="0"/>
              </a:spcAft>
              <a:buNone/>
            </a:pPr>
            <a:r>
              <a:rPr lang="en" sz="300">
                <a:solidFill>
                  <a:schemeClr val="dk2"/>
                </a:solidFill>
                <a:latin typeface="Roboto"/>
                <a:ea typeface="Roboto"/>
                <a:cs typeface="Roboto"/>
                <a:sym typeface="Roboto"/>
              </a:rPr>
              <a:t>“Footstool”</a:t>
            </a:r>
            <a:endParaRPr sz="300">
              <a:solidFill>
                <a:schemeClr val="dk2"/>
              </a:solidFill>
              <a:latin typeface="Roboto"/>
              <a:ea typeface="Roboto"/>
              <a:cs typeface="Roboto"/>
              <a:sym typeface="Roboto"/>
            </a:endParaRPr>
          </a:p>
          <a:p>
            <a:pPr indent="0" lvl="0" marL="0" rtl="0" algn="l">
              <a:spcBef>
                <a:spcPts val="0"/>
              </a:spcBef>
              <a:spcAft>
                <a:spcPts val="0"/>
              </a:spcAft>
              <a:buNone/>
            </a:pPr>
            <a:r>
              <a:rPr lang="en" sz="300">
                <a:solidFill>
                  <a:schemeClr val="dk2"/>
                </a:solidFill>
                <a:latin typeface="Roboto"/>
                <a:ea typeface="Roboto"/>
                <a:cs typeface="Roboto"/>
                <a:sym typeface="Roboto"/>
              </a:rPr>
              <a:t>“Holiday”</a:t>
            </a:r>
            <a:endParaRPr sz="300">
              <a:solidFill>
                <a:schemeClr val="dk2"/>
              </a:solidFill>
              <a:latin typeface="Roboto"/>
              <a:ea typeface="Roboto"/>
              <a:cs typeface="Roboto"/>
              <a:sym typeface="Roboto"/>
            </a:endParaRPr>
          </a:p>
          <a:p>
            <a:pPr indent="0" lvl="0" marL="0" rtl="0" algn="l">
              <a:spcBef>
                <a:spcPts val="0"/>
              </a:spcBef>
              <a:spcAft>
                <a:spcPts val="0"/>
              </a:spcAft>
              <a:buNone/>
            </a:pPr>
            <a:r>
              <a:t/>
            </a:r>
            <a:endParaRPr sz="300">
              <a:solidFill>
                <a:schemeClr val="dk2"/>
              </a:solidFill>
              <a:latin typeface="Roboto"/>
              <a:ea typeface="Roboto"/>
              <a:cs typeface="Roboto"/>
              <a:sym typeface="Roboto"/>
            </a:endParaRPr>
          </a:p>
          <a:p>
            <a:pPr indent="0" lvl="0" marL="0" rtl="0" algn="l">
              <a:spcBef>
                <a:spcPts val="0"/>
              </a:spcBef>
              <a:spcAft>
                <a:spcPts val="0"/>
              </a:spcAft>
              <a:buNone/>
            </a:pPr>
            <a:r>
              <a:rPr lang="en" sz="300">
                <a:solidFill>
                  <a:schemeClr val="dk2"/>
                </a:solidFill>
                <a:latin typeface="Roboto"/>
                <a:ea typeface="Roboto"/>
                <a:cs typeface="Roboto"/>
                <a:sym typeface="Roboto"/>
              </a:rPr>
              <a:t>…</a:t>
            </a:r>
            <a:endParaRPr sz="300">
              <a:solidFill>
                <a:schemeClr val="dk2"/>
              </a:solidFill>
              <a:latin typeface="Roboto"/>
              <a:ea typeface="Roboto"/>
              <a:cs typeface="Roboto"/>
              <a:sym typeface="Roboto"/>
            </a:endParaRPr>
          </a:p>
        </p:txBody>
      </p:sp>
      <p:cxnSp>
        <p:nvCxnSpPr>
          <p:cNvPr id="315" name="Google Shape;315;p21"/>
          <p:cNvCxnSpPr/>
          <p:nvPr/>
        </p:nvCxnSpPr>
        <p:spPr>
          <a:xfrm rot="10800000">
            <a:off x="6657539" y="3406208"/>
            <a:ext cx="160800" cy="257100"/>
          </a:xfrm>
          <a:prstGeom prst="straightConnector1">
            <a:avLst/>
          </a:prstGeom>
          <a:noFill/>
          <a:ln cap="flat" cmpd="sng" w="9525">
            <a:solidFill>
              <a:schemeClr val="dk2"/>
            </a:solidFill>
            <a:prstDash val="solid"/>
            <a:round/>
            <a:headEnd len="med" w="med" type="none"/>
            <a:tailEnd len="med" w="med" type="triangle"/>
          </a:ln>
        </p:spPr>
      </p:cxnSp>
      <p:cxnSp>
        <p:nvCxnSpPr>
          <p:cNvPr id="316" name="Google Shape;316;p21"/>
          <p:cNvCxnSpPr/>
          <p:nvPr/>
        </p:nvCxnSpPr>
        <p:spPr>
          <a:xfrm rot="10800000">
            <a:off x="7396249" y="3414691"/>
            <a:ext cx="267900" cy="257700"/>
          </a:xfrm>
          <a:prstGeom prst="straightConnector1">
            <a:avLst/>
          </a:prstGeom>
          <a:noFill/>
          <a:ln cap="flat" cmpd="sng" w="9525">
            <a:solidFill>
              <a:schemeClr val="dk2"/>
            </a:solidFill>
            <a:prstDash val="solid"/>
            <a:round/>
            <a:headEnd len="med" w="med" type="none"/>
            <a:tailEnd len="med" w="med" type="triangle"/>
          </a:ln>
        </p:spPr>
      </p:cxnSp>
      <p:cxnSp>
        <p:nvCxnSpPr>
          <p:cNvPr id="317" name="Google Shape;317;p21"/>
          <p:cNvCxnSpPr/>
          <p:nvPr/>
        </p:nvCxnSpPr>
        <p:spPr>
          <a:xfrm rot="10800000">
            <a:off x="7919871" y="3414691"/>
            <a:ext cx="586200" cy="278700"/>
          </a:xfrm>
          <a:prstGeom prst="straightConnector1">
            <a:avLst/>
          </a:prstGeom>
          <a:noFill/>
          <a:ln cap="flat" cmpd="sng" w="9525">
            <a:solidFill>
              <a:schemeClr val="dk2"/>
            </a:solidFill>
            <a:prstDash val="solid"/>
            <a:round/>
            <a:headEnd len="med" w="med" type="none"/>
            <a:tailEnd len="med" w="med" type="triangle"/>
          </a:ln>
        </p:spPr>
      </p:cxnSp>
      <p:grpSp>
        <p:nvGrpSpPr>
          <p:cNvPr id="318" name="Google Shape;318;p21"/>
          <p:cNvGrpSpPr/>
          <p:nvPr/>
        </p:nvGrpSpPr>
        <p:grpSpPr>
          <a:xfrm>
            <a:off x="6975456" y="3664387"/>
            <a:ext cx="69543" cy="98081"/>
            <a:chOff x="1275865" y="6398290"/>
            <a:chExt cx="419186" cy="547634"/>
          </a:xfrm>
        </p:grpSpPr>
        <p:sp>
          <p:nvSpPr>
            <p:cNvPr id="319" name="Google Shape;319;p21"/>
            <p:cNvSpPr/>
            <p:nvPr/>
          </p:nvSpPr>
          <p:spPr>
            <a:xfrm>
              <a:off x="1345888" y="6398290"/>
              <a:ext cx="279140" cy="302952"/>
            </a:xfrm>
            <a:custGeom>
              <a:rect b="b" l="l" r="r" t="t"/>
              <a:pathLst>
                <a:path extrusionOk="0" h="1908" w="1758">
                  <a:moveTo>
                    <a:pt x="884" y="399"/>
                  </a:moveTo>
                  <a:lnTo>
                    <a:pt x="981" y="410"/>
                  </a:lnTo>
                  <a:lnTo>
                    <a:pt x="1068" y="442"/>
                  </a:lnTo>
                  <a:lnTo>
                    <a:pt x="1154" y="485"/>
                  </a:lnTo>
                  <a:lnTo>
                    <a:pt x="1218" y="539"/>
                  </a:lnTo>
                  <a:lnTo>
                    <a:pt x="1283" y="615"/>
                  </a:lnTo>
                  <a:lnTo>
                    <a:pt x="1326" y="690"/>
                  </a:lnTo>
                  <a:lnTo>
                    <a:pt x="1358" y="787"/>
                  </a:lnTo>
                  <a:lnTo>
                    <a:pt x="1358" y="884"/>
                  </a:lnTo>
                  <a:lnTo>
                    <a:pt x="1358" y="1520"/>
                  </a:lnTo>
                  <a:lnTo>
                    <a:pt x="400" y="1520"/>
                  </a:lnTo>
                  <a:lnTo>
                    <a:pt x="400" y="884"/>
                  </a:lnTo>
                  <a:lnTo>
                    <a:pt x="410" y="787"/>
                  </a:lnTo>
                  <a:lnTo>
                    <a:pt x="432" y="690"/>
                  </a:lnTo>
                  <a:lnTo>
                    <a:pt x="475" y="615"/>
                  </a:lnTo>
                  <a:lnTo>
                    <a:pt x="540" y="539"/>
                  </a:lnTo>
                  <a:lnTo>
                    <a:pt x="604" y="485"/>
                  </a:lnTo>
                  <a:lnTo>
                    <a:pt x="690" y="442"/>
                  </a:lnTo>
                  <a:lnTo>
                    <a:pt x="787" y="410"/>
                  </a:lnTo>
                  <a:lnTo>
                    <a:pt x="884" y="399"/>
                  </a:lnTo>
                  <a:close/>
                  <a:moveTo>
                    <a:pt x="884" y="1"/>
                  </a:moveTo>
                  <a:lnTo>
                    <a:pt x="787" y="11"/>
                  </a:lnTo>
                  <a:lnTo>
                    <a:pt x="701" y="22"/>
                  </a:lnTo>
                  <a:lnTo>
                    <a:pt x="615" y="44"/>
                  </a:lnTo>
                  <a:lnTo>
                    <a:pt x="540" y="76"/>
                  </a:lnTo>
                  <a:lnTo>
                    <a:pt x="464" y="108"/>
                  </a:lnTo>
                  <a:lnTo>
                    <a:pt x="389" y="151"/>
                  </a:lnTo>
                  <a:lnTo>
                    <a:pt x="324" y="205"/>
                  </a:lnTo>
                  <a:lnTo>
                    <a:pt x="260" y="259"/>
                  </a:lnTo>
                  <a:lnTo>
                    <a:pt x="206" y="324"/>
                  </a:lnTo>
                  <a:lnTo>
                    <a:pt x="152" y="389"/>
                  </a:lnTo>
                  <a:lnTo>
                    <a:pt x="109" y="464"/>
                  </a:lnTo>
                  <a:lnTo>
                    <a:pt x="66" y="539"/>
                  </a:lnTo>
                  <a:lnTo>
                    <a:pt x="44" y="626"/>
                  </a:lnTo>
                  <a:lnTo>
                    <a:pt x="23" y="712"/>
                  </a:lnTo>
                  <a:lnTo>
                    <a:pt x="1" y="798"/>
                  </a:lnTo>
                  <a:lnTo>
                    <a:pt x="1" y="884"/>
                  </a:lnTo>
                  <a:lnTo>
                    <a:pt x="1" y="1908"/>
                  </a:lnTo>
                  <a:lnTo>
                    <a:pt x="1757" y="1908"/>
                  </a:lnTo>
                  <a:lnTo>
                    <a:pt x="1757" y="884"/>
                  </a:lnTo>
                  <a:lnTo>
                    <a:pt x="1757" y="798"/>
                  </a:lnTo>
                  <a:lnTo>
                    <a:pt x="1746" y="712"/>
                  </a:lnTo>
                  <a:lnTo>
                    <a:pt x="1725" y="626"/>
                  </a:lnTo>
                  <a:lnTo>
                    <a:pt x="1692" y="539"/>
                  </a:lnTo>
                  <a:lnTo>
                    <a:pt x="1649" y="464"/>
                  </a:lnTo>
                  <a:lnTo>
                    <a:pt x="1606" y="389"/>
                  </a:lnTo>
                  <a:lnTo>
                    <a:pt x="1563" y="324"/>
                  </a:lnTo>
                  <a:lnTo>
                    <a:pt x="1499" y="259"/>
                  </a:lnTo>
                  <a:lnTo>
                    <a:pt x="1434" y="205"/>
                  </a:lnTo>
                  <a:lnTo>
                    <a:pt x="1369" y="151"/>
                  </a:lnTo>
                  <a:lnTo>
                    <a:pt x="1294" y="108"/>
                  </a:lnTo>
                  <a:lnTo>
                    <a:pt x="1218" y="76"/>
                  </a:lnTo>
                  <a:lnTo>
                    <a:pt x="1143" y="44"/>
                  </a:lnTo>
                  <a:lnTo>
                    <a:pt x="1057" y="22"/>
                  </a:lnTo>
                  <a:lnTo>
                    <a:pt x="971" y="11"/>
                  </a:lnTo>
                  <a:lnTo>
                    <a:pt x="884" y="1"/>
                  </a:lnTo>
                  <a:close/>
                </a:path>
              </a:pathLst>
            </a:custGeom>
            <a:solidFill>
              <a:srgbClr val="BABF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21"/>
            <p:cNvSpPr/>
            <p:nvPr/>
          </p:nvSpPr>
          <p:spPr>
            <a:xfrm>
              <a:off x="1275865" y="6639479"/>
              <a:ext cx="100986" cy="306445"/>
            </a:xfrm>
            <a:custGeom>
              <a:rect b="b" l="l" r="r" t="t"/>
              <a:pathLst>
                <a:path extrusionOk="0" h="1930" w="636">
                  <a:moveTo>
                    <a:pt x="54" y="1"/>
                  </a:moveTo>
                  <a:lnTo>
                    <a:pt x="22" y="22"/>
                  </a:lnTo>
                  <a:lnTo>
                    <a:pt x="11" y="44"/>
                  </a:lnTo>
                  <a:lnTo>
                    <a:pt x="0" y="76"/>
                  </a:lnTo>
                  <a:lnTo>
                    <a:pt x="0" y="1854"/>
                  </a:lnTo>
                  <a:lnTo>
                    <a:pt x="11" y="1886"/>
                  </a:lnTo>
                  <a:lnTo>
                    <a:pt x="22" y="1908"/>
                  </a:lnTo>
                  <a:lnTo>
                    <a:pt x="54" y="1929"/>
                  </a:lnTo>
                  <a:lnTo>
                    <a:pt x="636" y="1929"/>
                  </a:lnTo>
                  <a:lnTo>
                    <a:pt x="636" y="1"/>
                  </a:lnTo>
                  <a:close/>
                </a:path>
              </a:pathLst>
            </a:custGeom>
            <a:solidFill>
              <a:srgbClr val="EDA60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21"/>
            <p:cNvSpPr/>
            <p:nvPr/>
          </p:nvSpPr>
          <p:spPr>
            <a:xfrm>
              <a:off x="1359703" y="6639479"/>
              <a:ext cx="335349" cy="306445"/>
            </a:xfrm>
            <a:custGeom>
              <a:rect b="b" l="l" r="r" t="t"/>
              <a:pathLst>
                <a:path extrusionOk="0" h="1930" w="2112">
                  <a:moveTo>
                    <a:pt x="54" y="1"/>
                  </a:moveTo>
                  <a:lnTo>
                    <a:pt x="22" y="22"/>
                  </a:lnTo>
                  <a:lnTo>
                    <a:pt x="11" y="44"/>
                  </a:lnTo>
                  <a:lnTo>
                    <a:pt x="0" y="76"/>
                  </a:lnTo>
                  <a:lnTo>
                    <a:pt x="0" y="1854"/>
                  </a:lnTo>
                  <a:lnTo>
                    <a:pt x="11" y="1886"/>
                  </a:lnTo>
                  <a:lnTo>
                    <a:pt x="22" y="1908"/>
                  </a:lnTo>
                  <a:lnTo>
                    <a:pt x="54" y="1929"/>
                  </a:lnTo>
                  <a:lnTo>
                    <a:pt x="2058" y="1929"/>
                  </a:lnTo>
                  <a:lnTo>
                    <a:pt x="2090" y="1908"/>
                  </a:lnTo>
                  <a:lnTo>
                    <a:pt x="2101" y="1886"/>
                  </a:lnTo>
                  <a:lnTo>
                    <a:pt x="2112" y="1854"/>
                  </a:lnTo>
                  <a:lnTo>
                    <a:pt x="2112" y="76"/>
                  </a:lnTo>
                  <a:lnTo>
                    <a:pt x="2101" y="44"/>
                  </a:lnTo>
                  <a:lnTo>
                    <a:pt x="2090" y="22"/>
                  </a:lnTo>
                  <a:lnTo>
                    <a:pt x="2058" y="1"/>
                  </a:lnTo>
                  <a:close/>
                </a:path>
              </a:pathLst>
            </a:custGeom>
            <a:solidFill>
              <a:srgbClr val="FABB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2" name="Google Shape;322;p21"/>
          <p:cNvGrpSpPr/>
          <p:nvPr/>
        </p:nvGrpSpPr>
        <p:grpSpPr>
          <a:xfrm>
            <a:off x="7907362" y="3664387"/>
            <a:ext cx="69543" cy="98081"/>
            <a:chOff x="1275865" y="6398290"/>
            <a:chExt cx="419186" cy="547634"/>
          </a:xfrm>
        </p:grpSpPr>
        <p:sp>
          <p:nvSpPr>
            <p:cNvPr id="323" name="Google Shape;323;p21"/>
            <p:cNvSpPr/>
            <p:nvPr/>
          </p:nvSpPr>
          <p:spPr>
            <a:xfrm>
              <a:off x="1345888" y="6398290"/>
              <a:ext cx="279140" cy="302952"/>
            </a:xfrm>
            <a:custGeom>
              <a:rect b="b" l="l" r="r" t="t"/>
              <a:pathLst>
                <a:path extrusionOk="0" h="1908" w="1758">
                  <a:moveTo>
                    <a:pt x="884" y="399"/>
                  </a:moveTo>
                  <a:lnTo>
                    <a:pt x="981" y="410"/>
                  </a:lnTo>
                  <a:lnTo>
                    <a:pt x="1068" y="442"/>
                  </a:lnTo>
                  <a:lnTo>
                    <a:pt x="1154" y="485"/>
                  </a:lnTo>
                  <a:lnTo>
                    <a:pt x="1218" y="539"/>
                  </a:lnTo>
                  <a:lnTo>
                    <a:pt x="1283" y="615"/>
                  </a:lnTo>
                  <a:lnTo>
                    <a:pt x="1326" y="690"/>
                  </a:lnTo>
                  <a:lnTo>
                    <a:pt x="1358" y="787"/>
                  </a:lnTo>
                  <a:lnTo>
                    <a:pt x="1358" y="884"/>
                  </a:lnTo>
                  <a:lnTo>
                    <a:pt x="1358" y="1520"/>
                  </a:lnTo>
                  <a:lnTo>
                    <a:pt x="400" y="1520"/>
                  </a:lnTo>
                  <a:lnTo>
                    <a:pt x="400" y="884"/>
                  </a:lnTo>
                  <a:lnTo>
                    <a:pt x="410" y="787"/>
                  </a:lnTo>
                  <a:lnTo>
                    <a:pt x="432" y="690"/>
                  </a:lnTo>
                  <a:lnTo>
                    <a:pt x="475" y="615"/>
                  </a:lnTo>
                  <a:lnTo>
                    <a:pt x="540" y="539"/>
                  </a:lnTo>
                  <a:lnTo>
                    <a:pt x="604" y="485"/>
                  </a:lnTo>
                  <a:lnTo>
                    <a:pt x="690" y="442"/>
                  </a:lnTo>
                  <a:lnTo>
                    <a:pt x="787" y="410"/>
                  </a:lnTo>
                  <a:lnTo>
                    <a:pt x="884" y="399"/>
                  </a:lnTo>
                  <a:close/>
                  <a:moveTo>
                    <a:pt x="884" y="1"/>
                  </a:moveTo>
                  <a:lnTo>
                    <a:pt x="787" y="11"/>
                  </a:lnTo>
                  <a:lnTo>
                    <a:pt x="701" y="22"/>
                  </a:lnTo>
                  <a:lnTo>
                    <a:pt x="615" y="44"/>
                  </a:lnTo>
                  <a:lnTo>
                    <a:pt x="540" y="76"/>
                  </a:lnTo>
                  <a:lnTo>
                    <a:pt x="464" y="108"/>
                  </a:lnTo>
                  <a:lnTo>
                    <a:pt x="389" y="151"/>
                  </a:lnTo>
                  <a:lnTo>
                    <a:pt x="324" y="205"/>
                  </a:lnTo>
                  <a:lnTo>
                    <a:pt x="260" y="259"/>
                  </a:lnTo>
                  <a:lnTo>
                    <a:pt x="206" y="324"/>
                  </a:lnTo>
                  <a:lnTo>
                    <a:pt x="152" y="389"/>
                  </a:lnTo>
                  <a:lnTo>
                    <a:pt x="109" y="464"/>
                  </a:lnTo>
                  <a:lnTo>
                    <a:pt x="66" y="539"/>
                  </a:lnTo>
                  <a:lnTo>
                    <a:pt x="44" y="626"/>
                  </a:lnTo>
                  <a:lnTo>
                    <a:pt x="23" y="712"/>
                  </a:lnTo>
                  <a:lnTo>
                    <a:pt x="1" y="798"/>
                  </a:lnTo>
                  <a:lnTo>
                    <a:pt x="1" y="884"/>
                  </a:lnTo>
                  <a:lnTo>
                    <a:pt x="1" y="1908"/>
                  </a:lnTo>
                  <a:lnTo>
                    <a:pt x="1757" y="1908"/>
                  </a:lnTo>
                  <a:lnTo>
                    <a:pt x="1757" y="884"/>
                  </a:lnTo>
                  <a:lnTo>
                    <a:pt x="1757" y="798"/>
                  </a:lnTo>
                  <a:lnTo>
                    <a:pt x="1746" y="712"/>
                  </a:lnTo>
                  <a:lnTo>
                    <a:pt x="1725" y="626"/>
                  </a:lnTo>
                  <a:lnTo>
                    <a:pt x="1692" y="539"/>
                  </a:lnTo>
                  <a:lnTo>
                    <a:pt x="1649" y="464"/>
                  </a:lnTo>
                  <a:lnTo>
                    <a:pt x="1606" y="389"/>
                  </a:lnTo>
                  <a:lnTo>
                    <a:pt x="1563" y="324"/>
                  </a:lnTo>
                  <a:lnTo>
                    <a:pt x="1499" y="259"/>
                  </a:lnTo>
                  <a:lnTo>
                    <a:pt x="1434" y="205"/>
                  </a:lnTo>
                  <a:lnTo>
                    <a:pt x="1369" y="151"/>
                  </a:lnTo>
                  <a:lnTo>
                    <a:pt x="1294" y="108"/>
                  </a:lnTo>
                  <a:lnTo>
                    <a:pt x="1218" y="76"/>
                  </a:lnTo>
                  <a:lnTo>
                    <a:pt x="1143" y="44"/>
                  </a:lnTo>
                  <a:lnTo>
                    <a:pt x="1057" y="22"/>
                  </a:lnTo>
                  <a:lnTo>
                    <a:pt x="971" y="11"/>
                  </a:lnTo>
                  <a:lnTo>
                    <a:pt x="884" y="1"/>
                  </a:lnTo>
                  <a:close/>
                </a:path>
              </a:pathLst>
            </a:custGeom>
            <a:solidFill>
              <a:srgbClr val="BABF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21"/>
            <p:cNvSpPr/>
            <p:nvPr/>
          </p:nvSpPr>
          <p:spPr>
            <a:xfrm>
              <a:off x="1275865" y="6639479"/>
              <a:ext cx="100986" cy="306445"/>
            </a:xfrm>
            <a:custGeom>
              <a:rect b="b" l="l" r="r" t="t"/>
              <a:pathLst>
                <a:path extrusionOk="0" h="1930" w="636">
                  <a:moveTo>
                    <a:pt x="54" y="1"/>
                  </a:moveTo>
                  <a:lnTo>
                    <a:pt x="22" y="22"/>
                  </a:lnTo>
                  <a:lnTo>
                    <a:pt x="11" y="44"/>
                  </a:lnTo>
                  <a:lnTo>
                    <a:pt x="0" y="76"/>
                  </a:lnTo>
                  <a:lnTo>
                    <a:pt x="0" y="1854"/>
                  </a:lnTo>
                  <a:lnTo>
                    <a:pt x="11" y="1886"/>
                  </a:lnTo>
                  <a:lnTo>
                    <a:pt x="22" y="1908"/>
                  </a:lnTo>
                  <a:lnTo>
                    <a:pt x="54" y="1929"/>
                  </a:lnTo>
                  <a:lnTo>
                    <a:pt x="636" y="1929"/>
                  </a:lnTo>
                  <a:lnTo>
                    <a:pt x="636" y="1"/>
                  </a:lnTo>
                  <a:close/>
                </a:path>
              </a:pathLst>
            </a:custGeom>
            <a:solidFill>
              <a:srgbClr val="EDA60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21"/>
            <p:cNvSpPr/>
            <p:nvPr/>
          </p:nvSpPr>
          <p:spPr>
            <a:xfrm>
              <a:off x="1359703" y="6639479"/>
              <a:ext cx="335349" cy="306445"/>
            </a:xfrm>
            <a:custGeom>
              <a:rect b="b" l="l" r="r" t="t"/>
              <a:pathLst>
                <a:path extrusionOk="0" h="1930" w="2112">
                  <a:moveTo>
                    <a:pt x="54" y="1"/>
                  </a:moveTo>
                  <a:lnTo>
                    <a:pt x="22" y="22"/>
                  </a:lnTo>
                  <a:lnTo>
                    <a:pt x="11" y="44"/>
                  </a:lnTo>
                  <a:lnTo>
                    <a:pt x="0" y="76"/>
                  </a:lnTo>
                  <a:lnTo>
                    <a:pt x="0" y="1854"/>
                  </a:lnTo>
                  <a:lnTo>
                    <a:pt x="11" y="1886"/>
                  </a:lnTo>
                  <a:lnTo>
                    <a:pt x="22" y="1908"/>
                  </a:lnTo>
                  <a:lnTo>
                    <a:pt x="54" y="1929"/>
                  </a:lnTo>
                  <a:lnTo>
                    <a:pt x="2058" y="1929"/>
                  </a:lnTo>
                  <a:lnTo>
                    <a:pt x="2090" y="1908"/>
                  </a:lnTo>
                  <a:lnTo>
                    <a:pt x="2101" y="1886"/>
                  </a:lnTo>
                  <a:lnTo>
                    <a:pt x="2112" y="1854"/>
                  </a:lnTo>
                  <a:lnTo>
                    <a:pt x="2112" y="76"/>
                  </a:lnTo>
                  <a:lnTo>
                    <a:pt x="2101" y="44"/>
                  </a:lnTo>
                  <a:lnTo>
                    <a:pt x="2090" y="22"/>
                  </a:lnTo>
                  <a:lnTo>
                    <a:pt x="2058" y="1"/>
                  </a:lnTo>
                  <a:close/>
                </a:path>
              </a:pathLst>
            </a:custGeom>
            <a:solidFill>
              <a:srgbClr val="FABB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6" name="Google Shape;326;p21"/>
          <p:cNvGrpSpPr/>
          <p:nvPr/>
        </p:nvGrpSpPr>
        <p:grpSpPr>
          <a:xfrm>
            <a:off x="8680977" y="3664387"/>
            <a:ext cx="69543" cy="98081"/>
            <a:chOff x="1275865" y="6398290"/>
            <a:chExt cx="419186" cy="547634"/>
          </a:xfrm>
        </p:grpSpPr>
        <p:sp>
          <p:nvSpPr>
            <p:cNvPr id="327" name="Google Shape;327;p21"/>
            <p:cNvSpPr/>
            <p:nvPr/>
          </p:nvSpPr>
          <p:spPr>
            <a:xfrm>
              <a:off x="1345888" y="6398290"/>
              <a:ext cx="279140" cy="302952"/>
            </a:xfrm>
            <a:custGeom>
              <a:rect b="b" l="l" r="r" t="t"/>
              <a:pathLst>
                <a:path extrusionOk="0" h="1908" w="1758">
                  <a:moveTo>
                    <a:pt x="884" y="399"/>
                  </a:moveTo>
                  <a:lnTo>
                    <a:pt x="981" y="410"/>
                  </a:lnTo>
                  <a:lnTo>
                    <a:pt x="1068" y="442"/>
                  </a:lnTo>
                  <a:lnTo>
                    <a:pt x="1154" y="485"/>
                  </a:lnTo>
                  <a:lnTo>
                    <a:pt x="1218" y="539"/>
                  </a:lnTo>
                  <a:lnTo>
                    <a:pt x="1283" y="615"/>
                  </a:lnTo>
                  <a:lnTo>
                    <a:pt x="1326" y="690"/>
                  </a:lnTo>
                  <a:lnTo>
                    <a:pt x="1358" y="787"/>
                  </a:lnTo>
                  <a:lnTo>
                    <a:pt x="1358" y="884"/>
                  </a:lnTo>
                  <a:lnTo>
                    <a:pt x="1358" y="1520"/>
                  </a:lnTo>
                  <a:lnTo>
                    <a:pt x="400" y="1520"/>
                  </a:lnTo>
                  <a:lnTo>
                    <a:pt x="400" y="884"/>
                  </a:lnTo>
                  <a:lnTo>
                    <a:pt x="410" y="787"/>
                  </a:lnTo>
                  <a:lnTo>
                    <a:pt x="432" y="690"/>
                  </a:lnTo>
                  <a:lnTo>
                    <a:pt x="475" y="615"/>
                  </a:lnTo>
                  <a:lnTo>
                    <a:pt x="540" y="539"/>
                  </a:lnTo>
                  <a:lnTo>
                    <a:pt x="604" y="485"/>
                  </a:lnTo>
                  <a:lnTo>
                    <a:pt x="690" y="442"/>
                  </a:lnTo>
                  <a:lnTo>
                    <a:pt x="787" y="410"/>
                  </a:lnTo>
                  <a:lnTo>
                    <a:pt x="884" y="399"/>
                  </a:lnTo>
                  <a:close/>
                  <a:moveTo>
                    <a:pt x="884" y="1"/>
                  </a:moveTo>
                  <a:lnTo>
                    <a:pt x="787" y="11"/>
                  </a:lnTo>
                  <a:lnTo>
                    <a:pt x="701" y="22"/>
                  </a:lnTo>
                  <a:lnTo>
                    <a:pt x="615" y="44"/>
                  </a:lnTo>
                  <a:lnTo>
                    <a:pt x="540" y="76"/>
                  </a:lnTo>
                  <a:lnTo>
                    <a:pt x="464" y="108"/>
                  </a:lnTo>
                  <a:lnTo>
                    <a:pt x="389" y="151"/>
                  </a:lnTo>
                  <a:lnTo>
                    <a:pt x="324" y="205"/>
                  </a:lnTo>
                  <a:lnTo>
                    <a:pt x="260" y="259"/>
                  </a:lnTo>
                  <a:lnTo>
                    <a:pt x="206" y="324"/>
                  </a:lnTo>
                  <a:lnTo>
                    <a:pt x="152" y="389"/>
                  </a:lnTo>
                  <a:lnTo>
                    <a:pt x="109" y="464"/>
                  </a:lnTo>
                  <a:lnTo>
                    <a:pt x="66" y="539"/>
                  </a:lnTo>
                  <a:lnTo>
                    <a:pt x="44" y="626"/>
                  </a:lnTo>
                  <a:lnTo>
                    <a:pt x="23" y="712"/>
                  </a:lnTo>
                  <a:lnTo>
                    <a:pt x="1" y="798"/>
                  </a:lnTo>
                  <a:lnTo>
                    <a:pt x="1" y="884"/>
                  </a:lnTo>
                  <a:lnTo>
                    <a:pt x="1" y="1908"/>
                  </a:lnTo>
                  <a:lnTo>
                    <a:pt x="1757" y="1908"/>
                  </a:lnTo>
                  <a:lnTo>
                    <a:pt x="1757" y="884"/>
                  </a:lnTo>
                  <a:lnTo>
                    <a:pt x="1757" y="798"/>
                  </a:lnTo>
                  <a:lnTo>
                    <a:pt x="1746" y="712"/>
                  </a:lnTo>
                  <a:lnTo>
                    <a:pt x="1725" y="626"/>
                  </a:lnTo>
                  <a:lnTo>
                    <a:pt x="1692" y="539"/>
                  </a:lnTo>
                  <a:lnTo>
                    <a:pt x="1649" y="464"/>
                  </a:lnTo>
                  <a:lnTo>
                    <a:pt x="1606" y="389"/>
                  </a:lnTo>
                  <a:lnTo>
                    <a:pt x="1563" y="324"/>
                  </a:lnTo>
                  <a:lnTo>
                    <a:pt x="1499" y="259"/>
                  </a:lnTo>
                  <a:lnTo>
                    <a:pt x="1434" y="205"/>
                  </a:lnTo>
                  <a:lnTo>
                    <a:pt x="1369" y="151"/>
                  </a:lnTo>
                  <a:lnTo>
                    <a:pt x="1294" y="108"/>
                  </a:lnTo>
                  <a:lnTo>
                    <a:pt x="1218" y="76"/>
                  </a:lnTo>
                  <a:lnTo>
                    <a:pt x="1143" y="44"/>
                  </a:lnTo>
                  <a:lnTo>
                    <a:pt x="1057" y="22"/>
                  </a:lnTo>
                  <a:lnTo>
                    <a:pt x="971" y="11"/>
                  </a:lnTo>
                  <a:lnTo>
                    <a:pt x="884" y="1"/>
                  </a:lnTo>
                  <a:close/>
                </a:path>
              </a:pathLst>
            </a:custGeom>
            <a:solidFill>
              <a:srgbClr val="BABF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21"/>
            <p:cNvSpPr/>
            <p:nvPr/>
          </p:nvSpPr>
          <p:spPr>
            <a:xfrm>
              <a:off x="1275865" y="6639479"/>
              <a:ext cx="100986" cy="306445"/>
            </a:xfrm>
            <a:custGeom>
              <a:rect b="b" l="l" r="r" t="t"/>
              <a:pathLst>
                <a:path extrusionOk="0" h="1930" w="636">
                  <a:moveTo>
                    <a:pt x="54" y="1"/>
                  </a:moveTo>
                  <a:lnTo>
                    <a:pt x="22" y="22"/>
                  </a:lnTo>
                  <a:lnTo>
                    <a:pt x="11" y="44"/>
                  </a:lnTo>
                  <a:lnTo>
                    <a:pt x="0" y="76"/>
                  </a:lnTo>
                  <a:lnTo>
                    <a:pt x="0" y="1854"/>
                  </a:lnTo>
                  <a:lnTo>
                    <a:pt x="11" y="1886"/>
                  </a:lnTo>
                  <a:lnTo>
                    <a:pt x="22" y="1908"/>
                  </a:lnTo>
                  <a:lnTo>
                    <a:pt x="54" y="1929"/>
                  </a:lnTo>
                  <a:lnTo>
                    <a:pt x="636" y="1929"/>
                  </a:lnTo>
                  <a:lnTo>
                    <a:pt x="636" y="1"/>
                  </a:lnTo>
                  <a:close/>
                </a:path>
              </a:pathLst>
            </a:custGeom>
            <a:solidFill>
              <a:srgbClr val="EDA60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21"/>
            <p:cNvSpPr/>
            <p:nvPr/>
          </p:nvSpPr>
          <p:spPr>
            <a:xfrm>
              <a:off x="1359703" y="6639479"/>
              <a:ext cx="335349" cy="306445"/>
            </a:xfrm>
            <a:custGeom>
              <a:rect b="b" l="l" r="r" t="t"/>
              <a:pathLst>
                <a:path extrusionOk="0" h="1930" w="2112">
                  <a:moveTo>
                    <a:pt x="54" y="1"/>
                  </a:moveTo>
                  <a:lnTo>
                    <a:pt x="22" y="22"/>
                  </a:lnTo>
                  <a:lnTo>
                    <a:pt x="11" y="44"/>
                  </a:lnTo>
                  <a:lnTo>
                    <a:pt x="0" y="76"/>
                  </a:lnTo>
                  <a:lnTo>
                    <a:pt x="0" y="1854"/>
                  </a:lnTo>
                  <a:lnTo>
                    <a:pt x="11" y="1886"/>
                  </a:lnTo>
                  <a:lnTo>
                    <a:pt x="22" y="1908"/>
                  </a:lnTo>
                  <a:lnTo>
                    <a:pt x="54" y="1929"/>
                  </a:lnTo>
                  <a:lnTo>
                    <a:pt x="2058" y="1929"/>
                  </a:lnTo>
                  <a:lnTo>
                    <a:pt x="2090" y="1908"/>
                  </a:lnTo>
                  <a:lnTo>
                    <a:pt x="2101" y="1886"/>
                  </a:lnTo>
                  <a:lnTo>
                    <a:pt x="2112" y="1854"/>
                  </a:lnTo>
                  <a:lnTo>
                    <a:pt x="2112" y="76"/>
                  </a:lnTo>
                  <a:lnTo>
                    <a:pt x="2101" y="44"/>
                  </a:lnTo>
                  <a:lnTo>
                    <a:pt x="2090" y="22"/>
                  </a:lnTo>
                  <a:lnTo>
                    <a:pt x="2058" y="1"/>
                  </a:lnTo>
                  <a:close/>
                </a:path>
              </a:pathLst>
            </a:custGeom>
            <a:solidFill>
              <a:srgbClr val="FABB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30" name="Google Shape;330;p21"/>
          <p:cNvSpPr txBox="1"/>
          <p:nvPr/>
        </p:nvSpPr>
        <p:spPr>
          <a:xfrm>
            <a:off x="1106250" y="4480525"/>
            <a:ext cx="7074000" cy="368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2"/>
                </a:solidFill>
                <a:latin typeface="Roboto"/>
                <a:ea typeface="Roboto"/>
                <a:cs typeface="Roboto"/>
                <a:sym typeface="Roboto"/>
              </a:rPr>
              <a:t>Magnified  when we want users to be able to contribute many times</a:t>
            </a:r>
            <a:endParaRPr sz="1800">
              <a:solidFill>
                <a:schemeClr val="dk2"/>
              </a:solidFill>
              <a:latin typeface="Roboto"/>
              <a:ea typeface="Roboto"/>
              <a:cs typeface="Roboto"/>
              <a:sym typeface="Roboto"/>
            </a:endParaRPr>
          </a:p>
        </p:txBody>
      </p:sp>
      <p:sp>
        <p:nvSpPr>
          <p:cNvPr id="331" name="Google Shape;331;p21"/>
          <p:cNvSpPr txBox="1"/>
          <p:nvPr/>
        </p:nvSpPr>
        <p:spPr>
          <a:xfrm>
            <a:off x="335500" y="2358250"/>
            <a:ext cx="1416600" cy="22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2"/>
                </a:solidFill>
                <a:latin typeface="Roboto"/>
                <a:ea typeface="Roboto"/>
                <a:cs typeface="Roboto"/>
                <a:sym typeface="Roboto"/>
              </a:rPr>
              <a:t>[BIK+17, BBG+20]</a:t>
            </a:r>
            <a:endParaRPr sz="1200">
              <a:solidFill>
                <a:schemeClr val="dk2"/>
              </a:solidFill>
              <a:latin typeface="Roboto"/>
              <a:ea typeface="Roboto"/>
              <a:cs typeface="Roboto"/>
              <a:sym typeface="Roboto"/>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sp>
        <p:nvSpPr>
          <p:cNvPr id="336" name="Google Shape;336;p22"/>
          <p:cNvSpPr/>
          <p:nvPr/>
        </p:nvSpPr>
        <p:spPr>
          <a:xfrm>
            <a:off x="356750" y="3181125"/>
            <a:ext cx="2696400" cy="1073400"/>
          </a:xfrm>
          <a:prstGeom prst="rect">
            <a:avLst/>
          </a:prstGeom>
          <a:noFill/>
          <a:ln cap="flat" cmpd="sng" w="9525">
            <a:solidFill>
              <a:schemeClr val="dk2"/>
            </a:solidFill>
            <a:prstDash val="dot"/>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sp>
        <p:nvSpPr>
          <p:cNvPr id="337" name="Google Shape;337;p22"/>
          <p:cNvSpPr txBox="1"/>
          <p:nvPr>
            <p:ph type="title"/>
          </p:nvPr>
        </p:nvSpPr>
        <p:spPr>
          <a:xfrm>
            <a:off x="180900" y="446900"/>
            <a:ext cx="87822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Private Counting</a:t>
            </a:r>
            <a:endParaRPr/>
          </a:p>
        </p:txBody>
      </p:sp>
      <p:pic>
        <p:nvPicPr>
          <p:cNvPr id="338" name="Google Shape;338;p22"/>
          <p:cNvPicPr preferRelativeResize="0"/>
          <p:nvPr/>
        </p:nvPicPr>
        <p:blipFill>
          <a:blip r:embed="rId3">
            <a:alphaModFix/>
          </a:blip>
          <a:stretch>
            <a:fillRect/>
          </a:stretch>
        </p:blipFill>
        <p:spPr>
          <a:xfrm>
            <a:off x="1432241" y="3760265"/>
            <a:ext cx="130098" cy="188414"/>
          </a:xfrm>
          <a:prstGeom prst="rect">
            <a:avLst/>
          </a:prstGeom>
          <a:noFill/>
          <a:ln>
            <a:noFill/>
          </a:ln>
        </p:spPr>
      </p:pic>
      <p:pic>
        <p:nvPicPr>
          <p:cNvPr id="339" name="Google Shape;339;p22"/>
          <p:cNvPicPr preferRelativeResize="0"/>
          <p:nvPr/>
        </p:nvPicPr>
        <p:blipFill>
          <a:blip r:embed="rId4">
            <a:alphaModFix/>
          </a:blip>
          <a:stretch>
            <a:fillRect/>
          </a:stretch>
        </p:blipFill>
        <p:spPr>
          <a:xfrm>
            <a:off x="2311259" y="3759395"/>
            <a:ext cx="129230" cy="190151"/>
          </a:xfrm>
          <a:prstGeom prst="rect">
            <a:avLst/>
          </a:prstGeom>
          <a:noFill/>
          <a:ln>
            <a:noFill/>
          </a:ln>
        </p:spPr>
      </p:pic>
      <p:pic>
        <p:nvPicPr>
          <p:cNvPr id="340" name="Google Shape;340;p22"/>
          <p:cNvPicPr preferRelativeResize="0"/>
          <p:nvPr/>
        </p:nvPicPr>
        <p:blipFill>
          <a:blip r:embed="rId5">
            <a:alphaModFix/>
          </a:blip>
          <a:stretch>
            <a:fillRect/>
          </a:stretch>
        </p:blipFill>
        <p:spPr>
          <a:xfrm>
            <a:off x="539347" y="3760259"/>
            <a:ext cx="143975" cy="217935"/>
          </a:xfrm>
          <a:prstGeom prst="rect">
            <a:avLst/>
          </a:prstGeom>
          <a:noFill/>
          <a:ln>
            <a:noFill/>
          </a:ln>
        </p:spPr>
      </p:pic>
      <p:sp>
        <p:nvSpPr>
          <p:cNvPr id="341" name="Google Shape;341;p22"/>
          <p:cNvSpPr txBox="1"/>
          <p:nvPr/>
        </p:nvSpPr>
        <p:spPr>
          <a:xfrm>
            <a:off x="766590" y="3741883"/>
            <a:ext cx="425700" cy="312300"/>
          </a:xfrm>
          <a:prstGeom prst="rect">
            <a:avLst/>
          </a:prstGeom>
          <a:no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300">
                <a:solidFill>
                  <a:schemeClr val="dk2"/>
                </a:solidFill>
                <a:latin typeface="Roboto"/>
                <a:ea typeface="Roboto"/>
                <a:cs typeface="Roboto"/>
                <a:sym typeface="Roboto"/>
              </a:rPr>
              <a:t>“Orange”</a:t>
            </a:r>
            <a:endParaRPr sz="300">
              <a:solidFill>
                <a:schemeClr val="dk2"/>
              </a:solidFill>
              <a:latin typeface="Roboto"/>
              <a:ea typeface="Roboto"/>
              <a:cs typeface="Roboto"/>
              <a:sym typeface="Roboto"/>
            </a:endParaRPr>
          </a:p>
          <a:p>
            <a:pPr indent="0" lvl="0" marL="0" rtl="0" algn="l">
              <a:spcBef>
                <a:spcPts val="0"/>
              </a:spcBef>
              <a:spcAft>
                <a:spcPts val="0"/>
              </a:spcAft>
              <a:buNone/>
            </a:pPr>
            <a:r>
              <a:rPr lang="en" sz="300">
                <a:solidFill>
                  <a:schemeClr val="dk2"/>
                </a:solidFill>
                <a:latin typeface="Roboto"/>
                <a:ea typeface="Roboto"/>
                <a:cs typeface="Roboto"/>
                <a:sym typeface="Roboto"/>
              </a:rPr>
              <a:t>“Keyboard”</a:t>
            </a:r>
            <a:endParaRPr sz="300">
              <a:solidFill>
                <a:schemeClr val="dk2"/>
              </a:solidFill>
              <a:latin typeface="Roboto"/>
              <a:ea typeface="Roboto"/>
              <a:cs typeface="Roboto"/>
              <a:sym typeface="Roboto"/>
            </a:endParaRPr>
          </a:p>
          <a:p>
            <a:pPr indent="0" lvl="0" marL="0" rtl="0" algn="l">
              <a:spcBef>
                <a:spcPts val="0"/>
              </a:spcBef>
              <a:spcAft>
                <a:spcPts val="0"/>
              </a:spcAft>
              <a:buNone/>
            </a:pPr>
            <a:r>
              <a:rPr lang="en" sz="300">
                <a:solidFill>
                  <a:schemeClr val="dk2"/>
                </a:solidFill>
                <a:latin typeface="Roboto"/>
                <a:ea typeface="Roboto"/>
                <a:cs typeface="Roboto"/>
                <a:sym typeface="Roboto"/>
              </a:rPr>
              <a:t>“Puppy”</a:t>
            </a:r>
            <a:endParaRPr sz="300">
              <a:solidFill>
                <a:schemeClr val="dk2"/>
              </a:solidFill>
              <a:latin typeface="Roboto"/>
              <a:ea typeface="Roboto"/>
              <a:cs typeface="Roboto"/>
              <a:sym typeface="Roboto"/>
            </a:endParaRPr>
          </a:p>
          <a:p>
            <a:pPr indent="0" lvl="0" marL="0" rtl="0" algn="l">
              <a:spcBef>
                <a:spcPts val="0"/>
              </a:spcBef>
              <a:spcAft>
                <a:spcPts val="0"/>
              </a:spcAft>
              <a:buNone/>
            </a:pPr>
            <a:r>
              <a:t/>
            </a:r>
            <a:endParaRPr sz="300">
              <a:solidFill>
                <a:schemeClr val="dk2"/>
              </a:solidFill>
              <a:latin typeface="Roboto"/>
              <a:ea typeface="Roboto"/>
              <a:cs typeface="Roboto"/>
              <a:sym typeface="Roboto"/>
            </a:endParaRPr>
          </a:p>
          <a:p>
            <a:pPr indent="0" lvl="0" marL="0" rtl="0" algn="l">
              <a:spcBef>
                <a:spcPts val="0"/>
              </a:spcBef>
              <a:spcAft>
                <a:spcPts val="0"/>
              </a:spcAft>
              <a:buNone/>
            </a:pPr>
            <a:r>
              <a:t/>
            </a:r>
            <a:endParaRPr sz="300">
              <a:solidFill>
                <a:schemeClr val="dk2"/>
              </a:solidFill>
              <a:latin typeface="Roboto"/>
              <a:ea typeface="Roboto"/>
              <a:cs typeface="Roboto"/>
              <a:sym typeface="Roboto"/>
            </a:endParaRPr>
          </a:p>
        </p:txBody>
      </p:sp>
      <p:sp>
        <p:nvSpPr>
          <p:cNvPr id="342" name="Google Shape;342;p22"/>
          <p:cNvSpPr txBox="1"/>
          <p:nvPr/>
        </p:nvSpPr>
        <p:spPr>
          <a:xfrm>
            <a:off x="1640797" y="3741883"/>
            <a:ext cx="485700" cy="312300"/>
          </a:xfrm>
          <a:prstGeom prst="rect">
            <a:avLst/>
          </a:prstGeom>
          <a:no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300">
                <a:solidFill>
                  <a:schemeClr val="accent3"/>
                </a:solidFill>
                <a:latin typeface="Roboto"/>
                <a:ea typeface="Roboto"/>
                <a:cs typeface="Roboto"/>
                <a:sym typeface="Roboto"/>
              </a:rPr>
              <a:t>“Orange”</a:t>
            </a:r>
            <a:endParaRPr sz="300">
              <a:solidFill>
                <a:schemeClr val="accent3"/>
              </a:solidFill>
              <a:latin typeface="Roboto"/>
              <a:ea typeface="Roboto"/>
              <a:cs typeface="Roboto"/>
              <a:sym typeface="Roboto"/>
            </a:endParaRPr>
          </a:p>
          <a:p>
            <a:pPr indent="0" lvl="0" marL="0" rtl="0" algn="l">
              <a:spcBef>
                <a:spcPts val="0"/>
              </a:spcBef>
              <a:spcAft>
                <a:spcPts val="0"/>
              </a:spcAft>
              <a:buNone/>
            </a:pPr>
            <a:r>
              <a:rPr lang="en" sz="300">
                <a:solidFill>
                  <a:schemeClr val="accent3"/>
                </a:solidFill>
                <a:latin typeface="Roboto"/>
                <a:ea typeface="Roboto"/>
                <a:cs typeface="Roboto"/>
                <a:sym typeface="Roboto"/>
              </a:rPr>
              <a:t>“Orange”</a:t>
            </a:r>
            <a:endParaRPr sz="300">
              <a:solidFill>
                <a:schemeClr val="accent3"/>
              </a:solidFill>
              <a:latin typeface="Roboto"/>
              <a:ea typeface="Roboto"/>
              <a:cs typeface="Roboto"/>
              <a:sym typeface="Roboto"/>
            </a:endParaRPr>
          </a:p>
          <a:p>
            <a:pPr indent="0" lvl="0" marL="0" rtl="0" algn="l">
              <a:spcBef>
                <a:spcPts val="0"/>
              </a:spcBef>
              <a:spcAft>
                <a:spcPts val="0"/>
              </a:spcAft>
              <a:buNone/>
            </a:pPr>
            <a:r>
              <a:rPr lang="en" sz="300">
                <a:solidFill>
                  <a:schemeClr val="accent3"/>
                </a:solidFill>
                <a:latin typeface="Roboto"/>
                <a:ea typeface="Roboto"/>
                <a:cs typeface="Roboto"/>
                <a:sym typeface="Roboto"/>
              </a:rPr>
              <a:t>“Orange”</a:t>
            </a:r>
            <a:endParaRPr sz="300">
              <a:solidFill>
                <a:schemeClr val="accent3"/>
              </a:solidFill>
              <a:latin typeface="Roboto"/>
              <a:ea typeface="Roboto"/>
              <a:cs typeface="Roboto"/>
              <a:sym typeface="Roboto"/>
            </a:endParaRPr>
          </a:p>
        </p:txBody>
      </p:sp>
      <p:sp>
        <p:nvSpPr>
          <p:cNvPr id="343" name="Google Shape;343;p22"/>
          <p:cNvSpPr txBox="1"/>
          <p:nvPr/>
        </p:nvSpPr>
        <p:spPr>
          <a:xfrm>
            <a:off x="2483415" y="3741883"/>
            <a:ext cx="404700" cy="312300"/>
          </a:xfrm>
          <a:prstGeom prst="rect">
            <a:avLst/>
          </a:prstGeom>
          <a:no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300">
                <a:solidFill>
                  <a:schemeClr val="dk2"/>
                </a:solidFill>
                <a:latin typeface="Roboto"/>
                <a:ea typeface="Roboto"/>
                <a:cs typeface="Roboto"/>
                <a:sym typeface="Roboto"/>
              </a:rPr>
              <a:t>“Puppy”</a:t>
            </a:r>
            <a:endParaRPr sz="300">
              <a:solidFill>
                <a:schemeClr val="dk2"/>
              </a:solidFill>
              <a:latin typeface="Roboto"/>
              <a:ea typeface="Roboto"/>
              <a:cs typeface="Roboto"/>
              <a:sym typeface="Roboto"/>
            </a:endParaRPr>
          </a:p>
          <a:p>
            <a:pPr indent="0" lvl="0" marL="0" rtl="0" algn="l">
              <a:spcBef>
                <a:spcPts val="0"/>
              </a:spcBef>
              <a:spcAft>
                <a:spcPts val="0"/>
              </a:spcAft>
              <a:buNone/>
            </a:pPr>
            <a:r>
              <a:rPr lang="en" sz="300">
                <a:solidFill>
                  <a:schemeClr val="dk2"/>
                </a:solidFill>
                <a:latin typeface="Roboto"/>
                <a:ea typeface="Roboto"/>
                <a:cs typeface="Roboto"/>
                <a:sym typeface="Roboto"/>
              </a:rPr>
              <a:t>“Footstool”</a:t>
            </a:r>
            <a:endParaRPr sz="300">
              <a:solidFill>
                <a:schemeClr val="dk2"/>
              </a:solidFill>
              <a:latin typeface="Roboto"/>
              <a:ea typeface="Roboto"/>
              <a:cs typeface="Roboto"/>
              <a:sym typeface="Roboto"/>
            </a:endParaRPr>
          </a:p>
          <a:p>
            <a:pPr indent="0" lvl="0" marL="0" rtl="0" algn="l">
              <a:spcBef>
                <a:spcPts val="0"/>
              </a:spcBef>
              <a:spcAft>
                <a:spcPts val="0"/>
              </a:spcAft>
              <a:buNone/>
            </a:pPr>
            <a:r>
              <a:rPr lang="en" sz="300">
                <a:solidFill>
                  <a:schemeClr val="dk2"/>
                </a:solidFill>
                <a:latin typeface="Roboto"/>
                <a:ea typeface="Roboto"/>
                <a:cs typeface="Roboto"/>
                <a:sym typeface="Roboto"/>
              </a:rPr>
              <a:t>“Holiday”</a:t>
            </a:r>
            <a:endParaRPr sz="300">
              <a:solidFill>
                <a:schemeClr val="dk2"/>
              </a:solidFill>
              <a:latin typeface="Roboto"/>
              <a:ea typeface="Roboto"/>
              <a:cs typeface="Roboto"/>
              <a:sym typeface="Roboto"/>
            </a:endParaRPr>
          </a:p>
          <a:p>
            <a:pPr indent="0" lvl="0" marL="0" rtl="0" algn="l">
              <a:spcBef>
                <a:spcPts val="0"/>
              </a:spcBef>
              <a:spcAft>
                <a:spcPts val="0"/>
              </a:spcAft>
              <a:buNone/>
            </a:pPr>
            <a:r>
              <a:t/>
            </a:r>
            <a:endParaRPr sz="300">
              <a:solidFill>
                <a:schemeClr val="dk2"/>
              </a:solidFill>
              <a:latin typeface="Roboto"/>
              <a:ea typeface="Roboto"/>
              <a:cs typeface="Roboto"/>
              <a:sym typeface="Roboto"/>
            </a:endParaRPr>
          </a:p>
          <a:p>
            <a:pPr indent="0" lvl="0" marL="0" rtl="0" algn="l">
              <a:spcBef>
                <a:spcPts val="0"/>
              </a:spcBef>
              <a:spcAft>
                <a:spcPts val="0"/>
              </a:spcAft>
              <a:buNone/>
            </a:pPr>
            <a:r>
              <a:rPr lang="en" sz="300">
                <a:solidFill>
                  <a:schemeClr val="dk2"/>
                </a:solidFill>
                <a:latin typeface="Roboto"/>
                <a:ea typeface="Roboto"/>
                <a:cs typeface="Roboto"/>
                <a:sym typeface="Roboto"/>
              </a:rPr>
              <a:t>…</a:t>
            </a:r>
            <a:endParaRPr sz="300">
              <a:solidFill>
                <a:schemeClr val="dk2"/>
              </a:solidFill>
              <a:latin typeface="Roboto"/>
              <a:ea typeface="Roboto"/>
              <a:cs typeface="Roboto"/>
              <a:sym typeface="Roboto"/>
            </a:endParaRPr>
          </a:p>
        </p:txBody>
      </p:sp>
      <p:cxnSp>
        <p:nvCxnSpPr>
          <p:cNvPr id="344" name="Google Shape;344;p22"/>
          <p:cNvCxnSpPr/>
          <p:nvPr/>
        </p:nvCxnSpPr>
        <p:spPr>
          <a:xfrm flipH="1" rot="10800000">
            <a:off x="949139" y="3371721"/>
            <a:ext cx="813900" cy="291600"/>
          </a:xfrm>
          <a:prstGeom prst="straightConnector1">
            <a:avLst/>
          </a:prstGeom>
          <a:noFill/>
          <a:ln cap="flat" cmpd="sng" w="9525">
            <a:solidFill>
              <a:schemeClr val="dk2"/>
            </a:solidFill>
            <a:prstDash val="solid"/>
            <a:round/>
            <a:headEnd len="med" w="med" type="none"/>
            <a:tailEnd len="med" w="med" type="triangle"/>
          </a:ln>
        </p:spPr>
      </p:cxnSp>
      <p:cxnSp>
        <p:nvCxnSpPr>
          <p:cNvPr id="345" name="Google Shape;345;p22"/>
          <p:cNvCxnSpPr/>
          <p:nvPr/>
        </p:nvCxnSpPr>
        <p:spPr>
          <a:xfrm flipH="1" rot="10800000">
            <a:off x="1675849" y="3397654"/>
            <a:ext cx="576900" cy="288000"/>
          </a:xfrm>
          <a:prstGeom prst="straightConnector1">
            <a:avLst/>
          </a:prstGeom>
          <a:noFill/>
          <a:ln cap="flat" cmpd="sng" w="9525">
            <a:solidFill>
              <a:schemeClr val="dk2"/>
            </a:solidFill>
            <a:prstDash val="solid"/>
            <a:round/>
            <a:headEnd len="med" w="med" type="none"/>
            <a:tailEnd len="med" w="med" type="triangle"/>
          </a:ln>
        </p:spPr>
      </p:cxnSp>
      <p:cxnSp>
        <p:nvCxnSpPr>
          <p:cNvPr id="346" name="Google Shape;346;p22"/>
          <p:cNvCxnSpPr/>
          <p:nvPr/>
        </p:nvCxnSpPr>
        <p:spPr>
          <a:xfrm flipH="1" rot="10800000">
            <a:off x="2636871" y="3377504"/>
            <a:ext cx="171600" cy="315900"/>
          </a:xfrm>
          <a:prstGeom prst="straightConnector1">
            <a:avLst/>
          </a:prstGeom>
          <a:noFill/>
          <a:ln cap="flat" cmpd="sng" w="9525">
            <a:solidFill>
              <a:schemeClr val="dk2"/>
            </a:solidFill>
            <a:prstDash val="solid"/>
            <a:round/>
            <a:headEnd len="med" w="med" type="none"/>
            <a:tailEnd len="med" w="med" type="triangle"/>
          </a:ln>
        </p:spPr>
      </p:cxnSp>
      <p:grpSp>
        <p:nvGrpSpPr>
          <p:cNvPr id="347" name="Google Shape;347;p22"/>
          <p:cNvGrpSpPr/>
          <p:nvPr/>
        </p:nvGrpSpPr>
        <p:grpSpPr>
          <a:xfrm>
            <a:off x="1106256" y="3664399"/>
            <a:ext cx="69543" cy="98081"/>
            <a:chOff x="1275865" y="6398290"/>
            <a:chExt cx="419186" cy="547634"/>
          </a:xfrm>
        </p:grpSpPr>
        <p:sp>
          <p:nvSpPr>
            <p:cNvPr id="348" name="Google Shape;348;p22"/>
            <p:cNvSpPr/>
            <p:nvPr/>
          </p:nvSpPr>
          <p:spPr>
            <a:xfrm>
              <a:off x="1345888" y="6398290"/>
              <a:ext cx="279140" cy="302952"/>
            </a:xfrm>
            <a:custGeom>
              <a:rect b="b" l="l" r="r" t="t"/>
              <a:pathLst>
                <a:path extrusionOk="0" h="1908" w="1758">
                  <a:moveTo>
                    <a:pt x="884" y="399"/>
                  </a:moveTo>
                  <a:lnTo>
                    <a:pt x="981" y="410"/>
                  </a:lnTo>
                  <a:lnTo>
                    <a:pt x="1068" y="442"/>
                  </a:lnTo>
                  <a:lnTo>
                    <a:pt x="1154" y="485"/>
                  </a:lnTo>
                  <a:lnTo>
                    <a:pt x="1218" y="539"/>
                  </a:lnTo>
                  <a:lnTo>
                    <a:pt x="1283" y="615"/>
                  </a:lnTo>
                  <a:lnTo>
                    <a:pt x="1326" y="690"/>
                  </a:lnTo>
                  <a:lnTo>
                    <a:pt x="1358" y="787"/>
                  </a:lnTo>
                  <a:lnTo>
                    <a:pt x="1358" y="884"/>
                  </a:lnTo>
                  <a:lnTo>
                    <a:pt x="1358" y="1520"/>
                  </a:lnTo>
                  <a:lnTo>
                    <a:pt x="400" y="1520"/>
                  </a:lnTo>
                  <a:lnTo>
                    <a:pt x="400" y="884"/>
                  </a:lnTo>
                  <a:lnTo>
                    <a:pt x="410" y="787"/>
                  </a:lnTo>
                  <a:lnTo>
                    <a:pt x="432" y="690"/>
                  </a:lnTo>
                  <a:lnTo>
                    <a:pt x="475" y="615"/>
                  </a:lnTo>
                  <a:lnTo>
                    <a:pt x="540" y="539"/>
                  </a:lnTo>
                  <a:lnTo>
                    <a:pt x="604" y="485"/>
                  </a:lnTo>
                  <a:lnTo>
                    <a:pt x="690" y="442"/>
                  </a:lnTo>
                  <a:lnTo>
                    <a:pt x="787" y="410"/>
                  </a:lnTo>
                  <a:lnTo>
                    <a:pt x="884" y="399"/>
                  </a:lnTo>
                  <a:close/>
                  <a:moveTo>
                    <a:pt x="884" y="1"/>
                  </a:moveTo>
                  <a:lnTo>
                    <a:pt x="787" y="11"/>
                  </a:lnTo>
                  <a:lnTo>
                    <a:pt x="701" y="22"/>
                  </a:lnTo>
                  <a:lnTo>
                    <a:pt x="615" y="44"/>
                  </a:lnTo>
                  <a:lnTo>
                    <a:pt x="540" y="76"/>
                  </a:lnTo>
                  <a:lnTo>
                    <a:pt x="464" y="108"/>
                  </a:lnTo>
                  <a:lnTo>
                    <a:pt x="389" y="151"/>
                  </a:lnTo>
                  <a:lnTo>
                    <a:pt x="324" y="205"/>
                  </a:lnTo>
                  <a:lnTo>
                    <a:pt x="260" y="259"/>
                  </a:lnTo>
                  <a:lnTo>
                    <a:pt x="206" y="324"/>
                  </a:lnTo>
                  <a:lnTo>
                    <a:pt x="152" y="389"/>
                  </a:lnTo>
                  <a:lnTo>
                    <a:pt x="109" y="464"/>
                  </a:lnTo>
                  <a:lnTo>
                    <a:pt x="66" y="539"/>
                  </a:lnTo>
                  <a:lnTo>
                    <a:pt x="44" y="626"/>
                  </a:lnTo>
                  <a:lnTo>
                    <a:pt x="23" y="712"/>
                  </a:lnTo>
                  <a:lnTo>
                    <a:pt x="1" y="798"/>
                  </a:lnTo>
                  <a:lnTo>
                    <a:pt x="1" y="884"/>
                  </a:lnTo>
                  <a:lnTo>
                    <a:pt x="1" y="1908"/>
                  </a:lnTo>
                  <a:lnTo>
                    <a:pt x="1757" y="1908"/>
                  </a:lnTo>
                  <a:lnTo>
                    <a:pt x="1757" y="884"/>
                  </a:lnTo>
                  <a:lnTo>
                    <a:pt x="1757" y="798"/>
                  </a:lnTo>
                  <a:lnTo>
                    <a:pt x="1746" y="712"/>
                  </a:lnTo>
                  <a:lnTo>
                    <a:pt x="1725" y="626"/>
                  </a:lnTo>
                  <a:lnTo>
                    <a:pt x="1692" y="539"/>
                  </a:lnTo>
                  <a:lnTo>
                    <a:pt x="1649" y="464"/>
                  </a:lnTo>
                  <a:lnTo>
                    <a:pt x="1606" y="389"/>
                  </a:lnTo>
                  <a:lnTo>
                    <a:pt x="1563" y="324"/>
                  </a:lnTo>
                  <a:lnTo>
                    <a:pt x="1499" y="259"/>
                  </a:lnTo>
                  <a:lnTo>
                    <a:pt x="1434" y="205"/>
                  </a:lnTo>
                  <a:lnTo>
                    <a:pt x="1369" y="151"/>
                  </a:lnTo>
                  <a:lnTo>
                    <a:pt x="1294" y="108"/>
                  </a:lnTo>
                  <a:lnTo>
                    <a:pt x="1218" y="76"/>
                  </a:lnTo>
                  <a:lnTo>
                    <a:pt x="1143" y="44"/>
                  </a:lnTo>
                  <a:lnTo>
                    <a:pt x="1057" y="22"/>
                  </a:lnTo>
                  <a:lnTo>
                    <a:pt x="971" y="11"/>
                  </a:lnTo>
                  <a:lnTo>
                    <a:pt x="884" y="1"/>
                  </a:lnTo>
                  <a:close/>
                </a:path>
              </a:pathLst>
            </a:custGeom>
            <a:solidFill>
              <a:srgbClr val="BABF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22"/>
            <p:cNvSpPr/>
            <p:nvPr/>
          </p:nvSpPr>
          <p:spPr>
            <a:xfrm>
              <a:off x="1275865" y="6639479"/>
              <a:ext cx="100986" cy="306445"/>
            </a:xfrm>
            <a:custGeom>
              <a:rect b="b" l="l" r="r" t="t"/>
              <a:pathLst>
                <a:path extrusionOk="0" h="1930" w="636">
                  <a:moveTo>
                    <a:pt x="54" y="1"/>
                  </a:moveTo>
                  <a:lnTo>
                    <a:pt x="22" y="22"/>
                  </a:lnTo>
                  <a:lnTo>
                    <a:pt x="11" y="44"/>
                  </a:lnTo>
                  <a:lnTo>
                    <a:pt x="0" y="76"/>
                  </a:lnTo>
                  <a:lnTo>
                    <a:pt x="0" y="1854"/>
                  </a:lnTo>
                  <a:lnTo>
                    <a:pt x="11" y="1886"/>
                  </a:lnTo>
                  <a:lnTo>
                    <a:pt x="22" y="1908"/>
                  </a:lnTo>
                  <a:lnTo>
                    <a:pt x="54" y="1929"/>
                  </a:lnTo>
                  <a:lnTo>
                    <a:pt x="636" y="1929"/>
                  </a:lnTo>
                  <a:lnTo>
                    <a:pt x="636" y="1"/>
                  </a:lnTo>
                  <a:close/>
                </a:path>
              </a:pathLst>
            </a:custGeom>
            <a:solidFill>
              <a:srgbClr val="EDA60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22"/>
            <p:cNvSpPr/>
            <p:nvPr/>
          </p:nvSpPr>
          <p:spPr>
            <a:xfrm>
              <a:off x="1359703" y="6639479"/>
              <a:ext cx="335349" cy="306445"/>
            </a:xfrm>
            <a:custGeom>
              <a:rect b="b" l="l" r="r" t="t"/>
              <a:pathLst>
                <a:path extrusionOk="0" h="1930" w="2112">
                  <a:moveTo>
                    <a:pt x="54" y="1"/>
                  </a:moveTo>
                  <a:lnTo>
                    <a:pt x="22" y="22"/>
                  </a:lnTo>
                  <a:lnTo>
                    <a:pt x="11" y="44"/>
                  </a:lnTo>
                  <a:lnTo>
                    <a:pt x="0" y="76"/>
                  </a:lnTo>
                  <a:lnTo>
                    <a:pt x="0" y="1854"/>
                  </a:lnTo>
                  <a:lnTo>
                    <a:pt x="11" y="1886"/>
                  </a:lnTo>
                  <a:lnTo>
                    <a:pt x="22" y="1908"/>
                  </a:lnTo>
                  <a:lnTo>
                    <a:pt x="54" y="1929"/>
                  </a:lnTo>
                  <a:lnTo>
                    <a:pt x="2058" y="1929"/>
                  </a:lnTo>
                  <a:lnTo>
                    <a:pt x="2090" y="1908"/>
                  </a:lnTo>
                  <a:lnTo>
                    <a:pt x="2101" y="1886"/>
                  </a:lnTo>
                  <a:lnTo>
                    <a:pt x="2112" y="1854"/>
                  </a:lnTo>
                  <a:lnTo>
                    <a:pt x="2112" y="76"/>
                  </a:lnTo>
                  <a:lnTo>
                    <a:pt x="2101" y="44"/>
                  </a:lnTo>
                  <a:lnTo>
                    <a:pt x="2090" y="22"/>
                  </a:lnTo>
                  <a:lnTo>
                    <a:pt x="2058" y="1"/>
                  </a:lnTo>
                  <a:close/>
                </a:path>
              </a:pathLst>
            </a:custGeom>
            <a:solidFill>
              <a:srgbClr val="FABB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1" name="Google Shape;351;p22"/>
          <p:cNvGrpSpPr/>
          <p:nvPr/>
        </p:nvGrpSpPr>
        <p:grpSpPr>
          <a:xfrm>
            <a:off x="2038162" y="3664399"/>
            <a:ext cx="69543" cy="98081"/>
            <a:chOff x="1275865" y="6398290"/>
            <a:chExt cx="419186" cy="547634"/>
          </a:xfrm>
        </p:grpSpPr>
        <p:sp>
          <p:nvSpPr>
            <p:cNvPr id="352" name="Google Shape;352;p22"/>
            <p:cNvSpPr/>
            <p:nvPr/>
          </p:nvSpPr>
          <p:spPr>
            <a:xfrm>
              <a:off x="1345888" y="6398290"/>
              <a:ext cx="279140" cy="302952"/>
            </a:xfrm>
            <a:custGeom>
              <a:rect b="b" l="l" r="r" t="t"/>
              <a:pathLst>
                <a:path extrusionOk="0" h="1908" w="1758">
                  <a:moveTo>
                    <a:pt x="884" y="399"/>
                  </a:moveTo>
                  <a:lnTo>
                    <a:pt x="981" y="410"/>
                  </a:lnTo>
                  <a:lnTo>
                    <a:pt x="1068" y="442"/>
                  </a:lnTo>
                  <a:lnTo>
                    <a:pt x="1154" y="485"/>
                  </a:lnTo>
                  <a:lnTo>
                    <a:pt x="1218" y="539"/>
                  </a:lnTo>
                  <a:lnTo>
                    <a:pt x="1283" y="615"/>
                  </a:lnTo>
                  <a:lnTo>
                    <a:pt x="1326" y="690"/>
                  </a:lnTo>
                  <a:lnTo>
                    <a:pt x="1358" y="787"/>
                  </a:lnTo>
                  <a:lnTo>
                    <a:pt x="1358" y="884"/>
                  </a:lnTo>
                  <a:lnTo>
                    <a:pt x="1358" y="1520"/>
                  </a:lnTo>
                  <a:lnTo>
                    <a:pt x="400" y="1520"/>
                  </a:lnTo>
                  <a:lnTo>
                    <a:pt x="400" y="884"/>
                  </a:lnTo>
                  <a:lnTo>
                    <a:pt x="410" y="787"/>
                  </a:lnTo>
                  <a:lnTo>
                    <a:pt x="432" y="690"/>
                  </a:lnTo>
                  <a:lnTo>
                    <a:pt x="475" y="615"/>
                  </a:lnTo>
                  <a:lnTo>
                    <a:pt x="540" y="539"/>
                  </a:lnTo>
                  <a:lnTo>
                    <a:pt x="604" y="485"/>
                  </a:lnTo>
                  <a:lnTo>
                    <a:pt x="690" y="442"/>
                  </a:lnTo>
                  <a:lnTo>
                    <a:pt x="787" y="410"/>
                  </a:lnTo>
                  <a:lnTo>
                    <a:pt x="884" y="399"/>
                  </a:lnTo>
                  <a:close/>
                  <a:moveTo>
                    <a:pt x="884" y="1"/>
                  </a:moveTo>
                  <a:lnTo>
                    <a:pt x="787" y="11"/>
                  </a:lnTo>
                  <a:lnTo>
                    <a:pt x="701" y="22"/>
                  </a:lnTo>
                  <a:lnTo>
                    <a:pt x="615" y="44"/>
                  </a:lnTo>
                  <a:lnTo>
                    <a:pt x="540" y="76"/>
                  </a:lnTo>
                  <a:lnTo>
                    <a:pt x="464" y="108"/>
                  </a:lnTo>
                  <a:lnTo>
                    <a:pt x="389" y="151"/>
                  </a:lnTo>
                  <a:lnTo>
                    <a:pt x="324" y="205"/>
                  </a:lnTo>
                  <a:lnTo>
                    <a:pt x="260" y="259"/>
                  </a:lnTo>
                  <a:lnTo>
                    <a:pt x="206" y="324"/>
                  </a:lnTo>
                  <a:lnTo>
                    <a:pt x="152" y="389"/>
                  </a:lnTo>
                  <a:lnTo>
                    <a:pt x="109" y="464"/>
                  </a:lnTo>
                  <a:lnTo>
                    <a:pt x="66" y="539"/>
                  </a:lnTo>
                  <a:lnTo>
                    <a:pt x="44" y="626"/>
                  </a:lnTo>
                  <a:lnTo>
                    <a:pt x="23" y="712"/>
                  </a:lnTo>
                  <a:lnTo>
                    <a:pt x="1" y="798"/>
                  </a:lnTo>
                  <a:lnTo>
                    <a:pt x="1" y="884"/>
                  </a:lnTo>
                  <a:lnTo>
                    <a:pt x="1" y="1908"/>
                  </a:lnTo>
                  <a:lnTo>
                    <a:pt x="1757" y="1908"/>
                  </a:lnTo>
                  <a:lnTo>
                    <a:pt x="1757" y="884"/>
                  </a:lnTo>
                  <a:lnTo>
                    <a:pt x="1757" y="798"/>
                  </a:lnTo>
                  <a:lnTo>
                    <a:pt x="1746" y="712"/>
                  </a:lnTo>
                  <a:lnTo>
                    <a:pt x="1725" y="626"/>
                  </a:lnTo>
                  <a:lnTo>
                    <a:pt x="1692" y="539"/>
                  </a:lnTo>
                  <a:lnTo>
                    <a:pt x="1649" y="464"/>
                  </a:lnTo>
                  <a:lnTo>
                    <a:pt x="1606" y="389"/>
                  </a:lnTo>
                  <a:lnTo>
                    <a:pt x="1563" y="324"/>
                  </a:lnTo>
                  <a:lnTo>
                    <a:pt x="1499" y="259"/>
                  </a:lnTo>
                  <a:lnTo>
                    <a:pt x="1434" y="205"/>
                  </a:lnTo>
                  <a:lnTo>
                    <a:pt x="1369" y="151"/>
                  </a:lnTo>
                  <a:lnTo>
                    <a:pt x="1294" y="108"/>
                  </a:lnTo>
                  <a:lnTo>
                    <a:pt x="1218" y="76"/>
                  </a:lnTo>
                  <a:lnTo>
                    <a:pt x="1143" y="44"/>
                  </a:lnTo>
                  <a:lnTo>
                    <a:pt x="1057" y="22"/>
                  </a:lnTo>
                  <a:lnTo>
                    <a:pt x="971" y="11"/>
                  </a:lnTo>
                  <a:lnTo>
                    <a:pt x="884" y="1"/>
                  </a:lnTo>
                  <a:close/>
                </a:path>
              </a:pathLst>
            </a:custGeom>
            <a:solidFill>
              <a:srgbClr val="BABF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22"/>
            <p:cNvSpPr/>
            <p:nvPr/>
          </p:nvSpPr>
          <p:spPr>
            <a:xfrm>
              <a:off x="1275865" y="6639479"/>
              <a:ext cx="100986" cy="306445"/>
            </a:xfrm>
            <a:custGeom>
              <a:rect b="b" l="l" r="r" t="t"/>
              <a:pathLst>
                <a:path extrusionOk="0" h="1930" w="636">
                  <a:moveTo>
                    <a:pt x="54" y="1"/>
                  </a:moveTo>
                  <a:lnTo>
                    <a:pt x="22" y="22"/>
                  </a:lnTo>
                  <a:lnTo>
                    <a:pt x="11" y="44"/>
                  </a:lnTo>
                  <a:lnTo>
                    <a:pt x="0" y="76"/>
                  </a:lnTo>
                  <a:lnTo>
                    <a:pt x="0" y="1854"/>
                  </a:lnTo>
                  <a:lnTo>
                    <a:pt x="11" y="1886"/>
                  </a:lnTo>
                  <a:lnTo>
                    <a:pt x="22" y="1908"/>
                  </a:lnTo>
                  <a:lnTo>
                    <a:pt x="54" y="1929"/>
                  </a:lnTo>
                  <a:lnTo>
                    <a:pt x="636" y="1929"/>
                  </a:lnTo>
                  <a:lnTo>
                    <a:pt x="636" y="1"/>
                  </a:lnTo>
                  <a:close/>
                </a:path>
              </a:pathLst>
            </a:custGeom>
            <a:solidFill>
              <a:srgbClr val="EDA60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22"/>
            <p:cNvSpPr/>
            <p:nvPr/>
          </p:nvSpPr>
          <p:spPr>
            <a:xfrm>
              <a:off x="1359703" y="6639479"/>
              <a:ext cx="335349" cy="306445"/>
            </a:xfrm>
            <a:custGeom>
              <a:rect b="b" l="l" r="r" t="t"/>
              <a:pathLst>
                <a:path extrusionOk="0" h="1930" w="2112">
                  <a:moveTo>
                    <a:pt x="54" y="1"/>
                  </a:moveTo>
                  <a:lnTo>
                    <a:pt x="22" y="22"/>
                  </a:lnTo>
                  <a:lnTo>
                    <a:pt x="11" y="44"/>
                  </a:lnTo>
                  <a:lnTo>
                    <a:pt x="0" y="76"/>
                  </a:lnTo>
                  <a:lnTo>
                    <a:pt x="0" y="1854"/>
                  </a:lnTo>
                  <a:lnTo>
                    <a:pt x="11" y="1886"/>
                  </a:lnTo>
                  <a:lnTo>
                    <a:pt x="22" y="1908"/>
                  </a:lnTo>
                  <a:lnTo>
                    <a:pt x="54" y="1929"/>
                  </a:lnTo>
                  <a:lnTo>
                    <a:pt x="2058" y="1929"/>
                  </a:lnTo>
                  <a:lnTo>
                    <a:pt x="2090" y="1908"/>
                  </a:lnTo>
                  <a:lnTo>
                    <a:pt x="2101" y="1886"/>
                  </a:lnTo>
                  <a:lnTo>
                    <a:pt x="2112" y="1854"/>
                  </a:lnTo>
                  <a:lnTo>
                    <a:pt x="2112" y="76"/>
                  </a:lnTo>
                  <a:lnTo>
                    <a:pt x="2101" y="44"/>
                  </a:lnTo>
                  <a:lnTo>
                    <a:pt x="2090" y="22"/>
                  </a:lnTo>
                  <a:lnTo>
                    <a:pt x="2058" y="1"/>
                  </a:lnTo>
                  <a:close/>
                </a:path>
              </a:pathLst>
            </a:custGeom>
            <a:solidFill>
              <a:srgbClr val="FABB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5" name="Google Shape;355;p22"/>
          <p:cNvGrpSpPr/>
          <p:nvPr/>
        </p:nvGrpSpPr>
        <p:grpSpPr>
          <a:xfrm>
            <a:off x="2811777" y="3664399"/>
            <a:ext cx="69543" cy="98081"/>
            <a:chOff x="1275865" y="6398290"/>
            <a:chExt cx="419186" cy="547634"/>
          </a:xfrm>
        </p:grpSpPr>
        <p:sp>
          <p:nvSpPr>
            <p:cNvPr id="356" name="Google Shape;356;p22"/>
            <p:cNvSpPr/>
            <p:nvPr/>
          </p:nvSpPr>
          <p:spPr>
            <a:xfrm>
              <a:off x="1345888" y="6398290"/>
              <a:ext cx="279140" cy="302952"/>
            </a:xfrm>
            <a:custGeom>
              <a:rect b="b" l="l" r="r" t="t"/>
              <a:pathLst>
                <a:path extrusionOk="0" h="1908" w="1758">
                  <a:moveTo>
                    <a:pt x="884" y="399"/>
                  </a:moveTo>
                  <a:lnTo>
                    <a:pt x="981" y="410"/>
                  </a:lnTo>
                  <a:lnTo>
                    <a:pt x="1068" y="442"/>
                  </a:lnTo>
                  <a:lnTo>
                    <a:pt x="1154" y="485"/>
                  </a:lnTo>
                  <a:lnTo>
                    <a:pt x="1218" y="539"/>
                  </a:lnTo>
                  <a:lnTo>
                    <a:pt x="1283" y="615"/>
                  </a:lnTo>
                  <a:lnTo>
                    <a:pt x="1326" y="690"/>
                  </a:lnTo>
                  <a:lnTo>
                    <a:pt x="1358" y="787"/>
                  </a:lnTo>
                  <a:lnTo>
                    <a:pt x="1358" y="884"/>
                  </a:lnTo>
                  <a:lnTo>
                    <a:pt x="1358" y="1520"/>
                  </a:lnTo>
                  <a:lnTo>
                    <a:pt x="400" y="1520"/>
                  </a:lnTo>
                  <a:lnTo>
                    <a:pt x="400" y="884"/>
                  </a:lnTo>
                  <a:lnTo>
                    <a:pt x="410" y="787"/>
                  </a:lnTo>
                  <a:lnTo>
                    <a:pt x="432" y="690"/>
                  </a:lnTo>
                  <a:lnTo>
                    <a:pt x="475" y="615"/>
                  </a:lnTo>
                  <a:lnTo>
                    <a:pt x="540" y="539"/>
                  </a:lnTo>
                  <a:lnTo>
                    <a:pt x="604" y="485"/>
                  </a:lnTo>
                  <a:lnTo>
                    <a:pt x="690" y="442"/>
                  </a:lnTo>
                  <a:lnTo>
                    <a:pt x="787" y="410"/>
                  </a:lnTo>
                  <a:lnTo>
                    <a:pt x="884" y="399"/>
                  </a:lnTo>
                  <a:close/>
                  <a:moveTo>
                    <a:pt x="884" y="1"/>
                  </a:moveTo>
                  <a:lnTo>
                    <a:pt x="787" y="11"/>
                  </a:lnTo>
                  <a:lnTo>
                    <a:pt x="701" y="22"/>
                  </a:lnTo>
                  <a:lnTo>
                    <a:pt x="615" y="44"/>
                  </a:lnTo>
                  <a:lnTo>
                    <a:pt x="540" y="76"/>
                  </a:lnTo>
                  <a:lnTo>
                    <a:pt x="464" y="108"/>
                  </a:lnTo>
                  <a:lnTo>
                    <a:pt x="389" y="151"/>
                  </a:lnTo>
                  <a:lnTo>
                    <a:pt x="324" y="205"/>
                  </a:lnTo>
                  <a:lnTo>
                    <a:pt x="260" y="259"/>
                  </a:lnTo>
                  <a:lnTo>
                    <a:pt x="206" y="324"/>
                  </a:lnTo>
                  <a:lnTo>
                    <a:pt x="152" y="389"/>
                  </a:lnTo>
                  <a:lnTo>
                    <a:pt x="109" y="464"/>
                  </a:lnTo>
                  <a:lnTo>
                    <a:pt x="66" y="539"/>
                  </a:lnTo>
                  <a:lnTo>
                    <a:pt x="44" y="626"/>
                  </a:lnTo>
                  <a:lnTo>
                    <a:pt x="23" y="712"/>
                  </a:lnTo>
                  <a:lnTo>
                    <a:pt x="1" y="798"/>
                  </a:lnTo>
                  <a:lnTo>
                    <a:pt x="1" y="884"/>
                  </a:lnTo>
                  <a:lnTo>
                    <a:pt x="1" y="1908"/>
                  </a:lnTo>
                  <a:lnTo>
                    <a:pt x="1757" y="1908"/>
                  </a:lnTo>
                  <a:lnTo>
                    <a:pt x="1757" y="884"/>
                  </a:lnTo>
                  <a:lnTo>
                    <a:pt x="1757" y="798"/>
                  </a:lnTo>
                  <a:lnTo>
                    <a:pt x="1746" y="712"/>
                  </a:lnTo>
                  <a:lnTo>
                    <a:pt x="1725" y="626"/>
                  </a:lnTo>
                  <a:lnTo>
                    <a:pt x="1692" y="539"/>
                  </a:lnTo>
                  <a:lnTo>
                    <a:pt x="1649" y="464"/>
                  </a:lnTo>
                  <a:lnTo>
                    <a:pt x="1606" y="389"/>
                  </a:lnTo>
                  <a:lnTo>
                    <a:pt x="1563" y="324"/>
                  </a:lnTo>
                  <a:lnTo>
                    <a:pt x="1499" y="259"/>
                  </a:lnTo>
                  <a:lnTo>
                    <a:pt x="1434" y="205"/>
                  </a:lnTo>
                  <a:lnTo>
                    <a:pt x="1369" y="151"/>
                  </a:lnTo>
                  <a:lnTo>
                    <a:pt x="1294" y="108"/>
                  </a:lnTo>
                  <a:lnTo>
                    <a:pt x="1218" y="76"/>
                  </a:lnTo>
                  <a:lnTo>
                    <a:pt x="1143" y="44"/>
                  </a:lnTo>
                  <a:lnTo>
                    <a:pt x="1057" y="22"/>
                  </a:lnTo>
                  <a:lnTo>
                    <a:pt x="971" y="11"/>
                  </a:lnTo>
                  <a:lnTo>
                    <a:pt x="884" y="1"/>
                  </a:lnTo>
                  <a:close/>
                </a:path>
              </a:pathLst>
            </a:custGeom>
            <a:solidFill>
              <a:srgbClr val="BABF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22"/>
            <p:cNvSpPr/>
            <p:nvPr/>
          </p:nvSpPr>
          <p:spPr>
            <a:xfrm>
              <a:off x="1275865" y="6639479"/>
              <a:ext cx="100986" cy="306445"/>
            </a:xfrm>
            <a:custGeom>
              <a:rect b="b" l="l" r="r" t="t"/>
              <a:pathLst>
                <a:path extrusionOk="0" h="1930" w="636">
                  <a:moveTo>
                    <a:pt x="54" y="1"/>
                  </a:moveTo>
                  <a:lnTo>
                    <a:pt x="22" y="22"/>
                  </a:lnTo>
                  <a:lnTo>
                    <a:pt x="11" y="44"/>
                  </a:lnTo>
                  <a:lnTo>
                    <a:pt x="0" y="76"/>
                  </a:lnTo>
                  <a:lnTo>
                    <a:pt x="0" y="1854"/>
                  </a:lnTo>
                  <a:lnTo>
                    <a:pt x="11" y="1886"/>
                  </a:lnTo>
                  <a:lnTo>
                    <a:pt x="22" y="1908"/>
                  </a:lnTo>
                  <a:lnTo>
                    <a:pt x="54" y="1929"/>
                  </a:lnTo>
                  <a:lnTo>
                    <a:pt x="636" y="1929"/>
                  </a:lnTo>
                  <a:lnTo>
                    <a:pt x="636" y="1"/>
                  </a:lnTo>
                  <a:close/>
                </a:path>
              </a:pathLst>
            </a:custGeom>
            <a:solidFill>
              <a:srgbClr val="EDA60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22"/>
            <p:cNvSpPr/>
            <p:nvPr/>
          </p:nvSpPr>
          <p:spPr>
            <a:xfrm>
              <a:off x="1359703" y="6639479"/>
              <a:ext cx="335349" cy="306445"/>
            </a:xfrm>
            <a:custGeom>
              <a:rect b="b" l="l" r="r" t="t"/>
              <a:pathLst>
                <a:path extrusionOk="0" h="1930" w="2112">
                  <a:moveTo>
                    <a:pt x="54" y="1"/>
                  </a:moveTo>
                  <a:lnTo>
                    <a:pt x="22" y="22"/>
                  </a:lnTo>
                  <a:lnTo>
                    <a:pt x="11" y="44"/>
                  </a:lnTo>
                  <a:lnTo>
                    <a:pt x="0" y="76"/>
                  </a:lnTo>
                  <a:lnTo>
                    <a:pt x="0" y="1854"/>
                  </a:lnTo>
                  <a:lnTo>
                    <a:pt x="11" y="1886"/>
                  </a:lnTo>
                  <a:lnTo>
                    <a:pt x="22" y="1908"/>
                  </a:lnTo>
                  <a:lnTo>
                    <a:pt x="54" y="1929"/>
                  </a:lnTo>
                  <a:lnTo>
                    <a:pt x="2058" y="1929"/>
                  </a:lnTo>
                  <a:lnTo>
                    <a:pt x="2090" y="1908"/>
                  </a:lnTo>
                  <a:lnTo>
                    <a:pt x="2101" y="1886"/>
                  </a:lnTo>
                  <a:lnTo>
                    <a:pt x="2112" y="1854"/>
                  </a:lnTo>
                  <a:lnTo>
                    <a:pt x="2112" y="76"/>
                  </a:lnTo>
                  <a:lnTo>
                    <a:pt x="2101" y="44"/>
                  </a:lnTo>
                  <a:lnTo>
                    <a:pt x="2090" y="22"/>
                  </a:lnTo>
                  <a:lnTo>
                    <a:pt x="2058" y="1"/>
                  </a:lnTo>
                  <a:close/>
                </a:path>
              </a:pathLst>
            </a:custGeom>
            <a:solidFill>
              <a:srgbClr val="FABB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359" name="Google Shape;359;p22"/>
          <p:cNvPicPr preferRelativeResize="0"/>
          <p:nvPr/>
        </p:nvPicPr>
        <p:blipFill>
          <a:blip r:embed="rId6">
            <a:alphaModFix/>
          </a:blip>
          <a:stretch>
            <a:fillRect/>
          </a:stretch>
        </p:blipFill>
        <p:spPr>
          <a:xfrm>
            <a:off x="2861168" y="1319475"/>
            <a:ext cx="1078596" cy="787200"/>
          </a:xfrm>
          <a:prstGeom prst="rect">
            <a:avLst/>
          </a:prstGeom>
          <a:noFill/>
          <a:ln>
            <a:noFill/>
          </a:ln>
        </p:spPr>
      </p:pic>
      <p:pic>
        <p:nvPicPr>
          <p:cNvPr id="360" name="Google Shape;360;p22"/>
          <p:cNvPicPr preferRelativeResize="0"/>
          <p:nvPr/>
        </p:nvPicPr>
        <p:blipFill>
          <a:blip r:embed="rId7">
            <a:alphaModFix/>
          </a:blip>
          <a:stretch>
            <a:fillRect/>
          </a:stretch>
        </p:blipFill>
        <p:spPr>
          <a:xfrm>
            <a:off x="3682208" y="1319467"/>
            <a:ext cx="1058823" cy="787214"/>
          </a:xfrm>
          <a:prstGeom prst="rect">
            <a:avLst/>
          </a:prstGeom>
          <a:noFill/>
          <a:ln>
            <a:noFill/>
          </a:ln>
        </p:spPr>
      </p:pic>
      <p:pic>
        <p:nvPicPr>
          <p:cNvPr id="361" name="Google Shape;361;p22"/>
          <p:cNvPicPr preferRelativeResize="0"/>
          <p:nvPr/>
        </p:nvPicPr>
        <p:blipFill>
          <a:blip r:embed="rId8">
            <a:alphaModFix/>
          </a:blip>
          <a:stretch>
            <a:fillRect/>
          </a:stretch>
        </p:blipFill>
        <p:spPr>
          <a:xfrm>
            <a:off x="6034046" y="978475"/>
            <a:ext cx="1566550" cy="1278800"/>
          </a:xfrm>
          <a:prstGeom prst="rect">
            <a:avLst/>
          </a:prstGeom>
          <a:noFill/>
          <a:ln>
            <a:noFill/>
          </a:ln>
        </p:spPr>
      </p:pic>
      <p:cxnSp>
        <p:nvCxnSpPr>
          <p:cNvPr id="362" name="Google Shape;362;p22"/>
          <p:cNvCxnSpPr/>
          <p:nvPr/>
        </p:nvCxnSpPr>
        <p:spPr>
          <a:xfrm>
            <a:off x="5038850" y="1683250"/>
            <a:ext cx="796200" cy="11700"/>
          </a:xfrm>
          <a:prstGeom prst="straightConnector1">
            <a:avLst/>
          </a:prstGeom>
          <a:noFill/>
          <a:ln cap="flat" cmpd="sng" w="9525">
            <a:solidFill>
              <a:schemeClr val="dk2"/>
            </a:solidFill>
            <a:prstDash val="solid"/>
            <a:round/>
            <a:headEnd len="med" w="med" type="none"/>
            <a:tailEnd len="med" w="med" type="triangle"/>
          </a:ln>
        </p:spPr>
      </p:cxnSp>
      <p:sp>
        <p:nvSpPr>
          <p:cNvPr id="363" name="Google Shape;363;p22"/>
          <p:cNvSpPr/>
          <p:nvPr/>
        </p:nvSpPr>
        <p:spPr>
          <a:xfrm>
            <a:off x="6280548" y="1477271"/>
            <a:ext cx="270065" cy="423677"/>
          </a:xfrm>
          <a:custGeom>
            <a:rect b="b" l="l" r="r" t="t"/>
            <a:pathLst>
              <a:path extrusionOk="0" h="863" w="550">
                <a:moveTo>
                  <a:pt x="388" y="0"/>
                </a:moveTo>
                <a:lnTo>
                  <a:pt x="377" y="11"/>
                </a:lnTo>
                <a:lnTo>
                  <a:pt x="0" y="442"/>
                </a:lnTo>
                <a:lnTo>
                  <a:pt x="0" y="464"/>
                </a:lnTo>
                <a:lnTo>
                  <a:pt x="11" y="474"/>
                </a:lnTo>
                <a:lnTo>
                  <a:pt x="227" y="474"/>
                </a:lnTo>
                <a:lnTo>
                  <a:pt x="227" y="496"/>
                </a:lnTo>
                <a:lnTo>
                  <a:pt x="130" y="841"/>
                </a:lnTo>
                <a:lnTo>
                  <a:pt x="130" y="862"/>
                </a:lnTo>
                <a:lnTo>
                  <a:pt x="162" y="862"/>
                </a:lnTo>
                <a:lnTo>
                  <a:pt x="539" y="367"/>
                </a:lnTo>
                <a:lnTo>
                  <a:pt x="550" y="345"/>
                </a:lnTo>
                <a:lnTo>
                  <a:pt x="324" y="345"/>
                </a:lnTo>
                <a:lnTo>
                  <a:pt x="313" y="334"/>
                </a:lnTo>
                <a:lnTo>
                  <a:pt x="313" y="323"/>
                </a:lnTo>
                <a:lnTo>
                  <a:pt x="410" y="22"/>
                </a:lnTo>
                <a:lnTo>
                  <a:pt x="410" y="11"/>
                </a:lnTo>
                <a:lnTo>
                  <a:pt x="399" y="11"/>
                </a:lnTo>
                <a:lnTo>
                  <a:pt x="388"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22"/>
          <p:cNvSpPr/>
          <p:nvPr/>
        </p:nvSpPr>
        <p:spPr>
          <a:xfrm>
            <a:off x="6682285" y="1477258"/>
            <a:ext cx="270065" cy="423677"/>
          </a:xfrm>
          <a:custGeom>
            <a:rect b="b" l="l" r="r" t="t"/>
            <a:pathLst>
              <a:path extrusionOk="0" h="863" w="550">
                <a:moveTo>
                  <a:pt x="388" y="0"/>
                </a:moveTo>
                <a:lnTo>
                  <a:pt x="377" y="11"/>
                </a:lnTo>
                <a:lnTo>
                  <a:pt x="0" y="442"/>
                </a:lnTo>
                <a:lnTo>
                  <a:pt x="0" y="464"/>
                </a:lnTo>
                <a:lnTo>
                  <a:pt x="11" y="474"/>
                </a:lnTo>
                <a:lnTo>
                  <a:pt x="227" y="474"/>
                </a:lnTo>
                <a:lnTo>
                  <a:pt x="227" y="496"/>
                </a:lnTo>
                <a:lnTo>
                  <a:pt x="130" y="841"/>
                </a:lnTo>
                <a:lnTo>
                  <a:pt x="130" y="862"/>
                </a:lnTo>
                <a:lnTo>
                  <a:pt x="162" y="862"/>
                </a:lnTo>
                <a:lnTo>
                  <a:pt x="539" y="367"/>
                </a:lnTo>
                <a:lnTo>
                  <a:pt x="550" y="345"/>
                </a:lnTo>
                <a:lnTo>
                  <a:pt x="324" y="345"/>
                </a:lnTo>
                <a:lnTo>
                  <a:pt x="313" y="334"/>
                </a:lnTo>
                <a:lnTo>
                  <a:pt x="313" y="323"/>
                </a:lnTo>
                <a:lnTo>
                  <a:pt x="410" y="22"/>
                </a:lnTo>
                <a:lnTo>
                  <a:pt x="410" y="11"/>
                </a:lnTo>
                <a:lnTo>
                  <a:pt x="399" y="11"/>
                </a:lnTo>
                <a:lnTo>
                  <a:pt x="388"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22"/>
          <p:cNvSpPr txBox="1"/>
          <p:nvPr/>
        </p:nvSpPr>
        <p:spPr>
          <a:xfrm>
            <a:off x="101350" y="1952700"/>
            <a:ext cx="2455500" cy="49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2"/>
                </a:solidFill>
                <a:latin typeface="Roboto"/>
                <a:ea typeface="Roboto"/>
                <a:cs typeface="Roboto"/>
                <a:sym typeface="Roboto"/>
              </a:rPr>
              <a:t>Secure Aggregation </a:t>
            </a:r>
            <a:r>
              <a:rPr lang="en" sz="1800">
                <a:solidFill>
                  <a:schemeClr val="accent3"/>
                </a:solidFill>
                <a:latin typeface="Roboto"/>
                <a:ea typeface="Roboto"/>
                <a:cs typeface="Roboto"/>
                <a:sym typeface="Roboto"/>
              </a:rPr>
              <a:t>!!</a:t>
            </a:r>
            <a:endParaRPr sz="1800">
              <a:solidFill>
                <a:schemeClr val="accent3"/>
              </a:solidFill>
              <a:latin typeface="Roboto"/>
              <a:ea typeface="Roboto"/>
              <a:cs typeface="Roboto"/>
              <a:sym typeface="Roboto"/>
            </a:endParaRPr>
          </a:p>
        </p:txBody>
      </p:sp>
      <p:sp>
        <p:nvSpPr>
          <p:cNvPr id="366" name="Google Shape;366;p22"/>
          <p:cNvSpPr/>
          <p:nvPr/>
        </p:nvSpPr>
        <p:spPr>
          <a:xfrm>
            <a:off x="2419727" y="2061286"/>
            <a:ext cx="274541" cy="274540"/>
          </a:xfrm>
          <a:custGeom>
            <a:rect b="b" l="l" r="r" t="t"/>
            <a:pathLst>
              <a:path extrusionOk="0" h="1045" w="1046">
                <a:moveTo>
                  <a:pt x="658" y="313"/>
                </a:moveTo>
                <a:lnTo>
                  <a:pt x="522" y="449"/>
                </a:lnTo>
                <a:lnTo>
                  <a:pt x="387" y="313"/>
                </a:lnTo>
                <a:lnTo>
                  <a:pt x="314" y="387"/>
                </a:lnTo>
                <a:lnTo>
                  <a:pt x="449" y="522"/>
                </a:lnTo>
                <a:lnTo>
                  <a:pt x="314" y="658"/>
                </a:lnTo>
                <a:lnTo>
                  <a:pt x="387" y="731"/>
                </a:lnTo>
                <a:lnTo>
                  <a:pt x="522" y="596"/>
                </a:lnTo>
                <a:lnTo>
                  <a:pt x="658" y="731"/>
                </a:lnTo>
                <a:lnTo>
                  <a:pt x="731" y="658"/>
                </a:lnTo>
                <a:lnTo>
                  <a:pt x="596" y="522"/>
                </a:lnTo>
                <a:lnTo>
                  <a:pt x="731" y="387"/>
                </a:lnTo>
                <a:lnTo>
                  <a:pt x="658" y="313"/>
                </a:lnTo>
                <a:close/>
                <a:moveTo>
                  <a:pt x="522" y="0"/>
                </a:moveTo>
                <a:cubicBezTo>
                  <a:pt x="235" y="0"/>
                  <a:pt x="0" y="234"/>
                  <a:pt x="0" y="522"/>
                </a:cubicBezTo>
                <a:cubicBezTo>
                  <a:pt x="0" y="810"/>
                  <a:pt x="235" y="1044"/>
                  <a:pt x="522" y="1044"/>
                </a:cubicBezTo>
                <a:cubicBezTo>
                  <a:pt x="810" y="1044"/>
                  <a:pt x="1045" y="810"/>
                  <a:pt x="1045" y="522"/>
                </a:cubicBezTo>
                <a:cubicBezTo>
                  <a:pt x="1045" y="234"/>
                  <a:pt x="810" y="0"/>
                  <a:pt x="522" y="0"/>
                </a:cubicBezTo>
                <a:close/>
                <a:moveTo>
                  <a:pt x="522" y="940"/>
                </a:moveTo>
                <a:cubicBezTo>
                  <a:pt x="291" y="940"/>
                  <a:pt x="105" y="750"/>
                  <a:pt x="105" y="522"/>
                </a:cubicBezTo>
                <a:cubicBezTo>
                  <a:pt x="105" y="293"/>
                  <a:pt x="294" y="105"/>
                  <a:pt x="522" y="105"/>
                </a:cubicBezTo>
                <a:cubicBezTo>
                  <a:pt x="751" y="105"/>
                  <a:pt x="940" y="293"/>
                  <a:pt x="940" y="522"/>
                </a:cubicBezTo>
                <a:cubicBezTo>
                  <a:pt x="940" y="750"/>
                  <a:pt x="751" y="940"/>
                  <a:pt x="522" y="94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600" u="none" cap="none" strike="noStrike">
              <a:solidFill>
                <a:srgbClr val="000000"/>
              </a:solidFill>
              <a:latin typeface="Calibri"/>
              <a:ea typeface="Calibri"/>
              <a:cs typeface="Calibri"/>
              <a:sym typeface="Calibri"/>
            </a:endParaRPr>
          </a:p>
        </p:txBody>
      </p:sp>
      <p:sp>
        <p:nvSpPr>
          <p:cNvPr id="367" name="Google Shape;367;p22"/>
          <p:cNvSpPr txBox="1"/>
          <p:nvPr/>
        </p:nvSpPr>
        <p:spPr>
          <a:xfrm>
            <a:off x="7708200" y="1060775"/>
            <a:ext cx="1254900" cy="1114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chemeClr val="dk2"/>
                </a:solidFill>
                <a:latin typeface="Roboto"/>
                <a:ea typeface="Roboto"/>
                <a:cs typeface="Roboto"/>
                <a:sym typeface="Roboto"/>
              </a:rPr>
              <a:t>Histogram</a:t>
            </a:r>
            <a:endParaRPr sz="1800">
              <a:solidFill>
                <a:schemeClr val="dk2"/>
              </a:solidFill>
              <a:latin typeface="Roboto"/>
              <a:ea typeface="Roboto"/>
              <a:cs typeface="Roboto"/>
              <a:sym typeface="Roboto"/>
            </a:endParaRPr>
          </a:p>
          <a:p>
            <a:pPr indent="0" lvl="0" marL="0" rtl="0" algn="ctr">
              <a:spcBef>
                <a:spcPts val="0"/>
              </a:spcBef>
              <a:spcAft>
                <a:spcPts val="0"/>
              </a:spcAft>
              <a:buNone/>
            </a:pPr>
            <a:r>
              <a:rPr lang="en" sz="1800">
                <a:solidFill>
                  <a:schemeClr val="dk2"/>
                </a:solidFill>
                <a:latin typeface="Roboto"/>
                <a:ea typeface="Roboto"/>
                <a:cs typeface="Roboto"/>
                <a:sym typeface="Roboto"/>
              </a:rPr>
              <a:t>of</a:t>
            </a:r>
            <a:endParaRPr sz="1800">
              <a:solidFill>
                <a:schemeClr val="dk2"/>
              </a:solidFill>
              <a:latin typeface="Roboto"/>
              <a:ea typeface="Roboto"/>
              <a:cs typeface="Roboto"/>
              <a:sym typeface="Roboto"/>
            </a:endParaRPr>
          </a:p>
          <a:p>
            <a:pPr indent="0" lvl="0" marL="0" rtl="0" algn="ctr">
              <a:spcBef>
                <a:spcPts val="0"/>
              </a:spcBef>
              <a:spcAft>
                <a:spcPts val="0"/>
              </a:spcAft>
              <a:buNone/>
            </a:pPr>
            <a:r>
              <a:rPr lang="en" sz="1800">
                <a:solidFill>
                  <a:schemeClr val="dk2"/>
                </a:solidFill>
                <a:latin typeface="Roboto"/>
                <a:ea typeface="Roboto"/>
                <a:cs typeface="Roboto"/>
                <a:sym typeface="Roboto"/>
              </a:rPr>
              <a:t>Counts</a:t>
            </a:r>
            <a:endParaRPr sz="1800">
              <a:solidFill>
                <a:schemeClr val="dk2"/>
              </a:solidFill>
              <a:latin typeface="Roboto"/>
              <a:ea typeface="Roboto"/>
              <a:cs typeface="Roboto"/>
              <a:sym typeface="Roboto"/>
            </a:endParaRPr>
          </a:p>
        </p:txBody>
      </p:sp>
      <p:sp>
        <p:nvSpPr>
          <p:cNvPr id="368" name="Google Shape;368;p22"/>
          <p:cNvSpPr/>
          <p:nvPr/>
        </p:nvSpPr>
        <p:spPr>
          <a:xfrm>
            <a:off x="7084035" y="1477258"/>
            <a:ext cx="270065" cy="423677"/>
          </a:xfrm>
          <a:custGeom>
            <a:rect b="b" l="l" r="r" t="t"/>
            <a:pathLst>
              <a:path extrusionOk="0" h="863" w="550">
                <a:moveTo>
                  <a:pt x="388" y="0"/>
                </a:moveTo>
                <a:lnTo>
                  <a:pt x="377" y="11"/>
                </a:lnTo>
                <a:lnTo>
                  <a:pt x="0" y="442"/>
                </a:lnTo>
                <a:lnTo>
                  <a:pt x="0" y="464"/>
                </a:lnTo>
                <a:lnTo>
                  <a:pt x="11" y="474"/>
                </a:lnTo>
                <a:lnTo>
                  <a:pt x="227" y="474"/>
                </a:lnTo>
                <a:lnTo>
                  <a:pt x="227" y="496"/>
                </a:lnTo>
                <a:lnTo>
                  <a:pt x="130" y="841"/>
                </a:lnTo>
                <a:lnTo>
                  <a:pt x="130" y="862"/>
                </a:lnTo>
                <a:lnTo>
                  <a:pt x="162" y="862"/>
                </a:lnTo>
                <a:lnTo>
                  <a:pt x="539" y="367"/>
                </a:lnTo>
                <a:lnTo>
                  <a:pt x="550" y="345"/>
                </a:lnTo>
                <a:lnTo>
                  <a:pt x="324" y="345"/>
                </a:lnTo>
                <a:lnTo>
                  <a:pt x="313" y="334"/>
                </a:lnTo>
                <a:lnTo>
                  <a:pt x="313" y="323"/>
                </a:lnTo>
                <a:lnTo>
                  <a:pt x="410" y="22"/>
                </a:lnTo>
                <a:lnTo>
                  <a:pt x="410" y="11"/>
                </a:lnTo>
                <a:lnTo>
                  <a:pt x="399" y="11"/>
                </a:lnTo>
                <a:lnTo>
                  <a:pt x="388"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22"/>
          <p:cNvSpPr/>
          <p:nvPr/>
        </p:nvSpPr>
        <p:spPr>
          <a:xfrm>
            <a:off x="3337650" y="3176738"/>
            <a:ext cx="2696400" cy="1073400"/>
          </a:xfrm>
          <a:prstGeom prst="rect">
            <a:avLst/>
          </a:prstGeom>
          <a:noFill/>
          <a:ln cap="flat" cmpd="sng" w="9525">
            <a:solidFill>
              <a:schemeClr val="dk2"/>
            </a:solidFill>
            <a:prstDash val="dot"/>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pic>
        <p:nvPicPr>
          <p:cNvPr id="370" name="Google Shape;370;p22"/>
          <p:cNvPicPr preferRelativeResize="0"/>
          <p:nvPr/>
        </p:nvPicPr>
        <p:blipFill>
          <a:blip r:embed="rId3">
            <a:alphaModFix/>
          </a:blip>
          <a:stretch>
            <a:fillRect/>
          </a:stretch>
        </p:blipFill>
        <p:spPr>
          <a:xfrm>
            <a:off x="4413141" y="3755877"/>
            <a:ext cx="130098" cy="188414"/>
          </a:xfrm>
          <a:prstGeom prst="rect">
            <a:avLst/>
          </a:prstGeom>
          <a:noFill/>
          <a:ln>
            <a:noFill/>
          </a:ln>
        </p:spPr>
      </p:pic>
      <p:pic>
        <p:nvPicPr>
          <p:cNvPr id="371" name="Google Shape;371;p22"/>
          <p:cNvPicPr preferRelativeResize="0"/>
          <p:nvPr/>
        </p:nvPicPr>
        <p:blipFill>
          <a:blip r:embed="rId4">
            <a:alphaModFix/>
          </a:blip>
          <a:stretch>
            <a:fillRect/>
          </a:stretch>
        </p:blipFill>
        <p:spPr>
          <a:xfrm>
            <a:off x="5292159" y="3755007"/>
            <a:ext cx="129230" cy="190151"/>
          </a:xfrm>
          <a:prstGeom prst="rect">
            <a:avLst/>
          </a:prstGeom>
          <a:noFill/>
          <a:ln>
            <a:noFill/>
          </a:ln>
        </p:spPr>
      </p:pic>
      <p:pic>
        <p:nvPicPr>
          <p:cNvPr id="372" name="Google Shape;372;p22"/>
          <p:cNvPicPr preferRelativeResize="0"/>
          <p:nvPr/>
        </p:nvPicPr>
        <p:blipFill>
          <a:blip r:embed="rId5">
            <a:alphaModFix/>
          </a:blip>
          <a:stretch>
            <a:fillRect/>
          </a:stretch>
        </p:blipFill>
        <p:spPr>
          <a:xfrm>
            <a:off x="3520247" y="3755871"/>
            <a:ext cx="143975" cy="217935"/>
          </a:xfrm>
          <a:prstGeom prst="rect">
            <a:avLst/>
          </a:prstGeom>
          <a:noFill/>
          <a:ln>
            <a:noFill/>
          </a:ln>
        </p:spPr>
      </p:pic>
      <p:sp>
        <p:nvSpPr>
          <p:cNvPr id="373" name="Google Shape;373;p22"/>
          <p:cNvSpPr txBox="1"/>
          <p:nvPr/>
        </p:nvSpPr>
        <p:spPr>
          <a:xfrm>
            <a:off x="3747490" y="3737496"/>
            <a:ext cx="425700" cy="312300"/>
          </a:xfrm>
          <a:prstGeom prst="rect">
            <a:avLst/>
          </a:prstGeom>
          <a:no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300">
                <a:solidFill>
                  <a:schemeClr val="dk2"/>
                </a:solidFill>
                <a:latin typeface="Roboto"/>
                <a:ea typeface="Roboto"/>
                <a:cs typeface="Roboto"/>
                <a:sym typeface="Roboto"/>
              </a:rPr>
              <a:t>“Orange”</a:t>
            </a:r>
            <a:endParaRPr sz="300">
              <a:solidFill>
                <a:schemeClr val="dk2"/>
              </a:solidFill>
              <a:latin typeface="Roboto"/>
              <a:ea typeface="Roboto"/>
              <a:cs typeface="Roboto"/>
              <a:sym typeface="Roboto"/>
            </a:endParaRPr>
          </a:p>
          <a:p>
            <a:pPr indent="0" lvl="0" marL="0" rtl="0" algn="l">
              <a:spcBef>
                <a:spcPts val="0"/>
              </a:spcBef>
              <a:spcAft>
                <a:spcPts val="0"/>
              </a:spcAft>
              <a:buNone/>
            </a:pPr>
            <a:r>
              <a:rPr lang="en" sz="300">
                <a:solidFill>
                  <a:schemeClr val="dk2"/>
                </a:solidFill>
                <a:latin typeface="Roboto"/>
                <a:ea typeface="Roboto"/>
                <a:cs typeface="Roboto"/>
                <a:sym typeface="Roboto"/>
              </a:rPr>
              <a:t>“Keyboard”</a:t>
            </a:r>
            <a:endParaRPr sz="300">
              <a:solidFill>
                <a:schemeClr val="dk2"/>
              </a:solidFill>
              <a:latin typeface="Roboto"/>
              <a:ea typeface="Roboto"/>
              <a:cs typeface="Roboto"/>
              <a:sym typeface="Roboto"/>
            </a:endParaRPr>
          </a:p>
          <a:p>
            <a:pPr indent="0" lvl="0" marL="0" rtl="0" algn="l">
              <a:spcBef>
                <a:spcPts val="0"/>
              </a:spcBef>
              <a:spcAft>
                <a:spcPts val="0"/>
              </a:spcAft>
              <a:buNone/>
            </a:pPr>
            <a:r>
              <a:rPr lang="en" sz="300">
                <a:solidFill>
                  <a:schemeClr val="dk2"/>
                </a:solidFill>
                <a:latin typeface="Roboto"/>
                <a:ea typeface="Roboto"/>
                <a:cs typeface="Roboto"/>
                <a:sym typeface="Roboto"/>
              </a:rPr>
              <a:t>“Puppy”</a:t>
            </a:r>
            <a:endParaRPr sz="300">
              <a:solidFill>
                <a:schemeClr val="dk2"/>
              </a:solidFill>
              <a:latin typeface="Roboto"/>
              <a:ea typeface="Roboto"/>
              <a:cs typeface="Roboto"/>
              <a:sym typeface="Roboto"/>
            </a:endParaRPr>
          </a:p>
          <a:p>
            <a:pPr indent="0" lvl="0" marL="0" rtl="0" algn="l">
              <a:spcBef>
                <a:spcPts val="0"/>
              </a:spcBef>
              <a:spcAft>
                <a:spcPts val="0"/>
              </a:spcAft>
              <a:buNone/>
            </a:pPr>
            <a:r>
              <a:t/>
            </a:r>
            <a:endParaRPr sz="300">
              <a:solidFill>
                <a:schemeClr val="dk2"/>
              </a:solidFill>
              <a:latin typeface="Roboto"/>
              <a:ea typeface="Roboto"/>
              <a:cs typeface="Roboto"/>
              <a:sym typeface="Roboto"/>
            </a:endParaRPr>
          </a:p>
          <a:p>
            <a:pPr indent="0" lvl="0" marL="0" rtl="0" algn="l">
              <a:spcBef>
                <a:spcPts val="0"/>
              </a:spcBef>
              <a:spcAft>
                <a:spcPts val="0"/>
              </a:spcAft>
              <a:buNone/>
            </a:pPr>
            <a:r>
              <a:t/>
            </a:r>
            <a:endParaRPr sz="300">
              <a:solidFill>
                <a:schemeClr val="dk2"/>
              </a:solidFill>
              <a:latin typeface="Roboto"/>
              <a:ea typeface="Roboto"/>
              <a:cs typeface="Roboto"/>
              <a:sym typeface="Roboto"/>
            </a:endParaRPr>
          </a:p>
        </p:txBody>
      </p:sp>
      <p:sp>
        <p:nvSpPr>
          <p:cNvPr id="374" name="Google Shape;374;p22"/>
          <p:cNvSpPr txBox="1"/>
          <p:nvPr/>
        </p:nvSpPr>
        <p:spPr>
          <a:xfrm>
            <a:off x="4621697" y="3737496"/>
            <a:ext cx="485700" cy="312300"/>
          </a:xfrm>
          <a:prstGeom prst="rect">
            <a:avLst/>
          </a:prstGeom>
          <a:no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300">
                <a:solidFill>
                  <a:schemeClr val="accent3"/>
                </a:solidFill>
                <a:latin typeface="Roboto"/>
                <a:ea typeface="Roboto"/>
                <a:cs typeface="Roboto"/>
                <a:sym typeface="Roboto"/>
              </a:rPr>
              <a:t>“Orange”</a:t>
            </a:r>
            <a:endParaRPr sz="300">
              <a:solidFill>
                <a:schemeClr val="accent3"/>
              </a:solidFill>
              <a:latin typeface="Roboto"/>
              <a:ea typeface="Roboto"/>
              <a:cs typeface="Roboto"/>
              <a:sym typeface="Roboto"/>
            </a:endParaRPr>
          </a:p>
          <a:p>
            <a:pPr indent="0" lvl="0" marL="0" rtl="0" algn="l">
              <a:spcBef>
                <a:spcPts val="0"/>
              </a:spcBef>
              <a:spcAft>
                <a:spcPts val="0"/>
              </a:spcAft>
              <a:buNone/>
            </a:pPr>
            <a:r>
              <a:rPr lang="en" sz="300">
                <a:solidFill>
                  <a:schemeClr val="accent3"/>
                </a:solidFill>
                <a:latin typeface="Roboto"/>
                <a:ea typeface="Roboto"/>
                <a:cs typeface="Roboto"/>
                <a:sym typeface="Roboto"/>
              </a:rPr>
              <a:t>“Orange”</a:t>
            </a:r>
            <a:endParaRPr sz="300">
              <a:solidFill>
                <a:schemeClr val="accent3"/>
              </a:solidFill>
              <a:latin typeface="Roboto"/>
              <a:ea typeface="Roboto"/>
              <a:cs typeface="Roboto"/>
              <a:sym typeface="Roboto"/>
            </a:endParaRPr>
          </a:p>
          <a:p>
            <a:pPr indent="0" lvl="0" marL="0" rtl="0" algn="l">
              <a:spcBef>
                <a:spcPts val="0"/>
              </a:spcBef>
              <a:spcAft>
                <a:spcPts val="0"/>
              </a:spcAft>
              <a:buNone/>
            </a:pPr>
            <a:r>
              <a:rPr lang="en" sz="300">
                <a:solidFill>
                  <a:schemeClr val="accent3"/>
                </a:solidFill>
                <a:latin typeface="Roboto"/>
                <a:ea typeface="Roboto"/>
                <a:cs typeface="Roboto"/>
                <a:sym typeface="Roboto"/>
              </a:rPr>
              <a:t>“Orange”</a:t>
            </a:r>
            <a:endParaRPr sz="300">
              <a:solidFill>
                <a:schemeClr val="accent3"/>
              </a:solidFill>
              <a:latin typeface="Roboto"/>
              <a:ea typeface="Roboto"/>
              <a:cs typeface="Roboto"/>
              <a:sym typeface="Roboto"/>
            </a:endParaRPr>
          </a:p>
        </p:txBody>
      </p:sp>
      <p:sp>
        <p:nvSpPr>
          <p:cNvPr id="375" name="Google Shape;375;p22"/>
          <p:cNvSpPr txBox="1"/>
          <p:nvPr/>
        </p:nvSpPr>
        <p:spPr>
          <a:xfrm>
            <a:off x="5464315" y="3737496"/>
            <a:ext cx="404700" cy="312300"/>
          </a:xfrm>
          <a:prstGeom prst="rect">
            <a:avLst/>
          </a:prstGeom>
          <a:no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300">
                <a:solidFill>
                  <a:schemeClr val="dk2"/>
                </a:solidFill>
                <a:latin typeface="Roboto"/>
                <a:ea typeface="Roboto"/>
                <a:cs typeface="Roboto"/>
                <a:sym typeface="Roboto"/>
              </a:rPr>
              <a:t>“Puppy”</a:t>
            </a:r>
            <a:endParaRPr sz="300">
              <a:solidFill>
                <a:schemeClr val="dk2"/>
              </a:solidFill>
              <a:latin typeface="Roboto"/>
              <a:ea typeface="Roboto"/>
              <a:cs typeface="Roboto"/>
              <a:sym typeface="Roboto"/>
            </a:endParaRPr>
          </a:p>
          <a:p>
            <a:pPr indent="0" lvl="0" marL="0" rtl="0" algn="l">
              <a:spcBef>
                <a:spcPts val="0"/>
              </a:spcBef>
              <a:spcAft>
                <a:spcPts val="0"/>
              </a:spcAft>
              <a:buNone/>
            </a:pPr>
            <a:r>
              <a:rPr lang="en" sz="300">
                <a:solidFill>
                  <a:schemeClr val="dk2"/>
                </a:solidFill>
                <a:latin typeface="Roboto"/>
                <a:ea typeface="Roboto"/>
                <a:cs typeface="Roboto"/>
                <a:sym typeface="Roboto"/>
              </a:rPr>
              <a:t>“Footstool”</a:t>
            </a:r>
            <a:endParaRPr sz="300">
              <a:solidFill>
                <a:schemeClr val="dk2"/>
              </a:solidFill>
              <a:latin typeface="Roboto"/>
              <a:ea typeface="Roboto"/>
              <a:cs typeface="Roboto"/>
              <a:sym typeface="Roboto"/>
            </a:endParaRPr>
          </a:p>
          <a:p>
            <a:pPr indent="0" lvl="0" marL="0" rtl="0" algn="l">
              <a:spcBef>
                <a:spcPts val="0"/>
              </a:spcBef>
              <a:spcAft>
                <a:spcPts val="0"/>
              </a:spcAft>
              <a:buNone/>
            </a:pPr>
            <a:r>
              <a:rPr lang="en" sz="300">
                <a:solidFill>
                  <a:schemeClr val="dk2"/>
                </a:solidFill>
                <a:latin typeface="Roboto"/>
                <a:ea typeface="Roboto"/>
                <a:cs typeface="Roboto"/>
                <a:sym typeface="Roboto"/>
              </a:rPr>
              <a:t>“Holiday”</a:t>
            </a:r>
            <a:endParaRPr sz="300">
              <a:solidFill>
                <a:schemeClr val="dk2"/>
              </a:solidFill>
              <a:latin typeface="Roboto"/>
              <a:ea typeface="Roboto"/>
              <a:cs typeface="Roboto"/>
              <a:sym typeface="Roboto"/>
            </a:endParaRPr>
          </a:p>
          <a:p>
            <a:pPr indent="0" lvl="0" marL="0" rtl="0" algn="l">
              <a:spcBef>
                <a:spcPts val="0"/>
              </a:spcBef>
              <a:spcAft>
                <a:spcPts val="0"/>
              </a:spcAft>
              <a:buNone/>
            </a:pPr>
            <a:r>
              <a:t/>
            </a:r>
            <a:endParaRPr sz="300">
              <a:solidFill>
                <a:schemeClr val="dk2"/>
              </a:solidFill>
              <a:latin typeface="Roboto"/>
              <a:ea typeface="Roboto"/>
              <a:cs typeface="Roboto"/>
              <a:sym typeface="Roboto"/>
            </a:endParaRPr>
          </a:p>
          <a:p>
            <a:pPr indent="0" lvl="0" marL="0" rtl="0" algn="l">
              <a:spcBef>
                <a:spcPts val="0"/>
              </a:spcBef>
              <a:spcAft>
                <a:spcPts val="0"/>
              </a:spcAft>
              <a:buNone/>
            </a:pPr>
            <a:r>
              <a:rPr lang="en" sz="300">
                <a:solidFill>
                  <a:schemeClr val="dk2"/>
                </a:solidFill>
                <a:latin typeface="Roboto"/>
                <a:ea typeface="Roboto"/>
                <a:cs typeface="Roboto"/>
                <a:sym typeface="Roboto"/>
              </a:rPr>
              <a:t>…</a:t>
            </a:r>
            <a:endParaRPr sz="300">
              <a:solidFill>
                <a:schemeClr val="dk2"/>
              </a:solidFill>
              <a:latin typeface="Roboto"/>
              <a:ea typeface="Roboto"/>
              <a:cs typeface="Roboto"/>
              <a:sym typeface="Roboto"/>
            </a:endParaRPr>
          </a:p>
        </p:txBody>
      </p:sp>
      <p:cxnSp>
        <p:nvCxnSpPr>
          <p:cNvPr id="376" name="Google Shape;376;p22"/>
          <p:cNvCxnSpPr/>
          <p:nvPr/>
        </p:nvCxnSpPr>
        <p:spPr>
          <a:xfrm flipH="1" rot="10800000">
            <a:off x="3930039" y="3371833"/>
            <a:ext cx="5700" cy="287100"/>
          </a:xfrm>
          <a:prstGeom prst="straightConnector1">
            <a:avLst/>
          </a:prstGeom>
          <a:noFill/>
          <a:ln cap="flat" cmpd="sng" w="9525">
            <a:solidFill>
              <a:schemeClr val="dk2"/>
            </a:solidFill>
            <a:prstDash val="solid"/>
            <a:round/>
            <a:headEnd len="med" w="med" type="none"/>
            <a:tailEnd len="med" w="med" type="triangle"/>
          </a:ln>
        </p:spPr>
      </p:cxnSp>
      <p:cxnSp>
        <p:nvCxnSpPr>
          <p:cNvPr id="377" name="Google Shape;377;p22"/>
          <p:cNvCxnSpPr/>
          <p:nvPr/>
        </p:nvCxnSpPr>
        <p:spPr>
          <a:xfrm rot="10800000">
            <a:off x="4595849" y="3341316"/>
            <a:ext cx="180000" cy="326700"/>
          </a:xfrm>
          <a:prstGeom prst="straightConnector1">
            <a:avLst/>
          </a:prstGeom>
          <a:noFill/>
          <a:ln cap="flat" cmpd="sng" w="9525">
            <a:solidFill>
              <a:schemeClr val="dk2"/>
            </a:solidFill>
            <a:prstDash val="solid"/>
            <a:round/>
            <a:headEnd len="med" w="med" type="none"/>
            <a:tailEnd len="med" w="med" type="triangle"/>
          </a:ln>
        </p:spPr>
      </p:cxnSp>
      <p:cxnSp>
        <p:nvCxnSpPr>
          <p:cNvPr id="378" name="Google Shape;378;p22"/>
          <p:cNvCxnSpPr/>
          <p:nvPr/>
        </p:nvCxnSpPr>
        <p:spPr>
          <a:xfrm rot="10800000">
            <a:off x="5103571" y="3320316"/>
            <a:ext cx="514200" cy="368700"/>
          </a:xfrm>
          <a:prstGeom prst="straightConnector1">
            <a:avLst/>
          </a:prstGeom>
          <a:noFill/>
          <a:ln cap="flat" cmpd="sng" w="9525">
            <a:solidFill>
              <a:schemeClr val="dk2"/>
            </a:solidFill>
            <a:prstDash val="solid"/>
            <a:round/>
            <a:headEnd len="med" w="med" type="none"/>
            <a:tailEnd len="med" w="med" type="triangle"/>
          </a:ln>
        </p:spPr>
      </p:cxnSp>
      <p:grpSp>
        <p:nvGrpSpPr>
          <p:cNvPr id="379" name="Google Shape;379;p22"/>
          <p:cNvGrpSpPr/>
          <p:nvPr/>
        </p:nvGrpSpPr>
        <p:grpSpPr>
          <a:xfrm>
            <a:off x="4087156" y="3660012"/>
            <a:ext cx="69543" cy="98081"/>
            <a:chOff x="1275865" y="6398290"/>
            <a:chExt cx="419186" cy="547634"/>
          </a:xfrm>
        </p:grpSpPr>
        <p:sp>
          <p:nvSpPr>
            <p:cNvPr id="380" name="Google Shape;380;p22"/>
            <p:cNvSpPr/>
            <p:nvPr/>
          </p:nvSpPr>
          <p:spPr>
            <a:xfrm>
              <a:off x="1345888" y="6398290"/>
              <a:ext cx="279140" cy="302952"/>
            </a:xfrm>
            <a:custGeom>
              <a:rect b="b" l="l" r="r" t="t"/>
              <a:pathLst>
                <a:path extrusionOk="0" h="1908" w="1758">
                  <a:moveTo>
                    <a:pt x="884" y="399"/>
                  </a:moveTo>
                  <a:lnTo>
                    <a:pt x="981" y="410"/>
                  </a:lnTo>
                  <a:lnTo>
                    <a:pt x="1068" y="442"/>
                  </a:lnTo>
                  <a:lnTo>
                    <a:pt x="1154" y="485"/>
                  </a:lnTo>
                  <a:lnTo>
                    <a:pt x="1218" y="539"/>
                  </a:lnTo>
                  <a:lnTo>
                    <a:pt x="1283" y="615"/>
                  </a:lnTo>
                  <a:lnTo>
                    <a:pt x="1326" y="690"/>
                  </a:lnTo>
                  <a:lnTo>
                    <a:pt x="1358" y="787"/>
                  </a:lnTo>
                  <a:lnTo>
                    <a:pt x="1358" y="884"/>
                  </a:lnTo>
                  <a:lnTo>
                    <a:pt x="1358" y="1520"/>
                  </a:lnTo>
                  <a:lnTo>
                    <a:pt x="400" y="1520"/>
                  </a:lnTo>
                  <a:lnTo>
                    <a:pt x="400" y="884"/>
                  </a:lnTo>
                  <a:lnTo>
                    <a:pt x="410" y="787"/>
                  </a:lnTo>
                  <a:lnTo>
                    <a:pt x="432" y="690"/>
                  </a:lnTo>
                  <a:lnTo>
                    <a:pt x="475" y="615"/>
                  </a:lnTo>
                  <a:lnTo>
                    <a:pt x="540" y="539"/>
                  </a:lnTo>
                  <a:lnTo>
                    <a:pt x="604" y="485"/>
                  </a:lnTo>
                  <a:lnTo>
                    <a:pt x="690" y="442"/>
                  </a:lnTo>
                  <a:lnTo>
                    <a:pt x="787" y="410"/>
                  </a:lnTo>
                  <a:lnTo>
                    <a:pt x="884" y="399"/>
                  </a:lnTo>
                  <a:close/>
                  <a:moveTo>
                    <a:pt x="884" y="1"/>
                  </a:moveTo>
                  <a:lnTo>
                    <a:pt x="787" y="11"/>
                  </a:lnTo>
                  <a:lnTo>
                    <a:pt x="701" y="22"/>
                  </a:lnTo>
                  <a:lnTo>
                    <a:pt x="615" y="44"/>
                  </a:lnTo>
                  <a:lnTo>
                    <a:pt x="540" y="76"/>
                  </a:lnTo>
                  <a:lnTo>
                    <a:pt x="464" y="108"/>
                  </a:lnTo>
                  <a:lnTo>
                    <a:pt x="389" y="151"/>
                  </a:lnTo>
                  <a:lnTo>
                    <a:pt x="324" y="205"/>
                  </a:lnTo>
                  <a:lnTo>
                    <a:pt x="260" y="259"/>
                  </a:lnTo>
                  <a:lnTo>
                    <a:pt x="206" y="324"/>
                  </a:lnTo>
                  <a:lnTo>
                    <a:pt x="152" y="389"/>
                  </a:lnTo>
                  <a:lnTo>
                    <a:pt x="109" y="464"/>
                  </a:lnTo>
                  <a:lnTo>
                    <a:pt x="66" y="539"/>
                  </a:lnTo>
                  <a:lnTo>
                    <a:pt x="44" y="626"/>
                  </a:lnTo>
                  <a:lnTo>
                    <a:pt x="23" y="712"/>
                  </a:lnTo>
                  <a:lnTo>
                    <a:pt x="1" y="798"/>
                  </a:lnTo>
                  <a:lnTo>
                    <a:pt x="1" y="884"/>
                  </a:lnTo>
                  <a:lnTo>
                    <a:pt x="1" y="1908"/>
                  </a:lnTo>
                  <a:lnTo>
                    <a:pt x="1757" y="1908"/>
                  </a:lnTo>
                  <a:lnTo>
                    <a:pt x="1757" y="884"/>
                  </a:lnTo>
                  <a:lnTo>
                    <a:pt x="1757" y="798"/>
                  </a:lnTo>
                  <a:lnTo>
                    <a:pt x="1746" y="712"/>
                  </a:lnTo>
                  <a:lnTo>
                    <a:pt x="1725" y="626"/>
                  </a:lnTo>
                  <a:lnTo>
                    <a:pt x="1692" y="539"/>
                  </a:lnTo>
                  <a:lnTo>
                    <a:pt x="1649" y="464"/>
                  </a:lnTo>
                  <a:lnTo>
                    <a:pt x="1606" y="389"/>
                  </a:lnTo>
                  <a:lnTo>
                    <a:pt x="1563" y="324"/>
                  </a:lnTo>
                  <a:lnTo>
                    <a:pt x="1499" y="259"/>
                  </a:lnTo>
                  <a:lnTo>
                    <a:pt x="1434" y="205"/>
                  </a:lnTo>
                  <a:lnTo>
                    <a:pt x="1369" y="151"/>
                  </a:lnTo>
                  <a:lnTo>
                    <a:pt x="1294" y="108"/>
                  </a:lnTo>
                  <a:lnTo>
                    <a:pt x="1218" y="76"/>
                  </a:lnTo>
                  <a:lnTo>
                    <a:pt x="1143" y="44"/>
                  </a:lnTo>
                  <a:lnTo>
                    <a:pt x="1057" y="22"/>
                  </a:lnTo>
                  <a:lnTo>
                    <a:pt x="971" y="11"/>
                  </a:lnTo>
                  <a:lnTo>
                    <a:pt x="884" y="1"/>
                  </a:lnTo>
                  <a:close/>
                </a:path>
              </a:pathLst>
            </a:custGeom>
            <a:solidFill>
              <a:srgbClr val="BABF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22"/>
            <p:cNvSpPr/>
            <p:nvPr/>
          </p:nvSpPr>
          <p:spPr>
            <a:xfrm>
              <a:off x="1275865" y="6639479"/>
              <a:ext cx="100986" cy="306445"/>
            </a:xfrm>
            <a:custGeom>
              <a:rect b="b" l="l" r="r" t="t"/>
              <a:pathLst>
                <a:path extrusionOk="0" h="1930" w="636">
                  <a:moveTo>
                    <a:pt x="54" y="1"/>
                  </a:moveTo>
                  <a:lnTo>
                    <a:pt x="22" y="22"/>
                  </a:lnTo>
                  <a:lnTo>
                    <a:pt x="11" y="44"/>
                  </a:lnTo>
                  <a:lnTo>
                    <a:pt x="0" y="76"/>
                  </a:lnTo>
                  <a:lnTo>
                    <a:pt x="0" y="1854"/>
                  </a:lnTo>
                  <a:lnTo>
                    <a:pt x="11" y="1886"/>
                  </a:lnTo>
                  <a:lnTo>
                    <a:pt x="22" y="1908"/>
                  </a:lnTo>
                  <a:lnTo>
                    <a:pt x="54" y="1929"/>
                  </a:lnTo>
                  <a:lnTo>
                    <a:pt x="636" y="1929"/>
                  </a:lnTo>
                  <a:lnTo>
                    <a:pt x="636" y="1"/>
                  </a:lnTo>
                  <a:close/>
                </a:path>
              </a:pathLst>
            </a:custGeom>
            <a:solidFill>
              <a:srgbClr val="EDA60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22"/>
            <p:cNvSpPr/>
            <p:nvPr/>
          </p:nvSpPr>
          <p:spPr>
            <a:xfrm>
              <a:off x="1359703" y="6639479"/>
              <a:ext cx="335349" cy="306445"/>
            </a:xfrm>
            <a:custGeom>
              <a:rect b="b" l="l" r="r" t="t"/>
              <a:pathLst>
                <a:path extrusionOk="0" h="1930" w="2112">
                  <a:moveTo>
                    <a:pt x="54" y="1"/>
                  </a:moveTo>
                  <a:lnTo>
                    <a:pt x="22" y="22"/>
                  </a:lnTo>
                  <a:lnTo>
                    <a:pt x="11" y="44"/>
                  </a:lnTo>
                  <a:lnTo>
                    <a:pt x="0" y="76"/>
                  </a:lnTo>
                  <a:lnTo>
                    <a:pt x="0" y="1854"/>
                  </a:lnTo>
                  <a:lnTo>
                    <a:pt x="11" y="1886"/>
                  </a:lnTo>
                  <a:lnTo>
                    <a:pt x="22" y="1908"/>
                  </a:lnTo>
                  <a:lnTo>
                    <a:pt x="54" y="1929"/>
                  </a:lnTo>
                  <a:lnTo>
                    <a:pt x="2058" y="1929"/>
                  </a:lnTo>
                  <a:lnTo>
                    <a:pt x="2090" y="1908"/>
                  </a:lnTo>
                  <a:lnTo>
                    <a:pt x="2101" y="1886"/>
                  </a:lnTo>
                  <a:lnTo>
                    <a:pt x="2112" y="1854"/>
                  </a:lnTo>
                  <a:lnTo>
                    <a:pt x="2112" y="76"/>
                  </a:lnTo>
                  <a:lnTo>
                    <a:pt x="2101" y="44"/>
                  </a:lnTo>
                  <a:lnTo>
                    <a:pt x="2090" y="22"/>
                  </a:lnTo>
                  <a:lnTo>
                    <a:pt x="2058" y="1"/>
                  </a:lnTo>
                  <a:close/>
                </a:path>
              </a:pathLst>
            </a:custGeom>
            <a:solidFill>
              <a:srgbClr val="FABB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83" name="Google Shape;383;p22"/>
          <p:cNvGrpSpPr/>
          <p:nvPr/>
        </p:nvGrpSpPr>
        <p:grpSpPr>
          <a:xfrm>
            <a:off x="5019062" y="3660012"/>
            <a:ext cx="69543" cy="98081"/>
            <a:chOff x="1275865" y="6398290"/>
            <a:chExt cx="419186" cy="547634"/>
          </a:xfrm>
        </p:grpSpPr>
        <p:sp>
          <p:nvSpPr>
            <p:cNvPr id="384" name="Google Shape;384;p22"/>
            <p:cNvSpPr/>
            <p:nvPr/>
          </p:nvSpPr>
          <p:spPr>
            <a:xfrm>
              <a:off x="1345888" y="6398290"/>
              <a:ext cx="279140" cy="302952"/>
            </a:xfrm>
            <a:custGeom>
              <a:rect b="b" l="l" r="r" t="t"/>
              <a:pathLst>
                <a:path extrusionOk="0" h="1908" w="1758">
                  <a:moveTo>
                    <a:pt x="884" y="399"/>
                  </a:moveTo>
                  <a:lnTo>
                    <a:pt x="981" y="410"/>
                  </a:lnTo>
                  <a:lnTo>
                    <a:pt x="1068" y="442"/>
                  </a:lnTo>
                  <a:lnTo>
                    <a:pt x="1154" y="485"/>
                  </a:lnTo>
                  <a:lnTo>
                    <a:pt x="1218" y="539"/>
                  </a:lnTo>
                  <a:lnTo>
                    <a:pt x="1283" y="615"/>
                  </a:lnTo>
                  <a:lnTo>
                    <a:pt x="1326" y="690"/>
                  </a:lnTo>
                  <a:lnTo>
                    <a:pt x="1358" y="787"/>
                  </a:lnTo>
                  <a:lnTo>
                    <a:pt x="1358" y="884"/>
                  </a:lnTo>
                  <a:lnTo>
                    <a:pt x="1358" y="1520"/>
                  </a:lnTo>
                  <a:lnTo>
                    <a:pt x="400" y="1520"/>
                  </a:lnTo>
                  <a:lnTo>
                    <a:pt x="400" y="884"/>
                  </a:lnTo>
                  <a:lnTo>
                    <a:pt x="410" y="787"/>
                  </a:lnTo>
                  <a:lnTo>
                    <a:pt x="432" y="690"/>
                  </a:lnTo>
                  <a:lnTo>
                    <a:pt x="475" y="615"/>
                  </a:lnTo>
                  <a:lnTo>
                    <a:pt x="540" y="539"/>
                  </a:lnTo>
                  <a:lnTo>
                    <a:pt x="604" y="485"/>
                  </a:lnTo>
                  <a:lnTo>
                    <a:pt x="690" y="442"/>
                  </a:lnTo>
                  <a:lnTo>
                    <a:pt x="787" y="410"/>
                  </a:lnTo>
                  <a:lnTo>
                    <a:pt x="884" y="399"/>
                  </a:lnTo>
                  <a:close/>
                  <a:moveTo>
                    <a:pt x="884" y="1"/>
                  </a:moveTo>
                  <a:lnTo>
                    <a:pt x="787" y="11"/>
                  </a:lnTo>
                  <a:lnTo>
                    <a:pt x="701" y="22"/>
                  </a:lnTo>
                  <a:lnTo>
                    <a:pt x="615" y="44"/>
                  </a:lnTo>
                  <a:lnTo>
                    <a:pt x="540" y="76"/>
                  </a:lnTo>
                  <a:lnTo>
                    <a:pt x="464" y="108"/>
                  </a:lnTo>
                  <a:lnTo>
                    <a:pt x="389" y="151"/>
                  </a:lnTo>
                  <a:lnTo>
                    <a:pt x="324" y="205"/>
                  </a:lnTo>
                  <a:lnTo>
                    <a:pt x="260" y="259"/>
                  </a:lnTo>
                  <a:lnTo>
                    <a:pt x="206" y="324"/>
                  </a:lnTo>
                  <a:lnTo>
                    <a:pt x="152" y="389"/>
                  </a:lnTo>
                  <a:lnTo>
                    <a:pt x="109" y="464"/>
                  </a:lnTo>
                  <a:lnTo>
                    <a:pt x="66" y="539"/>
                  </a:lnTo>
                  <a:lnTo>
                    <a:pt x="44" y="626"/>
                  </a:lnTo>
                  <a:lnTo>
                    <a:pt x="23" y="712"/>
                  </a:lnTo>
                  <a:lnTo>
                    <a:pt x="1" y="798"/>
                  </a:lnTo>
                  <a:lnTo>
                    <a:pt x="1" y="884"/>
                  </a:lnTo>
                  <a:lnTo>
                    <a:pt x="1" y="1908"/>
                  </a:lnTo>
                  <a:lnTo>
                    <a:pt x="1757" y="1908"/>
                  </a:lnTo>
                  <a:lnTo>
                    <a:pt x="1757" y="884"/>
                  </a:lnTo>
                  <a:lnTo>
                    <a:pt x="1757" y="798"/>
                  </a:lnTo>
                  <a:lnTo>
                    <a:pt x="1746" y="712"/>
                  </a:lnTo>
                  <a:lnTo>
                    <a:pt x="1725" y="626"/>
                  </a:lnTo>
                  <a:lnTo>
                    <a:pt x="1692" y="539"/>
                  </a:lnTo>
                  <a:lnTo>
                    <a:pt x="1649" y="464"/>
                  </a:lnTo>
                  <a:lnTo>
                    <a:pt x="1606" y="389"/>
                  </a:lnTo>
                  <a:lnTo>
                    <a:pt x="1563" y="324"/>
                  </a:lnTo>
                  <a:lnTo>
                    <a:pt x="1499" y="259"/>
                  </a:lnTo>
                  <a:lnTo>
                    <a:pt x="1434" y="205"/>
                  </a:lnTo>
                  <a:lnTo>
                    <a:pt x="1369" y="151"/>
                  </a:lnTo>
                  <a:lnTo>
                    <a:pt x="1294" y="108"/>
                  </a:lnTo>
                  <a:lnTo>
                    <a:pt x="1218" y="76"/>
                  </a:lnTo>
                  <a:lnTo>
                    <a:pt x="1143" y="44"/>
                  </a:lnTo>
                  <a:lnTo>
                    <a:pt x="1057" y="22"/>
                  </a:lnTo>
                  <a:lnTo>
                    <a:pt x="971" y="11"/>
                  </a:lnTo>
                  <a:lnTo>
                    <a:pt x="884" y="1"/>
                  </a:lnTo>
                  <a:close/>
                </a:path>
              </a:pathLst>
            </a:custGeom>
            <a:solidFill>
              <a:srgbClr val="BABF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22"/>
            <p:cNvSpPr/>
            <p:nvPr/>
          </p:nvSpPr>
          <p:spPr>
            <a:xfrm>
              <a:off x="1275865" y="6639479"/>
              <a:ext cx="100986" cy="306445"/>
            </a:xfrm>
            <a:custGeom>
              <a:rect b="b" l="l" r="r" t="t"/>
              <a:pathLst>
                <a:path extrusionOk="0" h="1930" w="636">
                  <a:moveTo>
                    <a:pt x="54" y="1"/>
                  </a:moveTo>
                  <a:lnTo>
                    <a:pt x="22" y="22"/>
                  </a:lnTo>
                  <a:lnTo>
                    <a:pt x="11" y="44"/>
                  </a:lnTo>
                  <a:lnTo>
                    <a:pt x="0" y="76"/>
                  </a:lnTo>
                  <a:lnTo>
                    <a:pt x="0" y="1854"/>
                  </a:lnTo>
                  <a:lnTo>
                    <a:pt x="11" y="1886"/>
                  </a:lnTo>
                  <a:lnTo>
                    <a:pt x="22" y="1908"/>
                  </a:lnTo>
                  <a:lnTo>
                    <a:pt x="54" y="1929"/>
                  </a:lnTo>
                  <a:lnTo>
                    <a:pt x="636" y="1929"/>
                  </a:lnTo>
                  <a:lnTo>
                    <a:pt x="636" y="1"/>
                  </a:lnTo>
                  <a:close/>
                </a:path>
              </a:pathLst>
            </a:custGeom>
            <a:solidFill>
              <a:srgbClr val="EDA60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22"/>
            <p:cNvSpPr/>
            <p:nvPr/>
          </p:nvSpPr>
          <p:spPr>
            <a:xfrm>
              <a:off x="1359703" y="6639479"/>
              <a:ext cx="335349" cy="306445"/>
            </a:xfrm>
            <a:custGeom>
              <a:rect b="b" l="l" r="r" t="t"/>
              <a:pathLst>
                <a:path extrusionOk="0" h="1930" w="2112">
                  <a:moveTo>
                    <a:pt x="54" y="1"/>
                  </a:moveTo>
                  <a:lnTo>
                    <a:pt x="22" y="22"/>
                  </a:lnTo>
                  <a:lnTo>
                    <a:pt x="11" y="44"/>
                  </a:lnTo>
                  <a:lnTo>
                    <a:pt x="0" y="76"/>
                  </a:lnTo>
                  <a:lnTo>
                    <a:pt x="0" y="1854"/>
                  </a:lnTo>
                  <a:lnTo>
                    <a:pt x="11" y="1886"/>
                  </a:lnTo>
                  <a:lnTo>
                    <a:pt x="22" y="1908"/>
                  </a:lnTo>
                  <a:lnTo>
                    <a:pt x="54" y="1929"/>
                  </a:lnTo>
                  <a:lnTo>
                    <a:pt x="2058" y="1929"/>
                  </a:lnTo>
                  <a:lnTo>
                    <a:pt x="2090" y="1908"/>
                  </a:lnTo>
                  <a:lnTo>
                    <a:pt x="2101" y="1886"/>
                  </a:lnTo>
                  <a:lnTo>
                    <a:pt x="2112" y="1854"/>
                  </a:lnTo>
                  <a:lnTo>
                    <a:pt x="2112" y="76"/>
                  </a:lnTo>
                  <a:lnTo>
                    <a:pt x="2101" y="44"/>
                  </a:lnTo>
                  <a:lnTo>
                    <a:pt x="2090" y="22"/>
                  </a:lnTo>
                  <a:lnTo>
                    <a:pt x="2058" y="1"/>
                  </a:lnTo>
                  <a:close/>
                </a:path>
              </a:pathLst>
            </a:custGeom>
            <a:solidFill>
              <a:srgbClr val="FABB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87" name="Google Shape;387;p22"/>
          <p:cNvGrpSpPr/>
          <p:nvPr/>
        </p:nvGrpSpPr>
        <p:grpSpPr>
          <a:xfrm>
            <a:off x="5792677" y="3660012"/>
            <a:ext cx="69543" cy="98081"/>
            <a:chOff x="1275865" y="6398290"/>
            <a:chExt cx="419186" cy="547634"/>
          </a:xfrm>
        </p:grpSpPr>
        <p:sp>
          <p:nvSpPr>
            <p:cNvPr id="388" name="Google Shape;388;p22"/>
            <p:cNvSpPr/>
            <p:nvPr/>
          </p:nvSpPr>
          <p:spPr>
            <a:xfrm>
              <a:off x="1345888" y="6398290"/>
              <a:ext cx="279140" cy="302952"/>
            </a:xfrm>
            <a:custGeom>
              <a:rect b="b" l="l" r="r" t="t"/>
              <a:pathLst>
                <a:path extrusionOk="0" h="1908" w="1758">
                  <a:moveTo>
                    <a:pt x="884" y="399"/>
                  </a:moveTo>
                  <a:lnTo>
                    <a:pt x="981" y="410"/>
                  </a:lnTo>
                  <a:lnTo>
                    <a:pt x="1068" y="442"/>
                  </a:lnTo>
                  <a:lnTo>
                    <a:pt x="1154" y="485"/>
                  </a:lnTo>
                  <a:lnTo>
                    <a:pt x="1218" y="539"/>
                  </a:lnTo>
                  <a:lnTo>
                    <a:pt x="1283" y="615"/>
                  </a:lnTo>
                  <a:lnTo>
                    <a:pt x="1326" y="690"/>
                  </a:lnTo>
                  <a:lnTo>
                    <a:pt x="1358" y="787"/>
                  </a:lnTo>
                  <a:lnTo>
                    <a:pt x="1358" y="884"/>
                  </a:lnTo>
                  <a:lnTo>
                    <a:pt x="1358" y="1520"/>
                  </a:lnTo>
                  <a:lnTo>
                    <a:pt x="400" y="1520"/>
                  </a:lnTo>
                  <a:lnTo>
                    <a:pt x="400" y="884"/>
                  </a:lnTo>
                  <a:lnTo>
                    <a:pt x="410" y="787"/>
                  </a:lnTo>
                  <a:lnTo>
                    <a:pt x="432" y="690"/>
                  </a:lnTo>
                  <a:lnTo>
                    <a:pt x="475" y="615"/>
                  </a:lnTo>
                  <a:lnTo>
                    <a:pt x="540" y="539"/>
                  </a:lnTo>
                  <a:lnTo>
                    <a:pt x="604" y="485"/>
                  </a:lnTo>
                  <a:lnTo>
                    <a:pt x="690" y="442"/>
                  </a:lnTo>
                  <a:lnTo>
                    <a:pt x="787" y="410"/>
                  </a:lnTo>
                  <a:lnTo>
                    <a:pt x="884" y="399"/>
                  </a:lnTo>
                  <a:close/>
                  <a:moveTo>
                    <a:pt x="884" y="1"/>
                  </a:moveTo>
                  <a:lnTo>
                    <a:pt x="787" y="11"/>
                  </a:lnTo>
                  <a:lnTo>
                    <a:pt x="701" y="22"/>
                  </a:lnTo>
                  <a:lnTo>
                    <a:pt x="615" y="44"/>
                  </a:lnTo>
                  <a:lnTo>
                    <a:pt x="540" y="76"/>
                  </a:lnTo>
                  <a:lnTo>
                    <a:pt x="464" y="108"/>
                  </a:lnTo>
                  <a:lnTo>
                    <a:pt x="389" y="151"/>
                  </a:lnTo>
                  <a:lnTo>
                    <a:pt x="324" y="205"/>
                  </a:lnTo>
                  <a:lnTo>
                    <a:pt x="260" y="259"/>
                  </a:lnTo>
                  <a:lnTo>
                    <a:pt x="206" y="324"/>
                  </a:lnTo>
                  <a:lnTo>
                    <a:pt x="152" y="389"/>
                  </a:lnTo>
                  <a:lnTo>
                    <a:pt x="109" y="464"/>
                  </a:lnTo>
                  <a:lnTo>
                    <a:pt x="66" y="539"/>
                  </a:lnTo>
                  <a:lnTo>
                    <a:pt x="44" y="626"/>
                  </a:lnTo>
                  <a:lnTo>
                    <a:pt x="23" y="712"/>
                  </a:lnTo>
                  <a:lnTo>
                    <a:pt x="1" y="798"/>
                  </a:lnTo>
                  <a:lnTo>
                    <a:pt x="1" y="884"/>
                  </a:lnTo>
                  <a:lnTo>
                    <a:pt x="1" y="1908"/>
                  </a:lnTo>
                  <a:lnTo>
                    <a:pt x="1757" y="1908"/>
                  </a:lnTo>
                  <a:lnTo>
                    <a:pt x="1757" y="884"/>
                  </a:lnTo>
                  <a:lnTo>
                    <a:pt x="1757" y="798"/>
                  </a:lnTo>
                  <a:lnTo>
                    <a:pt x="1746" y="712"/>
                  </a:lnTo>
                  <a:lnTo>
                    <a:pt x="1725" y="626"/>
                  </a:lnTo>
                  <a:lnTo>
                    <a:pt x="1692" y="539"/>
                  </a:lnTo>
                  <a:lnTo>
                    <a:pt x="1649" y="464"/>
                  </a:lnTo>
                  <a:lnTo>
                    <a:pt x="1606" y="389"/>
                  </a:lnTo>
                  <a:lnTo>
                    <a:pt x="1563" y="324"/>
                  </a:lnTo>
                  <a:lnTo>
                    <a:pt x="1499" y="259"/>
                  </a:lnTo>
                  <a:lnTo>
                    <a:pt x="1434" y="205"/>
                  </a:lnTo>
                  <a:lnTo>
                    <a:pt x="1369" y="151"/>
                  </a:lnTo>
                  <a:lnTo>
                    <a:pt x="1294" y="108"/>
                  </a:lnTo>
                  <a:lnTo>
                    <a:pt x="1218" y="76"/>
                  </a:lnTo>
                  <a:lnTo>
                    <a:pt x="1143" y="44"/>
                  </a:lnTo>
                  <a:lnTo>
                    <a:pt x="1057" y="22"/>
                  </a:lnTo>
                  <a:lnTo>
                    <a:pt x="971" y="11"/>
                  </a:lnTo>
                  <a:lnTo>
                    <a:pt x="884" y="1"/>
                  </a:lnTo>
                  <a:close/>
                </a:path>
              </a:pathLst>
            </a:custGeom>
            <a:solidFill>
              <a:srgbClr val="BABF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22"/>
            <p:cNvSpPr/>
            <p:nvPr/>
          </p:nvSpPr>
          <p:spPr>
            <a:xfrm>
              <a:off x="1275865" y="6639479"/>
              <a:ext cx="100986" cy="306445"/>
            </a:xfrm>
            <a:custGeom>
              <a:rect b="b" l="l" r="r" t="t"/>
              <a:pathLst>
                <a:path extrusionOk="0" h="1930" w="636">
                  <a:moveTo>
                    <a:pt x="54" y="1"/>
                  </a:moveTo>
                  <a:lnTo>
                    <a:pt x="22" y="22"/>
                  </a:lnTo>
                  <a:lnTo>
                    <a:pt x="11" y="44"/>
                  </a:lnTo>
                  <a:lnTo>
                    <a:pt x="0" y="76"/>
                  </a:lnTo>
                  <a:lnTo>
                    <a:pt x="0" y="1854"/>
                  </a:lnTo>
                  <a:lnTo>
                    <a:pt x="11" y="1886"/>
                  </a:lnTo>
                  <a:lnTo>
                    <a:pt x="22" y="1908"/>
                  </a:lnTo>
                  <a:lnTo>
                    <a:pt x="54" y="1929"/>
                  </a:lnTo>
                  <a:lnTo>
                    <a:pt x="636" y="1929"/>
                  </a:lnTo>
                  <a:lnTo>
                    <a:pt x="636" y="1"/>
                  </a:lnTo>
                  <a:close/>
                </a:path>
              </a:pathLst>
            </a:custGeom>
            <a:solidFill>
              <a:srgbClr val="EDA60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22"/>
            <p:cNvSpPr/>
            <p:nvPr/>
          </p:nvSpPr>
          <p:spPr>
            <a:xfrm>
              <a:off x="1359703" y="6639479"/>
              <a:ext cx="335349" cy="306445"/>
            </a:xfrm>
            <a:custGeom>
              <a:rect b="b" l="l" r="r" t="t"/>
              <a:pathLst>
                <a:path extrusionOk="0" h="1930" w="2112">
                  <a:moveTo>
                    <a:pt x="54" y="1"/>
                  </a:moveTo>
                  <a:lnTo>
                    <a:pt x="22" y="22"/>
                  </a:lnTo>
                  <a:lnTo>
                    <a:pt x="11" y="44"/>
                  </a:lnTo>
                  <a:lnTo>
                    <a:pt x="0" y="76"/>
                  </a:lnTo>
                  <a:lnTo>
                    <a:pt x="0" y="1854"/>
                  </a:lnTo>
                  <a:lnTo>
                    <a:pt x="11" y="1886"/>
                  </a:lnTo>
                  <a:lnTo>
                    <a:pt x="22" y="1908"/>
                  </a:lnTo>
                  <a:lnTo>
                    <a:pt x="54" y="1929"/>
                  </a:lnTo>
                  <a:lnTo>
                    <a:pt x="2058" y="1929"/>
                  </a:lnTo>
                  <a:lnTo>
                    <a:pt x="2090" y="1908"/>
                  </a:lnTo>
                  <a:lnTo>
                    <a:pt x="2101" y="1886"/>
                  </a:lnTo>
                  <a:lnTo>
                    <a:pt x="2112" y="1854"/>
                  </a:lnTo>
                  <a:lnTo>
                    <a:pt x="2112" y="76"/>
                  </a:lnTo>
                  <a:lnTo>
                    <a:pt x="2101" y="44"/>
                  </a:lnTo>
                  <a:lnTo>
                    <a:pt x="2090" y="22"/>
                  </a:lnTo>
                  <a:lnTo>
                    <a:pt x="2058" y="1"/>
                  </a:lnTo>
                  <a:close/>
                </a:path>
              </a:pathLst>
            </a:custGeom>
            <a:solidFill>
              <a:srgbClr val="FABB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91" name="Google Shape;391;p22"/>
          <p:cNvSpPr/>
          <p:nvPr/>
        </p:nvSpPr>
        <p:spPr>
          <a:xfrm>
            <a:off x="6225950" y="3181113"/>
            <a:ext cx="2696400" cy="1073400"/>
          </a:xfrm>
          <a:prstGeom prst="rect">
            <a:avLst/>
          </a:prstGeom>
          <a:noFill/>
          <a:ln cap="flat" cmpd="sng" w="9525">
            <a:solidFill>
              <a:schemeClr val="dk2"/>
            </a:solidFill>
            <a:prstDash val="dot"/>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Roboto"/>
              <a:ea typeface="Roboto"/>
              <a:cs typeface="Roboto"/>
              <a:sym typeface="Roboto"/>
            </a:endParaRPr>
          </a:p>
        </p:txBody>
      </p:sp>
      <p:pic>
        <p:nvPicPr>
          <p:cNvPr id="392" name="Google Shape;392;p22"/>
          <p:cNvPicPr preferRelativeResize="0"/>
          <p:nvPr/>
        </p:nvPicPr>
        <p:blipFill>
          <a:blip r:embed="rId3">
            <a:alphaModFix/>
          </a:blip>
          <a:stretch>
            <a:fillRect/>
          </a:stretch>
        </p:blipFill>
        <p:spPr>
          <a:xfrm>
            <a:off x="7301441" y="3760252"/>
            <a:ext cx="130098" cy="188414"/>
          </a:xfrm>
          <a:prstGeom prst="rect">
            <a:avLst/>
          </a:prstGeom>
          <a:noFill/>
          <a:ln>
            <a:noFill/>
          </a:ln>
        </p:spPr>
      </p:pic>
      <p:pic>
        <p:nvPicPr>
          <p:cNvPr id="393" name="Google Shape;393;p22"/>
          <p:cNvPicPr preferRelativeResize="0"/>
          <p:nvPr/>
        </p:nvPicPr>
        <p:blipFill>
          <a:blip r:embed="rId4">
            <a:alphaModFix/>
          </a:blip>
          <a:stretch>
            <a:fillRect/>
          </a:stretch>
        </p:blipFill>
        <p:spPr>
          <a:xfrm>
            <a:off x="8180459" y="3759382"/>
            <a:ext cx="129230" cy="190151"/>
          </a:xfrm>
          <a:prstGeom prst="rect">
            <a:avLst/>
          </a:prstGeom>
          <a:noFill/>
          <a:ln>
            <a:noFill/>
          </a:ln>
        </p:spPr>
      </p:pic>
      <p:pic>
        <p:nvPicPr>
          <p:cNvPr id="394" name="Google Shape;394;p22"/>
          <p:cNvPicPr preferRelativeResize="0"/>
          <p:nvPr/>
        </p:nvPicPr>
        <p:blipFill>
          <a:blip r:embed="rId5">
            <a:alphaModFix/>
          </a:blip>
          <a:stretch>
            <a:fillRect/>
          </a:stretch>
        </p:blipFill>
        <p:spPr>
          <a:xfrm>
            <a:off x="6408547" y="3760246"/>
            <a:ext cx="143975" cy="217935"/>
          </a:xfrm>
          <a:prstGeom prst="rect">
            <a:avLst/>
          </a:prstGeom>
          <a:noFill/>
          <a:ln>
            <a:noFill/>
          </a:ln>
        </p:spPr>
      </p:pic>
      <p:sp>
        <p:nvSpPr>
          <p:cNvPr id="395" name="Google Shape;395;p22"/>
          <p:cNvSpPr txBox="1"/>
          <p:nvPr/>
        </p:nvSpPr>
        <p:spPr>
          <a:xfrm>
            <a:off x="6635790" y="3741871"/>
            <a:ext cx="425700" cy="312300"/>
          </a:xfrm>
          <a:prstGeom prst="rect">
            <a:avLst/>
          </a:prstGeom>
          <a:no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300">
                <a:solidFill>
                  <a:schemeClr val="dk2"/>
                </a:solidFill>
                <a:latin typeface="Roboto"/>
                <a:ea typeface="Roboto"/>
                <a:cs typeface="Roboto"/>
                <a:sym typeface="Roboto"/>
              </a:rPr>
              <a:t>“Orange”</a:t>
            </a:r>
            <a:endParaRPr sz="300">
              <a:solidFill>
                <a:schemeClr val="dk2"/>
              </a:solidFill>
              <a:latin typeface="Roboto"/>
              <a:ea typeface="Roboto"/>
              <a:cs typeface="Roboto"/>
              <a:sym typeface="Roboto"/>
            </a:endParaRPr>
          </a:p>
          <a:p>
            <a:pPr indent="0" lvl="0" marL="0" rtl="0" algn="l">
              <a:spcBef>
                <a:spcPts val="0"/>
              </a:spcBef>
              <a:spcAft>
                <a:spcPts val="0"/>
              </a:spcAft>
              <a:buNone/>
            </a:pPr>
            <a:r>
              <a:rPr lang="en" sz="300">
                <a:solidFill>
                  <a:schemeClr val="dk2"/>
                </a:solidFill>
                <a:latin typeface="Roboto"/>
                <a:ea typeface="Roboto"/>
                <a:cs typeface="Roboto"/>
                <a:sym typeface="Roboto"/>
              </a:rPr>
              <a:t>“Keyboard”</a:t>
            </a:r>
            <a:endParaRPr sz="300">
              <a:solidFill>
                <a:schemeClr val="dk2"/>
              </a:solidFill>
              <a:latin typeface="Roboto"/>
              <a:ea typeface="Roboto"/>
              <a:cs typeface="Roboto"/>
              <a:sym typeface="Roboto"/>
            </a:endParaRPr>
          </a:p>
          <a:p>
            <a:pPr indent="0" lvl="0" marL="0" rtl="0" algn="l">
              <a:spcBef>
                <a:spcPts val="0"/>
              </a:spcBef>
              <a:spcAft>
                <a:spcPts val="0"/>
              </a:spcAft>
              <a:buNone/>
            </a:pPr>
            <a:r>
              <a:rPr lang="en" sz="300">
                <a:solidFill>
                  <a:schemeClr val="dk2"/>
                </a:solidFill>
                <a:latin typeface="Roboto"/>
                <a:ea typeface="Roboto"/>
                <a:cs typeface="Roboto"/>
                <a:sym typeface="Roboto"/>
              </a:rPr>
              <a:t>“Puppy”</a:t>
            </a:r>
            <a:endParaRPr sz="300">
              <a:solidFill>
                <a:schemeClr val="dk2"/>
              </a:solidFill>
              <a:latin typeface="Roboto"/>
              <a:ea typeface="Roboto"/>
              <a:cs typeface="Roboto"/>
              <a:sym typeface="Roboto"/>
            </a:endParaRPr>
          </a:p>
          <a:p>
            <a:pPr indent="0" lvl="0" marL="0" rtl="0" algn="l">
              <a:spcBef>
                <a:spcPts val="0"/>
              </a:spcBef>
              <a:spcAft>
                <a:spcPts val="0"/>
              </a:spcAft>
              <a:buNone/>
            </a:pPr>
            <a:r>
              <a:t/>
            </a:r>
            <a:endParaRPr sz="300">
              <a:solidFill>
                <a:schemeClr val="dk2"/>
              </a:solidFill>
              <a:latin typeface="Roboto"/>
              <a:ea typeface="Roboto"/>
              <a:cs typeface="Roboto"/>
              <a:sym typeface="Roboto"/>
            </a:endParaRPr>
          </a:p>
          <a:p>
            <a:pPr indent="0" lvl="0" marL="0" rtl="0" algn="l">
              <a:spcBef>
                <a:spcPts val="0"/>
              </a:spcBef>
              <a:spcAft>
                <a:spcPts val="0"/>
              </a:spcAft>
              <a:buNone/>
            </a:pPr>
            <a:r>
              <a:t/>
            </a:r>
            <a:endParaRPr sz="300">
              <a:solidFill>
                <a:schemeClr val="dk2"/>
              </a:solidFill>
              <a:latin typeface="Roboto"/>
              <a:ea typeface="Roboto"/>
              <a:cs typeface="Roboto"/>
              <a:sym typeface="Roboto"/>
            </a:endParaRPr>
          </a:p>
        </p:txBody>
      </p:sp>
      <p:sp>
        <p:nvSpPr>
          <p:cNvPr id="396" name="Google Shape;396;p22"/>
          <p:cNvSpPr txBox="1"/>
          <p:nvPr/>
        </p:nvSpPr>
        <p:spPr>
          <a:xfrm>
            <a:off x="7509997" y="3741871"/>
            <a:ext cx="485700" cy="312300"/>
          </a:xfrm>
          <a:prstGeom prst="rect">
            <a:avLst/>
          </a:prstGeom>
          <a:no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300">
                <a:solidFill>
                  <a:schemeClr val="accent3"/>
                </a:solidFill>
                <a:latin typeface="Roboto"/>
                <a:ea typeface="Roboto"/>
                <a:cs typeface="Roboto"/>
                <a:sym typeface="Roboto"/>
              </a:rPr>
              <a:t>“Orange”</a:t>
            </a:r>
            <a:endParaRPr sz="300">
              <a:solidFill>
                <a:schemeClr val="accent3"/>
              </a:solidFill>
              <a:latin typeface="Roboto"/>
              <a:ea typeface="Roboto"/>
              <a:cs typeface="Roboto"/>
              <a:sym typeface="Roboto"/>
            </a:endParaRPr>
          </a:p>
          <a:p>
            <a:pPr indent="0" lvl="0" marL="0" rtl="0" algn="l">
              <a:spcBef>
                <a:spcPts val="0"/>
              </a:spcBef>
              <a:spcAft>
                <a:spcPts val="0"/>
              </a:spcAft>
              <a:buNone/>
            </a:pPr>
            <a:r>
              <a:rPr lang="en" sz="300">
                <a:solidFill>
                  <a:schemeClr val="accent3"/>
                </a:solidFill>
                <a:latin typeface="Roboto"/>
                <a:ea typeface="Roboto"/>
                <a:cs typeface="Roboto"/>
                <a:sym typeface="Roboto"/>
              </a:rPr>
              <a:t>“Orange”</a:t>
            </a:r>
            <a:endParaRPr sz="300">
              <a:solidFill>
                <a:schemeClr val="accent3"/>
              </a:solidFill>
              <a:latin typeface="Roboto"/>
              <a:ea typeface="Roboto"/>
              <a:cs typeface="Roboto"/>
              <a:sym typeface="Roboto"/>
            </a:endParaRPr>
          </a:p>
          <a:p>
            <a:pPr indent="0" lvl="0" marL="0" rtl="0" algn="l">
              <a:spcBef>
                <a:spcPts val="0"/>
              </a:spcBef>
              <a:spcAft>
                <a:spcPts val="0"/>
              </a:spcAft>
              <a:buNone/>
            </a:pPr>
            <a:r>
              <a:rPr lang="en" sz="300">
                <a:solidFill>
                  <a:schemeClr val="accent3"/>
                </a:solidFill>
                <a:latin typeface="Roboto"/>
                <a:ea typeface="Roboto"/>
                <a:cs typeface="Roboto"/>
                <a:sym typeface="Roboto"/>
              </a:rPr>
              <a:t>“Orange”</a:t>
            </a:r>
            <a:endParaRPr sz="300">
              <a:solidFill>
                <a:schemeClr val="accent3"/>
              </a:solidFill>
              <a:latin typeface="Roboto"/>
              <a:ea typeface="Roboto"/>
              <a:cs typeface="Roboto"/>
              <a:sym typeface="Roboto"/>
            </a:endParaRPr>
          </a:p>
        </p:txBody>
      </p:sp>
      <p:sp>
        <p:nvSpPr>
          <p:cNvPr id="397" name="Google Shape;397;p22"/>
          <p:cNvSpPr txBox="1"/>
          <p:nvPr/>
        </p:nvSpPr>
        <p:spPr>
          <a:xfrm>
            <a:off x="8352615" y="3741871"/>
            <a:ext cx="404700" cy="312300"/>
          </a:xfrm>
          <a:prstGeom prst="rect">
            <a:avLst/>
          </a:prstGeom>
          <a:no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300">
                <a:solidFill>
                  <a:schemeClr val="dk2"/>
                </a:solidFill>
                <a:latin typeface="Roboto"/>
                <a:ea typeface="Roboto"/>
                <a:cs typeface="Roboto"/>
                <a:sym typeface="Roboto"/>
              </a:rPr>
              <a:t>“Puppy”</a:t>
            </a:r>
            <a:endParaRPr sz="300">
              <a:solidFill>
                <a:schemeClr val="dk2"/>
              </a:solidFill>
              <a:latin typeface="Roboto"/>
              <a:ea typeface="Roboto"/>
              <a:cs typeface="Roboto"/>
              <a:sym typeface="Roboto"/>
            </a:endParaRPr>
          </a:p>
          <a:p>
            <a:pPr indent="0" lvl="0" marL="0" rtl="0" algn="l">
              <a:spcBef>
                <a:spcPts val="0"/>
              </a:spcBef>
              <a:spcAft>
                <a:spcPts val="0"/>
              </a:spcAft>
              <a:buNone/>
            </a:pPr>
            <a:r>
              <a:rPr lang="en" sz="300">
                <a:solidFill>
                  <a:schemeClr val="dk2"/>
                </a:solidFill>
                <a:latin typeface="Roboto"/>
                <a:ea typeface="Roboto"/>
                <a:cs typeface="Roboto"/>
                <a:sym typeface="Roboto"/>
              </a:rPr>
              <a:t>“Footstool”</a:t>
            </a:r>
            <a:endParaRPr sz="300">
              <a:solidFill>
                <a:schemeClr val="dk2"/>
              </a:solidFill>
              <a:latin typeface="Roboto"/>
              <a:ea typeface="Roboto"/>
              <a:cs typeface="Roboto"/>
              <a:sym typeface="Roboto"/>
            </a:endParaRPr>
          </a:p>
          <a:p>
            <a:pPr indent="0" lvl="0" marL="0" rtl="0" algn="l">
              <a:spcBef>
                <a:spcPts val="0"/>
              </a:spcBef>
              <a:spcAft>
                <a:spcPts val="0"/>
              </a:spcAft>
              <a:buNone/>
            </a:pPr>
            <a:r>
              <a:rPr lang="en" sz="300">
                <a:solidFill>
                  <a:schemeClr val="dk2"/>
                </a:solidFill>
                <a:latin typeface="Roboto"/>
                <a:ea typeface="Roboto"/>
                <a:cs typeface="Roboto"/>
                <a:sym typeface="Roboto"/>
              </a:rPr>
              <a:t>“Holiday”</a:t>
            </a:r>
            <a:endParaRPr sz="300">
              <a:solidFill>
                <a:schemeClr val="dk2"/>
              </a:solidFill>
              <a:latin typeface="Roboto"/>
              <a:ea typeface="Roboto"/>
              <a:cs typeface="Roboto"/>
              <a:sym typeface="Roboto"/>
            </a:endParaRPr>
          </a:p>
          <a:p>
            <a:pPr indent="0" lvl="0" marL="0" rtl="0" algn="l">
              <a:spcBef>
                <a:spcPts val="0"/>
              </a:spcBef>
              <a:spcAft>
                <a:spcPts val="0"/>
              </a:spcAft>
              <a:buNone/>
            </a:pPr>
            <a:r>
              <a:t/>
            </a:r>
            <a:endParaRPr sz="300">
              <a:solidFill>
                <a:schemeClr val="dk2"/>
              </a:solidFill>
              <a:latin typeface="Roboto"/>
              <a:ea typeface="Roboto"/>
              <a:cs typeface="Roboto"/>
              <a:sym typeface="Roboto"/>
            </a:endParaRPr>
          </a:p>
          <a:p>
            <a:pPr indent="0" lvl="0" marL="0" rtl="0" algn="l">
              <a:spcBef>
                <a:spcPts val="0"/>
              </a:spcBef>
              <a:spcAft>
                <a:spcPts val="0"/>
              </a:spcAft>
              <a:buNone/>
            </a:pPr>
            <a:r>
              <a:rPr lang="en" sz="300">
                <a:solidFill>
                  <a:schemeClr val="dk2"/>
                </a:solidFill>
                <a:latin typeface="Roboto"/>
                <a:ea typeface="Roboto"/>
                <a:cs typeface="Roboto"/>
                <a:sym typeface="Roboto"/>
              </a:rPr>
              <a:t>…</a:t>
            </a:r>
            <a:endParaRPr sz="300">
              <a:solidFill>
                <a:schemeClr val="dk2"/>
              </a:solidFill>
              <a:latin typeface="Roboto"/>
              <a:ea typeface="Roboto"/>
              <a:cs typeface="Roboto"/>
              <a:sym typeface="Roboto"/>
            </a:endParaRPr>
          </a:p>
        </p:txBody>
      </p:sp>
      <p:cxnSp>
        <p:nvCxnSpPr>
          <p:cNvPr id="398" name="Google Shape;398;p22"/>
          <p:cNvCxnSpPr/>
          <p:nvPr/>
        </p:nvCxnSpPr>
        <p:spPr>
          <a:xfrm rot="10800000">
            <a:off x="6657539" y="3406208"/>
            <a:ext cx="160800" cy="257100"/>
          </a:xfrm>
          <a:prstGeom prst="straightConnector1">
            <a:avLst/>
          </a:prstGeom>
          <a:noFill/>
          <a:ln cap="flat" cmpd="sng" w="9525">
            <a:solidFill>
              <a:schemeClr val="dk2"/>
            </a:solidFill>
            <a:prstDash val="solid"/>
            <a:round/>
            <a:headEnd len="med" w="med" type="none"/>
            <a:tailEnd len="med" w="med" type="triangle"/>
          </a:ln>
        </p:spPr>
      </p:cxnSp>
      <p:cxnSp>
        <p:nvCxnSpPr>
          <p:cNvPr id="399" name="Google Shape;399;p22"/>
          <p:cNvCxnSpPr/>
          <p:nvPr/>
        </p:nvCxnSpPr>
        <p:spPr>
          <a:xfrm rot="10800000">
            <a:off x="7396249" y="3414691"/>
            <a:ext cx="267900" cy="257700"/>
          </a:xfrm>
          <a:prstGeom prst="straightConnector1">
            <a:avLst/>
          </a:prstGeom>
          <a:noFill/>
          <a:ln cap="flat" cmpd="sng" w="9525">
            <a:solidFill>
              <a:schemeClr val="dk2"/>
            </a:solidFill>
            <a:prstDash val="solid"/>
            <a:round/>
            <a:headEnd len="med" w="med" type="none"/>
            <a:tailEnd len="med" w="med" type="triangle"/>
          </a:ln>
        </p:spPr>
      </p:cxnSp>
      <p:cxnSp>
        <p:nvCxnSpPr>
          <p:cNvPr id="400" name="Google Shape;400;p22"/>
          <p:cNvCxnSpPr/>
          <p:nvPr/>
        </p:nvCxnSpPr>
        <p:spPr>
          <a:xfrm rot="10800000">
            <a:off x="7919871" y="3414691"/>
            <a:ext cx="586200" cy="278700"/>
          </a:xfrm>
          <a:prstGeom prst="straightConnector1">
            <a:avLst/>
          </a:prstGeom>
          <a:noFill/>
          <a:ln cap="flat" cmpd="sng" w="9525">
            <a:solidFill>
              <a:schemeClr val="dk2"/>
            </a:solidFill>
            <a:prstDash val="solid"/>
            <a:round/>
            <a:headEnd len="med" w="med" type="none"/>
            <a:tailEnd len="med" w="med" type="triangle"/>
          </a:ln>
        </p:spPr>
      </p:cxnSp>
      <p:grpSp>
        <p:nvGrpSpPr>
          <p:cNvPr id="401" name="Google Shape;401;p22"/>
          <p:cNvGrpSpPr/>
          <p:nvPr/>
        </p:nvGrpSpPr>
        <p:grpSpPr>
          <a:xfrm>
            <a:off x="6975456" y="3664387"/>
            <a:ext cx="69543" cy="98081"/>
            <a:chOff x="1275865" y="6398290"/>
            <a:chExt cx="419186" cy="547634"/>
          </a:xfrm>
        </p:grpSpPr>
        <p:sp>
          <p:nvSpPr>
            <p:cNvPr id="402" name="Google Shape;402;p22"/>
            <p:cNvSpPr/>
            <p:nvPr/>
          </p:nvSpPr>
          <p:spPr>
            <a:xfrm>
              <a:off x="1345888" y="6398290"/>
              <a:ext cx="279140" cy="302952"/>
            </a:xfrm>
            <a:custGeom>
              <a:rect b="b" l="l" r="r" t="t"/>
              <a:pathLst>
                <a:path extrusionOk="0" h="1908" w="1758">
                  <a:moveTo>
                    <a:pt x="884" y="399"/>
                  </a:moveTo>
                  <a:lnTo>
                    <a:pt x="981" y="410"/>
                  </a:lnTo>
                  <a:lnTo>
                    <a:pt x="1068" y="442"/>
                  </a:lnTo>
                  <a:lnTo>
                    <a:pt x="1154" y="485"/>
                  </a:lnTo>
                  <a:lnTo>
                    <a:pt x="1218" y="539"/>
                  </a:lnTo>
                  <a:lnTo>
                    <a:pt x="1283" y="615"/>
                  </a:lnTo>
                  <a:lnTo>
                    <a:pt x="1326" y="690"/>
                  </a:lnTo>
                  <a:lnTo>
                    <a:pt x="1358" y="787"/>
                  </a:lnTo>
                  <a:lnTo>
                    <a:pt x="1358" y="884"/>
                  </a:lnTo>
                  <a:lnTo>
                    <a:pt x="1358" y="1520"/>
                  </a:lnTo>
                  <a:lnTo>
                    <a:pt x="400" y="1520"/>
                  </a:lnTo>
                  <a:lnTo>
                    <a:pt x="400" y="884"/>
                  </a:lnTo>
                  <a:lnTo>
                    <a:pt x="410" y="787"/>
                  </a:lnTo>
                  <a:lnTo>
                    <a:pt x="432" y="690"/>
                  </a:lnTo>
                  <a:lnTo>
                    <a:pt x="475" y="615"/>
                  </a:lnTo>
                  <a:lnTo>
                    <a:pt x="540" y="539"/>
                  </a:lnTo>
                  <a:lnTo>
                    <a:pt x="604" y="485"/>
                  </a:lnTo>
                  <a:lnTo>
                    <a:pt x="690" y="442"/>
                  </a:lnTo>
                  <a:lnTo>
                    <a:pt x="787" y="410"/>
                  </a:lnTo>
                  <a:lnTo>
                    <a:pt x="884" y="399"/>
                  </a:lnTo>
                  <a:close/>
                  <a:moveTo>
                    <a:pt x="884" y="1"/>
                  </a:moveTo>
                  <a:lnTo>
                    <a:pt x="787" y="11"/>
                  </a:lnTo>
                  <a:lnTo>
                    <a:pt x="701" y="22"/>
                  </a:lnTo>
                  <a:lnTo>
                    <a:pt x="615" y="44"/>
                  </a:lnTo>
                  <a:lnTo>
                    <a:pt x="540" y="76"/>
                  </a:lnTo>
                  <a:lnTo>
                    <a:pt x="464" y="108"/>
                  </a:lnTo>
                  <a:lnTo>
                    <a:pt x="389" y="151"/>
                  </a:lnTo>
                  <a:lnTo>
                    <a:pt x="324" y="205"/>
                  </a:lnTo>
                  <a:lnTo>
                    <a:pt x="260" y="259"/>
                  </a:lnTo>
                  <a:lnTo>
                    <a:pt x="206" y="324"/>
                  </a:lnTo>
                  <a:lnTo>
                    <a:pt x="152" y="389"/>
                  </a:lnTo>
                  <a:lnTo>
                    <a:pt x="109" y="464"/>
                  </a:lnTo>
                  <a:lnTo>
                    <a:pt x="66" y="539"/>
                  </a:lnTo>
                  <a:lnTo>
                    <a:pt x="44" y="626"/>
                  </a:lnTo>
                  <a:lnTo>
                    <a:pt x="23" y="712"/>
                  </a:lnTo>
                  <a:lnTo>
                    <a:pt x="1" y="798"/>
                  </a:lnTo>
                  <a:lnTo>
                    <a:pt x="1" y="884"/>
                  </a:lnTo>
                  <a:lnTo>
                    <a:pt x="1" y="1908"/>
                  </a:lnTo>
                  <a:lnTo>
                    <a:pt x="1757" y="1908"/>
                  </a:lnTo>
                  <a:lnTo>
                    <a:pt x="1757" y="884"/>
                  </a:lnTo>
                  <a:lnTo>
                    <a:pt x="1757" y="798"/>
                  </a:lnTo>
                  <a:lnTo>
                    <a:pt x="1746" y="712"/>
                  </a:lnTo>
                  <a:lnTo>
                    <a:pt x="1725" y="626"/>
                  </a:lnTo>
                  <a:lnTo>
                    <a:pt x="1692" y="539"/>
                  </a:lnTo>
                  <a:lnTo>
                    <a:pt x="1649" y="464"/>
                  </a:lnTo>
                  <a:lnTo>
                    <a:pt x="1606" y="389"/>
                  </a:lnTo>
                  <a:lnTo>
                    <a:pt x="1563" y="324"/>
                  </a:lnTo>
                  <a:lnTo>
                    <a:pt x="1499" y="259"/>
                  </a:lnTo>
                  <a:lnTo>
                    <a:pt x="1434" y="205"/>
                  </a:lnTo>
                  <a:lnTo>
                    <a:pt x="1369" y="151"/>
                  </a:lnTo>
                  <a:lnTo>
                    <a:pt x="1294" y="108"/>
                  </a:lnTo>
                  <a:lnTo>
                    <a:pt x="1218" y="76"/>
                  </a:lnTo>
                  <a:lnTo>
                    <a:pt x="1143" y="44"/>
                  </a:lnTo>
                  <a:lnTo>
                    <a:pt x="1057" y="22"/>
                  </a:lnTo>
                  <a:lnTo>
                    <a:pt x="971" y="11"/>
                  </a:lnTo>
                  <a:lnTo>
                    <a:pt x="884" y="1"/>
                  </a:lnTo>
                  <a:close/>
                </a:path>
              </a:pathLst>
            </a:custGeom>
            <a:solidFill>
              <a:srgbClr val="BABF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p22"/>
            <p:cNvSpPr/>
            <p:nvPr/>
          </p:nvSpPr>
          <p:spPr>
            <a:xfrm>
              <a:off x="1275865" y="6639479"/>
              <a:ext cx="100986" cy="306445"/>
            </a:xfrm>
            <a:custGeom>
              <a:rect b="b" l="l" r="r" t="t"/>
              <a:pathLst>
                <a:path extrusionOk="0" h="1930" w="636">
                  <a:moveTo>
                    <a:pt x="54" y="1"/>
                  </a:moveTo>
                  <a:lnTo>
                    <a:pt x="22" y="22"/>
                  </a:lnTo>
                  <a:lnTo>
                    <a:pt x="11" y="44"/>
                  </a:lnTo>
                  <a:lnTo>
                    <a:pt x="0" y="76"/>
                  </a:lnTo>
                  <a:lnTo>
                    <a:pt x="0" y="1854"/>
                  </a:lnTo>
                  <a:lnTo>
                    <a:pt x="11" y="1886"/>
                  </a:lnTo>
                  <a:lnTo>
                    <a:pt x="22" y="1908"/>
                  </a:lnTo>
                  <a:lnTo>
                    <a:pt x="54" y="1929"/>
                  </a:lnTo>
                  <a:lnTo>
                    <a:pt x="636" y="1929"/>
                  </a:lnTo>
                  <a:lnTo>
                    <a:pt x="636" y="1"/>
                  </a:lnTo>
                  <a:close/>
                </a:path>
              </a:pathLst>
            </a:custGeom>
            <a:solidFill>
              <a:srgbClr val="EDA60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22"/>
            <p:cNvSpPr/>
            <p:nvPr/>
          </p:nvSpPr>
          <p:spPr>
            <a:xfrm>
              <a:off x="1359703" y="6639479"/>
              <a:ext cx="335349" cy="306445"/>
            </a:xfrm>
            <a:custGeom>
              <a:rect b="b" l="l" r="r" t="t"/>
              <a:pathLst>
                <a:path extrusionOk="0" h="1930" w="2112">
                  <a:moveTo>
                    <a:pt x="54" y="1"/>
                  </a:moveTo>
                  <a:lnTo>
                    <a:pt x="22" y="22"/>
                  </a:lnTo>
                  <a:lnTo>
                    <a:pt x="11" y="44"/>
                  </a:lnTo>
                  <a:lnTo>
                    <a:pt x="0" y="76"/>
                  </a:lnTo>
                  <a:lnTo>
                    <a:pt x="0" y="1854"/>
                  </a:lnTo>
                  <a:lnTo>
                    <a:pt x="11" y="1886"/>
                  </a:lnTo>
                  <a:lnTo>
                    <a:pt x="22" y="1908"/>
                  </a:lnTo>
                  <a:lnTo>
                    <a:pt x="54" y="1929"/>
                  </a:lnTo>
                  <a:lnTo>
                    <a:pt x="2058" y="1929"/>
                  </a:lnTo>
                  <a:lnTo>
                    <a:pt x="2090" y="1908"/>
                  </a:lnTo>
                  <a:lnTo>
                    <a:pt x="2101" y="1886"/>
                  </a:lnTo>
                  <a:lnTo>
                    <a:pt x="2112" y="1854"/>
                  </a:lnTo>
                  <a:lnTo>
                    <a:pt x="2112" y="76"/>
                  </a:lnTo>
                  <a:lnTo>
                    <a:pt x="2101" y="44"/>
                  </a:lnTo>
                  <a:lnTo>
                    <a:pt x="2090" y="22"/>
                  </a:lnTo>
                  <a:lnTo>
                    <a:pt x="2058" y="1"/>
                  </a:lnTo>
                  <a:close/>
                </a:path>
              </a:pathLst>
            </a:custGeom>
            <a:solidFill>
              <a:srgbClr val="FABB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05" name="Google Shape;405;p22"/>
          <p:cNvGrpSpPr/>
          <p:nvPr/>
        </p:nvGrpSpPr>
        <p:grpSpPr>
          <a:xfrm>
            <a:off x="7907362" y="3664387"/>
            <a:ext cx="69543" cy="98081"/>
            <a:chOff x="1275865" y="6398290"/>
            <a:chExt cx="419186" cy="547634"/>
          </a:xfrm>
        </p:grpSpPr>
        <p:sp>
          <p:nvSpPr>
            <p:cNvPr id="406" name="Google Shape;406;p22"/>
            <p:cNvSpPr/>
            <p:nvPr/>
          </p:nvSpPr>
          <p:spPr>
            <a:xfrm>
              <a:off x="1345888" y="6398290"/>
              <a:ext cx="279140" cy="302952"/>
            </a:xfrm>
            <a:custGeom>
              <a:rect b="b" l="l" r="r" t="t"/>
              <a:pathLst>
                <a:path extrusionOk="0" h="1908" w="1758">
                  <a:moveTo>
                    <a:pt x="884" y="399"/>
                  </a:moveTo>
                  <a:lnTo>
                    <a:pt x="981" y="410"/>
                  </a:lnTo>
                  <a:lnTo>
                    <a:pt x="1068" y="442"/>
                  </a:lnTo>
                  <a:lnTo>
                    <a:pt x="1154" y="485"/>
                  </a:lnTo>
                  <a:lnTo>
                    <a:pt x="1218" y="539"/>
                  </a:lnTo>
                  <a:lnTo>
                    <a:pt x="1283" y="615"/>
                  </a:lnTo>
                  <a:lnTo>
                    <a:pt x="1326" y="690"/>
                  </a:lnTo>
                  <a:lnTo>
                    <a:pt x="1358" y="787"/>
                  </a:lnTo>
                  <a:lnTo>
                    <a:pt x="1358" y="884"/>
                  </a:lnTo>
                  <a:lnTo>
                    <a:pt x="1358" y="1520"/>
                  </a:lnTo>
                  <a:lnTo>
                    <a:pt x="400" y="1520"/>
                  </a:lnTo>
                  <a:lnTo>
                    <a:pt x="400" y="884"/>
                  </a:lnTo>
                  <a:lnTo>
                    <a:pt x="410" y="787"/>
                  </a:lnTo>
                  <a:lnTo>
                    <a:pt x="432" y="690"/>
                  </a:lnTo>
                  <a:lnTo>
                    <a:pt x="475" y="615"/>
                  </a:lnTo>
                  <a:lnTo>
                    <a:pt x="540" y="539"/>
                  </a:lnTo>
                  <a:lnTo>
                    <a:pt x="604" y="485"/>
                  </a:lnTo>
                  <a:lnTo>
                    <a:pt x="690" y="442"/>
                  </a:lnTo>
                  <a:lnTo>
                    <a:pt x="787" y="410"/>
                  </a:lnTo>
                  <a:lnTo>
                    <a:pt x="884" y="399"/>
                  </a:lnTo>
                  <a:close/>
                  <a:moveTo>
                    <a:pt x="884" y="1"/>
                  </a:moveTo>
                  <a:lnTo>
                    <a:pt x="787" y="11"/>
                  </a:lnTo>
                  <a:lnTo>
                    <a:pt x="701" y="22"/>
                  </a:lnTo>
                  <a:lnTo>
                    <a:pt x="615" y="44"/>
                  </a:lnTo>
                  <a:lnTo>
                    <a:pt x="540" y="76"/>
                  </a:lnTo>
                  <a:lnTo>
                    <a:pt x="464" y="108"/>
                  </a:lnTo>
                  <a:lnTo>
                    <a:pt x="389" y="151"/>
                  </a:lnTo>
                  <a:lnTo>
                    <a:pt x="324" y="205"/>
                  </a:lnTo>
                  <a:lnTo>
                    <a:pt x="260" y="259"/>
                  </a:lnTo>
                  <a:lnTo>
                    <a:pt x="206" y="324"/>
                  </a:lnTo>
                  <a:lnTo>
                    <a:pt x="152" y="389"/>
                  </a:lnTo>
                  <a:lnTo>
                    <a:pt x="109" y="464"/>
                  </a:lnTo>
                  <a:lnTo>
                    <a:pt x="66" y="539"/>
                  </a:lnTo>
                  <a:lnTo>
                    <a:pt x="44" y="626"/>
                  </a:lnTo>
                  <a:lnTo>
                    <a:pt x="23" y="712"/>
                  </a:lnTo>
                  <a:lnTo>
                    <a:pt x="1" y="798"/>
                  </a:lnTo>
                  <a:lnTo>
                    <a:pt x="1" y="884"/>
                  </a:lnTo>
                  <a:lnTo>
                    <a:pt x="1" y="1908"/>
                  </a:lnTo>
                  <a:lnTo>
                    <a:pt x="1757" y="1908"/>
                  </a:lnTo>
                  <a:lnTo>
                    <a:pt x="1757" y="884"/>
                  </a:lnTo>
                  <a:lnTo>
                    <a:pt x="1757" y="798"/>
                  </a:lnTo>
                  <a:lnTo>
                    <a:pt x="1746" y="712"/>
                  </a:lnTo>
                  <a:lnTo>
                    <a:pt x="1725" y="626"/>
                  </a:lnTo>
                  <a:lnTo>
                    <a:pt x="1692" y="539"/>
                  </a:lnTo>
                  <a:lnTo>
                    <a:pt x="1649" y="464"/>
                  </a:lnTo>
                  <a:lnTo>
                    <a:pt x="1606" y="389"/>
                  </a:lnTo>
                  <a:lnTo>
                    <a:pt x="1563" y="324"/>
                  </a:lnTo>
                  <a:lnTo>
                    <a:pt x="1499" y="259"/>
                  </a:lnTo>
                  <a:lnTo>
                    <a:pt x="1434" y="205"/>
                  </a:lnTo>
                  <a:lnTo>
                    <a:pt x="1369" y="151"/>
                  </a:lnTo>
                  <a:lnTo>
                    <a:pt x="1294" y="108"/>
                  </a:lnTo>
                  <a:lnTo>
                    <a:pt x="1218" y="76"/>
                  </a:lnTo>
                  <a:lnTo>
                    <a:pt x="1143" y="44"/>
                  </a:lnTo>
                  <a:lnTo>
                    <a:pt x="1057" y="22"/>
                  </a:lnTo>
                  <a:lnTo>
                    <a:pt x="971" y="11"/>
                  </a:lnTo>
                  <a:lnTo>
                    <a:pt x="884" y="1"/>
                  </a:lnTo>
                  <a:close/>
                </a:path>
              </a:pathLst>
            </a:custGeom>
            <a:solidFill>
              <a:srgbClr val="BABF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22"/>
            <p:cNvSpPr/>
            <p:nvPr/>
          </p:nvSpPr>
          <p:spPr>
            <a:xfrm>
              <a:off x="1275865" y="6639479"/>
              <a:ext cx="100986" cy="306445"/>
            </a:xfrm>
            <a:custGeom>
              <a:rect b="b" l="l" r="r" t="t"/>
              <a:pathLst>
                <a:path extrusionOk="0" h="1930" w="636">
                  <a:moveTo>
                    <a:pt x="54" y="1"/>
                  </a:moveTo>
                  <a:lnTo>
                    <a:pt x="22" y="22"/>
                  </a:lnTo>
                  <a:lnTo>
                    <a:pt x="11" y="44"/>
                  </a:lnTo>
                  <a:lnTo>
                    <a:pt x="0" y="76"/>
                  </a:lnTo>
                  <a:lnTo>
                    <a:pt x="0" y="1854"/>
                  </a:lnTo>
                  <a:lnTo>
                    <a:pt x="11" y="1886"/>
                  </a:lnTo>
                  <a:lnTo>
                    <a:pt x="22" y="1908"/>
                  </a:lnTo>
                  <a:lnTo>
                    <a:pt x="54" y="1929"/>
                  </a:lnTo>
                  <a:lnTo>
                    <a:pt x="636" y="1929"/>
                  </a:lnTo>
                  <a:lnTo>
                    <a:pt x="636" y="1"/>
                  </a:lnTo>
                  <a:close/>
                </a:path>
              </a:pathLst>
            </a:custGeom>
            <a:solidFill>
              <a:srgbClr val="EDA60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p22"/>
            <p:cNvSpPr/>
            <p:nvPr/>
          </p:nvSpPr>
          <p:spPr>
            <a:xfrm>
              <a:off x="1359703" y="6639479"/>
              <a:ext cx="335349" cy="306445"/>
            </a:xfrm>
            <a:custGeom>
              <a:rect b="b" l="l" r="r" t="t"/>
              <a:pathLst>
                <a:path extrusionOk="0" h="1930" w="2112">
                  <a:moveTo>
                    <a:pt x="54" y="1"/>
                  </a:moveTo>
                  <a:lnTo>
                    <a:pt x="22" y="22"/>
                  </a:lnTo>
                  <a:lnTo>
                    <a:pt x="11" y="44"/>
                  </a:lnTo>
                  <a:lnTo>
                    <a:pt x="0" y="76"/>
                  </a:lnTo>
                  <a:lnTo>
                    <a:pt x="0" y="1854"/>
                  </a:lnTo>
                  <a:lnTo>
                    <a:pt x="11" y="1886"/>
                  </a:lnTo>
                  <a:lnTo>
                    <a:pt x="22" y="1908"/>
                  </a:lnTo>
                  <a:lnTo>
                    <a:pt x="54" y="1929"/>
                  </a:lnTo>
                  <a:lnTo>
                    <a:pt x="2058" y="1929"/>
                  </a:lnTo>
                  <a:lnTo>
                    <a:pt x="2090" y="1908"/>
                  </a:lnTo>
                  <a:lnTo>
                    <a:pt x="2101" y="1886"/>
                  </a:lnTo>
                  <a:lnTo>
                    <a:pt x="2112" y="1854"/>
                  </a:lnTo>
                  <a:lnTo>
                    <a:pt x="2112" y="76"/>
                  </a:lnTo>
                  <a:lnTo>
                    <a:pt x="2101" y="44"/>
                  </a:lnTo>
                  <a:lnTo>
                    <a:pt x="2090" y="22"/>
                  </a:lnTo>
                  <a:lnTo>
                    <a:pt x="2058" y="1"/>
                  </a:lnTo>
                  <a:close/>
                </a:path>
              </a:pathLst>
            </a:custGeom>
            <a:solidFill>
              <a:srgbClr val="FABB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09" name="Google Shape;409;p22"/>
          <p:cNvGrpSpPr/>
          <p:nvPr/>
        </p:nvGrpSpPr>
        <p:grpSpPr>
          <a:xfrm>
            <a:off x="8680977" y="3664387"/>
            <a:ext cx="69543" cy="98081"/>
            <a:chOff x="1275865" y="6398290"/>
            <a:chExt cx="419186" cy="547634"/>
          </a:xfrm>
        </p:grpSpPr>
        <p:sp>
          <p:nvSpPr>
            <p:cNvPr id="410" name="Google Shape;410;p22"/>
            <p:cNvSpPr/>
            <p:nvPr/>
          </p:nvSpPr>
          <p:spPr>
            <a:xfrm>
              <a:off x="1345888" y="6398290"/>
              <a:ext cx="279140" cy="302952"/>
            </a:xfrm>
            <a:custGeom>
              <a:rect b="b" l="l" r="r" t="t"/>
              <a:pathLst>
                <a:path extrusionOk="0" h="1908" w="1758">
                  <a:moveTo>
                    <a:pt x="884" y="399"/>
                  </a:moveTo>
                  <a:lnTo>
                    <a:pt x="981" y="410"/>
                  </a:lnTo>
                  <a:lnTo>
                    <a:pt x="1068" y="442"/>
                  </a:lnTo>
                  <a:lnTo>
                    <a:pt x="1154" y="485"/>
                  </a:lnTo>
                  <a:lnTo>
                    <a:pt x="1218" y="539"/>
                  </a:lnTo>
                  <a:lnTo>
                    <a:pt x="1283" y="615"/>
                  </a:lnTo>
                  <a:lnTo>
                    <a:pt x="1326" y="690"/>
                  </a:lnTo>
                  <a:lnTo>
                    <a:pt x="1358" y="787"/>
                  </a:lnTo>
                  <a:lnTo>
                    <a:pt x="1358" y="884"/>
                  </a:lnTo>
                  <a:lnTo>
                    <a:pt x="1358" y="1520"/>
                  </a:lnTo>
                  <a:lnTo>
                    <a:pt x="400" y="1520"/>
                  </a:lnTo>
                  <a:lnTo>
                    <a:pt x="400" y="884"/>
                  </a:lnTo>
                  <a:lnTo>
                    <a:pt x="410" y="787"/>
                  </a:lnTo>
                  <a:lnTo>
                    <a:pt x="432" y="690"/>
                  </a:lnTo>
                  <a:lnTo>
                    <a:pt x="475" y="615"/>
                  </a:lnTo>
                  <a:lnTo>
                    <a:pt x="540" y="539"/>
                  </a:lnTo>
                  <a:lnTo>
                    <a:pt x="604" y="485"/>
                  </a:lnTo>
                  <a:lnTo>
                    <a:pt x="690" y="442"/>
                  </a:lnTo>
                  <a:lnTo>
                    <a:pt x="787" y="410"/>
                  </a:lnTo>
                  <a:lnTo>
                    <a:pt x="884" y="399"/>
                  </a:lnTo>
                  <a:close/>
                  <a:moveTo>
                    <a:pt x="884" y="1"/>
                  </a:moveTo>
                  <a:lnTo>
                    <a:pt x="787" y="11"/>
                  </a:lnTo>
                  <a:lnTo>
                    <a:pt x="701" y="22"/>
                  </a:lnTo>
                  <a:lnTo>
                    <a:pt x="615" y="44"/>
                  </a:lnTo>
                  <a:lnTo>
                    <a:pt x="540" y="76"/>
                  </a:lnTo>
                  <a:lnTo>
                    <a:pt x="464" y="108"/>
                  </a:lnTo>
                  <a:lnTo>
                    <a:pt x="389" y="151"/>
                  </a:lnTo>
                  <a:lnTo>
                    <a:pt x="324" y="205"/>
                  </a:lnTo>
                  <a:lnTo>
                    <a:pt x="260" y="259"/>
                  </a:lnTo>
                  <a:lnTo>
                    <a:pt x="206" y="324"/>
                  </a:lnTo>
                  <a:lnTo>
                    <a:pt x="152" y="389"/>
                  </a:lnTo>
                  <a:lnTo>
                    <a:pt x="109" y="464"/>
                  </a:lnTo>
                  <a:lnTo>
                    <a:pt x="66" y="539"/>
                  </a:lnTo>
                  <a:lnTo>
                    <a:pt x="44" y="626"/>
                  </a:lnTo>
                  <a:lnTo>
                    <a:pt x="23" y="712"/>
                  </a:lnTo>
                  <a:lnTo>
                    <a:pt x="1" y="798"/>
                  </a:lnTo>
                  <a:lnTo>
                    <a:pt x="1" y="884"/>
                  </a:lnTo>
                  <a:lnTo>
                    <a:pt x="1" y="1908"/>
                  </a:lnTo>
                  <a:lnTo>
                    <a:pt x="1757" y="1908"/>
                  </a:lnTo>
                  <a:lnTo>
                    <a:pt x="1757" y="884"/>
                  </a:lnTo>
                  <a:lnTo>
                    <a:pt x="1757" y="798"/>
                  </a:lnTo>
                  <a:lnTo>
                    <a:pt x="1746" y="712"/>
                  </a:lnTo>
                  <a:lnTo>
                    <a:pt x="1725" y="626"/>
                  </a:lnTo>
                  <a:lnTo>
                    <a:pt x="1692" y="539"/>
                  </a:lnTo>
                  <a:lnTo>
                    <a:pt x="1649" y="464"/>
                  </a:lnTo>
                  <a:lnTo>
                    <a:pt x="1606" y="389"/>
                  </a:lnTo>
                  <a:lnTo>
                    <a:pt x="1563" y="324"/>
                  </a:lnTo>
                  <a:lnTo>
                    <a:pt x="1499" y="259"/>
                  </a:lnTo>
                  <a:lnTo>
                    <a:pt x="1434" y="205"/>
                  </a:lnTo>
                  <a:lnTo>
                    <a:pt x="1369" y="151"/>
                  </a:lnTo>
                  <a:lnTo>
                    <a:pt x="1294" y="108"/>
                  </a:lnTo>
                  <a:lnTo>
                    <a:pt x="1218" y="76"/>
                  </a:lnTo>
                  <a:lnTo>
                    <a:pt x="1143" y="44"/>
                  </a:lnTo>
                  <a:lnTo>
                    <a:pt x="1057" y="22"/>
                  </a:lnTo>
                  <a:lnTo>
                    <a:pt x="971" y="11"/>
                  </a:lnTo>
                  <a:lnTo>
                    <a:pt x="884" y="1"/>
                  </a:lnTo>
                  <a:close/>
                </a:path>
              </a:pathLst>
            </a:custGeom>
            <a:solidFill>
              <a:srgbClr val="BABF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22"/>
            <p:cNvSpPr/>
            <p:nvPr/>
          </p:nvSpPr>
          <p:spPr>
            <a:xfrm>
              <a:off x="1275865" y="6639479"/>
              <a:ext cx="100986" cy="306445"/>
            </a:xfrm>
            <a:custGeom>
              <a:rect b="b" l="l" r="r" t="t"/>
              <a:pathLst>
                <a:path extrusionOk="0" h="1930" w="636">
                  <a:moveTo>
                    <a:pt x="54" y="1"/>
                  </a:moveTo>
                  <a:lnTo>
                    <a:pt x="22" y="22"/>
                  </a:lnTo>
                  <a:lnTo>
                    <a:pt x="11" y="44"/>
                  </a:lnTo>
                  <a:lnTo>
                    <a:pt x="0" y="76"/>
                  </a:lnTo>
                  <a:lnTo>
                    <a:pt x="0" y="1854"/>
                  </a:lnTo>
                  <a:lnTo>
                    <a:pt x="11" y="1886"/>
                  </a:lnTo>
                  <a:lnTo>
                    <a:pt x="22" y="1908"/>
                  </a:lnTo>
                  <a:lnTo>
                    <a:pt x="54" y="1929"/>
                  </a:lnTo>
                  <a:lnTo>
                    <a:pt x="636" y="1929"/>
                  </a:lnTo>
                  <a:lnTo>
                    <a:pt x="636" y="1"/>
                  </a:lnTo>
                  <a:close/>
                </a:path>
              </a:pathLst>
            </a:custGeom>
            <a:solidFill>
              <a:srgbClr val="EDA60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22"/>
            <p:cNvSpPr/>
            <p:nvPr/>
          </p:nvSpPr>
          <p:spPr>
            <a:xfrm>
              <a:off x="1359703" y="6639479"/>
              <a:ext cx="335349" cy="306445"/>
            </a:xfrm>
            <a:custGeom>
              <a:rect b="b" l="l" r="r" t="t"/>
              <a:pathLst>
                <a:path extrusionOk="0" h="1930" w="2112">
                  <a:moveTo>
                    <a:pt x="54" y="1"/>
                  </a:moveTo>
                  <a:lnTo>
                    <a:pt x="22" y="22"/>
                  </a:lnTo>
                  <a:lnTo>
                    <a:pt x="11" y="44"/>
                  </a:lnTo>
                  <a:lnTo>
                    <a:pt x="0" y="76"/>
                  </a:lnTo>
                  <a:lnTo>
                    <a:pt x="0" y="1854"/>
                  </a:lnTo>
                  <a:lnTo>
                    <a:pt x="11" y="1886"/>
                  </a:lnTo>
                  <a:lnTo>
                    <a:pt x="22" y="1908"/>
                  </a:lnTo>
                  <a:lnTo>
                    <a:pt x="54" y="1929"/>
                  </a:lnTo>
                  <a:lnTo>
                    <a:pt x="2058" y="1929"/>
                  </a:lnTo>
                  <a:lnTo>
                    <a:pt x="2090" y="1908"/>
                  </a:lnTo>
                  <a:lnTo>
                    <a:pt x="2101" y="1886"/>
                  </a:lnTo>
                  <a:lnTo>
                    <a:pt x="2112" y="1854"/>
                  </a:lnTo>
                  <a:lnTo>
                    <a:pt x="2112" y="76"/>
                  </a:lnTo>
                  <a:lnTo>
                    <a:pt x="2101" y="44"/>
                  </a:lnTo>
                  <a:lnTo>
                    <a:pt x="2090" y="22"/>
                  </a:lnTo>
                  <a:lnTo>
                    <a:pt x="2058" y="1"/>
                  </a:lnTo>
                  <a:close/>
                </a:path>
              </a:pathLst>
            </a:custGeom>
            <a:solidFill>
              <a:srgbClr val="FABB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13" name="Google Shape;413;p22"/>
          <p:cNvSpPr txBox="1"/>
          <p:nvPr/>
        </p:nvSpPr>
        <p:spPr>
          <a:xfrm>
            <a:off x="1106250" y="4480525"/>
            <a:ext cx="7074000" cy="368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2"/>
                </a:solidFill>
                <a:latin typeface="Roboto"/>
                <a:ea typeface="Roboto"/>
                <a:cs typeface="Roboto"/>
                <a:sym typeface="Roboto"/>
              </a:rPr>
              <a:t>Magnified  when we want users to be able to contribute many times</a:t>
            </a:r>
            <a:endParaRPr sz="1800">
              <a:solidFill>
                <a:schemeClr val="dk2"/>
              </a:solidFill>
              <a:latin typeface="Roboto"/>
              <a:ea typeface="Roboto"/>
              <a:cs typeface="Roboto"/>
              <a:sym typeface="Roboto"/>
            </a:endParaRPr>
          </a:p>
        </p:txBody>
      </p:sp>
      <p:sp>
        <p:nvSpPr>
          <p:cNvPr id="414" name="Google Shape;414;p22"/>
          <p:cNvSpPr txBox="1"/>
          <p:nvPr/>
        </p:nvSpPr>
        <p:spPr>
          <a:xfrm>
            <a:off x="335500" y="2358250"/>
            <a:ext cx="1416600" cy="22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2"/>
                </a:solidFill>
                <a:latin typeface="Roboto"/>
                <a:ea typeface="Roboto"/>
                <a:cs typeface="Roboto"/>
                <a:sym typeface="Roboto"/>
              </a:rPr>
              <a:t>[BIK+17, BBG+20]</a:t>
            </a:r>
            <a:endParaRPr sz="1200">
              <a:solidFill>
                <a:schemeClr val="dk2"/>
              </a:solidFill>
              <a:latin typeface="Roboto"/>
              <a:ea typeface="Roboto"/>
              <a:cs typeface="Roboto"/>
              <a:sym typeface="Roboto"/>
            </a:endParaRPr>
          </a:p>
        </p:txBody>
      </p:sp>
      <p:sp>
        <p:nvSpPr>
          <p:cNvPr id="415" name="Google Shape;415;p22"/>
          <p:cNvSpPr txBox="1"/>
          <p:nvPr/>
        </p:nvSpPr>
        <p:spPr>
          <a:xfrm>
            <a:off x="3520250" y="172275"/>
            <a:ext cx="5402100" cy="72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2"/>
                </a:solidFill>
                <a:latin typeface="Roboto"/>
                <a:ea typeface="Roboto"/>
                <a:cs typeface="Roboto"/>
                <a:sym typeface="Roboto"/>
              </a:rPr>
              <a:t>(Could add proofs of one-hotness, but Secure Aggregation still has other limitations)</a:t>
            </a:r>
            <a:endParaRPr sz="1800">
              <a:solidFill>
                <a:schemeClr val="dk2"/>
              </a:solidFill>
              <a:latin typeface="Roboto"/>
              <a:ea typeface="Roboto"/>
              <a:cs typeface="Roboto"/>
              <a:sym typeface="Roboto"/>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Google">
  <a:themeElements>
    <a:clrScheme name="Google">
      <a:dk1>
        <a:srgbClr val="4285F4"/>
      </a:dk1>
      <a:lt1>
        <a:srgbClr val="FFFFFF"/>
      </a:lt1>
      <a:dk2>
        <a:srgbClr val="666666"/>
      </a:dk2>
      <a:lt2>
        <a:srgbClr val="BDBDBD"/>
      </a:lt2>
      <a:accent1>
        <a:srgbClr val="0277BD"/>
      </a:accent1>
      <a:accent2>
        <a:srgbClr val="34A853"/>
      </a:accent2>
      <a:accent3>
        <a:srgbClr val="EA4335"/>
      </a:accent3>
      <a:accent4>
        <a:srgbClr val="FF9800"/>
      </a:accent4>
      <a:accent5>
        <a:srgbClr val="4FC3F7"/>
      </a:accent5>
      <a:accent6>
        <a:srgbClr val="FBBC05"/>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