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33"/>
  </p:notesMasterIdLst>
  <p:sldIdLst>
    <p:sldId id="9572" r:id="rId3"/>
    <p:sldId id="9543" r:id="rId4"/>
    <p:sldId id="9544" r:id="rId5"/>
    <p:sldId id="9546" r:id="rId6"/>
    <p:sldId id="9545" r:id="rId7"/>
    <p:sldId id="9550" r:id="rId8"/>
    <p:sldId id="9549" r:id="rId9"/>
    <p:sldId id="9551" r:id="rId10"/>
    <p:sldId id="9552" r:id="rId11"/>
    <p:sldId id="9553" r:id="rId12"/>
    <p:sldId id="9554" r:id="rId13"/>
    <p:sldId id="9555" r:id="rId14"/>
    <p:sldId id="9547" r:id="rId15"/>
    <p:sldId id="9557" r:id="rId16"/>
    <p:sldId id="9560" r:id="rId17"/>
    <p:sldId id="9562" r:id="rId18"/>
    <p:sldId id="9563" r:id="rId19"/>
    <p:sldId id="9564" r:id="rId20"/>
    <p:sldId id="9565" r:id="rId21"/>
    <p:sldId id="9566" r:id="rId22"/>
    <p:sldId id="9567" r:id="rId23"/>
    <p:sldId id="9571" r:id="rId24"/>
    <p:sldId id="9573" r:id="rId25"/>
    <p:sldId id="9568" r:id="rId26"/>
    <p:sldId id="9569" r:id="rId27"/>
    <p:sldId id="9570" r:id="rId28"/>
    <p:sldId id="9561" r:id="rId29"/>
    <p:sldId id="9559" r:id="rId30"/>
    <p:sldId id="9558" r:id="rId31"/>
    <p:sldId id="9556" r:id="rId32"/>
  </p:sldIdLst>
  <p:sldSz cx="12192000" cy="6858000"/>
  <p:notesSz cx="6858000" cy="9144000"/>
  <p:custDataLst>
    <p:tags r:id="rId34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等线" panose="02010600030101010101" pitchFamily="2" charset="-122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5428">
          <p15:clr>
            <a:srgbClr val="A4A3A4"/>
          </p15:clr>
        </p15:guide>
        <p15:guide id="3" pos="914">
          <p15:clr>
            <a:srgbClr val="A4A3A4"/>
          </p15:clr>
        </p15:guide>
        <p15:guide id="4" orient="horz" pos="4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002" name="易安_by6zIFru" initials="authorId_1350609529" lastIdx="0" clrIdx="0"/>
  <p:cmAuthor id="1" name="幸全" initials="幸全" lastIdx="1" clrIdx="0"/>
  <p:cmAuthor id="2" name="作者" initials="A" lastIdx="0" clrIdx="1"/>
  <p:cmAuthor id="3" name="Zhongjie Ba" initials="ZB" lastIdx="1" clrIdx="2"/>
  <p:cmAuthor id="2000" name="春来_jIfiMnuU" initials="authorId_670895755" lastIdx="0" clrIdx="0"/>
  <p:cmAuthor id="2001" name="Cultivated Opium Poppy_MBVjYjyM" initials="authorId_352518981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84"/>
    <a:srgbClr val="5C8E3A"/>
    <a:srgbClr val="D4E4F4"/>
    <a:srgbClr val="BDD8F1"/>
    <a:srgbClr val="548235"/>
    <a:srgbClr val="78B64E"/>
    <a:srgbClr val="7030A0"/>
    <a:srgbClr val="C00000"/>
    <a:srgbClr val="6DA945"/>
    <a:srgbClr val="A8C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97" autoAdjust="0"/>
    <p:restoredTop sz="91245" autoAdjust="0"/>
  </p:normalViewPr>
  <p:slideViewPr>
    <p:cSldViewPr snapToGrid="0">
      <p:cViewPr varScale="1">
        <p:scale>
          <a:sx n="54" d="100"/>
          <a:sy n="54" d="100"/>
        </p:scale>
        <p:origin x="240" y="640"/>
      </p:cViewPr>
      <p:guideLst>
        <p:guide orient="horz" pos="2387"/>
        <p:guide pos="5428"/>
        <p:guide pos="914"/>
        <p:guide orient="horz" pos="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3" d="100"/>
          <a:sy n="103" d="100"/>
        </p:scale>
        <p:origin x="350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E1484B6C-9562-460F-91F8-035A7B9A9A5C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BFE1C78-3077-46F7-B970-0F336ADA50E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FE1C78-3077-46F7-B970-0F336ADA50E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596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429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75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6408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78366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55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28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4052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26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42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02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3553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4814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9455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6204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412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679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0096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45497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306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177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38863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14283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4466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79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61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61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941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FE1C78-3077-46F7-B970-0F336ADA50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212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4496F-5B67-435C-943F-2DC1319851C3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F993F-DFA8-4B39-B320-08B8D89DCD0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58551-F903-44DA-926B-1ED9BE20D2E5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34D01-7E3D-4856-8631-B9987B4CEE5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0BEBF-E2C4-4FDE-BBBF-98EC8A093605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FE9C8-448A-4C58-9ACB-355E410919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444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12188950" cy="6857998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50000"/>
              </a:lnSpc>
              <a:buNone/>
              <a:defRPr sz="2400" b="0" i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lang="en-US" dirty="0"/>
              <a:t>Sub-topic and Instructor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rgbClr val="005BB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13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8368" y="5756812"/>
            <a:ext cx="2007118" cy="9632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1084998"/>
            <a:ext cx="10515600" cy="5202914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0000"/>
              <a:buFont typeface="Arial" panose="020B0604020202020204" pitchFamily="34" charset="0"/>
              <a:buChar char="•"/>
              <a:defRPr sz="2000" b="0" i="0" spc="-5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</p:txBody>
      </p:sp>
      <p:sp>
        <p:nvSpPr>
          <p:cNvPr id="9" name="Title Placeholder 12"/>
          <p:cNvSpPr txBox="1"/>
          <p:nvPr userDrawn="1"/>
        </p:nvSpPr>
        <p:spPr>
          <a:xfrm>
            <a:off x="566928" y="183773"/>
            <a:ext cx="10515600" cy="6407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baseline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eorgia" panose="02040502050405020303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66928" y="2185416"/>
            <a:ext cx="10515600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457200" marR="0" indent="-4064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5BBB"/>
              </a:buClr>
              <a:buSzPct val="100000"/>
              <a:buFont typeface="Arial" panose="020B0604020202020204" pitchFamily="34" charset="0"/>
              <a:buChar char="•"/>
              <a:defRPr sz="2000" b="0" i="0" spc="-50" baseline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 marL="800100" indent="-342900">
              <a:lnSpc>
                <a:spcPct val="150000"/>
              </a:lnSpc>
              <a:buFont typeface="Arial" panose="020B0604020202020204" pitchFamily="34" charset="0"/>
              <a:buChar char="−"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914400" indent="0">
              <a:lnSpc>
                <a:spcPct val="150000"/>
              </a:lnSpc>
              <a:buNone/>
              <a:defRPr sz="16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lvl="2"/>
            <a:r>
              <a:rPr lang="en-US" dirty="0"/>
              <a:t>Third Level Text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 baseline="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5424-0FD4-422E-B8BC-87A92E458DC3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92DFC-BE07-460E-806D-FA4DAADFB2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94D18-9501-4FD1-BF25-7A44FF37D212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ABEC-A063-413E-BEB1-626AA9EA56B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FCF30-5162-49E0-BF35-0F6601FE89AD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65DD-1CE8-4741-B83A-7DA17FE0C50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A8D75-18AE-4638-B101-2E43965C12FA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01C60-B27D-466A-902E-85FAD2CE55C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D85E-6AED-4114-81EC-E6C8FDA0A13F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F480-61A8-40F0-AE66-80CEE45AA6D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/>
          <p:cNvGrpSpPr/>
          <p:nvPr userDrawn="1"/>
        </p:nvGrpSpPr>
        <p:grpSpPr bwMode="auto">
          <a:xfrm>
            <a:off x="-11113" y="4763"/>
            <a:ext cx="12192001" cy="6859587"/>
            <a:chOff x="-2956578" y="-979350"/>
            <a:chExt cx="12192000" cy="6859945"/>
          </a:xfrm>
        </p:grpSpPr>
        <p:sp>
          <p:nvSpPr>
            <p:cNvPr id="3" name="矩形 2"/>
            <p:cNvSpPr/>
            <p:nvPr/>
          </p:nvSpPr>
          <p:spPr>
            <a:xfrm>
              <a:off x="-2956578" y="-979350"/>
              <a:ext cx="12192000" cy="6858358"/>
            </a:xfrm>
            <a:prstGeom prst="rect">
              <a:avLst/>
            </a:prstGeom>
            <a:pattFill prst="wdUpDiag">
              <a:fgClr>
                <a:srgbClr val="EBF0F9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4" name="矩形 3"/>
            <p:cNvSpPr/>
            <p:nvPr/>
          </p:nvSpPr>
          <p:spPr>
            <a:xfrm>
              <a:off x="-2956578" y="-977763"/>
              <a:ext cx="12192000" cy="6858358"/>
            </a:xfrm>
            <a:prstGeom prst="rect">
              <a:avLst/>
            </a:prstGeom>
            <a:solidFill>
              <a:schemeClr val="bg1"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</p:grpSp>
      <p:cxnSp>
        <p:nvCxnSpPr>
          <p:cNvPr id="5" name="直接连接符 4"/>
          <p:cNvCxnSpPr/>
          <p:nvPr userDrawn="1"/>
        </p:nvCxnSpPr>
        <p:spPr>
          <a:xfrm flipV="1">
            <a:off x="-11300" y="764989"/>
            <a:ext cx="12096000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A6E3F-228F-4E9E-96FD-F14B34E78435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DD549-0F54-4CCA-A962-4B1F16070A7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12B0F9-738C-40AB-93BC-5431D6A7883C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CABB4-8D1F-41AF-A030-CA629419D65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412D921-384D-4EF2-8699-6AB33DD6637E}" type="datetimeFigureOut">
              <a:rPr lang="zh-CN" altLang="en-US"/>
              <a:t>2023/12/4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3718F53-995D-40E8-9BBC-CAE2B84852A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9820" y="5795302"/>
            <a:ext cx="1302179" cy="1062698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566928" y="1019299"/>
            <a:ext cx="10515600" cy="5572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First level text</a:t>
            </a:r>
          </a:p>
          <a:p>
            <a:pPr lvl="1"/>
            <a:r>
              <a:rPr lang="en-US" dirty="0"/>
              <a:t>Second level text</a:t>
            </a:r>
          </a:p>
          <a:p>
            <a:pPr marL="1143000" marR="0" lvl="2" indent="-228600" algn="l" defTabSz="914400" rtl="0" eaLnBrk="1" fontAlgn="auto" latinLnBrk="0" hangingPunct="1">
              <a:lnSpc>
                <a:spcPts val="2300"/>
              </a:lnSpc>
              <a:spcBef>
                <a:spcPts val="500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defRPr/>
            </a:pPr>
            <a:r>
              <a:rPr lang="en-US" dirty="0"/>
              <a:t>Third level</a:t>
            </a:r>
          </a:p>
        </p:txBody>
      </p:sp>
      <p:sp>
        <p:nvSpPr>
          <p:cNvPr id="11" name="Slide Number Placeholder 6"/>
          <p:cNvSpPr txBox="1"/>
          <p:nvPr userDrawn="1"/>
        </p:nvSpPr>
        <p:spPr>
          <a:xfrm>
            <a:off x="10255504" y="6240989"/>
            <a:ext cx="725424" cy="534516"/>
          </a:xfrm>
          <a:prstGeom prst="rect">
            <a:avLst/>
          </a:prstGeom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600" b="1" smtClean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600" b="1" dirty="0">
              <a:solidFill>
                <a:schemeClr val="tx1"/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5"/>
          <p:cNvSpPr txBox="1"/>
          <p:nvPr userDrawn="1"/>
        </p:nvSpPr>
        <p:spPr>
          <a:xfrm>
            <a:off x="2505456" y="334265"/>
            <a:ext cx="6638544" cy="33634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None/>
              <a:defRPr sz="2400" b="0" i="0" kern="1200" baseline="0">
                <a:solidFill>
                  <a:srgbClr val="000000"/>
                </a:solidFill>
                <a:latin typeface="+mj-lt"/>
                <a:ea typeface="Georgia" panose="02040502050405020303" charset="0"/>
                <a:cs typeface="Georgia" panose="02040502050405020303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050" y="749844"/>
            <a:ext cx="11387761" cy="208950"/>
          </a:xfrm>
          <a:prstGeom prst="rect">
            <a:avLst/>
          </a:prstGeom>
        </p:spPr>
      </p:pic>
      <p:sp>
        <p:nvSpPr>
          <p:cNvPr id="14" name="Title Placeholder 12"/>
          <p:cNvSpPr txBox="1"/>
          <p:nvPr userDrawn="1"/>
        </p:nvSpPr>
        <p:spPr>
          <a:xfrm>
            <a:off x="566928" y="129268"/>
            <a:ext cx="8712658" cy="66756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tx2"/>
                </a:solidFill>
                <a:latin typeface="+mj-lt"/>
                <a:ea typeface="Georgia" panose="02040502050405020303" charset="0"/>
                <a:cs typeface="Georgia" panose="02040502050405020303" charset="0"/>
              </a:defRPr>
            </a:lvl1pPr>
          </a:lstStyle>
          <a:p>
            <a:endParaRPr lang="en-US" dirty="0"/>
          </a:p>
        </p:txBody>
      </p:sp>
      <p:pic>
        <p:nvPicPr>
          <p:cNvPr id="13" name="图片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331639" y="-42069"/>
            <a:ext cx="2007118" cy="9632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2"/>
          </a:solidFill>
          <a:latin typeface="+mj-lt"/>
          <a:ea typeface="Georgia" panose="02040502050405020303" charset="0"/>
          <a:cs typeface="Georgia" panose="02040502050405020303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5BBB"/>
        </a:buClr>
        <a:buFont typeface="Arial" panose="020B0604020202020204" pitchFamily="34" charset="0"/>
        <a:buChar char="•"/>
        <a:defRPr sz="2400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2000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ts val="2300"/>
        </a:lnSpc>
        <a:spcBef>
          <a:spcPts val="500"/>
        </a:spcBef>
        <a:spcAft>
          <a:spcPts val="0"/>
        </a:spcAft>
        <a:buClr>
          <a:srgbClr val="005BBB"/>
        </a:buClr>
        <a:buSzTx/>
        <a:buFont typeface="LucidaGrande" charset="0"/>
        <a:buChar char="-"/>
        <a:defRPr sz="2000" kern="1200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5BBB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9.tif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43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8.png"/><Relationship Id="rId7" Type="http://schemas.openxmlformats.org/officeDocument/2006/relationships/image" Target="../media/image40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30.png"/><Relationship Id="rId5" Type="http://schemas.openxmlformats.org/officeDocument/2006/relationships/image" Target="../media/image51.png"/><Relationship Id="rId10" Type="http://schemas.openxmlformats.org/officeDocument/2006/relationships/image" Target="../media/image410.png"/><Relationship Id="rId4" Type="http://schemas.openxmlformats.org/officeDocument/2006/relationships/image" Target="../media/image39.tif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54.png"/><Relationship Id="rId7" Type="http://schemas.openxmlformats.org/officeDocument/2006/relationships/image" Target="../media/image39.t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43.png"/><Relationship Id="rId4" Type="http://schemas.openxmlformats.org/officeDocument/2006/relationships/image" Target="../media/image55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37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7E82B-C0EC-C3B8-A456-B4CC9C2E5A71}"/>
              </a:ext>
            </a:extLst>
          </p:cNvPr>
          <p:cNvSpPr txBox="1"/>
          <p:nvPr/>
        </p:nvSpPr>
        <p:spPr>
          <a:xfrm>
            <a:off x="5059680" y="-1255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A474A-0477-4DF5-645E-CEC5F6F751A9}"/>
              </a:ext>
            </a:extLst>
          </p:cNvPr>
          <p:cNvSpPr txBox="1"/>
          <p:nvPr/>
        </p:nvSpPr>
        <p:spPr>
          <a:xfrm>
            <a:off x="4120896" y="-1341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B8977-A05B-AF68-D441-972DA190BC28}"/>
              </a:ext>
            </a:extLst>
          </p:cNvPr>
          <p:cNvSpPr txBox="1"/>
          <p:nvPr/>
        </p:nvSpPr>
        <p:spPr>
          <a:xfrm>
            <a:off x="1426464" y="7754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3F3453EB-585D-8EC9-203A-A94F1D0D7FB9}"/>
              </a:ext>
            </a:extLst>
          </p:cNvPr>
          <p:cNvSpPr txBox="1">
            <a:spLocks/>
          </p:cNvSpPr>
          <p:nvPr/>
        </p:nvSpPr>
        <p:spPr>
          <a:xfrm>
            <a:off x="2925932" y="4227608"/>
            <a:ext cx="6337586" cy="721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altLang="zh-CN" sz="2800" b="1" u="sng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Cong Zhang</a:t>
            </a:r>
            <a:r>
              <a:rPr lang="en-US" altLang="zh-CN" sz="2800" b="1" baseline="30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r>
              <a:rPr lang="en-US" altLang="zh-CN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 Mark Zhandry</a:t>
            </a:r>
            <a:r>
              <a:rPr lang="en-US" altLang="zh-CN" sz="2800" b="1" baseline="300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785C9983-8903-2756-D648-E23EBD3D715E}"/>
              </a:ext>
            </a:extLst>
          </p:cNvPr>
          <p:cNvSpPr/>
          <p:nvPr/>
        </p:nvSpPr>
        <p:spPr>
          <a:xfrm>
            <a:off x="182299" y="1540593"/>
            <a:ext cx="11824855" cy="2315926"/>
          </a:xfrm>
          <a:prstGeom prst="roundRect">
            <a:avLst/>
          </a:prstGeom>
          <a:solidFill>
            <a:srgbClr val="003584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">
            <a:extLst>
              <a:ext uri="{FF2B5EF4-FFF2-40B4-BE49-F238E27FC236}">
                <a16:creationId xmlns:a16="http://schemas.microsoft.com/office/drawing/2014/main" id="{4D9C3A38-933F-515A-BC20-174DA835AC75}"/>
              </a:ext>
            </a:extLst>
          </p:cNvPr>
          <p:cNvSpPr txBox="1"/>
          <p:nvPr/>
        </p:nvSpPr>
        <p:spPr>
          <a:xfrm>
            <a:off x="-1274" y="1728006"/>
            <a:ext cx="12191999" cy="1747512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kern="0" spc="-15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The Relationship Between Idealized Models</a:t>
            </a:r>
          </a:p>
          <a:p>
            <a:pPr algn="ctr">
              <a:lnSpc>
                <a:spcPct val="150000"/>
              </a:lnSpc>
            </a:pPr>
            <a:r>
              <a:rPr lang="en-US" altLang="zh-CN" sz="4000" b="1" kern="0" spc="-15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Under Computationally Bounded Adversaries</a:t>
            </a:r>
            <a:endParaRPr lang="zh-CN" altLang="en-US" sz="4000" b="1" kern="0" spc="-150" dirty="0">
              <a:solidFill>
                <a:schemeClr val="bg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FA19DF05-50F2-5951-7E89-CE2747BEF57D}"/>
              </a:ext>
            </a:extLst>
          </p:cNvPr>
          <p:cNvSpPr txBox="1">
            <a:spLocks/>
          </p:cNvSpPr>
          <p:nvPr/>
        </p:nvSpPr>
        <p:spPr>
          <a:xfrm>
            <a:off x="4611873" y="5021258"/>
            <a:ext cx="2965704" cy="1202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+mn-cs"/>
              </a:defRPr>
            </a:lvl9pPr>
          </a:lstStyle>
          <a:p>
            <a:r>
              <a:rPr lang="en-US" altLang="zh-CN" sz="2400" baseline="30000" dirty="0">
                <a:solidFill>
                  <a:schemeClr val="tx1"/>
                </a:solidFill>
              </a:rPr>
              <a:t>1</a:t>
            </a:r>
            <a:r>
              <a:rPr lang="en-US" altLang="zh-CN" sz="2400" dirty="0">
                <a:solidFill>
                  <a:schemeClr val="tx1"/>
                </a:solidFill>
              </a:rPr>
              <a:t> Zhejiang University</a:t>
            </a:r>
            <a:endParaRPr lang="zh-CN" altLang="en-US" sz="2400" dirty="0">
              <a:solidFill>
                <a:schemeClr val="tx1"/>
              </a:solidFill>
            </a:endParaRPr>
          </a:p>
          <a:p>
            <a:endParaRPr lang="en-US" altLang="zh-CN" sz="2400" baseline="30000" dirty="0">
              <a:solidFill>
                <a:schemeClr val="tx1"/>
              </a:solidFill>
            </a:endParaRPr>
          </a:p>
          <a:p>
            <a:r>
              <a:rPr lang="en-US" altLang="zh-CN" sz="2400" baseline="30000" dirty="0">
                <a:solidFill>
                  <a:schemeClr val="tx1"/>
                </a:solidFill>
              </a:rPr>
              <a:t>2</a:t>
            </a:r>
            <a:r>
              <a:rPr lang="en-US" altLang="zh-CN" sz="2400" dirty="0">
                <a:solidFill>
                  <a:schemeClr val="tx1"/>
                </a:solidFill>
              </a:rPr>
              <a:t> NTT Research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98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Under Computationally Bounded Adversaries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4A766C6-DF3C-3E4E-48A2-57AE874943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295" y="1057488"/>
            <a:ext cx="1160656" cy="1160656"/>
          </a:xfrm>
          <a:prstGeom prst="rect">
            <a:avLst/>
          </a:prstGeom>
        </p:spPr>
      </p:pic>
      <p:sp>
        <p:nvSpPr>
          <p:cNvPr id="5" name="加号 4">
            <a:extLst>
              <a:ext uri="{FF2B5EF4-FFF2-40B4-BE49-F238E27FC236}">
                <a16:creationId xmlns:a16="http://schemas.microsoft.com/office/drawing/2014/main" id="{C73D1808-F440-B4F9-D832-051F24EDCA42}"/>
              </a:ext>
            </a:extLst>
          </p:cNvPr>
          <p:cNvSpPr/>
          <p:nvPr/>
        </p:nvSpPr>
        <p:spPr>
          <a:xfrm>
            <a:off x="4126490" y="1332130"/>
            <a:ext cx="611372" cy="611372"/>
          </a:xfrm>
          <a:prstGeom prst="mathPlus">
            <a:avLst>
              <a:gd name="adj1" fmla="val 13085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66483B8-79F9-A704-7317-5269815B74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431" y="1170534"/>
            <a:ext cx="934563" cy="934563"/>
          </a:xfrm>
          <a:prstGeom prst="rect">
            <a:avLst/>
          </a:prstGeom>
        </p:spPr>
      </p:pic>
      <p:sp>
        <p:nvSpPr>
          <p:cNvPr id="10" name="箭头: 右 9">
            <a:extLst>
              <a:ext uri="{FF2B5EF4-FFF2-40B4-BE49-F238E27FC236}">
                <a16:creationId xmlns:a16="http://schemas.microsoft.com/office/drawing/2014/main" id="{45229B30-DEA2-9B42-7430-E0BB7531F596}"/>
              </a:ext>
            </a:extLst>
          </p:cNvPr>
          <p:cNvSpPr/>
          <p:nvPr/>
        </p:nvSpPr>
        <p:spPr>
          <a:xfrm>
            <a:off x="6838817" y="1528831"/>
            <a:ext cx="1316356" cy="199256"/>
          </a:xfrm>
          <a:prstGeom prst="rightArrow">
            <a:avLst>
              <a:gd name="adj1" fmla="val 45122"/>
              <a:gd name="adj2" fmla="val 50000"/>
            </a:avLst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F49246-ADAE-E94B-EF61-1DAAB31D3E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530" y="1057487"/>
            <a:ext cx="1160656" cy="116065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9977E37-1623-CA7A-4BE7-4FD76A05D972}"/>
              </a:ext>
            </a:extLst>
          </p:cNvPr>
          <p:cNvSpPr txBox="1"/>
          <p:nvPr/>
        </p:nvSpPr>
        <p:spPr>
          <a:xfrm>
            <a:off x="4175729" y="2126362"/>
            <a:ext cx="3287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c</a:t>
            </a:r>
            <a:r>
              <a:rPr lang="en-US" altLang="zh-CN" sz="1800" b="1" dirty="0"/>
              <a:t>omputational</a:t>
            </a:r>
          </a:p>
          <a:p>
            <a:pPr algn="ctr"/>
            <a:r>
              <a:rPr lang="en-US" altLang="zh-CN" sz="1800" b="1" dirty="0"/>
              <a:t>assumptions</a:t>
            </a:r>
            <a:endParaRPr lang="zh-CN" altLang="en-US" dirty="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920B29D0-4758-DE59-DED9-F2D970FE58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493" y="989123"/>
            <a:ext cx="529075" cy="529075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3B6EB373-57B5-6387-98E2-3A38333F6E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980" y="1668255"/>
            <a:ext cx="1304522" cy="1304522"/>
          </a:xfrm>
          <a:prstGeom prst="rect">
            <a:avLst/>
          </a:prstGeom>
        </p:spPr>
      </p:pic>
      <p:grpSp>
        <p:nvGrpSpPr>
          <p:cNvPr id="40" name="组合 39">
            <a:extLst>
              <a:ext uri="{FF2B5EF4-FFF2-40B4-BE49-F238E27FC236}">
                <a16:creationId xmlns:a16="http://schemas.microsoft.com/office/drawing/2014/main" id="{27C67681-5B7E-AE3C-378B-C4E08F7EF7DC}"/>
              </a:ext>
            </a:extLst>
          </p:cNvPr>
          <p:cNvGrpSpPr/>
          <p:nvPr/>
        </p:nvGrpSpPr>
        <p:grpSpPr>
          <a:xfrm>
            <a:off x="679637" y="2843283"/>
            <a:ext cx="9586097" cy="901250"/>
            <a:chOff x="1163418" y="3175201"/>
            <a:chExt cx="9586097" cy="901250"/>
          </a:xfrm>
        </p:grpSpPr>
        <p:sp>
          <p:nvSpPr>
            <p:cNvPr id="25" name="TextBox 9">
              <a:extLst>
                <a:ext uri="{FF2B5EF4-FFF2-40B4-BE49-F238E27FC236}">
                  <a16:creationId xmlns:a16="http://schemas.microsoft.com/office/drawing/2014/main" id="{44209270-5857-DB6D-809A-8B6DFDABCBBF}"/>
                </a:ext>
              </a:extLst>
            </p:cNvPr>
            <p:cNvSpPr txBox="1"/>
            <p:nvPr/>
          </p:nvSpPr>
          <p:spPr>
            <a:xfrm>
              <a:off x="1163418" y="3245454"/>
              <a:ext cx="95860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/>
                <a:t>If </a:t>
              </a:r>
              <a:r>
                <a:rPr lang="en-US" altLang="zh-CN" sz="2400" b="1" dirty="0">
                  <a:solidFill>
                    <a:srgbClr val="5C8E3A"/>
                  </a:solidFill>
                </a:rPr>
                <a:t>TRUE </a:t>
              </a:r>
              <a:r>
                <a:rPr lang="en-US" altLang="zh-CN" sz="2400" b="1" dirty="0"/>
                <a:t>, then          and         imply all the assumptions in</a:t>
              </a:r>
            </a:p>
            <a:p>
              <a:endParaRPr lang="en-US" sz="2400" b="1" dirty="0"/>
            </a:p>
          </p:txBody>
        </p:sp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9C54C2D7-7C1F-CA4D-3B18-29F0016A3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7028" y="3175201"/>
              <a:ext cx="574797" cy="574797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6C0CD192-016A-5E6A-90C0-2885FB49B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1866" y="3187589"/>
              <a:ext cx="541374" cy="541374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B5A8AC15-5058-918D-34BE-42ED4B5947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385" y="3230485"/>
              <a:ext cx="491602" cy="491602"/>
            </a:xfrm>
            <a:prstGeom prst="rect">
              <a:avLst/>
            </a:prstGeom>
          </p:spPr>
        </p:pic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A1E290B7-A64E-FF8D-3ABF-9C7FB63708D6}"/>
              </a:ext>
            </a:extLst>
          </p:cNvPr>
          <p:cNvGrpSpPr/>
          <p:nvPr/>
        </p:nvGrpSpPr>
        <p:grpSpPr>
          <a:xfrm>
            <a:off x="679637" y="3377964"/>
            <a:ext cx="11029837" cy="1305677"/>
            <a:chOff x="679637" y="3377964"/>
            <a:chExt cx="11029837" cy="1305677"/>
          </a:xfrm>
        </p:grpSpPr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E8288663-FDD1-EDCE-E26E-1653E9548001}"/>
                </a:ext>
              </a:extLst>
            </p:cNvPr>
            <p:cNvSpPr txBox="1"/>
            <p:nvPr/>
          </p:nvSpPr>
          <p:spPr>
            <a:xfrm>
              <a:off x="746459" y="4275018"/>
              <a:ext cx="10963015" cy="408623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US" dirty="0"/>
                <a:t>ZZ20 show</a:t>
              </a:r>
              <a:r>
                <a:rPr lang="en-US" altLang="zh-CN" dirty="0"/>
                <a:t>s</a:t>
              </a:r>
              <a:r>
                <a:rPr lang="en-US" dirty="0"/>
                <a:t> ideal NIKE can be built from ROM and assumptions, which bypass the impossibility of IR89  </a:t>
              </a:r>
              <a:endParaRPr lang="en-CN" dirty="0"/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CB75626B-D14D-B3A2-F6C2-9558061E9FB9}"/>
                </a:ext>
              </a:extLst>
            </p:cNvPr>
            <p:cNvGrpSpPr/>
            <p:nvPr/>
          </p:nvGrpSpPr>
          <p:grpSpPr>
            <a:xfrm>
              <a:off x="679637" y="3377964"/>
              <a:ext cx="10788187" cy="797061"/>
              <a:chOff x="679637" y="3377964"/>
              <a:chExt cx="10788187" cy="797061"/>
            </a:xfrm>
          </p:grpSpPr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870D6DF3-BEAB-6949-B2F1-C991FF59CDC5}"/>
                  </a:ext>
                </a:extLst>
              </p:cNvPr>
              <p:cNvSpPr txBox="1"/>
              <p:nvPr/>
            </p:nvSpPr>
            <p:spPr>
              <a:xfrm>
                <a:off x="679637" y="3624343"/>
                <a:ext cx="101762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2400" b="1" u="sng" dirty="0">
                    <a:solidFill>
                      <a:srgbClr val="003584"/>
                    </a:solidFill>
                  </a:rPr>
                  <a:t>This motivation is encouraged by Zhandry and Zhang</a:t>
                </a:r>
                <a:r>
                  <a:rPr lang="zh-CN" altLang="en-US" sz="2400" b="1" u="sng" dirty="0">
                    <a:solidFill>
                      <a:srgbClr val="003584"/>
                    </a:solidFill>
                  </a:rPr>
                  <a:t>（</a:t>
                </a:r>
                <a:r>
                  <a:rPr lang="en-US" altLang="zh-CN" sz="2400" b="1" u="sng" dirty="0">
                    <a:solidFill>
                      <a:srgbClr val="003584"/>
                    </a:solidFill>
                  </a:rPr>
                  <a:t>Crypto 2020</a:t>
                </a:r>
                <a:r>
                  <a:rPr lang="zh-CN" altLang="en-US" sz="2400" b="1" u="sng" dirty="0">
                    <a:solidFill>
                      <a:srgbClr val="003584"/>
                    </a:solidFill>
                  </a:rPr>
                  <a:t>）</a:t>
                </a:r>
              </a:p>
            </p:txBody>
          </p:sp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2D8D5A43-E19D-A435-5CBA-CED42FBFE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0763" y="3377964"/>
                <a:ext cx="797061" cy="797061"/>
              </a:xfrm>
              <a:prstGeom prst="rect">
                <a:avLst/>
              </a:prstGeom>
            </p:spPr>
          </p:pic>
        </p:grp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1FB86A43-407F-F7E4-AB7E-6A5E6C93F974}"/>
              </a:ext>
            </a:extLst>
          </p:cNvPr>
          <p:cNvGrpSpPr/>
          <p:nvPr/>
        </p:nvGrpSpPr>
        <p:grpSpPr>
          <a:xfrm>
            <a:off x="679637" y="4683641"/>
            <a:ext cx="11029837" cy="1452163"/>
            <a:chOff x="679637" y="4683641"/>
            <a:chExt cx="11029837" cy="1452163"/>
          </a:xfrm>
        </p:grpSpPr>
        <p:sp>
          <p:nvSpPr>
            <p:cNvPr id="42" name="TextBox 9">
              <a:extLst>
                <a:ext uri="{FF2B5EF4-FFF2-40B4-BE49-F238E27FC236}">
                  <a16:creationId xmlns:a16="http://schemas.microsoft.com/office/drawing/2014/main" id="{B2A4A20E-6D64-DE5D-C60B-A95D0625FF2F}"/>
                </a:ext>
              </a:extLst>
            </p:cNvPr>
            <p:cNvSpPr txBox="1"/>
            <p:nvPr/>
          </p:nvSpPr>
          <p:spPr>
            <a:xfrm>
              <a:off x="679637" y="4973192"/>
              <a:ext cx="104898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u="sng" dirty="0">
                  <a:solidFill>
                    <a:srgbClr val="C00000"/>
                  </a:solidFill>
                </a:rPr>
                <a:t>Unfortunately, we prove:</a:t>
              </a:r>
            </a:p>
          </p:txBody>
        </p:sp>
        <p:sp>
          <p:nvSpPr>
            <p:cNvPr id="43" name="TextBox 30">
              <a:extLst>
                <a:ext uri="{FF2B5EF4-FFF2-40B4-BE49-F238E27FC236}">
                  <a16:creationId xmlns:a16="http://schemas.microsoft.com/office/drawing/2014/main" id="{57C10153-0C69-41B4-6512-2A624C7BB353}"/>
                </a:ext>
              </a:extLst>
            </p:cNvPr>
            <p:cNvSpPr txBox="1"/>
            <p:nvPr/>
          </p:nvSpPr>
          <p:spPr>
            <a:xfrm>
              <a:off x="746459" y="5625026"/>
              <a:ext cx="10963015" cy="51077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GBM&gt;GGM&gt;ROM</a:t>
              </a:r>
              <a:r>
                <a:rPr lang="zh-CN" altLang="en-US" sz="2400" b="1" dirty="0"/>
                <a:t>，</a:t>
              </a:r>
              <a:r>
                <a:rPr lang="en-US" altLang="zh-CN" sz="2400" b="1" dirty="0"/>
                <a:t>even considering computationally </a:t>
              </a:r>
              <a:r>
                <a:rPr lang="en-US" altLang="zh-CN" sz="2400" b="1" dirty="0">
                  <a:solidFill>
                    <a:srgbClr val="C00000"/>
                  </a:solidFill>
                </a:rPr>
                <a:t>Bounded</a:t>
              </a:r>
              <a:r>
                <a:rPr lang="en-US" altLang="zh-CN" sz="2400" b="1" dirty="0"/>
                <a:t> adversaries</a:t>
              </a:r>
              <a:endParaRPr lang="en-CN" sz="2400" b="1" dirty="0"/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6726A328-BA8E-6002-1B0D-A087FE014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3250" y="4683641"/>
              <a:ext cx="972086" cy="972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689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26837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Our Results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CA4943E8-13AE-D775-374A-F04ED83869A1}"/>
              </a:ext>
            </a:extLst>
          </p:cNvPr>
          <p:cNvSpPr/>
          <p:nvPr/>
        </p:nvSpPr>
        <p:spPr>
          <a:xfrm>
            <a:off x="876567" y="1246845"/>
            <a:ext cx="10837499" cy="2182155"/>
          </a:xfrm>
          <a:prstGeom prst="roundRect">
            <a:avLst>
              <a:gd name="adj" fmla="val 13674"/>
            </a:avLst>
          </a:prstGeom>
          <a:noFill/>
          <a:ln w="38100" cap="flat">
            <a:solidFill>
              <a:srgbClr val="00358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6" name="[Zhandry-Zhang,?’21]">
            <a:extLst>
              <a:ext uri="{FF2B5EF4-FFF2-40B4-BE49-F238E27FC236}">
                <a16:creationId xmlns:a16="http://schemas.microsoft.com/office/drawing/2014/main" id="{AE84C9FA-5AEF-196F-3D9C-6BB708F775D5}"/>
              </a:ext>
            </a:extLst>
          </p:cNvPr>
          <p:cNvSpPr txBox="1"/>
          <p:nvPr/>
        </p:nvSpPr>
        <p:spPr>
          <a:xfrm>
            <a:off x="7745230" y="2870359"/>
            <a:ext cx="3866675" cy="436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lnSpc>
                <a:spcPct val="120000"/>
              </a:lnSpc>
              <a:defRPr sz="2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>
                <a:solidFill>
                  <a:srgbClr val="C00000"/>
                </a:solidFill>
              </a:rPr>
              <a:t>[</a:t>
            </a:r>
            <a:r>
              <a:rPr lang="en-US" altLang="zh-CN" sz="20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Zhang</a:t>
            </a:r>
            <a:r>
              <a:rPr sz="2000" dirty="0">
                <a:solidFill>
                  <a:srgbClr val="C00000"/>
                </a:solidFill>
              </a:rPr>
              <a:t>-</a:t>
            </a:r>
            <a:r>
              <a:rPr lang="en-US" altLang="zh-CN" sz="2000" dirty="0">
                <a:solidFill>
                  <a:srgbClr val="C00000"/>
                </a:solidFill>
              </a:rPr>
              <a:t>Zhandry</a:t>
            </a:r>
            <a:r>
              <a:rPr sz="2000" dirty="0">
                <a:solidFill>
                  <a:srgbClr val="C00000"/>
                </a:solidFill>
              </a:rPr>
              <a:t>,</a:t>
            </a:r>
            <a:r>
              <a:rPr lang="en-US" sz="2000" dirty="0">
                <a:solidFill>
                  <a:srgbClr val="C00000"/>
                </a:solidFill>
              </a:rPr>
              <a:t>Asiacrypt</a:t>
            </a:r>
            <a:r>
              <a:rPr sz="2000" dirty="0">
                <a:solidFill>
                  <a:srgbClr val="C00000"/>
                </a:solidFill>
              </a:rPr>
              <a:t>’2</a:t>
            </a:r>
            <a:r>
              <a:rPr lang="en-US" sz="2000" dirty="0">
                <a:solidFill>
                  <a:srgbClr val="C00000"/>
                </a:solidFill>
              </a:rPr>
              <a:t>3</a:t>
            </a:r>
            <a:r>
              <a:rPr sz="2000" dirty="0">
                <a:solidFill>
                  <a:srgbClr val="C00000"/>
                </a:solidFill>
              </a:rPr>
              <a:t>]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9A903FD-A8D1-6747-E325-BEF8D52BE916}"/>
              </a:ext>
            </a:extLst>
          </p:cNvPr>
          <p:cNvSpPr txBox="1"/>
          <p:nvPr/>
        </p:nvSpPr>
        <p:spPr>
          <a:xfrm>
            <a:off x="1314671" y="1393759"/>
            <a:ext cx="995318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/>
              <a:t>Theorem:</a:t>
            </a:r>
            <a:r>
              <a:rPr lang="en-US" altLang="zh-CN" sz="2800" dirty="0"/>
              <a:t> In the framework of indifferentiability, the Generic Group Model is strictly stronger than the Random Oracle Model unconditionally (against computational bounded adversaries)</a:t>
            </a:r>
            <a:endParaRPr lang="zh-CN" altLang="en-US" sz="2800" dirty="0"/>
          </a:p>
        </p:txBody>
      </p:sp>
      <p:sp>
        <p:nvSpPr>
          <p:cNvPr id="20" name="Rounded Rectangle">
            <a:extLst>
              <a:ext uri="{FF2B5EF4-FFF2-40B4-BE49-F238E27FC236}">
                <a16:creationId xmlns:a16="http://schemas.microsoft.com/office/drawing/2014/main" id="{CC36B5F4-822D-54A7-8B5F-C12169CBEF76}"/>
              </a:ext>
            </a:extLst>
          </p:cNvPr>
          <p:cNvSpPr/>
          <p:nvPr/>
        </p:nvSpPr>
        <p:spPr>
          <a:xfrm>
            <a:off x="876567" y="3910856"/>
            <a:ext cx="10837499" cy="2182155"/>
          </a:xfrm>
          <a:prstGeom prst="roundRect">
            <a:avLst>
              <a:gd name="adj" fmla="val 13674"/>
            </a:avLst>
          </a:prstGeom>
          <a:noFill/>
          <a:ln w="38100" cap="flat">
            <a:solidFill>
              <a:srgbClr val="00358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21" name="[Zhandry-Zhang,?’21]">
            <a:extLst>
              <a:ext uri="{FF2B5EF4-FFF2-40B4-BE49-F238E27FC236}">
                <a16:creationId xmlns:a16="http://schemas.microsoft.com/office/drawing/2014/main" id="{EA68F945-1144-E46D-768C-BBD38E0AF3F8}"/>
              </a:ext>
            </a:extLst>
          </p:cNvPr>
          <p:cNvSpPr txBox="1"/>
          <p:nvPr/>
        </p:nvSpPr>
        <p:spPr>
          <a:xfrm>
            <a:off x="7745230" y="5534370"/>
            <a:ext cx="3866675" cy="436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>
              <a:lnSpc>
                <a:spcPct val="120000"/>
              </a:lnSpc>
              <a:defRPr sz="2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>
                <a:solidFill>
                  <a:srgbClr val="C00000"/>
                </a:solidFill>
              </a:rPr>
              <a:t>[</a:t>
            </a:r>
            <a:r>
              <a:rPr lang="en-US" altLang="zh-CN" sz="2000" b="1" dirty="0">
                <a:solidFill>
                  <a:srgbClr val="C00000"/>
                </a:solidFill>
                <a:latin typeface="Helvetica"/>
                <a:ea typeface="Helvetica"/>
                <a:cs typeface="Helvetica"/>
                <a:sym typeface="Helvetica"/>
              </a:rPr>
              <a:t>Zhang</a:t>
            </a:r>
            <a:r>
              <a:rPr sz="2000" dirty="0">
                <a:solidFill>
                  <a:srgbClr val="C00000"/>
                </a:solidFill>
              </a:rPr>
              <a:t>-</a:t>
            </a:r>
            <a:r>
              <a:rPr lang="en-US" altLang="zh-CN" sz="2000" dirty="0">
                <a:solidFill>
                  <a:srgbClr val="C00000"/>
                </a:solidFill>
              </a:rPr>
              <a:t>Zhandry</a:t>
            </a:r>
            <a:r>
              <a:rPr sz="2000" dirty="0">
                <a:solidFill>
                  <a:srgbClr val="C00000"/>
                </a:solidFill>
              </a:rPr>
              <a:t>,</a:t>
            </a:r>
            <a:r>
              <a:rPr lang="en-US" sz="2000" dirty="0">
                <a:solidFill>
                  <a:srgbClr val="C00000"/>
                </a:solidFill>
              </a:rPr>
              <a:t>Asiacrypt</a:t>
            </a:r>
            <a:r>
              <a:rPr sz="2000" dirty="0">
                <a:solidFill>
                  <a:srgbClr val="C00000"/>
                </a:solidFill>
              </a:rPr>
              <a:t>’2</a:t>
            </a:r>
            <a:r>
              <a:rPr lang="en-US" sz="2000" dirty="0">
                <a:solidFill>
                  <a:srgbClr val="C00000"/>
                </a:solidFill>
              </a:rPr>
              <a:t>3</a:t>
            </a:r>
            <a:r>
              <a:rPr sz="2000" dirty="0">
                <a:solidFill>
                  <a:srgbClr val="C00000"/>
                </a:solidFill>
              </a:rPr>
              <a:t>]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2F62D99-78FD-8072-134B-FF80529D1711}"/>
              </a:ext>
            </a:extLst>
          </p:cNvPr>
          <p:cNvSpPr txBox="1"/>
          <p:nvPr/>
        </p:nvSpPr>
        <p:spPr>
          <a:xfrm>
            <a:off x="1314671" y="4022015"/>
            <a:ext cx="978837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800" b="1" dirty="0"/>
              <a:t>Theorem:</a:t>
            </a:r>
            <a:r>
              <a:rPr lang="en-US" altLang="zh-CN" sz="2800" dirty="0"/>
              <a:t> In the framework of indifferentiability, the Generic Bilinear-map Model is strictly stronger than the Generic Group Model unconditionally (against computational bounded adversaries)</a:t>
            </a:r>
            <a:endParaRPr lang="zh-CN" altLang="en-US" sz="2800" dirty="0"/>
          </a:p>
        </p:txBody>
      </p:sp>
      <p:pic>
        <p:nvPicPr>
          <p:cNvPr id="24" name="unnamed.png" descr="unnamed.png">
            <a:extLst>
              <a:ext uri="{FF2B5EF4-FFF2-40B4-BE49-F238E27FC236}">
                <a16:creationId xmlns:a16="http://schemas.microsoft.com/office/drawing/2014/main" id="{E976ADC3-A723-E073-677A-04EEFBFA3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0353" y="2337922"/>
            <a:ext cx="1196718" cy="1370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7959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4007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Think Deeper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49C2F352-48E5-AC08-0E9D-D905CC90EDA4}"/>
              </a:ext>
            </a:extLst>
          </p:cNvPr>
          <p:cNvCxnSpPr/>
          <p:nvPr/>
        </p:nvCxnSpPr>
        <p:spPr>
          <a:xfrm>
            <a:off x="940982" y="5922335"/>
            <a:ext cx="1015409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138FC789-B12B-49DD-D997-014EB27C20E3}"/>
              </a:ext>
            </a:extLst>
          </p:cNvPr>
          <p:cNvCxnSpPr>
            <a:cxnSpLocks/>
          </p:cNvCxnSpPr>
          <p:nvPr/>
        </p:nvCxnSpPr>
        <p:spPr>
          <a:xfrm flipV="1">
            <a:off x="1504507" y="1754372"/>
            <a:ext cx="0" cy="46464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93E87DF-4FF3-1EF0-EC02-C80AE414818C}"/>
              </a:ext>
            </a:extLst>
          </p:cNvPr>
          <p:cNvSpPr txBox="1"/>
          <p:nvPr/>
        </p:nvSpPr>
        <p:spPr>
          <a:xfrm>
            <a:off x="1761126" y="1018787"/>
            <a:ext cx="86697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An introspection on the </a:t>
            </a:r>
            <a:r>
              <a:rPr lang="en-US" altLang="zh-CN" sz="2400" b="1" u="sng" dirty="0"/>
              <a:t>hierarchy of the idealized models</a:t>
            </a:r>
            <a:r>
              <a:rPr lang="en-US" sz="2400" b="1" u="sng" dirty="0"/>
              <a:t> </a:t>
            </a: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2A95EDE7-AA08-2331-6492-98E8C3D69AFF}"/>
              </a:ext>
            </a:extLst>
          </p:cNvPr>
          <p:cNvSpPr/>
          <p:nvPr/>
        </p:nvSpPr>
        <p:spPr>
          <a:xfrm>
            <a:off x="3218004" y="4473649"/>
            <a:ext cx="111641" cy="11164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6BCCD88-CF49-D5CB-051F-A0D05BD0000D}"/>
              </a:ext>
            </a:extLst>
          </p:cNvPr>
          <p:cNvCxnSpPr>
            <a:cxnSpLocks/>
          </p:cNvCxnSpPr>
          <p:nvPr/>
        </p:nvCxnSpPr>
        <p:spPr>
          <a:xfrm>
            <a:off x="1512812" y="4529470"/>
            <a:ext cx="844756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椭圆 14">
            <a:extLst>
              <a:ext uri="{FF2B5EF4-FFF2-40B4-BE49-F238E27FC236}">
                <a16:creationId xmlns:a16="http://schemas.microsoft.com/office/drawing/2014/main" id="{9B5865CC-B178-2760-EC78-21ECC26A4219}"/>
              </a:ext>
            </a:extLst>
          </p:cNvPr>
          <p:cNvSpPr/>
          <p:nvPr/>
        </p:nvSpPr>
        <p:spPr>
          <a:xfrm>
            <a:off x="2307265" y="5877146"/>
            <a:ext cx="111641" cy="11164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4E2A249-6EF9-34C1-55D6-D04AEC1ED4B3}"/>
              </a:ext>
            </a:extLst>
          </p:cNvPr>
          <p:cNvSpPr txBox="1"/>
          <p:nvPr/>
        </p:nvSpPr>
        <p:spPr>
          <a:xfrm>
            <a:off x="1915354" y="5983471"/>
            <a:ext cx="89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Hash</a:t>
            </a:r>
            <a:endParaRPr lang="zh-CN" altLang="en-US" b="1" dirty="0"/>
          </a:p>
        </p:txBody>
      </p:sp>
      <p:sp>
        <p:nvSpPr>
          <p:cNvPr id="18" name="椭圆 17">
            <a:extLst>
              <a:ext uri="{FF2B5EF4-FFF2-40B4-BE49-F238E27FC236}">
                <a16:creationId xmlns:a16="http://schemas.microsoft.com/office/drawing/2014/main" id="{DD7A295F-9384-40A6-7DB5-7764105F243A}"/>
              </a:ext>
            </a:extLst>
          </p:cNvPr>
          <p:cNvSpPr/>
          <p:nvPr/>
        </p:nvSpPr>
        <p:spPr>
          <a:xfrm>
            <a:off x="4267199" y="5871830"/>
            <a:ext cx="111641" cy="11164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EE32BA44-FFA8-92EB-5400-318D2F7F95D7}"/>
              </a:ext>
            </a:extLst>
          </p:cNvPr>
          <p:cNvSpPr txBox="1"/>
          <p:nvPr/>
        </p:nvSpPr>
        <p:spPr>
          <a:xfrm>
            <a:off x="3489138" y="5963916"/>
            <a:ext cx="16677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Key Agreement</a:t>
            </a:r>
            <a:endParaRPr lang="zh-CN" altLang="en-US" b="1" dirty="0"/>
          </a:p>
        </p:txBody>
      </p: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412C3F21-EA11-2BD1-124D-41A67B87F635}"/>
              </a:ext>
            </a:extLst>
          </p:cNvPr>
          <p:cNvCxnSpPr>
            <a:cxnSpLocks/>
          </p:cNvCxnSpPr>
          <p:nvPr/>
        </p:nvCxnSpPr>
        <p:spPr>
          <a:xfrm>
            <a:off x="4323018" y="1782956"/>
            <a:ext cx="0" cy="41679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C5447359-73AF-709D-9F13-5FEC9AEE3B60}"/>
              </a:ext>
            </a:extLst>
          </p:cNvPr>
          <p:cNvSpPr txBox="1"/>
          <p:nvPr/>
        </p:nvSpPr>
        <p:spPr>
          <a:xfrm>
            <a:off x="2868127" y="4583031"/>
            <a:ext cx="89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dirty="0"/>
              <a:t>ROM</a:t>
            </a:r>
            <a:endParaRPr lang="zh-CN" altLang="en-US" b="1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5BC790C-18E3-DCE7-E3C6-3806564938B5}"/>
              </a:ext>
            </a:extLst>
          </p:cNvPr>
          <p:cNvSpPr/>
          <p:nvPr/>
        </p:nvSpPr>
        <p:spPr>
          <a:xfrm>
            <a:off x="5132861" y="4473649"/>
            <a:ext cx="111641" cy="11164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010486A-E70E-E440-7092-2CF15DFAEF71}"/>
              </a:ext>
            </a:extLst>
          </p:cNvPr>
          <p:cNvSpPr txBox="1"/>
          <p:nvPr/>
        </p:nvSpPr>
        <p:spPr>
          <a:xfrm>
            <a:off x="4742779" y="4567306"/>
            <a:ext cx="8918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Ideal NIKE</a:t>
            </a:r>
            <a:endParaRPr lang="zh-CN" altLang="en-US" b="1" dirty="0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85E89CCF-426B-09AE-A00E-850CA8BE7D89}"/>
              </a:ext>
            </a:extLst>
          </p:cNvPr>
          <p:cNvSpPr/>
          <p:nvPr/>
        </p:nvSpPr>
        <p:spPr>
          <a:xfrm>
            <a:off x="5937394" y="3370770"/>
            <a:ext cx="111641" cy="11164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2535EB2-2ED5-F74C-05DD-9CD72857F74C}"/>
              </a:ext>
            </a:extLst>
          </p:cNvPr>
          <p:cNvSpPr txBox="1"/>
          <p:nvPr/>
        </p:nvSpPr>
        <p:spPr>
          <a:xfrm>
            <a:off x="5576558" y="3497606"/>
            <a:ext cx="89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GGM</a:t>
            </a:r>
            <a:endParaRPr lang="zh-CN" altLang="en-US" b="1" dirty="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A40BC30B-2CE6-7CD2-8A26-F41B88333F1E}"/>
              </a:ext>
            </a:extLst>
          </p:cNvPr>
          <p:cNvCxnSpPr>
            <a:cxnSpLocks/>
          </p:cNvCxnSpPr>
          <p:nvPr/>
        </p:nvCxnSpPr>
        <p:spPr>
          <a:xfrm>
            <a:off x="7355956" y="1754372"/>
            <a:ext cx="0" cy="4167963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椭圆 32">
            <a:extLst>
              <a:ext uri="{FF2B5EF4-FFF2-40B4-BE49-F238E27FC236}">
                <a16:creationId xmlns:a16="http://schemas.microsoft.com/office/drawing/2014/main" id="{D365754C-6670-93F6-3B9A-3704EC6DAC8A}"/>
              </a:ext>
            </a:extLst>
          </p:cNvPr>
          <p:cNvSpPr/>
          <p:nvPr/>
        </p:nvSpPr>
        <p:spPr>
          <a:xfrm>
            <a:off x="7304119" y="5872614"/>
            <a:ext cx="111641" cy="11164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7D78B85-E8A9-67F6-1753-A2AFBC144667}"/>
              </a:ext>
            </a:extLst>
          </p:cNvPr>
          <p:cNvSpPr txBox="1"/>
          <p:nvPr/>
        </p:nvSpPr>
        <p:spPr>
          <a:xfrm>
            <a:off x="6910054" y="5976523"/>
            <a:ext cx="89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IBE</a:t>
            </a:r>
            <a:endParaRPr lang="zh-CN" altLang="en-US" b="1" dirty="0"/>
          </a:p>
        </p:txBody>
      </p:sp>
      <p:sp>
        <p:nvSpPr>
          <p:cNvPr id="35" name="椭圆 34">
            <a:extLst>
              <a:ext uri="{FF2B5EF4-FFF2-40B4-BE49-F238E27FC236}">
                <a16:creationId xmlns:a16="http://schemas.microsoft.com/office/drawing/2014/main" id="{39973737-548B-E5E2-A498-F708BF286094}"/>
              </a:ext>
            </a:extLst>
          </p:cNvPr>
          <p:cNvSpPr/>
          <p:nvPr/>
        </p:nvSpPr>
        <p:spPr>
          <a:xfrm>
            <a:off x="8508702" y="2274152"/>
            <a:ext cx="111641" cy="111641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3FE0A66-67E4-779D-2572-E4D076B2673B}"/>
              </a:ext>
            </a:extLst>
          </p:cNvPr>
          <p:cNvSpPr txBox="1"/>
          <p:nvPr/>
        </p:nvSpPr>
        <p:spPr>
          <a:xfrm>
            <a:off x="8147866" y="2400988"/>
            <a:ext cx="8918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GBM</a:t>
            </a:r>
            <a:endParaRPr lang="zh-CN" altLang="en-US" b="1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6199DB88-9714-0A70-2639-72215C4490D3}"/>
              </a:ext>
            </a:extLst>
          </p:cNvPr>
          <p:cNvCxnSpPr>
            <a:cxnSpLocks/>
          </p:cNvCxnSpPr>
          <p:nvPr/>
        </p:nvCxnSpPr>
        <p:spPr>
          <a:xfrm>
            <a:off x="1504507" y="3429000"/>
            <a:ext cx="844756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C8B27C34-65AD-AE90-C6BB-205B5F5366E7}"/>
              </a:ext>
            </a:extLst>
          </p:cNvPr>
          <p:cNvCxnSpPr>
            <a:cxnSpLocks/>
          </p:cNvCxnSpPr>
          <p:nvPr/>
        </p:nvCxnSpPr>
        <p:spPr>
          <a:xfrm>
            <a:off x="1490326" y="2326758"/>
            <a:ext cx="8447567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2BB8D844-476F-4B18-6A46-131CCD03D357}"/>
              </a:ext>
            </a:extLst>
          </p:cNvPr>
          <p:cNvSpPr txBox="1"/>
          <p:nvPr/>
        </p:nvSpPr>
        <p:spPr>
          <a:xfrm>
            <a:off x="10023177" y="4344803"/>
            <a:ext cx="1827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C00000"/>
                </a:solidFill>
              </a:rPr>
              <a:t>[ZZ’20]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895A084B-14A6-BAE4-742F-8937E07AB5A7}"/>
              </a:ext>
            </a:extLst>
          </p:cNvPr>
          <p:cNvSpPr txBox="1"/>
          <p:nvPr/>
        </p:nvSpPr>
        <p:spPr>
          <a:xfrm>
            <a:off x="9042952" y="5937336"/>
            <a:ext cx="26536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3584"/>
                </a:solidFill>
              </a:rPr>
              <a:t>standard model</a:t>
            </a:r>
            <a:endParaRPr lang="zh-CN" altLang="en-US" b="1" dirty="0">
              <a:solidFill>
                <a:srgbClr val="003584"/>
              </a:solidFill>
            </a:endParaRP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501628FB-891D-47C1-7B01-3CC640C1798F}"/>
              </a:ext>
            </a:extLst>
          </p:cNvPr>
          <p:cNvSpPr txBox="1"/>
          <p:nvPr/>
        </p:nvSpPr>
        <p:spPr>
          <a:xfrm>
            <a:off x="287745" y="1721911"/>
            <a:ext cx="13064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3584"/>
                </a:solidFill>
              </a:rPr>
              <a:t>heuristic</a:t>
            </a:r>
          </a:p>
        </p:txBody>
      </p:sp>
    </p:spTree>
    <p:extLst>
      <p:ext uri="{BB962C8B-B14F-4D97-AF65-F5344CB8AC3E}">
        <p14:creationId xmlns:p14="http://schemas.microsoft.com/office/powerpoint/2010/main" val="1284056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ng In">
            <a:extLst>
              <a:ext uri="{FF2B5EF4-FFF2-40B4-BE49-F238E27FC236}">
                <a16:creationId xmlns:a16="http://schemas.microsoft.com/office/drawing/2014/main" id="{21193987-3EEA-D012-CE0E-B9222D7A89EB}"/>
              </a:ext>
            </a:extLst>
          </p:cNvPr>
          <p:cNvSpPr/>
          <p:nvPr/>
        </p:nvSpPr>
        <p:spPr>
          <a:xfrm>
            <a:off x="1350122" y="2736636"/>
            <a:ext cx="5394346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0" algn="l">
              <a:spcBef>
                <a:spcPts val="2000"/>
              </a:spcBef>
              <a:buFont typeface="Zapf Dingbats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rPr lang="en-US" altLang="zh-CN" dirty="0"/>
              <a:t>Moving on...</a:t>
            </a:r>
          </a:p>
        </p:txBody>
      </p:sp>
      <p:pic>
        <p:nvPicPr>
          <p:cNvPr id="4" name="imgres.jpeg" descr="imgres.jpeg">
            <a:extLst>
              <a:ext uri="{FF2B5EF4-FFF2-40B4-BE49-F238E27FC236}">
                <a16:creationId xmlns:a16="http://schemas.microsoft.com/office/drawing/2014/main" id="{EB2CEFB4-E77F-D57B-89AC-772DC5EDA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8087" y="2093794"/>
            <a:ext cx="2413000" cy="24130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Moving on...">
            <a:extLst>
              <a:ext uri="{FF2B5EF4-FFF2-40B4-BE49-F238E27FC236}">
                <a16:creationId xmlns:a16="http://schemas.microsoft.com/office/drawing/2014/main" id="{652D89C9-9B0A-8226-9C5B-2A2DCB5BC07A}"/>
              </a:ext>
            </a:extLst>
          </p:cNvPr>
          <p:cNvSpPr/>
          <p:nvPr/>
        </p:nvSpPr>
        <p:spPr>
          <a:xfrm>
            <a:off x="1028601" y="5142307"/>
            <a:ext cx="516890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0" algn="l">
              <a:spcBef>
                <a:spcPts val="2000"/>
              </a:spcBef>
              <a:buFont typeface="Zapf Dingbats"/>
              <a:defRPr sz="6400"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920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EB04C-8304-9B07-9CA9-DE59B4C8CB4A}"/>
              </a:ext>
            </a:extLst>
          </p:cNvPr>
          <p:cNvSpPr txBox="1"/>
          <p:nvPr/>
        </p:nvSpPr>
        <p:spPr>
          <a:xfrm>
            <a:off x="1193800" y="1852251"/>
            <a:ext cx="9093040" cy="340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Motivation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GGM is strictly stronger than ROM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GBM is strictly stronger than GGM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Conclusion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758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GGM&gt;ROM via indifferentiability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92B0838-5615-D7AD-019A-B44B6344C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787" y="2701258"/>
            <a:ext cx="1076646" cy="119290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EC89D49-C7E8-4FDF-452A-07D4360AA18F}"/>
              </a:ext>
            </a:extLst>
          </p:cNvPr>
          <p:cNvSpPr txBox="1"/>
          <p:nvPr/>
        </p:nvSpPr>
        <p:spPr>
          <a:xfrm>
            <a:off x="986823" y="2824205"/>
            <a:ext cx="1965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/>
              <a:t>Construction</a:t>
            </a:r>
            <a:endParaRPr lang="zh-CN" altLang="en-US" sz="1600" b="1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D326D6B-CF4A-450F-8489-64A55B80F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328" y="2131058"/>
            <a:ext cx="653593" cy="6535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4C44289-1BC9-7B6B-888F-00F129DF2F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599" y="2109951"/>
            <a:ext cx="653593" cy="65359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D715B5A7-200F-6388-B355-40B667C737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874" y="2100582"/>
            <a:ext cx="653593" cy="65359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4D783CD-6350-5397-4E09-CB38137643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244" y="2009444"/>
            <a:ext cx="793654" cy="793654"/>
          </a:xfrm>
          <a:prstGeom prst="rect">
            <a:avLst/>
          </a:prstGeom>
        </p:spPr>
      </p:pic>
      <p:sp>
        <p:nvSpPr>
          <p:cNvPr id="21" name="TextBox 9">
            <a:extLst>
              <a:ext uri="{FF2B5EF4-FFF2-40B4-BE49-F238E27FC236}">
                <a16:creationId xmlns:a16="http://schemas.microsoft.com/office/drawing/2014/main" id="{2B47B0DC-3091-914F-ADB5-E1395CAB881D}"/>
              </a:ext>
            </a:extLst>
          </p:cNvPr>
          <p:cNvSpPr txBox="1"/>
          <p:nvPr/>
        </p:nvSpPr>
        <p:spPr>
          <a:xfrm>
            <a:off x="632161" y="893338"/>
            <a:ext cx="1127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The framework of indifferentiability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1D391B90-AB6E-B162-71D5-103B09DF2589}"/>
              </a:ext>
            </a:extLst>
          </p:cNvPr>
          <p:cNvCxnSpPr>
            <a:cxnSpLocks/>
          </p:cNvCxnSpPr>
          <p:nvPr/>
        </p:nvCxnSpPr>
        <p:spPr>
          <a:xfrm>
            <a:off x="2612276" y="2442386"/>
            <a:ext cx="137476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2E034736-A795-D83C-19E5-BB7606D323C9}"/>
              </a:ext>
            </a:extLst>
          </p:cNvPr>
          <p:cNvCxnSpPr>
            <a:cxnSpLocks/>
          </p:cNvCxnSpPr>
          <p:nvPr/>
        </p:nvCxnSpPr>
        <p:spPr>
          <a:xfrm flipH="1">
            <a:off x="8304329" y="2406271"/>
            <a:ext cx="142977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文本框 31">
            <a:extLst>
              <a:ext uri="{FF2B5EF4-FFF2-40B4-BE49-F238E27FC236}">
                <a16:creationId xmlns:a16="http://schemas.microsoft.com/office/drawing/2014/main" id="{31F40369-C55F-2DD1-B1D2-71F80957F3B3}"/>
              </a:ext>
            </a:extLst>
          </p:cNvPr>
          <p:cNvSpPr txBox="1"/>
          <p:nvPr/>
        </p:nvSpPr>
        <p:spPr>
          <a:xfrm>
            <a:off x="9399224" y="2824205"/>
            <a:ext cx="196569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/>
              <a:t>Simulator</a:t>
            </a:r>
            <a:endParaRPr lang="zh-CN" altLang="en-US" sz="1600" b="1" dirty="0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1024049-818D-46DB-AF88-2C2A38BE1DBC}"/>
              </a:ext>
            </a:extLst>
          </p:cNvPr>
          <p:cNvSpPr/>
          <p:nvPr/>
        </p:nvSpPr>
        <p:spPr>
          <a:xfrm>
            <a:off x="1237960" y="1620571"/>
            <a:ext cx="3790528" cy="1630319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4321156C-1F70-F70D-AF81-772D9B8FBE41}"/>
              </a:ext>
            </a:extLst>
          </p:cNvPr>
          <p:cNvSpPr txBox="1"/>
          <p:nvPr/>
        </p:nvSpPr>
        <p:spPr>
          <a:xfrm>
            <a:off x="2197976" y="1671185"/>
            <a:ext cx="1870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Real World</a:t>
            </a:r>
            <a:endParaRPr lang="zh-CN" altLang="en-US" sz="2000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65919E9-29FB-CFB5-2EA6-09977F3A8FA6}"/>
              </a:ext>
            </a:extLst>
          </p:cNvPr>
          <p:cNvSpPr/>
          <p:nvPr/>
        </p:nvSpPr>
        <p:spPr>
          <a:xfrm>
            <a:off x="7163514" y="1620571"/>
            <a:ext cx="3792720" cy="1630319"/>
          </a:xfrm>
          <a:prstGeom prst="rect">
            <a:avLst/>
          </a:prstGeom>
          <a:noFill/>
          <a:ln w="28575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840D68FA-DF3F-CCD7-37E3-2052F9824510}"/>
              </a:ext>
            </a:extLst>
          </p:cNvPr>
          <p:cNvSpPr txBox="1"/>
          <p:nvPr/>
        </p:nvSpPr>
        <p:spPr>
          <a:xfrm>
            <a:off x="8124626" y="1676284"/>
            <a:ext cx="187049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Ideal World</a:t>
            </a:r>
            <a:endParaRPr lang="zh-CN" altLang="en-US" sz="2000" dirty="0"/>
          </a:p>
        </p:txBody>
      </p:sp>
      <p:cxnSp>
        <p:nvCxnSpPr>
          <p:cNvPr id="40" name="连接符: 曲线 39">
            <a:extLst>
              <a:ext uri="{FF2B5EF4-FFF2-40B4-BE49-F238E27FC236}">
                <a16:creationId xmlns:a16="http://schemas.microsoft.com/office/drawing/2014/main" id="{9711008A-191A-0A3C-C188-01164B7A61FA}"/>
              </a:ext>
            </a:extLst>
          </p:cNvPr>
          <p:cNvCxnSpPr>
            <a:cxnSpLocks/>
          </p:cNvCxnSpPr>
          <p:nvPr/>
        </p:nvCxnSpPr>
        <p:spPr>
          <a:xfrm rot="10800000">
            <a:off x="2519917" y="2668304"/>
            <a:ext cx="3056449" cy="909387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连接符: 曲线 41">
            <a:extLst>
              <a:ext uri="{FF2B5EF4-FFF2-40B4-BE49-F238E27FC236}">
                <a16:creationId xmlns:a16="http://schemas.microsoft.com/office/drawing/2014/main" id="{4F67A452-8743-84FF-9D3E-620F9F234154}"/>
              </a:ext>
            </a:extLst>
          </p:cNvPr>
          <p:cNvCxnSpPr>
            <a:cxnSpLocks/>
            <a:stCxn id="11" idx="1"/>
            <a:endCxn id="15" idx="3"/>
          </p:cNvCxnSpPr>
          <p:nvPr/>
        </p:nvCxnSpPr>
        <p:spPr>
          <a:xfrm rot="10800000">
            <a:off x="4786921" y="2457856"/>
            <a:ext cx="834866" cy="839855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连接符: 曲线 49">
            <a:extLst>
              <a:ext uri="{FF2B5EF4-FFF2-40B4-BE49-F238E27FC236}">
                <a16:creationId xmlns:a16="http://schemas.microsoft.com/office/drawing/2014/main" id="{F921255A-B810-D587-5729-2FE8CEB4A4EA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496496" y="2436748"/>
            <a:ext cx="903103" cy="823511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2" name="连接符: 曲线 8191">
            <a:extLst>
              <a:ext uri="{FF2B5EF4-FFF2-40B4-BE49-F238E27FC236}">
                <a16:creationId xmlns:a16="http://schemas.microsoft.com/office/drawing/2014/main" id="{108A0C26-9F65-729D-9499-3EB0082BEA85}"/>
              </a:ext>
            </a:extLst>
          </p:cNvPr>
          <p:cNvCxnSpPr>
            <a:cxnSpLocks/>
          </p:cNvCxnSpPr>
          <p:nvPr/>
        </p:nvCxnSpPr>
        <p:spPr>
          <a:xfrm flipV="1">
            <a:off x="6754830" y="2643630"/>
            <a:ext cx="3138804" cy="955994"/>
          </a:xfrm>
          <a:prstGeom prst="curvedConnector3">
            <a:avLst>
              <a:gd name="adj1" fmla="val 50000"/>
            </a:avLst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196" name="文本框 8195">
                <a:extLst>
                  <a:ext uri="{FF2B5EF4-FFF2-40B4-BE49-F238E27FC236}">
                    <a16:creationId xmlns:a16="http://schemas.microsoft.com/office/drawing/2014/main" id="{07F5BA98-2B18-D331-A55D-D3DE4D97DFC2}"/>
                  </a:ext>
                </a:extLst>
              </p:cNvPr>
              <p:cNvSpPr txBox="1"/>
              <p:nvPr/>
            </p:nvSpPr>
            <p:spPr>
              <a:xfrm>
                <a:off x="5542147" y="1726939"/>
                <a:ext cx="113103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defRPr sz="3300">
                    <a:latin typeface="Helvetica Light"/>
                    <a:ea typeface="Helvetica Light"/>
                    <a:cs typeface="Helvetica Light"/>
                    <a:sym typeface="Helvetica Light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6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zh-CN" altLang="en-US" sz="7200" dirty="0"/>
              </a:p>
            </p:txBody>
          </p:sp>
        </mc:Choice>
        <mc:Fallback xmlns="">
          <p:sp>
            <p:nvSpPr>
              <p:cNvPr id="8196" name="文本框 8195">
                <a:extLst>
                  <a:ext uri="{FF2B5EF4-FFF2-40B4-BE49-F238E27FC236}">
                    <a16:creationId xmlns:a16="http://schemas.microsoft.com/office/drawing/2014/main" id="{07F5BA98-2B18-D331-A55D-D3DE4D97D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147" y="1726939"/>
                <a:ext cx="1131038" cy="101566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ounded Rectangle">
            <a:extLst>
              <a:ext uri="{FF2B5EF4-FFF2-40B4-BE49-F238E27FC236}">
                <a16:creationId xmlns:a16="http://schemas.microsoft.com/office/drawing/2014/main" id="{A91B8D23-BC4A-7DA4-3553-F34BAB456EE7}"/>
              </a:ext>
            </a:extLst>
          </p:cNvPr>
          <p:cNvSpPr/>
          <p:nvPr/>
        </p:nvSpPr>
        <p:spPr>
          <a:xfrm>
            <a:off x="632161" y="4044798"/>
            <a:ext cx="10837499" cy="1629291"/>
          </a:xfrm>
          <a:prstGeom prst="roundRect">
            <a:avLst>
              <a:gd name="adj" fmla="val 13674"/>
            </a:avLst>
          </a:prstGeom>
          <a:noFill/>
          <a:ln w="38100" cap="flat">
            <a:solidFill>
              <a:srgbClr val="003584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  <p:sp>
        <p:nvSpPr>
          <p:cNvPr id="8198" name="[Zhandry-Zhang,?’21]">
            <a:extLst>
              <a:ext uri="{FF2B5EF4-FFF2-40B4-BE49-F238E27FC236}">
                <a16:creationId xmlns:a16="http://schemas.microsoft.com/office/drawing/2014/main" id="{CB5C35D9-DE40-262E-0432-9E42924F27AD}"/>
              </a:ext>
            </a:extLst>
          </p:cNvPr>
          <p:cNvSpPr txBox="1"/>
          <p:nvPr/>
        </p:nvSpPr>
        <p:spPr>
          <a:xfrm>
            <a:off x="6618771" y="5100482"/>
            <a:ext cx="4507584" cy="43608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noAutofit/>
          </a:bodyPr>
          <a:lstStyle/>
          <a:p>
            <a:pPr algn="ctr">
              <a:lnSpc>
                <a:spcPct val="120000"/>
              </a:lnSpc>
              <a:defRPr sz="2100"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rPr sz="2000" dirty="0">
                <a:solidFill>
                  <a:srgbClr val="C00000"/>
                </a:solidFill>
              </a:rPr>
              <a:t>[</a:t>
            </a:r>
            <a:r>
              <a:rPr lang="en-US" altLang="zh-CN" sz="2000" dirty="0">
                <a:solidFill>
                  <a:srgbClr val="C00000"/>
                </a:solidFill>
              </a:rPr>
              <a:t>Maurer-Renner-</a:t>
            </a:r>
            <a:r>
              <a:rPr lang="en-US" altLang="zh-CN" sz="2000" dirty="0" err="1">
                <a:solidFill>
                  <a:srgbClr val="C00000"/>
                </a:solidFill>
              </a:rPr>
              <a:t>Holenstein</a:t>
            </a:r>
            <a:r>
              <a:rPr lang="en-US" altLang="zh-CN" sz="2000" dirty="0">
                <a:solidFill>
                  <a:srgbClr val="C00000"/>
                </a:solidFill>
              </a:rPr>
              <a:t>, TCC2004</a:t>
            </a:r>
            <a:r>
              <a:rPr sz="2000" dirty="0">
                <a:solidFill>
                  <a:srgbClr val="C00000"/>
                </a:solidFill>
              </a:rPr>
              <a:t>]</a:t>
            </a:r>
          </a:p>
        </p:txBody>
      </p:sp>
      <p:sp>
        <p:nvSpPr>
          <p:cNvPr id="8199" name="文本框 8198">
            <a:extLst>
              <a:ext uri="{FF2B5EF4-FFF2-40B4-BE49-F238E27FC236}">
                <a16:creationId xmlns:a16="http://schemas.microsoft.com/office/drawing/2014/main" id="{1B52C91B-62C4-FCAB-4C07-4938A770E464}"/>
              </a:ext>
            </a:extLst>
          </p:cNvPr>
          <p:cNvSpPr txBox="1"/>
          <p:nvPr/>
        </p:nvSpPr>
        <p:spPr>
          <a:xfrm>
            <a:off x="908244" y="4180238"/>
            <a:ext cx="102610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altLang="zh-CN" sz="2000" b="1" dirty="0"/>
              <a:t>Composition Theorem:</a:t>
            </a:r>
            <a:r>
              <a:rPr lang="en-US" altLang="zh-CN" sz="2000" dirty="0"/>
              <a:t> If A implies B in the framework of indifferentiability, then for any cryptosystem P that is secure in model B, we have that P is also secure in model A with respect to the construction. </a:t>
            </a:r>
            <a:endParaRPr lang="zh-CN" altLang="en-US" sz="2000" dirty="0"/>
          </a:p>
        </p:txBody>
      </p:sp>
      <p:sp>
        <p:nvSpPr>
          <p:cNvPr id="8200" name="文本框 8199">
            <a:extLst>
              <a:ext uri="{FF2B5EF4-FFF2-40B4-BE49-F238E27FC236}">
                <a16:creationId xmlns:a16="http://schemas.microsoft.com/office/drawing/2014/main" id="{DD02297E-86BC-6B4F-8089-83F8D00D267F}"/>
              </a:ext>
            </a:extLst>
          </p:cNvPr>
          <p:cNvSpPr txBox="1"/>
          <p:nvPr/>
        </p:nvSpPr>
        <p:spPr>
          <a:xfrm>
            <a:off x="1351752" y="5813138"/>
            <a:ext cx="93048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/>
              <a:t>Indifferentiability becomes the typical framework to study the relationship between distinct models 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8180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Our Strategy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268FBF4-03FE-E4CF-7257-ECFAC2E66475}"/>
              </a:ext>
            </a:extLst>
          </p:cNvPr>
          <p:cNvSpPr txBox="1"/>
          <p:nvPr/>
        </p:nvSpPr>
        <p:spPr>
          <a:xfrm>
            <a:off x="873615" y="1349764"/>
            <a:ext cx="65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implies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statistically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B67EDD5-FDFA-F7D9-30F3-428336D91AE9}"/>
              </a:ext>
            </a:extLst>
          </p:cNvPr>
          <p:cNvSpPr txBox="1"/>
          <p:nvPr/>
        </p:nvSpPr>
        <p:spPr>
          <a:xfrm>
            <a:off x="873615" y="3099961"/>
            <a:ext cx="67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is separated from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computationally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/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We build a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GGM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is indifferentiable from ROM 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blipFill>
                <a:blip r:embed="rId3"/>
                <a:stretch>
                  <a:fillRect l="-534" b="-16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/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Identify a hard problem P</a:t>
                </a:r>
                <a:r>
                  <a:rPr lang="zh-CN" altLang="en-US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P is hard in the GGM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for any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P is easy in ROM 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ROM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 indifferentiable from GGM, then P is easy in the GGM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blipFill>
                <a:blip r:embed="rId4"/>
                <a:stretch>
                  <a:fillRect l="-534" b="-2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组合 12">
            <a:extLst>
              <a:ext uri="{FF2B5EF4-FFF2-40B4-BE49-F238E27FC236}">
                <a16:creationId xmlns:a16="http://schemas.microsoft.com/office/drawing/2014/main" id="{BD5C7D14-10A4-9FA9-429B-76622E6DB97E}"/>
              </a:ext>
            </a:extLst>
          </p:cNvPr>
          <p:cNvGrpSpPr/>
          <p:nvPr/>
        </p:nvGrpSpPr>
        <p:grpSpPr>
          <a:xfrm>
            <a:off x="1884032" y="4265155"/>
            <a:ext cx="7897185" cy="1899482"/>
            <a:chOff x="1884032" y="4265155"/>
            <a:chExt cx="7897185" cy="1899482"/>
          </a:xfrm>
        </p:grpSpPr>
        <p:sp>
          <p:nvSpPr>
            <p:cNvPr id="10" name="Oval 35">
              <a:extLst>
                <a:ext uri="{FF2B5EF4-FFF2-40B4-BE49-F238E27FC236}">
                  <a16:creationId xmlns:a16="http://schemas.microsoft.com/office/drawing/2014/main" id="{8865D77D-8E5B-4A74-021D-E12068A37BE3}"/>
                </a:ext>
              </a:extLst>
            </p:cNvPr>
            <p:cNvSpPr/>
            <p:nvPr/>
          </p:nvSpPr>
          <p:spPr>
            <a:xfrm>
              <a:off x="1884032" y="4265155"/>
              <a:ext cx="2773885" cy="66266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2" name="Oval 35">
              <a:extLst>
                <a:ext uri="{FF2B5EF4-FFF2-40B4-BE49-F238E27FC236}">
                  <a16:creationId xmlns:a16="http://schemas.microsoft.com/office/drawing/2014/main" id="{52AE73ED-257E-B8F6-9B88-4C67293EB46D}"/>
                </a:ext>
              </a:extLst>
            </p:cNvPr>
            <p:cNvSpPr/>
            <p:nvPr/>
          </p:nvSpPr>
          <p:spPr>
            <a:xfrm>
              <a:off x="7007332" y="5501975"/>
              <a:ext cx="2773885" cy="66266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</p:grpSp>
    </p:spTree>
    <p:extLst>
      <p:ext uri="{BB962C8B-B14F-4D97-AF65-F5344CB8AC3E}">
        <p14:creationId xmlns:p14="http://schemas.microsoft.com/office/powerpoint/2010/main" val="205436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Our Strategy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268FBF4-03FE-E4CF-7257-ECFAC2E66475}"/>
              </a:ext>
            </a:extLst>
          </p:cNvPr>
          <p:cNvSpPr txBox="1"/>
          <p:nvPr/>
        </p:nvSpPr>
        <p:spPr>
          <a:xfrm>
            <a:off x="873615" y="1349764"/>
            <a:ext cx="65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implies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statistically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B67EDD5-FDFA-F7D9-30F3-428336D91AE9}"/>
              </a:ext>
            </a:extLst>
          </p:cNvPr>
          <p:cNvSpPr txBox="1"/>
          <p:nvPr/>
        </p:nvSpPr>
        <p:spPr>
          <a:xfrm>
            <a:off x="944040" y="3091731"/>
            <a:ext cx="67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is separated from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computationally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/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We build a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GGM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is indifferentiable from ROM 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blipFill>
                <a:blip r:embed="rId3"/>
                <a:stretch>
                  <a:fillRect l="-534" b="-16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/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Identify a hard problem P</a:t>
                </a:r>
                <a:r>
                  <a:rPr lang="zh-CN" altLang="en-US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P is hard in the GGM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for any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P is easy in ROM 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ROM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 indifferentiable from GGM, then P is easy in the GGM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blipFill>
                <a:blip r:embed="rId4"/>
                <a:stretch>
                  <a:fillRect l="-534" b="-2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unnamed.png" descr="unnamed.png">
            <a:extLst>
              <a:ext uri="{FF2B5EF4-FFF2-40B4-BE49-F238E27FC236}">
                <a16:creationId xmlns:a16="http://schemas.microsoft.com/office/drawing/2014/main" id="{9E7F36EF-2690-C019-82A4-B1D6E1737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199" y="1677413"/>
            <a:ext cx="1196718" cy="137073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38645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GGM Implies ROM Statistically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DE53E5FB-6D6F-90EA-8C4A-B4D26B7AB71E}"/>
              </a:ext>
            </a:extLst>
          </p:cNvPr>
          <p:cNvSpPr txBox="1"/>
          <p:nvPr/>
        </p:nvSpPr>
        <p:spPr>
          <a:xfrm>
            <a:off x="777812" y="1003888"/>
            <a:ext cx="163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Attempt 1</a:t>
            </a:r>
            <a:endParaRPr lang="zh-CN" altLang="en-US" sz="2400" b="1" u="sng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922157-E287-0E9B-7188-C0D4F80CA625}"/>
              </a:ext>
            </a:extLst>
          </p:cNvPr>
          <p:cNvSpPr txBox="1"/>
          <p:nvPr/>
        </p:nvSpPr>
        <p:spPr>
          <a:xfrm>
            <a:off x="777812" y="1355213"/>
            <a:ext cx="2078240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H(x):=label(x)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F4CD8EAB-88B3-6538-7905-737779B74605}"/>
              </a:ext>
            </a:extLst>
          </p:cNvPr>
          <p:cNvSpPr txBox="1"/>
          <p:nvPr/>
        </p:nvSpPr>
        <p:spPr>
          <a:xfrm>
            <a:off x="3766359" y="1003887"/>
            <a:ext cx="1636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Attack</a:t>
            </a:r>
            <a:endParaRPr lang="zh-CN" altLang="en-US" sz="2400" b="1" u="sng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8F497DD-01FE-25B7-F4EC-C432F88A83B3}"/>
              </a:ext>
            </a:extLst>
          </p:cNvPr>
          <p:cNvSpPr txBox="1"/>
          <p:nvPr/>
        </p:nvSpPr>
        <p:spPr>
          <a:xfrm>
            <a:off x="3814867" y="1355213"/>
            <a:ext cx="1001608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Step1. 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91F114F5-4E05-B4E4-223D-D77FDD11C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79" y="1567345"/>
            <a:ext cx="511982" cy="5672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778CC771-0819-2ACB-4A41-B44CD3B15C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42" y="1524181"/>
            <a:ext cx="653593" cy="653593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0654DC6D-1DA6-44DB-3E52-0DE194FC32CC}"/>
              </a:ext>
            </a:extLst>
          </p:cNvPr>
          <p:cNvCxnSpPr/>
          <p:nvPr/>
        </p:nvCxnSpPr>
        <p:spPr>
          <a:xfrm>
            <a:off x="5616111" y="1662733"/>
            <a:ext cx="2141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7E3468B9-10F5-7731-A29E-682852869013}"/>
              </a:ext>
            </a:extLst>
          </p:cNvPr>
          <p:cNvSpPr txBox="1"/>
          <p:nvPr/>
        </p:nvSpPr>
        <p:spPr>
          <a:xfrm>
            <a:off x="5831046" y="1362907"/>
            <a:ext cx="18888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Label: x, y, x+y</a:t>
            </a:r>
            <a:endParaRPr lang="zh-CN" altLang="en-US" sz="1400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0C476EC0-B644-9A49-9983-4E3A1F338B47}"/>
              </a:ext>
            </a:extLst>
          </p:cNvPr>
          <p:cNvCxnSpPr>
            <a:cxnSpLocks/>
          </p:cNvCxnSpPr>
          <p:nvPr/>
        </p:nvCxnSpPr>
        <p:spPr>
          <a:xfrm flipH="1">
            <a:off x="5616111" y="1850977"/>
            <a:ext cx="2141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277E5E0B-7D3F-5173-7EB6-C2D7A36A7AD3}"/>
              </a:ext>
            </a:extLst>
          </p:cNvPr>
          <p:cNvSpPr txBox="1"/>
          <p:nvPr/>
        </p:nvSpPr>
        <p:spPr>
          <a:xfrm>
            <a:off x="5904643" y="1881721"/>
            <a:ext cx="18152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H(x), H(y), </a:t>
            </a:r>
            <a:r>
              <a:rPr lang="en-US" altLang="zh-CN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H(x+y)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F953B4C4-9116-3F6C-DC18-EB5A5C9DC6BB}"/>
              </a:ext>
            </a:extLst>
          </p:cNvPr>
          <p:cNvSpPr txBox="1"/>
          <p:nvPr/>
        </p:nvSpPr>
        <p:spPr>
          <a:xfrm>
            <a:off x="3814867" y="2481677"/>
            <a:ext cx="1082571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Step2. 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E964BD63-CF9C-56DE-7F89-652468464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911" y="2552604"/>
            <a:ext cx="793654" cy="793654"/>
          </a:xfrm>
          <a:prstGeom prst="rect">
            <a:avLst/>
          </a:prstGeom>
        </p:spPr>
      </p:pic>
      <p:pic>
        <p:nvPicPr>
          <p:cNvPr id="25" name="Image" descr="Image">
            <a:extLst>
              <a:ext uri="{FF2B5EF4-FFF2-40B4-BE49-F238E27FC236}">
                <a16:creationId xmlns:a16="http://schemas.microsoft.com/office/drawing/2014/main" id="{A207C83C-BBFA-80C0-1819-1268775AE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79" y="2707369"/>
            <a:ext cx="511982" cy="567267"/>
          </a:xfrm>
          <a:prstGeom prst="rect">
            <a:avLst/>
          </a:prstGeom>
          <a:ln w="12700">
            <a:miter lim="400000"/>
          </a:ln>
        </p:spPr>
      </p:pic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785DFAAC-85B2-E4DB-C5CA-A01BE54F5C01}"/>
              </a:ext>
            </a:extLst>
          </p:cNvPr>
          <p:cNvCxnSpPr/>
          <p:nvPr/>
        </p:nvCxnSpPr>
        <p:spPr>
          <a:xfrm>
            <a:off x="5616111" y="2875943"/>
            <a:ext cx="2141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76947AD3-0C1A-BF2F-68C1-1B23E2DBDA4D}"/>
              </a:ext>
            </a:extLst>
          </p:cNvPr>
          <p:cNvSpPr txBox="1"/>
          <p:nvPr/>
        </p:nvSpPr>
        <p:spPr>
          <a:xfrm>
            <a:off x="5902023" y="2579450"/>
            <a:ext cx="16706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Add: H(x), H(y)</a:t>
            </a:r>
            <a:endParaRPr lang="zh-CN" altLang="en-US" sz="1400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0813C2F5-ADA3-B15C-260C-B4E6A5670648}"/>
              </a:ext>
            </a:extLst>
          </p:cNvPr>
          <p:cNvCxnSpPr>
            <a:cxnSpLocks/>
          </p:cNvCxnSpPr>
          <p:nvPr/>
        </p:nvCxnSpPr>
        <p:spPr>
          <a:xfrm flipH="1">
            <a:off x="5616111" y="3064187"/>
            <a:ext cx="21413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AA659DBA-0B12-D82D-C67A-43C45DA7D3F9}"/>
              </a:ext>
            </a:extLst>
          </p:cNvPr>
          <p:cNvSpPr txBox="1"/>
          <p:nvPr/>
        </p:nvSpPr>
        <p:spPr>
          <a:xfrm>
            <a:off x="5795990" y="3014617"/>
            <a:ext cx="1815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str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2C3232B-8D94-A7EB-155B-0D5B3A2DEB4F}"/>
                  </a:ext>
                </a:extLst>
              </p:cNvPr>
              <p:cNvSpPr txBox="1"/>
              <p:nvPr/>
            </p:nvSpPr>
            <p:spPr>
              <a:xfrm>
                <a:off x="8736368" y="2210118"/>
                <a:ext cx="18152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8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H(x+y</a:t>
                </a:r>
                <a:r>
                  <a:rPr lang="en-US" altLang="zh-CN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</m:t>
                    </m:r>
                  </m:oMath>
                </a14:m>
                <a:r>
                  <a:rPr lang="en-US" altLang="zh-CN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str? </a:t>
                </a:r>
                <a:endParaRPr lang="zh-CN" altLang="en-US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22C3232B-8D94-A7EB-155B-0D5B3A2DE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368" y="2210118"/>
                <a:ext cx="1815299" cy="369332"/>
              </a:xfrm>
              <a:prstGeom prst="rect">
                <a:avLst/>
              </a:prstGeom>
              <a:blipFill>
                <a:blip r:embed="rId6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9">
            <a:extLst>
              <a:ext uri="{FF2B5EF4-FFF2-40B4-BE49-F238E27FC236}">
                <a16:creationId xmlns:a16="http://schemas.microsoft.com/office/drawing/2014/main" id="{6FF0D916-2CCA-1620-9B9E-80E1EEF54A2B}"/>
              </a:ext>
            </a:extLst>
          </p:cNvPr>
          <p:cNvSpPr txBox="1"/>
          <p:nvPr/>
        </p:nvSpPr>
        <p:spPr>
          <a:xfrm>
            <a:off x="807529" y="3520122"/>
            <a:ext cx="290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Our solution</a:t>
            </a:r>
            <a:endParaRPr lang="zh-CN" altLang="en-US" sz="2400" b="1" u="sng" dirty="0"/>
          </a:p>
        </p:txBody>
      </p:sp>
      <p:sp>
        <p:nvSpPr>
          <p:cNvPr id="47" name="Oval 35">
            <a:extLst>
              <a:ext uri="{FF2B5EF4-FFF2-40B4-BE49-F238E27FC236}">
                <a16:creationId xmlns:a16="http://schemas.microsoft.com/office/drawing/2014/main" id="{BA42D381-DFDD-DEBF-A278-DECA7C15EC3D}"/>
              </a:ext>
            </a:extLst>
          </p:cNvPr>
          <p:cNvSpPr/>
          <p:nvPr/>
        </p:nvSpPr>
        <p:spPr>
          <a:xfrm>
            <a:off x="5684843" y="2464026"/>
            <a:ext cx="1926446" cy="461660"/>
          </a:xfrm>
          <a:prstGeom prst="ellipse">
            <a:avLst/>
          </a:prstGeom>
          <a:noFill/>
          <a:ln w="28575">
            <a:solidFill>
              <a:srgbClr val="5C8E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68C39FF2-3BBB-880A-D4C1-F0C28D31851B}"/>
              </a:ext>
            </a:extLst>
          </p:cNvPr>
          <p:cNvSpPr txBox="1"/>
          <p:nvPr/>
        </p:nvSpPr>
        <p:spPr>
          <a:xfrm>
            <a:off x="922381" y="3927325"/>
            <a:ext cx="1107073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Prevent the adversary to make group addition query without making labeling queries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75B7C10-6E27-526A-3180-1F6DA9D76AD6}"/>
              </a:ext>
            </a:extLst>
          </p:cNvPr>
          <p:cNvSpPr txBox="1"/>
          <p:nvPr/>
        </p:nvSpPr>
        <p:spPr>
          <a:xfrm>
            <a:off x="1816932" y="4833016"/>
            <a:ext cx="1107073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H(x):=truc(label(x)), only outputting the first half bits of label(x)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id="{08D9CD7B-EFB2-3EBF-1531-996FEB6841C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71" y="4741431"/>
            <a:ext cx="798210" cy="798210"/>
          </a:xfrm>
          <a:prstGeom prst="rect">
            <a:avLst/>
          </a:prstGeom>
        </p:spPr>
      </p:pic>
      <p:sp>
        <p:nvSpPr>
          <p:cNvPr id="52" name="文本框 51">
            <a:extLst>
              <a:ext uri="{FF2B5EF4-FFF2-40B4-BE49-F238E27FC236}">
                <a16:creationId xmlns:a16="http://schemas.microsoft.com/office/drawing/2014/main" id="{72DF5D37-1C1E-FC7F-3624-3BB79D19A56F}"/>
              </a:ext>
            </a:extLst>
          </p:cNvPr>
          <p:cNvSpPr txBox="1"/>
          <p:nvPr/>
        </p:nvSpPr>
        <p:spPr>
          <a:xfrm>
            <a:off x="948871" y="5652878"/>
            <a:ext cx="1107073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Adversary can only obtain </a:t>
            </a:r>
            <a:r>
              <a:rPr lang="en-US" altLang="zh-CN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half of the bits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and can not recover the entire bits </a:t>
            </a:r>
            <a:r>
              <a:rPr lang="en-US" altLang="zh-CN" sz="200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w.h.p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025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7" grpId="0"/>
      <p:bldP spid="21" grpId="0"/>
      <p:bldP spid="23" grpId="0"/>
      <p:bldP spid="27" grpId="0"/>
      <p:bldP spid="30" grpId="0"/>
      <p:bldP spid="34" grpId="0"/>
      <p:bldP spid="46" grpId="0"/>
      <p:bldP spid="47" grpId="0" animBg="1"/>
      <p:bldP spid="48" grpId="0"/>
      <p:bldP spid="49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Our Strategy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268FBF4-03FE-E4CF-7257-ECFAC2E66475}"/>
              </a:ext>
            </a:extLst>
          </p:cNvPr>
          <p:cNvSpPr txBox="1"/>
          <p:nvPr/>
        </p:nvSpPr>
        <p:spPr>
          <a:xfrm>
            <a:off x="873615" y="1349764"/>
            <a:ext cx="65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implies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statistically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B67EDD5-FDFA-F7D9-30F3-428336D91AE9}"/>
              </a:ext>
            </a:extLst>
          </p:cNvPr>
          <p:cNvSpPr txBox="1"/>
          <p:nvPr/>
        </p:nvSpPr>
        <p:spPr>
          <a:xfrm>
            <a:off x="944040" y="3091731"/>
            <a:ext cx="67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is separated from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computationally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/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We build a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GGM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is indifferentiable from ROM 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blipFill>
                <a:blip r:embed="rId3"/>
                <a:stretch>
                  <a:fillRect l="-534" b="-16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/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Identify a hard problem P</a:t>
                </a:r>
                <a:r>
                  <a:rPr lang="zh-CN" altLang="en-US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P is hard in the GGM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for any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P is easy in ROM 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ROM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 indifferentiable from GGM, then P is easy in the GGM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blipFill>
                <a:blip r:embed="rId4"/>
                <a:stretch>
                  <a:fillRect l="-534" b="-2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unnamed.png" descr="unnamed.png">
            <a:extLst>
              <a:ext uri="{FF2B5EF4-FFF2-40B4-BE49-F238E27FC236}">
                <a16:creationId xmlns:a16="http://schemas.microsoft.com/office/drawing/2014/main" id="{9E7F36EF-2690-C019-82A4-B1D6E1737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199" y="1677413"/>
            <a:ext cx="1196718" cy="1370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nnamed.png" descr="unnamed.png">
            <a:extLst>
              <a:ext uri="{FF2B5EF4-FFF2-40B4-BE49-F238E27FC236}">
                <a16:creationId xmlns:a16="http://schemas.microsoft.com/office/drawing/2014/main" id="{55365771-D28C-A39F-363E-2453F7228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3651111"/>
            <a:ext cx="651269" cy="7459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9203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0DEAB791-AE11-D794-0F4F-C0EDA5286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58" y="227393"/>
            <a:ext cx="993228" cy="1274126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23E98C4-14C8-D741-2D2B-83B82FC882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552" y="1224136"/>
            <a:ext cx="674420" cy="1160230"/>
          </a:xfrm>
          <a:prstGeom prst="rect">
            <a:avLst/>
          </a:prstGeom>
        </p:spPr>
      </p:pic>
      <p:sp>
        <p:nvSpPr>
          <p:cNvPr id="7" name="对话气泡: 圆角矩形 6">
            <a:extLst>
              <a:ext uri="{FF2B5EF4-FFF2-40B4-BE49-F238E27FC236}">
                <a16:creationId xmlns:a16="http://schemas.microsoft.com/office/drawing/2014/main" id="{22BC6419-6BB7-F1C8-65A3-CE79D613CCAF}"/>
              </a:ext>
            </a:extLst>
          </p:cNvPr>
          <p:cNvSpPr/>
          <p:nvPr/>
        </p:nvSpPr>
        <p:spPr>
          <a:xfrm>
            <a:off x="1860247" y="465977"/>
            <a:ext cx="7487581" cy="740980"/>
          </a:xfrm>
          <a:prstGeom prst="wedgeRoundRectCallout">
            <a:avLst>
              <a:gd name="adj1" fmla="val -54880"/>
              <a:gd name="adj2" fmla="val 347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     Where do we use cryptography technology in our daily life?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对话气泡: 圆角矩形 10">
            <a:extLst>
              <a:ext uri="{FF2B5EF4-FFF2-40B4-BE49-F238E27FC236}">
                <a16:creationId xmlns:a16="http://schemas.microsoft.com/office/drawing/2014/main" id="{2D63A012-8DFA-93F3-75E3-6C30CA78C4E5}"/>
              </a:ext>
            </a:extLst>
          </p:cNvPr>
          <p:cNvSpPr/>
          <p:nvPr/>
        </p:nvSpPr>
        <p:spPr>
          <a:xfrm>
            <a:off x="6054730" y="1473603"/>
            <a:ext cx="4111744" cy="740980"/>
          </a:xfrm>
          <a:prstGeom prst="wedgeRoundRectCallout">
            <a:avLst>
              <a:gd name="adj1" fmla="val 64847"/>
              <a:gd name="adj2" fmla="val 24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t>      Cryptography is everywhere!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05FEBA0-DDF8-AC58-DDFD-D1965220B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758" y="1989046"/>
            <a:ext cx="5379432" cy="305915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6546703-CA89-49D0-4F5B-A0A47F1198A4}"/>
              </a:ext>
            </a:extLst>
          </p:cNvPr>
          <p:cNvSpPr/>
          <p:nvPr/>
        </p:nvSpPr>
        <p:spPr>
          <a:xfrm>
            <a:off x="2465692" y="1891928"/>
            <a:ext cx="2507673" cy="817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381619E-BE6D-0B3C-D4FA-823EF24C3FB7}"/>
              </a:ext>
            </a:extLst>
          </p:cNvPr>
          <p:cNvSpPr txBox="1"/>
          <p:nvPr/>
        </p:nvSpPr>
        <p:spPr>
          <a:xfrm>
            <a:off x="2250086" y="2039027"/>
            <a:ext cx="26552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Http Secure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EECBC97-B4A2-29EA-BB8C-FECC43142C6C}"/>
              </a:ext>
            </a:extLst>
          </p:cNvPr>
          <p:cNvSpPr txBox="1"/>
          <p:nvPr/>
        </p:nvSpPr>
        <p:spPr>
          <a:xfrm>
            <a:off x="4141506" y="5223838"/>
            <a:ext cx="41117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End to End Encryption</a:t>
            </a:r>
            <a:endParaRPr kumimoji="0" lang="zh-CN" alt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056" name="Picture 8" descr="Signal Foundation">
            <a:extLst>
              <a:ext uri="{FF2B5EF4-FFF2-40B4-BE49-F238E27FC236}">
                <a16:creationId xmlns:a16="http://schemas.microsoft.com/office/drawing/2014/main" id="{807EB589-3552-77FA-64E2-235B50216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9" t="28513" r="17934" b="28182"/>
          <a:stretch/>
        </p:blipFill>
        <p:spPr bwMode="auto">
          <a:xfrm>
            <a:off x="1578229" y="5810070"/>
            <a:ext cx="2271482" cy="81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D3E81131-A3FD-2700-23DD-C1C6AC2B7353}"/>
              </a:ext>
            </a:extLst>
          </p:cNvPr>
          <p:cNvSpPr txBox="1"/>
          <p:nvPr/>
        </p:nvSpPr>
        <p:spPr>
          <a:xfrm>
            <a:off x="7068116" y="2524386"/>
            <a:ext cx="37126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+mn-cs"/>
              </a:rPr>
              <a:t>Hash and Signature</a:t>
            </a:r>
          </a:p>
        </p:txBody>
      </p:sp>
      <p:pic>
        <p:nvPicPr>
          <p:cNvPr id="2064" name="Picture 16" descr="Odoo/OpenERP integration - Cybrosys Technologies">
            <a:extLst>
              <a:ext uri="{FF2B5EF4-FFF2-40B4-BE49-F238E27FC236}">
                <a16:creationId xmlns:a16="http://schemas.microsoft.com/office/drawing/2014/main" id="{15A6BCEF-1F52-607C-E256-FB29ADD6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40" y="5843894"/>
            <a:ext cx="2584076" cy="7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Zcash (ZEC): Price Analysis, Jan.02 - CryptoNewsZ">
            <a:extLst>
              <a:ext uri="{FF2B5EF4-FFF2-40B4-BE49-F238E27FC236}">
                <a16:creationId xmlns:a16="http://schemas.microsoft.com/office/drawing/2014/main" id="{6FB2151E-FB49-25AB-A45E-D347833D1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837" y="3977988"/>
            <a:ext cx="1602782" cy="6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Monero- A Rising star - Crypto-News.net">
            <a:extLst>
              <a:ext uri="{FF2B5EF4-FFF2-40B4-BE49-F238E27FC236}">
                <a16:creationId xmlns:a16="http://schemas.microsoft.com/office/drawing/2014/main" id="{3B7DA2AE-0C65-B6D5-C79E-15D1BB48D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4483" y="3673454"/>
            <a:ext cx="2351408" cy="123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Zoom Review, Pricing &amp; Features | SoftwarePundit">
            <a:extLst>
              <a:ext uri="{FF2B5EF4-FFF2-40B4-BE49-F238E27FC236}">
                <a16:creationId xmlns:a16="http://schemas.microsoft.com/office/drawing/2014/main" id="{AC063AE3-5750-76C2-9093-F9E0EC151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27" y="5742721"/>
            <a:ext cx="2714473" cy="9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Bitcoin – Logos Download">
            <a:extLst>
              <a:ext uri="{FF2B5EF4-FFF2-40B4-BE49-F238E27FC236}">
                <a16:creationId xmlns:a16="http://schemas.microsoft.com/office/drawing/2014/main" id="{C9677E18-2FAC-8771-8C3D-8A3D3C31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502" y="3354454"/>
            <a:ext cx="2201911" cy="48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82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animBg="1"/>
      <p:bldP spid="4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Identifying the hard problem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985124C0-127C-B9F7-B9C7-C6025170DC10}"/>
              </a:ext>
            </a:extLst>
          </p:cNvPr>
          <p:cNvSpPr txBox="1"/>
          <p:nvPr/>
        </p:nvSpPr>
        <p:spPr>
          <a:xfrm>
            <a:off x="492615" y="947465"/>
            <a:ext cx="65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Difficulty of defining such a problem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3A8A6D4-56EF-5925-4B62-E91A8B7BF26F}"/>
              </a:ext>
            </a:extLst>
          </p:cNvPr>
          <p:cNvSpPr txBox="1"/>
          <p:nvPr/>
        </p:nvSpPr>
        <p:spPr>
          <a:xfrm>
            <a:off x="606915" y="1362464"/>
            <a:ext cx="10261092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Due to bounded adversaries, the problem is against </a:t>
            </a:r>
            <a:r>
              <a:rPr lang="en-US" altLang="zh-CN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statistical adversaries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Due to indifferentiability, the problem is against </a:t>
            </a:r>
            <a:r>
              <a:rPr lang="en-US" altLang="zh-CN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computational adversaries  </a:t>
            </a:r>
            <a:endParaRPr lang="zh-CN" altLang="en-US" sz="20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963995C-1FC6-C806-3B37-76DCDC7DD331}"/>
              </a:ext>
            </a:extLst>
          </p:cNvPr>
          <p:cNvSpPr txBox="1"/>
          <p:nvPr/>
        </p:nvSpPr>
        <p:spPr>
          <a:xfrm>
            <a:off x="492615" y="2297013"/>
            <a:ext cx="29051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Our solution</a:t>
            </a:r>
            <a:endParaRPr lang="zh-CN" altLang="en-US" sz="2400" b="1" u="sng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2A6279-B062-E3F8-D0D4-39E31C78B4A9}"/>
              </a:ext>
            </a:extLst>
          </p:cNvPr>
          <p:cNvSpPr txBox="1"/>
          <p:nvPr/>
        </p:nvSpPr>
        <p:spPr>
          <a:xfrm>
            <a:off x="606914" y="2595477"/>
            <a:ext cx="11705735" cy="615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We design a </a:t>
            </a:r>
            <a:r>
              <a:rPr lang="en-US" altLang="zh-CN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hybrid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 a two-stage problem——Discrete Logarithm Identification ( DLI )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F48794F5-840B-7305-41FB-2C54886D6D09}"/>
              </a:ext>
            </a:extLst>
          </p:cNvPr>
          <p:cNvSpPr/>
          <p:nvPr/>
        </p:nvSpPr>
        <p:spPr>
          <a:xfrm>
            <a:off x="606914" y="3360481"/>
            <a:ext cx="5127136" cy="2042035"/>
          </a:xfrm>
          <a:prstGeom prst="roundRect">
            <a:avLst>
              <a:gd name="adj" fmla="val 69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C4B08454-FCBD-91EE-2FBA-5B134EE1192C}"/>
              </a:ext>
            </a:extLst>
          </p:cNvPr>
          <p:cNvSpPr/>
          <p:nvPr/>
        </p:nvSpPr>
        <p:spPr>
          <a:xfrm>
            <a:off x="6616702" y="3360481"/>
            <a:ext cx="5127136" cy="2042035"/>
          </a:xfrm>
          <a:prstGeom prst="roundRect">
            <a:avLst>
              <a:gd name="adj" fmla="val 69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69240A7-0AAD-4658-92A9-B066A375DD51}"/>
              </a:ext>
            </a:extLst>
          </p:cNvPr>
          <p:cNvSpPr txBox="1"/>
          <p:nvPr/>
        </p:nvSpPr>
        <p:spPr>
          <a:xfrm>
            <a:off x="1775621" y="5483428"/>
            <a:ext cx="2935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Stage 1. efficient phase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F53116B-9C71-0BA4-5252-669554951DBA}"/>
              </a:ext>
            </a:extLst>
          </p:cNvPr>
          <p:cNvSpPr txBox="1"/>
          <p:nvPr/>
        </p:nvSpPr>
        <p:spPr>
          <a:xfrm>
            <a:off x="7852248" y="5498370"/>
            <a:ext cx="2935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Stage 2. inefficient phase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10C159A-97A4-DA64-14DB-FBDB2A1E6270}"/>
              </a:ext>
            </a:extLst>
          </p:cNvPr>
          <p:cNvSpPr/>
          <p:nvPr/>
        </p:nvSpPr>
        <p:spPr>
          <a:xfrm>
            <a:off x="1945209" y="3953817"/>
            <a:ext cx="1395444" cy="94971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A103FF-C084-8FDC-A096-BE9EAA16D9EA}"/>
              </a:ext>
            </a:extLst>
          </p:cNvPr>
          <p:cNvSpPr txBox="1"/>
          <p:nvPr/>
        </p:nvSpPr>
        <p:spPr>
          <a:xfrm>
            <a:off x="2375448" y="4230058"/>
            <a:ext cx="547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</a:t>
            </a:r>
            <a:endParaRPr lang="zh-CN" altLang="en-US" sz="2400" dirty="0"/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9FAF20C3-6996-EB57-405F-2CFDFCDD2C8F}"/>
              </a:ext>
            </a:extLst>
          </p:cNvPr>
          <p:cNvCxnSpPr>
            <a:cxnSpLocks/>
          </p:cNvCxnSpPr>
          <p:nvPr/>
        </p:nvCxnSpPr>
        <p:spPr>
          <a:xfrm>
            <a:off x="750567" y="4449149"/>
            <a:ext cx="1120453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>
            <a:extLst>
              <a:ext uri="{FF2B5EF4-FFF2-40B4-BE49-F238E27FC236}">
                <a16:creationId xmlns:a16="http://schemas.microsoft.com/office/drawing/2014/main" id="{86FDE51D-D14D-95AF-626C-C4AE644DE66C}"/>
              </a:ext>
            </a:extLst>
          </p:cNvPr>
          <p:cNvSpPr txBox="1"/>
          <p:nvPr/>
        </p:nvSpPr>
        <p:spPr>
          <a:xfrm>
            <a:off x="801366" y="4202714"/>
            <a:ext cx="1018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Label(x)</a:t>
            </a:r>
            <a:endParaRPr lang="zh-CN" altLang="en-US" sz="1400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0349AF8-52C8-29C5-DCEE-3F982F2B53C5}"/>
              </a:ext>
            </a:extLst>
          </p:cNvPr>
          <p:cNvSpPr txBox="1"/>
          <p:nvPr/>
        </p:nvSpPr>
        <p:spPr>
          <a:xfrm>
            <a:off x="1702838" y="4879296"/>
            <a:ext cx="19368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Efficient adversary with oracle access</a:t>
            </a:r>
            <a:endParaRPr lang="zh-CN" altLang="en-US" sz="1400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99BBF26-81FF-C80D-6CA3-0DE2995DD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00" y="3401147"/>
            <a:ext cx="577510" cy="577510"/>
          </a:xfrm>
          <a:prstGeom prst="rect">
            <a:avLst/>
          </a:prstGeom>
        </p:spPr>
      </p:pic>
      <p:cxnSp>
        <p:nvCxnSpPr>
          <p:cNvPr id="27" name="连接符: 曲线 26">
            <a:extLst>
              <a:ext uri="{FF2B5EF4-FFF2-40B4-BE49-F238E27FC236}">
                <a16:creationId xmlns:a16="http://schemas.microsoft.com/office/drawing/2014/main" id="{38B3F2A6-13C5-22D8-FD46-2F757BE065EA}"/>
              </a:ext>
            </a:extLst>
          </p:cNvPr>
          <p:cNvCxnSpPr>
            <a:cxnSpLocks/>
            <a:stCxn id="18" idx="0"/>
            <a:endCxn id="25" idx="1"/>
          </p:cNvCxnSpPr>
          <p:nvPr/>
        </p:nvCxnSpPr>
        <p:spPr>
          <a:xfrm rot="5400000" flipH="1" flipV="1">
            <a:off x="3111308" y="3221526"/>
            <a:ext cx="263915" cy="1200669"/>
          </a:xfrm>
          <a:prstGeom prst="curvedConnector2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矩形 28">
            <a:extLst>
              <a:ext uri="{FF2B5EF4-FFF2-40B4-BE49-F238E27FC236}">
                <a16:creationId xmlns:a16="http://schemas.microsoft.com/office/drawing/2014/main" id="{C09EA7A9-39D9-C901-E3A4-1A8D5098A934}"/>
              </a:ext>
            </a:extLst>
          </p:cNvPr>
          <p:cNvSpPr/>
          <p:nvPr/>
        </p:nvSpPr>
        <p:spPr>
          <a:xfrm>
            <a:off x="4363680" y="3953817"/>
            <a:ext cx="1018947" cy="96770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83C94921-5A84-EDAD-3113-65C94BAE481F}"/>
              </a:ext>
            </a:extLst>
          </p:cNvPr>
          <p:cNvSpPr txBox="1"/>
          <p:nvPr/>
        </p:nvSpPr>
        <p:spPr>
          <a:xfrm>
            <a:off x="4159779" y="4938547"/>
            <a:ext cx="1426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circuit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7D6985AA-F644-B1D7-2A0A-CA242D269916}"/>
              </a:ext>
            </a:extLst>
          </p:cNvPr>
          <p:cNvSpPr txBox="1"/>
          <p:nvPr/>
        </p:nvSpPr>
        <p:spPr>
          <a:xfrm>
            <a:off x="4597565" y="4235434"/>
            <a:ext cx="547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4C6F4E3-FE3F-EA9C-C5C4-8ABC3ED31F35}"/>
              </a:ext>
            </a:extLst>
          </p:cNvPr>
          <p:cNvCxnSpPr>
            <a:cxnSpLocks/>
          </p:cNvCxnSpPr>
          <p:nvPr/>
        </p:nvCxnSpPr>
        <p:spPr>
          <a:xfrm>
            <a:off x="3334304" y="4471293"/>
            <a:ext cx="1012222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734D2719-5A32-387F-0E42-855320432270}"/>
              </a:ext>
            </a:extLst>
          </p:cNvPr>
          <p:cNvSpPr txBox="1"/>
          <p:nvPr/>
        </p:nvSpPr>
        <p:spPr>
          <a:xfrm>
            <a:off x="3340653" y="4224858"/>
            <a:ext cx="1018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output</a:t>
            </a:r>
            <a:endParaRPr lang="zh-CN" altLang="en-US" sz="1400" dirty="0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52FD8BAB-FC54-2B99-ECAA-0042D9FF7881}"/>
              </a:ext>
            </a:extLst>
          </p:cNvPr>
          <p:cNvSpPr/>
          <p:nvPr/>
        </p:nvSpPr>
        <p:spPr>
          <a:xfrm>
            <a:off x="7837158" y="3670278"/>
            <a:ext cx="1018947" cy="117475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08374A9E-A522-E7FD-F246-EA43577C08E4}"/>
              </a:ext>
            </a:extLst>
          </p:cNvPr>
          <p:cNvSpPr txBox="1"/>
          <p:nvPr/>
        </p:nvSpPr>
        <p:spPr>
          <a:xfrm>
            <a:off x="8079347" y="4078686"/>
            <a:ext cx="547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0FBD113C-E9F0-0350-A669-CBE215264917}"/>
              </a:ext>
            </a:extLst>
          </p:cNvPr>
          <p:cNvSpPr txBox="1"/>
          <p:nvPr/>
        </p:nvSpPr>
        <p:spPr>
          <a:xfrm>
            <a:off x="7234979" y="4830581"/>
            <a:ext cx="22852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An oracle-free circuit that identifies x </a:t>
            </a:r>
            <a:endParaRPr lang="zh-CN" altLang="en-US" sz="1400" dirty="0"/>
          </a:p>
        </p:txBody>
      </p:sp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965629E4-315E-72CF-41F4-3ACBEE830AD3}"/>
              </a:ext>
            </a:extLst>
          </p:cNvPr>
          <p:cNvCxnSpPr>
            <a:cxnSpLocks/>
          </p:cNvCxnSpPr>
          <p:nvPr/>
        </p:nvCxnSpPr>
        <p:spPr>
          <a:xfrm>
            <a:off x="6925562" y="4222321"/>
            <a:ext cx="863088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6E140F78-E83E-46C0-E43C-330F823795D2}"/>
              </a:ext>
            </a:extLst>
          </p:cNvPr>
          <p:cNvSpPr txBox="1"/>
          <p:nvPr/>
        </p:nvSpPr>
        <p:spPr>
          <a:xfrm>
            <a:off x="6847679" y="3949875"/>
            <a:ext cx="1018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</a:t>
            </a:r>
            <a:endParaRPr lang="zh-CN" altLang="en-US" sz="14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74428597-5186-C238-23D5-9F87761B8C6A}"/>
              </a:ext>
            </a:extLst>
          </p:cNvPr>
          <p:cNvSpPr txBox="1"/>
          <p:nvPr/>
        </p:nvSpPr>
        <p:spPr>
          <a:xfrm>
            <a:off x="9627866" y="3532966"/>
            <a:ext cx="2285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       If z=x</a:t>
            </a:r>
            <a:endParaRPr lang="zh-CN" altLang="en-US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id="{E8FA15C9-D23E-5F5F-2B39-AF115E74B088}"/>
              </a:ext>
            </a:extLst>
          </p:cNvPr>
          <p:cNvSpPr txBox="1"/>
          <p:nvPr/>
        </p:nvSpPr>
        <p:spPr>
          <a:xfrm>
            <a:off x="9627866" y="4591249"/>
            <a:ext cx="2285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0       otherwise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2F9935E-148D-EA1C-9A91-60BBAB01EB57}"/>
                  </a:ext>
                </a:extLst>
              </p:cNvPr>
              <p:cNvSpPr txBox="1"/>
              <p:nvPr/>
            </p:nvSpPr>
            <p:spPr>
              <a:xfrm>
                <a:off x="492615" y="5788522"/>
                <a:ext cx="11705735" cy="7020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DLI is hard: </a:t>
                </a:r>
                <a14:m>
                  <m:oMath xmlns:m="http://schemas.openxmlformats.org/officeDocument/2006/math">
                    <m:r>
                      <a:rPr lang="zh-CN" altLang="en-US" sz="2400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</a:rPr>
                  <a:t>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efficient B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that outputs a circuit P which </a:t>
                </a:r>
                <a:r>
                  <a:rPr lang="en-US" altLang="zh-CN" sz="2000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identifies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the challenging term x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82F9935E-148D-EA1C-9A91-60BBAB01E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5" y="5788522"/>
                <a:ext cx="11705735" cy="702052"/>
              </a:xfrm>
              <a:prstGeom prst="rect">
                <a:avLst/>
              </a:prstGeom>
              <a:blipFill>
                <a:blip r:embed="rId4"/>
                <a:stretch>
                  <a:fillRect l="-573" b="-139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B6D1378B-5E20-D874-A2D2-FFA8755343DA}"/>
              </a:ext>
            </a:extLst>
          </p:cNvPr>
          <p:cNvCxnSpPr>
            <a:stCxn id="36" idx="3"/>
            <a:endCxn id="47" idx="1"/>
          </p:cNvCxnSpPr>
          <p:nvPr/>
        </p:nvCxnSpPr>
        <p:spPr>
          <a:xfrm flipV="1">
            <a:off x="8856105" y="3717632"/>
            <a:ext cx="771761" cy="540021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连接符: 肘形 25">
            <a:extLst>
              <a:ext uri="{FF2B5EF4-FFF2-40B4-BE49-F238E27FC236}">
                <a16:creationId xmlns:a16="http://schemas.microsoft.com/office/drawing/2014/main" id="{EA274703-AE3C-5B46-7176-97C0795E49A3}"/>
              </a:ext>
            </a:extLst>
          </p:cNvPr>
          <p:cNvCxnSpPr>
            <a:cxnSpLocks/>
          </p:cNvCxnSpPr>
          <p:nvPr/>
        </p:nvCxnSpPr>
        <p:spPr>
          <a:xfrm>
            <a:off x="8856105" y="4252337"/>
            <a:ext cx="771761" cy="518262"/>
          </a:xfrm>
          <a:prstGeom prst="bentConnector3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图片 45">
            <a:extLst>
              <a:ext uri="{FF2B5EF4-FFF2-40B4-BE49-F238E27FC236}">
                <a16:creationId xmlns:a16="http://schemas.microsoft.com/office/drawing/2014/main" id="{FEB650D4-F610-730C-BB43-7423EFACF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95" y="4182040"/>
            <a:ext cx="228612" cy="381020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E33D9824-5F12-7C8E-2C7E-B7A7E09F1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95" y="4179440"/>
            <a:ext cx="228612" cy="38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5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/>
      <p:bldP spid="13" grpId="0" animBg="1"/>
      <p:bldP spid="14" grpId="0" animBg="1"/>
      <p:bldP spid="16" grpId="0"/>
      <p:bldP spid="17" grpId="0"/>
      <p:bldP spid="18" grpId="0" animBg="1"/>
      <p:bldP spid="20" grpId="0"/>
      <p:bldP spid="23" grpId="0"/>
      <p:bldP spid="24" grpId="0"/>
      <p:bldP spid="29" grpId="0" animBg="1"/>
      <p:bldP spid="30" grpId="0"/>
      <p:bldP spid="31" grpId="0"/>
      <p:bldP spid="33" grpId="0"/>
      <p:bldP spid="36" grpId="0" animBg="1"/>
      <p:bldP spid="37" grpId="0"/>
      <p:bldP spid="38" grpId="0"/>
      <p:bldP spid="40" grpId="0"/>
      <p:bldP spid="47" grpId="0"/>
      <p:bldP spid="48" grpId="0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Our Strategy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268FBF4-03FE-E4CF-7257-ECFAC2E66475}"/>
              </a:ext>
            </a:extLst>
          </p:cNvPr>
          <p:cNvSpPr txBox="1"/>
          <p:nvPr/>
        </p:nvSpPr>
        <p:spPr>
          <a:xfrm>
            <a:off x="873615" y="1349764"/>
            <a:ext cx="65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implies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statistically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B67EDD5-FDFA-F7D9-30F3-428336D91AE9}"/>
              </a:ext>
            </a:extLst>
          </p:cNvPr>
          <p:cNvSpPr txBox="1"/>
          <p:nvPr/>
        </p:nvSpPr>
        <p:spPr>
          <a:xfrm>
            <a:off x="944040" y="3091731"/>
            <a:ext cx="67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is separated from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computationally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/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We build a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GGM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is indifferentiable from ROM 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blipFill>
                <a:blip r:embed="rId3"/>
                <a:stretch>
                  <a:fillRect l="-534" b="-16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/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Identify a hard problem P</a:t>
                </a:r>
                <a:r>
                  <a:rPr lang="zh-CN" altLang="en-US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P is hard in the GGM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for any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P is easy in ROM 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ROM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 indifferentiable from GGM, then P is easy in the GGM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blipFill>
                <a:blip r:embed="rId4"/>
                <a:stretch>
                  <a:fillRect l="-534" b="-2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unnamed.png" descr="unnamed.png">
            <a:extLst>
              <a:ext uri="{FF2B5EF4-FFF2-40B4-BE49-F238E27FC236}">
                <a16:creationId xmlns:a16="http://schemas.microsoft.com/office/drawing/2014/main" id="{9E7F36EF-2690-C019-82A4-B1D6E1737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199" y="1677413"/>
            <a:ext cx="1196718" cy="1370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nnamed.png" descr="unnamed.png">
            <a:extLst>
              <a:ext uri="{FF2B5EF4-FFF2-40B4-BE49-F238E27FC236}">
                <a16:creationId xmlns:a16="http://schemas.microsoft.com/office/drawing/2014/main" id="{55365771-D28C-A39F-363E-2453F7228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3651111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nnamed.png" descr="unnamed.png">
            <a:extLst>
              <a:ext uri="{FF2B5EF4-FFF2-40B4-BE49-F238E27FC236}">
                <a16:creationId xmlns:a16="http://schemas.microsoft.com/office/drawing/2014/main" id="{C8C14DC7-A589-E896-22B8-352AA6A2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4269019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nnamed.png" descr="unnamed.png">
            <a:extLst>
              <a:ext uri="{FF2B5EF4-FFF2-40B4-BE49-F238E27FC236}">
                <a16:creationId xmlns:a16="http://schemas.microsoft.com/office/drawing/2014/main" id="{36E23D08-71EC-F9EA-7279-A98763E3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4886927"/>
            <a:ext cx="651269" cy="7459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4404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07" name="文本框 16">
                <a:extLst>
                  <a:ext uri="{FF2B5EF4-FFF2-40B4-BE49-F238E27FC236}">
                    <a16:creationId xmlns:a16="http://schemas.microsoft.com/office/drawing/2014/main" id="{5363EDE1-E825-4751-B7D3-C23B88749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826" y="213865"/>
                <a:ext cx="7627857" cy="596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200" b="1" dirty="0">
                    <a:latin typeface="方正粗雅宋_GBK" pitchFamily="2" charset="-122"/>
                    <a:ea typeface="方正粗雅宋_GBK" pitchFamily="2" charset="-122"/>
                    <a:cs typeface="阿里巴巴普惠体 Medium" pitchFamily="18" charset="-122"/>
                  </a:rPr>
                  <a:t>Breaking DLI in ROM w.r.t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𝐂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3200" b="1" dirty="0">
                    <a:latin typeface="方正粗雅宋_GBK" pitchFamily="2" charset="-122"/>
                    <a:ea typeface="方正粗雅宋_GBK" pitchFamily="2" charset="-122"/>
                    <a:cs typeface="阿里巴巴普惠体 Medium" pitchFamily="18" charset="-122"/>
                  </a:rPr>
                  <a:t> </a:t>
                </a:r>
                <a:endParaRPr lang="zh-CN" altLang="en-US" sz="3200" b="1" dirty="0">
                  <a:latin typeface="方正粗雅宋_GBK" pitchFamily="2" charset="-122"/>
                  <a:ea typeface="方正粗雅宋_GBK" pitchFamily="2" charset="-122"/>
                  <a:cs typeface="阿里巴巴普惠体 Medium" pitchFamily="18" charset="-122"/>
                </a:endParaRPr>
              </a:p>
            </p:txBody>
          </p:sp>
        </mc:Choice>
        <mc:Fallback xmlns="">
          <p:sp>
            <p:nvSpPr>
              <p:cNvPr id="8207" name="文本框 16">
                <a:extLst>
                  <a:ext uri="{FF2B5EF4-FFF2-40B4-BE49-F238E27FC236}">
                    <a16:creationId xmlns:a16="http://schemas.microsoft.com/office/drawing/2014/main" id="{5363EDE1-E825-4751-B7D3-C23B8874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826" y="213865"/>
                <a:ext cx="7627857" cy="596574"/>
              </a:xfrm>
              <a:prstGeom prst="rect">
                <a:avLst/>
              </a:prstGeom>
              <a:blipFill>
                <a:blip r:embed="rId3"/>
                <a:stretch>
                  <a:fillRect l="-1997" t="-11224" b="-32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1BC3D76D-7A41-C65B-8DD8-953674887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971" y="3205407"/>
            <a:ext cx="761665" cy="843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9819F4A-144E-734B-FD86-D45AB87F6F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57" y="3114947"/>
            <a:ext cx="810681" cy="8106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87DFDA3-FB55-298C-9AD7-A62CD1A0A9D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597" y="1545337"/>
            <a:ext cx="653593" cy="65359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4DB4388-7AC9-9F67-3B85-81E9F3F582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563" y="1545337"/>
            <a:ext cx="716487" cy="716487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8EDBE67-D3F6-D68C-64A1-0A322311223D}"/>
              </a:ext>
            </a:extLst>
          </p:cNvPr>
          <p:cNvCxnSpPr>
            <a:cxnSpLocks/>
          </p:cNvCxnSpPr>
          <p:nvPr/>
        </p:nvCxnSpPr>
        <p:spPr>
          <a:xfrm flipV="1">
            <a:off x="1046652" y="2261824"/>
            <a:ext cx="519945" cy="796973"/>
          </a:xfrm>
          <a:prstGeom prst="straightConnector1">
            <a:avLst/>
          </a:prstGeom>
          <a:ln w="28575">
            <a:solidFill>
              <a:srgbClr val="5C8E3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79D9EAD8-9CD6-8A43-CACE-6B2880763D62}"/>
              </a:ext>
            </a:extLst>
          </p:cNvPr>
          <p:cNvCxnSpPr>
            <a:cxnSpLocks/>
          </p:cNvCxnSpPr>
          <p:nvPr/>
        </p:nvCxnSpPr>
        <p:spPr>
          <a:xfrm>
            <a:off x="2420570" y="1872133"/>
            <a:ext cx="1457248" cy="0"/>
          </a:xfrm>
          <a:prstGeom prst="straightConnector1">
            <a:avLst/>
          </a:prstGeom>
          <a:ln w="28575">
            <a:solidFill>
              <a:srgbClr val="5C8E3A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58A78470-4215-9190-513F-EF29E40A49E6}"/>
              </a:ext>
            </a:extLst>
          </p:cNvPr>
          <p:cNvCxnSpPr>
            <a:cxnSpLocks/>
          </p:cNvCxnSpPr>
          <p:nvPr/>
        </p:nvCxnSpPr>
        <p:spPr>
          <a:xfrm flipH="1" flipV="1">
            <a:off x="4453723" y="2306301"/>
            <a:ext cx="522248" cy="88730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FCC77BA-EBB2-FA9C-1A8C-57D5E1132B6A}"/>
              </a:ext>
            </a:extLst>
          </p:cNvPr>
          <p:cNvCxnSpPr>
            <a:cxnSpLocks/>
          </p:cNvCxnSpPr>
          <p:nvPr/>
        </p:nvCxnSpPr>
        <p:spPr>
          <a:xfrm>
            <a:off x="1476638" y="3353869"/>
            <a:ext cx="3156098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B70257CB-13F1-688E-8AFE-4AD62A89E77E}"/>
              </a:ext>
            </a:extLst>
          </p:cNvPr>
          <p:cNvCxnSpPr>
            <a:cxnSpLocks/>
          </p:cNvCxnSpPr>
          <p:nvPr/>
        </p:nvCxnSpPr>
        <p:spPr>
          <a:xfrm flipH="1">
            <a:off x="1476638" y="3627362"/>
            <a:ext cx="31514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03303849-80D1-39AA-51F0-9905415061CC}"/>
              </a:ext>
            </a:extLst>
          </p:cNvPr>
          <p:cNvSpPr txBox="1"/>
          <p:nvPr/>
        </p:nvSpPr>
        <p:spPr>
          <a:xfrm>
            <a:off x="2178915" y="2983198"/>
            <a:ext cx="17487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Label(1), Label(x)</a:t>
            </a:r>
            <a:endParaRPr lang="zh-CN" altLang="en-US" sz="14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2B00D68-BA5A-127D-23CD-9EEE7651079F}"/>
              </a:ext>
            </a:extLst>
          </p:cNvPr>
          <p:cNvSpPr txBox="1"/>
          <p:nvPr/>
        </p:nvSpPr>
        <p:spPr>
          <a:xfrm>
            <a:off x="4628052" y="4018124"/>
            <a:ext cx="13811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adversary B</a:t>
            </a:r>
            <a:endParaRPr lang="zh-CN" altLang="en-US" sz="1400" b="1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888EF7-C19C-7D23-0BE9-EC33B59750E2}"/>
              </a:ext>
            </a:extLst>
          </p:cNvPr>
          <p:cNvSpPr txBox="1"/>
          <p:nvPr/>
        </p:nvSpPr>
        <p:spPr>
          <a:xfrm>
            <a:off x="367826" y="3981777"/>
            <a:ext cx="119877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challenger</a:t>
            </a:r>
            <a:endParaRPr lang="zh-CN" alt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89BF90E-1ED0-AFD9-4C30-D65B1714E714}"/>
                  </a:ext>
                </a:extLst>
              </p:cNvPr>
              <p:cNvSpPr txBox="1"/>
              <p:nvPr/>
            </p:nvSpPr>
            <p:spPr>
              <a:xfrm>
                <a:off x="1488052" y="2205674"/>
                <a:ext cx="810681" cy="3125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  <a:ea typeface="方正粗雅宋_GBK" pitchFamily="2" charset="-122"/>
                              <a:cs typeface="阿里巴巴普惠体 Medium" pitchFamily="18" charset="-122"/>
                            </a:rPr>
                          </m:ctrlPr>
                        </m:sSupPr>
                        <m:e>
                          <m:r>
                            <a:rPr lang="en-US" altLang="zh-CN" sz="1400" b="1" i="1">
                              <a:latin typeface="Cambria Math" panose="02040503050406030204" pitchFamily="18" charset="0"/>
                              <a:ea typeface="方正粗雅宋_GBK" pitchFamily="2" charset="-122"/>
                              <a:cs typeface="阿里巴巴普惠体 Medium" pitchFamily="18" charset="-122"/>
                            </a:rPr>
                            <m:t>𝑪</m:t>
                          </m:r>
                        </m:e>
                        <m:sup>
                          <m:r>
                            <a:rPr lang="en-US" altLang="zh-CN" sz="1400" b="1" i="1">
                              <a:latin typeface="Cambria Math" panose="02040503050406030204" pitchFamily="18" charset="0"/>
                              <a:ea typeface="方正粗雅宋_GBK" pitchFamily="2" charset="-122"/>
                              <a:cs typeface="阿里巴巴普惠体 Medium" pitchFamily="18" charset="-122"/>
                            </a:rPr>
                            <m:t>𝑹𝑶𝑴</m:t>
                          </m:r>
                        </m:sup>
                      </m:sSup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389BF90E-1ED0-AFD9-4C30-D65B1714E7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052" y="2205674"/>
                <a:ext cx="810681" cy="3125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9">
            <a:extLst>
              <a:ext uri="{FF2B5EF4-FFF2-40B4-BE49-F238E27FC236}">
                <a16:creationId xmlns:a16="http://schemas.microsoft.com/office/drawing/2014/main" id="{D7CD5EFE-BB3A-D11A-367A-2DC10CCA4BC6}"/>
              </a:ext>
            </a:extLst>
          </p:cNvPr>
          <p:cNvSpPr txBox="1"/>
          <p:nvPr/>
        </p:nvSpPr>
        <p:spPr>
          <a:xfrm>
            <a:off x="-583045" y="941156"/>
            <a:ext cx="4132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The DLI game: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57DC2B7-71CD-A21D-F7E7-6D2F3DD2F7D3}"/>
              </a:ext>
            </a:extLst>
          </p:cNvPr>
          <p:cNvSpPr txBox="1"/>
          <p:nvPr/>
        </p:nvSpPr>
        <p:spPr>
          <a:xfrm>
            <a:off x="1777359" y="3669274"/>
            <a:ext cx="26426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 </a:t>
            </a:r>
            <a:r>
              <a:rPr lang="en-US" altLang="zh-CN" sz="14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query-free</a:t>
            </a:r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circuit P</a:t>
            </a:r>
            <a:endParaRPr lang="zh-CN" altLang="en-US" sz="1400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7594D8A-BCB0-901F-1188-4C3079BBA197}"/>
              </a:ext>
            </a:extLst>
          </p:cNvPr>
          <p:cNvSpPr txBox="1"/>
          <p:nvPr/>
        </p:nvSpPr>
        <p:spPr>
          <a:xfrm>
            <a:off x="1534878" y="4255270"/>
            <a:ext cx="3034933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Adversary wins if P identifies x</a:t>
            </a:r>
            <a:endParaRPr lang="zh-CN" altLang="en-US" sz="1400" dirty="0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00042075-C4C6-62FD-3552-D879C03BC87B}"/>
              </a:ext>
            </a:extLst>
          </p:cNvPr>
          <p:cNvSpPr txBox="1"/>
          <p:nvPr/>
        </p:nvSpPr>
        <p:spPr>
          <a:xfrm>
            <a:off x="-116927" y="5047290"/>
            <a:ext cx="2498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Our goal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41F9EAE4-5196-6196-BFAA-843E4EDDF4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757" y="4664373"/>
            <a:ext cx="228612" cy="38102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BA78DB8-41DF-7036-0800-B713226D51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30757" y="4803286"/>
            <a:ext cx="228612" cy="381020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DA3E04E5-D2D9-CBF7-52D6-7A95C703C50D}"/>
              </a:ext>
            </a:extLst>
          </p:cNvPr>
          <p:cNvSpPr txBox="1"/>
          <p:nvPr/>
        </p:nvSpPr>
        <p:spPr>
          <a:xfrm>
            <a:off x="480900" y="5541452"/>
            <a:ext cx="5615100" cy="9612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Build an efficient adversary B that outputs a proper circuit 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B36CC6FE-04B6-CA8C-E8F6-523CD30F1C2F}"/>
              </a:ext>
            </a:extLst>
          </p:cNvPr>
          <p:cNvSpPr txBox="1"/>
          <p:nvPr/>
        </p:nvSpPr>
        <p:spPr>
          <a:xfrm>
            <a:off x="6197028" y="941155"/>
            <a:ext cx="2393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Observations</a:t>
            </a:r>
            <a:r>
              <a:rPr lang="zh-CN" altLang="en-US" sz="2400" b="1" u="sng" dirty="0"/>
              <a:t>：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79E639C-3A16-611D-9DE7-AC01E4EA33F7}"/>
                  </a:ext>
                </a:extLst>
              </p:cNvPr>
              <p:cNvSpPr txBox="1"/>
              <p:nvPr/>
            </p:nvSpPr>
            <p:spPr>
              <a:xfrm>
                <a:off x="6245452" y="1419568"/>
                <a:ext cx="5615100" cy="19056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𝐂</m:t>
                        </m:r>
                      </m:e>
                      <m:sup>
                        <m:r>
                          <a:rPr lang="en-US" altLang="zh-CN" sz="20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=(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𝐋</m:t>
                        </m:r>
                      </m:e>
                      <m:sup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  <m:r>
                      <a:rPr lang="en-US" altLang="zh-CN" sz="2000" b="1" i="0" smtClean="0">
                        <a:latin typeface="Cambria Math" panose="02040503050406030204" pitchFamily="18" charset="0"/>
                        <a:ea typeface="方正粗雅宋_GBK" pitchFamily="2" charset="-122"/>
                        <a:cs typeface="阿里巴巴普惠体 Medium" pitchFamily="18" charset="-122"/>
                      </a:rPr>
                      <m:t>,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𝐀</m:t>
                        </m:r>
                      </m:e>
                      <m:sup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If setting P(·)</a:t>
                </a:r>
                <a14:m>
                  <m:oMath xmlns:m="http://schemas.openxmlformats.org/officeDocument/2006/math">
                    <m:r>
                      <a:rPr lang="en-US" altLang="zh-CN" sz="2000" b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zh-CN" sz="2000" b="1" dirty="0">
                    <a:ea typeface="方正粗雅宋_GBK" pitchFamily="2" charset="-122"/>
                    <a:cs typeface="阿里巴巴普惠体 Medium" pitchFamily="18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𝐋</m:t>
                        </m:r>
                      </m:e>
                      <m:sup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(·), then P identifies x </a:t>
                </a:r>
                <a:r>
                  <a:rPr lang="en-US" altLang="zh-CN" sz="2000" b="1" dirty="0">
                    <a:solidFill>
                      <a:srgbClr val="00358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perfectly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However,</a:t>
                </a:r>
                <a:r>
                  <a:rPr lang="zh-CN" altLang="en-US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 must be query-free!!!</a:t>
                </a:r>
                <a:endParaRPr lang="zh-CN" altLang="en-US" sz="20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479E639C-3A16-611D-9DE7-AC01E4EA3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52" y="1419568"/>
                <a:ext cx="5615100" cy="1905650"/>
              </a:xfrm>
              <a:prstGeom prst="rect">
                <a:avLst/>
              </a:prstGeom>
              <a:blipFill>
                <a:blip r:embed="rId10"/>
                <a:stretch>
                  <a:fillRect l="-977" b="-51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9">
            <a:extLst>
              <a:ext uri="{FF2B5EF4-FFF2-40B4-BE49-F238E27FC236}">
                <a16:creationId xmlns:a16="http://schemas.microsoft.com/office/drawing/2014/main" id="{DC95EDCE-3D0B-556C-7C2D-06CD83BEFBAF}"/>
              </a:ext>
            </a:extLst>
          </p:cNvPr>
          <p:cNvSpPr txBox="1"/>
          <p:nvPr/>
        </p:nvSpPr>
        <p:spPr>
          <a:xfrm>
            <a:off x="6197028" y="3438441"/>
            <a:ext cx="295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Our ideas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017FA5E-6503-37A9-CAC2-61ACA5B801A5}"/>
                  </a:ext>
                </a:extLst>
              </p:cNvPr>
              <p:cNvSpPr txBox="1"/>
              <p:nvPr/>
            </p:nvSpPr>
            <p:spPr>
              <a:xfrm>
                <a:off x="6245452" y="3987937"/>
                <a:ext cx="5843134" cy="2354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Gathering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important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queries in an efficient table </a:t>
                </a:r>
                <a:r>
                  <a:rPr lang="en-US" altLang="zh-CN" sz="2000" b="1" dirty="0">
                    <a:solidFill>
                      <a:srgbClr val="C0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via adversary B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Hardware T into the circuit P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P(·)</a:t>
                </a:r>
                <a14:m>
                  <m:oMath xmlns:m="http://schemas.openxmlformats.org/officeDocument/2006/math">
                    <m:r>
                      <a:rPr lang="en-US" altLang="zh-CN" sz="2000" b="1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𝐋</m:t>
                        </m:r>
                      </m:e>
                      <m:sup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𝐓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(·)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P identifies x </a:t>
                </a:r>
                <a:r>
                  <a:rPr lang="en-US" altLang="zh-CN" sz="2000" b="1" dirty="0">
                    <a:solidFill>
                      <a:srgbClr val="003584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properly </a:t>
                </a:r>
                <a:endParaRPr lang="zh-CN" altLang="en-US" sz="2000" b="1" dirty="0">
                  <a:solidFill>
                    <a:srgbClr val="003584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E017FA5E-6503-37A9-CAC2-61ACA5B80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5452" y="3987937"/>
                <a:ext cx="5843134" cy="2354555"/>
              </a:xfrm>
              <a:prstGeom prst="rect">
                <a:avLst/>
              </a:prstGeom>
              <a:blipFill>
                <a:blip r:embed="rId11"/>
                <a:stretch>
                  <a:fillRect l="-939" r="-626" b="-38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矩形 33">
            <a:extLst>
              <a:ext uri="{FF2B5EF4-FFF2-40B4-BE49-F238E27FC236}">
                <a16:creationId xmlns:a16="http://schemas.microsoft.com/office/drawing/2014/main" id="{A1189C97-AE91-0002-9216-9CA28EC37ECA}"/>
              </a:ext>
            </a:extLst>
          </p:cNvPr>
          <p:cNvSpPr/>
          <p:nvPr/>
        </p:nvSpPr>
        <p:spPr>
          <a:xfrm>
            <a:off x="10455729" y="4626429"/>
            <a:ext cx="1453242" cy="1137557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7BDF641E-EF0F-6BF2-6C5B-528A13FDFCB1}"/>
              </a:ext>
            </a:extLst>
          </p:cNvPr>
          <p:cNvSpPr txBox="1"/>
          <p:nvPr/>
        </p:nvSpPr>
        <p:spPr>
          <a:xfrm>
            <a:off x="10401300" y="4683088"/>
            <a:ext cx="547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FF87124F-0FF2-B6AA-712B-C95F464BA7B7}"/>
              </a:ext>
            </a:extLst>
          </p:cNvPr>
          <p:cNvSpPr/>
          <p:nvPr/>
        </p:nvSpPr>
        <p:spPr>
          <a:xfrm>
            <a:off x="11236069" y="5144753"/>
            <a:ext cx="508473" cy="4936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391EEE6B-C307-1BC1-BB5C-0E3976167ACA}"/>
              </a:ext>
            </a:extLst>
          </p:cNvPr>
          <p:cNvCxnSpPr>
            <a:cxnSpLocks/>
          </p:cNvCxnSpPr>
          <p:nvPr/>
        </p:nvCxnSpPr>
        <p:spPr>
          <a:xfrm>
            <a:off x="11236069" y="5259540"/>
            <a:ext cx="508473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28FDCE1E-13ED-CD03-1855-2BA300E4DDC6}"/>
              </a:ext>
            </a:extLst>
          </p:cNvPr>
          <p:cNvCxnSpPr>
            <a:cxnSpLocks/>
          </p:cNvCxnSpPr>
          <p:nvPr/>
        </p:nvCxnSpPr>
        <p:spPr>
          <a:xfrm>
            <a:off x="11236069" y="5384777"/>
            <a:ext cx="508473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B1FFC802-AA5D-A97C-F5E6-132304EF2FB2}"/>
              </a:ext>
            </a:extLst>
          </p:cNvPr>
          <p:cNvCxnSpPr>
            <a:cxnSpLocks/>
          </p:cNvCxnSpPr>
          <p:nvPr/>
        </p:nvCxnSpPr>
        <p:spPr>
          <a:xfrm>
            <a:off x="11236069" y="5520798"/>
            <a:ext cx="508473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70809A87-7550-637F-8C7E-36DCE9F0EE43}"/>
              </a:ext>
            </a:extLst>
          </p:cNvPr>
          <p:cNvSpPr txBox="1"/>
          <p:nvPr/>
        </p:nvSpPr>
        <p:spPr>
          <a:xfrm>
            <a:off x="10818685" y="5368749"/>
            <a:ext cx="54754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</a:t>
            </a:r>
            <a:endParaRPr lang="zh-CN" altLang="en-US" sz="1600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784C943-053C-0C53-9E5C-E5CF759F6660}"/>
                  </a:ext>
                </a:extLst>
              </p:cNvPr>
              <p:cNvSpPr txBox="1"/>
              <p:nvPr/>
            </p:nvSpPr>
            <p:spPr>
              <a:xfrm>
                <a:off x="10367901" y="5850650"/>
                <a:ext cx="1628897" cy="461665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200" dirty="0"/>
                  <a:t>If query </a:t>
                </a:r>
                <a14:m>
                  <m:oMath xmlns:m="http://schemas.openxmlformats.org/officeDocument/2006/math">
                    <m:r>
                      <a:rPr lang="en-US" altLang="zh-CN" sz="1200" dirty="0" smtClean="0">
                        <a:latin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altLang="zh-CN" sz="1200" dirty="0"/>
                  <a:t> T, responds with random string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5784C943-053C-0C53-9E5C-E5CF759F6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7901" y="5850650"/>
                <a:ext cx="1628897" cy="461665"/>
              </a:xfrm>
              <a:prstGeom prst="rect">
                <a:avLst/>
              </a:prstGeom>
              <a:blipFill>
                <a:blip r:embed="rId12"/>
                <a:stretch>
                  <a:fillRect r="-1487" b="-9091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9" grpId="0"/>
      <p:bldP spid="30" grpId="0"/>
      <p:bldP spid="31" grpId="0"/>
      <p:bldP spid="32" grpId="0"/>
      <p:bldP spid="33" grpId="0"/>
      <p:bldP spid="34" grpId="0" animBg="1"/>
      <p:bldP spid="35" grpId="0"/>
      <p:bldP spid="36" grpId="0" animBg="1"/>
      <p:bldP spid="44" grpId="0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9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Gathering important queries</a:t>
            </a:r>
            <a:endParaRPr lang="zh-CN" altLang="en-US" sz="3200" b="1" dirty="0"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1EDF270E-9A31-F657-6FBA-7B4DB4AB75AC}"/>
              </a:ext>
            </a:extLst>
          </p:cNvPr>
          <p:cNvSpPr txBox="1"/>
          <p:nvPr/>
        </p:nvSpPr>
        <p:spPr>
          <a:xfrm>
            <a:off x="367826" y="996574"/>
            <a:ext cx="4218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What are important queries?</a:t>
            </a:r>
            <a:endParaRPr lang="zh-CN" alt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822942-1CBC-6116-F657-5D1E10021DC0}"/>
                  </a:ext>
                </a:extLst>
              </p:cNvPr>
              <p:cNvSpPr txBox="1"/>
              <p:nvPr/>
            </p:nvSpPr>
            <p:spPr>
              <a:xfrm>
                <a:off x="389060" y="1551838"/>
                <a:ext cx="6207683" cy="14334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For L(x), the important queries are the one made during the labeling procedure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b="1" i="1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000" b="1" i="0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𝐋</m:t>
                        </m:r>
                      </m:e>
                      <m:sup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(x)</a:t>
                </a: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Denote the set of the important queries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bPr>
                      <m:e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𝐐</m:t>
                        </m:r>
                      </m:e>
                      <m:sub>
                        <m:r>
                          <a:rPr lang="en-US" altLang="zh-CN" sz="2000" b="1" i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3C822942-1CBC-6116-F657-5D1E10021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0" y="1551838"/>
                <a:ext cx="6207683" cy="1433469"/>
              </a:xfrm>
              <a:prstGeom prst="rect">
                <a:avLst/>
              </a:prstGeom>
              <a:blipFill>
                <a:blip r:embed="rId3"/>
                <a:stretch>
                  <a:fillRect l="-884" b="-68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1B9863D5-D40E-946A-09CF-1AD82F8700F2}"/>
                  </a:ext>
                </a:extLst>
              </p:cNvPr>
              <p:cNvSpPr txBox="1"/>
              <p:nvPr/>
            </p:nvSpPr>
            <p:spPr>
              <a:xfrm>
                <a:off x="389060" y="3265041"/>
                <a:ext cx="54269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b="1" u="sng" dirty="0"/>
                  <a:t>Compiling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1" i="1" u="sng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bPr>
                      <m:e>
                        <m:r>
                          <a:rPr lang="en-US" altLang="zh-CN" sz="2400" b="1" i="0" u="sng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𝐐</m:t>
                        </m:r>
                      </m:e>
                      <m:sub>
                        <m:r>
                          <a:rPr lang="en-US" altLang="zh-CN" sz="2400" b="1" i="0" u="sng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𝐱</m:t>
                        </m:r>
                      </m:sub>
                    </m:sSub>
                  </m:oMath>
                </a14:m>
                <a:r>
                  <a:rPr lang="en-US" altLang="zh-CN" sz="2400" b="1" u="sng" dirty="0"/>
                  <a:t> via efficient adversary B </a:t>
                </a:r>
                <a:endParaRPr lang="zh-CN" altLang="en-US" sz="2400" b="1" u="sng" dirty="0"/>
              </a:p>
            </p:txBody>
          </p:sp>
        </mc:Choice>
        <mc:Fallback xmlns="">
          <p:sp>
            <p:nvSpPr>
              <p:cNvPr id="9" name="TextBox 9">
                <a:extLst>
                  <a:ext uri="{FF2B5EF4-FFF2-40B4-BE49-F238E27FC236}">
                    <a16:creationId xmlns:a16="http://schemas.microsoft.com/office/drawing/2014/main" id="{1B9863D5-D40E-946A-09CF-1AD82F870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060" y="3265041"/>
                <a:ext cx="5426919" cy="461665"/>
              </a:xfrm>
              <a:prstGeom prst="rect">
                <a:avLst/>
              </a:prstGeom>
              <a:blipFill>
                <a:blip r:embed="rId4"/>
                <a:stretch>
                  <a:fillRect l="-1798" t="-9333" r="-3034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6DD9C9AE-360D-5FBF-9A6D-7E4B876CE4E2}"/>
              </a:ext>
            </a:extLst>
          </p:cNvPr>
          <p:cNvSpPr/>
          <p:nvPr/>
        </p:nvSpPr>
        <p:spPr>
          <a:xfrm>
            <a:off x="2216676" y="3892390"/>
            <a:ext cx="1748843" cy="2152217"/>
          </a:xfrm>
          <a:prstGeom prst="rect">
            <a:avLst/>
          </a:prstGeom>
          <a:solidFill>
            <a:srgbClr val="D4E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5BFB738-173B-EBF2-0172-73BDB43D6802}"/>
              </a:ext>
            </a:extLst>
          </p:cNvPr>
          <p:cNvSpPr/>
          <p:nvPr/>
        </p:nvSpPr>
        <p:spPr>
          <a:xfrm>
            <a:off x="467620" y="3887074"/>
            <a:ext cx="1748843" cy="2152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BC6841B-BD0B-E908-97D2-8C86AFF250D7}"/>
              </a:ext>
            </a:extLst>
          </p:cNvPr>
          <p:cNvSpPr txBox="1"/>
          <p:nvPr/>
        </p:nvSpPr>
        <p:spPr>
          <a:xfrm>
            <a:off x="349621" y="4786293"/>
            <a:ext cx="199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non-sensitive queries</a:t>
            </a:r>
            <a:endParaRPr lang="zh-CN" altLang="en-US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5F555DB5-BC88-3CAA-5520-8F9B85FE5008}"/>
              </a:ext>
            </a:extLst>
          </p:cNvPr>
          <p:cNvSpPr/>
          <p:nvPr/>
        </p:nvSpPr>
        <p:spPr>
          <a:xfrm>
            <a:off x="3965732" y="3892391"/>
            <a:ext cx="1748843" cy="2152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249FD385-DD32-DFE0-BA92-91CF35979331}"/>
              </a:ext>
            </a:extLst>
          </p:cNvPr>
          <p:cNvSpPr txBox="1"/>
          <p:nvPr/>
        </p:nvSpPr>
        <p:spPr>
          <a:xfrm>
            <a:off x="338562" y="3997532"/>
            <a:ext cx="199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Part 1</a:t>
            </a:r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D5A473CF-278E-75CF-D388-FC3E8AA4402B}"/>
              </a:ext>
            </a:extLst>
          </p:cNvPr>
          <p:cNvSpPr txBox="1"/>
          <p:nvPr/>
        </p:nvSpPr>
        <p:spPr>
          <a:xfrm>
            <a:off x="2104356" y="3985733"/>
            <a:ext cx="199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Part 2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FAD6CAEB-D524-5339-A0F9-BC764ACFA85B}"/>
              </a:ext>
            </a:extLst>
          </p:cNvPr>
          <p:cNvSpPr txBox="1"/>
          <p:nvPr/>
        </p:nvSpPr>
        <p:spPr>
          <a:xfrm>
            <a:off x="3847306" y="3973934"/>
            <a:ext cx="199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Part 3</a:t>
            </a:r>
            <a:endParaRPr lang="zh-CN" altLang="en-US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57E562C9-E90E-87E3-2DCE-5A518D18A8BE}"/>
              </a:ext>
            </a:extLst>
          </p:cNvPr>
          <p:cNvSpPr txBox="1"/>
          <p:nvPr/>
        </p:nvSpPr>
        <p:spPr>
          <a:xfrm>
            <a:off x="2092935" y="4546509"/>
            <a:ext cx="19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Sensitive</a:t>
            </a:r>
          </a:p>
          <a:p>
            <a:pPr algn="ctr"/>
            <a:r>
              <a:rPr lang="en-US" altLang="zh-CN" dirty="0"/>
              <a:t>and</a:t>
            </a:r>
          </a:p>
          <a:p>
            <a:pPr algn="ctr"/>
            <a:r>
              <a:rPr lang="en-US" altLang="zh-CN" dirty="0"/>
              <a:t>frequent</a:t>
            </a:r>
          </a:p>
          <a:p>
            <a:pPr algn="ctr"/>
            <a:r>
              <a:rPr lang="en-US" altLang="zh-CN" dirty="0"/>
              <a:t> queries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39FF626C-8482-0203-EE51-E8EB5587319D}"/>
              </a:ext>
            </a:extLst>
          </p:cNvPr>
          <p:cNvSpPr txBox="1"/>
          <p:nvPr/>
        </p:nvSpPr>
        <p:spPr>
          <a:xfrm>
            <a:off x="3847306" y="4546509"/>
            <a:ext cx="19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Sensitive</a:t>
            </a:r>
          </a:p>
          <a:p>
            <a:pPr algn="ctr"/>
            <a:r>
              <a:rPr lang="en-US" altLang="zh-CN" dirty="0"/>
              <a:t>but</a:t>
            </a:r>
          </a:p>
          <a:p>
            <a:pPr algn="ctr"/>
            <a:r>
              <a:rPr lang="en-US" altLang="zh-CN" dirty="0"/>
              <a:t>non-frequent</a:t>
            </a:r>
          </a:p>
          <a:p>
            <a:pPr algn="ctr"/>
            <a:r>
              <a:rPr lang="en-US" altLang="zh-CN" dirty="0"/>
              <a:t> queries</a:t>
            </a:r>
            <a:endParaRPr lang="zh-CN" altLang="en-US" dirty="0"/>
          </a:p>
        </p:txBody>
      </p:sp>
      <p:sp>
        <p:nvSpPr>
          <p:cNvPr id="48" name="右大括号 47">
            <a:extLst>
              <a:ext uri="{FF2B5EF4-FFF2-40B4-BE49-F238E27FC236}">
                <a16:creationId xmlns:a16="http://schemas.microsoft.com/office/drawing/2014/main" id="{BA44FB5D-67F7-A443-E0CC-C336B5A1BE57}"/>
              </a:ext>
            </a:extLst>
          </p:cNvPr>
          <p:cNvSpPr/>
          <p:nvPr/>
        </p:nvSpPr>
        <p:spPr>
          <a:xfrm rot="5400000">
            <a:off x="3904053" y="4432013"/>
            <a:ext cx="122933" cy="350874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8A8C4A2E-8FE9-652B-90FE-643BDBE05C36}"/>
              </a:ext>
            </a:extLst>
          </p:cNvPr>
          <p:cNvSpPr txBox="1"/>
          <p:nvPr/>
        </p:nvSpPr>
        <p:spPr>
          <a:xfrm>
            <a:off x="2476840" y="6236051"/>
            <a:ext cx="2896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sensitive queries</a:t>
            </a:r>
            <a:endParaRPr lang="zh-CN" altLang="en-US" dirty="0"/>
          </a:p>
        </p:txBody>
      </p:sp>
      <p:sp>
        <p:nvSpPr>
          <p:cNvPr id="51" name="TextBox 9">
            <a:extLst>
              <a:ext uri="{FF2B5EF4-FFF2-40B4-BE49-F238E27FC236}">
                <a16:creationId xmlns:a16="http://schemas.microsoft.com/office/drawing/2014/main" id="{DDF5FC8D-20B6-1A47-2F8C-EDEFD9817C40}"/>
              </a:ext>
            </a:extLst>
          </p:cNvPr>
          <p:cNvSpPr txBox="1"/>
          <p:nvPr/>
        </p:nvSpPr>
        <p:spPr>
          <a:xfrm>
            <a:off x="6529394" y="996574"/>
            <a:ext cx="14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Part 1</a:t>
            </a:r>
            <a:endParaRPr lang="zh-CN" altLang="en-US" sz="2400" b="1" u="sng" dirty="0"/>
          </a:p>
        </p:txBody>
      </p:sp>
      <p:sp>
        <p:nvSpPr>
          <p:cNvPr id="52" name="TextBox 9">
            <a:extLst>
              <a:ext uri="{FF2B5EF4-FFF2-40B4-BE49-F238E27FC236}">
                <a16:creationId xmlns:a16="http://schemas.microsoft.com/office/drawing/2014/main" id="{A8609545-9407-8FD1-5891-BEAC8F80D55D}"/>
              </a:ext>
            </a:extLst>
          </p:cNvPr>
          <p:cNvSpPr txBox="1"/>
          <p:nvPr/>
        </p:nvSpPr>
        <p:spPr>
          <a:xfrm>
            <a:off x="6529395" y="2146307"/>
            <a:ext cx="14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Part 2</a:t>
            </a:r>
            <a:endParaRPr lang="zh-CN" altLang="en-US" sz="2400" b="1" u="sng" dirty="0"/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F524052E-845C-EEF5-77C1-719B8368A201}"/>
              </a:ext>
            </a:extLst>
          </p:cNvPr>
          <p:cNvSpPr txBox="1"/>
          <p:nvPr/>
        </p:nvSpPr>
        <p:spPr>
          <a:xfrm>
            <a:off x="6529394" y="3824971"/>
            <a:ext cx="14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Part 3</a:t>
            </a:r>
            <a:endParaRPr lang="zh-CN" altLang="en-US" sz="2400" b="1" u="sng" dirty="0"/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BF8C3F25-48D5-CEED-DC65-932507CC953C}"/>
              </a:ext>
            </a:extLst>
          </p:cNvPr>
          <p:cNvSpPr txBox="1"/>
          <p:nvPr/>
        </p:nvSpPr>
        <p:spPr>
          <a:xfrm>
            <a:off x="6529395" y="1452928"/>
            <a:ext cx="5417676" cy="499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Trivial, responds with random string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50DF0C78-3AC7-220C-884F-C3A90B0D502C}"/>
                  </a:ext>
                </a:extLst>
              </p:cNvPr>
              <p:cNvSpPr txBox="1"/>
              <p:nvPr/>
            </p:nvSpPr>
            <p:spPr>
              <a:xfrm>
                <a:off x="6529394" y="2606840"/>
                <a:ext cx="5118321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Trivial, sampling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zh-CN" altLang="en-US" sz="2000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zh-CN" alt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sub>
                    </m:sSub>
                  </m:oMath>
                </a14:m>
                <a:endParaRPr lang="en-US" altLang="zh-CN" sz="2000" dirty="0">
                  <a:latin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15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Gathering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000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zh-CN" alt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000" i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zh-CN" altLang="en-US" sz="2000" i="0" dirty="0">
                        <a:latin typeface="Cambria Math" panose="02040503050406030204" pitchFamily="18" charset="0"/>
                      </a:rPr>
                      <m:t>∪⋯∪</m:t>
                    </m:r>
                    <m:sSub>
                      <m:sSubPr>
                        <m:ctrlPr>
                          <a:rPr lang="zh-CN" altLang="en-US" sz="2000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sSub>
                          <m:sSubPr>
                            <m:ctrlPr>
                              <a:rPr lang="zh-CN" altLang="en-US" sz="2000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sub>
                    </m:sSub>
                  </m:oMath>
                </a14:m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50DF0C78-3AC7-220C-884F-C3A90B0D5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394" y="2606840"/>
                <a:ext cx="5118321" cy="1015663"/>
              </a:xfrm>
              <a:prstGeom prst="rect">
                <a:avLst/>
              </a:prstGeom>
              <a:blipFill>
                <a:blip r:embed="rId5"/>
                <a:stretch>
                  <a:fillRect l="-1071" b="-72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文本框 56">
            <a:extLst>
              <a:ext uri="{FF2B5EF4-FFF2-40B4-BE49-F238E27FC236}">
                <a16:creationId xmlns:a16="http://schemas.microsoft.com/office/drawing/2014/main" id="{11365B19-40E4-6506-53C3-E74C82488040}"/>
              </a:ext>
            </a:extLst>
          </p:cNvPr>
          <p:cNvSpPr txBox="1"/>
          <p:nvPr/>
        </p:nvSpPr>
        <p:spPr>
          <a:xfrm>
            <a:off x="6596743" y="4339129"/>
            <a:ext cx="5350327" cy="1884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L(x)=</a:t>
            </a:r>
            <a:r>
              <a:rPr lang="en-US" altLang="zh-CN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A(L(x-r) , L(r))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Sampling r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Gathering the queries in the addition procedure</a:t>
            </a:r>
            <a:r>
              <a:rPr lang="en-US" altLang="zh-CN" sz="200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A(L(x-r) , L(r))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46BBAA29-EC15-AE20-F5E9-4E19F78708B4}"/>
              </a:ext>
            </a:extLst>
          </p:cNvPr>
          <p:cNvSpPr txBox="1"/>
          <p:nvPr/>
        </p:nvSpPr>
        <p:spPr>
          <a:xfrm>
            <a:off x="9399246" y="4357667"/>
            <a:ext cx="245419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1400" dirty="0"/>
              <a:t>Query in part3 must appear in the </a:t>
            </a:r>
            <a:r>
              <a:rPr lang="en-US" altLang="zh-CN" sz="1400" b="1" dirty="0">
                <a:solidFill>
                  <a:srgbClr val="C00000"/>
                </a:solidFill>
              </a:rPr>
              <a:t>addition procedure 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0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2" grpId="0" animBg="1"/>
      <p:bldP spid="14" grpId="0" animBg="1"/>
      <p:bldP spid="18" grpId="0"/>
      <p:bldP spid="37" grpId="0" animBg="1"/>
      <p:bldP spid="39" grpId="0"/>
      <p:bldP spid="40" grpId="0"/>
      <p:bldP spid="41" grpId="0"/>
      <p:bldP spid="46" grpId="0"/>
      <p:bldP spid="47" grpId="0"/>
      <p:bldP spid="48" grpId="0" animBg="1"/>
      <p:bldP spid="50" grpId="0"/>
      <p:bldP spid="51" grpId="0"/>
      <p:bldP spid="52" grpId="0"/>
      <p:bldP spid="53" grpId="0"/>
      <p:bldP spid="54" grpId="0"/>
      <p:bldP spid="55" grpId="0"/>
      <p:bldP spid="57" grpId="0"/>
      <p:bldP spid="5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dirty="0"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Our Strategy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268FBF4-03FE-E4CF-7257-ECFAC2E66475}"/>
              </a:ext>
            </a:extLst>
          </p:cNvPr>
          <p:cNvSpPr txBox="1"/>
          <p:nvPr/>
        </p:nvSpPr>
        <p:spPr>
          <a:xfrm>
            <a:off x="873615" y="1349764"/>
            <a:ext cx="65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implies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statistically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B67EDD5-FDFA-F7D9-30F3-428336D91AE9}"/>
              </a:ext>
            </a:extLst>
          </p:cNvPr>
          <p:cNvSpPr txBox="1"/>
          <p:nvPr/>
        </p:nvSpPr>
        <p:spPr>
          <a:xfrm>
            <a:off x="944040" y="3091731"/>
            <a:ext cx="67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is separated from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computationally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/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We build a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GGM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is indifferentiable from ROM 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1879060"/>
                <a:ext cx="10261092" cy="624786"/>
              </a:xfrm>
              <a:prstGeom prst="rect">
                <a:avLst/>
              </a:prstGeom>
              <a:blipFill>
                <a:blip r:embed="rId3"/>
                <a:stretch>
                  <a:fillRect l="-534" b="-16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/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Identify a hard problem P</a:t>
                </a:r>
                <a:r>
                  <a:rPr lang="zh-CN" altLang="en-US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P is hard in the GGM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for any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P is easy in ROM 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ROM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 indifferentiable from GGM, then P is easy in the GGM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3592455"/>
                <a:ext cx="10261092" cy="2500556"/>
              </a:xfrm>
              <a:prstGeom prst="rect">
                <a:avLst/>
              </a:prstGeom>
              <a:blipFill>
                <a:blip r:embed="rId4"/>
                <a:stretch>
                  <a:fillRect l="-534" b="-21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unnamed.png" descr="unnamed.png">
            <a:extLst>
              <a:ext uri="{FF2B5EF4-FFF2-40B4-BE49-F238E27FC236}">
                <a16:creationId xmlns:a16="http://schemas.microsoft.com/office/drawing/2014/main" id="{9E7F36EF-2690-C019-82A4-B1D6E1737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199" y="1677413"/>
            <a:ext cx="1196718" cy="1370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nnamed.png" descr="unnamed.png">
            <a:extLst>
              <a:ext uri="{FF2B5EF4-FFF2-40B4-BE49-F238E27FC236}">
                <a16:creationId xmlns:a16="http://schemas.microsoft.com/office/drawing/2014/main" id="{55365771-D28C-A39F-363E-2453F7228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3651111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nnamed.png" descr="unnamed.png">
            <a:extLst>
              <a:ext uri="{FF2B5EF4-FFF2-40B4-BE49-F238E27FC236}">
                <a16:creationId xmlns:a16="http://schemas.microsoft.com/office/drawing/2014/main" id="{C8C14DC7-A589-E896-22B8-352AA6A2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4269019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nnamed.png" descr="unnamed.png">
            <a:extLst>
              <a:ext uri="{FF2B5EF4-FFF2-40B4-BE49-F238E27FC236}">
                <a16:creationId xmlns:a16="http://schemas.microsoft.com/office/drawing/2014/main" id="{36E23D08-71EC-F9EA-7279-A98763E3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4886927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nnamed.png" descr="unnamed.png">
            <a:extLst>
              <a:ext uri="{FF2B5EF4-FFF2-40B4-BE49-F238E27FC236}">
                <a16:creationId xmlns:a16="http://schemas.microsoft.com/office/drawing/2014/main" id="{2047619E-B3DC-6100-D610-F06C27370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5489969"/>
            <a:ext cx="651269" cy="74597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2785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07" name="文本框 16">
                <a:extLst>
                  <a:ext uri="{FF2B5EF4-FFF2-40B4-BE49-F238E27FC236}">
                    <a16:creationId xmlns:a16="http://schemas.microsoft.com/office/drawing/2014/main" id="{5363EDE1-E825-4751-B7D3-C23B887494A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7826" y="213865"/>
                <a:ext cx="7627857" cy="596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anose="02010600030101010101" pitchFamily="2" charset="-122"/>
                    <a:ea typeface="等线" panose="02010600030101010101" pitchFamily="2" charset="-122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3200" b="1" dirty="0">
                    <a:latin typeface="方正粗雅宋_GBK" pitchFamily="2" charset="-122"/>
                    <a:ea typeface="方正粗雅宋_GBK" pitchFamily="2" charset="-122"/>
                    <a:cs typeface="阿里巴巴普惠体 Medium" pitchFamily="18" charset="-122"/>
                  </a:rPr>
                  <a:t>Breaking DLI in the GGM via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𝐂</m:t>
                        </m:r>
                      </m:e>
                      <m:sup>
                        <m:r>
                          <a:rPr lang="en-US" altLang="zh-CN" sz="3200" b="1" i="1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3200" b="1" dirty="0">
                    <a:latin typeface="方正粗雅宋_GBK" pitchFamily="2" charset="-122"/>
                    <a:ea typeface="方正粗雅宋_GBK" pitchFamily="2" charset="-122"/>
                    <a:cs typeface="阿里巴巴普惠体 Medium" pitchFamily="18" charset="-122"/>
                  </a:rPr>
                  <a:t> </a:t>
                </a:r>
                <a:endParaRPr lang="zh-CN" altLang="en-US" sz="3200" b="1" dirty="0">
                  <a:latin typeface="方正粗雅宋_GBK" pitchFamily="2" charset="-122"/>
                  <a:ea typeface="方正粗雅宋_GBK" pitchFamily="2" charset="-122"/>
                  <a:cs typeface="阿里巴巴普惠体 Medium" pitchFamily="18" charset="-122"/>
                </a:endParaRPr>
              </a:p>
            </p:txBody>
          </p:sp>
        </mc:Choice>
        <mc:Fallback xmlns="">
          <p:sp>
            <p:nvSpPr>
              <p:cNvPr id="8207" name="文本框 16">
                <a:extLst>
                  <a:ext uri="{FF2B5EF4-FFF2-40B4-BE49-F238E27FC236}">
                    <a16:creationId xmlns:a16="http://schemas.microsoft.com/office/drawing/2014/main" id="{5363EDE1-E825-4751-B7D3-C23B887494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7826" y="213865"/>
                <a:ext cx="7627857" cy="596574"/>
              </a:xfrm>
              <a:prstGeom prst="rect">
                <a:avLst/>
              </a:prstGeom>
              <a:blipFill>
                <a:blip r:embed="rId3"/>
                <a:stretch>
                  <a:fillRect l="-1997" t="-11224" b="-3265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985124C0-127C-B9F7-B9C7-C6025170DC10}"/>
                  </a:ext>
                </a:extLst>
              </p:cNvPr>
              <p:cNvSpPr txBox="1"/>
              <p:nvPr/>
            </p:nvSpPr>
            <p:spPr>
              <a:xfrm>
                <a:off x="492615" y="947465"/>
                <a:ext cx="656244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b="1" u="sng" dirty="0"/>
                  <a:t>Assuming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400" b="1" i="0" u="sng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𝐂</m:t>
                        </m:r>
                      </m:e>
                      <m:sup>
                        <m:r>
                          <a:rPr lang="en-US" altLang="zh-CN" sz="2400" b="1" i="0" u="sng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2400" b="1" u="sng" dirty="0"/>
                  <a:t> is indifferentiable from GGM  </a:t>
                </a:r>
                <a:endParaRPr lang="zh-CN" altLang="en-US" sz="2400" b="1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4" name="TextBox 9">
                <a:extLst>
                  <a:ext uri="{FF2B5EF4-FFF2-40B4-BE49-F238E27FC236}">
                    <a16:creationId xmlns:a16="http://schemas.microsoft.com/office/drawing/2014/main" id="{985124C0-127C-B9F7-B9C7-C6025170D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5" y="947465"/>
                <a:ext cx="6562441" cy="470000"/>
              </a:xfrm>
              <a:prstGeom prst="rect">
                <a:avLst/>
              </a:prstGeom>
              <a:blipFill>
                <a:blip r:embed="rId4"/>
                <a:stretch>
                  <a:fillRect l="-1487" t="-7692" b="-282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>
            <a:extLst>
              <a:ext uri="{FF2B5EF4-FFF2-40B4-BE49-F238E27FC236}">
                <a16:creationId xmlns:a16="http://schemas.microsoft.com/office/drawing/2014/main" id="{7A85F7FC-CE06-2222-E800-192A1CAAFF33}"/>
              </a:ext>
            </a:extLst>
          </p:cNvPr>
          <p:cNvSpPr txBox="1"/>
          <p:nvPr/>
        </p:nvSpPr>
        <p:spPr>
          <a:xfrm>
            <a:off x="537065" y="1504410"/>
            <a:ext cx="10261092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There exists an efficient simulator 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28D41C9-6FAF-0AF4-3722-FBC0D3CB0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661" y="1554491"/>
            <a:ext cx="793654" cy="7936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8DC6623B-755D-33F5-B4EB-576F7FD193F5}"/>
                  </a:ext>
                </a:extLst>
              </p:cNvPr>
              <p:cNvSpPr txBox="1"/>
              <p:nvPr/>
            </p:nvSpPr>
            <p:spPr>
              <a:xfrm>
                <a:off x="492615" y="2348145"/>
                <a:ext cx="6562441" cy="47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latinLnBrk="0">
                  <a:lnSpc>
                    <a:spcPct val="10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2400" b="1" u="sng" dirty="0"/>
                  <a:t>DLI is easy in ROM with respects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u="sng" smtClean="0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</m:ctrlPr>
                      </m:sSupPr>
                      <m:e>
                        <m:r>
                          <a:rPr lang="en-US" altLang="zh-CN" sz="2400" b="1" i="1" u="sng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𝐂</m:t>
                        </m:r>
                      </m:e>
                      <m:sup>
                        <m:r>
                          <a:rPr lang="en-US" altLang="zh-CN" sz="2400" b="1" i="1" u="sng">
                            <a:latin typeface="Cambria Math" panose="02040503050406030204" pitchFamily="18" charset="0"/>
                            <a:ea typeface="方正粗雅宋_GBK" pitchFamily="2" charset="-122"/>
                            <a:cs typeface="阿里巴巴普惠体 Medium" pitchFamily="18" charset="-122"/>
                          </a:rPr>
                          <m:t>𝐑𝐎𝐌</m:t>
                        </m:r>
                      </m:sup>
                    </m:sSup>
                  </m:oMath>
                </a14:m>
                <a:r>
                  <a:rPr lang="en-US" altLang="zh-CN" sz="2400" b="1" u="sng" dirty="0"/>
                  <a:t> </a:t>
                </a:r>
                <a:endParaRPr lang="zh-CN" altLang="en-US" sz="2400" b="1" u="sng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8DC6623B-755D-33F5-B4EB-576F7FD19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15" y="2348145"/>
                <a:ext cx="6562441" cy="470000"/>
              </a:xfrm>
              <a:prstGeom prst="rect">
                <a:avLst/>
              </a:prstGeom>
              <a:blipFill>
                <a:blip r:embed="rId6"/>
                <a:stretch>
                  <a:fillRect l="-1487" t="-7792" b="-298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6FB82565-D5FD-AE22-B724-64C1B65B6419}"/>
              </a:ext>
            </a:extLst>
          </p:cNvPr>
          <p:cNvSpPr txBox="1"/>
          <p:nvPr/>
        </p:nvSpPr>
        <p:spPr>
          <a:xfrm>
            <a:off x="537065" y="2910900"/>
            <a:ext cx="10261092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There exists an efficient adversary           that can output a proper circuit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1B28CCE-7945-7A68-074A-3D371B3BC5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29540" y="2966431"/>
            <a:ext cx="597490" cy="662009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矩形: 圆角 33">
            <a:extLst>
              <a:ext uri="{FF2B5EF4-FFF2-40B4-BE49-F238E27FC236}">
                <a16:creationId xmlns:a16="http://schemas.microsoft.com/office/drawing/2014/main" id="{9BC6F4F6-8367-BF33-1824-C39403B830CD}"/>
              </a:ext>
            </a:extLst>
          </p:cNvPr>
          <p:cNvSpPr/>
          <p:nvPr/>
        </p:nvSpPr>
        <p:spPr>
          <a:xfrm>
            <a:off x="537065" y="3868500"/>
            <a:ext cx="4160097" cy="2042035"/>
          </a:xfrm>
          <a:prstGeom prst="roundRect">
            <a:avLst>
              <a:gd name="adj" fmla="val 697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EE6C0D70-AE0A-E562-74AB-ACBEA8785B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727" y="3933046"/>
            <a:ext cx="577510" cy="577510"/>
          </a:xfrm>
          <a:prstGeom prst="rect">
            <a:avLst/>
          </a:prstGeom>
        </p:spPr>
      </p:pic>
      <p:cxnSp>
        <p:nvCxnSpPr>
          <p:cNvPr id="45" name="连接符: 曲线 44">
            <a:extLst>
              <a:ext uri="{FF2B5EF4-FFF2-40B4-BE49-F238E27FC236}">
                <a16:creationId xmlns:a16="http://schemas.microsoft.com/office/drawing/2014/main" id="{FCAB9AC6-579A-6D8D-201F-55824068F51A}"/>
              </a:ext>
            </a:extLst>
          </p:cNvPr>
          <p:cNvCxnSpPr>
            <a:cxnSpLocks/>
            <a:endCxn id="43" idx="1"/>
          </p:cNvCxnSpPr>
          <p:nvPr/>
        </p:nvCxnSpPr>
        <p:spPr>
          <a:xfrm rot="5400000" flipH="1" flipV="1">
            <a:off x="1977435" y="3753425"/>
            <a:ext cx="263915" cy="120066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6" name="图片 45">
            <a:extLst>
              <a:ext uri="{FF2B5EF4-FFF2-40B4-BE49-F238E27FC236}">
                <a16:creationId xmlns:a16="http://schemas.microsoft.com/office/drawing/2014/main" id="{8E01364A-616D-AF4D-22C4-FF565DF36D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9379" y="4503509"/>
            <a:ext cx="1048626" cy="1088280"/>
          </a:xfrm>
          <a:prstGeom prst="rect">
            <a:avLst/>
          </a:prstGeom>
        </p:spPr>
      </p:pic>
      <p:sp>
        <p:nvSpPr>
          <p:cNvPr id="50" name="矩形 49">
            <a:extLst>
              <a:ext uri="{FF2B5EF4-FFF2-40B4-BE49-F238E27FC236}">
                <a16:creationId xmlns:a16="http://schemas.microsoft.com/office/drawing/2014/main" id="{99519377-4158-C2F6-57D9-A31AB2F9819B}"/>
              </a:ext>
            </a:extLst>
          </p:cNvPr>
          <p:cNvSpPr/>
          <p:nvPr/>
        </p:nvSpPr>
        <p:spPr>
          <a:xfrm>
            <a:off x="3406681" y="4503509"/>
            <a:ext cx="1018947" cy="108827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1477680-C165-A8EA-5195-369042B520C3}"/>
              </a:ext>
            </a:extLst>
          </p:cNvPr>
          <p:cNvSpPr txBox="1"/>
          <p:nvPr/>
        </p:nvSpPr>
        <p:spPr>
          <a:xfrm>
            <a:off x="3193717" y="5549644"/>
            <a:ext cx="14267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proper circuit</a:t>
            </a:r>
            <a:endParaRPr lang="zh-CN" altLang="en-US" sz="1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49A132F6-90E5-769B-81B4-61A2C9CF3802}"/>
              </a:ext>
            </a:extLst>
          </p:cNvPr>
          <p:cNvSpPr txBox="1"/>
          <p:nvPr/>
        </p:nvSpPr>
        <p:spPr>
          <a:xfrm>
            <a:off x="3640566" y="4856783"/>
            <a:ext cx="5475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</a:t>
            </a:r>
            <a:endParaRPr lang="zh-CN" altLang="en-US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E599B3D7-BE8F-A062-3BDE-98B43AE38E25}"/>
              </a:ext>
            </a:extLst>
          </p:cNvPr>
          <p:cNvCxnSpPr>
            <a:cxnSpLocks/>
          </p:cNvCxnSpPr>
          <p:nvPr/>
        </p:nvCxnSpPr>
        <p:spPr>
          <a:xfrm>
            <a:off x="1918107" y="5100096"/>
            <a:ext cx="137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文本框 54">
            <a:extLst>
              <a:ext uri="{FF2B5EF4-FFF2-40B4-BE49-F238E27FC236}">
                <a16:creationId xmlns:a16="http://schemas.microsoft.com/office/drawing/2014/main" id="{885DC4FC-9BE7-7BFF-AA11-3879058B59CB}"/>
              </a:ext>
            </a:extLst>
          </p:cNvPr>
          <p:cNvSpPr txBox="1"/>
          <p:nvPr/>
        </p:nvSpPr>
        <p:spPr>
          <a:xfrm>
            <a:off x="2051795" y="4796402"/>
            <a:ext cx="1018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output</a:t>
            </a:r>
            <a:endParaRPr lang="zh-CN" altLang="en-US" sz="1400" dirty="0"/>
          </a:p>
        </p:txBody>
      </p:sp>
      <p:sp>
        <p:nvSpPr>
          <p:cNvPr id="58" name="文本框 57">
            <a:extLst>
              <a:ext uri="{FF2B5EF4-FFF2-40B4-BE49-F238E27FC236}">
                <a16:creationId xmlns:a16="http://schemas.microsoft.com/office/drawing/2014/main" id="{3B97D9CC-DC66-DFD5-3225-AEE49FE57E71}"/>
              </a:ext>
            </a:extLst>
          </p:cNvPr>
          <p:cNvSpPr txBox="1"/>
          <p:nvPr/>
        </p:nvSpPr>
        <p:spPr>
          <a:xfrm>
            <a:off x="492615" y="5951416"/>
            <a:ext cx="10261092" cy="624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Combining the simulator and adversary, we break DLI in GGM</a:t>
            </a:r>
            <a:endParaRPr lang="zh-CN" altLang="en-US" sz="20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0CCCD1C-0668-A538-99A3-C1D617BF5459}"/>
              </a:ext>
            </a:extLst>
          </p:cNvPr>
          <p:cNvSpPr/>
          <p:nvPr/>
        </p:nvSpPr>
        <p:spPr>
          <a:xfrm>
            <a:off x="5428285" y="3868500"/>
            <a:ext cx="6058865" cy="20420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95A27B91-E376-49EC-17CA-9269225624BA}"/>
              </a:ext>
            </a:extLst>
          </p:cNvPr>
          <p:cNvSpPr txBox="1"/>
          <p:nvPr/>
        </p:nvSpPr>
        <p:spPr>
          <a:xfrm>
            <a:off x="5582987" y="3857295"/>
            <a:ext cx="5749460" cy="18461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If the circuit can not identify the challenging term properly, then we can build an 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efficient</a:t>
            </a:r>
            <a:r>
              <a:rPr lang="en-US" altLang="zh-CN" sz="20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differentiator that </a:t>
            </a:r>
            <a:r>
              <a:rPr lang="en-US" altLang="zh-CN" sz="20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breaks indifferentiability</a:t>
            </a:r>
            <a:endParaRPr lang="zh-CN" altLang="en-US" sz="20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510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  <p:bldP spid="7" grpId="0"/>
      <p:bldP spid="34" grpId="0" animBg="1"/>
      <p:bldP spid="50" grpId="0" animBg="1"/>
      <p:bldP spid="52" grpId="0"/>
      <p:bldP spid="53" grpId="0"/>
      <p:bldP spid="55" grpId="0"/>
      <p:bldP spid="58" grpId="0"/>
      <p:bldP spid="59" grpId="0" animBg="1"/>
      <p:bldP spid="6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6" y="213865"/>
            <a:ext cx="76278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GGM&gt;ROM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C268FBF4-03FE-E4CF-7257-ECFAC2E66475}"/>
              </a:ext>
            </a:extLst>
          </p:cNvPr>
          <p:cNvSpPr txBox="1"/>
          <p:nvPr/>
        </p:nvSpPr>
        <p:spPr>
          <a:xfrm>
            <a:off x="873615" y="886214"/>
            <a:ext cx="6562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implies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statistically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0B67EDD5-FDFA-F7D9-30F3-428336D91AE9}"/>
              </a:ext>
            </a:extLst>
          </p:cNvPr>
          <p:cNvSpPr txBox="1"/>
          <p:nvPr/>
        </p:nvSpPr>
        <p:spPr>
          <a:xfrm>
            <a:off x="873615" y="2264411"/>
            <a:ext cx="6700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GGM is separated from ROM </a:t>
            </a:r>
            <a:r>
              <a:rPr lang="en-US" altLang="zh-CN" sz="2400" b="1" u="sng" dirty="0">
                <a:solidFill>
                  <a:srgbClr val="C00000"/>
                </a:solidFill>
              </a:rPr>
              <a:t>computationally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/>
              <p:nvPr/>
            </p:nvSpPr>
            <p:spPr>
              <a:xfrm>
                <a:off x="873615" y="1415510"/>
                <a:ext cx="10261092" cy="6247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We build a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GGM</m:t>
                        </m:r>
                      </m:sup>
                    </m:sSup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is indifferentiable from ROM 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D312A729-0291-F42D-D6E3-A58F294BA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1415510"/>
                <a:ext cx="10261092" cy="624786"/>
              </a:xfrm>
              <a:prstGeom prst="rect">
                <a:avLst/>
              </a:prstGeom>
              <a:blipFill>
                <a:blip r:embed="rId3"/>
                <a:stretch>
                  <a:fillRect l="-534" b="-1650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/>
              <p:nvPr/>
            </p:nvSpPr>
            <p:spPr>
              <a:xfrm>
                <a:off x="873615" y="2754255"/>
                <a:ext cx="10261092" cy="25005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Identify a hard problem P</a:t>
                </a:r>
                <a:r>
                  <a:rPr lang="zh-CN" altLang="en-US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 </a:t>
                </a:r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P is hard in the GGM</a:t>
                </a: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for any construction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, P is easy in ROM with respect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C</m:t>
                    </m:r>
                  </m:oMath>
                </a14:m>
                <a:endParaRPr lang="en-US" altLang="zh-CN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  <a:p>
                <a:pPr marL="285750" indent="-285750">
                  <a:lnSpc>
                    <a:spcPct val="200000"/>
                  </a:lnSpc>
                  <a:buFont typeface="Wingdings" pitchFamily="2" charset="2"/>
                  <a:buChar char="v"/>
                  <a:defRPr/>
                </a:pP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Prove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C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ROM</m:t>
                        </m:r>
                      </m:sup>
                    </m:sSup>
                  </m:oMath>
                </a14:m>
                <a:r>
                  <a:rPr lang="en-US" altLang="zh-CN" sz="2000" dirty="0">
                    <a:solidFill>
                      <a:srgbClr val="C00000"/>
                    </a:solidFill>
                    <a:latin typeface="Cambria Math" panose="02040503050406030204" pitchFamily="18" charset="0"/>
                    <a:ea typeface="Microsoft YaHei" panose="020B0503020204020204" pitchFamily="34" charset="-122"/>
                  </a:rPr>
                  <a:t> </a:t>
                </a:r>
                <a:r>
                  <a:rPr lang="en-US" altLang="zh-CN" sz="2000" dirty="0">
                    <a:latin typeface="Microsoft YaHei" panose="020B0503020204020204" pitchFamily="34" charset="-122"/>
                    <a:ea typeface="Microsoft YaHei" panose="020B0503020204020204" pitchFamily="34" charset="-122"/>
                  </a:rPr>
                  <a:t>is indifferentiable from GGM, then P is easy in the GGM</a:t>
                </a:r>
                <a:endParaRPr lang="zh-CN" altLang="en-US" sz="2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C631DD9-427C-8CCF-B8A3-3B43F794E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615" y="2754255"/>
                <a:ext cx="10261092" cy="2500556"/>
              </a:xfrm>
              <a:prstGeom prst="rect">
                <a:avLst/>
              </a:prstGeom>
              <a:blipFill>
                <a:blip r:embed="rId4"/>
                <a:stretch>
                  <a:fillRect l="-534" b="-24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unnamed.png" descr="unnamed.png">
            <a:extLst>
              <a:ext uri="{FF2B5EF4-FFF2-40B4-BE49-F238E27FC236}">
                <a16:creationId xmlns:a16="http://schemas.microsoft.com/office/drawing/2014/main" id="{9E7F36EF-2690-C019-82A4-B1D6E1737A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4199" y="1213863"/>
            <a:ext cx="1196718" cy="1370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nnamed.png" descr="unnamed.png">
            <a:extLst>
              <a:ext uri="{FF2B5EF4-FFF2-40B4-BE49-F238E27FC236}">
                <a16:creationId xmlns:a16="http://schemas.microsoft.com/office/drawing/2014/main" id="{55365771-D28C-A39F-363E-2453F7228F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2812911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nnamed.png" descr="unnamed.png">
            <a:extLst>
              <a:ext uri="{FF2B5EF4-FFF2-40B4-BE49-F238E27FC236}">
                <a16:creationId xmlns:a16="http://schemas.microsoft.com/office/drawing/2014/main" id="{C8C14DC7-A589-E896-22B8-352AA6A2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3430819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nnamed.png" descr="unnamed.png">
            <a:extLst>
              <a:ext uri="{FF2B5EF4-FFF2-40B4-BE49-F238E27FC236}">
                <a16:creationId xmlns:a16="http://schemas.microsoft.com/office/drawing/2014/main" id="{36E23D08-71EC-F9EA-7279-A98763E3A1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4048727"/>
            <a:ext cx="651269" cy="7459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nnamed.png" descr="unnamed.png">
            <a:extLst>
              <a:ext uri="{FF2B5EF4-FFF2-40B4-BE49-F238E27FC236}">
                <a16:creationId xmlns:a16="http://schemas.microsoft.com/office/drawing/2014/main" id="{2047619E-B3DC-6100-D610-F06C27370D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040" y="4651769"/>
            <a:ext cx="651269" cy="74597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B3189E9E-AF9D-2757-046B-9C7E54701703}"/>
              </a:ext>
            </a:extLst>
          </p:cNvPr>
          <p:cNvSpPr txBox="1"/>
          <p:nvPr/>
        </p:nvSpPr>
        <p:spPr>
          <a:xfrm>
            <a:off x="900533" y="5718768"/>
            <a:ext cx="8313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Combining together, we establish the hierarchy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E52038FE-B95C-7AA9-F3F1-47B38F2B62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83" y="5397741"/>
            <a:ext cx="1222456" cy="122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0480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EB04C-8304-9B07-9CA9-DE59B4C8CB4A}"/>
              </a:ext>
            </a:extLst>
          </p:cNvPr>
          <p:cNvSpPr txBox="1"/>
          <p:nvPr/>
        </p:nvSpPr>
        <p:spPr>
          <a:xfrm>
            <a:off x="1193800" y="1852251"/>
            <a:ext cx="9093040" cy="340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Motivation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GGM is strictly stronger than ROM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GBM is strictly stronger than GGM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Conclusion</a:t>
            </a:r>
            <a:endParaRPr lang="en-US" sz="28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1520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4007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GBM&gt;GGM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A031D6AD-AA4E-6BE9-FA25-85A203F54B34}"/>
              </a:ext>
            </a:extLst>
          </p:cNvPr>
          <p:cNvSpPr txBox="1"/>
          <p:nvPr/>
        </p:nvSpPr>
        <p:spPr>
          <a:xfrm>
            <a:off x="459283" y="1014281"/>
            <a:ext cx="11273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The separation is established via the same strategy but with </a:t>
            </a:r>
            <a:r>
              <a:rPr lang="en-US" altLang="zh-CN" sz="2400" b="1" u="sng" dirty="0">
                <a:solidFill>
                  <a:srgbClr val="C00000"/>
                </a:solidFill>
              </a:rPr>
              <a:t>additional difficulty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BC6D7D-DB43-97FB-DD10-1FC03DE64CAF}"/>
              </a:ext>
            </a:extLst>
          </p:cNvPr>
          <p:cNvSpPr txBox="1"/>
          <p:nvPr/>
        </p:nvSpPr>
        <p:spPr>
          <a:xfrm>
            <a:off x="3058751" y="6473083"/>
            <a:ext cx="60951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 err="1"/>
              <a:t>Url</a:t>
            </a:r>
            <a:r>
              <a:rPr lang="zh-CN" altLang="en-US" dirty="0"/>
              <a:t>：https://eprint.iacr.org/2021/240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11599C6-7E02-DD5B-2B9D-B4A8CA7D679F}"/>
              </a:ext>
            </a:extLst>
          </p:cNvPr>
          <p:cNvSpPr txBox="1"/>
          <p:nvPr/>
        </p:nvSpPr>
        <p:spPr>
          <a:xfrm>
            <a:off x="547559" y="4188121"/>
            <a:ext cx="205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latinLnBrk="0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en-US" altLang="zh-CN" sz="2400" b="1" u="sng" dirty="0"/>
              <a:t>Our ideas:</a:t>
            </a:r>
            <a:r>
              <a:rPr lang="zh-CN" altLang="en-US" sz="2400" b="1" u="sng" dirty="0"/>
              <a:t> </a:t>
            </a:r>
            <a:endParaRPr lang="zh-CN" alt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9CA1CFA-0ED4-8446-A698-4BEEB2BF3154}"/>
              </a:ext>
            </a:extLst>
          </p:cNvPr>
          <p:cNvSpPr/>
          <p:nvPr/>
        </p:nvSpPr>
        <p:spPr>
          <a:xfrm>
            <a:off x="2337397" y="1752347"/>
            <a:ext cx="1748843" cy="2152217"/>
          </a:xfrm>
          <a:prstGeom prst="rect">
            <a:avLst/>
          </a:prstGeom>
          <a:solidFill>
            <a:srgbClr val="D4E4F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DF0EA84-4662-EA7F-98B1-34736A78FCAB}"/>
              </a:ext>
            </a:extLst>
          </p:cNvPr>
          <p:cNvSpPr/>
          <p:nvPr/>
        </p:nvSpPr>
        <p:spPr>
          <a:xfrm>
            <a:off x="588341" y="1747031"/>
            <a:ext cx="1748843" cy="21522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26F9F3C-DC54-D95D-5CFA-50AA77EA2D5E}"/>
              </a:ext>
            </a:extLst>
          </p:cNvPr>
          <p:cNvSpPr txBox="1"/>
          <p:nvPr/>
        </p:nvSpPr>
        <p:spPr>
          <a:xfrm>
            <a:off x="470342" y="2646250"/>
            <a:ext cx="1996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non-sensitive queries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00F52E2-AA35-A46D-C8E5-3DBA02D87217}"/>
              </a:ext>
            </a:extLst>
          </p:cNvPr>
          <p:cNvSpPr/>
          <p:nvPr/>
        </p:nvSpPr>
        <p:spPr>
          <a:xfrm>
            <a:off x="4086453" y="1752348"/>
            <a:ext cx="1748843" cy="21522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7339545-6FEE-1618-58F9-5A81D585EC93}"/>
              </a:ext>
            </a:extLst>
          </p:cNvPr>
          <p:cNvSpPr txBox="1"/>
          <p:nvPr/>
        </p:nvSpPr>
        <p:spPr>
          <a:xfrm>
            <a:off x="459283" y="1857489"/>
            <a:ext cx="199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5C8E3A"/>
                </a:solidFill>
              </a:rPr>
              <a:t>Part 1</a:t>
            </a:r>
            <a:endParaRPr lang="zh-CN" altLang="en-US" dirty="0">
              <a:solidFill>
                <a:srgbClr val="5C8E3A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1DE5A33-3478-1DF8-6F65-2601318D7783}"/>
              </a:ext>
            </a:extLst>
          </p:cNvPr>
          <p:cNvSpPr txBox="1"/>
          <p:nvPr/>
        </p:nvSpPr>
        <p:spPr>
          <a:xfrm>
            <a:off x="2225077" y="1845690"/>
            <a:ext cx="199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5C8E3A"/>
                </a:solidFill>
              </a:rPr>
              <a:t>Part 2</a:t>
            </a:r>
            <a:endParaRPr lang="zh-CN" altLang="en-US" b="1" dirty="0">
              <a:solidFill>
                <a:srgbClr val="5C8E3A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062106-1A34-B7BC-C9F8-C5C696A3E3B8}"/>
              </a:ext>
            </a:extLst>
          </p:cNvPr>
          <p:cNvSpPr txBox="1"/>
          <p:nvPr/>
        </p:nvSpPr>
        <p:spPr>
          <a:xfrm>
            <a:off x="3968027" y="1833891"/>
            <a:ext cx="199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C00000"/>
                </a:solidFill>
              </a:rPr>
              <a:t>Part 3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A5F41A9-68EF-032E-0E3D-48EEB60707E6}"/>
              </a:ext>
            </a:extLst>
          </p:cNvPr>
          <p:cNvSpPr txBox="1"/>
          <p:nvPr/>
        </p:nvSpPr>
        <p:spPr>
          <a:xfrm>
            <a:off x="2213656" y="2406466"/>
            <a:ext cx="19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Sensitive</a:t>
            </a:r>
          </a:p>
          <a:p>
            <a:pPr algn="ctr"/>
            <a:r>
              <a:rPr lang="en-US" altLang="zh-CN" dirty="0"/>
              <a:t>and</a:t>
            </a:r>
          </a:p>
          <a:p>
            <a:pPr algn="ctr"/>
            <a:r>
              <a:rPr lang="en-US" altLang="zh-CN" dirty="0"/>
              <a:t>frequent</a:t>
            </a:r>
          </a:p>
          <a:p>
            <a:pPr algn="ctr"/>
            <a:r>
              <a:rPr lang="en-US" altLang="zh-CN" dirty="0"/>
              <a:t> queries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7C55420-CE10-64E8-B553-331AC9C667B0}"/>
              </a:ext>
            </a:extLst>
          </p:cNvPr>
          <p:cNvSpPr txBox="1"/>
          <p:nvPr/>
        </p:nvSpPr>
        <p:spPr>
          <a:xfrm>
            <a:off x="3968027" y="2406466"/>
            <a:ext cx="1996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Sensitive</a:t>
            </a:r>
          </a:p>
          <a:p>
            <a:pPr algn="ctr"/>
            <a:r>
              <a:rPr lang="en-US" altLang="zh-CN" dirty="0"/>
              <a:t>but</a:t>
            </a:r>
          </a:p>
          <a:p>
            <a:pPr algn="ctr"/>
            <a:r>
              <a:rPr lang="en-US" altLang="zh-CN" dirty="0"/>
              <a:t>non-frequent</a:t>
            </a:r>
          </a:p>
          <a:p>
            <a:pPr algn="ctr"/>
            <a:r>
              <a:rPr lang="en-US" altLang="zh-CN" dirty="0"/>
              <a:t> queries</a:t>
            </a:r>
            <a:endParaRPr lang="zh-CN" altLang="en-US" dirty="0"/>
          </a:p>
        </p:txBody>
      </p:sp>
      <p:sp>
        <p:nvSpPr>
          <p:cNvPr id="14" name="右大括号 13">
            <a:extLst>
              <a:ext uri="{FF2B5EF4-FFF2-40B4-BE49-F238E27FC236}">
                <a16:creationId xmlns:a16="http://schemas.microsoft.com/office/drawing/2014/main" id="{E1EEE0F1-28C2-67DB-B255-C27F9D8FD101}"/>
              </a:ext>
            </a:extLst>
          </p:cNvPr>
          <p:cNvSpPr/>
          <p:nvPr/>
        </p:nvSpPr>
        <p:spPr>
          <a:xfrm rot="5400000">
            <a:off x="4024774" y="2291970"/>
            <a:ext cx="122933" cy="3508746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E12291A-2211-E9DB-1E7C-14148CF4EA5C}"/>
              </a:ext>
            </a:extLst>
          </p:cNvPr>
          <p:cNvSpPr txBox="1"/>
          <p:nvPr/>
        </p:nvSpPr>
        <p:spPr>
          <a:xfrm>
            <a:off x="2597561" y="4096008"/>
            <a:ext cx="28960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sensitive queries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2DCD258-A935-FE74-2E46-B4209CF9C086}"/>
              </a:ext>
            </a:extLst>
          </p:cNvPr>
          <p:cNvSpPr txBox="1"/>
          <p:nvPr/>
        </p:nvSpPr>
        <p:spPr>
          <a:xfrm>
            <a:off x="6106308" y="1691587"/>
            <a:ext cx="5835294" cy="27617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In the GGM, queries are two forms:</a:t>
            </a:r>
          </a:p>
          <a:p>
            <a:pPr algn="ctr">
              <a:lnSpc>
                <a:spcPct val="150000"/>
              </a:lnSpc>
              <a:defRPr/>
            </a:pPr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Labeling form and Addition form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Queries gathered in the addition procedure might be addition form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Queries needed in the labeling procedure might be labeling form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EA228A7C-51D6-B1B6-E9B2-44969EB3A1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255" y="4797675"/>
            <a:ext cx="1097282" cy="1097282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047EF94-1EA0-D2E3-6F04-9A0D1E6FDB78}"/>
              </a:ext>
            </a:extLst>
          </p:cNvPr>
          <p:cNvSpPr/>
          <p:nvPr/>
        </p:nvSpPr>
        <p:spPr>
          <a:xfrm>
            <a:off x="9564081" y="4877583"/>
            <a:ext cx="1612563" cy="8663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51C0E713-A5C4-C8CB-D355-08DA85C20EC1}"/>
              </a:ext>
            </a:extLst>
          </p:cNvPr>
          <p:cNvCxnSpPr>
            <a:cxnSpLocks/>
          </p:cNvCxnSpPr>
          <p:nvPr/>
        </p:nvCxnSpPr>
        <p:spPr>
          <a:xfrm>
            <a:off x="9564081" y="5209768"/>
            <a:ext cx="1612563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814FB10-0C6E-DF5D-3037-09F0249EA1FF}"/>
              </a:ext>
            </a:extLst>
          </p:cNvPr>
          <p:cNvCxnSpPr>
            <a:cxnSpLocks/>
          </p:cNvCxnSpPr>
          <p:nvPr/>
        </p:nvCxnSpPr>
        <p:spPr>
          <a:xfrm>
            <a:off x="9564080" y="5521655"/>
            <a:ext cx="1612563" cy="0"/>
          </a:xfrm>
          <a:prstGeom prst="lin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A972D2C3-A077-6041-1D89-B71D914D7CEE}"/>
              </a:ext>
            </a:extLst>
          </p:cNvPr>
          <p:cNvSpPr txBox="1"/>
          <p:nvPr/>
        </p:nvSpPr>
        <p:spPr>
          <a:xfrm>
            <a:off x="9642692" y="4824111"/>
            <a:ext cx="1544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(L(x) L(y) L(z)) 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63292520-D84A-4656-0310-95BEC6BF1277}"/>
              </a:ext>
            </a:extLst>
          </p:cNvPr>
          <p:cNvSpPr txBox="1"/>
          <p:nvPr/>
        </p:nvSpPr>
        <p:spPr>
          <a:xfrm>
            <a:off x="9608799" y="5166931"/>
            <a:ext cx="17642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(L(u) L(v) L(w)) </a:t>
            </a:r>
            <a:endParaRPr lang="zh-CN" altLang="en-US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23F06EE-BD37-6616-E07B-6ED623250442}"/>
              </a:ext>
            </a:extLst>
          </p:cNvPr>
          <p:cNvSpPr txBox="1"/>
          <p:nvPr/>
        </p:nvSpPr>
        <p:spPr>
          <a:xfrm>
            <a:off x="9597971" y="5446326"/>
            <a:ext cx="1544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…</a:t>
            </a:r>
            <a:endParaRPr lang="zh-CN" altLang="en-US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97D54E07-6EF4-D188-4632-A107AE3A79A9}"/>
              </a:ext>
            </a:extLst>
          </p:cNvPr>
          <p:cNvCxnSpPr>
            <a:cxnSpLocks/>
          </p:cNvCxnSpPr>
          <p:nvPr/>
        </p:nvCxnSpPr>
        <p:spPr>
          <a:xfrm>
            <a:off x="6909280" y="5129802"/>
            <a:ext cx="137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C3E8A4F7-2A1D-F4DD-07EE-32919F372419}"/>
              </a:ext>
            </a:extLst>
          </p:cNvPr>
          <p:cNvSpPr txBox="1"/>
          <p:nvPr/>
        </p:nvSpPr>
        <p:spPr>
          <a:xfrm>
            <a:off x="7042968" y="4826108"/>
            <a:ext cx="10188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z</a:t>
            </a:r>
            <a:endParaRPr lang="zh-CN" altLang="en-US" sz="1400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B27D5600-A14F-D3A2-93B0-9005E786456C}"/>
              </a:ext>
            </a:extLst>
          </p:cNvPr>
          <p:cNvCxnSpPr>
            <a:cxnSpLocks/>
          </p:cNvCxnSpPr>
          <p:nvPr/>
        </p:nvCxnSpPr>
        <p:spPr>
          <a:xfrm flipH="1">
            <a:off x="6909280" y="5392058"/>
            <a:ext cx="13701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文本框 36">
            <a:extLst>
              <a:ext uri="{FF2B5EF4-FFF2-40B4-BE49-F238E27FC236}">
                <a16:creationId xmlns:a16="http://schemas.microsoft.com/office/drawing/2014/main" id="{3E95ED22-8C35-4751-7C50-60B7CF7BC7A0}"/>
              </a:ext>
            </a:extLst>
          </p:cNvPr>
          <p:cNvSpPr txBox="1"/>
          <p:nvPr/>
        </p:nvSpPr>
        <p:spPr>
          <a:xfrm>
            <a:off x="6862213" y="5406473"/>
            <a:ext cx="15853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L(z) or L(w)?</a:t>
            </a:r>
            <a:endParaRPr lang="zh-CN" altLang="en-US" sz="1400" b="1" dirty="0">
              <a:solidFill>
                <a:srgbClr val="C00000"/>
              </a:solidFill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9A6A243-E0A4-BF0E-B8D3-1B5349A579C7}"/>
              </a:ext>
            </a:extLst>
          </p:cNvPr>
          <p:cNvSpPr txBox="1"/>
          <p:nvPr/>
        </p:nvSpPr>
        <p:spPr>
          <a:xfrm>
            <a:off x="470342" y="4681602"/>
            <a:ext cx="6095114" cy="1737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6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Although </a:t>
            </a:r>
            <a:r>
              <a:rPr lang="en-US" altLang="zh-CN" sz="2000" b="1" dirty="0">
                <a:solidFill>
                  <a:srgbClr val="00358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(L(x), L(y), L(z)) </a:t>
            </a: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does not give out z explicitly, it shows a linear constraint: </a:t>
            </a:r>
            <a:r>
              <a:rPr lang="en-US" altLang="zh-CN" sz="2000" b="1" dirty="0" err="1">
                <a:solidFill>
                  <a:srgbClr val="00358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x+y</a:t>
            </a:r>
            <a:r>
              <a:rPr lang="en-US" altLang="zh-CN" sz="2000" b="1" dirty="0">
                <a:solidFill>
                  <a:srgbClr val="003584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=z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Gathering constraints and forming a linear system </a:t>
            </a:r>
          </a:p>
          <a:p>
            <a:pPr marL="285750" indent="-285750">
              <a:lnSpc>
                <a:spcPts val="2600"/>
              </a:lnSpc>
              <a:buFont typeface="Wingdings" pitchFamily="2" charset="2"/>
              <a:buChar char="v"/>
              <a:defRPr/>
            </a:pPr>
            <a:r>
              <a:rPr lang="en-US" altLang="zh-CN" sz="2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Solve z from the linear system</a:t>
            </a:r>
          </a:p>
        </p:txBody>
      </p:sp>
    </p:spTree>
    <p:extLst>
      <p:ext uri="{BB962C8B-B14F-4D97-AF65-F5344CB8AC3E}">
        <p14:creationId xmlns:p14="http://schemas.microsoft.com/office/powerpoint/2010/main" val="362304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 animBg="1"/>
      <p:bldP spid="6" grpId="0" animBg="1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8" grpId="0" animBg="1"/>
      <p:bldP spid="29" grpId="0"/>
      <p:bldP spid="30" grpId="0"/>
      <p:bldP spid="31" grpId="0"/>
      <p:bldP spid="33" grpId="0"/>
      <p:bldP spid="37" grpId="0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EB04C-8304-9B07-9CA9-DE59B4C8CB4A}"/>
              </a:ext>
            </a:extLst>
          </p:cNvPr>
          <p:cNvSpPr txBox="1"/>
          <p:nvPr/>
        </p:nvSpPr>
        <p:spPr>
          <a:xfrm>
            <a:off x="1193800" y="1852251"/>
            <a:ext cx="9093040" cy="340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Motivation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GGM is strictly stronger than ROM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zh-CN" altLang="en-US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GBM is strictly stronger than GGM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Conclusion</a:t>
            </a:r>
            <a:endParaRPr lang="en-US" sz="2800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6144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ED588E7D-FECC-8B23-4042-C155E3A3550B}"/>
              </a:ext>
            </a:extLst>
          </p:cNvPr>
          <p:cNvSpPr/>
          <p:nvPr/>
        </p:nvSpPr>
        <p:spPr>
          <a:xfrm>
            <a:off x="1322755" y="3105624"/>
            <a:ext cx="605701" cy="6306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B02D2EA6-9D8F-863C-9031-106043F0E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33" y="1629046"/>
            <a:ext cx="993228" cy="1274126"/>
          </a:xfrm>
          <a:prstGeom prst="rect">
            <a:avLst/>
          </a:prstGeom>
        </p:spPr>
      </p:pic>
      <p:sp>
        <p:nvSpPr>
          <p:cNvPr id="3" name="对话气泡: 圆角矩形 6">
            <a:extLst>
              <a:ext uri="{FF2B5EF4-FFF2-40B4-BE49-F238E27FC236}">
                <a16:creationId xmlns:a16="http://schemas.microsoft.com/office/drawing/2014/main" id="{7986575B-1E5B-BF97-C919-F75EAEA12ACF}"/>
              </a:ext>
            </a:extLst>
          </p:cNvPr>
          <p:cNvSpPr/>
          <p:nvPr/>
        </p:nvSpPr>
        <p:spPr>
          <a:xfrm>
            <a:off x="1898522" y="1776347"/>
            <a:ext cx="2836625" cy="740980"/>
          </a:xfrm>
          <a:prstGeom prst="wedgeRoundRectCallout">
            <a:avLst>
              <a:gd name="adj1" fmla="val -62002"/>
              <a:gd name="adj2" fmla="val 347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Hmm.., explain it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2C9B00-4ACB-7936-DB0F-7EBB9214C872}"/>
              </a:ext>
            </a:extLst>
          </p:cNvPr>
          <p:cNvSpPr txBox="1"/>
          <p:nvPr/>
        </p:nvSpPr>
        <p:spPr>
          <a:xfrm>
            <a:off x="73357" y="2970490"/>
            <a:ext cx="12045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u="sng" dirty="0"/>
              <a:t>P</a:t>
            </a:r>
            <a:r>
              <a:rPr lang="en-CN" sz="2000" b="1" u="sng" dirty="0"/>
              <a:t>rovable security</a:t>
            </a:r>
            <a:r>
              <a:rPr lang="zh-CN" altLang="en-US" sz="2000" b="1" u="sng" dirty="0"/>
              <a:t> </a:t>
            </a:r>
            <a:r>
              <a:rPr lang="en-US" altLang="zh-CN" sz="2000" b="1" u="sng" dirty="0"/>
              <a:t>shows</a:t>
            </a:r>
            <a:r>
              <a:rPr lang="zh-CN" altLang="en-US" sz="2000" b="1" u="sng" dirty="0"/>
              <a:t> </a:t>
            </a:r>
            <a:r>
              <a:rPr lang="en-US" altLang="zh-CN" sz="2000" b="1" u="sng" dirty="0"/>
              <a:t>that</a:t>
            </a:r>
            <a:r>
              <a:rPr lang="zh-CN" altLang="en-US" sz="2000" b="1" u="sng" dirty="0"/>
              <a:t> </a:t>
            </a:r>
            <a:r>
              <a:rPr lang="en-US" altLang="zh-CN" sz="2000" b="1" u="sng" dirty="0"/>
              <a:t>breaking</a:t>
            </a:r>
            <a:r>
              <a:rPr lang="zh-CN" altLang="en-US" sz="2000" b="1" u="sng" dirty="0"/>
              <a:t> </a:t>
            </a:r>
            <a:r>
              <a:rPr lang="en-US" altLang="zh-CN" sz="2000" b="1" u="sng" dirty="0"/>
              <a:t>crypto tools is as hard as solving some mathematical problems</a:t>
            </a:r>
            <a:r>
              <a:rPr lang="en-CN" sz="2000" b="1" u="sng" dirty="0"/>
              <a:t> </a:t>
            </a: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F93B4E4-9996-456D-9110-8D8BF6DF9C90}"/>
              </a:ext>
            </a:extLst>
          </p:cNvPr>
          <p:cNvGrpSpPr/>
          <p:nvPr/>
        </p:nvGrpSpPr>
        <p:grpSpPr>
          <a:xfrm>
            <a:off x="574260" y="3370600"/>
            <a:ext cx="11195926" cy="1813785"/>
            <a:chOff x="574260" y="3370600"/>
            <a:chExt cx="11195926" cy="1813785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3BF84AE3-68F3-03C7-7089-6CA9E6239C2C}"/>
                </a:ext>
              </a:extLst>
            </p:cNvPr>
            <p:cNvSpPr/>
            <p:nvPr/>
          </p:nvSpPr>
          <p:spPr>
            <a:xfrm>
              <a:off x="574260" y="4645971"/>
              <a:ext cx="2969038" cy="53376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BB72AC5C-1012-5FF5-4727-A307E41505DF}"/>
                </a:ext>
              </a:extLst>
            </p:cNvPr>
            <p:cNvSpPr/>
            <p:nvPr/>
          </p:nvSpPr>
          <p:spPr>
            <a:xfrm>
              <a:off x="4610999" y="4651585"/>
              <a:ext cx="2970000" cy="532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1C80039-21DB-4291-1FC3-42C8F8753137}"/>
                </a:ext>
              </a:extLst>
            </p:cNvPr>
            <p:cNvSpPr/>
            <p:nvPr/>
          </p:nvSpPr>
          <p:spPr>
            <a:xfrm>
              <a:off x="8800186" y="4644755"/>
              <a:ext cx="2970000" cy="5328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N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4B7BB41-EAFF-765F-2984-297C8385DAF7}"/>
                </a:ext>
              </a:extLst>
            </p:cNvPr>
            <p:cNvSpPr txBox="1"/>
            <p:nvPr/>
          </p:nvSpPr>
          <p:spPr>
            <a:xfrm>
              <a:off x="707626" y="4726489"/>
              <a:ext cx="2669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Mathematical Problems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F60ADDD-3185-0F16-027E-D5E08C90A6F3}"/>
                </a:ext>
              </a:extLst>
            </p:cNvPr>
            <p:cNvSpPr txBox="1"/>
            <p:nvPr/>
          </p:nvSpPr>
          <p:spPr>
            <a:xfrm>
              <a:off x="9001399" y="4726489"/>
              <a:ext cx="2685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b="1" dirty="0"/>
                <a:t>Model</a:t>
              </a:r>
              <a:r>
                <a:rPr lang="en-US" b="1" dirty="0"/>
                <a:t>s</a:t>
              </a:r>
              <a:r>
                <a:rPr lang="en-CN" b="1" dirty="0"/>
                <a:t> of Computation</a:t>
              </a:r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8EEB9854-F2B0-7C13-5096-E86DBD7C0865}"/>
                </a:ext>
              </a:extLst>
            </p:cNvPr>
            <p:cNvGrpSpPr/>
            <p:nvPr/>
          </p:nvGrpSpPr>
          <p:grpSpPr>
            <a:xfrm>
              <a:off x="2031695" y="3370600"/>
              <a:ext cx="8253491" cy="1181153"/>
              <a:chOff x="2031695" y="3370600"/>
              <a:chExt cx="8253491" cy="1181153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DA950C04-60F0-BD11-05F2-D2DE9261D6AE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flipH="1">
                <a:off x="2031695" y="3370600"/>
                <a:ext cx="4064305" cy="118115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45182447-6FB4-AAF3-AE62-D7673AC4862D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 flipH="1">
                <a:off x="6095999" y="3370600"/>
                <a:ext cx="1" cy="118115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70B36E5A-1FEF-B6AC-B010-99EBA49900A7}"/>
                  </a:ext>
                </a:extLst>
              </p:cNvPr>
              <p:cNvCxnSpPr>
                <a:cxnSpLocks/>
                <a:stCxn id="10" idx="2"/>
              </p:cNvCxnSpPr>
              <p:nvPr/>
            </p:nvCxnSpPr>
            <p:spPr>
              <a:xfrm>
                <a:off x="6096000" y="3370600"/>
                <a:ext cx="4189186" cy="118115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A46CFBE-C031-C0FB-90D7-5F826C5E684F}"/>
                </a:ext>
              </a:extLst>
            </p:cNvPr>
            <p:cNvSpPr txBox="1"/>
            <p:nvPr/>
          </p:nvSpPr>
          <p:spPr>
            <a:xfrm>
              <a:off x="5437409" y="4726489"/>
              <a:ext cx="1351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b="1" dirty="0"/>
                <a:t>Reduction</a:t>
              </a:r>
              <a:r>
                <a:rPr lang="en-US" b="1" dirty="0"/>
                <a:t>s</a:t>
              </a:r>
              <a:endParaRPr lang="en-CN" b="1" dirty="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6E43EF71-FEA0-1C72-EEE0-18268D2F7204}"/>
              </a:ext>
            </a:extLst>
          </p:cNvPr>
          <p:cNvSpPr txBox="1"/>
          <p:nvPr/>
        </p:nvSpPr>
        <p:spPr>
          <a:xfrm>
            <a:off x="9037409" y="5363402"/>
            <a:ext cx="2712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CN" dirty="0"/>
              <a:t>Standard Model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N" dirty="0"/>
              <a:t>Random Oracle Model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CN" dirty="0"/>
              <a:t>Generic Group Model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07D93C-B85A-7982-4242-CDD69E20EC08}"/>
              </a:ext>
            </a:extLst>
          </p:cNvPr>
          <p:cNvSpPr/>
          <p:nvPr/>
        </p:nvSpPr>
        <p:spPr>
          <a:xfrm>
            <a:off x="8462125" y="4021958"/>
            <a:ext cx="3646121" cy="269452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325CE6-7930-BF04-5B47-6FED9ED17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58" y="227393"/>
            <a:ext cx="993228" cy="1274126"/>
          </a:xfrm>
          <a:prstGeom prst="rect">
            <a:avLst/>
          </a:prstGeom>
        </p:spPr>
      </p:pic>
      <p:sp>
        <p:nvSpPr>
          <p:cNvPr id="12" name="对话气泡: 圆角矩形 11">
            <a:extLst>
              <a:ext uri="{FF2B5EF4-FFF2-40B4-BE49-F238E27FC236}">
                <a16:creationId xmlns:a16="http://schemas.microsoft.com/office/drawing/2014/main" id="{18596735-B0DA-67E0-4961-B5FC92437C5B}"/>
              </a:ext>
            </a:extLst>
          </p:cNvPr>
          <p:cNvSpPr/>
          <p:nvPr/>
        </p:nvSpPr>
        <p:spPr>
          <a:xfrm>
            <a:off x="1860247" y="465977"/>
            <a:ext cx="7487581" cy="740980"/>
          </a:xfrm>
          <a:prstGeom prst="wedgeRoundRectCallout">
            <a:avLst>
              <a:gd name="adj1" fmla="val -54880"/>
              <a:gd name="adj2" fmla="val 347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 How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could</a:t>
            </a:r>
            <a:r>
              <a:rPr lang="zh-CN" altLang="en-US" sz="2000" dirty="0">
                <a:solidFill>
                  <a:schemeClr val="tx1"/>
                </a:solidFill>
              </a:rPr>
              <a:t> </a:t>
            </a:r>
            <a:r>
              <a:rPr lang="en-US" altLang="zh-CN" sz="2000" dirty="0">
                <a:solidFill>
                  <a:schemeClr val="tx1"/>
                </a:solidFill>
              </a:rPr>
              <a:t>we justify the security of those crypto tools?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id="{10DB8C7F-7118-2BAE-A745-EF3C30A0C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8552" y="1224136"/>
            <a:ext cx="674420" cy="1160230"/>
          </a:xfrm>
          <a:prstGeom prst="rect">
            <a:avLst/>
          </a:prstGeom>
        </p:spPr>
      </p:pic>
      <p:sp>
        <p:nvSpPr>
          <p:cNvPr id="15" name="对话气泡: 圆角矩形 14">
            <a:extLst>
              <a:ext uri="{FF2B5EF4-FFF2-40B4-BE49-F238E27FC236}">
                <a16:creationId xmlns:a16="http://schemas.microsoft.com/office/drawing/2014/main" id="{873C5BAC-3606-5E01-2CC7-D72088005C39}"/>
              </a:ext>
            </a:extLst>
          </p:cNvPr>
          <p:cNvSpPr/>
          <p:nvPr/>
        </p:nvSpPr>
        <p:spPr>
          <a:xfrm>
            <a:off x="7433732" y="1473603"/>
            <a:ext cx="2732741" cy="740980"/>
          </a:xfrm>
          <a:prstGeom prst="wedgeRoundRectCallout">
            <a:avLst>
              <a:gd name="adj1" fmla="val 64847"/>
              <a:gd name="adj2" fmla="val 24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 Provable security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A643CC02-B90E-4C15-05E8-691E96819290}"/>
              </a:ext>
            </a:extLst>
          </p:cNvPr>
          <p:cNvGrpSpPr/>
          <p:nvPr/>
        </p:nvGrpSpPr>
        <p:grpSpPr>
          <a:xfrm>
            <a:off x="480530" y="5367331"/>
            <a:ext cx="3532414" cy="1247452"/>
            <a:chOff x="480530" y="5367331"/>
            <a:chExt cx="3532414" cy="12474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4680204-94AD-71AB-F855-4F21E0B14A4F}"/>
                </a:ext>
              </a:extLst>
            </p:cNvPr>
            <p:cNvSpPr txBox="1"/>
            <p:nvPr/>
          </p:nvSpPr>
          <p:spPr>
            <a:xfrm>
              <a:off x="694704" y="5691453"/>
              <a:ext cx="267573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v"/>
              </a:pPr>
              <a:r>
                <a:rPr lang="en-CN" dirty="0"/>
                <a:t>Discrete Logarithm</a:t>
              </a:r>
            </a:p>
            <a:p>
              <a:pPr marL="285750" indent="-285750">
                <a:buFont typeface="Wingdings" pitchFamily="2" charset="2"/>
                <a:buChar char="v"/>
              </a:pPr>
              <a:r>
                <a:rPr lang="en-CN" dirty="0"/>
                <a:t>Factoring </a:t>
              </a:r>
            </a:p>
            <a:p>
              <a:pPr marL="285750" indent="-285750">
                <a:buFont typeface="Wingdings" pitchFamily="2" charset="2"/>
                <a:buChar char="v"/>
              </a:pPr>
              <a:r>
                <a:rPr lang="en-CN" dirty="0"/>
                <a:t>Short Vector Problem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D4CC6B00-6833-3931-C5B1-C67A9E96FD8E}"/>
                </a:ext>
              </a:extLst>
            </p:cNvPr>
            <p:cNvSpPr txBox="1"/>
            <p:nvPr/>
          </p:nvSpPr>
          <p:spPr>
            <a:xfrm>
              <a:off x="480530" y="5367331"/>
              <a:ext cx="35324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Aka. Computational Assumptions</a:t>
              </a:r>
              <a:endParaRPr lang="en-CN" altLang="zh-CN" dirty="0"/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C949A7B8-7567-9427-1720-C613710801F5}"/>
              </a:ext>
            </a:extLst>
          </p:cNvPr>
          <p:cNvGrpSpPr/>
          <p:nvPr/>
        </p:nvGrpSpPr>
        <p:grpSpPr>
          <a:xfrm>
            <a:off x="4232774" y="5184385"/>
            <a:ext cx="3589417" cy="1611483"/>
            <a:chOff x="4232774" y="5184385"/>
            <a:chExt cx="3589417" cy="161148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F1A1E2C-80EE-75E8-9B96-A0AE9FA73A34}"/>
                </a:ext>
              </a:extLst>
            </p:cNvPr>
            <p:cNvSpPr txBox="1"/>
            <p:nvPr/>
          </p:nvSpPr>
          <p:spPr>
            <a:xfrm>
              <a:off x="4232774" y="5620335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N" dirty="0"/>
                <a:t>Hard </a:t>
              </a:r>
              <a:endParaRPr lang="en-US" dirty="0"/>
            </a:p>
            <a:p>
              <a:pPr algn="ctr"/>
              <a:r>
                <a:rPr lang="en-CN" dirty="0"/>
                <a:t>problems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9051E2D-A92F-864E-2809-308801935CEC}"/>
                </a:ext>
              </a:extLst>
            </p:cNvPr>
            <p:cNvSpPr txBox="1"/>
            <p:nvPr/>
          </p:nvSpPr>
          <p:spPr>
            <a:xfrm>
              <a:off x="7433733" y="6146800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CN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765E97D-61A3-A997-A393-794842DB9262}"/>
                </a:ext>
              </a:extLst>
            </p:cNvPr>
            <p:cNvSpPr txBox="1"/>
            <p:nvPr/>
          </p:nvSpPr>
          <p:spPr>
            <a:xfrm>
              <a:off x="6969072" y="5574715"/>
              <a:ext cx="8531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C</a:t>
              </a:r>
              <a:r>
                <a:rPr lang="en-CN" dirty="0"/>
                <a:t>rypto</a:t>
              </a:r>
              <a:endParaRPr lang="en-US" dirty="0"/>
            </a:p>
            <a:p>
              <a:pPr algn="ctr"/>
              <a:r>
                <a:rPr lang="en-CN" dirty="0"/>
                <a:t> tools</a:t>
              </a:r>
            </a:p>
          </p:txBody>
        </p:sp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04A11F1A-6BEF-6789-F100-7BC9A3B88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5557" y="5184385"/>
              <a:ext cx="1611483" cy="1611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27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31" grpId="0"/>
      <p:bldP spid="36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4007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Conclusion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E9B1CEB0-305E-AA33-CF4D-44F2B72D5794}"/>
              </a:ext>
            </a:extLst>
          </p:cNvPr>
          <p:cNvSpPr txBox="1"/>
          <p:nvPr/>
        </p:nvSpPr>
        <p:spPr>
          <a:xfrm>
            <a:off x="283239" y="2130700"/>
            <a:ext cx="36109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/>
              <a:t>Our results deepen the understanding of the idealized models</a:t>
            </a:r>
          </a:p>
        </p:txBody>
      </p:sp>
      <p:pic>
        <p:nvPicPr>
          <p:cNvPr id="53" name="图片 52">
            <a:extLst>
              <a:ext uri="{FF2B5EF4-FFF2-40B4-BE49-F238E27FC236}">
                <a16:creationId xmlns:a16="http://schemas.microsoft.com/office/drawing/2014/main" id="{3276B752-3D2B-1C9E-7726-2E97026E83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526" y="1213511"/>
            <a:ext cx="8193649" cy="3567714"/>
          </a:xfrm>
          <a:prstGeom prst="rect">
            <a:avLst/>
          </a:prstGeom>
        </p:spPr>
      </p:pic>
      <p:sp>
        <p:nvSpPr>
          <p:cNvPr id="54" name="TextBox 9">
            <a:extLst>
              <a:ext uri="{FF2B5EF4-FFF2-40B4-BE49-F238E27FC236}">
                <a16:creationId xmlns:a16="http://schemas.microsoft.com/office/drawing/2014/main" id="{9C78CF28-E0B9-1AA0-C950-F0BCA30E42C7}"/>
              </a:ext>
            </a:extLst>
          </p:cNvPr>
          <p:cNvSpPr txBox="1"/>
          <p:nvPr/>
        </p:nvSpPr>
        <p:spPr>
          <a:xfrm>
            <a:off x="283239" y="4441523"/>
            <a:ext cx="3610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/>
              <a:t>Open question: </a:t>
            </a:r>
          </a:p>
        </p:txBody>
      </p:sp>
      <p:sp>
        <p:nvSpPr>
          <p:cNvPr id="55" name="TextBox 30">
            <a:extLst>
              <a:ext uri="{FF2B5EF4-FFF2-40B4-BE49-F238E27FC236}">
                <a16:creationId xmlns:a16="http://schemas.microsoft.com/office/drawing/2014/main" id="{D1DC2203-2EE1-687E-33CD-7B06FA819A67}"/>
              </a:ext>
            </a:extLst>
          </p:cNvPr>
          <p:cNvSpPr txBox="1"/>
          <p:nvPr/>
        </p:nvSpPr>
        <p:spPr>
          <a:xfrm>
            <a:off x="391037" y="5148260"/>
            <a:ext cx="11433136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Does this hierarchy still hold in generalized case</a:t>
            </a:r>
            <a:r>
              <a:rPr lang="zh-CN" altLang="en-US" sz="2400" b="1" dirty="0"/>
              <a:t>？</a:t>
            </a:r>
            <a:r>
              <a:rPr lang="en-US" altLang="zh-CN" sz="2400" b="1" dirty="0"/>
              <a:t>Say,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trilinear, fourth linear … </a:t>
            </a:r>
            <a:endParaRPr lang="en-CN" sz="2400" b="1" dirty="0"/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B610D78F-E17A-E146-D1B8-ED1876D8852A}"/>
              </a:ext>
            </a:extLst>
          </p:cNvPr>
          <p:cNvSpPr txBox="1"/>
          <p:nvPr/>
        </p:nvSpPr>
        <p:spPr>
          <a:xfrm>
            <a:off x="4290549" y="5997804"/>
            <a:ext cx="3610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/>
              <a:t>Thanks!</a:t>
            </a:r>
          </a:p>
        </p:txBody>
      </p:sp>
    </p:spTree>
    <p:extLst>
      <p:ext uri="{BB962C8B-B14F-4D97-AF65-F5344CB8AC3E}">
        <p14:creationId xmlns:p14="http://schemas.microsoft.com/office/powerpoint/2010/main" val="11459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animBg="1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ving In">
            <a:extLst>
              <a:ext uri="{FF2B5EF4-FFF2-40B4-BE49-F238E27FC236}">
                <a16:creationId xmlns:a16="http://schemas.microsoft.com/office/drawing/2014/main" id="{21193987-3EEA-D012-CE0E-B9222D7A89EB}"/>
              </a:ext>
            </a:extLst>
          </p:cNvPr>
          <p:cNvSpPr/>
          <p:nvPr/>
        </p:nvSpPr>
        <p:spPr>
          <a:xfrm>
            <a:off x="2064376" y="2736636"/>
            <a:ext cx="4680091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1" indent="0" algn="l">
              <a:spcBef>
                <a:spcPts val="2000"/>
              </a:spcBef>
              <a:buFont typeface="Zapf Dingbats"/>
              <a:defRPr sz="64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Diving In</a:t>
            </a:r>
          </a:p>
        </p:txBody>
      </p:sp>
      <p:pic>
        <p:nvPicPr>
          <p:cNvPr id="3" name="imgres.jpeg" descr="imgres.jpeg">
            <a:extLst>
              <a:ext uri="{FF2B5EF4-FFF2-40B4-BE49-F238E27FC236}">
                <a16:creationId xmlns:a16="http://schemas.microsoft.com/office/drawing/2014/main" id="{AFF59BCB-D6EA-67D8-432C-AC432C03D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430" y="2050836"/>
            <a:ext cx="2413000" cy="2413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950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EB04C-8304-9B07-9CA9-DE59B4C8CB4A}"/>
              </a:ext>
            </a:extLst>
          </p:cNvPr>
          <p:cNvSpPr txBox="1"/>
          <p:nvPr/>
        </p:nvSpPr>
        <p:spPr>
          <a:xfrm>
            <a:off x="1193800" y="1852251"/>
            <a:ext cx="9093040" cy="340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Motivation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GGM is strictly stronger than ROM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GBM is strictly stronger than GGM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Conclusion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892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Outline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8EB04C-8304-9B07-9CA9-DE59B4C8CB4A}"/>
              </a:ext>
            </a:extLst>
          </p:cNvPr>
          <p:cNvSpPr txBox="1"/>
          <p:nvPr/>
        </p:nvSpPr>
        <p:spPr>
          <a:xfrm>
            <a:off x="1193800" y="1852251"/>
            <a:ext cx="9093040" cy="340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Motivation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altLang="zh-CN" sz="28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GGM is strictly stronger than ROM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GBM is strictly stronger than GGM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Conclusion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22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Standard Model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845D87B4-14BE-D4BB-2801-D34DEF8746D5}"/>
              </a:ext>
            </a:extLst>
          </p:cNvPr>
          <p:cNvSpPr txBox="1"/>
          <p:nvPr/>
        </p:nvSpPr>
        <p:spPr>
          <a:xfrm>
            <a:off x="1311870" y="1424393"/>
            <a:ext cx="62594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In modern crypto</a:t>
            </a:r>
            <a:r>
              <a:rPr lang="en-US" altLang="zh-CN" sz="2400" b="1" dirty="0"/>
              <a:t>graphy</a:t>
            </a:r>
            <a:r>
              <a:rPr lang="en-US" sz="2400" b="1" dirty="0"/>
              <a:t>, standard model is the most popular model </a:t>
            </a:r>
            <a:r>
              <a:rPr lang="en-US" altLang="zh-CN" sz="2400" b="1" dirty="0"/>
              <a:t>of computation</a:t>
            </a:r>
            <a:r>
              <a:rPr lang="en-US" sz="2400" b="1" dirty="0"/>
              <a:t> which captures all the alg</a:t>
            </a:r>
            <a:r>
              <a:rPr lang="en-US" altLang="zh-CN" sz="2400" b="1" dirty="0"/>
              <a:t>o</a:t>
            </a:r>
            <a:r>
              <a:rPr lang="en-US" sz="2400" b="1" dirty="0"/>
              <a:t>rithms that can be described via a Turing machine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E2418C7-3F0B-075E-2FE6-B1B4755410E4}"/>
              </a:ext>
            </a:extLst>
          </p:cNvPr>
          <p:cNvSpPr/>
          <p:nvPr/>
        </p:nvSpPr>
        <p:spPr>
          <a:xfrm>
            <a:off x="1202997" y="3435102"/>
            <a:ext cx="10455254" cy="834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6BF2AD70-8E9F-2C9C-111C-ADCA8A613B8D}"/>
              </a:ext>
            </a:extLst>
          </p:cNvPr>
          <p:cNvSpPr txBox="1"/>
          <p:nvPr/>
        </p:nvSpPr>
        <p:spPr>
          <a:xfrm>
            <a:off x="1512585" y="3498291"/>
            <a:ext cx="9955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In cyberspace, the standard model captures all kinds of adversaries in the world</a:t>
            </a:r>
          </a:p>
          <a:p>
            <a:r>
              <a:rPr lang="en-US" altLang="zh-CN" sz="2000" b="1" dirty="0"/>
              <a:t>( ignoring quantum adversaries for now)</a:t>
            </a:r>
            <a:endParaRPr lang="en-CN" sz="2000" b="1" dirty="0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CA7526B9-77D9-9209-55A7-61819C4C70E4}"/>
              </a:ext>
            </a:extLst>
          </p:cNvPr>
          <p:cNvSpPr txBox="1"/>
          <p:nvPr/>
        </p:nvSpPr>
        <p:spPr>
          <a:xfrm>
            <a:off x="1512585" y="4715120"/>
            <a:ext cx="94933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Sometimes, efficiency of crypto tools in the standard model is not good enough</a:t>
            </a:r>
            <a:endParaRPr lang="en-CN" sz="2000" b="1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E10DAE7-8B2C-9CCE-CB45-349D40442905}"/>
              </a:ext>
            </a:extLst>
          </p:cNvPr>
          <p:cNvSpPr/>
          <p:nvPr/>
        </p:nvSpPr>
        <p:spPr>
          <a:xfrm>
            <a:off x="1202997" y="4588743"/>
            <a:ext cx="10455254" cy="6528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33CF585-6CDE-3CDA-4EB2-FD29B54AAD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46" y="3487766"/>
            <a:ext cx="724513" cy="72451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0F996BF-7893-8125-02F8-B7BCFA2C47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50" y="4532522"/>
            <a:ext cx="765307" cy="765307"/>
          </a:xfrm>
          <a:prstGeom prst="rect">
            <a:avLst/>
          </a:prstGeom>
        </p:spPr>
      </p:pic>
      <p:sp>
        <p:nvSpPr>
          <p:cNvPr id="12" name="TextBox 9">
            <a:extLst>
              <a:ext uri="{FF2B5EF4-FFF2-40B4-BE49-F238E27FC236}">
                <a16:creationId xmlns:a16="http://schemas.microsoft.com/office/drawing/2014/main" id="{355326C4-E3A1-8904-89E4-B136E30394C7}"/>
              </a:ext>
            </a:extLst>
          </p:cNvPr>
          <p:cNvSpPr txBox="1"/>
          <p:nvPr/>
        </p:nvSpPr>
        <p:spPr>
          <a:xfrm>
            <a:off x="421812" y="5656075"/>
            <a:ext cx="1134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To obtain better efficiency</a:t>
            </a:r>
            <a:r>
              <a:rPr lang="zh-CN" altLang="en-US" sz="2400" b="1" dirty="0"/>
              <a:t>，</a:t>
            </a:r>
            <a:r>
              <a:rPr lang="en-US" altLang="zh-CN" sz="2400" b="1" dirty="0"/>
              <a:t>variants of models of computation are proposed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7C27A1A-AF1C-6012-CD80-BECDB5A2A0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93" y="1135894"/>
            <a:ext cx="4056661" cy="1982287"/>
          </a:xfrm>
          <a:prstGeom prst="rect">
            <a:avLst/>
          </a:prstGeom>
        </p:spPr>
      </p:pic>
      <p:sp>
        <p:nvSpPr>
          <p:cNvPr id="3" name="Rounded Rectangle">
            <a:extLst>
              <a:ext uri="{FF2B5EF4-FFF2-40B4-BE49-F238E27FC236}">
                <a16:creationId xmlns:a16="http://schemas.microsoft.com/office/drawing/2014/main" id="{C85DA9A7-55DA-C5A1-B4C0-D7DFA541FF6D}"/>
              </a:ext>
            </a:extLst>
          </p:cNvPr>
          <p:cNvSpPr/>
          <p:nvPr/>
        </p:nvSpPr>
        <p:spPr>
          <a:xfrm>
            <a:off x="1202997" y="1314688"/>
            <a:ext cx="6477196" cy="1801037"/>
          </a:xfrm>
          <a:prstGeom prst="roundRect">
            <a:avLst>
              <a:gd name="adj" fmla="val 13674"/>
            </a:avLst>
          </a:prstGeom>
          <a:noFill/>
          <a:ln w="38100" cap="flat">
            <a:solidFill>
              <a:srgbClr val="5C8E3A"/>
            </a:solidFill>
            <a:prstDash val="solid"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8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Idealized Models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9AC28A11-BFC0-2916-6E8C-9067AFA8F69B}"/>
              </a:ext>
            </a:extLst>
          </p:cNvPr>
          <p:cNvSpPr txBox="1"/>
          <p:nvPr/>
        </p:nvSpPr>
        <p:spPr>
          <a:xfrm>
            <a:off x="540998" y="1011991"/>
            <a:ext cx="650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Random </a:t>
            </a:r>
            <a:r>
              <a:rPr lang="en-US" altLang="zh-CN" sz="2400" b="1" u="sng" dirty="0"/>
              <a:t>Oracle Model (ROM)</a:t>
            </a:r>
            <a:endParaRPr lang="en-US" sz="2400" b="1" u="sng" dirty="0"/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82890F66-3487-9057-92A8-C648E629EBC7}"/>
              </a:ext>
            </a:extLst>
          </p:cNvPr>
          <p:cNvSpPr txBox="1"/>
          <p:nvPr/>
        </p:nvSpPr>
        <p:spPr>
          <a:xfrm>
            <a:off x="540998" y="2766605"/>
            <a:ext cx="650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u="sng" dirty="0"/>
              <a:t>Generic Group Model (GGM)</a:t>
            </a:r>
            <a:endParaRPr lang="en-US" sz="2400" b="1" u="sn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A40B0-D41A-6DF9-4BD0-1E379F28B166}"/>
              </a:ext>
            </a:extLst>
          </p:cNvPr>
          <p:cNvSpPr txBox="1"/>
          <p:nvPr/>
        </p:nvSpPr>
        <p:spPr>
          <a:xfrm>
            <a:off x="570740" y="4742780"/>
            <a:ext cx="650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u="sng" dirty="0"/>
              <a:t>Generic Bilinear-map Model (GBM)</a:t>
            </a:r>
            <a:endParaRPr lang="en-US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6CF989F-A22D-C881-10F0-3FA9413EAC53}"/>
                  </a:ext>
                </a:extLst>
              </p:cNvPr>
              <p:cNvSpPr txBox="1"/>
              <p:nvPr/>
            </p:nvSpPr>
            <p:spPr>
              <a:xfrm>
                <a:off x="540998" y="1546730"/>
                <a:ext cx="7725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tx1"/>
                    </a:solidFill>
                  </a:rPr>
                  <a:t>The random </a:t>
                </a:r>
                <a:r>
                  <a:rPr lang="en-US" altLang="zh-CN" dirty="0"/>
                  <a:t>o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racle </a:t>
                </a:r>
                <a:r>
                  <a:rPr lang="en-US" altLang="zh-CN" dirty="0"/>
                  <a:t>m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odel is an idealized model of a truly random publicly accessible hash function H</a:t>
                </a:r>
                <a:r>
                  <a:rPr lang="zh-CN" altLang="en-US" dirty="0">
                    <a:solidFill>
                      <a:schemeClr val="tx1"/>
                    </a:solidFill>
                  </a:rPr>
                  <a:t>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zh-CN" alt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zh-CN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zh-CN" alt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zh-CN" alt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altLang="zh-CN" dirty="0">
                    <a:solidFill>
                      <a:schemeClr val="tx1"/>
                    </a:solidFill>
                  </a:rPr>
                  <a:t>.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06CF989F-A22D-C881-10F0-3FA9413EA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98" y="1546730"/>
                <a:ext cx="7725815" cy="646331"/>
              </a:xfrm>
              <a:prstGeom prst="rect">
                <a:avLst/>
              </a:prstGeom>
              <a:blipFill>
                <a:blip r:embed="rId3"/>
                <a:stretch>
                  <a:fillRect l="-710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29C68C-A245-BB6A-6989-5DA7D6FEAC60}"/>
                  </a:ext>
                </a:extLst>
              </p:cNvPr>
              <p:cNvSpPr txBox="1"/>
              <p:nvPr/>
            </p:nvSpPr>
            <p:spPr>
              <a:xfrm>
                <a:off x="570740" y="3264420"/>
                <a:ext cx="7723485" cy="965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2300"/>
                  </a:lnSpc>
                </a:pPr>
                <a:r>
                  <a:rPr lang="en-US" altLang="zh-CN" dirty="0"/>
                  <a:t>The generic group model is an idealized model of a random group encoding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zh-CN" alt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zh-CN" alt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altLang="zh-CN" dirty="0">
                    <a:solidFill>
                      <a:schemeClr val="tx1"/>
                    </a:solidFill>
                  </a:rPr>
                  <a:t>to some set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zh-CN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altLang="zh-CN" dirty="0"/>
                  <a:t> It consists of two interfaces: group labeling and group addition.                    </a:t>
                </a:r>
                <a:endParaRPr lang="en-US" altLang="zh-C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2929C68C-A245-BB6A-6989-5DA7D6FEAC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740" y="3264420"/>
                <a:ext cx="7723485" cy="965136"/>
              </a:xfrm>
              <a:prstGeom prst="rect">
                <a:avLst/>
              </a:prstGeom>
              <a:blipFill>
                <a:blip r:embed="rId4"/>
                <a:stretch>
                  <a:fillRect l="-710" t="-3165" r="-1421" b="-94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图片 33">
            <a:extLst>
              <a:ext uri="{FF2B5EF4-FFF2-40B4-BE49-F238E27FC236}">
                <a16:creationId xmlns:a16="http://schemas.microsoft.com/office/drawing/2014/main" id="{AA414913-544A-4221-53DE-F8E109056B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414" y="1571760"/>
            <a:ext cx="2628899" cy="1134777"/>
          </a:xfrm>
          <a:prstGeom prst="rect">
            <a:avLst/>
          </a:prstGeom>
        </p:spPr>
      </p:pic>
      <p:sp>
        <p:nvSpPr>
          <p:cNvPr id="35" name="文本框 34">
            <a:extLst>
              <a:ext uri="{FF2B5EF4-FFF2-40B4-BE49-F238E27FC236}">
                <a16:creationId xmlns:a16="http://schemas.microsoft.com/office/drawing/2014/main" id="{4D457785-CF54-6BC1-C085-854E1D513AF9}"/>
              </a:ext>
            </a:extLst>
          </p:cNvPr>
          <p:cNvSpPr txBox="1"/>
          <p:nvPr/>
        </p:nvSpPr>
        <p:spPr>
          <a:xfrm>
            <a:off x="570740" y="5330866"/>
            <a:ext cx="8211504" cy="375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US" altLang="zh-CN" dirty="0"/>
              <a:t>The generic bilinear map model is an idealized model of a random bilinear group.</a:t>
            </a:r>
            <a:endParaRPr lang="en-US" altLang="zh-CN" dirty="0">
              <a:solidFill>
                <a:schemeClr val="tx1"/>
              </a:solidFill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F4ED1E07-E30C-F7C3-AD75-273A641D2B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353" y="3416364"/>
            <a:ext cx="3557023" cy="1170434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35356741-8BB0-3295-4EA1-BABE118E1DF6}"/>
              </a:ext>
            </a:extLst>
          </p:cNvPr>
          <p:cNvSpPr txBox="1"/>
          <p:nvPr/>
        </p:nvSpPr>
        <p:spPr>
          <a:xfrm>
            <a:off x="540997" y="2273912"/>
            <a:ext cx="821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Utility: OAEP, Fiat-Shamir transform</a:t>
            </a:r>
            <a:r>
              <a:rPr lang="en-US" altLang="zh-CN" dirty="0"/>
              <a:t>,</a:t>
            </a:r>
            <a:r>
              <a:rPr lang="zh-CN" altLang="en-US" dirty="0"/>
              <a:t> </a:t>
            </a:r>
            <a:r>
              <a:rPr lang="en-US" altLang="zh-CN" dirty="0"/>
              <a:t>Fujisaki-Okamoto transform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CD46F528-45E7-E7C9-95F6-80D771949F18}"/>
              </a:ext>
            </a:extLst>
          </p:cNvPr>
          <p:cNvSpPr txBox="1"/>
          <p:nvPr/>
        </p:nvSpPr>
        <p:spPr>
          <a:xfrm>
            <a:off x="570740" y="4293168"/>
            <a:ext cx="821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Utility: Justify tons of assumptions </a:t>
            </a:r>
            <a:r>
              <a:rPr lang="en-US" altLang="zh-CN" dirty="0"/>
              <a:t>e.g. </a:t>
            </a:r>
            <a:r>
              <a:rPr lang="en-US" altLang="zh-CN" dirty="0" err="1"/>
              <a:t>Dlog</a:t>
            </a:r>
            <a:r>
              <a:rPr lang="en-US" altLang="zh-CN" dirty="0"/>
              <a:t>, CDH, DDH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05DB9E3F-89E0-529E-F69B-37E5A5286012}"/>
              </a:ext>
            </a:extLst>
          </p:cNvPr>
          <p:cNvSpPr txBox="1"/>
          <p:nvPr/>
        </p:nvSpPr>
        <p:spPr>
          <a:xfrm>
            <a:off x="570740" y="5760091"/>
            <a:ext cx="821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Utility: </a:t>
            </a:r>
            <a:r>
              <a:rPr lang="en-US" altLang="zh-CN" dirty="0" err="1">
                <a:solidFill>
                  <a:schemeClr val="tx1"/>
                </a:solidFill>
              </a:rPr>
              <a:t>zk</a:t>
            </a:r>
            <a:r>
              <a:rPr lang="en-US" altLang="zh-CN" dirty="0">
                <a:solidFill>
                  <a:schemeClr val="tx1"/>
                </a:solidFill>
              </a:rPr>
              <a:t>-SNARKs (Groth16)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8D57AE74-CB5F-E619-4AAC-A75434D45609}"/>
              </a:ext>
            </a:extLst>
          </p:cNvPr>
          <p:cNvSpPr txBox="1"/>
          <p:nvPr/>
        </p:nvSpPr>
        <p:spPr>
          <a:xfrm>
            <a:off x="1990248" y="6210383"/>
            <a:ext cx="821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/>
              <a:t>These three models are well received in the community!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08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0" grpId="0"/>
      <p:bldP spid="35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直接连接符 61">
            <a:extLst>
              <a:ext uri="{FF2B5EF4-FFF2-40B4-BE49-F238E27FC236}">
                <a16:creationId xmlns:a16="http://schemas.microsoft.com/office/drawing/2014/main" id="{C6ECD0A2-4899-4D3A-9DA3-2BFF7529ECD9}"/>
              </a:ext>
            </a:extLst>
          </p:cNvPr>
          <p:cNvCxnSpPr>
            <a:cxnSpLocks/>
          </p:cNvCxnSpPr>
          <p:nvPr/>
        </p:nvCxnSpPr>
        <p:spPr>
          <a:xfrm flipV="1">
            <a:off x="184150" y="764989"/>
            <a:ext cx="11640023" cy="33651"/>
          </a:xfrm>
          <a:prstGeom prst="line">
            <a:avLst/>
          </a:prstGeom>
          <a:noFill/>
          <a:ln w="3175">
            <a:gradFill>
              <a:gsLst>
                <a:gs pos="0">
                  <a:srgbClr val="00468E">
                    <a:alpha val="0"/>
                  </a:srgbClr>
                </a:gs>
                <a:gs pos="100000">
                  <a:srgbClr val="00468E"/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207" name="文本框 16">
            <a:extLst>
              <a:ext uri="{FF2B5EF4-FFF2-40B4-BE49-F238E27FC236}">
                <a16:creationId xmlns:a16="http://schemas.microsoft.com/office/drawing/2014/main" id="{5363EDE1-E825-4751-B7D3-C23B88749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827" y="213865"/>
            <a:ext cx="967354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方正粗雅宋_GBK" pitchFamily="2" charset="-122"/>
                <a:ea typeface="方正粗雅宋_GBK" pitchFamily="2" charset="-122"/>
                <a:cs typeface="阿里巴巴普惠体 Medium" pitchFamily="18" charset="-122"/>
              </a:rPr>
              <a:t>Relationship Between Them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方正粗雅宋_GBK" pitchFamily="2" charset="-122"/>
              <a:ea typeface="方正粗雅宋_GBK" pitchFamily="2" charset="-122"/>
              <a:cs typeface="阿里巴巴普惠体 Medium" pitchFamily="18" charset="-122"/>
            </a:endParaRPr>
          </a:p>
        </p:txBody>
      </p:sp>
      <p:sp>
        <p:nvSpPr>
          <p:cNvPr id="2" name="TextBox 9">
            <a:extLst>
              <a:ext uri="{FF2B5EF4-FFF2-40B4-BE49-F238E27FC236}">
                <a16:creationId xmlns:a16="http://schemas.microsoft.com/office/drawing/2014/main" id="{6B86CDAD-B335-DF7C-914A-5CCEBB803A51}"/>
              </a:ext>
            </a:extLst>
          </p:cNvPr>
          <p:cNvSpPr txBox="1"/>
          <p:nvPr/>
        </p:nvSpPr>
        <p:spPr>
          <a:xfrm>
            <a:off x="682638" y="941758"/>
            <a:ext cx="6501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u="sng" dirty="0"/>
              <a:t>Why the relationship is important</a:t>
            </a:r>
            <a:r>
              <a:rPr lang="zh-CN" altLang="en-US" sz="2400" b="1" u="sng" dirty="0"/>
              <a:t>？</a:t>
            </a:r>
            <a:endParaRPr lang="en-US" sz="2400" b="1" u="sng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7343010-8886-8DF4-5948-A12B86D6542B}"/>
              </a:ext>
            </a:extLst>
          </p:cNvPr>
          <p:cNvSpPr txBox="1"/>
          <p:nvPr/>
        </p:nvSpPr>
        <p:spPr>
          <a:xfrm>
            <a:off x="1182619" y="1778612"/>
            <a:ext cx="580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/>
              <a:t>If</a:t>
            </a:r>
            <a:endParaRPr lang="en-US" sz="2400" b="1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F8DED42-B06E-85DD-7AF4-BA93636556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502" y="1542162"/>
            <a:ext cx="934563" cy="934563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5B616F53-CFE6-E323-CF6D-E05399B645EF}"/>
              </a:ext>
            </a:extLst>
          </p:cNvPr>
          <p:cNvSpPr txBox="1"/>
          <p:nvPr/>
        </p:nvSpPr>
        <p:spPr>
          <a:xfrm>
            <a:off x="2807993" y="1741934"/>
            <a:ext cx="2070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/>
              <a:t>can build</a:t>
            </a:r>
            <a:endParaRPr lang="en-US" sz="2400" b="1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44928F3-1502-E519-3641-8521FA84B9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78" y="1542162"/>
            <a:ext cx="934563" cy="934563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933494C8-43A8-D26B-A480-32ECE41274F0}"/>
              </a:ext>
            </a:extLst>
          </p:cNvPr>
          <p:cNvSpPr txBox="1"/>
          <p:nvPr/>
        </p:nvSpPr>
        <p:spPr>
          <a:xfrm>
            <a:off x="924094" y="2770635"/>
            <a:ext cx="10972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400" b="1" dirty="0"/>
              <a:t>Then</a:t>
            </a:r>
            <a:endParaRPr lang="en-US" sz="2400" b="1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5E5095D-3AC3-4CA9-B320-ECF855DA5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86" y="2620437"/>
            <a:ext cx="934563" cy="934563"/>
          </a:xfrm>
          <a:prstGeom prst="rect">
            <a:avLst/>
          </a:prstGeom>
        </p:spPr>
      </p:pic>
      <p:sp>
        <p:nvSpPr>
          <p:cNvPr id="15" name="TextBox 9">
            <a:extLst>
              <a:ext uri="{FF2B5EF4-FFF2-40B4-BE49-F238E27FC236}">
                <a16:creationId xmlns:a16="http://schemas.microsoft.com/office/drawing/2014/main" id="{678C3ED6-7C8E-4D59-CA4E-9068BBD31925}"/>
              </a:ext>
            </a:extLst>
          </p:cNvPr>
          <p:cNvSpPr txBox="1"/>
          <p:nvPr/>
        </p:nvSpPr>
        <p:spPr>
          <a:xfrm>
            <a:off x="2804968" y="2770635"/>
            <a:ext cx="691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can justify all the assumptions in</a:t>
            </a:r>
            <a:endParaRPr lang="en-US" sz="24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C9B6F1C0-FEC9-079E-89DB-86BB3DB1E1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2" y="2620437"/>
            <a:ext cx="934563" cy="934563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7AE009EF-53BE-E80B-CF44-5C0FDE4ECD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27" y="1817405"/>
            <a:ext cx="1467013" cy="1467013"/>
          </a:xfrm>
          <a:prstGeom prst="rect">
            <a:avLst/>
          </a:prstGeom>
        </p:spPr>
      </p:pic>
      <p:sp>
        <p:nvSpPr>
          <p:cNvPr id="24" name="TextBox 9">
            <a:extLst>
              <a:ext uri="{FF2B5EF4-FFF2-40B4-BE49-F238E27FC236}">
                <a16:creationId xmlns:a16="http://schemas.microsoft.com/office/drawing/2014/main" id="{7A8CC36B-87CE-BCEE-C567-929712922066}"/>
              </a:ext>
            </a:extLst>
          </p:cNvPr>
          <p:cNvSpPr txBox="1"/>
          <p:nvPr/>
        </p:nvSpPr>
        <p:spPr>
          <a:xfrm>
            <a:off x="689033" y="3754380"/>
            <a:ext cx="772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solidFill>
                  <a:srgbClr val="C00000"/>
                </a:solidFill>
              </a:rPr>
              <a:t>However, IR’89 and Zhandry’22 show impossibility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ED4819BB-7F82-67A8-C9D8-79385A2677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326" y="4585377"/>
            <a:ext cx="1467013" cy="1467013"/>
          </a:xfrm>
          <a:prstGeom prst="rect">
            <a:avLst/>
          </a:prstGeom>
        </p:spPr>
      </p:pic>
      <p:sp>
        <p:nvSpPr>
          <p:cNvPr id="27" name="TextBox 30">
            <a:extLst>
              <a:ext uri="{FF2B5EF4-FFF2-40B4-BE49-F238E27FC236}">
                <a16:creationId xmlns:a16="http://schemas.microsoft.com/office/drawing/2014/main" id="{482CC88B-8715-EFB6-FCC6-182AEC64A9FD}"/>
              </a:ext>
            </a:extLst>
          </p:cNvPr>
          <p:cNvSpPr txBox="1"/>
          <p:nvPr/>
        </p:nvSpPr>
        <p:spPr>
          <a:xfrm>
            <a:off x="810255" y="4410481"/>
            <a:ext cx="3568282" cy="13280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Key agreement is </a:t>
            </a:r>
            <a:r>
              <a:rPr lang="en-US" b="1" dirty="0">
                <a:solidFill>
                  <a:srgbClr val="C00000"/>
                </a:solidFill>
              </a:rPr>
              <a:t>black-box separated</a:t>
            </a:r>
            <a:r>
              <a:rPr lang="en-US" dirty="0"/>
              <a:t> from the Random Oracle model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GGM implies key agreement</a:t>
            </a:r>
            <a:endParaRPr lang="en-CN" dirty="0"/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42552ECE-A188-1211-E368-E184D5A5551B}"/>
              </a:ext>
            </a:extLst>
          </p:cNvPr>
          <p:cNvSpPr txBox="1"/>
          <p:nvPr/>
        </p:nvSpPr>
        <p:spPr>
          <a:xfrm>
            <a:off x="4845818" y="4410481"/>
            <a:ext cx="3568282" cy="132802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altLang="zh-CN" dirty="0"/>
              <a:t>Identity-based encryption is </a:t>
            </a:r>
            <a:r>
              <a:rPr lang="en-US" altLang="zh-CN" b="1" dirty="0">
                <a:solidFill>
                  <a:srgbClr val="C00000"/>
                </a:solidFill>
              </a:rPr>
              <a:t>black-box separated </a:t>
            </a:r>
            <a:r>
              <a:rPr lang="en-US" altLang="zh-CN" dirty="0"/>
              <a:t>from GGM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dirty="0"/>
              <a:t>GBM implies IBE</a:t>
            </a:r>
            <a:endParaRPr lang="en-CN" dirty="0"/>
          </a:p>
        </p:txBody>
      </p:sp>
      <p:sp>
        <p:nvSpPr>
          <p:cNvPr id="32" name="TextBox 30">
            <a:extLst>
              <a:ext uri="{FF2B5EF4-FFF2-40B4-BE49-F238E27FC236}">
                <a16:creationId xmlns:a16="http://schemas.microsoft.com/office/drawing/2014/main" id="{31B05431-A3B0-1611-B198-D7F35F87BAE6}"/>
              </a:ext>
            </a:extLst>
          </p:cNvPr>
          <p:cNvSpPr txBox="1"/>
          <p:nvPr/>
        </p:nvSpPr>
        <p:spPr>
          <a:xfrm>
            <a:off x="790096" y="5910075"/>
            <a:ext cx="7617609" cy="51077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GBM&gt;GGM&gt;ROM</a:t>
            </a:r>
            <a:endParaRPr lang="en-CN" sz="2400" b="1" dirty="0"/>
          </a:p>
        </p:txBody>
      </p:sp>
    </p:spTree>
    <p:extLst>
      <p:ext uri="{BB962C8B-B14F-4D97-AF65-F5344CB8AC3E}">
        <p14:creationId xmlns:p14="http://schemas.microsoft.com/office/powerpoint/2010/main" val="254197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3" grpId="0"/>
      <p:bldP spid="15" grpId="0"/>
      <p:bldP spid="24" grpId="0"/>
      <p:bldP spid="27" grpId="0" animBg="1"/>
      <p:bldP spid="30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lNzRiYTYzMzdhMDkwODhmOTlkNWZlOWIwNWRkNTI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UB Powerpoint Template">
  <a:themeElements>
    <a:clrScheme name="Custom 1">
      <a:dk1>
        <a:srgbClr val="000000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22526</TotalTime>
  <Words>1873</Words>
  <Application>Microsoft Macintosh PowerPoint</Application>
  <PresentationFormat>Widescreen</PresentationFormat>
  <Paragraphs>324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等线</vt:lpstr>
      <vt:lpstr>等线 Light</vt:lpstr>
      <vt:lpstr>Microsoft YaHei</vt:lpstr>
      <vt:lpstr>Microsoft YaHei</vt:lpstr>
      <vt:lpstr>Zapf Dingbats</vt:lpstr>
      <vt:lpstr>方正粗雅宋_GBK</vt:lpstr>
      <vt:lpstr>Arial</vt:lpstr>
      <vt:lpstr>Cambria Math</vt:lpstr>
      <vt:lpstr>Helvetica</vt:lpstr>
      <vt:lpstr>Helvetica Light</vt:lpstr>
      <vt:lpstr>LucidaGrande</vt:lpstr>
      <vt:lpstr>Wingdings</vt:lpstr>
      <vt:lpstr>Office 主题​​</vt:lpstr>
      <vt:lpstr>UB 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孙 国宇</dc:creator>
  <cp:lastModifiedBy>Cong Zhang</cp:lastModifiedBy>
  <cp:revision>97</cp:revision>
  <dcterms:created xsi:type="dcterms:W3CDTF">2022-09-22T14:20:00Z</dcterms:created>
  <dcterms:modified xsi:type="dcterms:W3CDTF">2023-12-04T08:05:51Z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5130272495C04199A18CFB1290F76E4E</vt:lpwstr>
  </property>
  <property fmtid="{D5CDD505-2E9C-101B-9397-08002B2CF9AE}" pid="3" name="KSOProductBuildVer">
    <vt:lpwstr>2052-11.1.0.12358</vt:lpwstr>
  </property>
  <property fmtid="{D5CDD505-2E9C-101B-9397-08002B2CF9AE}" pid="4" name="e04242b7-d752-4081-b5b7-9aad2bb55b7e">
    <vt:lpwstr>{"isAdvancePlay":1,"isLoopPlay":1,"time":3000,"userId":""}</vt:lpwstr>
  </property>
</Properties>
</file>