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60" r:id="rId5"/>
    <p:sldId id="259" r:id="rId6"/>
    <p:sldId id="264" r:id="rId7"/>
    <p:sldId id="279" r:id="rId8"/>
    <p:sldId id="261" r:id="rId9"/>
    <p:sldId id="263" r:id="rId10"/>
    <p:sldId id="278" r:id="rId11"/>
    <p:sldId id="262" r:id="rId12"/>
    <p:sldId id="267" r:id="rId13"/>
    <p:sldId id="272" r:id="rId14"/>
    <p:sldId id="266" r:id="rId15"/>
    <p:sldId id="273" r:id="rId16"/>
    <p:sldId id="275" r:id="rId17"/>
    <p:sldId id="268" r:id="rId18"/>
    <p:sldId id="277" r:id="rId19"/>
    <p:sldId id="269" r:id="rId20"/>
    <p:sldId id="276"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p:restoredTop sz="50738"/>
  </p:normalViewPr>
  <p:slideViewPr>
    <p:cSldViewPr snapToGrid="0">
      <p:cViewPr varScale="1">
        <p:scale>
          <a:sx n="37" d="100"/>
          <a:sy n="37" d="100"/>
        </p:scale>
        <p:origin x="2352" y="1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655F2-A234-7248-B537-87472AD2FD7E}" type="datetimeFigureOut">
              <a:rPr lang="en-US" smtClean="0"/>
              <a:t>12/4/23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1646D-045D-3F47-B222-C284C67DF7B0}" type="slidenum">
              <a:rPr lang="en-US" smtClean="0"/>
              <a:t>‹#›</a:t>
            </a:fld>
            <a:endParaRPr lang="en-US"/>
          </a:p>
        </p:txBody>
      </p:sp>
    </p:spTree>
    <p:extLst>
      <p:ext uri="{BB962C8B-B14F-4D97-AF65-F5344CB8AC3E}">
        <p14:creationId xmlns:p14="http://schemas.microsoft.com/office/powerpoint/2010/main" val="33016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everyone, I’m Yao-Ting, and today I’m going to talk about “</a:t>
            </a:r>
            <a:r>
              <a:rPr lang="en-US" b="0" i="0" dirty="0">
                <a:solidFill>
                  <a:srgbClr val="212529"/>
                </a:solidFill>
                <a:effectLst/>
                <a:latin typeface="system-ui"/>
              </a:rPr>
              <a:t>On the (</a:t>
            </a:r>
            <a:r>
              <a:rPr lang="en-US" b="0" i="0" dirty="0" err="1">
                <a:solidFill>
                  <a:srgbClr val="212529"/>
                </a:solidFill>
                <a:effectLst/>
                <a:latin typeface="system-ui"/>
              </a:rPr>
              <a:t>Im</a:t>
            </a:r>
            <a:r>
              <a:rPr lang="en-US" b="0" i="0" dirty="0">
                <a:solidFill>
                  <a:srgbClr val="212529"/>
                </a:solidFill>
                <a:effectLst/>
                <a:latin typeface="system-ui"/>
              </a:rPr>
              <a:t>)possibility of Time-Lock Puzzles in the Quantum Random Oracle Model”</a:t>
            </a:r>
            <a:endParaRPr lang="en-US" dirty="0"/>
          </a:p>
          <a:p>
            <a:endParaRPr lang="en-US" dirty="0"/>
          </a:p>
          <a:p>
            <a:r>
              <a:rPr lang="en-US" dirty="0"/>
              <a:t>This is joint work with </a:t>
            </a:r>
            <a:r>
              <a:rPr lang="en-US" dirty="0" err="1"/>
              <a:t>Abtin</a:t>
            </a:r>
            <a:r>
              <a:rPr lang="en-US" dirty="0"/>
              <a:t>, Kai-Min, Yao-Ching, and Mohammad.</a:t>
            </a:r>
          </a:p>
          <a:p>
            <a:endParaRPr lang="en-US" dirty="0"/>
          </a:p>
        </p:txBody>
      </p:sp>
      <p:sp>
        <p:nvSpPr>
          <p:cNvPr id="4" name="Slide Number Placeholder 3"/>
          <p:cNvSpPr>
            <a:spLocks noGrp="1"/>
          </p:cNvSpPr>
          <p:nvPr>
            <p:ph type="sldNum" sz="quarter" idx="5"/>
          </p:nvPr>
        </p:nvSpPr>
        <p:spPr/>
        <p:txBody>
          <a:bodyPr/>
          <a:lstStyle/>
          <a:p>
            <a:fld id="{AE21646D-045D-3F47-B222-C284C67DF7B0}" type="slidenum">
              <a:rPr lang="en-US" smtClean="0"/>
              <a:t>1</a:t>
            </a:fld>
            <a:endParaRPr lang="en-US"/>
          </a:p>
        </p:txBody>
      </p:sp>
    </p:spTree>
    <p:extLst>
      <p:ext uri="{BB962C8B-B14F-4D97-AF65-F5344CB8AC3E}">
        <p14:creationId xmlns:p14="http://schemas.microsoft.com/office/powerpoint/2010/main" val="2532320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16:00 Now, we move to the quantum-solver setting. The attack is similar. </a:t>
            </a:r>
          </a:p>
          <a:p>
            <a:r>
              <a:rPr lang="en-US" dirty="0"/>
              <a:t>** CLICK ** Because Eve is information-theoretic, she can still run the quantum solver in her head. </a:t>
            </a:r>
          </a:p>
          <a:p>
            <a:r>
              <a:rPr lang="en-US" dirty="0"/>
              <a:t>** CLICK ** However, the question now is WHAT Eve SHOULD QUERY to the true random oracle. Because the quantum solver’s query set is not well-defined, and even one quantum query can access to the whole random oracle. </a:t>
            </a:r>
          </a:p>
          <a:p>
            <a:r>
              <a:rPr lang="en-US" dirty="0"/>
              <a:t>** CLICK ** Our idea is to define the HEAVY-MAGNITUDE queries. The notion of query magnitude was defined in previous work to show that Grover’s search is optimal. Roughly speaking, the QUERY MAGNITUDE reflects the algorithm’s KNOWLEDGE about the oracle on certain inputs. On the other hand, the notion of HEAVY QUERIES has been widely-used in proving black-box separations. So, in this work, we combine these two notions and define the HEAVY-MAGNITUDE queries. We say a query is EPSILON-HEAVY if its query magnitude is at least epsilon.</a:t>
            </a:r>
            <a:r>
              <a:rPr lang="zh-TW" altLang="en-US" dirty="0"/>
              <a:t> </a:t>
            </a:r>
            <a:r>
              <a:rPr lang="en-US" altLang="zh-TW" dirty="0"/>
              <a:t>Intuitively, these queries are IMPORTANT and should be queried on.</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21646D-045D-3F47-B222-C284C67DF7B0}" type="slidenum">
              <a:rPr lang="en-US" smtClean="0"/>
              <a:t>12</a:t>
            </a:fld>
            <a:endParaRPr lang="en-US"/>
          </a:p>
        </p:txBody>
      </p:sp>
    </p:spTree>
    <p:extLst>
      <p:ext uri="{BB962C8B-B14F-4D97-AF65-F5344CB8AC3E}">
        <p14:creationId xmlns:p14="http://schemas.microsoft.com/office/powerpoint/2010/main" val="319443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16:30 Let's look at our second negative result. For perfectly-correct TLPs with either the generator or solver being quantum, we can further improve the round complexity. </a:t>
            </a:r>
          </a:p>
          <a:p>
            <a:endParaRPr lang="en-US" dirty="0"/>
          </a:p>
          <a:p>
            <a:r>
              <a:rPr lang="en-US" dirty="0"/>
              <a:t>**CLICK** As a special case, we improve the query complexity of the attack in MMV13 in the  classical setting.</a:t>
            </a:r>
          </a:p>
        </p:txBody>
      </p:sp>
      <p:sp>
        <p:nvSpPr>
          <p:cNvPr id="4" name="Slide Number Placeholder 3"/>
          <p:cNvSpPr>
            <a:spLocks noGrp="1"/>
          </p:cNvSpPr>
          <p:nvPr>
            <p:ph type="sldNum" sz="quarter" idx="5"/>
          </p:nvPr>
        </p:nvSpPr>
        <p:spPr/>
        <p:txBody>
          <a:bodyPr/>
          <a:lstStyle/>
          <a:p>
            <a:fld id="{AE21646D-045D-3F47-B222-C284C67DF7B0}" type="slidenum">
              <a:rPr lang="en-US" smtClean="0"/>
              <a:t>13</a:t>
            </a:fld>
            <a:endParaRPr lang="en-US"/>
          </a:p>
        </p:txBody>
      </p:sp>
    </p:spTree>
    <p:extLst>
      <p:ext uri="{BB962C8B-B14F-4D97-AF65-F5344CB8AC3E}">
        <p14:creationId xmlns:p14="http://schemas.microsoft.com/office/powerpoint/2010/main" val="4252533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18:00 I’ll FIRST explain the idea behind our attack in the classical setting. In fact, our attack is inspired by </a:t>
            </a:r>
            <a:r>
              <a:rPr lang="en-US" b="1" dirty="0"/>
              <a:t>certificate complexity</a:t>
            </a:r>
            <a:r>
              <a:rPr lang="en-US" dirty="0"/>
              <a:t> </a:t>
            </a:r>
            <a:r>
              <a:rPr lang="en-US" dirty="0" err="1"/>
              <a:t>v.s</a:t>
            </a:r>
            <a:r>
              <a:rPr lang="en-US" dirty="0"/>
              <a:t>. </a:t>
            </a:r>
            <a:r>
              <a:rPr lang="en-US" b="1" dirty="0"/>
              <a:t>decision tree depth</a:t>
            </a:r>
            <a:r>
              <a:rPr lang="en-US" dirty="0"/>
              <a:t> in Boolean function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Given the input puzzle P, as long as the solution hasn’t been determined yet, Eve will sample a solver’s view conditioned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then query the true random oracle on the query set in this 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updates the 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Eve will repeat these procedures until the solution is determined.</a:t>
            </a:r>
          </a:p>
          <a:p>
            <a:endParaRPr lang="en-US" dirty="0"/>
          </a:p>
        </p:txBody>
      </p:sp>
      <p:sp>
        <p:nvSpPr>
          <p:cNvPr id="4" name="Slide Number Placeholder 3"/>
          <p:cNvSpPr>
            <a:spLocks noGrp="1"/>
          </p:cNvSpPr>
          <p:nvPr>
            <p:ph type="sldNum" sz="quarter" idx="5"/>
          </p:nvPr>
        </p:nvSpPr>
        <p:spPr/>
        <p:txBody>
          <a:bodyPr/>
          <a:lstStyle/>
          <a:p>
            <a:fld id="{AE21646D-045D-3F47-B222-C284C67DF7B0}" type="slidenum">
              <a:rPr lang="en-US" smtClean="0"/>
              <a:t>14</a:t>
            </a:fld>
            <a:endParaRPr lang="en-US"/>
          </a:p>
        </p:txBody>
      </p:sp>
    </p:spTree>
    <p:extLst>
      <p:ext uri="{BB962C8B-B14F-4D97-AF65-F5344CB8AC3E}">
        <p14:creationId xmlns:p14="http://schemas.microsoft.com/office/powerpoint/2010/main" val="101715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if over 18:00] Now, let’s consider quantum-generator-classical-solver case.</a:t>
            </a:r>
          </a:p>
          <a:p>
            <a:r>
              <a:rPr lang="en-US" dirty="0"/>
              <a:t>This setting is less natural since the solver should be the more powerful party. Nevertheless, we still found the technique interesting and it might be useful for other applications.</a:t>
            </a:r>
          </a:p>
          <a:p>
            <a:endParaRPr lang="en-US" dirty="0"/>
          </a:p>
          <a:p>
            <a:r>
              <a:rPr lang="en-US" dirty="0"/>
              <a:t>**CLICK** It turns out that the previous attack still works! To prove it, we use </a:t>
            </a:r>
            <a:r>
              <a:rPr lang="en-US" dirty="0" err="1"/>
              <a:t>Zhandry’s</a:t>
            </a:r>
            <a:r>
              <a:rPr lang="en-US" dirty="0"/>
              <a:t> COMPRESSED ORACLE technique. At a very high level,  if we represent the joint state of a quantum algorithm and the random oracle in the FOURIER BASIS, the quantum state can be written as a superposition of polynomial-size DATABASES.</a:t>
            </a:r>
          </a:p>
          <a:p>
            <a:endParaRPr lang="en-US" dirty="0"/>
          </a:p>
          <a:p>
            <a:r>
              <a:rPr lang="en-US" dirty="0"/>
              <a:t>**CLICK** Similar to the previous case, we observe that EVERY query set of the solver must intersect EVERY MAXIMUM DATABASE of the generator with a different solution.</a:t>
            </a:r>
          </a:p>
        </p:txBody>
      </p:sp>
      <p:sp>
        <p:nvSpPr>
          <p:cNvPr id="4" name="Slide Number Placeholder 3"/>
          <p:cNvSpPr>
            <a:spLocks noGrp="1"/>
          </p:cNvSpPr>
          <p:nvPr>
            <p:ph type="sldNum" sz="quarter" idx="5"/>
          </p:nvPr>
        </p:nvSpPr>
        <p:spPr/>
        <p:txBody>
          <a:bodyPr/>
          <a:lstStyle/>
          <a:p>
            <a:fld id="{AE21646D-045D-3F47-B222-C284C67DF7B0}" type="slidenum">
              <a:rPr lang="en-US" smtClean="0"/>
              <a:t>15</a:t>
            </a:fld>
            <a:endParaRPr lang="en-US"/>
          </a:p>
        </p:txBody>
      </p:sp>
    </p:spTree>
    <p:extLst>
      <p:ext uri="{BB962C8B-B14F-4D97-AF65-F5344CB8AC3E}">
        <p14:creationId xmlns:p14="http://schemas.microsoft.com/office/powerpoint/2010/main" val="74704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if over 18:00]  Next, we consider the DUAL setting where the generator is classical and the solver is quantum. This time, Eve will instead sample a PURIFIED VIEW of the solver. Then she will make queries on an arbitrary MAXIMUM DATABASE in this view. I'll skip the details.</a:t>
            </a:r>
          </a:p>
        </p:txBody>
      </p:sp>
      <p:sp>
        <p:nvSpPr>
          <p:cNvPr id="4" name="Slide Number Placeholder 3"/>
          <p:cNvSpPr>
            <a:spLocks noGrp="1"/>
          </p:cNvSpPr>
          <p:nvPr>
            <p:ph type="sldNum" sz="quarter" idx="5"/>
          </p:nvPr>
        </p:nvSpPr>
        <p:spPr/>
        <p:txBody>
          <a:bodyPr/>
          <a:lstStyle/>
          <a:p>
            <a:fld id="{AE21646D-045D-3F47-B222-C284C67DF7B0}" type="slidenum">
              <a:rPr lang="en-US" smtClean="0"/>
              <a:t>16</a:t>
            </a:fld>
            <a:endParaRPr lang="en-US"/>
          </a:p>
        </p:txBody>
      </p:sp>
    </p:spTree>
    <p:extLst>
      <p:ext uri="{BB962C8B-B14F-4D97-AF65-F5344CB8AC3E}">
        <p14:creationId xmlns:p14="http://schemas.microsoft.com/office/powerpoint/2010/main" val="2215450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18:30 We also have a barrier result for our attack. Assuming Aaronson-</a:t>
            </a:r>
            <a:r>
              <a:rPr lang="en-US" dirty="0" err="1"/>
              <a:t>Ambainis</a:t>
            </a:r>
            <a:r>
              <a:rPr lang="en-US" dirty="0"/>
              <a:t> Conjecture is FALSE, we construct a puzzle that requires exponential many CLASSICAL queries to solve. This means that any classical-query attack will imply a proof for Aaronson-</a:t>
            </a:r>
            <a:r>
              <a:rPr lang="en-US" dirty="0" err="1"/>
              <a:t>Ambainis</a:t>
            </a:r>
            <a:r>
              <a:rPr lang="en-US" dirty="0"/>
              <a:t> Conjecture. So, in order to prove the impossibility, a quantum-query attack seems necessary.</a:t>
            </a:r>
          </a:p>
        </p:txBody>
      </p:sp>
      <p:sp>
        <p:nvSpPr>
          <p:cNvPr id="4" name="Slide Number Placeholder 3"/>
          <p:cNvSpPr>
            <a:spLocks noGrp="1"/>
          </p:cNvSpPr>
          <p:nvPr>
            <p:ph type="sldNum" sz="quarter" idx="5"/>
          </p:nvPr>
        </p:nvSpPr>
        <p:spPr/>
        <p:txBody>
          <a:bodyPr/>
          <a:lstStyle/>
          <a:p>
            <a:fld id="{AE21646D-045D-3F47-B222-C284C67DF7B0}" type="slidenum">
              <a:rPr lang="en-US" smtClean="0"/>
              <a:t>17</a:t>
            </a:fld>
            <a:endParaRPr lang="en-US"/>
          </a:p>
        </p:txBody>
      </p:sp>
    </p:spTree>
    <p:extLst>
      <p:ext uri="{BB962C8B-B14F-4D97-AF65-F5344CB8AC3E}">
        <p14:creationId xmlns:p14="http://schemas.microsoft.com/office/powerpoint/2010/main" val="70704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19:00 In the work of </a:t>
            </a:r>
            <a:r>
              <a:rPr lang="en-US" dirty="0" err="1"/>
              <a:t>Austrin</a:t>
            </a:r>
            <a:r>
              <a:rPr lang="en-US" dirty="0"/>
              <a:t> et al, they show to construct a key agreement against classical adversaries assuming  Aaronson-</a:t>
            </a:r>
            <a:r>
              <a:rPr lang="en-US" dirty="0" err="1"/>
              <a:t>Ambainis</a:t>
            </a:r>
            <a:r>
              <a:rPr lang="en-US" dirty="0"/>
              <a:t> Conjecture is false. If the generator and solver can share a key by querying the oracle, then they can use the key to encrypt the solution. However, since TLPs are NON-INTERACTIVE, we cannot use it as a black-box. So we tweak the construction to get a non-interactive key agreement in this work. We use standard </a:t>
            </a:r>
            <a:r>
              <a:rPr lang="en-US" dirty="0" err="1"/>
              <a:t>Goldreich</a:t>
            </a:r>
            <a:r>
              <a:rPr lang="en-US" dirty="0"/>
              <a:t>-Levin hardcore bit and repetition, and leverage the fact that we're in the information theoretic </a:t>
            </a:r>
            <a:r>
              <a:rPr lang="en-US" dirty="0" err="1"/>
              <a:t>seeting</a:t>
            </a:r>
            <a:r>
              <a:rPr lang="en-US" dirty="0"/>
              <a:t>.</a:t>
            </a:r>
          </a:p>
        </p:txBody>
      </p:sp>
      <p:sp>
        <p:nvSpPr>
          <p:cNvPr id="4" name="Slide Number Placeholder 3"/>
          <p:cNvSpPr>
            <a:spLocks noGrp="1"/>
          </p:cNvSpPr>
          <p:nvPr>
            <p:ph type="sldNum" sz="quarter" idx="5"/>
          </p:nvPr>
        </p:nvSpPr>
        <p:spPr/>
        <p:txBody>
          <a:bodyPr/>
          <a:lstStyle/>
          <a:p>
            <a:fld id="{AE21646D-045D-3F47-B222-C284C67DF7B0}" type="slidenum">
              <a:rPr lang="en-US" smtClean="0"/>
              <a:t>18</a:t>
            </a:fld>
            <a:endParaRPr lang="en-US"/>
          </a:p>
        </p:txBody>
      </p:sp>
    </p:spTree>
    <p:extLst>
      <p:ext uri="{BB962C8B-B14F-4D97-AF65-F5344CB8AC3E}">
        <p14:creationId xmlns:p14="http://schemas.microsoft.com/office/powerpoint/2010/main" val="418262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19:30 In MMV13, they construct the Pseudo-Chain Puzzle. The construction is simple. The solution is (n+1) random points in the domain, and the puzzle generator will use the hash of the </a:t>
            </a:r>
            <a:r>
              <a:rPr lang="en-US" dirty="0" err="1"/>
              <a:t>i-th</a:t>
            </a:r>
            <a:r>
              <a:rPr lang="en-US" dirty="0"/>
              <a:t> coordinate to hide the i+1 </a:t>
            </a:r>
            <a:r>
              <a:rPr lang="en-US" dirty="0" err="1"/>
              <a:t>th</a:t>
            </a:r>
            <a:r>
              <a:rPr lang="en-US" dirty="0"/>
              <a:t> coordinate. </a:t>
            </a:r>
          </a:p>
          <a:p>
            <a:r>
              <a:rPr lang="en-US" dirty="0"/>
              <a:t>**CLICK** The Pseudo-Chain Puzzle has perfect correctness. Classically, it’s easy to see that solving it requires n rounds of queries. Notice that the generator can query x_0 through </a:t>
            </a:r>
            <a:r>
              <a:rPr lang="en-US" dirty="0" err="1"/>
              <a:t>x_n</a:t>
            </a:r>
            <a:r>
              <a:rPr lang="en-US" dirty="0"/>
              <a:t> in one round. So this construction gives a LINEAR GAP between generator’s and solver’s adaptivity. </a:t>
            </a:r>
          </a:p>
          <a:p>
            <a:r>
              <a:rPr lang="en-US" dirty="0"/>
              <a:t>**CLICK** In our work, we show the same construction is secure even against quantum queries. </a:t>
            </a:r>
          </a:p>
          <a:p>
            <a:r>
              <a:rPr lang="en-US" dirty="0"/>
              <a:t>**CLICK** So this implies that our attack in Result 2 is tight.</a:t>
            </a:r>
          </a:p>
        </p:txBody>
      </p:sp>
      <p:sp>
        <p:nvSpPr>
          <p:cNvPr id="4" name="Slide Number Placeholder 3"/>
          <p:cNvSpPr>
            <a:spLocks noGrp="1"/>
          </p:cNvSpPr>
          <p:nvPr>
            <p:ph type="sldNum" sz="quarter" idx="5"/>
          </p:nvPr>
        </p:nvSpPr>
        <p:spPr/>
        <p:txBody>
          <a:bodyPr/>
          <a:lstStyle/>
          <a:p>
            <a:fld id="{AE21646D-045D-3F47-B222-C284C67DF7B0}" type="slidenum">
              <a:rPr lang="en-US" smtClean="0"/>
              <a:t>19</a:t>
            </a:fld>
            <a:endParaRPr lang="en-US"/>
          </a:p>
        </p:txBody>
      </p:sp>
    </p:spTree>
    <p:extLst>
      <p:ext uri="{BB962C8B-B14F-4D97-AF65-F5344CB8AC3E}">
        <p14:creationId xmlns:p14="http://schemas.microsoft.com/office/powerpoint/2010/main" val="2602417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20:00 The idea behind the proof is as follow. **CLICK** First, if there is collision among x_0 through </a:t>
            </a:r>
            <a:r>
              <a:rPr lang="en-US" dirty="0" err="1"/>
              <a:t>x_n</a:t>
            </a:r>
            <a:r>
              <a:rPr lang="en-US" dirty="0"/>
              <a:t>, then the solver can solve the puzzle in n-1 rounds trivially. **CLICK** Moreover, if in the some round </a:t>
            </a:r>
            <a:r>
              <a:rPr lang="en-US" dirty="0" err="1"/>
              <a:t>i</a:t>
            </a:r>
            <a:r>
              <a:rPr lang="en-US" dirty="0"/>
              <a:t>, the solver query on </a:t>
            </a:r>
            <a:r>
              <a:rPr lang="en-US" dirty="0" err="1"/>
              <a:t>x_j</a:t>
            </a:r>
            <a:r>
              <a:rPr lang="en-US" dirty="0"/>
              <a:t> for some j&gt;I, the solver can also solver the puzzle in n-1 rounds. We call such event a LUCKY GUESS. **CLICK** If turns out that the solver can only randomly guessing the solution if these two events did not happen, which are with overwhelming probability. **CLICK** We formalize this intuition by constructing hybrids carefully. Essentially, we use these hybrids to decouple the puzzle and oracle coordinate-by-coordinate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E21646D-045D-3F47-B222-C284C67DF7B0}" type="slidenum">
              <a:rPr lang="en-US" smtClean="0"/>
              <a:t>20</a:t>
            </a:fld>
            <a:endParaRPr lang="en-US"/>
          </a:p>
        </p:txBody>
      </p:sp>
    </p:spTree>
    <p:extLst>
      <p:ext uri="{BB962C8B-B14F-4D97-AF65-F5344CB8AC3E}">
        <p14:creationId xmlns:p14="http://schemas.microsoft.com/office/powerpoint/2010/main" val="422411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02:10 To begin, I will first talk about what I mean by Time-Lock Puzzles, or TLP. TLPs were proposed by May in</a:t>
                </a:r>
                <a:r>
                  <a:rPr lang="zh-TW" altLang="en-US" dirty="0"/>
                  <a:t> </a:t>
                </a:r>
                <a:r>
                  <a:rPr lang="en-US" altLang="zh-TW" dirty="0"/>
                  <a:t>1993 and constructed by Rivest, Shamir and Wagner in 96. </a:t>
                </a:r>
                <a:r>
                  <a:rPr lang="en-US" dirty="0"/>
                  <a:t>It’s a primitive that allows us to ENCRYPT TO THE FUTURE. Because we’re proving NEGATIVE result, we will consider the following simpler form of time-lock puzzles. </a:t>
                </a:r>
              </a:p>
              <a:p>
                <a:endParaRPr lang="en-US" dirty="0"/>
              </a:p>
              <a:p>
                <a:r>
                  <a:rPr lang="en-US" dirty="0"/>
                  <a:t>First, it has a puzzle generation algorithm that encrypt a solution S into a puzzle P. In this work, both the puzzle and solution are classical, and the solver’s algorithm will decrypt the puzzle to get the solution. It's important that there is NO KEY shared by the generator and the solver, which is supposed to be IN THE FUTURE. So given the puzzle, all we need is TIME to solve it.</a:t>
                </a:r>
              </a:p>
              <a:p>
                <a:endParaRPr lang="en-US" dirty="0"/>
              </a:p>
              <a:p>
                <a:r>
                  <a:rPr lang="en-US" dirty="0"/>
                  <a:t>**CLICK**  There’re some properties of TLPs: First, the puzzle generation should be FAST.</a:t>
                </a:r>
                <a:r>
                  <a:rPr lang="en-US" baseline="0" dirty="0"/>
                  <a:t> </a:t>
                </a:r>
                <a:r>
                  <a:rPr lang="en-US" dirty="0"/>
                  <a:t>Secondly, the puzzle should not be TOO HARD. It should be solvable in a mild amount of time.</a:t>
                </a:r>
                <a:r>
                  <a:rPr lang="en-US" baseline="0" dirty="0"/>
                  <a:t> </a:t>
                </a:r>
                <a:r>
                  <a:rPr lang="en-US" dirty="0"/>
                  <a:t>For security, the </a:t>
                </a:r>
                <a:r>
                  <a:rPr lang="en-US" sz="1200" dirty="0">
                    <a:solidFill>
                      <a:prstClr val="black"/>
                    </a:solidFill>
                  </a:rPr>
                  <a:t>solution </a:t>
                </a:r>
                <a:r>
                  <a:rPr kumimoji="0" lang="en-US" sz="1200" b="0" i="0" u="none" strike="noStrike" kern="1200" cap="none" spc="0" normalizeH="0" baseline="0" noProof="0" dirty="0">
                    <a:ln>
                      <a:noFill/>
                    </a:ln>
                    <a:solidFill>
                      <a:prstClr val="black"/>
                    </a:solidFill>
                    <a:effectLst/>
                    <a:uLnTx/>
                    <a:uFillTx/>
                    <a:ea typeface="+mn-ea"/>
                    <a:cs typeface="+mn-cs"/>
                  </a:rPr>
                  <a:t>shouldn’t be revealed before some future date.</a:t>
                </a:r>
                <a:r>
                  <a:rPr lang="en-US" dirty="0"/>
                  <a:t> Since the adversary might have many computers, the security should hold even against</a:t>
                </a:r>
                <a:r>
                  <a:rPr lang="en-US" baseline="0" dirty="0"/>
                  <a:t> </a:t>
                </a:r>
                <a:r>
                  <a:rPr lang="en-US" dirty="0"/>
                  <a:t>PARALLEL COMPUTATION. Which</a:t>
                </a:r>
                <a:r>
                  <a:rPr lang="en-US" baseline="0" dirty="0"/>
                  <a:t> means that</a:t>
                </a:r>
                <a:r>
                  <a:rPr lang="en-US" dirty="0"/>
                  <a:t> **READ**.</a:t>
                </a:r>
              </a:p>
              <a:p>
                <a:endParaRPr lang="en-US" dirty="0"/>
              </a:p>
            </p:txBody>
          </p:sp>
        </mc:Choice>
        <mc:Fallback xmlns="">
          <p:sp>
            <p:nvSpPr>
              <p:cNvPr id="3" name="Notes Placeholder 2"/>
              <p:cNvSpPr>
                <a:spLocks noGrp="1"/>
              </p:cNvSpPr>
              <p:nvPr>
                <p:ph type="body" idx="1"/>
              </p:nvPr>
            </p:nvSpPr>
            <p:spPr/>
            <p:txBody>
              <a:bodyPr/>
              <a:lstStyle/>
              <a:p>
                <a:r>
                  <a:rPr lang="en-US" dirty="0"/>
                  <a:t>What is a TLP? TLPs were proposed by May in</a:t>
                </a:r>
                <a:r>
                  <a:rPr lang="zh-TW" altLang="en-US" dirty="0"/>
                  <a:t> </a:t>
                </a:r>
                <a:r>
                  <a:rPr lang="en-US" altLang="zh-TW" dirty="0"/>
                  <a:t>93 and first constructed by Rivest, Shamir and Wagner in 96.</a:t>
                </a:r>
                <a:endParaRPr lang="en-US" dirty="0"/>
              </a:p>
              <a:p>
                <a:r>
                  <a:rPr lang="en-US" dirty="0"/>
                  <a:t>It’s  a primitive that allows us to ENCRYPT TO THE FUTURE.</a:t>
                </a:r>
              </a:p>
              <a:p>
                <a:r>
                  <a:rPr lang="en-US" dirty="0"/>
                  <a:t>It has a puzzle generation algorithm that encrypt a solution S into a puzzle P. In this work, we focus on classical puzzles and solutions.</a:t>
                </a:r>
              </a:p>
              <a:p>
                <a:r>
                  <a:rPr lang="en-US" dirty="0"/>
                  <a:t>The solving algorithm should be able to decrypt the puzzle and recover the solution.</a:t>
                </a:r>
              </a:p>
              <a:p>
                <a:endParaRPr lang="en-US" dirty="0"/>
              </a:p>
              <a:p>
                <a:r>
                  <a:rPr lang="en-US" dirty="0"/>
                  <a:t>Importantly, there is NO KEY shared by the generator and the solver, which is supposed to be IN THE FUTURE.</a:t>
                </a:r>
              </a:p>
              <a:p>
                <a:r>
                  <a:rPr lang="en-US" dirty="0"/>
                  <a:t>Given the puzzle, all you need is TIME to solve the puzzle.</a:t>
                </a:r>
              </a:p>
              <a:p>
                <a:endParaRPr lang="en-US" dirty="0"/>
              </a:p>
              <a:p>
                <a:r>
                  <a:rPr lang="en-US" dirty="0"/>
                  <a:t>There’re some properties of a TLP:</a:t>
                </a:r>
              </a:p>
              <a:p>
                <a:r>
                  <a:rPr lang="en-US" dirty="0"/>
                  <a:t>First, the puzzle generation should be FAST.</a:t>
                </a:r>
              </a:p>
              <a:p>
                <a:r>
                  <a:rPr lang="en-US" dirty="0"/>
                  <a:t>Secondly, the puzzle should not be TOO HARD.</a:t>
                </a:r>
              </a:p>
              <a:p>
                <a:r>
                  <a:rPr lang="en-US" dirty="0"/>
                  <a:t>It should be solvable in a mild amount of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security, </a:t>
                </a:r>
                <a:r>
                  <a:rPr lang="en-US" sz="1200" dirty="0">
                    <a:solidFill>
                      <a:prstClr val="black"/>
                    </a:solidFill>
                  </a:rPr>
                  <a:t>Solution </a:t>
                </a:r>
                <a:r>
                  <a:rPr lang="en-US" sz="1200" b="0" i="0">
                    <a:solidFill>
                      <a:prstClr val="black"/>
                    </a:solidFill>
                    <a:latin typeface="Cambria Math" panose="02040503050406030204" pitchFamily="18" charset="0"/>
                  </a:rPr>
                  <a:t>𝑆</a:t>
                </a:r>
                <a:r>
                  <a:rPr lang="en-US" sz="1200" dirty="0">
                    <a:solidFill>
                      <a:prstClr val="black"/>
                    </a:solidFill>
                  </a:rPr>
                  <a:t> </a:t>
                </a:r>
                <a:r>
                  <a:rPr kumimoji="0" lang="en-US" sz="1200" b="0" i="0" u="none" strike="noStrike" kern="1200" cap="none" spc="0" normalizeH="0" baseline="0" noProof="0" dirty="0">
                    <a:ln>
                      <a:noFill/>
                    </a:ln>
                    <a:solidFill>
                      <a:prstClr val="black"/>
                    </a:solidFill>
                    <a:effectLst/>
                    <a:uLnTx/>
                    <a:uFillTx/>
                    <a:ea typeface="+mn-ea"/>
                    <a:cs typeface="+mn-cs"/>
                  </a:rPr>
                  <a:t>shouldn’t be revealed before some future date.</a:t>
                </a:r>
              </a:p>
              <a:p>
                <a:r>
                  <a:rPr lang="en-US" dirty="0"/>
                  <a:t>Since the adversary might have many computers, the security should hold even against PARALLEL COMPUTATION.</a:t>
                </a:r>
              </a:p>
              <a:p>
                <a:endParaRPr lang="en-US" dirty="0"/>
              </a:p>
            </p:txBody>
          </p:sp>
        </mc:Fallback>
      </mc:AlternateContent>
      <p:sp>
        <p:nvSpPr>
          <p:cNvPr id="4" name="Slide Number Placeholder 3"/>
          <p:cNvSpPr>
            <a:spLocks noGrp="1"/>
          </p:cNvSpPr>
          <p:nvPr>
            <p:ph type="sldNum" sz="quarter" idx="5"/>
          </p:nvPr>
        </p:nvSpPr>
        <p:spPr/>
        <p:txBody>
          <a:bodyPr/>
          <a:lstStyle/>
          <a:p>
            <a:fld id="{AE21646D-045D-3F47-B222-C284C67DF7B0}" type="slidenum">
              <a:rPr lang="en-US" smtClean="0"/>
              <a:t>2</a:t>
            </a:fld>
            <a:endParaRPr lang="en-US"/>
          </a:p>
        </p:txBody>
      </p:sp>
    </p:spTree>
    <p:extLst>
      <p:ext uri="{BB962C8B-B14F-4D97-AF65-F5344CB8AC3E}">
        <p14:creationId xmlns:p14="http://schemas.microsoft.com/office/powerpoint/2010/main" val="175021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02:50 There’re some constructions of TLPs.  In 1996, Rivest, Shamir, Wagner construct TLP using SEQUENTIAL EXPONENTIATION, which relies on RSA assumption. </a:t>
            </a:r>
          </a:p>
          <a:p>
            <a:r>
              <a:rPr lang="en-US" dirty="0"/>
              <a:t>In 2016, </a:t>
            </a:r>
            <a:r>
              <a:rPr lang="en-US" dirty="0" err="1"/>
              <a:t>Bitansky</a:t>
            </a:r>
            <a:r>
              <a:rPr lang="en-US" dirty="0"/>
              <a:t> et al gave another construction using SUCCINCT RANDOMIZED ENCODING, which needs </a:t>
            </a:r>
            <a:r>
              <a:rPr lang="en-US" dirty="0" err="1"/>
              <a:t>iO</a:t>
            </a:r>
            <a:r>
              <a:rPr lang="en-US" dirty="0"/>
              <a:t>.</a:t>
            </a:r>
          </a:p>
          <a:p>
            <a:endParaRPr lang="en-US" dirty="0"/>
          </a:p>
          <a:p>
            <a:r>
              <a:rPr lang="en-US" dirty="0"/>
              <a:t>But both of them need PUBLIC-KEY assumptions. </a:t>
            </a:r>
          </a:p>
          <a:p>
            <a:endParaRPr lang="en-US" dirty="0"/>
          </a:p>
          <a:p>
            <a:r>
              <a:rPr lang="en-US" dirty="0"/>
              <a:t>So one way wonder whether we can build TLPs from a milder assumption, such as SEMMETRIC-KEY PRIMITIVES.</a:t>
            </a:r>
          </a:p>
        </p:txBody>
      </p:sp>
      <p:sp>
        <p:nvSpPr>
          <p:cNvPr id="4" name="Slide Number Placeholder 3"/>
          <p:cNvSpPr>
            <a:spLocks noGrp="1"/>
          </p:cNvSpPr>
          <p:nvPr>
            <p:ph type="sldNum" sz="quarter" idx="5"/>
          </p:nvPr>
        </p:nvSpPr>
        <p:spPr/>
        <p:txBody>
          <a:bodyPr/>
          <a:lstStyle/>
          <a:p>
            <a:fld id="{AE21646D-045D-3F47-B222-C284C67DF7B0}" type="slidenum">
              <a:rPr lang="en-US" smtClean="0"/>
              <a:t>3</a:t>
            </a:fld>
            <a:endParaRPr lang="en-US"/>
          </a:p>
        </p:txBody>
      </p:sp>
    </p:spTree>
    <p:extLst>
      <p:ext uri="{BB962C8B-B14F-4D97-AF65-F5344CB8AC3E}">
        <p14:creationId xmlns:p14="http://schemas.microsoft.com/office/powerpoint/2010/main" val="2337085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05:30 It’s natural to think about the RANDOM ORACLE MODEL, which implies SYMMETRIC-KEY cryptography. **CLICK** Furthermore, in the ROM, everything is information-theoretic. So it’s clear to define the notion of  PARALLEL TIME. In particular, the complexity is measured by the number of queries. And the ADAPTIVITY is measured by the number of ROUNDS of queries. Also, to make the problem meaningful, adversaries are only allowed to make </a:t>
            </a:r>
            <a:r>
              <a:rPr lang="en-US" dirty="0" err="1"/>
              <a:t>polynomially</a:t>
            </a:r>
            <a:r>
              <a:rPr lang="en-US" dirty="0"/>
              <a:t> many queries in each round. Otherwise, they can simply query the whole oracle. **CLICK** So for example, a TLP in the ROM might look like this. It might need n queries to generate, and need n^10 SEQUENTIAL queries or n^9.9 ROUNDS of queries to solve. That is, parallel queries won’t help the adversary too much. **CLICK** Unfortunately, </a:t>
            </a:r>
            <a:r>
              <a:rPr lang="en-US" dirty="0" err="1"/>
              <a:t>Mah</a:t>
            </a:r>
            <a:r>
              <a:rPr lang="en-US" dirty="0"/>
              <a:t>-Moran-</a:t>
            </a:r>
            <a:r>
              <a:rPr lang="en-US" dirty="0" err="1"/>
              <a:t>Vadhan</a:t>
            </a:r>
            <a:r>
              <a:rPr lang="en-US" dirty="0"/>
              <a:t> show an impossibility result in 2013, where they construct an attack to break every TLP with low adaptivity. Note that here, we don’t assume any computational assumptions, the hardness comes from the RO only. **CLICK** As RO is ONE-WAY and COLLISION-RESISTANT information-theoretically, the impossibility results in the ROM will rule out BLACK-BOX CONSTRUCTION in the standard model. So, it implies BB separations between TLPs and OWFs or CRHs.</a:t>
            </a:r>
          </a:p>
        </p:txBody>
      </p:sp>
      <p:sp>
        <p:nvSpPr>
          <p:cNvPr id="4" name="Slide Number Placeholder 3"/>
          <p:cNvSpPr>
            <a:spLocks noGrp="1"/>
          </p:cNvSpPr>
          <p:nvPr>
            <p:ph type="sldNum" sz="quarter" idx="5"/>
          </p:nvPr>
        </p:nvSpPr>
        <p:spPr/>
        <p:txBody>
          <a:bodyPr/>
          <a:lstStyle/>
          <a:p>
            <a:fld id="{AE21646D-045D-3F47-B222-C284C67DF7B0}" type="slidenum">
              <a:rPr lang="en-US" smtClean="0"/>
              <a:t>4</a:t>
            </a:fld>
            <a:endParaRPr lang="en-US"/>
          </a:p>
        </p:txBody>
      </p:sp>
    </p:spTree>
    <p:extLst>
      <p:ext uri="{BB962C8B-B14F-4D97-AF65-F5344CB8AC3E}">
        <p14:creationId xmlns:p14="http://schemas.microsoft.com/office/powerpoint/2010/main" val="1454142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06:30 In the future, it’s very likely that we'll have powerful QUANTUM COMPUTERS.</a:t>
            </a:r>
          </a:p>
          <a:p>
            <a:endParaRPr lang="en-US" dirty="0"/>
          </a:p>
          <a:p>
            <a:r>
              <a:rPr lang="en-US" dirty="0"/>
              <a:t>**CLICK** So the Quantum Random Oracle Model, or QROM, is a more REALISTIC model. QROM was proposed by </a:t>
            </a:r>
            <a:r>
              <a:rPr lang="en-US" dirty="0" err="1"/>
              <a:t>Boneh</a:t>
            </a:r>
            <a:r>
              <a:rPr lang="en-US" dirty="0"/>
              <a:t> et al, where the honest users and the adversaries can make SUPERPOSITION queries and perform quantum computation. So all of them become more powerful.</a:t>
            </a:r>
          </a:p>
          <a:p>
            <a:endParaRPr lang="en-US" dirty="0"/>
          </a:p>
          <a:p>
            <a:r>
              <a:rPr lang="en-US" dirty="0"/>
              <a:t>**CLICK** What about the existing constructions in this model?</a:t>
            </a:r>
          </a:p>
          <a:p>
            <a:r>
              <a:rPr lang="en-US" dirty="0"/>
              <a:t>As we know that quantum computers are really good at FACTORING, so the first construction doesn’t work. And for the second one, since how to construct post-quantum IO from standard assumption is still a big open problem, this doesn't work either.</a:t>
            </a:r>
          </a:p>
        </p:txBody>
      </p:sp>
      <p:sp>
        <p:nvSpPr>
          <p:cNvPr id="4" name="Slide Number Placeholder 3"/>
          <p:cNvSpPr>
            <a:spLocks noGrp="1"/>
          </p:cNvSpPr>
          <p:nvPr>
            <p:ph type="sldNum" sz="quarter" idx="5"/>
          </p:nvPr>
        </p:nvSpPr>
        <p:spPr/>
        <p:txBody>
          <a:bodyPr/>
          <a:lstStyle/>
          <a:p>
            <a:fld id="{AE21646D-045D-3F47-B222-C284C67DF7B0}" type="slidenum">
              <a:rPr lang="en-US" smtClean="0"/>
              <a:t>5</a:t>
            </a:fld>
            <a:endParaRPr lang="en-US"/>
          </a:p>
        </p:txBody>
      </p:sp>
    </p:spTree>
    <p:extLst>
      <p:ext uri="{BB962C8B-B14F-4D97-AF65-F5344CB8AC3E}">
        <p14:creationId xmlns:p14="http://schemas.microsoft.com/office/powerpoint/2010/main" val="133695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07:30 If we want to construct TLPs RIGHT NOW. A more desired form will be TLPs with a classical generator, which is achievable by current technology, and a quantum solver in the future. Since the solver now is more powerful, we could potentially generate harder puzzles.</a:t>
            </a:r>
          </a:p>
          <a:p>
            <a:endParaRPr lang="en-US" dirty="0"/>
          </a:p>
          <a:p>
            <a:r>
              <a:rPr lang="en-US" dirty="0"/>
              <a:t>**CLICK** So we’d like to ask whether we can construct TLPs with a classical generator and a quantum solver that is secure against quantum adversaries?</a:t>
            </a:r>
          </a:p>
          <a:p>
            <a:endParaRPr lang="en-US" dirty="0"/>
          </a:p>
          <a:p>
            <a:r>
              <a:rPr lang="en-US" dirty="0"/>
              <a:t>**CLICK** However in this work, we gave a negative answer to this question.</a:t>
            </a:r>
          </a:p>
        </p:txBody>
      </p:sp>
      <p:sp>
        <p:nvSpPr>
          <p:cNvPr id="4" name="Slide Number Placeholder 3"/>
          <p:cNvSpPr>
            <a:spLocks noGrp="1"/>
          </p:cNvSpPr>
          <p:nvPr>
            <p:ph type="sldNum" sz="quarter" idx="5"/>
          </p:nvPr>
        </p:nvSpPr>
        <p:spPr/>
        <p:txBody>
          <a:bodyPr/>
          <a:lstStyle/>
          <a:p>
            <a:fld id="{AE21646D-045D-3F47-B222-C284C67DF7B0}" type="slidenum">
              <a:rPr lang="en-US" smtClean="0"/>
              <a:t>6</a:t>
            </a:fld>
            <a:endParaRPr lang="en-US"/>
          </a:p>
        </p:txBody>
      </p:sp>
    </p:spTree>
    <p:extLst>
      <p:ext uri="{BB962C8B-B14F-4D97-AF65-F5344CB8AC3E}">
        <p14:creationId xmlns:p14="http://schemas.microsoft.com/office/powerpoint/2010/main" val="3719004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09:00 We have two Negative results. First, for any TLP with classical generator and quantum solver that requires n queries to generate, we show how to solve it with order n rounds of classical queries. </a:t>
            </a:r>
          </a:p>
          <a:p>
            <a:r>
              <a:rPr lang="en-US" dirty="0"/>
              <a:t>You can think of if the adversary can decrypt the ciphertext with const. prob, then the encryption scheme is totally broken!</a:t>
            </a:r>
          </a:p>
          <a:p>
            <a:endParaRPr lang="en-US" dirty="0"/>
          </a:p>
          <a:p>
            <a:r>
              <a:rPr lang="en-US" dirty="0"/>
              <a:t>**CLICK** Next, we focus on a specific type of TLPs that are PERFECTLY CORRECT. So being Perfectly correct means that the solver can always correctly solve the puzzle. For such TLPs with either the generator or solver being quantum, we show how to break it by using EXACTLY n rounds of CLASSICAL queries. The success prob. is ONE.</a:t>
            </a:r>
          </a:p>
          <a:p>
            <a:endParaRPr lang="en-US" dirty="0"/>
          </a:p>
          <a:p>
            <a:r>
              <a:rPr lang="en-US" dirty="0"/>
              <a:t>It’s worth mentioning that both attacks only need CLASSICAL queries to the oracle.</a:t>
            </a:r>
          </a:p>
        </p:txBody>
      </p:sp>
      <p:sp>
        <p:nvSpPr>
          <p:cNvPr id="4" name="Slide Number Placeholder 3"/>
          <p:cNvSpPr>
            <a:spLocks noGrp="1"/>
          </p:cNvSpPr>
          <p:nvPr>
            <p:ph type="sldNum" sz="quarter" idx="5"/>
          </p:nvPr>
        </p:nvSpPr>
        <p:spPr/>
        <p:txBody>
          <a:bodyPr/>
          <a:lstStyle/>
          <a:p>
            <a:fld id="{AE21646D-045D-3F47-B222-C284C67DF7B0}" type="slidenum">
              <a:rPr lang="en-US" smtClean="0"/>
              <a:t>8</a:t>
            </a:fld>
            <a:endParaRPr lang="en-US"/>
          </a:p>
        </p:txBody>
      </p:sp>
    </p:spTree>
    <p:extLst>
      <p:ext uri="{BB962C8B-B14F-4D97-AF65-F5344CB8AC3E}">
        <p14:creationId xmlns:p14="http://schemas.microsoft.com/office/powerpoint/2010/main" val="72444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10:30 One may wonder whether we can extend our attack to the most general form of TLPs, where BOTH the generator and solver are quantum. However, we have the following BARRIER result for our attack. In particular,, we show that assuming Aaronson-</a:t>
            </a:r>
            <a:r>
              <a:rPr lang="en-US" dirty="0" err="1"/>
              <a:t>Ambainis</a:t>
            </a:r>
            <a:r>
              <a:rPr lang="en-US" dirty="0"/>
              <a:t> Conjecture is FALSE, then there is </a:t>
            </a:r>
            <a:r>
              <a:rPr lang="en-US" dirty="0" err="1"/>
              <a:t>aTLP</a:t>
            </a:r>
            <a:r>
              <a:rPr lang="en-US" dirty="0"/>
              <a:t> with quantum generator and solver that needs exponentially many CLASSICAL queries to solve. In other words, constructing QUANTUM-query attacks seems necessary for proving the impossibility.</a:t>
            </a:r>
          </a:p>
          <a:p>
            <a:endParaRPr lang="en-US" dirty="0"/>
          </a:p>
          <a:p>
            <a:r>
              <a:rPr lang="en-US" dirty="0"/>
              <a:t>**CLICK** Finally, we also have a positive result. We prove that there is a perfectly correct TLP that needs one round to generate but at least n rounds to solve. That is, there is a LINEAR GAP between the generator’s and solver’s adaptivity. This puzzle is indeed optimal and our attack in Result 2 is tight.</a:t>
            </a:r>
          </a:p>
          <a:p>
            <a:endParaRPr lang="en-US" dirty="0"/>
          </a:p>
        </p:txBody>
      </p:sp>
      <p:sp>
        <p:nvSpPr>
          <p:cNvPr id="4" name="Slide Number Placeholder 3"/>
          <p:cNvSpPr>
            <a:spLocks noGrp="1"/>
          </p:cNvSpPr>
          <p:nvPr>
            <p:ph type="sldNum" sz="quarter" idx="5"/>
          </p:nvPr>
        </p:nvSpPr>
        <p:spPr/>
        <p:txBody>
          <a:bodyPr/>
          <a:lstStyle/>
          <a:p>
            <a:fld id="{AE21646D-045D-3F47-B222-C284C67DF7B0}" type="slidenum">
              <a:rPr lang="en-US" smtClean="0"/>
              <a:t>9</a:t>
            </a:fld>
            <a:endParaRPr lang="en-US"/>
          </a:p>
        </p:txBody>
      </p:sp>
    </p:spTree>
    <p:extLst>
      <p:ext uri="{BB962C8B-B14F-4D97-AF65-F5344CB8AC3E}">
        <p14:creationId xmlns:p14="http://schemas.microsoft.com/office/powerpoint/2010/main" val="368892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13:00 For our first negative result, </a:t>
            </a:r>
            <a:r>
              <a:rPr lang="en-US" dirty="0" err="1"/>
              <a:t>l'll</a:t>
            </a:r>
            <a:r>
              <a:rPr lang="en-US" dirty="0"/>
              <a:t> recall a simple attack in [MMV13]. </a:t>
            </a:r>
          </a:p>
          <a:p>
            <a:r>
              <a:rPr lang="zh-TW" altLang="en-US" dirty="0"/>
              <a:t>**</a:t>
            </a:r>
            <a:r>
              <a:rPr lang="en-US" altLang="zh-TW" dirty="0"/>
              <a:t>CLICK</a:t>
            </a:r>
            <a:r>
              <a:rPr lang="zh-TW" altLang="en-US" dirty="0"/>
              <a:t>**</a:t>
            </a:r>
            <a:r>
              <a:rPr lang="en-US" altLang="zh-TW" dirty="0"/>
              <a:t> </a:t>
            </a:r>
            <a:r>
              <a:rPr lang="en-US" dirty="0"/>
              <a:t>Given the puzzle P, Eve first initializes two empty sets L and S, where is L is used to store query-answer pairs and S is used to store solutions. </a:t>
            </a:r>
            <a:r>
              <a:rPr lang="zh-TW" altLang="en-US" dirty="0"/>
              <a:t>**</a:t>
            </a:r>
            <a:r>
              <a:rPr lang="en-US" altLang="zh-TW" dirty="0"/>
              <a:t>CLICK</a:t>
            </a:r>
            <a:r>
              <a:rPr lang="zh-TW" altLang="en-US" dirty="0"/>
              <a:t>**</a:t>
            </a:r>
            <a:r>
              <a:rPr lang="en-US" altLang="zh-TW" dirty="0"/>
              <a:t> </a:t>
            </a:r>
            <a:r>
              <a:rPr lang="en-US" dirty="0"/>
              <a:t>Then she will repeatedly run the solver’s algorithm IN HER HEAD conditioned on the puzzle and her current knowledge about the oracle. </a:t>
            </a:r>
          </a:p>
          <a:p>
            <a:r>
              <a:rPr lang="zh-TW" altLang="en-US" dirty="0"/>
              <a:t>**</a:t>
            </a:r>
            <a:r>
              <a:rPr lang="en-US" altLang="zh-TW" dirty="0"/>
              <a:t>CLICK</a:t>
            </a:r>
            <a:r>
              <a:rPr lang="zh-TW" altLang="en-US" dirty="0"/>
              <a:t>**</a:t>
            </a:r>
            <a:r>
              <a:rPr lang="en-US" altLang="zh-TW" dirty="0"/>
              <a:t> </a:t>
            </a:r>
            <a:r>
              <a:rPr lang="en-US" dirty="0"/>
              <a:t>Then she will store the solution into the solution set. </a:t>
            </a:r>
          </a:p>
          <a:p>
            <a:r>
              <a:rPr lang="zh-TW" altLang="en-US" dirty="0"/>
              <a:t>**</a:t>
            </a:r>
            <a:r>
              <a:rPr lang="en-US" altLang="zh-TW" dirty="0"/>
              <a:t>CLICK</a:t>
            </a:r>
            <a:r>
              <a:rPr lang="zh-TW" altLang="en-US" dirty="0"/>
              <a:t>**</a:t>
            </a:r>
            <a:r>
              <a:rPr lang="en-US" altLang="zh-TW" dirty="0"/>
              <a:t>  At the end</a:t>
            </a:r>
            <a:r>
              <a:rPr lang="en-US" dirty="0"/>
              <a:t>, she will make queries to the REAL random oracle on the query set of this execution, </a:t>
            </a:r>
          </a:p>
          <a:p>
            <a:r>
              <a:rPr lang="zh-TW" altLang="en-US" dirty="0"/>
              <a:t>**</a:t>
            </a:r>
            <a:r>
              <a:rPr lang="en-US" altLang="zh-TW" dirty="0"/>
              <a:t>CLICK</a:t>
            </a:r>
            <a:r>
              <a:rPr lang="zh-TW" altLang="en-US" dirty="0"/>
              <a:t>**</a:t>
            </a:r>
            <a:r>
              <a:rPr lang="en-US" altLang="zh-TW" dirty="0"/>
              <a:t> and t</a:t>
            </a:r>
            <a:r>
              <a:rPr lang="en-US" dirty="0"/>
              <a:t>hen update the list. </a:t>
            </a:r>
          </a:p>
          <a:p>
            <a:r>
              <a:rPr lang="zh-TW" altLang="en-US" dirty="0"/>
              <a:t>**</a:t>
            </a:r>
            <a:r>
              <a:rPr lang="en-US" altLang="zh-TW" dirty="0"/>
              <a:t>CLICK</a:t>
            </a:r>
            <a:r>
              <a:rPr lang="zh-TW" altLang="en-US" dirty="0"/>
              <a:t>**</a:t>
            </a:r>
            <a:r>
              <a:rPr lang="en-US" altLang="zh-TW" dirty="0"/>
              <a:t>  </a:t>
            </a:r>
            <a:r>
              <a:rPr lang="en-US" dirty="0"/>
              <a:t>Finally, Eve takes the MAJORITY of the solution set as her output. </a:t>
            </a:r>
          </a:p>
          <a:p>
            <a:r>
              <a:rPr lang="en-US" dirty="0"/>
              <a:t>So why does this work?</a:t>
            </a:r>
            <a:r>
              <a:rPr lang="zh-TW" altLang="en-US" dirty="0"/>
              <a:t> </a:t>
            </a:r>
            <a:endParaRPr lang="en-US" altLang="zh-TW" dirty="0"/>
          </a:p>
          <a:p>
            <a:r>
              <a:rPr lang="zh-TW" altLang="en-US" dirty="0"/>
              <a:t>**</a:t>
            </a:r>
            <a:r>
              <a:rPr lang="en-US" altLang="zh-TW" dirty="0"/>
              <a:t>CLICK</a:t>
            </a:r>
            <a:r>
              <a:rPr lang="zh-TW" altLang="en-US" dirty="0"/>
              <a:t>**</a:t>
            </a:r>
            <a:r>
              <a:rPr lang="en-US" dirty="0"/>
              <a:t> For efficiency, notice that Eve only makes PARALLEL queries at the end of each execution, so the adaptivity is order n. Importantly, this is INDEPENDENT of the number of the solver’s queries. </a:t>
            </a:r>
          </a:p>
          <a:p>
            <a:r>
              <a:rPr lang="zh-TW" altLang="en-US" dirty="0"/>
              <a:t>**</a:t>
            </a:r>
            <a:r>
              <a:rPr lang="en-US" altLang="zh-TW" dirty="0"/>
              <a:t>CLICK</a:t>
            </a:r>
            <a:r>
              <a:rPr lang="zh-TW" altLang="en-US" dirty="0"/>
              <a:t>**</a:t>
            </a:r>
            <a:r>
              <a:rPr lang="en-US" altLang="zh-TW" dirty="0"/>
              <a:t> </a:t>
            </a:r>
            <a:r>
              <a:rPr lang="en-US" dirty="0"/>
              <a:t>Next, in each execution, if Eve didn’t discover the generator’s queries, then essentially Eve has sampled a view that is consistent with the generator’s view. So, by the correctness guarantee of the TLP, Eve is likely to get the correct solution. </a:t>
            </a:r>
          </a:p>
          <a:p>
            <a:r>
              <a:rPr lang="zh-TW" altLang="en-US" dirty="0"/>
              <a:t>**</a:t>
            </a:r>
            <a:r>
              <a:rPr lang="en-US" altLang="zh-TW" dirty="0"/>
              <a:t>CLICK</a:t>
            </a:r>
            <a:r>
              <a:rPr lang="zh-TW" altLang="en-US" dirty="0"/>
              <a:t>**</a:t>
            </a:r>
            <a:r>
              <a:rPr lang="en-US" altLang="zh-TW" dirty="0"/>
              <a:t> </a:t>
            </a:r>
            <a:r>
              <a:rPr lang="en-US" dirty="0"/>
              <a:t>But Eve can discover generator’s queries in at most n rounds, so in most of the execution Eve will get the correct solution. Therefore, taking a MAJORITY would give Eve the correct solution.</a:t>
            </a:r>
          </a:p>
          <a:p>
            <a:endParaRPr lang="en-US" dirty="0"/>
          </a:p>
        </p:txBody>
      </p:sp>
      <p:sp>
        <p:nvSpPr>
          <p:cNvPr id="4" name="Slide Number Placeholder 3"/>
          <p:cNvSpPr>
            <a:spLocks noGrp="1"/>
          </p:cNvSpPr>
          <p:nvPr>
            <p:ph type="sldNum" sz="quarter" idx="5"/>
          </p:nvPr>
        </p:nvSpPr>
        <p:spPr/>
        <p:txBody>
          <a:bodyPr/>
          <a:lstStyle/>
          <a:p>
            <a:fld id="{AE21646D-045D-3F47-B222-C284C67DF7B0}" type="slidenum">
              <a:rPr lang="en-US" smtClean="0"/>
              <a:t>11</a:t>
            </a:fld>
            <a:endParaRPr lang="en-US"/>
          </a:p>
        </p:txBody>
      </p:sp>
    </p:spTree>
    <p:extLst>
      <p:ext uri="{BB962C8B-B14F-4D97-AF65-F5344CB8AC3E}">
        <p14:creationId xmlns:p14="http://schemas.microsoft.com/office/powerpoint/2010/main" val="129068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2F95-C380-08E8-3528-5650A1182C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F4652-796E-F03E-72F7-6C0730EBF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F6904B-2121-DB85-761F-0AE7928A7F35}"/>
              </a:ext>
            </a:extLst>
          </p:cNvPr>
          <p:cNvSpPr>
            <a:spLocks noGrp="1"/>
          </p:cNvSpPr>
          <p:nvPr>
            <p:ph type="dt" sz="half" idx="10"/>
          </p:nvPr>
        </p:nvSpPr>
        <p:spPr/>
        <p:txBody>
          <a:bodyPr/>
          <a:lstStyle/>
          <a:p>
            <a:fld id="{71FEAE6D-264B-974E-84D7-96E8D99D5811}" type="datetime1">
              <a:rPr lang="en-US" smtClean="0"/>
              <a:t>12/4/23</a:t>
            </a:fld>
            <a:endParaRPr lang="en-US" dirty="0"/>
          </a:p>
        </p:txBody>
      </p:sp>
      <p:sp>
        <p:nvSpPr>
          <p:cNvPr id="5" name="Footer Placeholder 4">
            <a:extLst>
              <a:ext uri="{FF2B5EF4-FFF2-40B4-BE49-F238E27FC236}">
                <a16:creationId xmlns:a16="http://schemas.microsoft.com/office/drawing/2014/main" id="{ADB4637E-675C-617C-CD9F-AB9F84F0659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320A1A8-D4FB-54E7-9AC2-EAA36DD17682}"/>
              </a:ext>
            </a:extLst>
          </p:cNvPr>
          <p:cNvSpPr>
            <a:spLocks noGrp="1"/>
          </p:cNvSpPr>
          <p:nvPr>
            <p:ph type="sldNum" sz="quarter" idx="4"/>
          </p:nvPr>
        </p:nvSpPr>
        <p:spPr>
          <a:xfrm>
            <a:off x="9448800" y="18612"/>
            <a:ext cx="2743200" cy="365125"/>
          </a:xfrm>
          <a:prstGeom prst="rect">
            <a:avLst/>
          </a:prstGeom>
        </p:spPr>
        <p:txBody>
          <a:bodyPr vert="horz" lIns="91440" tIns="45720" rIns="91440" bIns="45720" rtlCol="0" anchor="ctr"/>
          <a:lstStyle>
            <a:lvl1pPr algn="r">
              <a:defRPr sz="1200">
                <a:solidFill>
                  <a:schemeClr val="tx1"/>
                </a:solidFill>
              </a:defRPr>
            </a:lvl1pPr>
          </a:lstStyle>
          <a:p>
            <a:fld id="{BE072D0F-EF7E-8D48-AFF9-CDEDCE259C3E}" type="slidenum">
              <a:rPr lang="en-US" smtClean="0"/>
              <a:pPr/>
              <a:t>‹#›</a:t>
            </a:fld>
            <a:endParaRPr lang="en-US" dirty="0"/>
          </a:p>
        </p:txBody>
      </p:sp>
    </p:spTree>
    <p:extLst>
      <p:ext uri="{BB962C8B-B14F-4D97-AF65-F5344CB8AC3E}">
        <p14:creationId xmlns:p14="http://schemas.microsoft.com/office/powerpoint/2010/main" val="2233267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53F7-953F-9974-988F-E7D59F18BF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19A7E6-539D-8C90-A4B6-5DE216D171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3E49C-DBF0-0653-CAC8-D96E4537BACB}"/>
              </a:ext>
            </a:extLst>
          </p:cNvPr>
          <p:cNvSpPr>
            <a:spLocks noGrp="1"/>
          </p:cNvSpPr>
          <p:nvPr>
            <p:ph type="dt" sz="half" idx="10"/>
          </p:nvPr>
        </p:nvSpPr>
        <p:spPr/>
        <p:txBody>
          <a:bodyPr/>
          <a:lstStyle/>
          <a:p>
            <a:fld id="{C7B1B45C-88C2-DF4C-BD8F-1B729B4EDDD9}" type="datetime1">
              <a:rPr lang="en-US" smtClean="0"/>
              <a:t>12/4/23</a:t>
            </a:fld>
            <a:endParaRPr lang="en-US" dirty="0"/>
          </a:p>
        </p:txBody>
      </p:sp>
      <p:sp>
        <p:nvSpPr>
          <p:cNvPr id="5" name="Footer Placeholder 4">
            <a:extLst>
              <a:ext uri="{FF2B5EF4-FFF2-40B4-BE49-F238E27FC236}">
                <a16:creationId xmlns:a16="http://schemas.microsoft.com/office/drawing/2014/main" id="{D3FAE055-FEA7-75A6-2F96-05B38407C1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56A94E-5796-D6B5-4F42-454EF36965E7}"/>
              </a:ext>
            </a:extLst>
          </p:cNvPr>
          <p:cNvSpPr>
            <a:spLocks noGrp="1"/>
          </p:cNvSpPr>
          <p:nvPr>
            <p:ph type="sldNum" sz="quarter" idx="12"/>
          </p:nvPr>
        </p:nvSpPr>
        <p:spPr>
          <a:xfrm>
            <a:off x="9448800" y="18612"/>
            <a:ext cx="2743200" cy="365125"/>
          </a:xfrm>
          <a:prstGeom prst="rect">
            <a:avLst/>
          </a:prstGeom>
        </p:spPr>
        <p:txBody>
          <a:bodyPr/>
          <a:lstStyle/>
          <a:p>
            <a:fld id="{24418F41-A89B-D747-A253-BCF7A238A5A1}" type="slidenum">
              <a:rPr lang="en-US" smtClean="0"/>
              <a:t>‹#›</a:t>
            </a:fld>
            <a:endParaRPr lang="en-US" dirty="0"/>
          </a:p>
        </p:txBody>
      </p:sp>
    </p:spTree>
    <p:extLst>
      <p:ext uri="{BB962C8B-B14F-4D97-AF65-F5344CB8AC3E}">
        <p14:creationId xmlns:p14="http://schemas.microsoft.com/office/powerpoint/2010/main" val="381722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2C999F-AD8C-6B8E-376B-59F66855F5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C50BAC-0E95-D3A4-4E05-497CED3A8F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F8ECC-6C9E-8AC9-E38B-565DD7DD059D}"/>
              </a:ext>
            </a:extLst>
          </p:cNvPr>
          <p:cNvSpPr>
            <a:spLocks noGrp="1"/>
          </p:cNvSpPr>
          <p:nvPr>
            <p:ph type="dt" sz="half" idx="10"/>
          </p:nvPr>
        </p:nvSpPr>
        <p:spPr/>
        <p:txBody>
          <a:bodyPr/>
          <a:lstStyle/>
          <a:p>
            <a:fld id="{FB897E8D-5AFF-834A-8DEC-90FBEF57E51B}" type="datetime1">
              <a:rPr lang="en-US" smtClean="0"/>
              <a:t>12/4/23</a:t>
            </a:fld>
            <a:endParaRPr lang="en-US" dirty="0"/>
          </a:p>
        </p:txBody>
      </p:sp>
      <p:sp>
        <p:nvSpPr>
          <p:cNvPr id="5" name="Footer Placeholder 4">
            <a:extLst>
              <a:ext uri="{FF2B5EF4-FFF2-40B4-BE49-F238E27FC236}">
                <a16:creationId xmlns:a16="http://schemas.microsoft.com/office/drawing/2014/main" id="{BF1553B2-ABF0-C173-2F0D-E0E4B43F67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C3921A-1ED3-287F-3725-3810D5746A58}"/>
              </a:ext>
            </a:extLst>
          </p:cNvPr>
          <p:cNvSpPr>
            <a:spLocks noGrp="1"/>
          </p:cNvSpPr>
          <p:nvPr>
            <p:ph type="sldNum" sz="quarter" idx="12"/>
          </p:nvPr>
        </p:nvSpPr>
        <p:spPr>
          <a:xfrm>
            <a:off x="9448800" y="18612"/>
            <a:ext cx="2743200" cy="365125"/>
          </a:xfrm>
          <a:prstGeom prst="rect">
            <a:avLst/>
          </a:prstGeom>
        </p:spPr>
        <p:txBody>
          <a:bodyPr/>
          <a:lstStyle/>
          <a:p>
            <a:fld id="{24418F41-A89B-D747-A253-BCF7A238A5A1}" type="slidenum">
              <a:rPr lang="en-US" smtClean="0"/>
              <a:t>‹#›</a:t>
            </a:fld>
            <a:endParaRPr lang="en-US" dirty="0"/>
          </a:p>
        </p:txBody>
      </p:sp>
    </p:spTree>
    <p:extLst>
      <p:ext uri="{BB962C8B-B14F-4D97-AF65-F5344CB8AC3E}">
        <p14:creationId xmlns:p14="http://schemas.microsoft.com/office/powerpoint/2010/main" val="70920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D008-26FF-A344-80A4-DF68AA609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BCB6C-ED7A-2D3E-CBA3-865405C05E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01D577-4F79-E060-DDB1-0B2DF487E9F3}"/>
              </a:ext>
            </a:extLst>
          </p:cNvPr>
          <p:cNvSpPr>
            <a:spLocks noGrp="1"/>
          </p:cNvSpPr>
          <p:nvPr>
            <p:ph type="dt" sz="half" idx="10"/>
          </p:nvPr>
        </p:nvSpPr>
        <p:spPr/>
        <p:txBody>
          <a:bodyPr/>
          <a:lstStyle/>
          <a:p>
            <a:fld id="{4FCD1FB9-937B-5A43-8392-5EAB86576A99}" type="datetime1">
              <a:rPr lang="en-US" smtClean="0"/>
              <a:t>12/4/23</a:t>
            </a:fld>
            <a:endParaRPr lang="en-US" dirty="0"/>
          </a:p>
        </p:txBody>
      </p:sp>
      <p:sp>
        <p:nvSpPr>
          <p:cNvPr id="8" name="Footer Placeholder 7">
            <a:extLst>
              <a:ext uri="{FF2B5EF4-FFF2-40B4-BE49-F238E27FC236}">
                <a16:creationId xmlns:a16="http://schemas.microsoft.com/office/drawing/2014/main" id="{9714EF9E-4367-3239-267D-61B473B756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06267C-58AF-E4B6-FF8B-3CB30CCF20E1}"/>
              </a:ext>
            </a:extLst>
          </p:cNvPr>
          <p:cNvSpPr>
            <a:spLocks noGrp="1"/>
          </p:cNvSpPr>
          <p:nvPr>
            <p:ph type="sldNum" sz="quarter" idx="12"/>
          </p:nvPr>
        </p:nvSpPr>
        <p:spPr>
          <a:xfrm>
            <a:off x="9448800" y="3175"/>
            <a:ext cx="2743200" cy="365125"/>
          </a:xfrm>
          <a:prstGeom prst="rect">
            <a:avLst/>
          </a:prstGeom>
        </p:spPr>
        <p:txBody>
          <a:bodyPr/>
          <a:lstStyle/>
          <a:p>
            <a:fld id="{24418F41-A89B-D747-A253-BCF7A238A5A1}" type="slidenum">
              <a:rPr lang="en-US" smtClean="0"/>
              <a:pPr/>
              <a:t>‹#›</a:t>
            </a:fld>
            <a:r>
              <a:rPr lang="en-US" dirty="0"/>
              <a:t>/18</a:t>
            </a:r>
          </a:p>
        </p:txBody>
      </p:sp>
      <p:sp>
        <p:nvSpPr>
          <p:cNvPr id="4" name="Rectangle 3">
            <a:extLst>
              <a:ext uri="{FF2B5EF4-FFF2-40B4-BE49-F238E27FC236}">
                <a16:creationId xmlns:a16="http://schemas.microsoft.com/office/drawing/2014/main" id="{7057EA93-FB9D-227A-9D85-7E23A02B71A2}"/>
              </a:ext>
            </a:extLst>
          </p:cNvPr>
          <p:cNvSpPr/>
          <p:nvPr userDrawn="1"/>
        </p:nvSpPr>
        <p:spPr>
          <a:xfrm>
            <a:off x="482601" y="1352022"/>
            <a:ext cx="914400" cy="91440"/>
          </a:xfrm>
          <a:prstGeom prst="rect">
            <a:avLst/>
          </a:prstGeom>
          <a:solidFill>
            <a:schemeClr val="accent3">
              <a:lumMod val="20000"/>
              <a:lumOff val="8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9B764-9A3F-DE4F-85F1-27B878911D03}"/>
              </a:ext>
            </a:extLst>
          </p:cNvPr>
          <p:cNvSpPr/>
          <p:nvPr userDrawn="1"/>
        </p:nvSpPr>
        <p:spPr>
          <a:xfrm>
            <a:off x="1634069" y="1352022"/>
            <a:ext cx="10058400" cy="91440"/>
          </a:xfrm>
          <a:prstGeom prst="rect">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87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96D6-7A0B-5850-B640-E9EC0B556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9E17A-C989-6058-D12F-6CAE026E80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A0AD1-5253-A826-B4BB-5857095EE117}"/>
              </a:ext>
            </a:extLst>
          </p:cNvPr>
          <p:cNvSpPr>
            <a:spLocks noGrp="1"/>
          </p:cNvSpPr>
          <p:nvPr>
            <p:ph type="dt" sz="half" idx="10"/>
          </p:nvPr>
        </p:nvSpPr>
        <p:spPr/>
        <p:txBody>
          <a:bodyPr/>
          <a:lstStyle/>
          <a:p>
            <a:fld id="{8411FA98-2C8B-3F43-A01C-4BB358224206}" type="datetime1">
              <a:rPr lang="en-US" smtClean="0"/>
              <a:t>12/4/23</a:t>
            </a:fld>
            <a:endParaRPr lang="en-US" dirty="0"/>
          </a:p>
        </p:txBody>
      </p:sp>
      <p:sp>
        <p:nvSpPr>
          <p:cNvPr id="5" name="Footer Placeholder 4">
            <a:extLst>
              <a:ext uri="{FF2B5EF4-FFF2-40B4-BE49-F238E27FC236}">
                <a16:creationId xmlns:a16="http://schemas.microsoft.com/office/drawing/2014/main" id="{CEC2F237-8A32-B0F2-EC12-AF7FF424B2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C7CCDF-E202-2CD5-97D7-16197BB61839}"/>
              </a:ext>
            </a:extLst>
          </p:cNvPr>
          <p:cNvSpPr>
            <a:spLocks noGrp="1"/>
          </p:cNvSpPr>
          <p:nvPr>
            <p:ph type="sldNum" sz="quarter" idx="12"/>
          </p:nvPr>
        </p:nvSpPr>
        <p:spPr>
          <a:xfrm>
            <a:off x="9448800" y="18612"/>
            <a:ext cx="2743200" cy="365125"/>
          </a:xfrm>
          <a:prstGeom prst="rect">
            <a:avLst/>
          </a:prstGeom>
        </p:spPr>
        <p:txBody>
          <a:bodyPr/>
          <a:lstStyle/>
          <a:p>
            <a:fld id="{24418F41-A89B-D747-A253-BCF7A238A5A1}" type="slidenum">
              <a:rPr lang="en-US" smtClean="0"/>
              <a:t>‹#›</a:t>
            </a:fld>
            <a:endParaRPr lang="en-US" dirty="0"/>
          </a:p>
        </p:txBody>
      </p:sp>
    </p:spTree>
    <p:extLst>
      <p:ext uri="{BB962C8B-B14F-4D97-AF65-F5344CB8AC3E}">
        <p14:creationId xmlns:p14="http://schemas.microsoft.com/office/powerpoint/2010/main" val="69701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1E1F-2463-B747-6E67-33F047303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C364A-0D0D-B990-4A21-37D65AAC39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DB08B-6B02-8089-97C1-D5CD1C85CD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5F4518-4A27-1575-13A1-25765A434768}"/>
              </a:ext>
            </a:extLst>
          </p:cNvPr>
          <p:cNvSpPr>
            <a:spLocks noGrp="1"/>
          </p:cNvSpPr>
          <p:nvPr>
            <p:ph type="dt" sz="half" idx="10"/>
          </p:nvPr>
        </p:nvSpPr>
        <p:spPr/>
        <p:txBody>
          <a:bodyPr/>
          <a:lstStyle/>
          <a:p>
            <a:fld id="{3089CE3E-6EC9-824A-A4EB-CC127CF6C87A}" type="datetime1">
              <a:rPr lang="en-US" smtClean="0"/>
              <a:t>12/4/23</a:t>
            </a:fld>
            <a:endParaRPr lang="en-US" dirty="0"/>
          </a:p>
        </p:txBody>
      </p:sp>
      <p:sp>
        <p:nvSpPr>
          <p:cNvPr id="6" name="Footer Placeholder 5">
            <a:extLst>
              <a:ext uri="{FF2B5EF4-FFF2-40B4-BE49-F238E27FC236}">
                <a16:creationId xmlns:a16="http://schemas.microsoft.com/office/drawing/2014/main" id="{2C29AD31-B368-78A1-D348-25A35C9FFF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D0D3CC-D63A-3FE1-DFE1-95EEDB404967}"/>
              </a:ext>
            </a:extLst>
          </p:cNvPr>
          <p:cNvSpPr>
            <a:spLocks noGrp="1"/>
          </p:cNvSpPr>
          <p:nvPr>
            <p:ph type="sldNum" sz="quarter" idx="12"/>
          </p:nvPr>
        </p:nvSpPr>
        <p:spPr>
          <a:xfrm>
            <a:off x="9448800" y="18612"/>
            <a:ext cx="2743200" cy="365125"/>
          </a:xfrm>
          <a:prstGeom prst="rect">
            <a:avLst/>
          </a:prstGeom>
        </p:spPr>
        <p:txBody>
          <a:bodyPr/>
          <a:lstStyle/>
          <a:p>
            <a:fld id="{24418F41-A89B-D747-A253-BCF7A238A5A1}" type="slidenum">
              <a:rPr lang="en-US" smtClean="0"/>
              <a:t>‹#›</a:t>
            </a:fld>
            <a:endParaRPr lang="en-US" dirty="0"/>
          </a:p>
        </p:txBody>
      </p:sp>
    </p:spTree>
    <p:extLst>
      <p:ext uri="{BB962C8B-B14F-4D97-AF65-F5344CB8AC3E}">
        <p14:creationId xmlns:p14="http://schemas.microsoft.com/office/powerpoint/2010/main" val="1898333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5B2F-A6BC-9A94-DDF9-9600A55D06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2195F8-C8E1-018D-B395-C43EBED88D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AFE831-E648-0323-67E2-AC051F439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356964-263B-CFCF-481A-842130B68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FD0388-224D-EB89-E332-544BA17151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F812B2-5921-DB17-E961-BCECA4EBEE67}"/>
              </a:ext>
            </a:extLst>
          </p:cNvPr>
          <p:cNvSpPr>
            <a:spLocks noGrp="1"/>
          </p:cNvSpPr>
          <p:nvPr>
            <p:ph type="dt" sz="half" idx="10"/>
          </p:nvPr>
        </p:nvSpPr>
        <p:spPr/>
        <p:txBody>
          <a:bodyPr/>
          <a:lstStyle/>
          <a:p>
            <a:fld id="{C7304AC2-A7F2-8548-B986-32043F1D3D00}" type="datetime1">
              <a:rPr lang="en-US" smtClean="0"/>
              <a:t>12/4/23</a:t>
            </a:fld>
            <a:endParaRPr lang="en-US" dirty="0"/>
          </a:p>
        </p:txBody>
      </p:sp>
      <p:sp>
        <p:nvSpPr>
          <p:cNvPr id="8" name="Footer Placeholder 7">
            <a:extLst>
              <a:ext uri="{FF2B5EF4-FFF2-40B4-BE49-F238E27FC236}">
                <a16:creationId xmlns:a16="http://schemas.microsoft.com/office/drawing/2014/main" id="{AAE537DC-396D-22EA-0737-5EE82332688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01501F3-7912-07B6-7CCF-41DF1234C2D2}"/>
              </a:ext>
            </a:extLst>
          </p:cNvPr>
          <p:cNvSpPr>
            <a:spLocks noGrp="1"/>
          </p:cNvSpPr>
          <p:nvPr>
            <p:ph type="sldNum" sz="quarter" idx="12"/>
          </p:nvPr>
        </p:nvSpPr>
        <p:spPr>
          <a:xfrm>
            <a:off x="9448800" y="18612"/>
            <a:ext cx="2743200" cy="365125"/>
          </a:xfrm>
          <a:prstGeom prst="rect">
            <a:avLst/>
          </a:prstGeom>
        </p:spPr>
        <p:txBody>
          <a:bodyPr/>
          <a:lstStyle/>
          <a:p>
            <a:fld id="{24418F41-A89B-D747-A253-BCF7A238A5A1}" type="slidenum">
              <a:rPr lang="en-US" smtClean="0"/>
              <a:t>‹#›</a:t>
            </a:fld>
            <a:endParaRPr lang="en-US" dirty="0"/>
          </a:p>
        </p:txBody>
      </p:sp>
    </p:spTree>
    <p:extLst>
      <p:ext uri="{BB962C8B-B14F-4D97-AF65-F5344CB8AC3E}">
        <p14:creationId xmlns:p14="http://schemas.microsoft.com/office/powerpoint/2010/main" val="91875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9471-B19B-369B-D49F-C076CCBDD2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8CB04B-ED62-0518-A405-00C31819C696}"/>
              </a:ext>
            </a:extLst>
          </p:cNvPr>
          <p:cNvSpPr>
            <a:spLocks noGrp="1"/>
          </p:cNvSpPr>
          <p:nvPr>
            <p:ph type="dt" sz="half" idx="10"/>
          </p:nvPr>
        </p:nvSpPr>
        <p:spPr/>
        <p:txBody>
          <a:bodyPr/>
          <a:lstStyle/>
          <a:p>
            <a:fld id="{A2E8DF1F-FB5A-4743-A97E-18E3EFCF47FF}" type="datetime1">
              <a:rPr lang="en-US" smtClean="0"/>
              <a:t>12/4/23</a:t>
            </a:fld>
            <a:endParaRPr lang="en-US" dirty="0"/>
          </a:p>
        </p:txBody>
      </p:sp>
      <p:sp>
        <p:nvSpPr>
          <p:cNvPr id="4" name="Footer Placeholder 3">
            <a:extLst>
              <a:ext uri="{FF2B5EF4-FFF2-40B4-BE49-F238E27FC236}">
                <a16:creationId xmlns:a16="http://schemas.microsoft.com/office/drawing/2014/main" id="{FD03603B-7E51-CA91-14FD-E55B35BDA3C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861C350-ACF4-22E1-7D51-539FEE97DEA2}"/>
              </a:ext>
            </a:extLst>
          </p:cNvPr>
          <p:cNvSpPr>
            <a:spLocks noGrp="1"/>
          </p:cNvSpPr>
          <p:nvPr>
            <p:ph type="sldNum" sz="quarter" idx="12"/>
          </p:nvPr>
        </p:nvSpPr>
        <p:spPr>
          <a:xfrm>
            <a:off x="9448800" y="18612"/>
            <a:ext cx="2743200" cy="365125"/>
          </a:xfrm>
          <a:prstGeom prst="rect">
            <a:avLst/>
          </a:prstGeom>
        </p:spPr>
        <p:txBody>
          <a:bodyPr/>
          <a:lstStyle/>
          <a:p>
            <a:fld id="{24418F41-A89B-D747-A253-BCF7A238A5A1}" type="slidenum">
              <a:rPr lang="en-US" smtClean="0"/>
              <a:t>‹#›</a:t>
            </a:fld>
            <a:endParaRPr lang="en-US" dirty="0"/>
          </a:p>
        </p:txBody>
      </p:sp>
    </p:spTree>
    <p:extLst>
      <p:ext uri="{BB962C8B-B14F-4D97-AF65-F5344CB8AC3E}">
        <p14:creationId xmlns:p14="http://schemas.microsoft.com/office/powerpoint/2010/main" val="158618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8DF0-C248-0FF7-3C01-436C0FBFBDA5}"/>
              </a:ext>
            </a:extLst>
          </p:cNvPr>
          <p:cNvSpPr>
            <a:spLocks noGrp="1"/>
          </p:cNvSpPr>
          <p:nvPr>
            <p:ph type="dt" sz="half" idx="10"/>
          </p:nvPr>
        </p:nvSpPr>
        <p:spPr/>
        <p:txBody>
          <a:bodyPr/>
          <a:lstStyle/>
          <a:p>
            <a:fld id="{A9914CB9-2A21-644B-8D02-E0FE2DF9CB44}" type="datetime1">
              <a:rPr lang="en-US" smtClean="0"/>
              <a:t>12/4/23</a:t>
            </a:fld>
            <a:endParaRPr lang="en-US" dirty="0"/>
          </a:p>
        </p:txBody>
      </p:sp>
      <p:sp>
        <p:nvSpPr>
          <p:cNvPr id="3" name="Footer Placeholder 2">
            <a:extLst>
              <a:ext uri="{FF2B5EF4-FFF2-40B4-BE49-F238E27FC236}">
                <a16:creationId xmlns:a16="http://schemas.microsoft.com/office/drawing/2014/main" id="{072DD5B7-E9F1-2DBC-9059-87B5E9D0B1E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990DF14-968C-6DA4-EE3F-5B720A0C4691}"/>
              </a:ext>
            </a:extLst>
          </p:cNvPr>
          <p:cNvSpPr>
            <a:spLocks noGrp="1"/>
          </p:cNvSpPr>
          <p:nvPr>
            <p:ph type="sldNum" sz="quarter" idx="12"/>
          </p:nvPr>
        </p:nvSpPr>
        <p:spPr>
          <a:xfrm>
            <a:off x="9448800" y="18612"/>
            <a:ext cx="2743200" cy="365125"/>
          </a:xfrm>
          <a:prstGeom prst="rect">
            <a:avLst/>
          </a:prstGeom>
        </p:spPr>
        <p:txBody>
          <a:bodyPr/>
          <a:lstStyle/>
          <a:p>
            <a:fld id="{24418F41-A89B-D747-A253-BCF7A238A5A1}" type="slidenum">
              <a:rPr lang="en-US" smtClean="0"/>
              <a:t>‹#›</a:t>
            </a:fld>
            <a:endParaRPr lang="en-US" dirty="0"/>
          </a:p>
        </p:txBody>
      </p:sp>
    </p:spTree>
    <p:extLst>
      <p:ext uri="{BB962C8B-B14F-4D97-AF65-F5344CB8AC3E}">
        <p14:creationId xmlns:p14="http://schemas.microsoft.com/office/powerpoint/2010/main" val="422183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2213-35D9-0D2A-EDB3-8234D8745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90B2B3-3A8A-8F7C-C281-768992973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82FB2-0133-6271-73FB-4255319BA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DB2218-33AC-B7E2-2C8C-4746B17BBA92}"/>
              </a:ext>
            </a:extLst>
          </p:cNvPr>
          <p:cNvSpPr>
            <a:spLocks noGrp="1"/>
          </p:cNvSpPr>
          <p:nvPr>
            <p:ph type="dt" sz="half" idx="10"/>
          </p:nvPr>
        </p:nvSpPr>
        <p:spPr/>
        <p:txBody>
          <a:bodyPr/>
          <a:lstStyle/>
          <a:p>
            <a:fld id="{2DFFEDD3-8B7E-1A48-8BCF-5A17F5453E10}" type="datetime1">
              <a:rPr lang="en-US" smtClean="0"/>
              <a:t>12/4/23</a:t>
            </a:fld>
            <a:endParaRPr lang="en-US" dirty="0"/>
          </a:p>
        </p:txBody>
      </p:sp>
      <p:sp>
        <p:nvSpPr>
          <p:cNvPr id="6" name="Footer Placeholder 5">
            <a:extLst>
              <a:ext uri="{FF2B5EF4-FFF2-40B4-BE49-F238E27FC236}">
                <a16:creationId xmlns:a16="http://schemas.microsoft.com/office/drawing/2014/main" id="{CCA03D7C-3DC7-3246-5329-3D433BD8B1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6E4753-F9BB-0638-A3CE-FA7099C8DDA4}"/>
              </a:ext>
            </a:extLst>
          </p:cNvPr>
          <p:cNvSpPr>
            <a:spLocks noGrp="1"/>
          </p:cNvSpPr>
          <p:nvPr>
            <p:ph type="sldNum" sz="quarter" idx="12"/>
          </p:nvPr>
        </p:nvSpPr>
        <p:spPr>
          <a:xfrm>
            <a:off x="9448800" y="18612"/>
            <a:ext cx="2743200" cy="365125"/>
          </a:xfrm>
          <a:prstGeom prst="rect">
            <a:avLst/>
          </a:prstGeom>
        </p:spPr>
        <p:txBody>
          <a:bodyPr/>
          <a:lstStyle/>
          <a:p>
            <a:fld id="{24418F41-A89B-D747-A253-BCF7A238A5A1}" type="slidenum">
              <a:rPr lang="en-US" smtClean="0"/>
              <a:t>‹#›</a:t>
            </a:fld>
            <a:endParaRPr lang="en-US" dirty="0"/>
          </a:p>
        </p:txBody>
      </p:sp>
    </p:spTree>
    <p:extLst>
      <p:ext uri="{BB962C8B-B14F-4D97-AF65-F5344CB8AC3E}">
        <p14:creationId xmlns:p14="http://schemas.microsoft.com/office/powerpoint/2010/main" val="412002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867B3-3E5B-522D-7C05-A47EEB335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4D5E66-0D25-51AD-4F74-91985AB6F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8B7E7F-7505-6CF8-8F3C-3CE6CDC5C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7FDFDF-5BD6-7839-6E9F-BA0A7991737F}"/>
              </a:ext>
            </a:extLst>
          </p:cNvPr>
          <p:cNvSpPr>
            <a:spLocks noGrp="1"/>
          </p:cNvSpPr>
          <p:nvPr>
            <p:ph type="dt" sz="half" idx="10"/>
          </p:nvPr>
        </p:nvSpPr>
        <p:spPr/>
        <p:txBody>
          <a:bodyPr/>
          <a:lstStyle/>
          <a:p>
            <a:fld id="{BD2295AD-1681-0D40-A101-4E6B00C76618}" type="datetime1">
              <a:rPr lang="en-US" smtClean="0"/>
              <a:t>12/4/23</a:t>
            </a:fld>
            <a:endParaRPr lang="en-US" dirty="0"/>
          </a:p>
        </p:txBody>
      </p:sp>
      <p:sp>
        <p:nvSpPr>
          <p:cNvPr id="6" name="Footer Placeholder 5">
            <a:extLst>
              <a:ext uri="{FF2B5EF4-FFF2-40B4-BE49-F238E27FC236}">
                <a16:creationId xmlns:a16="http://schemas.microsoft.com/office/drawing/2014/main" id="{27C3B185-4920-9F55-7676-A2A679B8B2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F2B57C-FD59-EE0A-E66E-1616DF6518FC}"/>
              </a:ext>
            </a:extLst>
          </p:cNvPr>
          <p:cNvSpPr>
            <a:spLocks noGrp="1"/>
          </p:cNvSpPr>
          <p:nvPr>
            <p:ph type="sldNum" sz="quarter" idx="12"/>
          </p:nvPr>
        </p:nvSpPr>
        <p:spPr>
          <a:xfrm>
            <a:off x="9448800" y="18612"/>
            <a:ext cx="2743200" cy="365125"/>
          </a:xfrm>
          <a:prstGeom prst="rect">
            <a:avLst/>
          </a:prstGeom>
        </p:spPr>
        <p:txBody>
          <a:bodyPr/>
          <a:lstStyle/>
          <a:p>
            <a:fld id="{24418F41-A89B-D747-A253-BCF7A238A5A1}" type="slidenum">
              <a:rPr lang="en-US" smtClean="0"/>
              <a:t>‹#›</a:t>
            </a:fld>
            <a:endParaRPr lang="en-US" dirty="0"/>
          </a:p>
        </p:txBody>
      </p:sp>
    </p:spTree>
    <p:extLst>
      <p:ext uri="{BB962C8B-B14F-4D97-AF65-F5344CB8AC3E}">
        <p14:creationId xmlns:p14="http://schemas.microsoft.com/office/powerpoint/2010/main" val="320091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71041-04B5-9DBD-7B60-0D8750DEB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E6543B-6C84-611E-BE7F-CB2F265E4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38C48-02C5-8456-71B5-CCD9A901A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4FA77-CF4E-C140-94F0-42DAFDA4129B}" type="datetime1">
              <a:rPr lang="en-US" smtClean="0"/>
              <a:t>12/4/23</a:t>
            </a:fld>
            <a:endParaRPr lang="en-US" dirty="0"/>
          </a:p>
        </p:txBody>
      </p:sp>
      <p:sp>
        <p:nvSpPr>
          <p:cNvPr id="5" name="Footer Placeholder 4">
            <a:extLst>
              <a:ext uri="{FF2B5EF4-FFF2-40B4-BE49-F238E27FC236}">
                <a16:creationId xmlns:a16="http://schemas.microsoft.com/office/drawing/2014/main" id="{6145E662-7397-63A9-C86A-8369AFB00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a:extLst>
              <a:ext uri="{FF2B5EF4-FFF2-40B4-BE49-F238E27FC236}">
                <a16:creationId xmlns:a16="http://schemas.microsoft.com/office/drawing/2014/main" id="{8547F702-34D0-4473-9C34-67D8CEB59DC0}"/>
              </a:ext>
            </a:extLst>
          </p:cNvPr>
          <p:cNvSpPr>
            <a:spLocks noGrp="1"/>
          </p:cNvSpPr>
          <p:nvPr>
            <p:ph type="sldNum" sz="quarter" idx="4"/>
          </p:nvPr>
        </p:nvSpPr>
        <p:spPr>
          <a:xfrm>
            <a:off x="9464566" y="327"/>
            <a:ext cx="2743200" cy="365125"/>
          </a:xfrm>
          <a:prstGeom prst="rect">
            <a:avLst/>
          </a:prstGeom>
        </p:spPr>
        <p:txBody>
          <a:bodyPr vert="horz" lIns="91440" tIns="45720" rIns="91440" bIns="45720" rtlCol="0" anchor="ctr"/>
          <a:lstStyle>
            <a:lvl1pPr algn="r">
              <a:defRPr sz="1200">
                <a:solidFill>
                  <a:schemeClr val="tx1"/>
                </a:solidFill>
              </a:defRPr>
            </a:lvl1pPr>
          </a:lstStyle>
          <a:p>
            <a:fld id="{1C33F0A1-9472-E944-87BD-220F84DB3B5E}" type="slidenum">
              <a:rPr lang="en-US" smtClean="0"/>
              <a:pPr/>
              <a:t>‹#›</a:t>
            </a:fld>
            <a:endParaRPr lang="en-US" dirty="0"/>
          </a:p>
        </p:txBody>
      </p:sp>
    </p:spTree>
    <p:extLst>
      <p:ext uri="{BB962C8B-B14F-4D97-AF65-F5344CB8AC3E}">
        <p14:creationId xmlns:p14="http://schemas.microsoft.com/office/powerpoint/2010/main" val="2677814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93E6-0BD9-47EC-9671-0BE4D9FF508D}"/>
              </a:ext>
            </a:extLst>
          </p:cNvPr>
          <p:cNvSpPr>
            <a:spLocks noGrp="1"/>
          </p:cNvSpPr>
          <p:nvPr>
            <p:ph type="ctrTitle"/>
          </p:nvPr>
        </p:nvSpPr>
        <p:spPr>
          <a:xfrm>
            <a:off x="1524000" y="1143524"/>
            <a:ext cx="9144000" cy="2387600"/>
          </a:xfrm>
        </p:spPr>
        <p:txBody>
          <a:bodyPr>
            <a:normAutofit fontScale="90000"/>
          </a:bodyPr>
          <a:lstStyle/>
          <a:p>
            <a:r>
              <a:rPr lang="en-US" b="0" i="0" dirty="0">
                <a:solidFill>
                  <a:srgbClr val="212529"/>
                </a:solidFill>
                <a:effectLst/>
                <a:latin typeface="system-ui"/>
              </a:rPr>
              <a:t>On the (Im)possibility of Time-Lock Puzzles in the Quantum Random Oracle Model</a:t>
            </a:r>
            <a:endParaRPr lang="en-US" dirty="0"/>
          </a:p>
        </p:txBody>
      </p:sp>
      <p:graphicFrame>
        <p:nvGraphicFramePr>
          <p:cNvPr id="4" name="Table 3">
            <a:extLst>
              <a:ext uri="{FF2B5EF4-FFF2-40B4-BE49-F238E27FC236}">
                <a16:creationId xmlns:a16="http://schemas.microsoft.com/office/drawing/2014/main" id="{DEB6C12E-70C7-6A64-F650-149F473F5B12}"/>
              </a:ext>
            </a:extLst>
          </p:cNvPr>
          <p:cNvGraphicFramePr>
            <a:graphicFrameLocks noGrp="1"/>
          </p:cNvGraphicFramePr>
          <p:nvPr>
            <p:extLst>
              <p:ext uri="{D42A27DB-BD31-4B8C-83A1-F6EECF244321}">
                <p14:modId xmlns:p14="http://schemas.microsoft.com/office/powerpoint/2010/main" val="4219874351"/>
              </p:ext>
            </p:extLst>
          </p:nvPr>
        </p:nvGraphicFramePr>
        <p:xfrm>
          <a:off x="2540000" y="3687249"/>
          <a:ext cx="8128000" cy="2590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97151464"/>
                    </a:ext>
                  </a:extLst>
                </a:gridCol>
                <a:gridCol w="4064000">
                  <a:extLst>
                    <a:ext uri="{9D8B030D-6E8A-4147-A177-3AD203B41FA5}">
                      <a16:colId xmlns:a16="http://schemas.microsoft.com/office/drawing/2014/main" val="1878081329"/>
                    </a:ext>
                  </a:extLst>
                </a:gridCol>
              </a:tblGrid>
              <a:tr h="370840">
                <a:tc>
                  <a:txBody>
                    <a:bodyPr/>
                    <a:lstStyle/>
                    <a:p>
                      <a:r>
                        <a:rPr lang="en-US" sz="2800" b="0" i="1" kern="1200" dirty="0">
                          <a:solidFill>
                            <a:schemeClr val="tx1"/>
                          </a:solidFill>
                          <a:effectLst/>
                          <a:latin typeface="+mn-lt"/>
                          <a:ea typeface="+mn-ea"/>
                          <a:cs typeface="+mn-cs"/>
                        </a:rPr>
                        <a:t>Abtin Afshar</a:t>
                      </a:r>
                      <a:endParaRPr lang="en-US" sz="2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2800" b="0" i="0" kern="1200" dirty="0">
                          <a:solidFill>
                            <a:schemeClr val="tx1"/>
                          </a:solidFill>
                          <a:effectLst/>
                          <a:latin typeface="+mn-lt"/>
                          <a:ea typeface="+mn-ea"/>
                          <a:cs typeface="+mn-cs"/>
                        </a:rPr>
                        <a:t>University of Virginia</a:t>
                      </a:r>
                      <a:endParaRPr lang="en-US" sz="2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675673"/>
                  </a:ext>
                </a:extLst>
              </a:tr>
              <a:tr h="370840">
                <a:tc>
                  <a:txBody>
                    <a:bodyPr/>
                    <a:lstStyle/>
                    <a:p>
                      <a:r>
                        <a:rPr lang="en-US" sz="2800" b="0" i="1" kern="1200" dirty="0">
                          <a:solidFill>
                            <a:schemeClr val="dk1"/>
                          </a:solidFill>
                          <a:effectLst/>
                          <a:latin typeface="+mn-lt"/>
                          <a:ea typeface="+mn-ea"/>
                          <a:cs typeface="+mn-cs"/>
                        </a:rPr>
                        <a:t>Kai-Min Chung</a:t>
                      </a:r>
                      <a:endParaRPr lang="en-US" sz="28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800" b="0" i="0" kern="1200" dirty="0">
                          <a:solidFill>
                            <a:schemeClr val="dk1"/>
                          </a:solidFill>
                          <a:effectLst/>
                          <a:latin typeface="+mn-lt"/>
                          <a:ea typeface="+mn-ea"/>
                          <a:cs typeface="+mn-cs"/>
                        </a:rPr>
                        <a:t>Academia Sinica</a:t>
                      </a:r>
                      <a:endParaRPr lang="en-US" sz="28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1755043"/>
                  </a:ext>
                </a:extLst>
              </a:tr>
              <a:tr h="370840">
                <a:tc>
                  <a:txBody>
                    <a:bodyPr/>
                    <a:lstStyle/>
                    <a:p>
                      <a:r>
                        <a:rPr lang="en-US" sz="2800" b="0" i="1" kern="1200" dirty="0">
                          <a:solidFill>
                            <a:schemeClr val="dk1"/>
                          </a:solidFill>
                          <a:effectLst/>
                          <a:latin typeface="+mn-lt"/>
                          <a:ea typeface="+mn-ea"/>
                          <a:cs typeface="+mn-cs"/>
                        </a:rPr>
                        <a:t>Yao-Ching Hsieh</a:t>
                      </a:r>
                      <a:endParaRPr lang="en-US" sz="2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800" b="0" i="0" kern="1200" dirty="0">
                          <a:solidFill>
                            <a:schemeClr val="dk1"/>
                          </a:solidFill>
                          <a:effectLst/>
                          <a:latin typeface="+mn-lt"/>
                          <a:ea typeface="+mn-ea"/>
                          <a:cs typeface="+mn-cs"/>
                        </a:rPr>
                        <a:t>University of Washington</a:t>
                      </a:r>
                      <a:endParaRPr lang="en-US" sz="2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0857915"/>
                  </a:ext>
                </a:extLst>
              </a:tr>
              <a:tr h="370840">
                <a:tc>
                  <a:txBody>
                    <a:bodyPr/>
                    <a:lstStyle/>
                    <a:p>
                      <a:r>
                        <a:rPr lang="en-US" sz="2800" b="1" i="1" u="sng" kern="1200" dirty="0">
                          <a:solidFill>
                            <a:schemeClr val="dk1"/>
                          </a:solidFill>
                          <a:effectLst/>
                          <a:latin typeface="+mn-lt"/>
                          <a:ea typeface="+mn-ea"/>
                          <a:cs typeface="+mn-cs"/>
                        </a:rPr>
                        <a:t>Yao-Ting Lin</a:t>
                      </a:r>
                      <a:endParaRPr lang="en-US" sz="2800" b="1" u="sng"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800" dirty="0">
                          <a:solidFill>
                            <a:schemeClr val="tx1"/>
                          </a:solidFill>
                        </a:rPr>
                        <a:t>UCSB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9682016"/>
                  </a:ext>
                </a:extLst>
              </a:tr>
              <a:tr h="370840">
                <a:tc>
                  <a:txBody>
                    <a:bodyPr/>
                    <a:lstStyle/>
                    <a:p>
                      <a:r>
                        <a:rPr lang="en-US" sz="2800" b="0" i="1" kern="1200" dirty="0">
                          <a:solidFill>
                            <a:schemeClr val="dk1"/>
                          </a:solidFill>
                          <a:effectLst/>
                          <a:latin typeface="+mn-lt"/>
                          <a:ea typeface="+mn-ea"/>
                          <a:cs typeface="+mn-cs"/>
                        </a:rPr>
                        <a:t>Mohammad Mahmoody</a:t>
                      </a:r>
                      <a:endParaRPr lang="en-US" sz="2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800" b="0" i="0" kern="1200" dirty="0">
                          <a:solidFill>
                            <a:schemeClr val="dk1"/>
                          </a:solidFill>
                          <a:effectLst/>
                          <a:latin typeface="+mn-lt"/>
                          <a:ea typeface="+mn-ea"/>
                          <a:cs typeface="+mn-cs"/>
                        </a:rPr>
                        <a:t>University of Virginia</a:t>
                      </a:r>
                      <a:endParaRPr lang="en-US" sz="2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214353"/>
                  </a:ext>
                </a:extLst>
              </a:tr>
            </a:tbl>
          </a:graphicData>
        </a:graphic>
      </p:graphicFrame>
      <p:sp>
        <p:nvSpPr>
          <p:cNvPr id="6" name="Slide Number Placeholder 5">
            <a:extLst>
              <a:ext uri="{FF2B5EF4-FFF2-40B4-BE49-F238E27FC236}">
                <a16:creationId xmlns:a16="http://schemas.microsoft.com/office/drawing/2014/main" id="{F3B37CA7-1EC2-8370-5613-46C9014D056C}"/>
              </a:ext>
            </a:extLst>
          </p:cNvPr>
          <p:cNvSpPr>
            <a:spLocks noGrp="1"/>
          </p:cNvSpPr>
          <p:nvPr>
            <p:ph type="sldNum" sz="quarter" idx="4"/>
          </p:nvPr>
        </p:nvSpPr>
        <p:spPr/>
        <p:txBody>
          <a:bodyPr/>
          <a:lstStyle/>
          <a:p>
            <a:fld id="{24418F41-A89B-D747-A253-BCF7A238A5A1}" type="slidenum">
              <a:rPr lang="en-US" smtClean="0"/>
              <a:pPr/>
              <a:t>1</a:t>
            </a:fld>
            <a:endParaRPr lang="en-US" dirty="0"/>
          </a:p>
        </p:txBody>
      </p:sp>
    </p:spTree>
    <p:extLst>
      <p:ext uri="{BB962C8B-B14F-4D97-AF65-F5344CB8AC3E}">
        <p14:creationId xmlns:p14="http://schemas.microsoft.com/office/powerpoint/2010/main" val="230587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0AD2-0E71-7AF0-859B-12FDC6BC7B59}"/>
              </a:ext>
            </a:extLst>
          </p:cNvPr>
          <p:cNvSpPr>
            <a:spLocks noGrp="1"/>
          </p:cNvSpPr>
          <p:nvPr>
            <p:ph type="title"/>
          </p:nvPr>
        </p:nvSpPr>
        <p:spPr>
          <a:xfrm>
            <a:off x="838200" y="3223418"/>
            <a:ext cx="10515600" cy="1325563"/>
          </a:xfrm>
        </p:spPr>
        <p:txBody>
          <a:bodyPr/>
          <a:lstStyle/>
          <a:p>
            <a:r>
              <a:rPr lang="en-US" dirty="0"/>
              <a:t>Proof Sketch</a:t>
            </a:r>
          </a:p>
        </p:txBody>
      </p:sp>
      <p:sp>
        <p:nvSpPr>
          <p:cNvPr id="4" name="Slide Number Placeholder 3">
            <a:extLst>
              <a:ext uri="{FF2B5EF4-FFF2-40B4-BE49-F238E27FC236}">
                <a16:creationId xmlns:a16="http://schemas.microsoft.com/office/drawing/2014/main" id="{C93C104F-0E60-FFA1-81E7-DDEA56F5F0C4}"/>
              </a:ext>
            </a:extLst>
          </p:cNvPr>
          <p:cNvSpPr>
            <a:spLocks noGrp="1"/>
          </p:cNvSpPr>
          <p:nvPr>
            <p:ph type="sldNum" sz="quarter" idx="12"/>
          </p:nvPr>
        </p:nvSpPr>
        <p:spPr/>
        <p:txBody>
          <a:bodyPr/>
          <a:lstStyle/>
          <a:p>
            <a:fld id="{24418F41-A89B-D747-A253-BCF7A238A5A1}" type="slidenum">
              <a:rPr lang="en-US" smtClean="0"/>
              <a:pPr/>
              <a:t>10</a:t>
            </a:fld>
            <a:endParaRPr lang="en-US" dirty="0"/>
          </a:p>
        </p:txBody>
      </p:sp>
    </p:spTree>
    <p:extLst>
      <p:ext uri="{BB962C8B-B14F-4D97-AF65-F5344CB8AC3E}">
        <p14:creationId xmlns:p14="http://schemas.microsoft.com/office/powerpoint/2010/main" val="358235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003-62CF-F0BB-9A29-31ED8374026C}"/>
              </a:ext>
            </a:extLst>
          </p:cNvPr>
          <p:cNvSpPr>
            <a:spLocks noGrp="1"/>
          </p:cNvSpPr>
          <p:nvPr>
            <p:ph type="title"/>
          </p:nvPr>
        </p:nvSpPr>
        <p:spPr/>
        <p:txBody>
          <a:bodyPr/>
          <a:lstStyle/>
          <a:p>
            <a:r>
              <a:rPr lang="en-US" dirty="0"/>
              <a:t>Negative Result 1: Recap [MMV13]’s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91649E-0DBC-641D-491C-5258C5FA7AC9}"/>
                  </a:ext>
                </a:extLst>
              </p:cNvPr>
              <p:cNvSpPr>
                <a:spLocks noGrp="1"/>
              </p:cNvSpPr>
              <p:nvPr>
                <p:ph idx="1"/>
              </p:nvPr>
            </p:nvSpPr>
            <p:spPr>
              <a:xfrm>
                <a:off x="203200" y="1825625"/>
                <a:ext cx="6387381" cy="4412034"/>
              </a:xfrm>
              <a:solidFill>
                <a:schemeClr val="bg1">
                  <a:lumMod val="95000"/>
                </a:schemeClr>
              </a:solidFill>
              <a:ln w="38100">
                <a:solidFill>
                  <a:schemeClr val="tx1"/>
                </a:solidFill>
              </a:ln>
            </p:spPr>
            <p:txBody>
              <a:bodyPr>
                <a:normAutofit lnSpcReduction="10000"/>
              </a:bodyPr>
              <a:lstStyle/>
              <a:p>
                <a:r>
                  <a:rPr lang="en-US" sz="2600" dirty="0"/>
                  <a:t>Attack in </a:t>
                </a:r>
                <a:r>
                  <a:rPr lang="en-US" sz="2600" dirty="0">
                    <a:solidFill>
                      <a:schemeClr val="accent1"/>
                    </a:solidFill>
                  </a:rPr>
                  <a:t>[MMV13]</a:t>
                </a:r>
                <a:r>
                  <a:rPr lang="en-US" sz="2600" dirty="0"/>
                  <a:t>:</a:t>
                </a:r>
              </a:p>
              <a:p>
                <a:pPr marL="0" indent="0">
                  <a:buNone/>
                </a:pPr>
                <a:r>
                  <a:rPr lang="en-US" sz="2600" dirty="0"/>
                  <a:t>Given the puzzle </a:t>
                </a:r>
                <a14:m>
                  <m:oMath xmlns:m="http://schemas.openxmlformats.org/officeDocument/2006/math">
                    <m:r>
                      <a:rPr lang="en-US" sz="2600" i="1" dirty="0" smtClean="0">
                        <a:latin typeface="Cambria Math" panose="02040503050406030204" pitchFamily="18" charset="0"/>
                      </a:rPr>
                      <m:t>𝑃</m:t>
                    </m:r>
                  </m:oMath>
                </a14:m>
                <a:endParaRPr lang="en-US" sz="2600" dirty="0"/>
              </a:p>
              <a:p>
                <a:pPr marL="0" indent="0">
                  <a:buNone/>
                </a:pPr>
                <a:r>
                  <a:rPr lang="en-US" sz="2600" dirty="0"/>
                  <a:t>Let solution set </a:t>
                </a:r>
                <a14:m>
                  <m:oMath xmlns:m="http://schemas.openxmlformats.org/officeDocument/2006/math">
                    <m:r>
                      <a:rPr lang="en-US" sz="2600" b="0" i="1" dirty="0" smtClean="0">
                        <a:latin typeface="Cambria Math" panose="02040503050406030204" pitchFamily="18" charset="0"/>
                      </a:rPr>
                      <m:t>𝑆</m:t>
                    </m:r>
                    <m:r>
                      <a:rPr lang="en-US" sz="2600" i="1" dirty="0">
                        <a:latin typeface="Cambria Math" panose="02040503050406030204" pitchFamily="18" charset="0"/>
                      </a:rPr>
                      <m:t>=∅</m:t>
                    </m:r>
                  </m:oMath>
                </a14:m>
                <a:r>
                  <a:rPr lang="en-US" sz="2600" dirty="0"/>
                  <a:t> &amp; query-answer list </a:t>
                </a:r>
                <a14:m>
                  <m:oMath xmlns:m="http://schemas.openxmlformats.org/officeDocument/2006/math">
                    <m:r>
                      <a:rPr lang="en-US" sz="2600" i="1" dirty="0">
                        <a:latin typeface="Cambria Math" panose="02040503050406030204" pitchFamily="18" charset="0"/>
                      </a:rPr>
                      <m:t>𝐿</m:t>
                    </m:r>
                    <m:r>
                      <a:rPr lang="en-US" sz="2600" i="1" dirty="0">
                        <a:latin typeface="Cambria Math" panose="02040503050406030204" pitchFamily="18" charset="0"/>
                      </a:rPr>
                      <m:t>=∅</m:t>
                    </m:r>
                  </m:oMath>
                </a14:m>
                <a:endParaRPr lang="en-US" sz="2600" dirty="0"/>
              </a:p>
              <a:p>
                <a:pPr marL="0" indent="0">
                  <a:buNone/>
                </a:pPr>
                <a:r>
                  <a:rPr lang="en-US" sz="2600" dirty="0"/>
                  <a:t>For </a:t>
                </a:r>
                <a14:m>
                  <m:oMath xmlns:m="http://schemas.openxmlformats.org/officeDocument/2006/math">
                    <m:r>
                      <m:rPr>
                        <m:sty m:val="p"/>
                      </m:rPr>
                      <a:rPr lang="en-US" sz="2600" i="1" dirty="0">
                        <a:latin typeface="Cambria Math" panose="02040503050406030204" pitchFamily="18" charset="0"/>
                      </a:rPr>
                      <m:t>i</m:t>
                    </m:r>
                    <m:r>
                      <a:rPr lang="en-US" sz="2600" dirty="0">
                        <a:latin typeface="Cambria Math" panose="02040503050406030204" pitchFamily="18" charset="0"/>
                      </a:rPr>
                      <m:t>=1</m:t>
                    </m:r>
                  </m:oMath>
                </a14:m>
                <a:r>
                  <a:rPr lang="en-US" sz="2600" dirty="0"/>
                  <a:t> to </a:t>
                </a:r>
                <a14:m>
                  <m:oMath xmlns:m="http://schemas.openxmlformats.org/officeDocument/2006/math">
                    <m:r>
                      <a:rPr lang="en-US" sz="2600" b="0" i="1" dirty="0" smtClean="0">
                        <a:solidFill>
                          <a:schemeClr val="accent2"/>
                        </a:solidFill>
                        <a:latin typeface="Cambria Math" panose="02040503050406030204" pitchFamily="18" charset="0"/>
                      </a:rPr>
                      <m:t>10</m:t>
                    </m:r>
                    <m:r>
                      <a:rPr lang="en-US" sz="2600" b="0" i="1" dirty="0" smtClean="0">
                        <a:solidFill>
                          <a:schemeClr val="accent2"/>
                        </a:solidFill>
                        <a:latin typeface="Cambria Math" panose="02040503050406030204" pitchFamily="18" charset="0"/>
                      </a:rPr>
                      <m:t>𝑛</m:t>
                    </m:r>
                  </m:oMath>
                </a14:m>
                <a:r>
                  <a:rPr lang="en-US" sz="2600" dirty="0"/>
                  <a:t>:</a:t>
                </a:r>
              </a:p>
              <a:p>
                <a:pPr marL="0" indent="0">
                  <a:buNone/>
                </a:pPr>
                <a:r>
                  <a:rPr lang="en-US" sz="2600" dirty="0"/>
                  <a:t>	Sample Solver’s view cond. on </a:t>
                </a:r>
                <a14:m>
                  <m:oMath xmlns:m="http://schemas.openxmlformats.org/officeDocument/2006/math">
                    <m:r>
                      <a:rPr lang="en-US" sz="2600" i="1" dirty="0" smtClean="0">
                        <a:latin typeface="Cambria Math" panose="02040503050406030204" pitchFamily="18" charset="0"/>
                      </a:rPr>
                      <m:t>(</m:t>
                    </m:r>
                    <m:r>
                      <a:rPr lang="en-US" sz="2600" i="1" dirty="0" smtClean="0">
                        <a:latin typeface="Cambria Math" panose="02040503050406030204" pitchFamily="18" charset="0"/>
                      </a:rPr>
                      <m:t>𝐿</m:t>
                    </m:r>
                    <m:r>
                      <a:rPr lang="en-US" sz="2600" i="1" dirty="0" smtClean="0">
                        <a:latin typeface="Cambria Math" panose="02040503050406030204" pitchFamily="18" charset="0"/>
                      </a:rPr>
                      <m:t>,</m:t>
                    </m:r>
                    <m:r>
                      <a:rPr lang="en-US" sz="2600" i="1" dirty="0" smtClean="0">
                        <a:latin typeface="Cambria Math" panose="02040503050406030204" pitchFamily="18" charset="0"/>
                      </a:rPr>
                      <m:t>𝑃</m:t>
                    </m:r>
                    <m:r>
                      <a:rPr lang="en-US" sz="2600" i="1" dirty="0" smtClean="0">
                        <a:latin typeface="Cambria Math" panose="02040503050406030204" pitchFamily="18" charset="0"/>
                      </a:rPr>
                      <m:t>)</m:t>
                    </m:r>
                  </m:oMath>
                </a14:m>
                <a:endParaRPr lang="en-US" sz="2600" dirty="0"/>
              </a:p>
              <a:p>
                <a:pPr marL="0" indent="0">
                  <a:buNone/>
                </a:pPr>
                <a:r>
                  <a:rPr lang="en-US" sz="2600" dirty="0"/>
                  <a:t>	</a:t>
                </a:r>
                <a14:m>
                  <m:oMath xmlns:m="http://schemas.openxmlformats.org/officeDocument/2006/math">
                    <m:r>
                      <a:rPr lang="en-US" sz="2600" b="0" i="1" smtClean="0">
                        <a:latin typeface="Cambria Math" panose="02040503050406030204" pitchFamily="18" charset="0"/>
                      </a:rPr>
                      <m:t>𝑆</m:t>
                    </m:r>
                    <m:r>
                      <a:rPr lang="en-US" sz="2600" b="0" i="1" smtClean="0">
                        <a:latin typeface="Cambria Math" panose="02040503050406030204" pitchFamily="18" charset="0"/>
                      </a:rPr>
                      <m:t>←</m:t>
                    </m:r>
                    <m:r>
                      <a:rPr lang="en-US" sz="2600" b="0" i="1" smtClean="0">
                        <a:latin typeface="Cambria Math" panose="02040503050406030204" pitchFamily="18" charset="0"/>
                      </a:rPr>
                      <m:t>𝑆</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𝑠</m:t>
                        </m:r>
                      </m:e>
                      <m:sub>
                        <m:r>
                          <a:rPr lang="en-US" sz="2600" b="0" i="1" smtClean="0">
                            <a:latin typeface="Cambria Math" panose="02040503050406030204" pitchFamily="18" charset="0"/>
                          </a:rPr>
                          <m:t>𝑖</m:t>
                        </m:r>
                      </m:sub>
                    </m:sSub>
                    <m:r>
                      <a:rPr lang="en-US" sz="2600" b="0" i="1" smtClean="0">
                        <a:latin typeface="Cambria Math" panose="02040503050406030204" pitchFamily="18" charset="0"/>
                      </a:rPr>
                      <m:t>}</m:t>
                    </m:r>
                  </m:oMath>
                </a14:m>
                <a:endParaRPr lang="en-US" sz="2600" dirty="0"/>
              </a:p>
              <a:p>
                <a:pPr marL="0" indent="0">
                  <a:buNone/>
                </a:pPr>
                <a:r>
                  <a:rPr lang="en-US" sz="2600" dirty="0"/>
                  <a:t>	</a:t>
                </a:r>
                <a:r>
                  <a:rPr lang="en-US" sz="2600" b="1" dirty="0"/>
                  <a:t>Make queries to RO on </a:t>
                </a:r>
                <a14:m>
                  <m:oMath xmlns:m="http://schemas.openxmlformats.org/officeDocument/2006/math">
                    <m:r>
                      <a:rPr lang="en-US" sz="2600" b="1" i="1" smtClean="0">
                        <a:latin typeface="Cambria Math" panose="02040503050406030204" pitchFamily="18" charset="0"/>
                      </a:rPr>
                      <m:t>𝑸</m:t>
                    </m:r>
                  </m:oMath>
                </a14:m>
                <a:endParaRPr lang="en-US" sz="2600" b="1" dirty="0"/>
              </a:p>
              <a:p>
                <a:pPr marL="0" indent="0">
                  <a:buNone/>
                </a:pPr>
                <a:r>
                  <a:rPr lang="en-US" sz="2600" dirty="0"/>
                  <a:t>	Update the list: </a:t>
                </a:r>
                <a14:m>
                  <m:oMath xmlns:m="http://schemas.openxmlformats.org/officeDocument/2006/math">
                    <m:r>
                      <a:rPr lang="en-US" sz="2600" i="1">
                        <a:latin typeface="Cambria Math" panose="02040503050406030204" pitchFamily="18" charset="0"/>
                      </a:rPr>
                      <m:t>𝐿</m:t>
                    </m:r>
                    <m:r>
                      <a:rPr lang="en-US" sz="2600" i="1">
                        <a:latin typeface="Cambria Math" panose="02040503050406030204" pitchFamily="18" charset="0"/>
                      </a:rPr>
                      <m:t>←</m:t>
                    </m:r>
                    <m:r>
                      <a:rPr lang="en-US" sz="2600" i="1">
                        <a:latin typeface="Cambria Math" panose="02040503050406030204" pitchFamily="18" charset="0"/>
                      </a:rPr>
                      <m:t>𝐿</m:t>
                    </m:r>
                    <m:r>
                      <a:rPr lang="en-US" sz="2600" i="1">
                        <a:latin typeface="Cambria Math" panose="02040503050406030204" pitchFamily="18" charset="0"/>
                      </a:rPr>
                      <m:t>∪{</m:t>
                    </m:r>
                    <m:d>
                      <m:dPr>
                        <m:ctrlPr>
                          <a:rPr lang="en-US" sz="2600" i="1">
                            <a:latin typeface="Cambria Math" panose="02040503050406030204" pitchFamily="18" charset="0"/>
                          </a:rPr>
                        </m:ctrlPr>
                      </m:dPr>
                      <m:e>
                        <m:r>
                          <a:rPr lang="en-US" sz="2600" i="1">
                            <a:latin typeface="Cambria Math" panose="02040503050406030204" pitchFamily="18" charset="0"/>
                          </a:rPr>
                          <m:t>𝑄</m:t>
                        </m:r>
                        <m:r>
                          <a:rPr lang="en-US" sz="2600" i="1">
                            <a:latin typeface="Cambria Math" panose="02040503050406030204" pitchFamily="18" charset="0"/>
                          </a:rPr>
                          <m:t>,</m:t>
                        </m:r>
                        <m:r>
                          <a:rPr lang="en-US" sz="2600" i="1">
                            <a:latin typeface="Cambria Math" panose="02040503050406030204" pitchFamily="18" charset="0"/>
                          </a:rPr>
                          <m:t>𝐻</m:t>
                        </m:r>
                        <m:d>
                          <m:dPr>
                            <m:ctrlPr>
                              <a:rPr lang="en-US" sz="2600" i="1">
                                <a:latin typeface="Cambria Math" panose="02040503050406030204" pitchFamily="18" charset="0"/>
                              </a:rPr>
                            </m:ctrlPr>
                          </m:dPr>
                          <m:e>
                            <m:r>
                              <a:rPr lang="en-US" sz="2600" b="0" i="1" smtClean="0">
                                <a:latin typeface="Cambria Math" panose="02040503050406030204" pitchFamily="18" charset="0"/>
                              </a:rPr>
                              <m:t>𝑄</m:t>
                            </m:r>
                          </m:e>
                        </m:d>
                      </m:e>
                    </m:d>
                    <m:r>
                      <a:rPr lang="en-US" sz="2600" i="1">
                        <a:latin typeface="Cambria Math" panose="02040503050406030204" pitchFamily="18" charset="0"/>
                      </a:rPr>
                      <m:t>}</m:t>
                    </m:r>
                  </m:oMath>
                </a14:m>
                <a:endParaRPr lang="en-US" sz="2600" dirty="0"/>
              </a:p>
              <a:p>
                <a:pPr marL="0" indent="0">
                  <a:buNone/>
                </a:pPr>
                <a:r>
                  <a:rPr lang="en-US" sz="2600" dirty="0"/>
                  <a:t>Output the </a:t>
                </a:r>
                <a:r>
                  <a:rPr lang="en-US" sz="2600" b="1" dirty="0"/>
                  <a:t>MAJORITY</a:t>
                </a:r>
                <a:r>
                  <a:rPr lang="en-US" sz="2600" dirty="0"/>
                  <a:t> in </a:t>
                </a:r>
                <a14:m>
                  <m:oMath xmlns:m="http://schemas.openxmlformats.org/officeDocument/2006/math">
                    <m:r>
                      <a:rPr lang="en-US" sz="2600" b="0" i="1" smtClean="0">
                        <a:latin typeface="Cambria Math" panose="02040503050406030204" pitchFamily="18" charset="0"/>
                      </a:rPr>
                      <m:t>𝑆</m:t>
                    </m:r>
                  </m:oMath>
                </a14:m>
                <a:endParaRPr lang="en-US" sz="2600" dirty="0"/>
              </a:p>
            </p:txBody>
          </p:sp>
        </mc:Choice>
        <mc:Fallback xmlns="">
          <p:sp>
            <p:nvSpPr>
              <p:cNvPr id="3" name="Content Placeholder 2">
                <a:extLst>
                  <a:ext uri="{FF2B5EF4-FFF2-40B4-BE49-F238E27FC236}">
                    <a16:creationId xmlns:a16="http://schemas.microsoft.com/office/drawing/2014/main" id="{1E91649E-0DBC-641D-491C-5258C5FA7AC9}"/>
                  </a:ext>
                </a:extLst>
              </p:cNvPr>
              <p:cNvSpPr>
                <a:spLocks noGrp="1" noRot="1" noChangeAspect="1" noMove="1" noResize="1" noEditPoints="1" noAdjustHandles="1" noChangeArrowheads="1" noChangeShapeType="1" noTextEdit="1"/>
              </p:cNvSpPr>
              <p:nvPr>
                <p:ph idx="1"/>
              </p:nvPr>
            </p:nvSpPr>
            <p:spPr>
              <a:xfrm>
                <a:off x="203200" y="1825625"/>
                <a:ext cx="6387381" cy="4412034"/>
              </a:xfrm>
              <a:blipFill>
                <a:blip r:embed="rId3"/>
                <a:stretch>
                  <a:fillRect l="-1381" t="-2279" b="-1425"/>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7C11F0B-B48A-D789-DE9D-CD57DD1B9286}"/>
                  </a:ext>
                </a:extLst>
              </p:cNvPr>
              <p:cNvSpPr txBox="1"/>
              <p:nvPr/>
            </p:nvSpPr>
            <p:spPr>
              <a:xfrm>
                <a:off x="6878782" y="1836454"/>
                <a:ext cx="5110018"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Adaptivity: </a:t>
                </a:r>
                <a14:m>
                  <m:oMath xmlns:m="http://schemas.openxmlformats.org/officeDocument/2006/math">
                    <m:r>
                      <a:rPr lang="en-US" sz="2800" i="1" dirty="0" smtClean="0">
                        <a:solidFill>
                          <a:schemeClr val="accent2"/>
                        </a:solidFill>
                        <a:latin typeface="Cambria Math" panose="02040503050406030204" pitchFamily="18" charset="0"/>
                      </a:rPr>
                      <m:t>𝑂</m:t>
                    </m:r>
                    <m:r>
                      <a:rPr lang="en-US" sz="2800" i="1" dirty="0" smtClean="0">
                        <a:solidFill>
                          <a:schemeClr val="accent2"/>
                        </a:solidFill>
                        <a:latin typeface="Cambria Math" panose="02040503050406030204" pitchFamily="18" charset="0"/>
                      </a:rPr>
                      <m:t>(</m:t>
                    </m:r>
                    <m:r>
                      <a:rPr lang="en-US" sz="2800" b="0" i="1" dirty="0" smtClean="0">
                        <a:solidFill>
                          <a:schemeClr val="accent2"/>
                        </a:solidFill>
                        <a:latin typeface="Cambria Math" panose="02040503050406030204" pitchFamily="18" charset="0"/>
                      </a:rPr>
                      <m:t>𝑛</m:t>
                    </m:r>
                    <m:r>
                      <a:rPr lang="en-US" sz="2800" i="1" dirty="0" smtClean="0">
                        <a:solidFill>
                          <a:schemeClr val="accent2"/>
                        </a:solidFill>
                        <a:latin typeface="Cambria Math" panose="02040503050406030204" pitchFamily="18" charset="0"/>
                      </a:rPr>
                      <m:t>)</m:t>
                    </m:r>
                  </m:oMath>
                </a14:m>
                <a:r>
                  <a:rPr lang="en-US" sz="2800" dirty="0">
                    <a:solidFill>
                      <a:schemeClr val="accent2"/>
                    </a:solidFill>
                  </a:rPr>
                  <a:t> </a:t>
                </a:r>
                <a:endParaRPr lang="en-US" sz="2800" dirty="0"/>
              </a:p>
              <a:p>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a:t>
                </a:r>
                <a:r>
                  <a:rPr lang="en-US" sz="2800" b="1" dirty="0"/>
                  <a:t>independent</a:t>
                </a:r>
                <a:r>
                  <a:rPr lang="en-US" sz="2800" dirty="0"/>
                  <a:t> of the number of Sol’s queries</a:t>
                </a:r>
              </a:p>
              <a:p>
                <a:endParaRPr lang="en-US" sz="2800" dirty="0"/>
              </a:p>
              <a:p>
                <a:pPr marL="457200" indent="-457200">
                  <a:buFont typeface="Arial" panose="020B0604020202020204" pitchFamily="34" charset="0"/>
                  <a:buChar char="•"/>
                </a:pPr>
                <a:r>
                  <a:rPr lang="en-US" sz="2800" dirty="0"/>
                  <a:t>If no generator’s queries are discovered</a:t>
                </a:r>
              </a:p>
              <a:p>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views are </a:t>
                </a:r>
                <a:r>
                  <a:rPr lang="en-US" sz="2800" b="1" dirty="0"/>
                  <a:t>consistent</a:t>
                </a:r>
              </a:p>
              <a:p>
                <a:endParaRPr lang="en-US" sz="2800" dirty="0"/>
              </a:p>
              <a:p>
                <a:pPr marL="457200" indent="-457200">
                  <a:buFont typeface="Arial" panose="020B0604020202020204" pitchFamily="34" charset="0"/>
                  <a:buChar char="•"/>
                </a:pPr>
                <a:r>
                  <a:rPr lang="en-US" sz="2800" dirty="0"/>
                  <a:t>Eve can discover queries in at most </a:t>
                </a:r>
                <a14:m>
                  <m:oMath xmlns:m="http://schemas.openxmlformats.org/officeDocument/2006/math">
                    <m:r>
                      <a:rPr lang="en-US" sz="2800" b="0" i="1" smtClean="0">
                        <a:solidFill>
                          <a:schemeClr val="accent2"/>
                        </a:solidFill>
                        <a:latin typeface="Cambria Math" panose="02040503050406030204" pitchFamily="18" charset="0"/>
                      </a:rPr>
                      <m:t>𝑛</m:t>
                    </m:r>
                  </m:oMath>
                </a14:m>
                <a:r>
                  <a:rPr lang="en-US" sz="2800" dirty="0"/>
                  <a:t> rounds</a:t>
                </a:r>
              </a:p>
            </p:txBody>
          </p:sp>
        </mc:Choice>
        <mc:Fallback xmlns="">
          <p:sp>
            <p:nvSpPr>
              <p:cNvPr id="4" name="TextBox 3">
                <a:extLst>
                  <a:ext uri="{FF2B5EF4-FFF2-40B4-BE49-F238E27FC236}">
                    <a16:creationId xmlns:a16="http://schemas.microsoft.com/office/drawing/2014/main" id="{47C11F0B-B48A-D789-DE9D-CD57DD1B9286}"/>
                  </a:ext>
                </a:extLst>
              </p:cNvPr>
              <p:cNvSpPr txBox="1">
                <a:spLocks noRot="1" noChangeAspect="1" noMove="1" noResize="1" noEditPoints="1" noAdjustHandles="1" noChangeArrowheads="1" noChangeShapeType="1" noTextEdit="1"/>
              </p:cNvSpPr>
              <p:nvPr/>
            </p:nvSpPr>
            <p:spPr>
              <a:xfrm>
                <a:off x="6878782" y="1836454"/>
                <a:ext cx="5110018" cy="4401205"/>
              </a:xfrm>
              <a:prstGeom prst="rect">
                <a:avLst/>
              </a:prstGeom>
              <a:blipFill>
                <a:blip r:embed="rId4"/>
                <a:stretch>
                  <a:fillRect l="-2475" t="-1437" b="-287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71973E44-E8FF-686F-4260-27DFFA44ED54}"/>
              </a:ext>
            </a:extLst>
          </p:cNvPr>
          <p:cNvSpPr>
            <a:spLocks noGrp="1"/>
          </p:cNvSpPr>
          <p:nvPr>
            <p:ph type="sldNum" sz="quarter" idx="12"/>
          </p:nvPr>
        </p:nvSpPr>
        <p:spPr/>
        <p:txBody>
          <a:bodyPr/>
          <a:lstStyle/>
          <a:p>
            <a:fld id="{24418F41-A89B-D747-A253-BCF7A238A5A1}" type="slidenum">
              <a:rPr lang="en-US" smtClean="0"/>
              <a:pPr/>
              <a:t>11</a:t>
            </a:fld>
            <a:endParaRPr lang="en-US" dirty="0"/>
          </a:p>
        </p:txBody>
      </p:sp>
    </p:spTree>
    <p:extLst>
      <p:ext uri="{BB962C8B-B14F-4D97-AF65-F5344CB8AC3E}">
        <p14:creationId xmlns:p14="http://schemas.microsoft.com/office/powerpoint/2010/main" val="32110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003-62CF-F0BB-9A29-31ED8374026C}"/>
              </a:ext>
            </a:extLst>
          </p:cNvPr>
          <p:cNvSpPr>
            <a:spLocks noGrp="1"/>
          </p:cNvSpPr>
          <p:nvPr>
            <p:ph type="title"/>
          </p:nvPr>
        </p:nvSpPr>
        <p:spPr/>
        <p:txBody>
          <a:bodyPr/>
          <a:lstStyle/>
          <a:p>
            <a:r>
              <a:rPr lang="en-US" dirty="0"/>
              <a:t>Negative Result 1: Extend [MMV13]’s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91649E-0DBC-641D-491C-5258C5FA7AC9}"/>
                  </a:ext>
                </a:extLst>
              </p:cNvPr>
              <p:cNvSpPr>
                <a:spLocks noGrp="1"/>
              </p:cNvSpPr>
              <p:nvPr>
                <p:ph idx="1"/>
              </p:nvPr>
            </p:nvSpPr>
            <p:spPr>
              <a:xfrm>
                <a:off x="428125" y="1825624"/>
                <a:ext cx="6209741" cy="4954501"/>
              </a:xfrm>
              <a:solidFill>
                <a:schemeClr val="bg1">
                  <a:lumMod val="95000"/>
                </a:schemeClr>
              </a:solidFill>
              <a:ln w="38100">
                <a:solidFill>
                  <a:schemeClr val="tx1"/>
                </a:solidFill>
              </a:ln>
            </p:spPr>
            <p:txBody>
              <a:bodyPr>
                <a:normAutofit lnSpcReduction="10000"/>
              </a:bodyPr>
              <a:lstStyle/>
              <a:p>
                <a:r>
                  <a:rPr lang="en-US" sz="2600" dirty="0"/>
                  <a:t>Attack in </a:t>
                </a:r>
                <a:r>
                  <a:rPr lang="en-US" sz="2600" dirty="0">
                    <a:solidFill>
                      <a:schemeClr val="accent2"/>
                    </a:solidFill>
                  </a:rPr>
                  <a:t>this work</a:t>
                </a:r>
                <a:r>
                  <a:rPr lang="en-US" sz="2600" dirty="0"/>
                  <a:t>:</a:t>
                </a:r>
              </a:p>
              <a:p>
                <a:pPr marL="0" indent="0">
                  <a:buNone/>
                </a:pPr>
                <a:r>
                  <a:rPr lang="en-US" sz="2600" dirty="0"/>
                  <a:t>Given the puzzle </a:t>
                </a:r>
                <a14:m>
                  <m:oMath xmlns:m="http://schemas.openxmlformats.org/officeDocument/2006/math">
                    <m:r>
                      <a:rPr lang="en-US" sz="2600" i="1" dirty="0" smtClean="0">
                        <a:latin typeface="Cambria Math" panose="02040503050406030204" pitchFamily="18" charset="0"/>
                      </a:rPr>
                      <m:t>𝑃</m:t>
                    </m:r>
                  </m:oMath>
                </a14:m>
                <a:endParaRPr lang="en-US" sz="2600" dirty="0"/>
              </a:p>
              <a:p>
                <a:pPr marL="0" indent="0">
                  <a:buNone/>
                </a:pPr>
                <a:r>
                  <a:rPr lang="en-US" sz="2600" dirty="0"/>
                  <a:t>Let solution set </a:t>
                </a:r>
                <a14:m>
                  <m:oMath xmlns:m="http://schemas.openxmlformats.org/officeDocument/2006/math">
                    <m:r>
                      <a:rPr lang="en-US" sz="2600" i="1" dirty="0">
                        <a:latin typeface="Cambria Math" panose="02040503050406030204" pitchFamily="18" charset="0"/>
                      </a:rPr>
                      <m:t>𝑆</m:t>
                    </m:r>
                    <m:r>
                      <a:rPr lang="en-US" sz="2600" i="1" dirty="0">
                        <a:latin typeface="Cambria Math" panose="02040503050406030204" pitchFamily="18" charset="0"/>
                      </a:rPr>
                      <m:t>=∅</m:t>
                    </m:r>
                  </m:oMath>
                </a14:m>
                <a:r>
                  <a:rPr lang="en-US" sz="2600" dirty="0"/>
                  <a:t> &amp; query-answer list </a:t>
                </a:r>
                <a14:m>
                  <m:oMath xmlns:m="http://schemas.openxmlformats.org/officeDocument/2006/math">
                    <m:r>
                      <a:rPr lang="en-US" sz="2600" i="1" dirty="0">
                        <a:latin typeface="Cambria Math" panose="02040503050406030204" pitchFamily="18" charset="0"/>
                      </a:rPr>
                      <m:t>𝐿</m:t>
                    </m:r>
                    <m:r>
                      <a:rPr lang="en-US" sz="2600" i="1" dirty="0">
                        <a:latin typeface="Cambria Math" panose="02040503050406030204" pitchFamily="18" charset="0"/>
                      </a:rPr>
                      <m:t>=∅ </m:t>
                    </m:r>
                  </m:oMath>
                </a14:m>
                <a:endParaRPr lang="en-US" sz="2600" dirty="0"/>
              </a:p>
              <a:p>
                <a:pPr marL="0" indent="0">
                  <a:buNone/>
                </a:pPr>
                <a:r>
                  <a:rPr lang="en-US" sz="2600" dirty="0"/>
                  <a:t>For </a:t>
                </a:r>
                <a14:m>
                  <m:oMath xmlns:m="http://schemas.openxmlformats.org/officeDocument/2006/math">
                    <m:r>
                      <m:rPr>
                        <m:sty m:val="p"/>
                      </m:rPr>
                      <a:rPr lang="en-US" sz="2600" i="1" dirty="0">
                        <a:latin typeface="Cambria Math" panose="02040503050406030204" pitchFamily="18" charset="0"/>
                      </a:rPr>
                      <m:t>i</m:t>
                    </m:r>
                    <m:r>
                      <a:rPr lang="en-US" sz="2600" dirty="0">
                        <a:latin typeface="Cambria Math" panose="02040503050406030204" pitchFamily="18" charset="0"/>
                      </a:rPr>
                      <m:t>=1</m:t>
                    </m:r>
                  </m:oMath>
                </a14:m>
                <a:r>
                  <a:rPr lang="en-US" sz="2600" dirty="0"/>
                  <a:t> to </a:t>
                </a:r>
                <a14:m>
                  <m:oMath xmlns:m="http://schemas.openxmlformats.org/officeDocument/2006/math">
                    <m:r>
                      <a:rPr lang="en-US" sz="2600" b="0" i="1" dirty="0" smtClean="0">
                        <a:solidFill>
                          <a:schemeClr val="accent2"/>
                        </a:solidFill>
                        <a:latin typeface="Cambria Math" panose="02040503050406030204" pitchFamily="18" charset="0"/>
                      </a:rPr>
                      <m:t>10</m:t>
                    </m:r>
                    <m:r>
                      <a:rPr lang="en-US" sz="2600" b="0" i="1" dirty="0" smtClean="0">
                        <a:solidFill>
                          <a:schemeClr val="accent2"/>
                        </a:solidFill>
                        <a:latin typeface="Cambria Math" panose="02040503050406030204" pitchFamily="18" charset="0"/>
                      </a:rPr>
                      <m:t>𝑛</m:t>
                    </m:r>
                  </m:oMath>
                </a14:m>
                <a:r>
                  <a:rPr lang="en-US" sz="2600" dirty="0"/>
                  <a:t>:</a:t>
                </a:r>
              </a:p>
              <a:p>
                <a:pPr marL="0" indent="0">
                  <a:buNone/>
                </a:pPr>
                <a:r>
                  <a:rPr lang="en-US" sz="2600" dirty="0"/>
                  <a:t>	Sample Solver’s view cond. on </a:t>
                </a:r>
                <a14:m>
                  <m:oMath xmlns:m="http://schemas.openxmlformats.org/officeDocument/2006/math">
                    <m:r>
                      <a:rPr lang="en-US" sz="2600" i="1" dirty="0" smtClean="0">
                        <a:latin typeface="Cambria Math" panose="02040503050406030204" pitchFamily="18" charset="0"/>
                      </a:rPr>
                      <m:t>(</m:t>
                    </m:r>
                    <m:r>
                      <a:rPr lang="en-US" sz="2600" i="1" dirty="0" smtClean="0">
                        <a:latin typeface="Cambria Math" panose="02040503050406030204" pitchFamily="18" charset="0"/>
                      </a:rPr>
                      <m:t>𝐿</m:t>
                    </m:r>
                    <m:r>
                      <a:rPr lang="en-US" sz="2600" i="1" dirty="0" smtClean="0">
                        <a:latin typeface="Cambria Math" panose="02040503050406030204" pitchFamily="18" charset="0"/>
                      </a:rPr>
                      <m:t>,</m:t>
                    </m:r>
                    <m:r>
                      <a:rPr lang="en-US" sz="2600" i="1" dirty="0" smtClean="0">
                        <a:latin typeface="Cambria Math" panose="02040503050406030204" pitchFamily="18" charset="0"/>
                      </a:rPr>
                      <m:t>𝑃</m:t>
                    </m:r>
                    <m:r>
                      <a:rPr lang="en-US" sz="2600" i="1" dirty="0" smtClean="0">
                        <a:latin typeface="Cambria Math" panose="02040503050406030204" pitchFamily="18" charset="0"/>
                      </a:rPr>
                      <m:t>)</m:t>
                    </m:r>
                  </m:oMath>
                </a14:m>
                <a:endParaRPr lang="en-US" sz="2600" dirty="0"/>
              </a:p>
              <a:p>
                <a:pPr marL="0" indent="0">
                  <a:buNone/>
                </a:pPr>
                <a:r>
                  <a:rPr lang="en-US" sz="2600" dirty="0"/>
                  <a:t>	</a:t>
                </a:r>
                <a14:m>
                  <m:oMath xmlns:m="http://schemas.openxmlformats.org/officeDocument/2006/math">
                    <m:r>
                      <a:rPr lang="en-US" sz="2600" b="0" i="1" smtClean="0">
                        <a:latin typeface="Cambria Math" panose="02040503050406030204" pitchFamily="18" charset="0"/>
                      </a:rPr>
                      <m:t>𝑆</m:t>
                    </m:r>
                    <m:r>
                      <a:rPr lang="en-US" sz="2600" b="0" i="1" smtClean="0">
                        <a:latin typeface="Cambria Math" panose="02040503050406030204" pitchFamily="18" charset="0"/>
                      </a:rPr>
                      <m:t>←</m:t>
                    </m:r>
                    <m:r>
                      <a:rPr lang="en-US" sz="2600" b="0" i="1" smtClean="0">
                        <a:latin typeface="Cambria Math" panose="02040503050406030204" pitchFamily="18" charset="0"/>
                      </a:rPr>
                      <m:t>𝑆</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𝑠</m:t>
                        </m:r>
                      </m:e>
                      <m:sub>
                        <m:r>
                          <a:rPr lang="en-US" sz="2600" b="0" i="1" smtClean="0">
                            <a:latin typeface="Cambria Math" panose="02040503050406030204" pitchFamily="18" charset="0"/>
                          </a:rPr>
                          <m:t>𝑖</m:t>
                        </m:r>
                      </m:sub>
                    </m:sSub>
                    <m:r>
                      <a:rPr lang="en-US" sz="2600" b="0" i="1" smtClean="0">
                        <a:latin typeface="Cambria Math" panose="02040503050406030204" pitchFamily="18" charset="0"/>
                      </a:rPr>
                      <m:t>}</m:t>
                    </m:r>
                  </m:oMath>
                </a14:m>
                <a:endParaRPr lang="en-US" sz="2600" dirty="0"/>
              </a:p>
              <a:p>
                <a:pPr marL="0" indent="0">
                  <a:buNone/>
                </a:pPr>
                <a:r>
                  <a:rPr lang="en-US" sz="2600" b="1" dirty="0"/>
                  <a:t>	</a:t>
                </a:r>
                <a:r>
                  <a:rPr lang="en-US" sz="2600" b="1" strike="sngStrike" dirty="0"/>
                  <a:t>Make queries to RO on </a:t>
                </a:r>
                <a14:m>
                  <m:oMath xmlns:m="http://schemas.openxmlformats.org/officeDocument/2006/math">
                    <m:r>
                      <a:rPr lang="en-US" sz="2600" b="1" i="1" strike="sngStrike">
                        <a:latin typeface="Cambria Math" panose="02040503050406030204" pitchFamily="18" charset="0"/>
                      </a:rPr>
                      <m:t>𝑸</m:t>
                    </m:r>
                  </m:oMath>
                </a14:m>
                <a:endParaRPr lang="en-US" sz="2600" strike="sngStrike" dirty="0"/>
              </a:p>
              <a:p>
                <a:pPr marL="0" indent="0">
                  <a:buNone/>
                </a:pPr>
                <a:r>
                  <a:rPr lang="en-US" sz="2600" dirty="0"/>
                  <a:t>	</a:t>
                </a:r>
                <a:r>
                  <a:rPr lang="en-US" sz="2600" b="1" dirty="0"/>
                  <a:t>Make queries to RO on </a:t>
                </a:r>
                <a14:m>
                  <m:oMath xmlns:m="http://schemas.openxmlformats.org/officeDocument/2006/math">
                    <m:r>
                      <a:rPr lang="en-US" sz="2600" b="0" i="1" smtClean="0">
                        <a:solidFill>
                          <a:srgbClr val="FF0000"/>
                        </a:solidFill>
                        <a:latin typeface="Cambria Math" panose="02040503050406030204" pitchFamily="18" charset="0"/>
                      </a:rPr>
                      <m:t>𝐻</m:t>
                    </m:r>
                    <m:sSup>
                      <m:sSupPr>
                        <m:ctrlPr>
                          <a:rPr lang="en-US" sz="2600" b="0" i="1" smtClean="0">
                            <a:solidFill>
                              <a:srgbClr val="FF0000"/>
                            </a:solidFill>
                            <a:latin typeface="Cambria Math" panose="02040503050406030204" pitchFamily="18" charset="0"/>
                          </a:rPr>
                        </m:ctrlPr>
                      </m:sSupPr>
                      <m:e>
                        <m:r>
                          <a:rPr lang="en-US" sz="2600" b="0" i="1" smtClean="0">
                            <a:solidFill>
                              <a:srgbClr val="FF0000"/>
                            </a:solidFill>
                            <a:latin typeface="Cambria Math" panose="02040503050406030204" pitchFamily="18" charset="0"/>
                          </a:rPr>
                          <m:t>𝑄</m:t>
                        </m:r>
                      </m:e>
                      <m:sup>
                        <m:r>
                          <a:rPr lang="en-US" sz="2600" b="0" i="1" smtClean="0">
                            <a:solidFill>
                              <a:srgbClr val="FF0000"/>
                            </a:solidFill>
                            <a:latin typeface="Cambria Math" panose="02040503050406030204" pitchFamily="18" charset="0"/>
                          </a:rPr>
                          <m:t>𝜀</m:t>
                        </m:r>
                      </m:sup>
                    </m:sSup>
                  </m:oMath>
                </a14:m>
                <a:endParaRPr lang="en-US" sz="2600" dirty="0"/>
              </a:p>
              <a:p>
                <a:pPr marL="0" indent="0">
                  <a:buNone/>
                </a:pPr>
                <a:r>
                  <a:rPr lang="en-US" sz="2600" dirty="0"/>
                  <a:t>	Update the list: </a:t>
                </a:r>
                <a14:m>
                  <m:oMath xmlns:m="http://schemas.openxmlformats.org/officeDocument/2006/math">
                    <m:r>
                      <a:rPr lang="en-US" sz="2600" b="0" i="1" smtClean="0">
                        <a:latin typeface="Cambria Math" panose="02040503050406030204" pitchFamily="18" charset="0"/>
                      </a:rPr>
                      <m:t>𝐿</m:t>
                    </m:r>
                    <m:r>
                      <a:rPr lang="en-US" sz="2600" b="0" i="1" smtClean="0">
                        <a:latin typeface="Cambria Math" panose="02040503050406030204" pitchFamily="18" charset="0"/>
                      </a:rPr>
                      <m:t>←</m:t>
                    </m:r>
                    <m:r>
                      <a:rPr lang="en-US" sz="2600" b="0" i="1" smtClean="0">
                        <a:latin typeface="Cambria Math" panose="02040503050406030204" pitchFamily="18" charset="0"/>
                      </a:rPr>
                      <m:t>𝐿</m:t>
                    </m:r>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𝑄</m:t>
                        </m:r>
                        <m:r>
                          <a:rPr lang="en-US" sz="2600" b="0" i="1" smtClean="0">
                            <a:latin typeface="Cambria Math" panose="02040503050406030204" pitchFamily="18" charset="0"/>
                          </a:rPr>
                          <m:t>,</m:t>
                        </m:r>
                        <m:r>
                          <a:rPr lang="en-US" sz="2600" b="0" i="1" smtClean="0">
                            <a:latin typeface="Cambria Math" panose="02040503050406030204" pitchFamily="18" charset="0"/>
                          </a:rPr>
                          <m:t>𝐻</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𝑄</m:t>
                            </m:r>
                          </m:e>
                        </m:d>
                      </m:e>
                    </m:d>
                    <m:r>
                      <a:rPr lang="en-US" sz="2600" b="0" i="1" smtClean="0">
                        <a:latin typeface="Cambria Math" panose="02040503050406030204" pitchFamily="18" charset="0"/>
                      </a:rPr>
                      <m:t>}</m:t>
                    </m:r>
                  </m:oMath>
                </a14:m>
                <a:endParaRPr lang="en-US" sz="2600" dirty="0"/>
              </a:p>
              <a:p>
                <a:pPr marL="0" indent="0">
                  <a:buNone/>
                </a:pPr>
                <a:r>
                  <a:rPr lang="en-US" sz="2600" dirty="0"/>
                  <a:t>Output the </a:t>
                </a:r>
                <a:r>
                  <a:rPr lang="en-US" sz="2600" b="1" dirty="0"/>
                  <a:t>MAJORITY</a:t>
                </a:r>
                <a:r>
                  <a:rPr lang="en-US" sz="2600" dirty="0"/>
                  <a:t> in </a:t>
                </a:r>
                <a14:m>
                  <m:oMath xmlns:m="http://schemas.openxmlformats.org/officeDocument/2006/math">
                    <m:r>
                      <a:rPr lang="en-US" sz="2600" i="1">
                        <a:latin typeface="Cambria Math" panose="02040503050406030204" pitchFamily="18" charset="0"/>
                      </a:rPr>
                      <m:t>𝑆</m:t>
                    </m:r>
                  </m:oMath>
                </a14:m>
                <a:endParaRPr lang="en-US" sz="2600" dirty="0"/>
              </a:p>
            </p:txBody>
          </p:sp>
        </mc:Choice>
        <mc:Fallback xmlns="">
          <p:sp>
            <p:nvSpPr>
              <p:cNvPr id="3" name="Content Placeholder 2">
                <a:extLst>
                  <a:ext uri="{FF2B5EF4-FFF2-40B4-BE49-F238E27FC236}">
                    <a16:creationId xmlns:a16="http://schemas.microsoft.com/office/drawing/2014/main" id="{1E91649E-0DBC-641D-491C-5258C5FA7AC9}"/>
                  </a:ext>
                </a:extLst>
              </p:cNvPr>
              <p:cNvSpPr>
                <a:spLocks noGrp="1" noRot="1" noChangeAspect="1" noMove="1" noResize="1" noEditPoints="1" noAdjustHandles="1" noChangeArrowheads="1" noChangeShapeType="1" noTextEdit="1"/>
              </p:cNvSpPr>
              <p:nvPr>
                <p:ph idx="1"/>
              </p:nvPr>
            </p:nvSpPr>
            <p:spPr>
              <a:xfrm>
                <a:off x="428125" y="1825624"/>
                <a:ext cx="6209741" cy="4954501"/>
              </a:xfrm>
              <a:blipFill>
                <a:blip r:embed="rId3"/>
                <a:stretch>
                  <a:fillRect l="-1623" t="-2030"/>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2DECC08-842A-A2F5-3CCA-BFA968D1D0B9}"/>
                  </a:ext>
                </a:extLst>
              </p:cNvPr>
              <p:cNvSpPr txBox="1"/>
              <p:nvPr/>
            </p:nvSpPr>
            <p:spPr>
              <a:xfrm>
                <a:off x="6805203" y="1523690"/>
                <a:ext cx="5391869"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Query Magnitude </a:t>
                </a:r>
                <a:r>
                  <a:rPr lang="en-US" sz="2800" dirty="0">
                    <a:solidFill>
                      <a:schemeClr val="accent1"/>
                    </a:solidFill>
                  </a:rPr>
                  <a:t>[BBBV97] </a:t>
                </a:r>
                <a:r>
                  <a:rPr lang="en-US" sz="2800" dirty="0"/>
                  <a:t>+</a:t>
                </a:r>
                <a:r>
                  <a:rPr lang="en-US" sz="2800" dirty="0">
                    <a:solidFill>
                      <a:schemeClr val="accent1"/>
                    </a:solidFill>
                  </a:rPr>
                  <a:t> </a:t>
                </a:r>
                <a:r>
                  <a:rPr lang="en-US" sz="2800" dirty="0"/>
                  <a:t>Heavy Queries </a:t>
                </a:r>
                <a:r>
                  <a:rPr lang="en-US" sz="2800" dirty="0">
                    <a:solidFill>
                      <a:schemeClr val="accent1"/>
                    </a:solidFill>
                  </a:rPr>
                  <a:t>[BM09][ACC+22]</a:t>
                </a:r>
                <a:endParaRPr lang="en-US" sz="3200" dirty="0">
                  <a:solidFill>
                    <a:schemeClr val="accent1"/>
                  </a:solidFill>
                </a:endParaRPr>
              </a:p>
              <a:p>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𝐻</m:t>
                    </m:r>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𝑄</m:t>
                        </m:r>
                      </m:e>
                      <m:sup>
                        <m:r>
                          <a:rPr lang="en-US" sz="2800" i="1">
                            <a:solidFill>
                              <a:srgbClr val="FF0000"/>
                            </a:solidFill>
                            <a:latin typeface="Cambria Math" panose="02040503050406030204" pitchFamily="18" charset="0"/>
                          </a:rPr>
                          <m:t>𝜀</m:t>
                        </m:r>
                      </m:sup>
                    </m:sSup>
                  </m:oMath>
                </a14:m>
                <a:r>
                  <a:rPr lang="en-US" sz="2800" dirty="0"/>
                  <a:t>: </a:t>
                </a:r>
                <a14:m>
                  <m:oMath xmlns:m="http://schemas.openxmlformats.org/officeDocument/2006/math">
                    <m:r>
                      <a:rPr lang="en-US" sz="2800" b="1" i="1" smtClean="0">
                        <a:latin typeface="Cambria Math" panose="02040503050406030204" pitchFamily="18" charset="0"/>
                      </a:rPr>
                      <m:t>𝜺</m:t>
                    </m:r>
                  </m:oMath>
                </a14:m>
                <a:r>
                  <a:rPr lang="en-US" sz="2800" b="1" dirty="0"/>
                  <a:t>-heavy-magnitude queries</a:t>
                </a:r>
                <a:r>
                  <a:rPr lang="en-US" sz="2800" dirty="0"/>
                  <a:t> set</a:t>
                </a:r>
              </a:p>
            </p:txBody>
          </p:sp>
        </mc:Choice>
        <mc:Fallback xmlns="">
          <p:sp>
            <p:nvSpPr>
              <p:cNvPr id="5" name="TextBox 4">
                <a:extLst>
                  <a:ext uri="{FF2B5EF4-FFF2-40B4-BE49-F238E27FC236}">
                    <a16:creationId xmlns:a16="http://schemas.microsoft.com/office/drawing/2014/main" id="{D2DECC08-842A-A2F5-3CCA-BFA968D1D0B9}"/>
                  </a:ext>
                </a:extLst>
              </p:cNvPr>
              <p:cNvSpPr txBox="1">
                <a:spLocks noRot="1" noChangeAspect="1" noMove="1" noResize="1" noEditPoints="1" noAdjustHandles="1" noChangeArrowheads="1" noChangeShapeType="1" noTextEdit="1"/>
              </p:cNvSpPr>
              <p:nvPr/>
            </p:nvSpPr>
            <p:spPr>
              <a:xfrm>
                <a:off x="6805203" y="1523690"/>
                <a:ext cx="5391869" cy="1815882"/>
              </a:xfrm>
              <a:prstGeom prst="rect">
                <a:avLst/>
              </a:prstGeom>
              <a:blipFill>
                <a:blip r:embed="rId4"/>
                <a:stretch>
                  <a:fillRect l="-2347" t="-4167"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02DFCF-B9B9-450D-818B-0166FD1925B2}"/>
                  </a:ext>
                </a:extLst>
              </p:cNvPr>
              <p:cNvSpPr txBox="1"/>
              <p:nvPr/>
            </p:nvSpPr>
            <p:spPr>
              <a:xfrm>
                <a:off x="6805203" y="4277293"/>
                <a:ext cx="53718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If </a:t>
                </a:r>
                <a14:m>
                  <m:oMath xmlns:m="http://schemas.openxmlformats.org/officeDocument/2006/math">
                    <m:r>
                      <a:rPr lang="en-US" sz="2800" i="1">
                        <a:solidFill>
                          <a:srgbClr val="FF0000"/>
                        </a:solidFill>
                        <a:latin typeface="Cambria Math" panose="02040503050406030204" pitchFamily="18" charset="0"/>
                      </a:rPr>
                      <m:t>𝐻</m:t>
                    </m:r>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𝑄</m:t>
                        </m:r>
                      </m:e>
                      <m:sup>
                        <m:r>
                          <a:rPr lang="en-US" sz="2800" i="1">
                            <a:solidFill>
                              <a:srgbClr val="FF0000"/>
                            </a:solidFill>
                            <a:latin typeface="Cambria Math" panose="02040503050406030204" pitchFamily="18" charset="0"/>
                          </a:rPr>
                          <m:t>𝜀</m:t>
                        </m:r>
                      </m:sup>
                    </m:sSup>
                  </m:oMath>
                </a14:m>
                <a:r>
                  <a:rPr lang="en-US" sz="2800" dirty="0"/>
                  <a:t> and</a:t>
                </a:r>
                <a:r>
                  <a:rPr lang="en-US" sz="2800" b="1" dirty="0"/>
                  <a:t> generator’s query set</a:t>
                </a:r>
                <a:r>
                  <a:rPr lang="en-US" sz="2800" dirty="0"/>
                  <a:t> are disjoint beyond </a:t>
                </a:r>
                <a14:m>
                  <m:oMath xmlns:m="http://schemas.openxmlformats.org/officeDocument/2006/math">
                    <m:r>
                      <a:rPr lang="en-US" sz="2800" i="1">
                        <a:latin typeface="Cambria Math" panose="02040503050406030204" pitchFamily="18" charset="0"/>
                      </a:rPr>
                      <m:t>𝐿</m:t>
                    </m:r>
                  </m:oMath>
                </a14:m>
                <a:endParaRPr lang="en-US" sz="2800" dirty="0"/>
              </a:p>
              <a:p>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views are </a:t>
                </a:r>
                <a:r>
                  <a:rPr lang="en-US" sz="2800" b="1" dirty="0"/>
                  <a:t>almost</a:t>
                </a:r>
                <a:r>
                  <a:rPr lang="en-US" sz="2800" dirty="0"/>
                  <a:t> consistent by </a:t>
                </a:r>
                <a:r>
                  <a:rPr lang="en-US" sz="2800" b="1" dirty="0"/>
                  <a:t>one-way-to-hiding lemma </a:t>
                </a:r>
                <a:r>
                  <a:rPr lang="en-US" sz="2000" dirty="0">
                    <a:solidFill>
                      <a:schemeClr val="accent1"/>
                    </a:solidFill>
                  </a:rPr>
                  <a:t>[Unruh’14]</a:t>
                </a:r>
                <a:endParaRPr lang="en-US" sz="2800" b="1" dirty="0"/>
              </a:p>
            </p:txBody>
          </p:sp>
        </mc:Choice>
        <mc:Fallback xmlns="">
          <p:sp>
            <p:nvSpPr>
              <p:cNvPr id="6" name="TextBox 5">
                <a:extLst>
                  <a:ext uri="{FF2B5EF4-FFF2-40B4-BE49-F238E27FC236}">
                    <a16:creationId xmlns:a16="http://schemas.microsoft.com/office/drawing/2014/main" id="{AE02DFCF-B9B9-450D-818B-0166FD1925B2}"/>
                  </a:ext>
                </a:extLst>
              </p:cNvPr>
              <p:cNvSpPr txBox="1">
                <a:spLocks noRot="1" noChangeAspect="1" noMove="1" noResize="1" noEditPoints="1" noAdjustHandles="1" noChangeArrowheads="1" noChangeShapeType="1" noTextEdit="1"/>
              </p:cNvSpPr>
              <p:nvPr/>
            </p:nvSpPr>
            <p:spPr>
              <a:xfrm>
                <a:off x="6805203" y="4277293"/>
                <a:ext cx="5371888" cy="1815882"/>
              </a:xfrm>
              <a:prstGeom prst="rect">
                <a:avLst/>
              </a:prstGeom>
              <a:blipFill>
                <a:blip r:embed="rId5"/>
                <a:stretch>
                  <a:fillRect l="-2353" t="-3448" b="-758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F33D406-6486-FDE2-0B81-65DB8ED7A451}"/>
              </a:ext>
            </a:extLst>
          </p:cNvPr>
          <p:cNvSpPr txBox="1"/>
          <p:nvPr/>
        </p:nvSpPr>
        <p:spPr>
          <a:xfrm>
            <a:off x="6805204" y="6256906"/>
            <a:ext cx="5371888"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attack can be made QPT.</a:t>
            </a:r>
          </a:p>
        </p:txBody>
      </p:sp>
      <p:sp>
        <p:nvSpPr>
          <p:cNvPr id="9" name="Slide Number Placeholder 8">
            <a:extLst>
              <a:ext uri="{FF2B5EF4-FFF2-40B4-BE49-F238E27FC236}">
                <a16:creationId xmlns:a16="http://schemas.microsoft.com/office/drawing/2014/main" id="{FB92455B-05BB-6586-36CC-C4A02985265F}"/>
              </a:ext>
            </a:extLst>
          </p:cNvPr>
          <p:cNvSpPr>
            <a:spLocks noGrp="1"/>
          </p:cNvSpPr>
          <p:nvPr>
            <p:ph type="sldNum" sz="quarter" idx="12"/>
          </p:nvPr>
        </p:nvSpPr>
        <p:spPr/>
        <p:txBody>
          <a:bodyPr/>
          <a:lstStyle/>
          <a:p>
            <a:fld id="{24418F41-A89B-D747-A253-BCF7A238A5A1}" type="slidenum">
              <a:rPr lang="en-US" smtClean="0"/>
              <a:pPr/>
              <a:t>12</a:t>
            </a:fld>
            <a:endParaRPr lang="en-US" dirty="0"/>
          </a:p>
        </p:txBody>
      </p:sp>
      <p:grpSp>
        <p:nvGrpSpPr>
          <p:cNvPr id="11" name="Group 10">
            <a:extLst>
              <a:ext uri="{FF2B5EF4-FFF2-40B4-BE49-F238E27FC236}">
                <a16:creationId xmlns:a16="http://schemas.microsoft.com/office/drawing/2014/main" id="{559518C4-2279-6055-7D57-48C43789AADF}"/>
              </a:ext>
            </a:extLst>
          </p:cNvPr>
          <p:cNvGrpSpPr/>
          <p:nvPr/>
        </p:nvGrpSpPr>
        <p:grpSpPr>
          <a:xfrm>
            <a:off x="3152828" y="3248906"/>
            <a:ext cx="3071509" cy="402720"/>
            <a:chOff x="3152828" y="3248906"/>
            <a:chExt cx="3185557" cy="402720"/>
          </a:xfrm>
        </p:grpSpPr>
        <p:sp>
          <p:nvSpPr>
            <p:cNvPr id="4" name="Rounded Rectangular Callout 3">
              <a:extLst>
                <a:ext uri="{FF2B5EF4-FFF2-40B4-BE49-F238E27FC236}">
                  <a16:creationId xmlns:a16="http://schemas.microsoft.com/office/drawing/2014/main" id="{C609501B-4E51-7BC2-3545-D8AB2BF66E1F}"/>
                </a:ext>
              </a:extLst>
            </p:cNvPr>
            <p:cNvSpPr/>
            <p:nvPr/>
          </p:nvSpPr>
          <p:spPr>
            <a:xfrm>
              <a:off x="3152828" y="3248906"/>
              <a:ext cx="3185557" cy="396781"/>
            </a:xfrm>
            <a:prstGeom prst="wedgeRoundRectCallout">
              <a:avLst>
                <a:gd name="adj1" fmla="val -21354"/>
                <a:gd name="adj2" fmla="val 107828"/>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rPr>
                <a:t>Eve is information theoretic</a:t>
              </a:r>
            </a:p>
          </p:txBody>
        </p:sp>
        <p:pic>
          <p:nvPicPr>
            <p:cNvPr id="10" name="Picture 9">
              <a:extLst>
                <a:ext uri="{FF2B5EF4-FFF2-40B4-BE49-F238E27FC236}">
                  <a16:creationId xmlns:a16="http://schemas.microsoft.com/office/drawing/2014/main" id="{6F49F3A4-1A30-C375-88A4-8CEDC92A5A00}"/>
                </a:ext>
              </a:extLst>
            </p:cNvPr>
            <p:cNvPicPr>
              <a:picLocks noChangeAspect="1"/>
            </p:cNvPicPr>
            <p:nvPr/>
          </p:nvPicPr>
          <p:blipFill>
            <a:blip r:embed="rId6"/>
            <a:stretch>
              <a:fillRect/>
            </a:stretch>
          </p:blipFill>
          <p:spPr>
            <a:xfrm>
              <a:off x="3221841" y="3254845"/>
              <a:ext cx="396781" cy="396781"/>
            </a:xfrm>
            <a:prstGeom prst="rect">
              <a:avLst/>
            </a:prstGeom>
          </p:spPr>
        </p:pic>
      </p:grpSp>
      <p:grpSp>
        <p:nvGrpSpPr>
          <p:cNvPr id="14" name="Group 13">
            <a:extLst>
              <a:ext uri="{FF2B5EF4-FFF2-40B4-BE49-F238E27FC236}">
                <a16:creationId xmlns:a16="http://schemas.microsoft.com/office/drawing/2014/main" id="{FDE4439A-CD8E-2498-A427-E06232A908D7}"/>
              </a:ext>
            </a:extLst>
          </p:cNvPr>
          <p:cNvGrpSpPr/>
          <p:nvPr/>
        </p:nvGrpSpPr>
        <p:grpSpPr>
          <a:xfrm>
            <a:off x="6795212" y="3210911"/>
            <a:ext cx="5391869" cy="1011994"/>
            <a:chOff x="6795212" y="2484773"/>
            <a:chExt cx="5391869" cy="1011994"/>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C4174D-9F74-6E04-5FA2-01EE1690ECCC}"/>
                    </a:ext>
                  </a:extLst>
                </p:cNvPr>
                <p:cNvSpPr txBox="1"/>
                <p:nvPr/>
              </p:nvSpPr>
              <p:spPr>
                <a:xfrm>
                  <a:off x="6795212" y="2705906"/>
                  <a:ext cx="5391869" cy="666529"/>
                </a:xfrm>
                <a:prstGeom prst="rect">
                  <a:avLst/>
                </a:prstGeom>
                <a:noFill/>
              </p:spPr>
              <p:txBody>
                <a:bodyPr wrap="square" rtlCol="0">
                  <a:spAutoFit/>
                </a:bodyPr>
                <a:lstStyle/>
                <a:p>
                  <a:pPr marL="457200" indent="-457200">
                    <a:buFont typeface="Arial" panose="020B0604020202020204" pitchFamily="34" charset="0"/>
                    <a:buChar char="•"/>
                  </a:pPr>
                  <a:r>
                    <a:rPr lang="en-US" sz="2800" dirty="0"/>
                    <a:t>s</a:t>
                  </a:r>
                  <a:r>
                    <a:rPr lang="en-US" sz="2800" b="0" dirty="0">
                      <a:solidFill>
                        <a:schemeClr val="tx1"/>
                      </a:solidFill>
                    </a:rPr>
                    <a:t>ize of </a:t>
                  </a:r>
                  <a14:m>
                    <m:oMath xmlns:m="http://schemas.openxmlformats.org/officeDocument/2006/math">
                      <m:r>
                        <a:rPr lang="en-US" sz="2800" i="1">
                          <a:solidFill>
                            <a:srgbClr val="FF0000"/>
                          </a:solidFill>
                          <a:latin typeface="Cambria Math" panose="02040503050406030204" pitchFamily="18" charset="0"/>
                        </a:rPr>
                        <m:t>𝐻</m:t>
                      </m:r>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𝑄</m:t>
                          </m:r>
                        </m:e>
                        <m:sup>
                          <m:r>
                            <a:rPr lang="en-US" sz="2800" i="1">
                              <a:solidFill>
                                <a:srgbClr val="FF0000"/>
                              </a:solidFill>
                              <a:latin typeface="Cambria Math" panose="02040503050406030204" pitchFamily="18" charset="0"/>
                            </a:rPr>
                            <m:t>𝜀</m:t>
                          </m:r>
                        </m:sup>
                      </m:sSup>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𝑚</m:t>
                          </m:r>
                        </m:num>
                        <m:den>
                          <m:r>
                            <a:rPr lang="en-US" sz="2800" i="1">
                              <a:latin typeface="Cambria Math" panose="02040503050406030204" pitchFamily="18" charset="0"/>
                            </a:rPr>
                            <m:t>𝜀</m:t>
                          </m:r>
                        </m:den>
                      </m:f>
                    </m:oMath>
                  </a14:m>
                  <a:endParaRPr lang="en-US" sz="2400" dirty="0">
                    <a:solidFill>
                      <a:schemeClr val="accent1"/>
                    </a:solidFill>
                  </a:endParaRPr>
                </a:p>
              </p:txBody>
            </p:sp>
          </mc:Choice>
          <mc:Fallback xmlns="">
            <p:sp>
              <p:nvSpPr>
                <p:cNvPr id="12" name="TextBox 11">
                  <a:extLst>
                    <a:ext uri="{FF2B5EF4-FFF2-40B4-BE49-F238E27FC236}">
                      <a16:creationId xmlns:a16="http://schemas.microsoft.com/office/drawing/2014/main" id="{45C4174D-9F74-6E04-5FA2-01EE1690ECCC}"/>
                    </a:ext>
                  </a:extLst>
                </p:cNvPr>
                <p:cNvSpPr txBox="1">
                  <a:spLocks noRot="1" noChangeAspect="1" noMove="1" noResize="1" noEditPoints="1" noAdjustHandles="1" noChangeArrowheads="1" noChangeShapeType="1" noTextEdit="1"/>
                </p:cNvSpPr>
                <p:nvPr/>
              </p:nvSpPr>
              <p:spPr>
                <a:xfrm>
                  <a:off x="6795212" y="2705906"/>
                  <a:ext cx="5391869" cy="666529"/>
                </a:xfrm>
                <a:prstGeom prst="rect">
                  <a:avLst/>
                </a:prstGeom>
                <a:blipFill>
                  <a:blip r:embed="rId7"/>
                  <a:stretch>
                    <a:fillRect l="-2118"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ular Callout 12">
                  <a:extLst>
                    <a:ext uri="{FF2B5EF4-FFF2-40B4-BE49-F238E27FC236}">
                      <a16:creationId xmlns:a16="http://schemas.microsoft.com/office/drawing/2014/main" id="{C047D15C-0970-22D1-A803-0AA228DA6C77}"/>
                    </a:ext>
                  </a:extLst>
                </p:cNvPr>
                <p:cNvSpPr/>
                <p:nvPr/>
              </p:nvSpPr>
              <p:spPr>
                <a:xfrm>
                  <a:off x="10239073" y="2484773"/>
                  <a:ext cx="1712296" cy="1011994"/>
                </a:xfrm>
                <a:prstGeom prst="wedgeRoundRectCallout">
                  <a:avLst>
                    <a:gd name="adj1" fmla="val -76895"/>
                    <a:gd name="adj2" fmla="val 387"/>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0" i="1" smtClean="0">
                          <a:solidFill>
                            <a:schemeClr val="bg1"/>
                          </a:solidFill>
                          <a:latin typeface="Cambria Math" panose="02040503050406030204" pitchFamily="18" charset="0"/>
                        </a:rPr>
                        <m:t>𝑚</m:t>
                      </m:r>
                    </m:oMath>
                  </a14:m>
                  <a:r>
                    <a:rPr lang="en-US" sz="2000" dirty="0">
                      <a:solidFill>
                        <a:schemeClr val="bg1"/>
                      </a:solidFill>
                    </a:rPr>
                    <a:t>: # of Sol’s queries</a:t>
                  </a:r>
                </a:p>
                <a:p>
                  <a:pPr algn="ctr"/>
                  <a14:m>
                    <m:oMath xmlns:m="http://schemas.openxmlformats.org/officeDocument/2006/math">
                      <m:r>
                        <a:rPr lang="en-US" sz="2000" i="1" dirty="0" smtClean="0">
                          <a:solidFill>
                            <a:schemeClr val="bg1"/>
                          </a:solidFill>
                          <a:latin typeface="Cambria Math" panose="02040503050406030204" pitchFamily="18" charset="0"/>
                        </a:rPr>
                        <m:t>𝜀</m:t>
                      </m:r>
                      <m:r>
                        <a:rPr lang="en-US" sz="2000" b="0" i="1" dirty="0" smtClean="0">
                          <a:solidFill>
                            <a:schemeClr val="bg1"/>
                          </a:solidFill>
                          <a:latin typeface="Cambria Math" panose="02040503050406030204" pitchFamily="18" charset="0"/>
                        </a:rPr>
                        <m:t>=1/</m:t>
                      </m:r>
                      <m:r>
                        <m:rPr>
                          <m:sty m:val="p"/>
                        </m:rPr>
                        <a:rPr lang="en-US" sz="2000" b="0" i="0" dirty="0" smtClean="0">
                          <a:solidFill>
                            <a:schemeClr val="bg1"/>
                          </a:solidFill>
                          <a:latin typeface="Cambria Math" panose="02040503050406030204" pitchFamily="18" charset="0"/>
                        </a:rPr>
                        <m:t>poly</m:t>
                      </m:r>
                    </m:oMath>
                  </a14:m>
                  <a:r>
                    <a:rPr lang="en-US" sz="2000" dirty="0">
                      <a:solidFill>
                        <a:schemeClr val="bg1"/>
                      </a:solidFill>
                    </a:rPr>
                    <a:t> </a:t>
                  </a:r>
                </a:p>
              </p:txBody>
            </p:sp>
          </mc:Choice>
          <mc:Fallback xmlns="">
            <p:sp>
              <p:nvSpPr>
                <p:cNvPr id="13" name="Rounded Rectangular Callout 12">
                  <a:extLst>
                    <a:ext uri="{FF2B5EF4-FFF2-40B4-BE49-F238E27FC236}">
                      <a16:creationId xmlns:a16="http://schemas.microsoft.com/office/drawing/2014/main" id="{C047D15C-0970-22D1-A803-0AA228DA6C77}"/>
                    </a:ext>
                  </a:extLst>
                </p:cNvPr>
                <p:cNvSpPr>
                  <a:spLocks noRot="1" noChangeAspect="1" noMove="1" noResize="1" noEditPoints="1" noAdjustHandles="1" noChangeArrowheads="1" noChangeShapeType="1" noTextEdit="1"/>
                </p:cNvSpPr>
                <p:nvPr/>
              </p:nvSpPr>
              <p:spPr>
                <a:xfrm>
                  <a:off x="10239073" y="2484773"/>
                  <a:ext cx="1712296" cy="1011994"/>
                </a:xfrm>
                <a:prstGeom prst="wedgeRoundRectCallout">
                  <a:avLst>
                    <a:gd name="adj1" fmla="val -76895"/>
                    <a:gd name="adj2" fmla="val 387"/>
                    <a:gd name="adj3" fmla="val 16667"/>
                  </a:avLst>
                </a:prstGeom>
                <a:blipFill>
                  <a:blip r:embed="rId8"/>
                  <a:stretch>
                    <a:fillRect t="-2439" b="-3659"/>
                  </a:stretch>
                </a:blipFill>
              </p:spPr>
              <p:txBody>
                <a:bodyPr/>
                <a:lstStyle/>
                <a:p>
                  <a:r>
                    <a:rPr lang="en-US">
                      <a:noFill/>
                    </a:rPr>
                    <a:t> </a:t>
                  </a:r>
                </a:p>
              </p:txBody>
            </p:sp>
          </mc:Fallback>
        </mc:AlternateContent>
      </p:grpSp>
      <p:sp>
        <p:nvSpPr>
          <p:cNvPr id="16" name="Rounded Rectangular Callout 15">
            <a:extLst>
              <a:ext uri="{FF2B5EF4-FFF2-40B4-BE49-F238E27FC236}">
                <a16:creationId xmlns:a16="http://schemas.microsoft.com/office/drawing/2014/main" id="{B609F57E-B04E-F179-8219-8774FACB1CE4}"/>
              </a:ext>
            </a:extLst>
          </p:cNvPr>
          <p:cNvSpPr/>
          <p:nvPr/>
        </p:nvSpPr>
        <p:spPr>
          <a:xfrm>
            <a:off x="3697727" y="1690688"/>
            <a:ext cx="3107476" cy="787109"/>
          </a:xfrm>
          <a:prstGeom prst="wedgeRoundRectCallout">
            <a:avLst>
              <a:gd name="adj1" fmla="val -57254"/>
              <a:gd name="adj2" fmla="val -2184"/>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Quantum Solver</a:t>
            </a:r>
          </a:p>
        </p:txBody>
      </p:sp>
    </p:spTree>
    <p:extLst>
      <p:ext uri="{BB962C8B-B14F-4D97-AF65-F5344CB8AC3E}">
        <p14:creationId xmlns:p14="http://schemas.microsoft.com/office/powerpoint/2010/main" val="104347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D3D-2CBC-0D18-2E3B-6538B0B976D8}"/>
              </a:ext>
            </a:extLst>
          </p:cNvPr>
          <p:cNvSpPr>
            <a:spLocks noGrp="1"/>
          </p:cNvSpPr>
          <p:nvPr>
            <p:ph type="title"/>
          </p:nvPr>
        </p:nvSpPr>
        <p:spPr/>
        <p:txBody>
          <a:bodyPr>
            <a:normAutofit/>
          </a:bodyPr>
          <a:lstStyle/>
          <a:p>
            <a:r>
              <a:rPr lang="en-US" sz="4000" dirty="0"/>
              <a:t>Negative Result 2: Attacking Perfectly-Correct TLPs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D707A-6F01-2E96-B14F-F3B591F842BF}"/>
                  </a:ext>
                </a:extLst>
              </p:cNvPr>
              <p:cNvSpPr>
                <a:spLocks noGrp="1"/>
              </p:cNvSpPr>
              <p:nvPr>
                <p:ph idx="1"/>
              </p:nvPr>
            </p:nvSpPr>
            <p:spPr>
              <a:xfrm>
                <a:off x="838196" y="2124693"/>
                <a:ext cx="10850217" cy="954107"/>
              </a:xfrm>
            </p:spPr>
            <p:txBody>
              <a:bodyPr>
                <a:normAutofit/>
              </a:bodyPr>
              <a:lstStyle/>
              <a:p>
                <a:pPr marL="0" indent="0">
                  <a:buNone/>
                </a:pPr>
                <a:r>
                  <a:rPr lang="en-US" dirty="0"/>
                  <a:t>Any </a:t>
                </a:r>
                <a:r>
                  <a:rPr lang="en-US" b="1" dirty="0">
                    <a:solidFill>
                      <a:srgbClr val="FF0000"/>
                    </a:solidFill>
                  </a:rPr>
                  <a:t>perfectly-correct</a:t>
                </a:r>
                <a:r>
                  <a:rPr lang="en-US" dirty="0"/>
                  <a:t> TLP with </a:t>
                </a:r>
                <a:r>
                  <a:rPr lang="en-US" b="1" dirty="0"/>
                  <a:t>either Gen or Sol being quantum</a:t>
                </a:r>
                <a:r>
                  <a:rPr lang="en-US" dirty="0"/>
                  <a:t> that needs </a:t>
                </a:r>
                <a14:m>
                  <m:oMath xmlns:m="http://schemas.openxmlformats.org/officeDocument/2006/math">
                    <m:r>
                      <a:rPr lang="en-US" b="0" i="1" smtClean="0">
                        <a:latin typeface="Cambria Math" panose="02040503050406030204" pitchFamily="18" charset="0"/>
                      </a:rPr>
                      <m:t>𝑛</m:t>
                    </m:r>
                  </m:oMath>
                </a14:m>
                <a:r>
                  <a:rPr lang="en-US" dirty="0"/>
                  <a:t> queries to generate can </a:t>
                </a:r>
                <a:r>
                  <a:rPr lang="en-US" b="1" dirty="0"/>
                  <a:t>always</a:t>
                </a:r>
                <a:r>
                  <a:rPr lang="en-US" dirty="0"/>
                  <a:t> be solved in </a:t>
                </a:r>
                <a:r>
                  <a:rPr lang="en-US" b="1" dirty="0"/>
                  <a:t>exactly </a:t>
                </a:r>
                <a14:m>
                  <m:oMath xmlns:m="http://schemas.openxmlformats.org/officeDocument/2006/math">
                    <m:r>
                      <a:rPr lang="en-US" altLang="zh-TW" b="1" i="1" dirty="0" smtClean="0">
                        <a:latin typeface="Cambria Math" panose="02040503050406030204" pitchFamily="18" charset="0"/>
                      </a:rPr>
                      <m:t>𝒏</m:t>
                    </m:r>
                  </m:oMath>
                </a14:m>
                <a:r>
                  <a:rPr lang="en-US" b="1" dirty="0"/>
                  <a:t> rounds</a:t>
                </a:r>
                <a:r>
                  <a:rPr lang="en-US" dirty="0"/>
                  <a:t>.</a:t>
                </a:r>
              </a:p>
            </p:txBody>
          </p:sp>
        </mc:Choice>
        <mc:Fallback xmlns="">
          <p:sp>
            <p:nvSpPr>
              <p:cNvPr id="3" name="Content Placeholder 2">
                <a:extLst>
                  <a:ext uri="{FF2B5EF4-FFF2-40B4-BE49-F238E27FC236}">
                    <a16:creationId xmlns:a16="http://schemas.microsoft.com/office/drawing/2014/main" id="{BE0D707A-6F01-2E96-B14F-F3B591F842BF}"/>
                  </a:ext>
                </a:extLst>
              </p:cNvPr>
              <p:cNvSpPr>
                <a:spLocks noGrp="1" noRot="1" noChangeAspect="1" noMove="1" noResize="1" noEditPoints="1" noAdjustHandles="1" noChangeArrowheads="1" noChangeShapeType="1" noTextEdit="1"/>
              </p:cNvSpPr>
              <p:nvPr>
                <p:ph idx="1"/>
              </p:nvPr>
            </p:nvSpPr>
            <p:spPr>
              <a:xfrm>
                <a:off x="838196" y="2124693"/>
                <a:ext cx="10850217" cy="954107"/>
              </a:xfrm>
              <a:blipFill>
                <a:blip r:embed="rId3"/>
                <a:stretch>
                  <a:fillRect l="-1051" t="-10526" b="-7895"/>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56BFC50-97E0-4ACA-625D-3D70280B293C}"/>
              </a:ext>
            </a:extLst>
          </p:cNvPr>
          <p:cNvSpPr>
            <a:spLocks noGrp="1"/>
          </p:cNvSpPr>
          <p:nvPr>
            <p:ph type="sldNum" sz="quarter" idx="12"/>
          </p:nvPr>
        </p:nvSpPr>
        <p:spPr/>
        <p:txBody>
          <a:bodyPr/>
          <a:lstStyle/>
          <a:p>
            <a:fld id="{24418F41-A89B-D747-A253-BCF7A238A5A1}" type="slidenum">
              <a:rPr lang="en-US" smtClean="0"/>
              <a:pPr/>
              <a:t>13</a:t>
            </a:fld>
            <a:endParaRPr lang="en-US" dirty="0"/>
          </a:p>
        </p:txBody>
      </p:sp>
      <p:grpSp>
        <p:nvGrpSpPr>
          <p:cNvPr id="6" name="Group 5">
            <a:extLst>
              <a:ext uri="{FF2B5EF4-FFF2-40B4-BE49-F238E27FC236}">
                <a16:creationId xmlns:a16="http://schemas.microsoft.com/office/drawing/2014/main" id="{3EE230B2-6111-7C64-92AC-A8AB4BF101DF}"/>
              </a:ext>
            </a:extLst>
          </p:cNvPr>
          <p:cNvGrpSpPr/>
          <p:nvPr/>
        </p:nvGrpSpPr>
        <p:grpSpPr>
          <a:xfrm>
            <a:off x="838197" y="3721571"/>
            <a:ext cx="10850217" cy="2572751"/>
            <a:chOff x="838197" y="3721571"/>
            <a:chExt cx="10850217" cy="2572751"/>
          </a:xfrm>
        </p:grpSpPr>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D1F5E39-6258-E514-C3CB-55DC46C66AA6}"/>
                    </a:ext>
                  </a:extLst>
                </p:cNvPr>
                <p:cNvSpPr txBox="1">
                  <a:spLocks/>
                </p:cNvSpPr>
                <p:nvPr/>
              </p:nvSpPr>
              <p:spPr>
                <a:xfrm>
                  <a:off x="838197" y="3721571"/>
                  <a:ext cx="10850217" cy="19299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Improve the </a:t>
                  </a:r>
                  <a:r>
                    <a:rPr lang="en-US" b="1" dirty="0"/>
                    <a:t>query complexity </a:t>
                  </a:r>
                  <a:r>
                    <a:rPr lang="en-US" dirty="0"/>
                    <a:t>of the attack in </a:t>
                  </a:r>
                  <a:r>
                    <a:rPr lang="en-US" dirty="0">
                      <a:solidFill>
                        <a:schemeClr val="accent1"/>
                      </a:solidFill>
                    </a:rPr>
                    <a:t>[MMV13] </a:t>
                  </a:r>
                  <a:r>
                    <a:rPr lang="en-US" dirty="0"/>
                    <a:t>in the fully classical setting:</a:t>
                  </a:r>
                </a:p>
                <a:p>
                  <a:pPr marL="0" indent="0">
                    <a:buNone/>
                  </a:pPr>
                  <a:r>
                    <a:rPr lang="en-US" dirty="0"/>
                    <a:t>[MMV13]:  need </a:t>
                  </a:r>
                  <a14:m>
                    <m:oMath xmlns:m="http://schemas.openxmlformats.org/officeDocument/2006/math">
                      <m:f>
                        <m:fPr>
                          <m:ctrlPr>
                            <a:rPr lang="en-US" i="1" smtClean="0">
                              <a:solidFill>
                                <a:schemeClr val="accent2"/>
                              </a:solidFill>
                              <a:latin typeface="Cambria Math" panose="02040503050406030204" pitchFamily="18" charset="0"/>
                            </a:rPr>
                          </m:ctrlPr>
                        </m:fPr>
                        <m:num>
                          <m:r>
                            <a:rPr lang="en-US" b="0" i="0" smtClean="0">
                              <a:solidFill>
                                <a:schemeClr val="accent2"/>
                              </a:solidFill>
                              <a:latin typeface="Cambria Math" panose="02040503050406030204" pitchFamily="18" charset="0"/>
                            </a:rPr>
                            <m:t>2</m:t>
                          </m:r>
                          <m:r>
                            <m:rPr>
                              <m:sty m:val="p"/>
                            </m:rPr>
                            <a:rPr lang="en-US" b="0" i="0" smtClean="0">
                              <a:solidFill>
                                <a:schemeClr val="accent2"/>
                              </a:solidFill>
                              <a:latin typeface="Cambria Math" panose="02040503050406030204" pitchFamily="18" charset="0"/>
                            </a:rPr>
                            <m:t>enm</m:t>
                          </m:r>
                        </m:num>
                        <m:den>
                          <m:r>
                            <m:rPr>
                              <m:sty m:val="p"/>
                            </m:rPr>
                            <a:rPr lang="en-US" b="0" i="0" smtClean="0">
                              <a:solidFill>
                                <a:schemeClr val="accent2"/>
                              </a:solidFill>
                              <a:latin typeface="Cambria Math" panose="02040503050406030204" pitchFamily="18" charset="0"/>
                            </a:rPr>
                            <m:t>ε</m:t>
                          </m:r>
                        </m:den>
                      </m:f>
                      <m:r>
                        <m:rPr>
                          <m:sty m:val="p"/>
                        </m:rPr>
                        <a:rPr lang="en-US" b="0" i="0" smtClean="0">
                          <a:solidFill>
                            <a:schemeClr val="accent2"/>
                          </a:solidFill>
                          <a:latin typeface="Cambria Math" panose="02040503050406030204" pitchFamily="18" charset="0"/>
                        </a:rPr>
                        <m:t>log</m:t>
                      </m:r>
                      <m:f>
                        <m:fPr>
                          <m:ctrlPr>
                            <a:rPr lang="en-US" i="1">
                              <a:solidFill>
                                <a:schemeClr val="accent2"/>
                              </a:solidFill>
                              <a:latin typeface="Cambria Math" panose="02040503050406030204" pitchFamily="18" charset="0"/>
                            </a:rPr>
                          </m:ctrlPr>
                        </m:fPr>
                        <m:num>
                          <m:r>
                            <m:rPr>
                              <m:sty m:val="p"/>
                            </m:rPr>
                            <a:rPr lang="en-US" b="0" i="0">
                              <a:solidFill>
                                <a:schemeClr val="accent2"/>
                              </a:solidFill>
                              <a:latin typeface="Cambria Math" panose="02040503050406030204" pitchFamily="18" charset="0"/>
                            </a:rPr>
                            <m:t>n</m:t>
                          </m:r>
                        </m:num>
                        <m:den>
                          <m:r>
                            <m:rPr>
                              <m:sty m:val="p"/>
                            </m:rPr>
                            <a:rPr lang="en-US" b="0" i="0">
                              <a:solidFill>
                                <a:schemeClr val="accent2"/>
                              </a:solidFill>
                              <a:latin typeface="Cambria Math" panose="02040503050406030204" pitchFamily="18" charset="0"/>
                            </a:rPr>
                            <m:t>ε</m:t>
                          </m:r>
                        </m:den>
                      </m:f>
                    </m:oMath>
                  </a14:m>
                  <a:r>
                    <a:rPr lang="en-US" dirty="0"/>
                    <a:t> queries to solve with </a:t>
                  </a:r>
                  <a:r>
                    <a:rPr lang="en-US" dirty="0">
                      <a:solidFill>
                        <a:schemeClr val="accent2"/>
                      </a:solidFill>
                    </a:rPr>
                    <a:t>probability </a:t>
                  </a:r>
                  <a14:m>
                    <m:oMath xmlns:m="http://schemas.openxmlformats.org/officeDocument/2006/math">
                      <m:r>
                        <a:rPr lang="en-US" b="0" i="1" smtClean="0">
                          <a:solidFill>
                            <a:schemeClr val="accent2"/>
                          </a:solidFill>
                          <a:latin typeface="Cambria Math" panose="02040503050406030204" pitchFamily="18" charset="0"/>
                        </a:rPr>
                        <m:t>1−</m:t>
                      </m:r>
                      <m:r>
                        <a:rPr lang="en-US" b="0" i="1" smtClean="0">
                          <a:solidFill>
                            <a:schemeClr val="accent2"/>
                          </a:solidFill>
                          <a:latin typeface="Cambria Math" panose="02040503050406030204" pitchFamily="18" charset="0"/>
                        </a:rPr>
                        <m:t>𝜀</m:t>
                      </m:r>
                    </m:oMath>
                  </a14:m>
                  <a:endParaRPr lang="en-US" dirty="0"/>
                </a:p>
                <a:p>
                  <a:pPr marL="0" indent="0">
                    <a:buNone/>
                  </a:pPr>
                  <a:r>
                    <a:rPr lang="en-US" dirty="0"/>
                    <a:t>This work: need </a:t>
                  </a:r>
                  <a14:m>
                    <m:oMath xmlns:m="http://schemas.openxmlformats.org/officeDocument/2006/math">
                      <m:r>
                        <a:rPr lang="en-US" b="0" i="1" smtClean="0">
                          <a:solidFill>
                            <a:schemeClr val="accent2"/>
                          </a:solidFill>
                          <a:latin typeface="Cambria Math" panose="02040503050406030204" pitchFamily="18" charset="0"/>
                        </a:rPr>
                        <m:t>𝑛𝑚</m:t>
                      </m:r>
                    </m:oMath>
                  </a14:m>
                  <a:r>
                    <a:rPr lang="en-US" dirty="0"/>
                    <a:t> queries to solve with </a:t>
                  </a:r>
                  <a:r>
                    <a:rPr lang="en-US" dirty="0">
                      <a:solidFill>
                        <a:schemeClr val="accent2"/>
                      </a:solidFill>
                    </a:rPr>
                    <a:t>probability </a:t>
                  </a:r>
                  <a14:m>
                    <m:oMath xmlns:m="http://schemas.openxmlformats.org/officeDocument/2006/math">
                      <m:r>
                        <a:rPr lang="en-US" b="0" i="1" smtClean="0">
                          <a:solidFill>
                            <a:schemeClr val="accent2"/>
                          </a:solidFill>
                          <a:latin typeface="Cambria Math" panose="02040503050406030204" pitchFamily="18" charset="0"/>
                        </a:rPr>
                        <m:t>1</m:t>
                      </m:r>
                    </m:oMath>
                  </a14:m>
                  <a:endParaRPr lang="en-US" dirty="0"/>
                </a:p>
              </p:txBody>
            </p:sp>
          </mc:Choice>
          <mc:Fallback xmlns="">
            <p:sp>
              <p:nvSpPr>
                <p:cNvPr id="5" name="Content Placeholder 2">
                  <a:extLst>
                    <a:ext uri="{FF2B5EF4-FFF2-40B4-BE49-F238E27FC236}">
                      <a16:creationId xmlns:a16="http://schemas.microsoft.com/office/drawing/2014/main" id="{2D1F5E39-6258-E514-C3CB-55DC46C66AA6}"/>
                    </a:ext>
                  </a:extLst>
                </p:cNvPr>
                <p:cNvSpPr txBox="1">
                  <a:spLocks noRot="1" noChangeAspect="1" noMove="1" noResize="1" noEditPoints="1" noAdjustHandles="1" noChangeArrowheads="1" noChangeShapeType="1" noTextEdit="1"/>
                </p:cNvSpPr>
                <p:nvPr/>
              </p:nvSpPr>
              <p:spPr>
                <a:xfrm>
                  <a:off x="838197" y="3721571"/>
                  <a:ext cx="10850217" cy="1929980"/>
                </a:xfrm>
                <a:prstGeom prst="rect">
                  <a:avLst/>
                </a:prstGeom>
                <a:blipFill>
                  <a:blip r:embed="rId4"/>
                  <a:stretch>
                    <a:fillRect l="-1051" t="-7190" b="-52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a:extLst>
                    <a:ext uri="{FF2B5EF4-FFF2-40B4-BE49-F238E27FC236}">
                      <a16:creationId xmlns:a16="http://schemas.microsoft.com/office/drawing/2014/main" id="{182C586E-2CCD-69D3-8902-166504334D4B}"/>
                    </a:ext>
                  </a:extLst>
                </p:cNvPr>
                <p:cNvSpPr/>
                <p:nvPr/>
              </p:nvSpPr>
              <p:spPr>
                <a:xfrm>
                  <a:off x="1786463" y="5882516"/>
                  <a:ext cx="2379137" cy="411806"/>
                </a:xfrm>
                <a:prstGeom prst="wedgeRoundRectCallout">
                  <a:avLst>
                    <a:gd name="adj1" fmla="val 27958"/>
                    <a:gd name="adj2" fmla="val -130976"/>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0" i="1" smtClean="0">
                          <a:solidFill>
                            <a:schemeClr val="bg1"/>
                          </a:solidFill>
                          <a:latin typeface="Cambria Math" panose="02040503050406030204" pitchFamily="18" charset="0"/>
                        </a:rPr>
                        <m:t>𝑚</m:t>
                      </m:r>
                    </m:oMath>
                  </a14:m>
                  <a:r>
                    <a:rPr lang="en-US" sz="2000" dirty="0">
                      <a:solidFill>
                        <a:schemeClr val="bg1"/>
                      </a:solidFill>
                    </a:rPr>
                    <a:t>: # of Sol’s queries</a:t>
                  </a:r>
                </a:p>
              </p:txBody>
            </p:sp>
          </mc:Choice>
          <mc:Fallback xmlns="">
            <p:sp>
              <p:nvSpPr>
                <p:cNvPr id="4" name="Rounded Rectangular Callout 3">
                  <a:extLst>
                    <a:ext uri="{FF2B5EF4-FFF2-40B4-BE49-F238E27FC236}">
                      <a16:creationId xmlns:a16="http://schemas.microsoft.com/office/drawing/2014/main" id="{182C586E-2CCD-69D3-8902-166504334D4B}"/>
                    </a:ext>
                  </a:extLst>
                </p:cNvPr>
                <p:cNvSpPr>
                  <a:spLocks noRot="1" noChangeAspect="1" noMove="1" noResize="1" noEditPoints="1" noAdjustHandles="1" noChangeArrowheads="1" noChangeShapeType="1" noTextEdit="1"/>
                </p:cNvSpPr>
                <p:nvPr/>
              </p:nvSpPr>
              <p:spPr>
                <a:xfrm>
                  <a:off x="1786463" y="5882516"/>
                  <a:ext cx="2379137" cy="411806"/>
                </a:xfrm>
                <a:prstGeom prst="wedgeRoundRectCallout">
                  <a:avLst>
                    <a:gd name="adj1" fmla="val 27958"/>
                    <a:gd name="adj2" fmla="val -130976"/>
                    <a:gd name="adj3" fmla="val 16667"/>
                  </a:avLst>
                </a:prstGeom>
                <a:blipFill>
                  <a:blip r:embed="rId5"/>
                  <a:stretch>
                    <a:fillRect b="-11290"/>
                  </a:stretch>
                </a:blipFill>
              </p:spPr>
              <p:txBody>
                <a:bodyPr/>
                <a:lstStyle/>
                <a:p>
                  <a:r>
                    <a:rPr lang="en-US">
                      <a:noFill/>
                    </a:rPr>
                    <a:t> </a:t>
                  </a:r>
                </a:p>
              </p:txBody>
            </p:sp>
          </mc:Fallback>
        </mc:AlternateContent>
      </p:grpSp>
    </p:spTree>
    <p:extLst>
      <p:ext uri="{BB962C8B-B14F-4D97-AF65-F5344CB8AC3E}">
        <p14:creationId xmlns:p14="http://schemas.microsoft.com/office/powerpoint/2010/main" val="385562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D3D-2CBC-0D18-2E3B-6538B0B976D8}"/>
              </a:ext>
            </a:extLst>
          </p:cNvPr>
          <p:cNvSpPr>
            <a:spLocks noGrp="1"/>
          </p:cNvSpPr>
          <p:nvPr>
            <p:ph type="title"/>
          </p:nvPr>
        </p:nvSpPr>
        <p:spPr>
          <a:xfrm>
            <a:off x="838199" y="365125"/>
            <a:ext cx="10850215" cy="1325563"/>
          </a:xfrm>
        </p:spPr>
        <p:txBody>
          <a:bodyPr>
            <a:normAutofit/>
          </a:bodyPr>
          <a:lstStyle/>
          <a:p>
            <a:r>
              <a:rPr lang="en-US" sz="3600" dirty="0"/>
              <a:t>Negative Result 2: Attacking Perfectly-Correct CGCS-TLPs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37FE178-E7CA-0104-1407-0A4876DF3194}"/>
                  </a:ext>
                </a:extLst>
              </p:cNvPr>
              <p:cNvSpPr txBox="1">
                <a:spLocks/>
              </p:cNvSpPr>
              <p:nvPr/>
            </p:nvSpPr>
            <p:spPr>
              <a:xfrm>
                <a:off x="838198" y="3552921"/>
                <a:ext cx="6595535" cy="2923536"/>
              </a:xfrm>
              <a:prstGeom prst="rect">
                <a:avLst/>
              </a:prstGeom>
              <a:solidFill>
                <a:schemeClr val="bg1">
                  <a:lumMod val="95000"/>
                </a:schemeClr>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Attack: on input puzzle </a:t>
                </a:r>
                <a14:m>
                  <m:oMath xmlns:m="http://schemas.openxmlformats.org/officeDocument/2006/math">
                    <m:r>
                      <a:rPr lang="en-US" sz="2400" i="1" dirty="0" smtClean="0">
                        <a:latin typeface="Cambria Math" panose="02040503050406030204" pitchFamily="18" charset="0"/>
                      </a:rPr>
                      <m:t>𝑃</m:t>
                    </m:r>
                  </m:oMath>
                </a14:m>
                <a:endParaRPr lang="en-US" sz="2400" dirty="0"/>
              </a:p>
              <a:p>
                <a:pPr marL="0" indent="0">
                  <a:buFont typeface="Arial" panose="020B0604020202020204" pitchFamily="34" charset="0"/>
                  <a:buNone/>
                </a:pPr>
                <a:r>
                  <a:rPr lang="en-US" sz="2400" dirty="0"/>
                  <a:t>While the solution has not been determined yet:</a:t>
                </a:r>
              </a:p>
              <a:p>
                <a:pPr marL="0" indent="0">
                  <a:buFont typeface="Arial" panose="020B0604020202020204" pitchFamily="34" charset="0"/>
                  <a:buNone/>
                </a:pPr>
                <a:r>
                  <a:rPr lang="en-US" sz="2400" dirty="0"/>
                  <a:t>	Sample Sol’s view </a:t>
                </a:r>
                <a14:m>
                  <m:oMath xmlns:m="http://schemas.openxmlformats.org/officeDocument/2006/math">
                    <m:r>
                      <a:rPr lang="en-US" sz="2400" b="0" i="1" smtClean="0">
                        <a:latin typeface="Cambria Math" panose="02040503050406030204" pitchFamily="18" charset="0"/>
                      </a:rPr>
                      <m:t>𝑉</m:t>
                    </m:r>
                  </m:oMath>
                </a14:m>
                <a:r>
                  <a:rPr lang="en-US" sz="2400" dirty="0"/>
                  <a:t> cond. on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𝐿</m:t>
                    </m:r>
                    <m:r>
                      <a:rPr lang="en-US" sz="2400" i="1" dirty="0" smtClean="0">
                        <a:latin typeface="Cambria Math" panose="02040503050406030204" pitchFamily="18" charset="0"/>
                      </a:rPr>
                      <m:t>,</m:t>
                    </m:r>
                    <m:r>
                      <a:rPr lang="en-US" sz="2400" i="1" dirty="0" smtClean="0">
                        <a:latin typeface="Cambria Math" panose="02040503050406030204" pitchFamily="18" charset="0"/>
                      </a:rPr>
                      <m:t>𝑃</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𝑠</m:t>
                        </m:r>
                      </m:e>
                      <m:sub>
                        <m:r>
                          <m:rPr>
                            <m:sty m:val="p"/>
                          </m:rPr>
                          <a:rPr lang="en-US" sz="2400" b="0" i="0" dirty="0" smtClean="0">
                            <a:latin typeface="Cambria Math" panose="02040503050406030204" pitchFamily="18" charset="0"/>
                          </a:rPr>
                          <m:t>first</m:t>
                        </m:r>
                      </m:sub>
                    </m:sSub>
                    <m:r>
                      <a:rPr lang="en-US" sz="2400" b="0" i="1" dirty="0" smtClean="0">
                        <a:latin typeface="Cambria Math" panose="02040503050406030204" pitchFamily="18" charset="0"/>
                      </a:rPr>
                      <m:t>)</m:t>
                    </m:r>
                  </m:oMath>
                </a14:m>
                <a:endParaRPr lang="en-US" sz="2400" dirty="0"/>
              </a:p>
              <a:p>
                <a:pPr marL="0" indent="0">
                  <a:buFont typeface="Arial" panose="020B0604020202020204" pitchFamily="34" charset="0"/>
                  <a:buNone/>
                </a:pPr>
                <a:r>
                  <a:rPr lang="en-US" sz="2400" dirty="0"/>
                  <a:t>	Make queries to RO on </a:t>
                </a:r>
                <a14:m>
                  <m:oMath xmlns:m="http://schemas.openxmlformats.org/officeDocument/2006/math">
                    <m:r>
                      <a:rPr lang="en-US" sz="2400" b="0" i="1" smtClean="0">
                        <a:latin typeface="Cambria Math" panose="02040503050406030204" pitchFamily="18" charset="0"/>
                      </a:rPr>
                      <m:t>𝑄</m:t>
                    </m:r>
                  </m:oMath>
                </a14:m>
                <a:r>
                  <a:rPr lang="en-US" sz="2400" dirty="0"/>
                  <a:t> of </a:t>
                </a:r>
                <a14:m>
                  <m:oMath xmlns:m="http://schemas.openxmlformats.org/officeDocument/2006/math">
                    <m:r>
                      <a:rPr lang="en-US" sz="2400" b="0" i="1" smtClean="0">
                        <a:latin typeface="Cambria Math" panose="02040503050406030204" pitchFamily="18" charset="0"/>
                      </a:rPr>
                      <m:t>𝑉</m:t>
                    </m:r>
                  </m:oMath>
                </a14:m>
                <a:endParaRPr lang="en-US" sz="2400" dirty="0"/>
              </a:p>
              <a:p>
                <a:pPr marL="0" indent="0">
                  <a:buNone/>
                </a:pPr>
                <a:r>
                  <a:rPr lang="en-US" sz="2400" dirty="0"/>
                  <a:t>	Update the list: </a:t>
                </a:r>
                <a14:m>
                  <m:oMath xmlns:m="http://schemas.openxmlformats.org/officeDocument/2006/math">
                    <m:r>
                      <a:rPr lang="en-US" sz="2400" i="1" smtClean="0">
                        <a:latin typeface="Cambria Math" panose="02040503050406030204" pitchFamily="18" charset="0"/>
                      </a:rPr>
                      <m:t>𝐿</m:t>
                    </m:r>
                    <m:r>
                      <a:rPr lang="en-US" sz="2400" i="1" smtClean="0">
                        <a:latin typeface="Cambria Math" panose="02040503050406030204" pitchFamily="18" charset="0"/>
                      </a:rPr>
                      <m:t>←</m:t>
                    </m:r>
                    <m:r>
                      <a:rPr lang="en-US" sz="2400" i="1" smtClean="0">
                        <a:latin typeface="Cambria Math" panose="02040503050406030204" pitchFamily="18" charset="0"/>
                      </a:rPr>
                      <m:t>𝐿</m:t>
                    </m:r>
                    <m:r>
                      <a:rPr lang="en-US" sz="240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𝑄</m:t>
                        </m:r>
                        <m:r>
                          <a:rPr lang="en-US" sz="2400" i="1">
                            <a:latin typeface="Cambria Math" panose="02040503050406030204" pitchFamily="18" charset="0"/>
                          </a:rPr>
                          <m:t>,</m:t>
                        </m:r>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b="0" i="1" smtClean="0">
                                <a:latin typeface="Cambria Math" panose="02040503050406030204" pitchFamily="18" charset="0"/>
                              </a:rPr>
                              <m:t>𝑄</m:t>
                            </m:r>
                          </m:e>
                        </m:d>
                      </m:e>
                    </m:d>
                    <m:r>
                      <a:rPr lang="en-US" sz="2400" i="1">
                        <a:latin typeface="Cambria Math" panose="02040503050406030204" pitchFamily="18" charset="0"/>
                      </a:rPr>
                      <m:t>}</m:t>
                    </m:r>
                  </m:oMath>
                </a14:m>
                <a:endParaRPr lang="en-US" sz="2400" dirty="0"/>
              </a:p>
              <a:p>
                <a:pPr marL="0" indent="0">
                  <a:buFont typeface="Arial" panose="020B0604020202020204" pitchFamily="34" charset="0"/>
                  <a:buNone/>
                </a:pPr>
                <a:r>
                  <a:rPr lang="en-US" sz="2400" dirty="0"/>
                  <a:t>Output the remaining, unique solution</a:t>
                </a:r>
              </a:p>
            </p:txBody>
          </p:sp>
        </mc:Choice>
        <mc:Fallback xmlns="">
          <p:sp>
            <p:nvSpPr>
              <p:cNvPr id="4" name="Content Placeholder 2">
                <a:extLst>
                  <a:ext uri="{FF2B5EF4-FFF2-40B4-BE49-F238E27FC236}">
                    <a16:creationId xmlns:a16="http://schemas.microsoft.com/office/drawing/2014/main" id="{D37FE178-E7CA-0104-1407-0A4876DF3194}"/>
                  </a:ext>
                </a:extLst>
              </p:cNvPr>
              <p:cNvSpPr txBox="1">
                <a:spLocks noRot="1" noChangeAspect="1" noMove="1" noResize="1" noEditPoints="1" noAdjustHandles="1" noChangeArrowheads="1" noChangeShapeType="1" noTextEdit="1"/>
              </p:cNvSpPr>
              <p:nvPr/>
            </p:nvSpPr>
            <p:spPr>
              <a:xfrm>
                <a:off x="838198" y="3552921"/>
                <a:ext cx="6595535" cy="2923536"/>
              </a:xfrm>
              <a:prstGeom prst="rect">
                <a:avLst/>
              </a:prstGeom>
              <a:blipFill>
                <a:blip r:embed="rId3"/>
                <a:stretch>
                  <a:fillRect l="-1147" t="-1709"/>
                </a:stretch>
              </a:blipFill>
              <a:ln w="38100">
                <a:solidFill>
                  <a:schemeClr val="tx1"/>
                </a:solidFill>
              </a:ln>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64A7A9A2-40D0-FABC-E155-7B604D84CDCF}"/>
              </a:ext>
            </a:extLst>
          </p:cNvPr>
          <p:cNvSpPr txBox="1">
            <a:spLocks/>
          </p:cNvSpPr>
          <p:nvPr/>
        </p:nvSpPr>
        <p:spPr>
          <a:xfrm>
            <a:off x="838198" y="2333125"/>
            <a:ext cx="10850217" cy="954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Our attack is inspired by </a:t>
            </a:r>
            <a:r>
              <a:rPr lang="en-US" b="1" dirty="0"/>
              <a:t>certificate complexity</a:t>
            </a:r>
            <a:r>
              <a:rPr lang="en-US" dirty="0"/>
              <a:t> </a:t>
            </a:r>
            <a:r>
              <a:rPr lang="en-US" dirty="0" err="1"/>
              <a:t>v.s</a:t>
            </a:r>
            <a:r>
              <a:rPr lang="en-US" dirty="0"/>
              <a:t>. </a:t>
            </a:r>
            <a:r>
              <a:rPr lang="en-US" b="1" dirty="0"/>
              <a:t>decision tree depth</a:t>
            </a:r>
            <a:r>
              <a:rPr lang="en-US" dirty="0"/>
              <a:t> in Boolean function analysis</a:t>
            </a:r>
          </a:p>
        </p:txBody>
      </p:sp>
      <p:sp>
        <p:nvSpPr>
          <p:cNvPr id="7" name="Content Placeholder 2">
            <a:extLst>
              <a:ext uri="{FF2B5EF4-FFF2-40B4-BE49-F238E27FC236}">
                <a16:creationId xmlns:a16="http://schemas.microsoft.com/office/drawing/2014/main" id="{38469EBF-3D98-5361-F908-87736353B91C}"/>
              </a:ext>
            </a:extLst>
          </p:cNvPr>
          <p:cNvSpPr txBox="1">
            <a:spLocks/>
          </p:cNvSpPr>
          <p:nvPr/>
        </p:nvSpPr>
        <p:spPr>
          <a:xfrm>
            <a:off x="838198" y="1610239"/>
            <a:ext cx="10850217" cy="5936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Consider classical Gen + classical Sol</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C76D4FBF-DC65-4C7B-C12C-D500699A11A5}"/>
                  </a:ext>
                </a:extLst>
              </p:cNvPr>
              <p:cNvSpPr txBox="1">
                <a:spLocks/>
              </p:cNvSpPr>
              <p:nvPr/>
            </p:nvSpPr>
            <p:spPr>
              <a:xfrm>
                <a:off x="7821660" y="3438373"/>
                <a:ext cx="4359960" cy="3167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2"/>
                    </a:solidFill>
                  </a:rPr>
                  <a:t>Observation:</a:t>
                </a:r>
                <a:r>
                  <a:rPr lang="en-US" sz="2400" dirty="0"/>
                  <a:t> </a:t>
                </a:r>
                <a:r>
                  <a:rPr lang="en-US" altLang="zh-TW" sz="2400" b="1" dirty="0"/>
                  <a:t>every</a:t>
                </a:r>
                <a:r>
                  <a:rPr lang="en-US" altLang="zh-TW" sz="2400" dirty="0"/>
                  <a:t> </a:t>
                </a:r>
                <a:r>
                  <a:rPr lang="en-US" sz="2400" dirty="0"/>
                  <a:t>Q must intersect </a:t>
                </a:r>
                <a:r>
                  <a:rPr lang="en-US" sz="2400" b="1" dirty="0"/>
                  <a:t>every</a:t>
                </a:r>
                <a:r>
                  <a:rPr lang="en-US" sz="2400" dirty="0"/>
                  <a:t> query set in Gen’s views with </a:t>
                </a:r>
                <a14:m>
                  <m:oMath xmlns:m="http://schemas.openxmlformats.org/officeDocument/2006/math">
                    <m:r>
                      <a:rPr lang="en-US" sz="2400" i="1" dirty="0">
                        <a:latin typeface="Cambria Math" panose="02040503050406030204" pitchFamily="18" charset="0"/>
                      </a:rPr>
                      <m:t>𝑆</m:t>
                    </m:r>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𝑠</m:t>
                        </m:r>
                      </m:e>
                      <m:sub>
                        <m:r>
                          <m:rPr>
                            <m:sty m:val="p"/>
                          </m:rPr>
                          <a:rPr lang="en-US" sz="2400" dirty="0">
                            <a:latin typeface="Cambria Math" panose="02040503050406030204" pitchFamily="18" charset="0"/>
                          </a:rPr>
                          <m:t>first</m:t>
                        </m:r>
                      </m:sub>
                    </m:sSub>
                  </m:oMath>
                </a14:m>
                <a:r>
                  <a:rPr lang="en-US" sz="2400" dirty="0"/>
                  <a:t> beyond </a:t>
                </a:r>
                <a14:m>
                  <m:oMath xmlns:m="http://schemas.openxmlformats.org/officeDocument/2006/math">
                    <m:r>
                      <a:rPr lang="en-US" sz="2400" b="0" i="1" smtClean="0">
                        <a:latin typeface="Cambria Math" panose="02040503050406030204" pitchFamily="18" charset="0"/>
                      </a:rPr>
                      <m:t>𝐿</m:t>
                    </m:r>
                  </m:oMath>
                </a14:m>
                <a:endParaRPr lang="en-US" sz="2400" b="1" dirty="0"/>
              </a:p>
              <a:p>
                <a:r>
                  <a:rPr lang="en-US" sz="2400" dirty="0"/>
                  <a:t>Otherwise, </a:t>
                </a:r>
                <a:r>
                  <a:rPr lang="en-US" sz="2400" b="1" dirty="0"/>
                  <a:t>perfect</a:t>
                </a:r>
                <a:r>
                  <a:rPr lang="en-US" sz="2400" dirty="0"/>
                  <a:t> correctness will be violated</a:t>
                </a:r>
              </a:p>
              <a:p>
                <a:r>
                  <a:rPr lang="en-US" sz="2400" dirty="0"/>
                  <a:t>At most </a:t>
                </a:r>
                <a14:m>
                  <m:oMath xmlns:m="http://schemas.openxmlformats.org/officeDocument/2006/math">
                    <m:r>
                      <a:rPr lang="en-US" sz="2400" b="0" i="1" smtClean="0">
                        <a:solidFill>
                          <a:schemeClr val="accent2"/>
                        </a:solidFill>
                        <a:latin typeface="Cambria Math" panose="02040503050406030204" pitchFamily="18" charset="0"/>
                      </a:rPr>
                      <m:t>𝑛</m:t>
                    </m:r>
                  </m:oMath>
                </a14:m>
                <a:r>
                  <a:rPr lang="en-US" sz="2400" dirty="0"/>
                  <a:t> iterations.</a:t>
                </a:r>
              </a:p>
              <a:p>
                <a:r>
                  <a:rPr lang="en-US" sz="2400" dirty="0"/>
                  <a:t>Query complexity: </a:t>
                </a:r>
                <a14:m>
                  <m:oMath xmlns:m="http://schemas.openxmlformats.org/officeDocument/2006/math">
                    <m:r>
                      <a:rPr lang="en-US" sz="2400" b="0" i="1" smtClean="0">
                        <a:solidFill>
                          <a:schemeClr val="accent2"/>
                        </a:solidFill>
                        <a:latin typeface="Cambria Math" panose="02040503050406030204" pitchFamily="18" charset="0"/>
                      </a:rPr>
                      <m:t>𝑛𝑚</m:t>
                    </m:r>
                  </m:oMath>
                </a14:m>
                <a:endParaRPr lang="en-US" sz="2400" dirty="0"/>
              </a:p>
              <a:p>
                <a:pPr marL="0" indent="0">
                  <a:buNone/>
                </a:pPr>
                <a:endParaRPr lang="en-US" sz="2400" dirty="0"/>
              </a:p>
            </p:txBody>
          </p:sp>
        </mc:Choice>
        <mc:Fallback xmlns="">
          <p:sp>
            <p:nvSpPr>
              <p:cNvPr id="8" name="Content Placeholder 2">
                <a:extLst>
                  <a:ext uri="{FF2B5EF4-FFF2-40B4-BE49-F238E27FC236}">
                    <a16:creationId xmlns:a16="http://schemas.microsoft.com/office/drawing/2014/main" id="{C76D4FBF-DC65-4C7B-C12C-D500699A11A5}"/>
                  </a:ext>
                </a:extLst>
              </p:cNvPr>
              <p:cNvSpPr txBox="1">
                <a:spLocks noRot="1" noChangeAspect="1" noMove="1" noResize="1" noEditPoints="1" noAdjustHandles="1" noChangeArrowheads="1" noChangeShapeType="1" noTextEdit="1"/>
              </p:cNvSpPr>
              <p:nvPr/>
            </p:nvSpPr>
            <p:spPr>
              <a:xfrm>
                <a:off x="7821660" y="3438373"/>
                <a:ext cx="4359960" cy="3167245"/>
              </a:xfrm>
              <a:prstGeom prst="rect">
                <a:avLst/>
              </a:prstGeom>
              <a:blipFill>
                <a:blip r:embed="rId4"/>
                <a:stretch>
                  <a:fillRect l="-1739" t="-2390" r="-870" b="-2390"/>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23EEA04E-002A-4DD0-FF03-98C44EC4BB4C}"/>
              </a:ext>
            </a:extLst>
          </p:cNvPr>
          <p:cNvSpPr>
            <a:spLocks noGrp="1"/>
          </p:cNvSpPr>
          <p:nvPr>
            <p:ph type="sldNum" sz="quarter" idx="12"/>
          </p:nvPr>
        </p:nvSpPr>
        <p:spPr/>
        <p:txBody>
          <a:bodyPr/>
          <a:lstStyle/>
          <a:p>
            <a:fld id="{24418F41-A89B-D747-A253-BCF7A238A5A1}" type="slidenum">
              <a:rPr lang="en-US" smtClean="0"/>
              <a:pPr/>
              <a:t>14</a:t>
            </a:fld>
            <a:endParaRPr lang="en-US" dirty="0"/>
          </a:p>
        </p:txBody>
      </p:sp>
      <p:sp>
        <p:nvSpPr>
          <p:cNvPr id="3" name="Rounded Rectangular Callout 2">
            <a:extLst>
              <a:ext uri="{FF2B5EF4-FFF2-40B4-BE49-F238E27FC236}">
                <a16:creationId xmlns:a16="http://schemas.microsoft.com/office/drawing/2014/main" id="{EE7542BA-E153-530C-2D01-01757D4007A0}"/>
              </a:ext>
            </a:extLst>
          </p:cNvPr>
          <p:cNvSpPr/>
          <p:nvPr/>
        </p:nvSpPr>
        <p:spPr>
          <a:xfrm>
            <a:off x="5244354" y="3287231"/>
            <a:ext cx="2523518" cy="666203"/>
          </a:xfrm>
          <a:prstGeom prst="wedgeRoundRectCallout">
            <a:avLst>
              <a:gd name="adj1" fmla="val 3025"/>
              <a:gd name="adj2" fmla="val 138454"/>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lexicographically first remaining solution</a:t>
            </a:r>
          </a:p>
        </p:txBody>
      </p:sp>
    </p:spTree>
    <p:extLst>
      <p:ext uri="{BB962C8B-B14F-4D97-AF65-F5344CB8AC3E}">
        <p14:creationId xmlns:p14="http://schemas.microsoft.com/office/powerpoint/2010/main" val="122015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D3D-2CBC-0D18-2E3B-6538B0B976D8}"/>
              </a:ext>
            </a:extLst>
          </p:cNvPr>
          <p:cNvSpPr>
            <a:spLocks noGrp="1"/>
          </p:cNvSpPr>
          <p:nvPr>
            <p:ph type="title"/>
          </p:nvPr>
        </p:nvSpPr>
        <p:spPr>
          <a:xfrm>
            <a:off x="838200" y="365125"/>
            <a:ext cx="10829544" cy="1325563"/>
          </a:xfrm>
        </p:spPr>
        <p:txBody>
          <a:bodyPr>
            <a:normAutofit/>
          </a:bodyPr>
          <a:lstStyle/>
          <a:p>
            <a:r>
              <a:rPr lang="en-US" sz="3600" dirty="0"/>
              <a:t>Negative Result 2: Attacking Perfectly-Correct QGCS-TLPs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37FE178-E7CA-0104-1407-0A4876DF3194}"/>
                  </a:ext>
                </a:extLst>
              </p:cNvPr>
              <p:cNvSpPr txBox="1">
                <a:spLocks/>
              </p:cNvSpPr>
              <p:nvPr/>
            </p:nvSpPr>
            <p:spPr>
              <a:xfrm>
                <a:off x="838198" y="3262741"/>
                <a:ext cx="6426202" cy="3182880"/>
              </a:xfrm>
              <a:prstGeom prst="rect">
                <a:avLst/>
              </a:prstGeom>
              <a:solidFill>
                <a:schemeClr val="bg1">
                  <a:lumMod val="95000"/>
                </a:schemeClr>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Attacking TLP with </a:t>
                </a:r>
                <a:r>
                  <a:rPr lang="en-US" sz="2400" b="1" dirty="0"/>
                  <a:t>QGCS</a:t>
                </a:r>
                <a:r>
                  <a:rPr lang="en-US" sz="2400" dirty="0"/>
                  <a:t> (attack is </a:t>
                </a:r>
                <a:r>
                  <a:rPr lang="en-US" sz="2400" b="1" dirty="0"/>
                  <a:t>the same</a:t>
                </a:r>
                <a:r>
                  <a:rPr lang="en-US" sz="2400" dirty="0"/>
                  <a:t>!): </a:t>
                </a:r>
              </a:p>
              <a:p>
                <a:pPr marL="0" indent="0">
                  <a:buNone/>
                </a:pPr>
                <a:r>
                  <a:rPr lang="en-US" sz="2400" dirty="0"/>
                  <a:t>On input the puzzle </a:t>
                </a:r>
                <a14:m>
                  <m:oMath xmlns:m="http://schemas.openxmlformats.org/officeDocument/2006/math">
                    <m:r>
                      <a:rPr lang="en-US" sz="2400" i="1" dirty="0" smtClean="0">
                        <a:latin typeface="Cambria Math" panose="02040503050406030204" pitchFamily="18" charset="0"/>
                      </a:rPr>
                      <m:t>𝑃</m:t>
                    </m:r>
                  </m:oMath>
                </a14:m>
                <a:r>
                  <a:rPr lang="en-US" sz="2400" dirty="0"/>
                  <a:t>,</a:t>
                </a:r>
              </a:p>
              <a:p>
                <a:pPr marL="0" indent="0">
                  <a:buFont typeface="Arial" panose="020B0604020202020204" pitchFamily="34" charset="0"/>
                  <a:buNone/>
                </a:pPr>
                <a:r>
                  <a:rPr lang="en-US" sz="2400" dirty="0"/>
                  <a:t>While the solution has not been determined yet:</a:t>
                </a:r>
              </a:p>
              <a:p>
                <a:pPr marL="0" indent="0">
                  <a:buNone/>
                </a:pPr>
                <a:r>
                  <a:rPr lang="en-US" sz="2400" dirty="0"/>
                  <a:t>	Sample Sol’s view </a:t>
                </a:r>
                <a14:m>
                  <m:oMath xmlns:m="http://schemas.openxmlformats.org/officeDocument/2006/math">
                    <m:r>
                      <a:rPr lang="en-US" sz="2400" b="0" i="1" smtClean="0">
                        <a:latin typeface="Cambria Math" panose="02040503050406030204" pitchFamily="18" charset="0"/>
                      </a:rPr>
                      <m:t>𝑉</m:t>
                    </m:r>
                  </m:oMath>
                </a14:m>
                <a:r>
                  <a:rPr lang="en-US" sz="2400" dirty="0"/>
                  <a:t> cond. on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𝐿</m:t>
                    </m:r>
                    <m:r>
                      <a:rPr lang="en-US" sz="2400" i="1" dirty="0" smtClean="0">
                        <a:latin typeface="Cambria Math" panose="02040503050406030204" pitchFamily="18" charset="0"/>
                      </a:rPr>
                      <m:t>,</m:t>
                    </m:r>
                    <m:r>
                      <a:rPr lang="en-US" sz="2400" i="1" dirty="0" smtClean="0">
                        <a:latin typeface="Cambria Math" panose="02040503050406030204" pitchFamily="18" charset="0"/>
                      </a:rPr>
                      <m:t>𝑃</m:t>
                    </m:r>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𝑠</m:t>
                        </m:r>
                      </m:e>
                      <m:sub>
                        <m:r>
                          <m:rPr>
                            <m:sty m:val="p"/>
                          </m:rPr>
                          <a:rPr lang="en-US" sz="2400" dirty="0">
                            <a:latin typeface="Cambria Math" panose="02040503050406030204" pitchFamily="18" charset="0"/>
                          </a:rPr>
                          <m:t>first</m:t>
                        </m:r>
                      </m:sub>
                    </m:sSub>
                    <m:r>
                      <a:rPr lang="en-US" sz="2400" b="0" i="1" dirty="0" smtClean="0">
                        <a:latin typeface="Cambria Math" panose="02040503050406030204" pitchFamily="18" charset="0"/>
                      </a:rPr>
                      <m:t>)</m:t>
                    </m:r>
                  </m:oMath>
                </a14:m>
                <a:r>
                  <a:rPr lang="en-US" sz="2400" dirty="0"/>
                  <a:t> </a:t>
                </a:r>
              </a:p>
              <a:p>
                <a:pPr marL="0" indent="0">
                  <a:buNone/>
                </a:pPr>
                <a:r>
                  <a:rPr lang="en-US" sz="2400" dirty="0"/>
                  <a:t>	Make queries to RO on </a:t>
                </a:r>
                <a14:m>
                  <m:oMath xmlns:m="http://schemas.openxmlformats.org/officeDocument/2006/math">
                    <m:r>
                      <a:rPr lang="en-US" sz="2400" i="1">
                        <a:latin typeface="Cambria Math" panose="02040503050406030204" pitchFamily="18" charset="0"/>
                      </a:rPr>
                      <m:t>𝑄</m:t>
                    </m:r>
                  </m:oMath>
                </a14:m>
                <a:r>
                  <a:rPr lang="en-US" sz="2400" dirty="0"/>
                  <a:t> of </a:t>
                </a:r>
                <a14:m>
                  <m:oMath xmlns:m="http://schemas.openxmlformats.org/officeDocument/2006/math">
                    <m:r>
                      <a:rPr lang="en-US" sz="2400" i="1">
                        <a:latin typeface="Cambria Math" panose="02040503050406030204" pitchFamily="18" charset="0"/>
                      </a:rPr>
                      <m:t>𝑉</m:t>
                    </m:r>
                  </m:oMath>
                </a14:m>
                <a:endParaRPr lang="en-US" sz="2400" dirty="0"/>
              </a:p>
              <a:p>
                <a:pPr marL="0" indent="0">
                  <a:buNone/>
                </a:pPr>
                <a:r>
                  <a:rPr lang="en-US" sz="2400" dirty="0"/>
                  <a:t>	Update the list: </a:t>
                </a:r>
                <a14:m>
                  <m:oMath xmlns:m="http://schemas.openxmlformats.org/officeDocument/2006/math">
                    <m:r>
                      <a:rPr lang="en-US" sz="2400" i="1" smtClean="0">
                        <a:latin typeface="Cambria Math" panose="02040503050406030204" pitchFamily="18" charset="0"/>
                      </a:rPr>
                      <m:t>𝐿</m:t>
                    </m:r>
                    <m:r>
                      <a:rPr lang="en-US" sz="2400" i="1" smtClean="0">
                        <a:latin typeface="Cambria Math" panose="02040503050406030204" pitchFamily="18" charset="0"/>
                      </a:rPr>
                      <m:t>←</m:t>
                    </m:r>
                    <m:r>
                      <a:rPr lang="en-US" sz="2400" i="1" smtClean="0">
                        <a:latin typeface="Cambria Math" panose="02040503050406030204" pitchFamily="18" charset="0"/>
                      </a:rPr>
                      <m:t>𝐿</m:t>
                    </m:r>
                    <m:r>
                      <a:rPr lang="en-US" sz="240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𝑄</m:t>
                        </m:r>
                        <m:r>
                          <a:rPr lang="en-US" sz="2400" i="1">
                            <a:latin typeface="Cambria Math" panose="02040503050406030204" pitchFamily="18" charset="0"/>
                          </a:rPr>
                          <m:t>,</m:t>
                        </m:r>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b="0" i="1" smtClean="0">
                                <a:latin typeface="Cambria Math" panose="02040503050406030204" pitchFamily="18" charset="0"/>
                              </a:rPr>
                              <m:t>𝑄</m:t>
                            </m:r>
                          </m:e>
                        </m:d>
                      </m:e>
                    </m:d>
                    <m:r>
                      <a:rPr lang="en-US" sz="2400" i="1">
                        <a:latin typeface="Cambria Math" panose="02040503050406030204" pitchFamily="18" charset="0"/>
                      </a:rPr>
                      <m:t>}</m:t>
                    </m:r>
                  </m:oMath>
                </a14:m>
                <a:endParaRPr lang="en-US" sz="2400" dirty="0"/>
              </a:p>
              <a:p>
                <a:pPr marL="0" indent="0">
                  <a:buFont typeface="Arial" panose="020B0604020202020204" pitchFamily="34" charset="0"/>
                  <a:buNone/>
                </a:pPr>
                <a:r>
                  <a:rPr lang="en-US" sz="2400" dirty="0"/>
                  <a:t>Output the remaining, unique solution</a:t>
                </a:r>
              </a:p>
            </p:txBody>
          </p:sp>
        </mc:Choice>
        <mc:Fallback xmlns="">
          <p:sp>
            <p:nvSpPr>
              <p:cNvPr id="4" name="Content Placeholder 2">
                <a:extLst>
                  <a:ext uri="{FF2B5EF4-FFF2-40B4-BE49-F238E27FC236}">
                    <a16:creationId xmlns:a16="http://schemas.microsoft.com/office/drawing/2014/main" id="{D37FE178-E7CA-0104-1407-0A4876DF3194}"/>
                  </a:ext>
                </a:extLst>
              </p:cNvPr>
              <p:cNvSpPr txBox="1">
                <a:spLocks noRot="1" noChangeAspect="1" noMove="1" noResize="1" noEditPoints="1" noAdjustHandles="1" noChangeArrowheads="1" noChangeShapeType="1" noTextEdit="1"/>
              </p:cNvSpPr>
              <p:nvPr/>
            </p:nvSpPr>
            <p:spPr>
              <a:xfrm>
                <a:off x="838198" y="3262741"/>
                <a:ext cx="6426202" cy="3182880"/>
              </a:xfrm>
              <a:prstGeom prst="rect">
                <a:avLst/>
              </a:prstGeom>
              <a:blipFill>
                <a:blip r:embed="rId3"/>
                <a:stretch>
                  <a:fillRect l="-1176" t="-1575" b="-4331"/>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8204F3-155F-AD9C-B95E-0987D9831496}"/>
                  </a:ext>
                </a:extLst>
              </p:cNvPr>
              <p:cNvSpPr txBox="1">
                <a:spLocks/>
              </p:cNvSpPr>
              <p:nvPr/>
            </p:nvSpPr>
            <p:spPr>
              <a:xfrm>
                <a:off x="7264401" y="3285206"/>
                <a:ext cx="4863432" cy="3294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2"/>
                    </a:solidFill>
                  </a:rPr>
                  <a:t>Observation:</a:t>
                </a:r>
                <a:r>
                  <a:rPr lang="en-US" sz="2400" dirty="0"/>
                  <a:t> </a:t>
                </a:r>
                <a:r>
                  <a:rPr lang="en-US" sz="2400" b="1" dirty="0"/>
                  <a:t>every</a:t>
                </a:r>
                <a:r>
                  <a:rPr lang="en-US" sz="2400" dirty="0"/>
                  <a:t> </a:t>
                </a:r>
                <a14:m>
                  <m:oMath xmlns:m="http://schemas.openxmlformats.org/officeDocument/2006/math">
                    <m:r>
                      <a:rPr lang="en-US" sz="2400" b="0" i="1" smtClean="0">
                        <a:latin typeface="Cambria Math" panose="02040503050406030204" pitchFamily="18" charset="0"/>
                      </a:rPr>
                      <m:t>𝑄</m:t>
                    </m:r>
                  </m:oMath>
                </a14:m>
                <a:r>
                  <a:rPr lang="en-US" sz="2400" dirty="0"/>
                  <a:t> must </a:t>
                </a:r>
                <a:r>
                  <a:rPr lang="en-US" sz="2400" b="1" dirty="0"/>
                  <a:t>intersect every</a:t>
                </a:r>
                <a:r>
                  <a:rPr lang="en-US" sz="2400" dirty="0"/>
                  <a:t> Gen’s </a:t>
                </a:r>
                <a:r>
                  <a:rPr lang="en-US" sz="2400" b="1" dirty="0">
                    <a:solidFill>
                      <a:srgbClr val="FF0000"/>
                    </a:solidFill>
                  </a:rPr>
                  <a:t>maximum database</a:t>
                </a:r>
                <a:r>
                  <a:rPr lang="en-US" sz="2400" b="1" dirty="0"/>
                  <a:t> </a:t>
                </a:r>
                <a:r>
                  <a:rPr lang="en-US" sz="2400" dirty="0"/>
                  <a:t>with </a:t>
                </a:r>
                <a14:m>
                  <m:oMath xmlns:m="http://schemas.openxmlformats.org/officeDocument/2006/math">
                    <m:r>
                      <a:rPr lang="en-US" sz="2400" i="1" dirty="0">
                        <a:latin typeface="Cambria Math" panose="02040503050406030204" pitchFamily="18" charset="0"/>
                      </a:rPr>
                      <m:t>𝑆</m:t>
                    </m:r>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𝑠</m:t>
                        </m:r>
                      </m:e>
                      <m:sub>
                        <m:r>
                          <m:rPr>
                            <m:sty m:val="p"/>
                          </m:rPr>
                          <a:rPr lang="en-US" sz="2400" dirty="0">
                            <a:latin typeface="Cambria Math" panose="02040503050406030204" pitchFamily="18" charset="0"/>
                          </a:rPr>
                          <m:t>first</m:t>
                        </m:r>
                      </m:sub>
                    </m:sSub>
                  </m:oMath>
                </a14:m>
                <a:r>
                  <a:rPr lang="en-US" sz="2400" dirty="0"/>
                  <a:t> beyond </a:t>
                </a:r>
                <a14:m>
                  <m:oMath xmlns:m="http://schemas.openxmlformats.org/officeDocument/2006/math">
                    <m:r>
                      <a:rPr lang="en-US" sz="2400" b="0" i="1" smtClean="0">
                        <a:latin typeface="Cambria Math" panose="02040503050406030204" pitchFamily="18" charset="0"/>
                      </a:rPr>
                      <m:t>𝐿</m:t>
                    </m:r>
                  </m:oMath>
                </a14:m>
                <a:endParaRPr lang="en-US" sz="2400" b="1" dirty="0"/>
              </a:p>
              <a:p>
                <a:r>
                  <a:rPr lang="en-US" sz="2400" dirty="0"/>
                  <a:t>Otherwise, </a:t>
                </a:r>
                <a:r>
                  <a:rPr lang="en-US" sz="2400" b="1" dirty="0"/>
                  <a:t>perfect</a:t>
                </a:r>
                <a:r>
                  <a:rPr lang="en-US" sz="2400" dirty="0"/>
                  <a:t> correctness will be violated</a:t>
                </a:r>
              </a:p>
              <a:p>
                <a:r>
                  <a:rPr lang="en-US" sz="2400" dirty="0"/>
                  <a:t>At most </a:t>
                </a:r>
                <a14:m>
                  <m:oMath xmlns:m="http://schemas.openxmlformats.org/officeDocument/2006/math">
                    <m:r>
                      <a:rPr lang="en-US" sz="2400" b="0" i="1" smtClean="0">
                        <a:solidFill>
                          <a:schemeClr val="accent2"/>
                        </a:solidFill>
                        <a:latin typeface="Cambria Math" panose="02040503050406030204" pitchFamily="18" charset="0"/>
                      </a:rPr>
                      <m:t>𝑛</m:t>
                    </m:r>
                  </m:oMath>
                </a14:m>
                <a:r>
                  <a:rPr lang="en-US" sz="2400" dirty="0"/>
                  <a:t> iterations.</a:t>
                </a:r>
              </a:p>
              <a:p>
                <a:r>
                  <a:rPr lang="en-US" sz="2400" dirty="0"/>
                  <a:t>Query complexity: </a:t>
                </a:r>
                <a14:m>
                  <m:oMath xmlns:m="http://schemas.openxmlformats.org/officeDocument/2006/math">
                    <m:r>
                      <a:rPr lang="en-US" sz="2400" i="1" smtClean="0">
                        <a:solidFill>
                          <a:schemeClr val="accent2"/>
                        </a:solidFill>
                        <a:latin typeface="Cambria Math" panose="02040503050406030204" pitchFamily="18" charset="0"/>
                      </a:rPr>
                      <m:t>𝑛𝑚</m:t>
                    </m:r>
                  </m:oMath>
                </a14:m>
                <a:endParaRPr lang="en-US" sz="2400" dirty="0"/>
              </a:p>
            </p:txBody>
          </p:sp>
        </mc:Choice>
        <mc:Fallback xmlns="">
          <p:sp>
            <p:nvSpPr>
              <p:cNvPr id="3" name="Content Placeholder 2">
                <a:extLst>
                  <a:ext uri="{FF2B5EF4-FFF2-40B4-BE49-F238E27FC236}">
                    <a16:creationId xmlns:a16="http://schemas.microsoft.com/office/drawing/2014/main" id="{6F8204F3-155F-AD9C-B95E-0987D9831496}"/>
                  </a:ext>
                </a:extLst>
              </p:cNvPr>
              <p:cNvSpPr txBox="1">
                <a:spLocks noRot="1" noChangeAspect="1" noMove="1" noResize="1" noEditPoints="1" noAdjustHandles="1" noChangeArrowheads="1" noChangeShapeType="1" noTextEdit="1"/>
              </p:cNvSpPr>
              <p:nvPr/>
            </p:nvSpPr>
            <p:spPr>
              <a:xfrm>
                <a:off x="7264401" y="3285206"/>
                <a:ext cx="4863432" cy="3294885"/>
              </a:xfrm>
              <a:prstGeom prst="rect">
                <a:avLst/>
              </a:prstGeom>
              <a:blipFill>
                <a:blip r:embed="rId4"/>
                <a:stretch>
                  <a:fillRect l="-1828" t="-2308" r="-783"/>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9DB45D30-0821-12C2-84E5-AD9FCB0F1E86}"/>
              </a:ext>
            </a:extLst>
          </p:cNvPr>
          <p:cNvSpPr>
            <a:spLocks noGrp="1"/>
          </p:cNvSpPr>
          <p:nvPr>
            <p:ph type="sldNum" sz="quarter" idx="12"/>
          </p:nvPr>
        </p:nvSpPr>
        <p:spPr/>
        <p:txBody>
          <a:bodyPr/>
          <a:lstStyle/>
          <a:p>
            <a:fld id="{24418F41-A89B-D747-A253-BCF7A238A5A1}" type="slidenum">
              <a:rPr lang="en-US" smtClean="0"/>
              <a:pPr/>
              <a:t>15</a:t>
            </a:fld>
            <a:endParaRPr lang="en-US" dirty="0"/>
          </a:p>
        </p:txBody>
      </p:sp>
      <p:sp>
        <p:nvSpPr>
          <p:cNvPr id="6" name="Content Placeholder 2">
            <a:extLst>
              <a:ext uri="{FF2B5EF4-FFF2-40B4-BE49-F238E27FC236}">
                <a16:creationId xmlns:a16="http://schemas.microsoft.com/office/drawing/2014/main" id="{1C828FF9-8430-256A-D838-0458C1BB02EA}"/>
              </a:ext>
            </a:extLst>
          </p:cNvPr>
          <p:cNvSpPr txBox="1">
            <a:spLocks/>
          </p:cNvSpPr>
          <p:nvPr/>
        </p:nvSpPr>
        <p:spPr>
          <a:xfrm>
            <a:off x="838198" y="2084240"/>
            <a:ext cx="11289633" cy="952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Less natural setting, but technique might be useful for other applications</a:t>
            </a:r>
          </a:p>
          <a:p>
            <a:r>
              <a:rPr lang="en-US" sz="2400" dirty="0"/>
              <a:t>In the C-Q setting, we use the </a:t>
            </a:r>
            <a:r>
              <a:rPr lang="en-US" sz="2400" b="1" dirty="0"/>
              <a:t>compressed oracle </a:t>
            </a:r>
            <a:r>
              <a:rPr lang="en-US" sz="2400" dirty="0"/>
              <a:t>technique</a:t>
            </a:r>
            <a:r>
              <a:rPr lang="en-US" sz="2400" b="1" dirty="0"/>
              <a:t> </a:t>
            </a:r>
            <a:r>
              <a:rPr lang="en-US" sz="2400" dirty="0">
                <a:solidFill>
                  <a:schemeClr val="accent1"/>
                </a:solidFill>
              </a:rPr>
              <a:t>[Zhandry’19]</a:t>
            </a:r>
          </a:p>
        </p:txBody>
      </p:sp>
    </p:spTree>
    <p:extLst>
      <p:ext uri="{BB962C8B-B14F-4D97-AF65-F5344CB8AC3E}">
        <p14:creationId xmlns:p14="http://schemas.microsoft.com/office/powerpoint/2010/main" val="25077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D3D-2CBC-0D18-2E3B-6538B0B976D8}"/>
              </a:ext>
            </a:extLst>
          </p:cNvPr>
          <p:cNvSpPr>
            <a:spLocks noGrp="1"/>
          </p:cNvSpPr>
          <p:nvPr>
            <p:ph type="title"/>
          </p:nvPr>
        </p:nvSpPr>
        <p:spPr>
          <a:xfrm>
            <a:off x="838199" y="365125"/>
            <a:ext cx="10964333" cy="1325563"/>
          </a:xfrm>
        </p:spPr>
        <p:txBody>
          <a:bodyPr>
            <a:normAutofit/>
          </a:bodyPr>
          <a:lstStyle/>
          <a:p>
            <a:r>
              <a:rPr lang="en-US" sz="3600" dirty="0"/>
              <a:t>Negative Result 2: Attacking Perfectly-Correct CGQS-TLPs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37FE178-E7CA-0104-1407-0A4876DF3194}"/>
                  </a:ext>
                </a:extLst>
              </p:cNvPr>
              <p:cNvSpPr txBox="1">
                <a:spLocks/>
              </p:cNvSpPr>
              <p:nvPr/>
            </p:nvSpPr>
            <p:spPr>
              <a:xfrm>
                <a:off x="838201" y="2046407"/>
                <a:ext cx="6584576" cy="3846395"/>
              </a:xfrm>
              <a:prstGeom prst="rect">
                <a:avLst/>
              </a:prstGeom>
              <a:solidFill>
                <a:schemeClr val="bg1">
                  <a:lumMod val="95000"/>
                </a:schemeClr>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Attacking TLP with </a:t>
                </a:r>
                <a:r>
                  <a:rPr lang="en-US" sz="2400" b="1" dirty="0"/>
                  <a:t>CGQS</a:t>
                </a:r>
                <a:r>
                  <a:rPr lang="en-US" sz="2400" dirty="0"/>
                  <a:t>: </a:t>
                </a:r>
              </a:p>
              <a:p>
                <a:pPr marL="0" indent="0">
                  <a:buNone/>
                </a:pPr>
                <a:r>
                  <a:rPr lang="en-US" sz="2400" dirty="0"/>
                  <a:t>On input the puzzle </a:t>
                </a:r>
                <a14:m>
                  <m:oMath xmlns:m="http://schemas.openxmlformats.org/officeDocument/2006/math">
                    <m:r>
                      <a:rPr lang="en-US" sz="2400" i="1" dirty="0" smtClean="0">
                        <a:latin typeface="Cambria Math" panose="02040503050406030204" pitchFamily="18" charset="0"/>
                      </a:rPr>
                      <m:t>𝑃</m:t>
                    </m:r>
                  </m:oMath>
                </a14:m>
                <a:r>
                  <a:rPr lang="en-US" sz="2400" dirty="0"/>
                  <a:t>,</a:t>
                </a:r>
              </a:p>
              <a:p>
                <a:pPr marL="0" indent="0">
                  <a:buFont typeface="Arial" panose="020B0604020202020204" pitchFamily="34" charset="0"/>
                  <a:buNone/>
                </a:pPr>
                <a:r>
                  <a:rPr lang="en-US" sz="2400" dirty="0"/>
                  <a:t>While the solution has not been determined yet:</a:t>
                </a:r>
              </a:p>
              <a:p>
                <a:pPr marL="0" indent="0">
                  <a:buNone/>
                </a:pPr>
                <a:r>
                  <a:rPr lang="en-US" sz="2400" dirty="0"/>
                  <a:t>	Sample Sol’s </a:t>
                </a:r>
                <a:r>
                  <a:rPr lang="en-US" sz="2400" b="1" dirty="0"/>
                  <a:t>purified view</a:t>
                </a:r>
                <a:r>
                  <a:rPr lang="en-US" sz="2400" dirty="0"/>
                  <a:t> </a:t>
                </a:r>
                <a14:m>
                  <m:oMath xmlns:m="http://schemas.openxmlformats.org/officeDocument/2006/math">
                    <m:r>
                      <a:rPr lang="en-US" sz="2400" b="0" i="1" smtClean="0">
                        <a:latin typeface="Cambria Math" panose="02040503050406030204" pitchFamily="18" charset="0"/>
                      </a:rPr>
                      <m:t>𝑉</m:t>
                    </m:r>
                  </m:oMath>
                </a14:m>
                <a:r>
                  <a:rPr lang="en-US" sz="2400" dirty="0"/>
                  <a:t> cond. on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𝐿</m:t>
                    </m:r>
                    <m:r>
                      <a:rPr lang="en-US" sz="2400" i="1" dirty="0" smtClean="0">
                        <a:latin typeface="Cambria Math" panose="02040503050406030204" pitchFamily="18" charset="0"/>
                      </a:rPr>
                      <m:t>,</m:t>
                    </m:r>
                    <m:r>
                      <a:rPr lang="en-US" sz="2400" i="1" dirty="0" smtClean="0">
                        <a:latin typeface="Cambria Math" panose="02040503050406030204" pitchFamily="18" charset="0"/>
                      </a:rPr>
                      <m:t>𝑃</m:t>
                    </m:r>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𝑠</m:t>
                        </m:r>
                      </m:e>
                      <m:sub>
                        <m:r>
                          <m:rPr>
                            <m:sty m:val="p"/>
                          </m:rPr>
                          <a:rPr lang="en-US" sz="2400" dirty="0">
                            <a:latin typeface="Cambria Math" panose="02040503050406030204" pitchFamily="18" charset="0"/>
                          </a:rPr>
                          <m:t>first</m:t>
                        </m:r>
                      </m:sub>
                    </m:sSub>
                    <m:r>
                      <a:rPr lang="en-US" sz="2400" b="0" i="1" dirty="0" smtClean="0">
                        <a:latin typeface="Cambria Math" panose="02040503050406030204" pitchFamily="18" charset="0"/>
                      </a:rPr>
                      <m:t>)</m:t>
                    </m:r>
                  </m:oMath>
                </a14:m>
                <a:endParaRPr lang="en-US" sz="2400" dirty="0"/>
              </a:p>
              <a:p>
                <a:pPr marL="0" indent="0">
                  <a:buNone/>
                </a:pPr>
                <a:r>
                  <a:rPr lang="en-US" sz="2400" dirty="0"/>
                  <a:t>	Make queries to RO on </a:t>
                </a:r>
                <a:r>
                  <a:rPr lang="en-US" sz="2400" b="1" dirty="0">
                    <a:solidFill>
                      <a:srgbClr val="FF0000"/>
                    </a:solidFill>
                  </a:rPr>
                  <a:t>maximum database</a:t>
                </a:r>
                <a:endParaRPr lang="en-US" sz="2400" dirty="0"/>
              </a:p>
              <a:p>
                <a:pPr marL="0" indent="0">
                  <a:buNone/>
                </a:pPr>
                <a:r>
                  <a:rPr lang="en-US" sz="2400" dirty="0"/>
                  <a:t>	Update the list: </a:t>
                </a:r>
                <a14:m>
                  <m:oMath xmlns:m="http://schemas.openxmlformats.org/officeDocument/2006/math">
                    <m:r>
                      <a:rPr lang="en-US" sz="2400" i="1" smtClean="0">
                        <a:latin typeface="Cambria Math" panose="02040503050406030204" pitchFamily="18" charset="0"/>
                      </a:rPr>
                      <m:t>𝐿</m:t>
                    </m:r>
                    <m:r>
                      <a:rPr lang="en-US" sz="2400" i="1" smtClean="0">
                        <a:latin typeface="Cambria Math" panose="02040503050406030204" pitchFamily="18" charset="0"/>
                      </a:rPr>
                      <m:t>←</m:t>
                    </m:r>
                    <m:r>
                      <a:rPr lang="en-US" sz="2400" i="1" smtClean="0">
                        <a:latin typeface="Cambria Math" panose="02040503050406030204" pitchFamily="18" charset="0"/>
                      </a:rPr>
                      <m:t>𝐿</m:t>
                    </m:r>
                    <m:r>
                      <a:rPr lang="en-US" sz="240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𝑄</m:t>
                        </m:r>
                        <m:r>
                          <a:rPr lang="en-US" sz="2400" i="1">
                            <a:latin typeface="Cambria Math" panose="02040503050406030204" pitchFamily="18" charset="0"/>
                          </a:rPr>
                          <m:t>,</m:t>
                        </m:r>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b="0" i="1" smtClean="0">
                                <a:latin typeface="Cambria Math" panose="02040503050406030204" pitchFamily="18" charset="0"/>
                              </a:rPr>
                              <m:t>𝑄</m:t>
                            </m:r>
                          </m:e>
                        </m:d>
                      </m:e>
                    </m:d>
                    <m:r>
                      <a:rPr lang="en-US" sz="2400" i="1">
                        <a:latin typeface="Cambria Math" panose="02040503050406030204" pitchFamily="18" charset="0"/>
                      </a:rPr>
                      <m:t>}</m:t>
                    </m:r>
                  </m:oMath>
                </a14:m>
                <a:endParaRPr lang="en-US" sz="2400" dirty="0"/>
              </a:p>
              <a:p>
                <a:pPr marL="0" indent="0">
                  <a:buFont typeface="Arial" panose="020B0604020202020204" pitchFamily="34" charset="0"/>
                  <a:buNone/>
                </a:pPr>
                <a:r>
                  <a:rPr lang="en-US" sz="2400" dirty="0"/>
                  <a:t>Output the remaining, unique solution</a:t>
                </a:r>
              </a:p>
            </p:txBody>
          </p:sp>
        </mc:Choice>
        <mc:Fallback xmlns="">
          <p:sp>
            <p:nvSpPr>
              <p:cNvPr id="4" name="Content Placeholder 2">
                <a:extLst>
                  <a:ext uri="{FF2B5EF4-FFF2-40B4-BE49-F238E27FC236}">
                    <a16:creationId xmlns:a16="http://schemas.microsoft.com/office/drawing/2014/main" id="{D37FE178-E7CA-0104-1407-0A4876DF3194}"/>
                  </a:ext>
                </a:extLst>
              </p:cNvPr>
              <p:cNvSpPr txBox="1">
                <a:spLocks noRot="1" noChangeAspect="1" noMove="1" noResize="1" noEditPoints="1" noAdjustHandles="1" noChangeArrowheads="1" noChangeShapeType="1" noTextEdit="1"/>
              </p:cNvSpPr>
              <p:nvPr/>
            </p:nvSpPr>
            <p:spPr>
              <a:xfrm>
                <a:off x="838201" y="2046407"/>
                <a:ext cx="6584576" cy="3846395"/>
              </a:xfrm>
              <a:prstGeom prst="rect">
                <a:avLst/>
              </a:prstGeom>
              <a:blipFill>
                <a:blip r:embed="rId3"/>
                <a:stretch>
                  <a:fillRect l="-1147" t="-1303"/>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8204F3-155F-AD9C-B95E-0987D9831496}"/>
                  </a:ext>
                </a:extLst>
              </p:cNvPr>
              <p:cNvSpPr txBox="1">
                <a:spLocks/>
              </p:cNvSpPr>
              <p:nvPr/>
            </p:nvSpPr>
            <p:spPr>
              <a:xfrm>
                <a:off x="7422777" y="2304875"/>
                <a:ext cx="4769223" cy="3329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Observation: </a:t>
                </a:r>
                <a:r>
                  <a:rPr lang="en-US" sz="2400" b="1" dirty="0"/>
                  <a:t>every</a:t>
                </a:r>
                <a:r>
                  <a:rPr lang="en-US" sz="2400" dirty="0"/>
                  <a:t> Sol’s </a:t>
                </a:r>
                <a:r>
                  <a:rPr lang="en-US" sz="2400" b="1" dirty="0">
                    <a:solidFill>
                      <a:srgbClr val="FF0000"/>
                    </a:solidFill>
                  </a:rPr>
                  <a:t>maximum database</a:t>
                </a:r>
                <a:r>
                  <a:rPr lang="en-US" sz="2400" dirty="0"/>
                  <a:t> must </a:t>
                </a:r>
                <a:r>
                  <a:rPr lang="en-US" sz="2400" b="1" dirty="0"/>
                  <a:t>intersect every</a:t>
                </a:r>
                <a:r>
                  <a:rPr lang="en-US" sz="2400" dirty="0"/>
                  <a:t> Gen’s query set with </a:t>
                </a:r>
                <a14:m>
                  <m:oMath xmlns:m="http://schemas.openxmlformats.org/officeDocument/2006/math">
                    <m:r>
                      <a:rPr lang="en-US" sz="2400" i="1" dirty="0">
                        <a:latin typeface="Cambria Math" panose="02040503050406030204" pitchFamily="18" charset="0"/>
                      </a:rPr>
                      <m:t>𝑆</m:t>
                    </m:r>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𝑠</m:t>
                        </m:r>
                      </m:e>
                      <m:sub>
                        <m:r>
                          <m:rPr>
                            <m:sty m:val="p"/>
                          </m:rPr>
                          <a:rPr lang="en-US" sz="2400" dirty="0">
                            <a:latin typeface="Cambria Math" panose="02040503050406030204" pitchFamily="18" charset="0"/>
                          </a:rPr>
                          <m:t>first</m:t>
                        </m:r>
                      </m:sub>
                    </m:sSub>
                  </m:oMath>
                </a14:m>
                <a:r>
                  <a:rPr lang="en-US" sz="2400" dirty="0"/>
                  <a:t> beyond </a:t>
                </a:r>
                <a14:m>
                  <m:oMath xmlns:m="http://schemas.openxmlformats.org/officeDocument/2006/math">
                    <m:r>
                      <a:rPr lang="en-US" sz="2400" b="0" i="1" smtClean="0">
                        <a:latin typeface="Cambria Math" panose="02040503050406030204" pitchFamily="18" charset="0"/>
                      </a:rPr>
                      <m:t>𝐿</m:t>
                    </m:r>
                  </m:oMath>
                </a14:m>
                <a:endParaRPr lang="en-US" sz="2400" b="1" dirty="0"/>
              </a:p>
              <a:p>
                <a:r>
                  <a:rPr lang="en-US" sz="2400" dirty="0"/>
                  <a:t>Otherwise, </a:t>
                </a:r>
                <a:r>
                  <a:rPr lang="en-US" sz="2400" b="1" dirty="0"/>
                  <a:t>perfect</a:t>
                </a:r>
                <a:r>
                  <a:rPr lang="en-US" sz="2400" dirty="0"/>
                  <a:t> correctness will be violated.</a:t>
                </a:r>
              </a:p>
              <a:p>
                <a:r>
                  <a:rPr lang="en-US" sz="2400" dirty="0"/>
                  <a:t>At most </a:t>
                </a:r>
                <a14:m>
                  <m:oMath xmlns:m="http://schemas.openxmlformats.org/officeDocument/2006/math">
                    <m:r>
                      <a:rPr lang="en-US" sz="2400" b="0" i="1" smtClean="0">
                        <a:solidFill>
                          <a:schemeClr val="accent2"/>
                        </a:solidFill>
                        <a:latin typeface="Cambria Math" panose="02040503050406030204" pitchFamily="18" charset="0"/>
                      </a:rPr>
                      <m:t>𝑛</m:t>
                    </m:r>
                  </m:oMath>
                </a14:m>
                <a:r>
                  <a:rPr lang="en-US" sz="2400" dirty="0"/>
                  <a:t> iterations.</a:t>
                </a:r>
              </a:p>
              <a:p>
                <a:r>
                  <a:rPr lang="en-US" sz="2400" dirty="0"/>
                  <a:t>Query complexity: </a:t>
                </a:r>
                <a14:m>
                  <m:oMath xmlns:m="http://schemas.openxmlformats.org/officeDocument/2006/math">
                    <m:r>
                      <a:rPr lang="en-US" sz="2400" i="1" smtClean="0">
                        <a:solidFill>
                          <a:schemeClr val="accent2"/>
                        </a:solidFill>
                        <a:latin typeface="Cambria Math" panose="02040503050406030204" pitchFamily="18" charset="0"/>
                      </a:rPr>
                      <m:t>𝑛𝑚</m:t>
                    </m:r>
                  </m:oMath>
                </a14:m>
                <a:endParaRPr lang="en-US" sz="2400"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6F8204F3-155F-AD9C-B95E-0987D9831496}"/>
                  </a:ext>
                </a:extLst>
              </p:cNvPr>
              <p:cNvSpPr txBox="1">
                <a:spLocks noRot="1" noChangeAspect="1" noMove="1" noResize="1" noEditPoints="1" noAdjustHandles="1" noChangeArrowheads="1" noChangeShapeType="1" noTextEdit="1"/>
              </p:cNvSpPr>
              <p:nvPr/>
            </p:nvSpPr>
            <p:spPr>
              <a:xfrm>
                <a:off x="7422777" y="2304875"/>
                <a:ext cx="4769223" cy="3329458"/>
              </a:xfrm>
              <a:prstGeom prst="rect">
                <a:avLst/>
              </a:prstGeom>
              <a:blipFill>
                <a:blip r:embed="rId4"/>
                <a:stretch>
                  <a:fillRect l="-1857" t="-2281" r="-2653"/>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865F2142-3CD2-507F-F643-B8A03A436752}"/>
              </a:ext>
            </a:extLst>
          </p:cNvPr>
          <p:cNvSpPr>
            <a:spLocks noGrp="1"/>
          </p:cNvSpPr>
          <p:nvPr>
            <p:ph type="sldNum" sz="quarter" idx="12"/>
          </p:nvPr>
        </p:nvSpPr>
        <p:spPr/>
        <p:txBody>
          <a:bodyPr/>
          <a:lstStyle/>
          <a:p>
            <a:fld id="{24418F41-A89B-D747-A253-BCF7A238A5A1}" type="slidenum">
              <a:rPr lang="en-US" smtClean="0"/>
              <a:pPr/>
              <a:t>16</a:t>
            </a:fld>
            <a:endParaRPr lang="en-US" dirty="0"/>
          </a:p>
        </p:txBody>
      </p:sp>
    </p:spTree>
    <p:extLst>
      <p:ext uri="{BB962C8B-B14F-4D97-AF65-F5344CB8AC3E}">
        <p14:creationId xmlns:p14="http://schemas.microsoft.com/office/powerpoint/2010/main" val="2283596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D3D-2CBC-0D18-2E3B-6538B0B976D8}"/>
              </a:ext>
            </a:extLst>
          </p:cNvPr>
          <p:cNvSpPr>
            <a:spLocks noGrp="1"/>
          </p:cNvSpPr>
          <p:nvPr>
            <p:ph type="title"/>
          </p:nvPr>
        </p:nvSpPr>
        <p:spPr/>
        <p:txBody>
          <a:bodyPr/>
          <a:lstStyle/>
          <a:p>
            <a:r>
              <a:rPr lang="en-US" dirty="0"/>
              <a:t>Barrier Result: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D707A-6F01-2E96-B14F-F3B591F842BF}"/>
                  </a:ext>
                </a:extLst>
              </p:cNvPr>
              <p:cNvSpPr>
                <a:spLocks noGrp="1"/>
              </p:cNvSpPr>
              <p:nvPr>
                <p:ph idx="1"/>
              </p:nvPr>
            </p:nvSpPr>
            <p:spPr>
              <a:xfrm>
                <a:off x="838200" y="1825625"/>
                <a:ext cx="10515600" cy="1325563"/>
              </a:xfrm>
            </p:spPr>
            <p:txBody>
              <a:bodyPr/>
              <a:lstStyle/>
              <a:p>
                <a:pPr marL="0" indent="0">
                  <a:buNone/>
                </a:pPr>
                <a:r>
                  <a:rPr lang="en-US" dirty="0"/>
                  <a:t>If Aaronson-</a:t>
                </a:r>
                <a:r>
                  <a:rPr lang="en-US" dirty="0" err="1"/>
                  <a:t>Ambainis</a:t>
                </a:r>
                <a:r>
                  <a:rPr lang="en-US" dirty="0"/>
                  <a:t> Conjecture is </a:t>
                </a:r>
                <a:r>
                  <a:rPr lang="en-US" b="1" dirty="0"/>
                  <a:t>false</a:t>
                </a:r>
                <a:r>
                  <a:rPr lang="en-US" dirty="0"/>
                  <a:t>, then there exists a TLP that requires </a:t>
                </a:r>
                <a14:m>
                  <m:oMath xmlns:m="http://schemas.openxmlformats.org/officeDocument/2006/math">
                    <m:r>
                      <a:rPr lang="en-US" b="0" i="1" smtClean="0">
                        <a:solidFill>
                          <a:schemeClr val="accent2"/>
                        </a:solidFill>
                        <a:latin typeface="Cambria Math" panose="02040503050406030204" pitchFamily="18" charset="0"/>
                      </a:rPr>
                      <m:t>𝑛</m:t>
                    </m:r>
                  </m:oMath>
                </a14:m>
                <a:r>
                  <a:rPr lang="en-US" dirty="0"/>
                  <a:t> </a:t>
                </a:r>
                <a:r>
                  <a:rPr lang="en-US" b="1" dirty="0">
                    <a:solidFill>
                      <a:schemeClr val="accent2"/>
                    </a:solidFill>
                  </a:rPr>
                  <a:t>quantum</a:t>
                </a:r>
                <a:r>
                  <a:rPr lang="en-US" dirty="0"/>
                  <a:t> queries to generate but need </a:t>
                </a:r>
                <a:r>
                  <a:rPr lang="en-US" dirty="0">
                    <a:solidFill>
                      <a:schemeClr val="accent2"/>
                    </a:solidFill>
                  </a:rPr>
                  <a:t>exp(</a:t>
                </a:r>
                <a14:m>
                  <m:oMath xmlns:m="http://schemas.openxmlformats.org/officeDocument/2006/math">
                    <m:r>
                      <a:rPr lang="en-US" i="1" dirty="0" smtClean="0">
                        <a:solidFill>
                          <a:schemeClr val="accent2"/>
                        </a:solidFill>
                        <a:latin typeface="Cambria Math" panose="02040503050406030204" pitchFamily="18" charset="0"/>
                      </a:rPr>
                      <m:t>𝑛</m:t>
                    </m:r>
                  </m:oMath>
                </a14:m>
                <a:r>
                  <a:rPr lang="en-US" dirty="0">
                    <a:solidFill>
                      <a:schemeClr val="accent2"/>
                    </a:solidFill>
                  </a:rPr>
                  <a:t>) </a:t>
                </a:r>
                <a:r>
                  <a:rPr lang="en-US" b="1" dirty="0">
                    <a:solidFill>
                      <a:schemeClr val="accent2"/>
                    </a:solidFill>
                  </a:rPr>
                  <a:t>classical</a:t>
                </a:r>
                <a:r>
                  <a:rPr lang="en-US" dirty="0"/>
                  <a:t> queries to solve.</a:t>
                </a:r>
              </a:p>
            </p:txBody>
          </p:sp>
        </mc:Choice>
        <mc:Fallback xmlns="">
          <p:sp>
            <p:nvSpPr>
              <p:cNvPr id="3" name="Content Placeholder 2">
                <a:extLst>
                  <a:ext uri="{FF2B5EF4-FFF2-40B4-BE49-F238E27FC236}">
                    <a16:creationId xmlns:a16="http://schemas.microsoft.com/office/drawing/2014/main" id="{BE0D707A-6F01-2E96-B14F-F3B591F842BF}"/>
                  </a:ext>
                </a:extLst>
              </p:cNvPr>
              <p:cNvSpPr>
                <a:spLocks noGrp="1" noRot="1" noChangeAspect="1" noMove="1" noResize="1" noEditPoints="1" noAdjustHandles="1" noChangeArrowheads="1" noChangeShapeType="1" noTextEdit="1"/>
              </p:cNvSpPr>
              <p:nvPr>
                <p:ph idx="1"/>
              </p:nvPr>
            </p:nvSpPr>
            <p:spPr>
              <a:xfrm>
                <a:off x="838200" y="1825625"/>
                <a:ext cx="10515600" cy="1325563"/>
              </a:xfrm>
              <a:blipFill>
                <a:blip r:embed="rId3"/>
                <a:stretch>
                  <a:fillRect l="-1206" t="-7547" b="-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0E0B96F-6EFE-04C4-D533-332D49A5A670}"/>
                  </a:ext>
                </a:extLst>
              </p:cNvPr>
              <p:cNvSpPr txBox="1">
                <a:spLocks/>
              </p:cNvSpPr>
              <p:nvPr/>
            </p:nvSpPr>
            <p:spPr>
              <a:xfrm>
                <a:off x="838200" y="3657601"/>
                <a:ext cx="10515600" cy="2343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Classical-query attack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AA Conjecture is true</a:t>
                </a:r>
              </a:p>
              <a:p>
                <a:pPr marL="0" indent="0">
                  <a:buFont typeface="Arial" panose="020B0604020202020204" pitchFamily="34" charset="0"/>
                  <a:buNone/>
                </a:pPr>
                <a:endParaRPr lang="en-US" dirty="0"/>
              </a:p>
              <a:p>
                <a:r>
                  <a:rPr lang="en-US" dirty="0"/>
                  <a:t>Attacking TLP with quantum generator and solver requires </a:t>
                </a:r>
                <a:r>
                  <a:rPr lang="en-US" b="1" dirty="0"/>
                  <a:t>quantum queries</a:t>
                </a:r>
                <a:r>
                  <a:rPr lang="en-US" dirty="0"/>
                  <a:t>.</a:t>
                </a:r>
              </a:p>
            </p:txBody>
          </p:sp>
        </mc:Choice>
        <mc:Fallback xmlns="">
          <p:sp>
            <p:nvSpPr>
              <p:cNvPr id="4" name="Content Placeholder 2">
                <a:extLst>
                  <a:ext uri="{FF2B5EF4-FFF2-40B4-BE49-F238E27FC236}">
                    <a16:creationId xmlns:a16="http://schemas.microsoft.com/office/drawing/2014/main" id="{D0E0B96F-6EFE-04C4-D533-332D49A5A670}"/>
                  </a:ext>
                </a:extLst>
              </p:cNvPr>
              <p:cNvSpPr txBox="1">
                <a:spLocks noRot="1" noChangeAspect="1" noMove="1" noResize="1" noEditPoints="1" noAdjustHandles="1" noChangeArrowheads="1" noChangeShapeType="1" noTextEdit="1"/>
              </p:cNvSpPr>
              <p:nvPr/>
            </p:nvSpPr>
            <p:spPr>
              <a:xfrm>
                <a:off x="838200" y="3657601"/>
                <a:ext cx="10515600" cy="2343149"/>
              </a:xfrm>
              <a:prstGeom prst="rect">
                <a:avLst/>
              </a:prstGeom>
              <a:blipFill>
                <a:blip r:embed="rId4"/>
                <a:stretch>
                  <a:fillRect l="-1086" t="-4865"/>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7A9C389F-6855-82D8-F4F0-94E59EA8C9E1}"/>
              </a:ext>
            </a:extLst>
          </p:cNvPr>
          <p:cNvSpPr>
            <a:spLocks noGrp="1"/>
          </p:cNvSpPr>
          <p:nvPr>
            <p:ph type="sldNum" sz="quarter" idx="12"/>
          </p:nvPr>
        </p:nvSpPr>
        <p:spPr/>
        <p:txBody>
          <a:bodyPr/>
          <a:lstStyle/>
          <a:p>
            <a:fld id="{24418F41-A89B-D747-A253-BCF7A238A5A1}" type="slidenum">
              <a:rPr lang="en-US" smtClean="0"/>
              <a:pPr/>
              <a:t>17</a:t>
            </a:fld>
            <a:endParaRPr lang="en-US" dirty="0"/>
          </a:p>
        </p:txBody>
      </p:sp>
    </p:spTree>
    <p:extLst>
      <p:ext uri="{BB962C8B-B14F-4D97-AF65-F5344CB8AC3E}">
        <p14:creationId xmlns:p14="http://schemas.microsoft.com/office/powerpoint/2010/main" val="282075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D3D-2CBC-0D18-2E3B-6538B0B976D8}"/>
              </a:ext>
            </a:extLst>
          </p:cNvPr>
          <p:cNvSpPr>
            <a:spLocks noGrp="1"/>
          </p:cNvSpPr>
          <p:nvPr>
            <p:ph type="title"/>
          </p:nvPr>
        </p:nvSpPr>
        <p:spPr/>
        <p:txBody>
          <a:bodyPr/>
          <a:lstStyle/>
          <a:p>
            <a:r>
              <a:rPr lang="en-US" dirty="0"/>
              <a:t>Barrier Result:</a:t>
            </a:r>
          </a:p>
        </p:txBody>
      </p:sp>
      <p:sp>
        <p:nvSpPr>
          <p:cNvPr id="7" name="Slide Number Placeholder 6">
            <a:extLst>
              <a:ext uri="{FF2B5EF4-FFF2-40B4-BE49-F238E27FC236}">
                <a16:creationId xmlns:a16="http://schemas.microsoft.com/office/drawing/2014/main" id="{7A9C389F-6855-82D8-F4F0-94E59EA8C9E1}"/>
              </a:ext>
            </a:extLst>
          </p:cNvPr>
          <p:cNvSpPr>
            <a:spLocks noGrp="1"/>
          </p:cNvSpPr>
          <p:nvPr>
            <p:ph type="sldNum" sz="quarter" idx="12"/>
          </p:nvPr>
        </p:nvSpPr>
        <p:spPr/>
        <p:txBody>
          <a:bodyPr/>
          <a:lstStyle/>
          <a:p>
            <a:fld id="{24418F41-A89B-D747-A253-BCF7A238A5A1}" type="slidenum">
              <a:rPr lang="en-US" smtClean="0"/>
              <a:pPr/>
              <a:t>18</a:t>
            </a:fld>
            <a:endParaRPr lang="en-US" dirty="0"/>
          </a:p>
        </p:txBody>
      </p:sp>
      <p:grpSp>
        <p:nvGrpSpPr>
          <p:cNvPr id="30" name="Group 29">
            <a:extLst>
              <a:ext uri="{FF2B5EF4-FFF2-40B4-BE49-F238E27FC236}">
                <a16:creationId xmlns:a16="http://schemas.microsoft.com/office/drawing/2014/main" id="{9F6E35D4-DC0F-C250-C1F4-8303E8560E18}"/>
              </a:ext>
            </a:extLst>
          </p:cNvPr>
          <p:cNvGrpSpPr/>
          <p:nvPr/>
        </p:nvGrpSpPr>
        <p:grpSpPr>
          <a:xfrm>
            <a:off x="838200" y="3268136"/>
            <a:ext cx="6241471" cy="1615931"/>
            <a:chOff x="838200" y="3268136"/>
            <a:chExt cx="6241471" cy="1615931"/>
          </a:xfrm>
        </p:grpSpPr>
        <p:sp>
          <p:nvSpPr>
            <p:cNvPr id="4" name="Content Placeholder 2">
              <a:extLst>
                <a:ext uri="{FF2B5EF4-FFF2-40B4-BE49-F238E27FC236}">
                  <a16:creationId xmlns:a16="http://schemas.microsoft.com/office/drawing/2014/main" id="{D0E0B96F-6EFE-04C4-D533-332D49A5A670}"/>
                </a:ext>
              </a:extLst>
            </p:cNvPr>
            <p:cNvSpPr txBox="1">
              <a:spLocks/>
            </p:cNvSpPr>
            <p:nvPr/>
          </p:nvSpPr>
          <p:spPr>
            <a:xfrm>
              <a:off x="838200" y="3268136"/>
              <a:ext cx="2126673" cy="523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Proof sketch:</a:t>
              </a:r>
            </a:p>
          </p:txBody>
        </p:sp>
        <p:grpSp>
          <p:nvGrpSpPr>
            <p:cNvPr id="27" name="Group 26">
              <a:extLst>
                <a:ext uri="{FF2B5EF4-FFF2-40B4-BE49-F238E27FC236}">
                  <a16:creationId xmlns:a16="http://schemas.microsoft.com/office/drawing/2014/main" id="{C512844B-F332-720B-3BDB-FAA4BEFD3357}"/>
                </a:ext>
              </a:extLst>
            </p:cNvPr>
            <p:cNvGrpSpPr/>
            <p:nvPr/>
          </p:nvGrpSpPr>
          <p:grpSpPr>
            <a:xfrm>
              <a:off x="838201" y="3757195"/>
              <a:ext cx="6241470" cy="1126872"/>
              <a:chOff x="838201" y="3757195"/>
              <a:chExt cx="6241470" cy="1126872"/>
            </a:xfrm>
          </p:grpSpPr>
          <p:sp>
            <p:nvSpPr>
              <p:cNvPr id="6" name="TextBox 5">
                <a:extLst>
                  <a:ext uri="{FF2B5EF4-FFF2-40B4-BE49-F238E27FC236}">
                    <a16:creationId xmlns:a16="http://schemas.microsoft.com/office/drawing/2014/main" id="{3F342491-2455-D7AF-A695-A36CD005BEC7}"/>
                  </a:ext>
                </a:extLst>
              </p:cNvPr>
              <p:cNvSpPr txBox="1"/>
              <p:nvPr/>
            </p:nvSpPr>
            <p:spPr>
              <a:xfrm>
                <a:off x="4204854" y="3901877"/>
                <a:ext cx="2874817" cy="948062"/>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NI-weak-one-way Key Agreement</a:t>
                </a:r>
              </a:p>
            </p:txBody>
          </p:sp>
          <p:sp>
            <p:nvSpPr>
              <p:cNvPr id="11" name="TextBox 10">
                <a:extLst>
                  <a:ext uri="{FF2B5EF4-FFF2-40B4-BE49-F238E27FC236}">
                    <a16:creationId xmlns:a16="http://schemas.microsoft.com/office/drawing/2014/main" id="{5573B24D-3CC5-05D1-5076-148F0B37829B}"/>
                  </a:ext>
                </a:extLst>
              </p:cNvPr>
              <p:cNvSpPr txBox="1"/>
              <p:nvPr/>
            </p:nvSpPr>
            <p:spPr>
              <a:xfrm>
                <a:off x="838201" y="3929960"/>
                <a:ext cx="1794164" cy="954107"/>
              </a:xfrm>
              <a:prstGeom prst="rect">
                <a:avLst/>
              </a:prstGeom>
              <a:solidFill>
                <a:schemeClr val="bg1">
                  <a:lumMod val="85000"/>
                </a:schemeClr>
              </a:solidFill>
              <a:ln>
                <a:solidFill>
                  <a:schemeClr val="tx1"/>
                </a:solidFill>
              </a:ln>
            </p:spPr>
            <p:txBody>
              <a:bodyPr wrap="square">
                <a:spAutoFit/>
              </a:bodyPr>
              <a:lstStyle/>
              <a:p>
                <a:pPr marL="0" indent="0" algn="ctr">
                  <a:buFont typeface="Arial" panose="020B0604020202020204" pitchFamily="34" charset="0"/>
                  <a:buNone/>
                </a:pPr>
                <a:r>
                  <a:rPr lang="en-US" sz="2800" dirty="0"/>
                  <a:t>AA conj. is false </a:t>
                </a:r>
              </a:p>
            </p:txBody>
          </p:sp>
          <p:grpSp>
            <p:nvGrpSpPr>
              <p:cNvPr id="14" name="Group 13">
                <a:extLst>
                  <a:ext uri="{FF2B5EF4-FFF2-40B4-BE49-F238E27FC236}">
                    <a16:creationId xmlns:a16="http://schemas.microsoft.com/office/drawing/2014/main" id="{32012105-20F4-3A1B-C07C-22B2982CB178}"/>
                  </a:ext>
                </a:extLst>
              </p:cNvPr>
              <p:cNvGrpSpPr/>
              <p:nvPr/>
            </p:nvGrpSpPr>
            <p:grpSpPr>
              <a:xfrm>
                <a:off x="2881323" y="3757195"/>
                <a:ext cx="1053430" cy="843363"/>
                <a:chOff x="2881323" y="4349859"/>
                <a:chExt cx="1053430" cy="843363"/>
              </a:xfrm>
            </p:grpSpPr>
            <p:sp>
              <p:nvSpPr>
                <p:cNvPr id="12" name="Right Arrow 11">
                  <a:extLst>
                    <a:ext uri="{FF2B5EF4-FFF2-40B4-BE49-F238E27FC236}">
                      <a16:creationId xmlns:a16="http://schemas.microsoft.com/office/drawing/2014/main" id="{8F4913A9-9538-B52B-348B-DBD97206A92C}"/>
                    </a:ext>
                  </a:extLst>
                </p:cNvPr>
                <p:cNvSpPr/>
                <p:nvPr/>
              </p:nvSpPr>
              <p:spPr>
                <a:xfrm>
                  <a:off x="2964873" y="4719191"/>
                  <a:ext cx="886691" cy="4740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F0F27B5-892C-5440-959F-F0E187DF8777}"/>
                    </a:ext>
                  </a:extLst>
                </p:cNvPr>
                <p:cNvSpPr txBox="1"/>
                <p:nvPr/>
              </p:nvSpPr>
              <p:spPr>
                <a:xfrm>
                  <a:off x="2881323" y="4349859"/>
                  <a:ext cx="1053430" cy="369332"/>
                </a:xfrm>
                <a:prstGeom prst="rect">
                  <a:avLst/>
                </a:prstGeom>
                <a:noFill/>
              </p:spPr>
              <p:txBody>
                <a:bodyPr wrap="none" rtlCol="0">
                  <a:spAutoFit/>
                </a:bodyPr>
                <a:lstStyle/>
                <a:p>
                  <a:r>
                    <a:rPr lang="en-US" dirty="0">
                      <a:solidFill>
                        <a:schemeClr val="accent1"/>
                      </a:solidFill>
                    </a:rPr>
                    <a:t>[ACC+22]</a:t>
                  </a:r>
                </a:p>
              </p:txBody>
            </p:sp>
          </p:grpSp>
        </p:grpSp>
      </p:grpSp>
      <p:grpSp>
        <p:nvGrpSpPr>
          <p:cNvPr id="29" name="Group 28">
            <a:extLst>
              <a:ext uri="{FF2B5EF4-FFF2-40B4-BE49-F238E27FC236}">
                <a16:creationId xmlns:a16="http://schemas.microsoft.com/office/drawing/2014/main" id="{02B53676-9147-1817-3849-EB2518DE9EF7}"/>
              </a:ext>
            </a:extLst>
          </p:cNvPr>
          <p:cNvGrpSpPr/>
          <p:nvPr/>
        </p:nvGrpSpPr>
        <p:grpSpPr>
          <a:xfrm>
            <a:off x="7503741" y="4318131"/>
            <a:ext cx="4053825" cy="965309"/>
            <a:chOff x="7503741" y="4318131"/>
            <a:chExt cx="4053825" cy="965309"/>
          </a:xfrm>
        </p:grpSpPr>
        <p:sp>
          <p:nvSpPr>
            <p:cNvPr id="9" name="TextBox 8">
              <a:extLst>
                <a:ext uri="{FF2B5EF4-FFF2-40B4-BE49-F238E27FC236}">
                  <a16:creationId xmlns:a16="http://schemas.microsoft.com/office/drawing/2014/main" id="{40105DBF-F821-455E-FCC8-E467B1FA7C7E}"/>
                </a:ext>
              </a:extLst>
            </p:cNvPr>
            <p:cNvSpPr txBox="1"/>
            <p:nvPr/>
          </p:nvSpPr>
          <p:spPr>
            <a:xfrm>
              <a:off x="8682748" y="4760220"/>
              <a:ext cx="2874818" cy="523220"/>
            </a:xfrm>
            <a:prstGeom prst="rect">
              <a:avLst/>
            </a:prstGeom>
            <a:solidFill>
              <a:schemeClr val="bg1">
                <a:lumMod val="85000"/>
              </a:schemeClr>
            </a:solidFill>
            <a:ln>
              <a:solidFill>
                <a:schemeClr val="tx1"/>
              </a:solidFill>
            </a:ln>
          </p:spPr>
          <p:txBody>
            <a:bodyPr wrap="square">
              <a:spAutoFit/>
            </a:bodyPr>
            <a:lstStyle/>
            <a:p>
              <a:pPr marL="0" indent="0" algn="ctr">
                <a:buNone/>
              </a:pPr>
              <a:r>
                <a:rPr lang="en-US" sz="2800" dirty="0">
                  <a:solidFill>
                    <a:srgbClr val="FF0000"/>
                  </a:solidFill>
                </a:rPr>
                <a:t>NI</a:t>
              </a:r>
              <a:r>
                <a:rPr lang="en-US" sz="2800" dirty="0"/>
                <a:t> Key Agreement</a:t>
              </a:r>
            </a:p>
          </p:txBody>
        </p:sp>
        <p:grpSp>
          <p:nvGrpSpPr>
            <p:cNvPr id="15" name="Group 14">
              <a:extLst>
                <a:ext uri="{FF2B5EF4-FFF2-40B4-BE49-F238E27FC236}">
                  <a16:creationId xmlns:a16="http://schemas.microsoft.com/office/drawing/2014/main" id="{C1F3645F-D6F3-CD12-25FE-16862898F1C7}"/>
                </a:ext>
              </a:extLst>
            </p:cNvPr>
            <p:cNvGrpSpPr/>
            <p:nvPr/>
          </p:nvGrpSpPr>
          <p:grpSpPr>
            <a:xfrm rot="1365196">
              <a:off x="7503741" y="4318131"/>
              <a:ext cx="1083438" cy="772513"/>
              <a:chOff x="2870596" y="4420709"/>
              <a:chExt cx="1083438" cy="772513"/>
            </a:xfrm>
          </p:grpSpPr>
          <p:sp>
            <p:nvSpPr>
              <p:cNvPr id="16" name="Right Arrow 15">
                <a:extLst>
                  <a:ext uri="{FF2B5EF4-FFF2-40B4-BE49-F238E27FC236}">
                    <a16:creationId xmlns:a16="http://schemas.microsoft.com/office/drawing/2014/main" id="{1D02BE69-F729-16A4-0391-628D4C7C708E}"/>
                  </a:ext>
                </a:extLst>
              </p:cNvPr>
              <p:cNvSpPr/>
              <p:nvPr/>
            </p:nvSpPr>
            <p:spPr>
              <a:xfrm>
                <a:off x="2964873" y="4719191"/>
                <a:ext cx="886691" cy="4740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52C1B76-133F-78B1-7F0D-3523116139AA}"/>
                  </a:ext>
                </a:extLst>
              </p:cNvPr>
              <p:cNvSpPr txBox="1"/>
              <p:nvPr/>
            </p:nvSpPr>
            <p:spPr>
              <a:xfrm>
                <a:off x="2870596" y="4420709"/>
                <a:ext cx="1083438" cy="369332"/>
              </a:xfrm>
              <a:prstGeom prst="rect">
                <a:avLst/>
              </a:prstGeom>
              <a:noFill/>
            </p:spPr>
            <p:txBody>
              <a:bodyPr wrap="none" rtlCol="0">
                <a:spAutoFit/>
              </a:bodyPr>
              <a:lstStyle/>
              <a:p>
                <a:r>
                  <a:rPr lang="en-US" dirty="0">
                    <a:solidFill>
                      <a:schemeClr val="accent1"/>
                    </a:solidFill>
                  </a:rPr>
                  <a:t>This work</a:t>
                </a:r>
              </a:p>
            </p:txBody>
          </p:sp>
        </p:grpSp>
      </p:grpSp>
      <p:grpSp>
        <p:nvGrpSpPr>
          <p:cNvPr id="28" name="Group 27">
            <a:extLst>
              <a:ext uri="{FF2B5EF4-FFF2-40B4-BE49-F238E27FC236}">
                <a16:creationId xmlns:a16="http://schemas.microsoft.com/office/drawing/2014/main" id="{1B65C8AF-A17D-0B5F-0E44-E8C007A5DE0F}"/>
              </a:ext>
            </a:extLst>
          </p:cNvPr>
          <p:cNvGrpSpPr/>
          <p:nvPr/>
        </p:nvGrpSpPr>
        <p:grpSpPr>
          <a:xfrm>
            <a:off x="7328027" y="3216941"/>
            <a:ext cx="4135346" cy="892225"/>
            <a:chOff x="7328027" y="3216941"/>
            <a:chExt cx="4135346" cy="892225"/>
          </a:xfrm>
        </p:grpSpPr>
        <p:grpSp>
          <p:nvGrpSpPr>
            <p:cNvPr id="18" name="Group 17">
              <a:extLst>
                <a:ext uri="{FF2B5EF4-FFF2-40B4-BE49-F238E27FC236}">
                  <a16:creationId xmlns:a16="http://schemas.microsoft.com/office/drawing/2014/main" id="{65A66267-1B14-7CA2-C9B6-B4E17C2339E9}"/>
                </a:ext>
              </a:extLst>
            </p:cNvPr>
            <p:cNvGrpSpPr/>
            <p:nvPr/>
          </p:nvGrpSpPr>
          <p:grpSpPr>
            <a:xfrm rot="19848077">
              <a:off x="7328027" y="3265803"/>
              <a:ext cx="1053430" cy="843363"/>
              <a:chOff x="2881323" y="4349859"/>
              <a:chExt cx="1053430" cy="843363"/>
            </a:xfrm>
          </p:grpSpPr>
          <p:sp>
            <p:nvSpPr>
              <p:cNvPr id="19" name="Right Arrow 18">
                <a:extLst>
                  <a:ext uri="{FF2B5EF4-FFF2-40B4-BE49-F238E27FC236}">
                    <a16:creationId xmlns:a16="http://schemas.microsoft.com/office/drawing/2014/main" id="{08D3F9AE-884F-31CB-1CE9-11F7241A818D}"/>
                  </a:ext>
                </a:extLst>
              </p:cNvPr>
              <p:cNvSpPr/>
              <p:nvPr/>
            </p:nvSpPr>
            <p:spPr>
              <a:xfrm>
                <a:off x="2964873" y="4719191"/>
                <a:ext cx="886691" cy="4740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CC05149-6407-3A66-85B2-CDD5B7EA9D6D}"/>
                  </a:ext>
                </a:extLst>
              </p:cNvPr>
              <p:cNvSpPr txBox="1"/>
              <p:nvPr/>
            </p:nvSpPr>
            <p:spPr>
              <a:xfrm>
                <a:off x="2881323" y="4349859"/>
                <a:ext cx="1053430" cy="369332"/>
              </a:xfrm>
              <a:prstGeom prst="rect">
                <a:avLst/>
              </a:prstGeom>
              <a:noFill/>
            </p:spPr>
            <p:txBody>
              <a:bodyPr wrap="none" rtlCol="0">
                <a:spAutoFit/>
              </a:bodyPr>
              <a:lstStyle/>
              <a:p>
                <a:r>
                  <a:rPr lang="en-US" dirty="0">
                    <a:solidFill>
                      <a:schemeClr val="accent1"/>
                    </a:solidFill>
                  </a:rPr>
                  <a:t>[ACC+22]</a:t>
                </a:r>
              </a:p>
            </p:txBody>
          </p:sp>
        </p:grpSp>
        <p:sp>
          <p:nvSpPr>
            <p:cNvPr id="21" name="TextBox 20">
              <a:extLst>
                <a:ext uri="{FF2B5EF4-FFF2-40B4-BE49-F238E27FC236}">
                  <a16:creationId xmlns:a16="http://schemas.microsoft.com/office/drawing/2014/main" id="{C8412DCF-C835-7E65-234C-6C93EFC06CD4}"/>
                </a:ext>
              </a:extLst>
            </p:cNvPr>
            <p:cNvSpPr txBox="1"/>
            <p:nvPr/>
          </p:nvSpPr>
          <p:spPr>
            <a:xfrm>
              <a:off x="8588556" y="3216941"/>
              <a:ext cx="2874817" cy="523220"/>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Key Agreement</a:t>
              </a:r>
            </a:p>
          </p:txBody>
        </p:sp>
      </p:grpSp>
      <p:sp>
        <p:nvSpPr>
          <p:cNvPr id="24" name="Rounded Rectangular Callout 23">
            <a:extLst>
              <a:ext uri="{FF2B5EF4-FFF2-40B4-BE49-F238E27FC236}">
                <a16:creationId xmlns:a16="http://schemas.microsoft.com/office/drawing/2014/main" id="{E5049EA3-8EAA-58C9-5982-43A7DFF1E765}"/>
              </a:ext>
            </a:extLst>
          </p:cNvPr>
          <p:cNvSpPr/>
          <p:nvPr/>
        </p:nvSpPr>
        <p:spPr>
          <a:xfrm>
            <a:off x="541866" y="5219238"/>
            <a:ext cx="6647377" cy="1273637"/>
          </a:xfrm>
          <a:prstGeom prst="wedgeRoundRectCallout">
            <a:avLst>
              <a:gd name="adj1" fmla="val 57021"/>
              <a:gd name="adj2" fmla="val -55630"/>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err="1">
                <a:solidFill>
                  <a:schemeClr val="bg1"/>
                </a:solidFill>
              </a:rPr>
              <a:t>Goldreich</a:t>
            </a:r>
            <a:r>
              <a:rPr lang="en-US" sz="2800" dirty="0">
                <a:solidFill>
                  <a:schemeClr val="bg1"/>
                </a:solidFill>
              </a:rPr>
              <a:t>-Levin hardcore bit + Repetition</a:t>
            </a:r>
          </a:p>
          <a:p>
            <a:pPr marL="285750" indent="-285750">
              <a:buFont typeface="Arial" panose="020B0604020202020204" pitchFamily="34" charset="0"/>
              <a:buChar char="•"/>
            </a:pPr>
            <a:r>
              <a:rPr lang="en-US" sz="2800" dirty="0">
                <a:solidFill>
                  <a:schemeClr val="bg1"/>
                </a:solidFill>
              </a:rPr>
              <a:t>The reduction is information theoretic</a:t>
            </a:r>
          </a:p>
        </p:txBody>
      </p:sp>
      <p:grpSp>
        <p:nvGrpSpPr>
          <p:cNvPr id="31" name="Group 30">
            <a:extLst>
              <a:ext uri="{FF2B5EF4-FFF2-40B4-BE49-F238E27FC236}">
                <a16:creationId xmlns:a16="http://schemas.microsoft.com/office/drawing/2014/main" id="{194DED98-6AD0-DA99-7B29-BBC9F579EAA0}"/>
              </a:ext>
            </a:extLst>
          </p:cNvPr>
          <p:cNvGrpSpPr/>
          <p:nvPr/>
        </p:nvGrpSpPr>
        <p:grpSpPr>
          <a:xfrm>
            <a:off x="8694412" y="5469466"/>
            <a:ext cx="2874817" cy="1134412"/>
            <a:chOff x="8694412" y="5469466"/>
            <a:chExt cx="2874817" cy="1134412"/>
          </a:xfrm>
        </p:grpSpPr>
        <p:sp>
          <p:nvSpPr>
            <p:cNvPr id="25" name="Down Arrow 24">
              <a:extLst>
                <a:ext uri="{FF2B5EF4-FFF2-40B4-BE49-F238E27FC236}">
                  <a16:creationId xmlns:a16="http://schemas.microsoft.com/office/drawing/2014/main" id="{82E894AC-2DBF-8340-4935-06234A525570}"/>
                </a:ext>
              </a:extLst>
            </p:cNvPr>
            <p:cNvSpPr/>
            <p:nvPr/>
          </p:nvSpPr>
          <p:spPr>
            <a:xfrm>
              <a:off x="9924364" y="5469466"/>
              <a:ext cx="286436" cy="4402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47B24D4-B1FE-F4D7-EDCB-7A49833C3D5B}"/>
                    </a:ext>
                  </a:extLst>
                </p:cNvPr>
                <p:cNvSpPr txBox="1"/>
                <p:nvPr/>
              </p:nvSpPr>
              <p:spPr>
                <a:xfrm>
                  <a:off x="8694412" y="6080658"/>
                  <a:ext cx="2874817" cy="523220"/>
                </a:xfrm>
                <a:prstGeom prst="rect">
                  <a:avLst/>
                </a:prstGeom>
                <a:solidFill>
                  <a:schemeClr val="bg1">
                    <a:lumMod val="8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Encrypt </a:t>
                  </a:r>
                  <a14:m>
                    <m:oMath xmlns:m="http://schemas.openxmlformats.org/officeDocument/2006/math">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𝑆</m:t>
                      </m:r>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with key</a:t>
                  </a:r>
                </a:p>
              </p:txBody>
            </p:sp>
          </mc:Choice>
          <mc:Fallback xmlns="">
            <p:sp>
              <p:nvSpPr>
                <p:cNvPr id="26" name="TextBox 25">
                  <a:extLst>
                    <a:ext uri="{FF2B5EF4-FFF2-40B4-BE49-F238E27FC236}">
                      <a16:creationId xmlns:a16="http://schemas.microsoft.com/office/drawing/2014/main" id="{647B24D4-B1FE-F4D7-EDCB-7A49833C3D5B}"/>
                    </a:ext>
                  </a:extLst>
                </p:cNvPr>
                <p:cNvSpPr txBox="1">
                  <a:spLocks noRot="1" noChangeAspect="1" noMove="1" noResize="1" noEditPoints="1" noAdjustHandles="1" noChangeArrowheads="1" noChangeShapeType="1" noTextEdit="1"/>
                </p:cNvSpPr>
                <p:nvPr/>
              </p:nvSpPr>
              <p:spPr>
                <a:xfrm>
                  <a:off x="8694412" y="6080658"/>
                  <a:ext cx="2874817" cy="523220"/>
                </a:xfrm>
                <a:prstGeom prst="rect">
                  <a:avLst/>
                </a:prstGeom>
                <a:blipFill>
                  <a:blip r:embed="rId3"/>
                  <a:stretch>
                    <a:fillRect l="-3947" t="-11628" r="-3947" b="-27907"/>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6E7DFAD8-02BA-D3C4-0BC4-FD5DD3F17468}"/>
                  </a:ext>
                </a:extLst>
              </p:cNvPr>
              <p:cNvSpPr>
                <a:spLocks noGrp="1"/>
              </p:cNvSpPr>
              <p:nvPr>
                <p:ph idx="1"/>
              </p:nvPr>
            </p:nvSpPr>
            <p:spPr>
              <a:xfrm>
                <a:off x="838200" y="1825625"/>
                <a:ext cx="10515600" cy="1325563"/>
              </a:xfrm>
            </p:spPr>
            <p:txBody>
              <a:bodyPr/>
              <a:lstStyle/>
              <a:p>
                <a:pPr marL="0" indent="0">
                  <a:buNone/>
                </a:pPr>
                <a:r>
                  <a:rPr lang="en-US" dirty="0"/>
                  <a:t>If Aaronson-</a:t>
                </a:r>
                <a:r>
                  <a:rPr lang="en-US" dirty="0" err="1"/>
                  <a:t>Ambainis</a:t>
                </a:r>
                <a:r>
                  <a:rPr lang="en-US" dirty="0"/>
                  <a:t> Conjecture is </a:t>
                </a:r>
                <a:r>
                  <a:rPr lang="en-US" b="1" dirty="0"/>
                  <a:t>false</a:t>
                </a:r>
                <a:r>
                  <a:rPr lang="en-US" dirty="0"/>
                  <a:t>, then there exists a TLP that requires </a:t>
                </a:r>
                <a14:m>
                  <m:oMath xmlns:m="http://schemas.openxmlformats.org/officeDocument/2006/math">
                    <m:r>
                      <a:rPr lang="en-US" b="0" i="1" smtClean="0">
                        <a:solidFill>
                          <a:schemeClr val="accent2"/>
                        </a:solidFill>
                        <a:latin typeface="Cambria Math" panose="02040503050406030204" pitchFamily="18" charset="0"/>
                      </a:rPr>
                      <m:t>𝑛</m:t>
                    </m:r>
                  </m:oMath>
                </a14:m>
                <a:r>
                  <a:rPr lang="en-US" dirty="0"/>
                  <a:t> </a:t>
                </a:r>
                <a:r>
                  <a:rPr lang="en-US" b="1" dirty="0">
                    <a:solidFill>
                      <a:schemeClr val="accent2"/>
                    </a:solidFill>
                  </a:rPr>
                  <a:t>quantum</a:t>
                </a:r>
                <a:r>
                  <a:rPr lang="en-US" dirty="0"/>
                  <a:t> queries to generate but need </a:t>
                </a:r>
                <a:r>
                  <a:rPr lang="en-US" dirty="0">
                    <a:solidFill>
                      <a:schemeClr val="accent2"/>
                    </a:solidFill>
                  </a:rPr>
                  <a:t>exp(</a:t>
                </a:r>
                <a14:m>
                  <m:oMath xmlns:m="http://schemas.openxmlformats.org/officeDocument/2006/math">
                    <m:r>
                      <a:rPr lang="en-US" i="1" dirty="0" smtClean="0">
                        <a:solidFill>
                          <a:schemeClr val="accent2"/>
                        </a:solidFill>
                        <a:latin typeface="Cambria Math" panose="02040503050406030204" pitchFamily="18" charset="0"/>
                      </a:rPr>
                      <m:t>𝑛</m:t>
                    </m:r>
                  </m:oMath>
                </a14:m>
                <a:r>
                  <a:rPr lang="en-US" dirty="0">
                    <a:solidFill>
                      <a:schemeClr val="accent2"/>
                    </a:solidFill>
                  </a:rPr>
                  <a:t>) </a:t>
                </a:r>
                <a:r>
                  <a:rPr lang="en-US" b="1" dirty="0">
                    <a:solidFill>
                      <a:schemeClr val="accent2"/>
                    </a:solidFill>
                  </a:rPr>
                  <a:t>classical</a:t>
                </a:r>
                <a:r>
                  <a:rPr lang="en-US" dirty="0"/>
                  <a:t> queries to solve.</a:t>
                </a:r>
              </a:p>
            </p:txBody>
          </p:sp>
        </mc:Choice>
        <mc:Fallback xmlns="">
          <p:sp>
            <p:nvSpPr>
              <p:cNvPr id="34" name="Content Placeholder 2">
                <a:extLst>
                  <a:ext uri="{FF2B5EF4-FFF2-40B4-BE49-F238E27FC236}">
                    <a16:creationId xmlns:a16="http://schemas.microsoft.com/office/drawing/2014/main" id="{6E7DFAD8-02BA-D3C4-0BC4-FD5DD3F17468}"/>
                  </a:ext>
                </a:extLst>
              </p:cNvPr>
              <p:cNvSpPr>
                <a:spLocks noGrp="1" noRot="1" noChangeAspect="1" noMove="1" noResize="1" noEditPoints="1" noAdjustHandles="1" noChangeArrowheads="1" noChangeShapeType="1" noTextEdit="1"/>
              </p:cNvSpPr>
              <p:nvPr>
                <p:ph idx="1"/>
              </p:nvPr>
            </p:nvSpPr>
            <p:spPr>
              <a:xfrm>
                <a:off x="838200" y="1825625"/>
                <a:ext cx="10515600" cy="1325563"/>
              </a:xfrm>
              <a:blipFill>
                <a:blip r:embed="rId4"/>
                <a:stretch>
                  <a:fillRect l="-1206" t="-7547" b="-5660"/>
                </a:stretch>
              </a:blipFill>
            </p:spPr>
            <p:txBody>
              <a:bodyPr/>
              <a:lstStyle/>
              <a:p>
                <a:r>
                  <a:rPr lang="en-US">
                    <a:noFill/>
                  </a:rPr>
                  <a:t> </a:t>
                </a:r>
              </a:p>
            </p:txBody>
          </p:sp>
        </mc:Fallback>
      </mc:AlternateContent>
    </p:spTree>
    <p:extLst>
      <p:ext uri="{BB962C8B-B14F-4D97-AF65-F5344CB8AC3E}">
        <p14:creationId xmlns:p14="http://schemas.microsoft.com/office/powerpoint/2010/main" val="212191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D3D-2CBC-0D18-2E3B-6538B0B976D8}"/>
              </a:ext>
            </a:extLst>
          </p:cNvPr>
          <p:cNvSpPr>
            <a:spLocks noGrp="1"/>
          </p:cNvSpPr>
          <p:nvPr>
            <p:ph type="title"/>
          </p:nvPr>
        </p:nvSpPr>
        <p:spPr/>
        <p:txBody>
          <a:bodyPr/>
          <a:lstStyle/>
          <a:p>
            <a:r>
              <a:rPr lang="en-US" dirty="0"/>
              <a:t>Positive Result: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D707A-6F01-2E96-B14F-F3B591F842BF}"/>
                  </a:ext>
                </a:extLst>
              </p:cNvPr>
              <p:cNvSpPr>
                <a:spLocks noGrp="1"/>
              </p:cNvSpPr>
              <p:nvPr>
                <p:ph idx="1"/>
              </p:nvPr>
            </p:nvSpPr>
            <p:spPr>
              <a:xfrm>
                <a:off x="838199" y="1690688"/>
                <a:ext cx="10836729" cy="2593445"/>
              </a:xfrm>
            </p:spPr>
            <p:txBody>
              <a:bodyPr>
                <a:normAutofit/>
              </a:bodyPr>
              <a:lstStyle/>
              <a:p>
                <a:pPr marL="0" indent="0">
                  <a:buNone/>
                </a:pPr>
                <a:r>
                  <a:rPr lang="en-US" dirty="0"/>
                  <a:t>Pseudo-Chain Puzzle </a:t>
                </a:r>
                <a:r>
                  <a:rPr lang="en-US" dirty="0">
                    <a:solidFill>
                      <a:schemeClr val="accent1"/>
                    </a:solidFill>
                  </a:rPr>
                  <a:t>[MMV13]</a:t>
                </a:r>
                <a:r>
                  <a:rPr lang="en-US" dirty="0"/>
                  <a:t>:</a:t>
                </a:r>
              </a:p>
              <a:p>
                <a:pPr marL="0" indent="0">
                  <a:buNone/>
                </a:pPr>
                <a:r>
                  <a:rPr lang="en-US" b="0" dirty="0"/>
                  <a: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a:p>
                <a:pPr marL="0" indent="0">
                  <a:buNone/>
                </a:pPr>
                <a:r>
                  <a:rPr lang="en-US" b="0" dirty="0"/>
                  <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a:p>
                <a:r>
                  <a:rPr lang="en-US" dirty="0">
                    <a:solidFill>
                      <a:schemeClr val="accent2"/>
                    </a:solidFill>
                  </a:rPr>
                  <a:t>Perfect Correctness</a:t>
                </a:r>
              </a:p>
              <a:p>
                <a:r>
                  <a:rPr lang="en-US" dirty="0">
                    <a:solidFill>
                      <a:schemeClr val="accent2"/>
                    </a:solidFill>
                  </a:rPr>
                  <a:t>Linear gap in adaptivity:</a:t>
                </a:r>
                <a:r>
                  <a:rPr lang="en-US" dirty="0"/>
                  <a:t> </a:t>
                </a:r>
                <a:r>
                  <a:rPr lang="en-US" b="1" dirty="0"/>
                  <a:t>One</a:t>
                </a:r>
                <a:r>
                  <a:rPr lang="en-US" dirty="0"/>
                  <a:t> round to generate, and </a:t>
                </a:r>
                <a14:m>
                  <m:oMath xmlns:m="http://schemas.openxmlformats.org/officeDocument/2006/math">
                    <m:r>
                      <a:rPr lang="en-US" b="1" i="1" smtClean="0">
                        <a:solidFill>
                          <a:schemeClr val="tx1"/>
                        </a:solidFill>
                        <a:latin typeface="Cambria Math" panose="02040503050406030204" pitchFamily="18" charset="0"/>
                      </a:rPr>
                      <m:t>𝒏</m:t>
                    </m:r>
                  </m:oMath>
                </a14:m>
                <a:r>
                  <a:rPr lang="en-US" dirty="0"/>
                  <a:t> rounds to solve</a:t>
                </a:r>
              </a:p>
            </p:txBody>
          </p:sp>
        </mc:Choice>
        <mc:Fallback xmlns="">
          <p:sp>
            <p:nvSpPr>
              <p:cNvPr id="3" name="Content Placeholder 2">
                <a:extLst>
                  <a:ext uri="{FF2B5EF4-FFF2-40B4-BE49-F238E27FC236}">
                    <a16:creationId xmlns:a16="http://schemas.microsoft.com/office/drawing/2014/main" id="{BE0D707A-6F01-2E96-B14F-F3B591F842BF}"/>
                  </a:ext>
                </a:extLst>
              </p:cNvPr>
              <p:cNvSpPr>
                <a:spLocks noGrp="1" noRot="1" noChangeAspect="1" noMove="1" noResize="1" noEditPoints="1" noAdjustHandles="1" noChangeArrowheads="1" noChangeShapeType="1" noTextEdit="1"/>
              </p:cNvSpPr>
              <p:nvPr>
                <p:ph idx="1"/>
              </p:nvPr>
            </p:nvSpPr>
            <p:spPr>
              <a:xfrm>
                <a:off x="838199" y="1690688"/>
                <a:ext cx="10836729" cy="2593445"/>
              </a:xfrm>
              <a:blipFill>
                <a:blip r:embed="rId3"/>
                <a:stretch>
                  <a:fillRect l="-1053" t="-3883" b="-3883"/>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E9A879C4-3B6A-BE9D-5832-B914DABCA23F}"/>
              </a:ext>
            </a:extLst>
          </p:cNvPr>
          <p:cNvSpPr>
            <a:spLocks noGrp="1"/>
          </p:cNvSpPr>
          <p:nvPr>
            <p:ph type="sldNum" sz="quarter" idx="12"/>
          </p:nvPr>
        </p:nvSpPr>
        <p:spPr/>
        <p:txBody>
          <a:bodyPr/>
          <a:lstStyle/>
          <a:p>
            <a:fld id="{24418F41-A89B-D747-A253-BCF7A238A5A1}" type="slidenum">
              <a:rPr lang="en-US" smtClean="0"/>
              <a:pPr/>
              <a:t>19</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60EA736-3A75-9D8A-93DF-3ED5A53DABFB}"/>
                  </a:ext>
                </a:extLst>
              </p:cNvPr>
              <p:cNvSpPr txBox="1"/>
              <p:nvPr/>
            </p:nvSpPr>
            <p:spPr>
              <a:xfrm>
                <a:off x="838200" y="4439177"/>
                <a:ext cx="10515600" cy="1384995"/>
              </a:xfrm>
              <a:prstGeom prst="rect">
                <a:avLst/>
              </a:prstGeom>
              <a:noFill/>
            </p:spPr>
            <p:txBody>
              <a:bodyPr wrap="square">
                <a:spAutoFit/>
              </a:bodyPr>
              <a:lstStyle/>
              <a:p>
                <a:pPr marL="0" indent="0">
                  <a:buNone/>
                </a:pPr>
                <a:r>
                  <a:rPr lang="en-US" sz="2800" dirty="0"/>
                  <a:t>We prove that  </a:t>
                </a:r>
                <a14:m>
                  <m:oMath xmlns:m="http://schemas.openxmlformats.org/officeDocument/2006/math">
                    <m:r>
                      <a:rPr lang="en-US" sz="2800" b="1" i="1" smtClean="0">
                        <a:latin typeface="Cambria Math" panose="02040503050406030204" pitchFamily="18" charset="0"/>
                      </a:rPr>
                      <m:t>𝒏</m:t>
                    </m:r>
                    <m:r>
                      <a:rPr lang="en-US" sz="2800" b="1" i="1" smtClean="0">
                        <a:latin typeface="Cambria Math" panose="02040503050406030204" pitchFamily="18" charset="0"/>
                      </a:rPr>
                      <m:t>−</m:t>
                    </m:r>
                    <m:r>
                      <a:rPr lang="en-US" sz="2800" b="1" i="1" smtClean="0">
                        <a:latin typeface="Cambria Math" panose="02040503050406030204" pitchFamily="18" charset="0"/>
                      </a:rPr>
                      <m:t>𝟏</m:t>
                    </m:r>
                  </m:oMath>
                </a14:m>
                <a:r>
                  <a:rPr lang="en-US" sz="2800" dirty="0"/>
                  <a:t> rounds of </a:t>
                </a:r>
                <a:r>
                  <a:rPr lang="en-US" sz="2800" b="1" dirty="0"/>
                  <a:t>parallel</a:t>
                </a:r>
                <a:r>
                  <a:rPr lang="en-US" sz="2800" dirty="0"/>
                  <a:t> </a:t>
                </a:r>
                <a:r>
                  <a:rPr lang="en-US" sz="2800" b="1" dirty="0"/>
                  <a:t>quantum</a:t>
                </a:r>
                <a:r>
                  <a:rPr lang="en-US" sz="2800" dirty="0"/>
                  <a:t> queries </a:t>
                </a:r>
                <a:r>
                  <a:rPr lang="en-US" sz="2800" b="1" dirty="0"/>
                  <a:t>cannot</a:t>
                </a:r>
                <a:r>
                  <a:rPr lang="en-US" sz="2800" dirty="0"/>
                  <a:t> solve the puzzle with non-</a:t>
                </a:r>
                <a:r>
                  <a:rPr lang="en-US" sz="2800" dirty="0" err="1"/>
                  <a:t>negl</a:t>
                </a:r>
                <a:r>
                  <a:rPr lang="en-US" sz="2800" dirty="0"/>
                  <a:t>. probability.</a:t>
                </a:r>
              </a:p>
              <a:p>
                <a:pPr marL="0" indent="0">
                  <a:buNone/>
                </a:pP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our attack in Result 2 is </a:t>
                </a:r>
                <a:r>
                  <a:rPr lang="en-US" sz="2800" b="1" dirty="0"/>
                  <a:t>tight</a:t>
                </a:r>
                <a:endParaRPr lang="en-US" sz="2800" dirty="0"/>
              </a:p>
            </p:txBody>
          </p:sp>
        </mc:Choice>
        <mc:Fallback xmlns="">
          <p:sp>
            <p:nvSpPr>
              <p:cNvPr id="5" name="TextBox 4">
                <a:extLst>
                  <a:ext uri="{FF2B5EF4-FFF2-40B4-BE49-F238E27FC236}">
                    <a16:creationId xmlns:a16="http://schemas.microsoft.com/office/drawing/2014/main" id="{960EA736-3A75-9D8A-93DF-3ED5A53DABFB}"/>
                  </a:ext>
                </a:extLst>
              </p:cNvPr>
              <p:cNvSpPr txBox="1">
                <a:spLocks noRot="1" noChangeAspect="1" noMove="1" noResize="1" noEditPoints="1" noAdjustHandles="1" noChangeArrowheads="1" noChangeShapeType="1" noTextEdit="1"/>
              </p:cNvSpPr>
              <p:nvPr/>
            </p:nvSpPr>
            <p:spPr>
              <a:xfrm>
                <a:off x="838200" y="4439177"/>
                <a:ext cx="10515600" cy="1384995"/>
              </a:xfrm>
              <a:prstGeom prst="rect">
                <a:avLst/>
              </a:prstGeom>
              <a:blipFill>
                <a:blip r:embed="rId4"/>
                <a:stretch>
                  <a:fillRect l="-1206" t="-4545" r="-965" b="-10909"/>
                </a:stretch>
              </a:blipFill>
            </p:spPr>
            <p:txBody>
              <a:bodyPr/>
              <a:lstStyle/>
              <a:p>
                <a:r>
                  <a:rPr lang="en-US">
                    <a:noFill/>
                  </a:rPr>
                  <a:t> </a:t>
                </a:r>
              </a:p>
            </p:txBody>
          </p:sp>
        </mc:Fallback>
      </mc:AlternateContent>
    </p:spTree>
    <p:extLst>
      <p:ext uri="{BB962C8B-B14F-4D97-AF65-F5344CB8AC3E}">
        <p14:creationId xmlns:p14="http://schemas.microsoft.com/office/powerpoint/2010/main" val="32691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E20B-1554-FAAF-AF2D-F6939551A853}"/>
              </a:ext>
            </a:extLst>
          </p:cNvPr>
          <p:cNvSpPr>
            <a:spLocks noGrp="1"/>
          </p:cNvSpPr>
          <p:nvPr>
            <p:ph type="title"/>
          </p:nvPr>
        </p:nvSpPr>
        <p:spPr/>
        <p:txBody>
          <a:bodyPr/>
          <a:lstStyle/>
          <a:p>
            <a:r>
              <a:rPr lang="en-US" dirty="0"/>
              <a:t>Time-Lock Puzzles (TLPs) </a:t>
            </a:r>
            <a:r>
              <a:rPr lang="en-US" sz="2400" dirty="0">
                <a:solidFill>
                  <a:schemeClr val="accent1"/>
                </a:solidFill>
              </a:rPr>
              <a:t>[May’93, Rivest-Shamir-Wagner’96]</a:t>
            </a:r>
            <a:endParaRPr lang="en-US" dirty="0">
              <a:solidFill>
                <a:schemeClr val="accent1"/>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874119-98F1-5169-9DE2-123DF1C0E3F0}"/>
                  </a:ext>
                </a:extLst>
              </p:cNvPr>
              <p:cNvSpPr>
                <a:spLocks noGrp="1"/>
              </p:cNvSpPr>
              <p:nvPr>
                <p:ph idx="1"/>
              </p:nvPr>
            </p:nvSpPr>
            <p:spPr>
              <a:xfrm>
                <a:off x="838199" y="1678109"/>
                <a:ext cx="10790583" cy="1603375"/>
              </a:xfrm>
            </p:spPr>
            <p:txBody>
              <a:bodyPr>
                <a:normAutofit fontScale="85000" lnSpcReduction="20000"/>
              </a:bodyPr>
              <a:lstStyle/>
              <a:p>
                <a:pPr marL="0" indent="0">
                  <a:buNone/>
                </a:pPr>
                <a:r>
                  <a:rPr lang="en-US" dirty="0"/>
                  <a:t>“Encrypt to the future”</a:t>
                </a:r>
              </a:p>
              <a:p>
                <a:pPr marL="0" indent="0">
                  <a:buNone/>
                </a:pPr>
                <a:r>
                  <a:rPr lang="en-US" sz="2800" dirty="0">
                    <a:solidFill>
                      <a:schemeClr val="tx1"/>
                    </a:solidFill>
                  </a:rPr>
                  <a:t>Proving </a:t>
                </a:r>
                <a:r>
                  <a:rPr lang="en-US" sz="2800" b="1" dirty="0"/>
                  <a:t>negative</a:t>
                </a:r>
                <a:r>
                  <a:rPr lang="en-US" sz="2800" dirty="0">
                    <a:solidFill>
                      <a:schemeClr val="tx1"/>
                    </a:solidFill>
                  </a:rPr>
                  <a:t> results </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rPr>
                  <a:t> Simpler form of TLPs</a:t>
                </a:r>
                <a:endParaRPr lang="en-US" dirty="0">
                  <a:solidFill>
                    <a:schemeClr val="tx1"/>
                  </a:solidFill>
                </a:endParaRPr>
              </a:p>
              <a:p>
                <a:r>
                  <a:rPr lang="en-US" dirty="0">
                    <a:solidFill>
                      <a:schemeClr val="accent2"/>
                    </a:solidFill>
                  </a:rPr>
                  <a:t>Gen(</a:t>
                </a:r>
                <a14:m>
                  <m:oMath xmlns:m="http://schemas.openxmlformats.org/officeDocument/2006/math">
                    <m:r>
                      <a:rPr lang="en-US" i="1" dirty="0" smtClean="0">
                        <a:solidFill>
                          <a:schemeClr val="accent2"/>
                        </a:solidFill>
                        <a:latin typeface="Cambria Math" panose="02040503050406030204" pitchFamily="18" charset="0"/>
                      </a:rPr>
                      <m:t>𝑆</m:t>
                    </m:r>
                  </m:oMath>
                </a14:m>
                <a:r>
                  <a:rPr lang="en-US" dirty="0">
                    <a:solidFill>
                      <a:schemeClr val="accent2"/>
                    </a:solidFill>
                  </a:rPr>
                  <a:t>): </a:t>
                </a:r>
                <a:r>
                  <a:rPr lang="en-US" dirty="0"/>
                  <a:t>encrypts a </a:t>
                </a:r>
                <a:r>
                  <a:rPr lang="en-US" b="1" dirty="0"/>
                  <a:t>classical</a:t>
                </a:r>
                <a:r>
                  <a:rPr lang="en-US" dirty="0"/>
                  <a:t> solution </a:t>
                </a:r>
                <a14:m>
                  <m:oMath xmlns:m="http://schemas.openxmlformats.org/officeDocument/2006/math">
                    <m:r>
                      <a:rPr lang="en-US" b="0" i="1" smtClean="0">
                        <a:latin typeface="Cambria Math" panose="02040503050406030204" pitchFamily="18" charset="0"/>
                      </a:rPr>
                      <m:t>𝑆</m:t>
                    </m:r>
                  </m:oMath>
                </a14:m>
                <a:r>
                  <a:rPr lang="en-US" dirty="0"/>
                  <a:t> to a </a:t>
                </a:r>
                <a:r>
                  <a:rPr lang="en-US" b="1" dirty="0"/>
                  <a:t>classical</a:t>
                </a:r>
                <a:r>
                  <a:rPr lang="en-US" dirty="0"/>
                  <a:t> puzzle </a:t>
                </a:r>
                <a14:m>
                  <m:oMath xmlns:m="http://schemas.openxmlformats.org/officeDocument/2006/math">
                    <m:r>
                      <a:rPr lang="en-US" i="1" dirty="0">
                        <a:latin typeface="Cambria Math" panose="02040503050406030204" pitchFamily="18" charset="0"/>
                      </a:rPr>
                      <m:t>𝑃</m:t>
                    </m:r>
                  </m:oMath>
                </a14:m>
                <a:endParaRPr lang="en-US" dirty="0"/>
              </a:p>
              <a:p>
                <a:r>
                  <a:rPr lang="en-US" dirty="0">
                    <a:solidFill>
                      <a:schemeClr val="accent2"/>
                    </a:solidFill>
                  </a:rPr>
                  <a:t>Sol(</a:t>
                </a:r>
                <a14:m>
                  <m:oMath xmlns:m="http://schemas.openxmlformats.org/officeDocument/2006/math">
                    <m:r>
                      <a:rPr lang="en-US" i="1" dirty="0" smtClean="0">
                        <a:solidFill>
                          <a:schemeClr val="accent2"/>
                        </a:solidFill>
                        <a:latin typeface="Cambria Math" panose="02040503050406030204" pitchFamily="18" charset="0"/>
                      </a:rPr>
                      <m:t>𝑃</m:t>
                    </m:r>
                  </m:oMath>
                </a14:m>
                <a:r>
                  <a:rPr lang="en-US" dirty="0">
                    <a:solidFill>
                      <a:schemeClr val="accent2"/>
                    </a:solidFill>
                  </a:rPr>
                  <a:t>): </a:t>
                </a:r>
                <a:r>
                  <a:rPr lang="en-US" dirty="0"/>
                  <a:t>decrypt </a:t>
                </a:r>
                <a14:m>
                  <m:oMath xmlns:m="http://schemas.openxmlformats.org/officeDocument/2006/math">
                    <m:r>
                      <a:rPr lang="en-US" b="0" i="1" smtClean="0">
                        <a:latin typeface="Cambria Math" panose="02040503050406030204" pitchFamily="18" charset="0"/>
                      </a:rPr>
                      <m:t>𝑃</m:t>
                    </m:r>
                  </m:oMath>
                </a14:m>
                <a:r>
                  <a:rPr lang="en-US" dirty="0"/>
                  <a:t> to get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3" name="Content Placeholder 2">
                <a:extLst>
                  <a:ext uri="{FF2B5EF4-FFF2-40B4-BE49-F238E27FC236}">
                    <a16:creationId xmlns:a16="http://schemas.microsoft.com/office/drawing/2014/main" id="{35874119-98F1-5169-9DE2-123DF1C0E3F0}"/>
                  </a:ext>
                </a:extLst>
              </p:cNvPr>
              <p:cNvSpPr>
                <a:spLocks noGrp="1" noRot="1" noChangeAspect="1" noMove="1" noResize="1" noEditPoints="1" noAdjustHandles="1" noChangeArrowheads="1" noChangeShapeType="1" noTextEdit="1"/>
              </p:cNvSpPr>
              <p:nvPr>
                <p:ph idx="1"/>
              </p:nvPr>
            </p:nvSpPr>
            <p:spPr>
              <a:xfrm>
                <a:off x="838199" y="1678109"/>
                <a:ext cx="10790583" cy="1603375"/>
              </a:xfrm>
              <a:blipFill>
                <a:blip r:embed="rId3"/>
                <a:stretch>
                  <a:fillRect l="-823" t="-8661" b="-31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8EA99E-5847-F871-E4C6-DE01FE06488E}"/>
                  </a:ext>
                </a:extLst>
              </p:cNvPr>
              <p:cNvSpPr txBox="1"/>
              <p:nvPr/>
            </p:nvSpPr>
            <p:spPr>
              <a:xfrm>
                <a:off x="838198" y="4666651"/>
                <a:ext cx="11068880" cy="180664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rPr>
                  <a:t>- Puzzle generation is fast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rPr>
                  <a:t>- Puzzle can be solved in a mild amount of time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rPr>
                  <a:t>- </a:t>
                </a:r>
                <a:r>
                  <a:rPr lang="en-US" sz="2400" dirty="0">
                    <a:solidFill>
                      <a:prstClr val="black"/>
                    </a:solidFill>
                  </a:rPr>
                  <a:t>Solution </a:t>
                </a:r>
                <a14:m>
                  <m:oMath xmlns:m="http://schemas.openxmlformats.org/officeDocument/2006/math">
                    <m:r>
                      <a:rPr lang="en-US" sz="2400" b="0" i="1" smtClean="0">
                        <a:solidFill>
                          <a:prstClr val="black"/>
                        </a:solidFill>
                        <a:latin typeface="Cambria Math" panose="02040503050406030204" pitchFamily="18" charset="0"/>
                      </a:rPr>
                      <m:t>𝑆</m:t>
                    </m:r>
                  </m:oMath>
                </a14:m>
                <a:r>
                  <a:rPr lang="en-US" sz="2400" dirty="0">
                    <a:solidFill>
                      <a:prstClr val="black"/>
                    </a:solidFill>
                  </a:rPr>
                  <a:t> </a:t>
                </a:r>
                <a:r>
                  <a:rPr kumimoji="0" lang="en-US" sz="2400" b="0" i="0" u="none" strike="noStrike" kern="1200" cap="none" spc="0" normalizeH="0" baseline="0" noProof="0" dirty="0">
                    <a:ln>
                      <a:noFill/>
                    </a:ln>
                    <a:solidFill>
                      <a:prstClr val="black"/>
                    </a:solidFill>
                    <a:effectLst/>
                    <a:uLnTx/>
                    <a:uFillTx/>
                  </a:rPr>
                  <a:t>shouldn’t be revealed before some future date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n-US" sz="2400" i="0" u="none" strike="noStrike" kern="1200" cap="none" spc="0" normalizeH="0" baseline="0" noProof="0" dirty="0">
                    <a:ln>
                      <a:noFill/>
                    </a:ln>
                    <a:solidFill>
                      <a:prstClr val="black"/>
                    </a:solidFill>
                    <a:effectLst/>
                    <a:uLnTx/>
                    <a:uFillTx/>
                  </a:rPr>
                  <a:t>  </a:t>
                </a:r>
                <a:r>
                  <a:rPr kumimoji="0" lang="en-US" sz="2400" b="1" i="0" u="none" strike="noStrike" kern="1200" cap="none" spc="0" normalizeH="0" baseline="0" noProof="0" dirty="0">
                    <a:ln>
                      <a:noFill/>
                    </a:ln>
                    <a:solidFill>
                      <a:prstClr val="black"/>
                    </a:solidFill>
                    <a:effectLst/>
                    <a:uLnTx/>
                    <a:uFillTx/>
                  </a:rPr>
                  <a:t>Parallel</a:t>
                </a:r>
                <a:r>
                  <a:rPr kumimoji="0" lang="en-US" sz="2400" b="0" i="0" u="none" strike="noStrike" kern="1200" cap="none" spc="0" normalizeH="0" baseline="0" noProof="0" dirty="0">
                    <a:ln>
                      <a:noFill/>
                    </a:ln>
                    <a:solidFill>
                      <a:prstClr val="black"/>
                    </a:solidFill>
                    <a:effectLst/>
                    <a:uLnTx/>
                    <a:uFillTx/>
                  </a:rPr>
                  <a:t> computation shouldn’t gain large advantage over honest solver</a:t>
                </a:r>
              </a:p>
            </p:txBody>
          </p:sp>
        </mc:Choice>
        <mc:Fallback xmlns="">
          <p:sp>
            <p:nvSpPr>
              <p:cNvPr id="8" name="TextBox 7">
                <a:extLst>
                  <a:ext uri="{FF2B5EF4-FFF2-40B4-BE49-F238E27FC236}">
                    <a16:creationId xmlns:a16="http://schemas.microsoft.com/office/drawing/2014/main" id="{B08EA99E-5847-F871-E4C6-DE01FE06488E}"/>
                  </a:ext>
                </a:extLst>
              </p:cNvPr>
              <p:cNvSpPr txBox="1">
                <a:spLocks noRot="1" noChangeAspect="1" noMove="1" noResize="1" noEditPoints="1" noAdjustHandles="1" noChangeArrowheads="1" noChangeShapeType="1" noTextEdit="1"/>
              </p:cNvSpPr>
              <p:nvPr/>
            </p:nvSpPr>
            <p:spPr>
              <a:xfrm>
                <a:off x="838198" y="4666651"/>
                <a:ext cx="11068880" cy="1806648"/>
              </a:xfrm>
              <a:prstGeom prst="rect">
                <a:avLst/>
              </a:prstGeom>
              <a:blipFill>
                <a:blip r:embed="rId4"/>
                <a:stretch>
                  <a:fillRect l="-802" t="-4196" b="-6294"/>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E18CB7FC-911F-5460-D7FF-82B49FDC0DEA}"/>
              </a:ext>
            </a:extLst>
          </p:cNvPr>
          <p:cNvGrpSpPr/>
          <p:nvPr/>
        </p:nvGrpSpPr>
        <p:grpSpPr>
          <a:xfrm>
            <a:off x="4010728" y="3580405"/>
            <a:ext cx="6429851" cy="707886"/>
            <a:chOff x="4010728" y="3580405"/>
            <a:chExt cx="6429851" cy="707886"/>
          </a:xfrm>
        </p:grpSpPr>
        <p:sp>
          <p:nvSpPr>
            <p:cNvPr id="6" name="Right Arrow 5">
              <a:extLst>
                <a:ext uri="{FF2B5EF4-FFF2-40B4-BE49-F238E27FC236}">
                  <a16:creationId xmlns:a16="http://schemas.microsoft.com/office/drawing/2014/main" id="{55BE3E5F-2B8E-377E-2EFB-BEE1D116098C}"/>
                </a:ext>
              </a:extLst>
            </p:cNvPr>
            <p:cNvSpPr/>
            <p:nvPr/>
          </p:nvSpPr>
          <p:spPr>
            <a:xfrm>
              <a:off x="4010728" y="3715255"/>
              <a:ext cx="5678905" cy="438186"/>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62FFD4-5653-58A6-53C7-71CD2A2ADAE1}"/>
                    </a:ext>
                  </a:extLst>
                </p:cNvPr>
                <p:cNvSpPr txBox="1"/>
                <p:nvPr/>
              </p:nvSpPr>
              <p:spPr>
                <a:xfrm>
                  <a:off x="9859587" y="3580405"/>
                  <a:ext cx="58099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dirty="0" smtClean="0">
                            <a:latin typeface="Cambria Math" panose="02040503050406030204" pitchFamily="18" charset="0"/>
                          </a:rPr>
                          <m:t>𝑆</m:t>
                        </m:r>
                      </m:oMath>
                    </m:oMathPara>
                  </a14:m>
                  <a:endParaRPr lang="en-US" sz="4000" dirty="0"/>
                </a:p>
              </p:txBody>
            </p:sp>
          </mc:Choice>
          <mc:Fallback xmlns="">
            <p:sp>
              <p:nvSpPr>
                <p:cNvPr id="10" name="TextBox 9">
                  <a:extLst>
                    <a:ext uri="{FF2B5EF4-FFF2-40B4-BE49-F238E27FC236}">
                      <a16:creationId xmlns:a16="http://schemas.microsoft.com/office/drawing/2014/main" id="{5A62FFD4-5653-58A6-53C7-71CD2A2ADAE1}"/>
                    </a:ext>
                  </a:extLst>
                </p:cNvPr>
                <p:cNvSpPr txBox="1">
                  <a:spLocks noRot="1" noChangeAspect="1" noMove="1" noResize="1" noEditPoints="1" noAdjustHandles="1" noChangeArrowheads="1" noChangeShapeType="1" noTextEdit="1"/>
                </p:cNvSpPr>
                <p:nvPr/>
              </p:nvSpPr>
              <p:spPr>
                <a:xfrm>
                  <a:off x="9859587" y="3580405"/>
                  <a:ext cx="580992" cy="707886"/>
                </a:xfrm>
                <a:prstGeom prst="rect">
                  <a:avLst/>
                </a:prstGeom>
                <a:blipFill>
                  <a:blip r:embed="rId5"/>
                  <a:stretch>
                    <a:fillRect l="-4255" r="-2128"/>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2D3FE5CE-973F-B8A6-8BE0-BBE3C5B73EE5}"/>
              </a:ext>
            </a:extLst>
          </p:cNvPr>
          <p:cNvGrpSpPr/>
          <p:nvPr/>
        </p:nvGrpSpPr>
        <p:grpSpPr>
          <a:xfrm>
            <a:off x="835375" y="3218282"/>
            <a:ext cx="3062925" cy="1181901"/>
            <a:chOff x="835375" y="3218282"/>
            <a:chExt cx="3062925" cy="1181901"/>
          </a:xfrm>
        </p:grpSpPr>
        <p:pic>
          <p:nvPicPr>
            <p:cNvPr id="1028" name="Picture 4" descr="Premium Vector | Puzzle shape. realistic jigsaw pieces template. blank  matching parts. empty mockup for kids mosaic toy. intellectual developing  game for children. vector layout for dividing picture into squares">
              <a:extLst>
                <a:ext uri="{FF2B5EF4-FFF2-40B4-BE49-F238E27FC236}">
                  <a16:creationId xmlns:a16="http://schemas.microsoft.com/office/drawing/2014/main" id="{4E8B8091-9FA9-F8C4-0B90-7EEC6811AC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3701" y="3465584"/>
              <a:ext cx="934599" cy="9345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34FFCE-C260-B84B-4A16-A82AA909E4B9}"/>
                    </a:ext>
                  </a:extLst>
                </p:cNvPr>
                <p:cNvSpPr txBox="1"/>
                <p:nvPr/>
              </p:nvSpPr>
              <p:spPr>
                <a:xfrm>
                  <a:off x="3130582" y="3552599"/>
                  <a:ext cx="58099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dirty="0" smtClean="0">
                            <a:latin typeface="Cambria Math" panose="02040503050406030204" pitchFamily="18" charset="0"/>
                          </a:rPr>
                          <m:t>𝑆</m:t>
                        </m:r>
                      </m:oMath>
                    </m:oMathPara>
                  </a14:m>
                  <a:endParaRPr lang="en-US" sz="4000" dirty="0"/>
                </a:p>
              </p:txBody>
            </p:sp>
          </mc:Choice>
          <mc:Fallback xmlns="">
            <p:sp>
              <p:nvSpPr>
                <p:cNvPr id="4" name="TextBox 3">
                  <a:extLst>
                    <a:ext uri="{FF2B5EF4-FFF2-40B4-BE49-F238E27FC236}">
                      <a16:creationId xmlns:a16="http://schemas.microsoft.com/office/drawing/2014/main" id="{D234FFCE-C260-B84B-4A16-A82AA909E4B9}"/>
                    </a:ext>
                  </a:extLst>
                </p:cNvPr>
                <p:cNvSpPr txBox="1">
                  <a:spLocks noRot="1" noChangeAspect="1" noMove="1" noResize="1" noEditPoints="1" noAdjustHandles="1" noChangeArrowheads="1" noChangeShapeType="1" noTextEdit="1"/>
                </p:cNvSpPr>
                <p:nvPr/>
              </p:nvSpPr>
              <p:spPr>
                <a:xfrm>
                  <a:off x="3130582" y="3552599"/>
                  <a:ext cx="580992" cy="707886"/>
                </a:xfrm>
                <a:prstGeom prst="rect">
                  <a:avLst/>
                </a:prstGeom>
                <a:blipFill>
                  <a:blip r:embed="rId7"/>
                  <a:stretch>
                    <a:fillRect l="-4255" r="-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AF7DE3-1EBB-F374-2C42-20BBDEF7CB8E}"/>
                    </a:ext>
                  </a:extLst>
                </p:cNvPr>
                <p:cNvSpPr txBox="1"/>
                <p:nvPr/>
              </p:nvSpPr>
              <p:spPr>
                <a:xfrm>
                  <a:off x="835375" y="3580405"/>
                  <a:ext cx="58099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dirty="0" smtClean="0">
                            <a:latin typeface="Cambria Math" panose="02040503050406030204" pitchFamily="18" charset="0"/>
                          </a:rPr>
                          <m:t>𝑆</m:t>
                        </m:r>
                      </m:oMath>
                    </m:oMathPara>
                  </a14:m>
                  <a:endParaRPr lang="en-US" sz="4000" dirty="0"/>
                </a:p>
              </p:txBody>
            </p:sp>
          </mc:Choice>
          <mc:Fallback xmlns="">
            <p:sp>
              <p:nvSpPr>
                <p:cNvPr id="7" name="TextBox 6">
                  <a:extLst>
                    <a:ext uri="{FF2B5EF4-FFF2-40B4-BE49-F238E27FC236}">
                      <a16:creationId xmlns:a16="http://schemas.microsoft.com/office/drawing/2014/main" id="{05AF7DE3-1EBB-F374-2C42-20BBDEF7CB8E}"/>
                    </a:ext>
                  </a:extLst>
                </p:cNvPr>
                <p:cNvSpPr txBox="1">
                  <a:spLocks noRot="1" noChangeAspect="1" noMove="1" noResize="1" noEditPoints="1" noAdjustHandles="1" noChangeArrowheads="1" noChangeShapeType="1" noTextEdit="1"/>
                </p:cNvSpPr>
                <p:nvPr/>
              </p:nvSpPr>
              <p:spPr>
                <a:xfrm>
                  <a:off x="835375" y="3580405"/>
                  <a:ext cx="580992" cy="707886"/>
                </a:xfrm>
                <a:prstGeom prst="rect">
                  <a:avLst/>
                </a:prstGeom>
                <a:blipFill>
                  <a:blip r:embed="rId8"/>
                  <a:stretch>
                    <a:fillRect l="-4255" r="-2128"/>
                  </a:stretch>
                </a:blipFill>
              </p:spPr>
              <p:txBody>
                <a:bodyPr/>
                <a:lstStyle/>
                <a:p>
                  <a:r>
                    <a:rPr lang="en-US">
                      <a:noFill/>
                    </a:rPr>
                    <a:t> </a:t>
                  </a:r>
                </a:p>
              </p:txBody>
            </p:sp>
          </mc:Fallback>
        </mc:AlternateContent>
        <p:sp>
          <p:nvSpPr>
            <p:cNvPr id="9" name="Right Arrow 8">
              <a:extLst>
                <a:ext uri="{FF2B5EF4-FFF2-40B4-BE49-F238E27FC236}">
                  <a16:creationId xmlns:a16="http://schemas.microsoft.com/office/drawing/2014/main" id="{02F59AA1-2510-7A0D-AA3A-2E3B8AF7165B}"/>
                </a:ext>
              </a:extLst>
            </p:cNvPr>
            <p:cNvSpPr/>
            <p:nvPr/>
          </p:nvSpPr>
          <p:spPr>
            <a:xfrm>
              <a:off x="1583977" y="3713791"/>
              <a:ext cx="748603" cy="438186"/>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EC3ABE-E0C3-A06A-D7B7-697FBA6760F6}"/>
                    </a:ext>
                  </a:extLst>
                </p:cNvPr>
                <p:cNvSpPr txBox="1"/>
                <p:nvPr/>
              </p:nvSpPr>
              <p:spPr>
                <a:xfrm>
                  <a:off x="2333719" y="3218282"/>
                  <a:ext cx="62998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𝑃</m:t>
                        </m:r>
                      </m:oMath>
                    </m:oMathPara>
                  </a14:m>
                  <a:endParaRPr lang="en-US" sz="4000" dirty="0"/>
                </a:p>
              </p:txBody>
            </p:sp>
          </mc:Choice>
          <mc:Fallback xmlns="">
            <p:sp>
              <p:nvSpPr>
                <p:cNvPr id="11" name="TextBox 10">
                  <a:extLst>
                    <a:ext uri="{FF2B5EF4-FFF2-40B4-BE49-F238E27FC236}">
                      <a16:creationId xmlns:a16="http://schemas.microsoft.com/office/drawing/2014/main" id="{23EC3ABE-E0C3-A06A-D7B7-697FBA6760F6}"/>
                    </a:ext>
                  </a:extLst>
                </p:cNvPr>
                <p:cNvSpPr txBox="1">
                  <a:spLocks noRot="1" noChangeAspect="1" noMove="1" noResize="1" noEditPoints="1" noAdjustHandles="1" noChangeArrowheads="1" noChangeShapeType="1" noTextEdit="1"/>
                </p:cNvSpPr>
                <p:nvPr/>
              </p:nvSpPr>
              <p:spPr>
                <a:xfrm>
                  <a:off x="2333719" y="3218282"/>
                  <a:ext cx="629981" cy="707886"/>
                </a:xfrm>
                <a:prstGeom prst="rect">
                  <a:avLst/>
                </a:prstGeom>
                <a:blipFill>
                  <a:blip r:embed="rId9"/>
                  <a:stretch>
                    <a:fillRect l="-3922" r="-1961"/>
                  </a:stretch>
                </a:blipFill>
              </p:spPr>
              <p:txBody>
                <a:bodyPr/>
                <a:lstStyle/>
                <a:p>
                  <a:r>
                    <a:rPr lang="en-US">
                      <a:noFill/>
                    </a:rPr>
                    <a:t> </a:t>
                  </a:r>
                </a:p>
              </p:txBody>
            </p:sp>
          </mc:Fallback>
        </mc:AlternateContent>
      </p:grpSp>
      <p:sp>
        <p:nvSpPr>
          <p:cNvPr id="15" name="Slide Number Placeholder 14">
            <a:extLst>
              <a:ext uri="{FF2B5EF4-FFF2-40B4-BE49-F238E27FC236}">
                <a16:creationId xmlns:a16="http://schemas.microsoft.com/office/drawing/2014/main" id="{4EF7404F-ADF7-645E-7E69-26067AA26CED}"/>
              </a:ext>
            </a:extLst>
          </p:cNvPr>
          <p:cNvSpPr>
            <a:spLocks noGrp="1"/>
          </p:cNvSpPr>
          <p:nvPr>
            <p:ph type="sldNum" sz="quarter" idx="12"/>
          </p:nvPr>
        </p:nvSpPr>
        <p:spPr/>
        <p:txBody>
          <a:bodyPr/>
          <a:lstStyle/>
          <a:p>
            <a:fld id="{24418F41-A89B-D747-A253-BCF7A238A5A1}" type="slidenum">
              <a:rPr lang="en-US" smtClean="0"/>
              <a:pPr/>
              <a:t>2</a:t>
            </a:fld>
            <a:endParaRPr lang="en-US" dirty="0"/>
          </a:p>
        </p:txBody>
      </p:sp>
      <p:pic>
        <p:nvPicPr>
          <p:cNvPr id="5" name="Picture 4">
            <a:extLst>
              <a:ext uri="{FF2B5EF4-FFF2-40B4-BE49-F238E27FC236}">
                <a16:creationId xmlns:a16="http://schemas.microsoft.com/office/drawing/2014/main" id="{91947E3B-B2AE-0207-7FFD-8202AF32092A}"/>
              </a:ext>
            </a:extLst>
          </p:cNvPr>
          <p:cNvPicPr>
            <a:picLocks noChangeAspect="1"/>
          </p:cNvPicPr>
          <p:nvPr/>
        </p:nvPicPr>
        <p:blipFill>
          <a:blip r:embed="rId10"/>
          <a:stretch>
            <a:fillRect/>
          </a:stretch>
        </p:blipFill>
        <p:spPr>
          <a:xfrm>
            <a:off x="6344031" y="3091946"/>
            <a:ext cx="641710" cy="641710"/>
          </a:xfrm>
          <a:prstGeom prst="rect">
            <a:avLst/>
          </a:prstGeom>
        </p:spPr>
      </p:pic>
      <p:grpSp>
        <p:nvGrpSpPr>
          <p:cNvPr id="19" name="Group 18">
            <a:extLst>
              <a:ext uri="{FF2B5EF4-FFF2-40B4-BE49-F238E27FC236}">
                <a16:creationId xmlns:a16="http://schemas.microsoft.com/office/drawing/2014/main" id="{601465AD-EC01-B4DC-3809-1032A99F101C}"/>
              </a:ext>
            </a:extLst>
          </p:cNvPr>
          <p:cNvGrpSpPr/>
          <p:nvPr/>
        </p:nvGrpSpPr>
        <p:grpSpPr>
          <a:xfrm>
            <a:off x="9185606" y="4666651"/>
            <a:ext cx="2168194" cy="1048969"/>
            <a:chOff x="9682783" y="4891944"/>
            <a:chExt cx="2168194" cy="1048969"/>
          </a:xfrm>
        </p:grpSpPr>
        <p:pic>
          <p:nvPicPr>
            <p:cNvPr id="16" name="Picture 15">
              <a:extLst>
                <a:ext uri="{FF2B5EF4-FFF2-40B4-BE49-F238E27FC236}">
                  <a16:creationId xmlns:a16="http://schemas.microsoft.com/office/drawing/2014/main" id="{AC24D567-C5B3-9E93-5BAD-A2084624F43E}"/>
                </a:ext>
              </a:extLst>
            </p:cNvPr>
            <p:cNvPicPr>
              <a:picLocks noChangeAspect="1"/>
            </p:cNvPicPr>
            <p:nvPr/>
          </p:nvPicPr>
          <p:blipFill>
            <a:blip r:embed="rId11"/>
            <a:stretch>
              <a:fillRect/>
            </a:stretch>
          </p:blipFill>
          <p:spPr>
            <a:xfrm>
              <a:off x="10150082" y="4891945"/>
              <a:ext cx="934599" cy="934599"/>
            </a:xfrm>
            <a:prstGeom prst="rect">
              <a:avLst/>
            </a:prstGeom>
          </p:spPr>
        </p:pic>
        <p:pic>
          <p:nvPicPr>
            <p:cNvPr id="18" name="Picture 17">
              <a:extLst>
                <a:ext uri="{FF2B5EF4-FFF2-40B4-BE49-F238E27FC236}">
                  <a16:creationId xmlns:a16="http://schemas.microsoft.com/office/drawing/2014/main" id="{E2CCCAE4-2567-0822-DCC2-479BB4E35A96}"/>
                </a:ext>
              </a:extLst>
            </p:cNvPr>
            <p:cNvPicPr>
              <a:picLocks noChangeAspect="1"/>
            </p:cNvPicPr>
            <p:nvPr/>
          </p:nvPicPr>
          <p:blipFill>
            <a:blip r:embed="rId11"/>
            <a:stretch>
              <a:fillRect/>
            </a:stretch>
          </p:blipFill>
          <p:spPr>
            <a:xfrm>
              <a:off x="10916378" y="4891944"/>
              <a:ext cx="934599" cy="934599"/>
            </a:xfrm>
            <a:prstGeom prst="rect">
              <a:avLst/>
            </a:prstGeom>
          </p:spPr>
        </p:pic>
        <p:pic>
          <p:nvPicPr>
            <p:cNvPr id="14" name="Picture 13">
              <a:extLst>
                <a:ext uri="{FF2B5EF4-FFF2-40B4-BE49-F238E27FC236}">
                  <a16:creationId xmlns:a16="http://schemas.microsoft.com/office/drawing/2014/main" id="{4248868E-514C-8EBD-F753-258B5760F71D}"/>
                </a:ext>
              </a:extLst>
            </p:cNvPr>
            <p:cNvPicPr>
              <a:picLocks noChangeAspect="1"/>
            </p:cNvPicPr>
            <p:nvPr/>
          </p:nvPicPr>
          <p:blipFill>
            <a:blip r:embed="rId11"/>
            <a:stretch>
              <a:fillRect/>
            </a:stretch>
          </p:blipFill>
          <p:spPr>
            <a:xfrm>
              <a:off x="9682783" y="5006314"/>
              <a:ext cx="934599" cy="934599"/>
            </a:xfrm>
            <a:prstGeom prst="rect">
              <a:avLst/>
            </a:prstGeom>
          </p:spPr>
        </p:pic>
        <p:pic>
          <p:nvPicPr>
            <p:cNvPr id="17" name="Picture 16">
              <a:extLst>
                <a:ext uri="{FF2B5EF4-FFF2-40B4-BE49-F238E27FC236}">
                  <a16:creationId xmlns:a16="http://schemas.microsoft.com/office/drawing/2014/main" id="{CA4DAE79-2AD2-8ECD-06D8-C31F5B7282FD}"/>
                </a:ext>
              </a:extLst>
            </p:cNvPr>
            <p:cNvPicPr>
              <a:picLocks noChangeAspect="1"/>
            </p:cNvPicPr>
            <p:nvPr/>
          </p:nvPicPr>
          <p:blipFill>
            <a:blip r:embed="rId11"/>
            <a:stretch>
              <a:fillRect/>
            </a:stretch>
          </p:blipFill>
          <p:spPr>
            <a:xfrm>
              <a:off x="10627027" y="5006314"/>
              <a:ext cx="934599" cy="934599"/>
            </a:xfrm>
            <a:prstGeom prst="rect">
              <a:avLst/>
            </a:prstGeom>
          </p:spPr>
        </p:pic>
      </p:grpSp>
    </p:spTree>
    <p:extLst>
      <p:ext uri="{BB962C8B-B14F-4D97-AF65-F5344CB8AC3E}">
        <p14:creationId xmlns:p14="http://schemas.microsoft.com/office/powerpoint/2010/main" val="290267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D3D-2CBC-0D18-2E3B-6538B0B976D8}"/>
              </a:ext>
            </a:extLst>
          </p:cNvPr>
          <p:cNvSpPr>
            <a:spLocks noGrp="1"/>
          </p:cNvSpPr>
          <p:nvPr>
            <p:ph type="title"/>
          </p:nvPr>
        </p:nvSpPr>
        <p:spPr/>
        <p:txBody>
          <a:bodyPr/>
          <a:lstStyle/>
          <a:p>
            <a:r>
              <a:rPr lang="en-US" dirty="0"/>
              <a:t>Positive Result: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D707A-6F01-2E96-B14F-F3B591F842BF}"/>
                  </a:ext>
                </a:extLst>
              </p:cNvPr>
              <p:cNvSpPr>
                <a:spLocks noGrp="1"/>
              </p:cNvSpPr>
              <p:nvPr>
                <p:ph idx="1"/>
              </p:nvPr>
            </p:nvSpPr>
            <p:spPr>
              <a:xfrm>
                <a:off x="838199" y="1537763"/>
                <a:ext cx="11150601" cy="4955112"/>
              </a:xfrm>
            </p:spPr>
            <p:txBody>
              <a:bodyPr>
                <a:normAutofit/>
              </a:bodyPr>
              <a:lstStyle/>
              <a:p>
                <a:pPr marL="0" indent="0">
                  <a:buNone/>
                </a:pPr>
                <a:r>
                  <a:rPr lang="en-US" dirty="0"/>
                  <a:t>Pseudo-Chain Puzzle </a:t>
                </a:r>
                <a:r>
                  <a:rPr lang="en-US" dirty="0">
                    <a:solidFill>
                      <a:schemeClr val="accent1"/>
                    </a:solidFill>
                  </a:rPr>
                  <a:t>[MMV13]</a:t>
                </a:r>
                <a:r>
                  <a:rPr lang="en-US" dirty="0"/>
                  <a:t>:</a:t>
                </a:r>
              </a:p>
              <a:p>
                <a:pPr marL="0" indent="0">
                  <a:buNone/>
                </a:pPr>
                <a:r>
                  <a:rPr lang="en-US" b="0" dirty="0"/>
                  <a:t>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a:p>
                <a:pPr marL="0" indent="0">
                  <a:buNone/>
                </a:pPr>
                <a:r>
                  <a:rPr lang="en-US" b="0" dirty="0"/>
                  <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a:p>
                <a:r>
                  <a:rPr lang="en-US" dirty="0"/>
                  <a:t>Proof Sketch:</a:t>
                </a:r>
              </a:p>
              <a:p>
                <a:pPr marL="0" indent="0">
                  <a:buNone/>
                </a:pPr>
                <a:r>
                  <a:rPr lang="en-US" dirty="0"/>
                  <a:t>The solver can win only if</a:t>
                </a:r>
              </a:p>
              <a:p>
                <a:pPr marL="514350" indent="-514350">
                  <a:buFont typeface="+mj-lt"/>
                  <a:buAutoNum type="arabicPeriod"/>
                </a:pPr>
                <a:r>
                  <a:rPr lang="en-US" dirty="0"/>
                  <a:t> </a:t>
                </a:r>
                <a:r>
                  <a:rPr lang="en-US" dirty="0">
                    <a:solidFill>
                      <a:schemeClr val="accent2"/>
                    </a:solidFill>
                  </a:rPr>
                  <a:t>C</a:t>
                </a:r>
                <a:r>
                  <a:rPr lang="en-US" b="0" dirty="0">
                    <a:solidFill>
                      <a:schemeClr val="accent2"/>
                    </a:solidFill>
                  </a:rPr>
                  <a:t>ollision</a:t>
                </a:r>
                <a:r>
                  <a:rPr lang="en-US" b="0" dirty="0"/>
                  <a:t> among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a:p>
                <a:pPr marL="514350" indent="-514350">
                  <a:buFont typeface="+mj-lt"/>
                  <a:buAutoNum type="arabicPeriod"/>
                </a:pPr>
                <a:r>
                  <a:rPr lang="en-US" dirty="0"/>
                  <a:t> </a:t>
                </a:r>
                <a:r>
                  <a:rPr lang="en-US" dirty="0">
                    <a:solidFill>
                      <a:schemeClr val="accent2"/>
                    </a:solidFill>
                  </a:rPr>
                  <a:t>Lucky guess:</a:t>
                </a:r>
                <a:r>
                  <a:rPr lang="en-US" dirty="0"/>
                  <a:t> exist some index </a:t>
                </a:r>
                <a14:m>
                  <m:oMath xmlns:m="http://schemas.openxmlformats.org/officeDocument/2006/math">
                    <m:r>
                      <a:rPr lang="en-US" b="0" i="1" smtClean="0">
                        <a:latin typeface="Cambria Math" panose="02040503050406030204" pitchFamily="18" charset="0"/>
                      </a:rPr>
                      <m:t>𝑖</m:t>
                    </m:r>
                  </m:oMath>
                </a14:m>
                <a:r>
                  <a:rPr lang="en-US" dirty="0"/>
                  <a:t>  s</a:t>
                </a:r>
                <a:r>
                  <a:rPr lang="en-US" dirty="0" err="1"/>
                  <a:t>.t.</a:t>
                </a:r>
                <a:r>
                  <a:rPr lang="en-US" dirty="0"/>
                  <a:t>  </a:t>
                </a:r>
                <a14:m>
                  <m:oMath xmlns:m="http://schemas.openxmlformats.org/officeDocument/2006/math">
                    <m:r>
                      <a:rPr lang="en-US" b="0" i="1" smtClean="0">
                        <a:latin typeface="Cambria Math" panose="02040503050406030204" pitchFamily="18" charset="0"/>
                      </a:rPr>
                      <m:t>𝑖</m:t>
                    </m:r>
                  </m:oMath>
                </a14:m>
                <a:r>
                  <a:rPr lang="en-US" dirty="0"/>
                  <a:t>-</a:t>
                </a:r>
                <a:r>
                  <a:rPr lang="en-US" dirty="0" err="1"/>
                  <a:t>th</a:t>
                </a:r>
                <a:r>
                  <a:rPr lang="en-US" dirty="0"/>
                  <a:t> query hits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for </a:t>
                </a:r>
                <a14:m>
                  <m:oMath xmlns:m="http://schemas.openxmlformats.org/officeDocument/2006/math">
                    <m:r>
                      <a:rPr lang="en-US" b="0" i="1" smtClean="0">
                        <a:solidFill>
                          <a:schemeClr val="accent2"/>
                        </a:solidFill>
                        <a:latin typeface="Cambria Math" panose="02040503050406030204" pitchFamily="18" charset="0"/>
                      </a:rPr>
                      <m:t>𝑗</m:t>
                    </m:r>
                    <m:r>
                      <a:rPr lang="en-US" b="0" i="1" smtClean="0">
                        <a:solidFill>
                          <a:schemeClr val="accent2"/>
                        </a:solidFill>
                        <a:latin typeface="Cambria Math" panose="02040503050406030204" pitchFamily="18" charset="0"/>
                      </a:rPr>
                      <m:t>&gt;</m:t>
                    </m:r>
                    <m:r>
                      <a:rPr lang="en-US" b="0" i="1" smtClean="0">
                        <a:solidFill>
                          <a:schemeClr val="accent2"/>
                        </a:solidFill>
                        <a:latin typeface="Cambria Math" panose="02040503050406030204" pitchFamily="18" charset="0"/>
                      </a:rPr>
                      <m:t>𝑖</m:t>
                    </m:r>
                  </m:oMath>
                </a14:m>
                <a:endParaRPr lang="en-US" dirty="0"/>
              </a:p>
              <a:p>
                <a:r>
                  <a:rPr lang="en-US" dirty="0"/>
                  <a:t>Otherwise, the solver can only make a </a:t>
                </a:r>
                <a:r>
                  <a:rPr lang="en-US" dirty="0">
                    <a:solidFill>
                      <a:schemeClr val="accent2"/>
                    </a:solidFill>
                  </a:rPr>
                  <a:t>random guess</a:t>
                </a:r>
                <a:r>
                  <a:rPr lang="en-US" dirty="0"/>
                  <a:t>.</a:t>
                </a:r>
              </a:p>
              <a:p>
                <a:r>
                  <a:rPr lang="en-US" dirty="0"/>
                  <a:t>Use hybrids to decouple the puzzle and oracle coordinate-by-coordinate</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E0D707A-6F01-2E96-B14F-F3B591F842BF}"/>
                  </a:ext>
                </a:extLst>
              </p:cNvPr>
              <p:cNvSpPr>
                <a:spLocks noGrp="1" noRot="1" noChangeAspect="1" noMove="1" noResize="1" noEditPoints="1" noAdjustHandles="1" noChangeArrowheads="1" noChangeShapeType="1" noTextEdit="1"/>
              </p:cNvSpPr>
              <p:nvPr>
                <p:ph idx="1"/>
              </p:nvPr>
            </p:nvSpPr>
            <p:spPr>
              <a:xfrm>
                <a:off x="838199" y="1537763"/>
                <a:ext cx="11150601" cy="4955112"/>
              </a:xfrm>
              <a:blipFill>
                <a:blip r:embed="rId3"/>
                <a:stretch>
                  <a:fillRect l="-1023" t="-2041"/>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E9A879C4-3B6A-BE9D-5832-B914DABCA23F}"/>
              </a:ext>
            </a:extLst>
          </p:cNvPr>
          <p:cNvSpPr>
            <a:spLocks noGrp="1"/>
          </p:cNvSpPr>
          <p:nvPr>
            <p:ph type="sldNum" sz="quarter" idx="12"/>
          </p:nvPr>
        </p:nvSpPr>
        <p:spPr/>
        <p:txBody>
          <a:bodyPr/>
          <a:lstStyle/>
          <a:p>
            <a:fld id="{24418F41-A89B-D747-A253-BCF7A238A5A1}" type="slidenum">
              <a:rPr lang="en-US" smtClean="0"/>
              <a:pPr/>
              <a:t>20</a:t>
            </a:fld>
            <a:endParaRPr lang="en-US" dirty="0"/>
          </a:p>
        </p:txBody>
      </p:sp>
    </p:spTree>
    <p:extLst>
      <p:ext uri="{BB962C8B-B14F-4D97-AF65-F5344CB8AC3E}">
        <p14:creationId xmlns:p14="http://schemas.microsoft.com/office/powerpoint/2010/main" val="358793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6490-57C2-249D-72F3-5E507D4C9103}"/>
              </a:ext>
            </a:extLst>
          </p:cNvPr>
          <p:cNvSpPr>
            <a:spLocks noGrp="1"/>
          </p:cNvSpPr>
          <p:nvPr>
            <p:ph type="title"/>
          </p:nvPr>
        </p:nvSpPr>
        <p:spPr/>
        <p:txBody>
          <a:bodyPr/>
          <a:lstStyle/>
          <a:p>
            <a:r>
              <a:rPr lang="en-US" dirty="0"/>
              <a:t>Open Problems</a:t>
            </a:r>
          </a:p>
        </p:txBody>
      </p:sp>
      <p:sp>
        <p:nvSpPr>
          <p:cNvPr id="3" name="Content Placeholder 2">
            <a:extLst>
              <a:ext uri="{FF2B5EF4-FFF2-40B4-BE49-F238E27FC236}">
                <a16:creationId xmlns:a16="http://schemas.microsoft.com/office/drawing/2014/main" id="{CC1E0878-8459-9615-4468-6897C8EC82C5}"/>
              </a:ext>
            </a:extLst>
          </p:cNvPr>
          <p:cNvSpPr>
            <a:spLocks noGrp="1"/>
          </p:cNvSpPr>
          <p:nvPr>
            <p:ph idx="1"/>
          </p:nvPr>
        </p:nvSpPr>
        <p:spPr>
          <a:xfrm>
            <a:off x="838200" y="1825625"/>
            <a:ext cx="10515600" cy="1891610"/>
          </a:xfrm>
        </p:spPr>
        <p:txBody>
          <a:bodyPr/>
          <a:lstStyle/>
          <a:p>
            <a:pPr marL="514350" indent="-514350">
              <a:buFont typeface="+mj-lt"/>
              <a:buAutoNum type="arabicPeriod"/>
            </a:pPr>
            <a:r>
              <a:rPr lang="en-US" dirty="0"/>
              <a:t>Construct a </a:t>
            </a:r>
            <a:r>
              <a:rPr lang="en-US" b="1" dirty="0"/>
              <a:t>quantum-query </a:t>
            </a:r>
            <a:r>
              <a:rPr lang="en-US" dirty="0"/>
              <a:t>attack for </a:t>
            </a:r>
            <a:r>
              <a:rPr lang="en-US" b="1" dirty="0"/>
              <a:t>QGQS</a:t>
            </a:r>
            <a:r>
              <a:rPr lang="en-US" dirty="0"/>
              <a:t>-TLPs</a:t>
            </a:r>
          </a:p>
          <a:p>
            <a:pPr marL="514350" indent="-514350">
              <a:buFont typeface="+mj-lt"/>
              <a:buAutoNum type="arabicPeriod"/>
            </a:pPr>
            <a:endParaRPr lang="en-US" dirty="0"/>
          </a:p>
          <a:p>
            <a:pPr marL="514350" indent="-514350">
              <a:buFont typeface="+mj-lt"/>
              <a:buAutoNum type="arabicPeriod"/>
            </a:pPr>
            <a:r>
              <a:rPr lang="en-US" dirty="0"/>
              <a:t>TLPs with </a:t>
            </a:r>
            <a:r>
              <a:rPr lang="en-US" b="1" dirty="0"/>
              <a:t>quantum puzzles</a:t>
            </a:r>
            <a:r>
              <a:rPr lang="en-US" dirty="0"/>
              <a:t>?</a:t>
            </a:r>
          </a:p>
          <a:p>
            <a:pPr marL="514350" indent="-514350">
              <a:buFont typeface="+mj-lt"/>
              <a:buAutoNum type="arabicPeriod"/>
            </a:pPr>
            <a:endParaRPr lang="en-US" dirty="0"/>
          </a:p>
          <a:p>
            <a:pPr marL="514350" indent="-514350">
              <a:buFont typeface="+mj-lt"/>
              <a:buAutoNum type="arabicPeriod"/>
            </a:pPr>
            <a:endParaRPr lang="en-US" dirty="0"/>
          </a:p>
        </p:txBody>
      </p:sp>
      <p:sp>
        <p:nvSpPr>
          <p:cNvPr id="6" name="TextBox 5">
            <a:extLst>
              <a:ext uri="{FF2B5EF4-FFF2-40B4-BE49-F238E27FC236}">
                <a16:creationId xmlns:a16="http://schemas.microsoft.com/office/drawing/2014/main" id="{12A0FD95-E92A-7796-0F16-19E168D9DCA4}"/>
              </a:ext>
            </a:extLst>
          </p:cNvPr>
          <p:cNvSpPr txBox="1"/>
          <p:nvPr/>
        </p:nvSpPr>
        <p:spPr>
          <a:xfrm>
            <a:off x="3896142" y="4472608"/>
            <a:ext cx="5010791" cy="1569660"/>
          </a:xfrm>
          <a:prstGeom prst="rect">
            <a:avLst/>
          </a:prstGeom>
          <a:noFill/>
        </p:spPr>
        <p:txBody>
          <a:bodyPr wrap="square" rtlCol="0">
            <a:spAutoFit/>
          </a:bodyPr>
          <a:lstStyle/>
          <a:p>
            <a:pPr algn="ctr"/>
            <a:r>
              <a:rPr lang="en-US" sz="9600" dirty="0"/>
              <a:t>Thanks!</a:t>
            </a:r>
          </a:p>
        </p:txBody>
      </p:sp>
      <p:sp>
        <p:nvSpPr>
          <p:cNvPr id="7" name="Slide Number Placeholder 6">
            <a:extLst>
              <a:ext uri="{FF2B5EF4-FFF2-40B4-BE49-F238E27FC236}">
                <a16:creationId xmlns:a16="http://schemas.microsoft.com/office/drawing/2014/main" id="{B0A7097E-F410-0A04-44D1-B2EE6A2EB66E}"/>
              </a:ext>
            </a:extLst>
          </p:cNvPr>
          <p:cNvSpPr>
            <a:spLocks noGrp="1"/>
          </p:cNvSpPr>
          <p:nvPr>
            <p:ph type="sldNum" sz="quarter" idx="12"/>
          </p:nvPr>
        </p:nvSpPr>
        <p:spPr/>
        <p:txBody>
          <a:bodyPr/>
          <a:lstStyle/>
          <a:p>
            <a:fld id="{24418F41-A89B-D747-A253-BCF7A238A5A1}" type="slidenum">
              <a:rPr lang="en-US" smtClean="0"/>
              <a:pPr/>
              <a:t>21</a:t>
            </a:fld>
            <a:endParaRPr lang="en-US" dirty="0"/>
          </a:p>
        </p:txBody>
      </p:sp>
    </p:spTree>
    <p:extLst>
      <p:ext uri="{BB962C8B-B14F-4D97-AF65-F5344CB8AC3E}">
        <p14:creationId xmlns:p14="http://schemas.microsoft.com/office/powerpoint/2010/main" val="316535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CD0C-A9F7-8E4B-0437-7EB544129B34}"/>
              </a:ext>
            </a:extLst>
          </p:cNvPr>
          <p:cNvSpPr>
            <a:spLocks noGrp="1"/>
          </p:cNvSpPr>
          <p:nvPr>
            <p:ph type="title"/>
          </p:nvPr>
        </p:nvSpPr>
        <p:spPr/>
        <p:txBody>
          <a:bodyPr/>
          <a:lstStyle/>
          <a:p>
            <a:pPr marL="0" indent="0">
              <a:buNone/>
            </a:pPr>
            <a:r>
              <a:rPr lang="en-US" dirty="0"/>
              <a:t>Known Constructions</a:t>
            </a:r>
          </a:p>
        </p:txBody>
      </p:sp>
      <p:sp>
        <p:nvSpPr>
          <p:cNvPr id="3" name="Content Placeholder 2">
            <a:extLst>
              <a:ext uri="{FF2B5EF4-FFF2-40B4-BE49-F238E27FC236}">
                <a16:creationId xmlns:a16="http://schemas.microsoft.com/office/drawing/2014/main" id="{38668E59-1D07-0E67-0615-43CD871676DF}"/>
              </a:ext>
            </a:extLst>
          </p:cNvPr>
          <p:cNvSpPr>
            <a:spLocks noGrp="1"/>
          </p:cNvSpPr>
          <p:nvPr>
            <p:ph idx="1"/>
          </p:nvPr>
        </p:nvSpPr>
        <p:spPr/>
        <p:txBody>
          <a:bodyPr>
            <a:normAutofit/>
          </a:bodyPr>
          <a:lstStyle/>
          <a:p>
            <a:pPr marL="0" indent="0">
              <a:buNone/>
            </a:pPr>
            <a:r>
              <a:rPr lang="en-US" dirty="0"/>
              <a:t>- Sequential exponentiation </a:t>
            </a:r>
            <a:r>
              <a:rPr lang="en-US" dirty="0">
                <a:solidFill>
                  <a:schemeClr val="accent1"/>
                </a:solidFill>
              </a:rPr>
              <a:t>[Rivest-Shamir-Wagner’96]</a:t>
            </a:r>
          </a:p>
          <a:p>
            <a:pPr marL="0" indent="0">
              <a:buNone/>
            </a:pPr>
            <a:r>
              <a:rPr lang="en-US" dirty="0"/>
              <a:t>	RSA assumption</a:t>
            </a:r>
          </a:p>
          <a:p>
            <a:pPr marL="0" indent="0">
              <a:buNone/>
            </a:pPr>
            <a:r>
              <a:rPr lang="en-US" dirty="0"/>
              <a:t>- Succinct Randomized Encoding </a:t>
            </a:r>
            <a:r>
              <a:rPr lang="en-US" dirty="0">
                <a:solidFill>
                  <a:schemeClr val="accent1"/>
                </a:solidFill>
              </a:rPr>
              <a:t>[</a:t>
            </a:r>
            <a:r>
              <a:rPr lang="en-US" b="0" dirty="0" err="1">
                <a:solidFill>
                  <a:schemeClr val="accent1"/>
                </a:solidFill>
                <a:effectLst/>
                <a:latin typeface="system-ui"/>
              </a:rPr>
              <a:t>Bitansky</a:t>
            </a:r>
            <a:r>
              <a:rPr lang="en-US" b="0" dirty="0">
                <a:solidFill>
                  <a:schemeClr val="accent1"/>
                </a:solidFill>
                <a:effectLst/>
                <a:latin typeface="system-ui"/>
              </a:rPr>
              <a:t> et al.’16</a:t>
            </a:r>
            <a:r>
              <a:rPr lang="en-US" dirty="0">
                <a:solidFill>
                  <a:schemeClr val="accent1"/>
                </a:solidFill>
              </a:rPr>
              <a:t>]</a:t>
            </a:r>
          </a:p>
          <a:p>
            <a:pPr marL="0" indent="0">
              <a:buNone/>
            </a:pPr>
            <a:r>
              <a:rPr lang="en-US" dirty="0"/>
              <a:t>	Indistinguishability Obfuscation (</a:t>
            </a:r>
            <a:r>
              <a:rPr lang="en-US" dirty="0" err="1"/>
              <a:t>iO</a:t>
            </a:r>
            <a:r>
              <a:rPr lang="en-US" dirty="0"/>
              <a:t>)</a:t>
            </a:r>
          </a:p>
          <a:p>
            <a:pPr marL="0" indent="0">
              <a:buNone/>
            </a:pPr>
            <a:endParaRPr lang="en-US" dirty="0"/>
          </a:p>
          <a:p>
            <a:pPr marL="0" indent="0">
              <a:buNone/>
            </a:pPr>
            <a:r>
              <a:rPr lang="en-US" dirty="0"/>
              <a:t>Both require “public-key assumptions”</a:t>
            </a:r>
          </a:p>
          <a:p>
            <a:pPr marL="0" indent="0">
              <a:buNone/>
            </a:pPr>
            <a:endParaRPr lang="en-US" dirty="0"/>
          </a:p>
          <a:p>
            <a:pPr marL="0" indent="0">
              <a:buNone/>
            </a:pPr>
            <a:r>
              <a:rPr lang="en-US" dirty="0"/>
              <a:t>TLPs from symmetric-key primitives?</a:t>
            </a:r>
          </a:p>
          <a:p>
            <a:pPr marL="0" indent="0">
              <a:buNone/>
            </a:pPr>
            <a:endParaRPr lang="en-US" dirty="0"/>
          </a:p>
        </p:txBody>
      </p:sp>
      <p:sp>
        <p:nvSpPr>
          <p:cNvPr id="6" name="Slide Number Placeholder 5">
            <a:extLst>
              <a:ext uri="{FF2B5EF4-FFF2-40B4-BE49-F238E27FC236}">
                <a16:creationId xmlns:a16="http://schemas.microsoft.com/office/drawing/2014/main" id="{1CF7B35A-3F90-968B-5EFE-C3107EB2BD99}"/>
              </a:ext>
            </a:extLst>
          </p:cNvPr>
          <p:cNvSpPr>
            <a:spLocks noGrp="1"/>
          </p:cNvSpPr>
          <p:nvPr>
            <p:ph type="sldNum" sz="quarter" idx="12"/>
          </p:nvPr>
        </p:nvSpPr>
        <p:spPr/>
        <p:txBody>
          <a:bodyPr/>
          <a:lstStyle/>
          <a:p>
            <a:fld id="{24418F41-A89B-D747-A253-BCF7A238A5A1}" type="slidenum">
              <a:rPr lang="en-US" smtClean="0"/>
              <a:pPr/>
              <a:t>3</a:t>
            </a:fld>
            <a:endParaRPr lang="en-US" dirty="0"/>
          </a:p>
        </p:txBody>
      </p:sp>
    </p:spTree>
    <p:extLst>
      <p:ext uri="{BB962C8B-B14F-4D97-AF65-F5344CB8AC3E}">
        <p14:creationId xmlns:p14="http://schemas.microsoft.com/office/powerpoint/2010/main" val="235637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F9E3-4694-0360-83A4-7D39078A016E}"/>
              </a:ext>
            </a:extLst>
          </p:cNvPr>
          <p:cNvSpPr>
            <a:spLocks noGrp="1"/>
          </p:cNvSpPr>
          <p:nvPr>
            <p:ph type="title"/>
          </p:nvPr>
        </p:nvSpPr>
        <p:spPr/>
        <p:txBody>
          <a:bodyPr/>
          <a:lstStyle/>
          <a:p>
            <a:r>
              <a:rPr lang="en-US"/>
              <a:t>Random Oracle Model (ROM) </a:t>
            </a:r>
            <a:r>
              <a:rPr lang="en-US" sz="2400">
                <a:solidFill>
                  <a:schemeClr val="accent1"/>
                </a:solidFill>
              </a:rPr>
              <a:t>[Bellare-Rogaway’93]</a:t>
            </a:r>
            <a:endParaRPr lang="en-US" dirty="0">
              <a:solidFill>
                <a:schemeClr val="accent1"/>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CE4F8B-6EAF-C2FD-1E9B-2D20E4AA2236}"/>
                  </a:ext>
                </a:extLst>
              </p:cNvPr>
              <p:cNvSpPr>
                <a:spLocks noGrp="1"/>
              </p:cNvSpPr>
              <p:nvPr>
                <p:ph idx="1"/>
              </p:nvPr>
            </p:nvSpPr>
            <p:spPr>
              <a:xfrm>
                <a:off x="815912" y="1760576"/>
                <a:ext cx="11071287" cy="4599144"/>
              </a:xfrm>
            </p:spPr>
            <p:txBody>
              <a:bodyPr wrap="square" anchor="t">
                <a:spAutoFit/>
              </a:bodyPr>
              <a:lstStyle/>
              <a:p>
                <a:r>
                  <a:rPr lang="en-US" sz="2600" dirty="0"/>
                  <a:t>ROM implies symmetric-key cryptography</a:t>
                </a:r>
              </a:p>
              <a:p>
                <a:r>
                  <a:rPr lang="en-US" sz="2600" dirty="0"/>
                  <a:t>Information-theoretic: clean to define </a:t>
                </a:r>
                <a:r>
                  <a:rPr lang="en-US" sz="2600" b="1" dirty="0"/>
                  <a:t>parallel time</a:t>
                </a:r>
                <a:r>
                  <a:rPr lang="en-US" sz="2600" dirty="0"/>
                  <a:t>:</a:t>
                </a:r>
              </a:p>
              <a:p>
                <a:pPr marL="457200" lvl="1" indent="0">
                  <a:buNone/>
                </a:pPr>
                <a:r>
                  <a:rPr lang="en-US" sz="2600" dirty="0"/>
                  <a:t>- Complexity: number of </a:t>
                </a:r>
                <a:r>
                  <a:rPr lang="en-US" sz="2600" b="1" dirty="0"/>
                  <a:t>queries</a:t>
                </a:r>
              </a:p>
              <a:p>
                <a:pPr marL="457200" lvl="1" indent="0">
                  <a:buNone/>
                </a:pPr>
                <a:r>
                  <a:rPr lang="en-US" sz="2600" dirty="0"/>
                  <a:t>- Adaptivity: number of </a:t>
                </a:r>
                <a:r>
                  <a:rPr lang="en-US" sz="2600" b="1" dirty="0"/>
                  <a:t>rounds</a:t>
                </a:r>
                <a:r>
                  <a:rPr lang="en-US" sz="2600" dirty="0"/>
                  <a:t> of queries (</a:t>
                </a:r>
                <a:r>
                  <a:rPr lang="en-US" sz="2600" b="1" dirty="0"/>
                  <a:t>poly. </a:t>
                </a:r>
                <a:r>
                  <a:rPr lang="en-US" sz="2600" dirty="0"/>
                  <a:t>queries in each round)</a:t>
                </a:r>
              </a:p>
              <a:p>
                <a:r>
                  <a:rPr lang="en-US" sz="2600" dirty="0">
                    <a:solidFill>
                      <a:schemeClr val="accent2"/>
                    </a:solidFill>
                  </a:rPr>
                  <a:t>Example: need </a:t>
                </a:r>
                <a14:m>
                  <m:oMath xmlns:m="http://schemas.openxmlformats.org/officeDocument/2006/math">
                    <m:r>
                      <a:rPr lang="en-US" sz="2600" b="1" i="1" smtClean="0">
                        <a:solidFill>
                          <a:schemeClr val="accent2"/>
                        </a:solidFill>
                        <a:latin typeface="Cambria Math" panose="02040503050406030204" pitchFamily="18" charset="0"/>
                      </a:rPr>
                      <m:t>𝒏</m:t>
                    </m:r>
                  </m:oMath>
                </a14:m>
                <a:r>
                  <a:rPr lang="en-US" sz="2600" dirty="0">
                    <a:solidFill>
                      <a:schemeClr val="accent2"/>
                    </a:solidFill>
                  </a:rPr>
                  <a:t> queries to generate, and </a:t>
                </a:r>
                <a14:m>
                  <m:oMath xmlns:m="http://schemas.openxmlformats.org/officeDocument/2006/math">
                    <m:sSup>
                      <m:sSupPr>
                        <m:ctrlPr>
                          <a:rPr lang="en-US" sz="2600" b="1" i="1" smtClean="0">
                            <a:solidFill>
                              <a:schemeClr val="accent2"/>
                            </a:solidFill>
                            <a:latin typeface="Cambria Math" panose="02040503050406030204" pitchFamily="18" charset="0"/>
                          </a:rPr>
                        </m:ctrlPr>
                      </m:sSupPr>
                      <m:e>
                        <m:r>
                          <a:rPr lang="en-US" sz="2600" b="1" i="1" smtClean="0">
                            <a:solidFill>
                              <a:schemeClr val="accent2"/>
                            </a:solidFill>
                            <a:latin typeface="Cambria Math" panose="02040503050406030204" pitchFamily="18" charset="0"/>
                          </a:rPr>
                          <m:t>𝒏</m:t>
                        </m:r>
                      </m:e>
                      <m:sup>
                        <m:r>
                          <a:rPr lang="en-US" sz="2600" b="1" i="1" smtClean="0">
                            <a:solidFill>
                              <a:schemeClr val="accent2"/>
                            </a:solidFill>
                            <a:latin typeface="Cambria Math" panose="02040503050406030204" pitchFamily="18" charset="0"/>
                          </a:rPr>
                          <m:t>𝟏𝟎</m:t>
                        </m:r>
                      </m:sup>
                    </m:sSup>
                  </m:oMath>
                </a14:m>
                <a:r>
                  <a:rPr lang="en-US" sz="2600" b="1" dirty="0">
                    <a:solidFill>
                      <a:schemeClr val="accent2"/>
                    </a:solidFill>
                  </a:rPr>
                  <a:t> sequential</a:t>
                </a:r>
                <a:r>
                  <a:rPr lang="en-US" sz="2600" dirty="0">
                    <a:solidFill>
                      <a:schemeClr val="accent2"/>
                    </a:solidFill>
                  </a:rPr>
                  <a:t> queries or </a:t>
                </a:r>
                <a14:m>
                  <m:oMath xmlns:m="http://schemas.openxmlformats.org/officeDocument/2006/math">
                    <m:sSup>
                      <m:sSupPr>
                        <m:ctrlPr>
                          <a:rPr lang="en-US" sz="2600" b="1" i="1" smtClean="0">
                            <a:solidFill>
                              <a:schemeClr val="accent2"/>
                            </a:solidFill>
                            <a:latin typeface="Cambria Math" panose="02040503050406030204" pitchFamily="18" charset="0"/>
                          </a:rPr>
                        </m:ctrlPr>
                      </m:sSupPr>
                      <m:e>
                        <m:r>
                          <a:rPr lang="en-US" sz="2600" b="1" i="1" smtClean="0">
                            <a:solidFill>
                              <a:schemeClr val="accent2"/>
                            </a:solidFill>
                            <a:latin typeface="Cambria Math" panose="02040503050406030204" pitchFamily="18" charset="0"/>
                          </a:rPr>
                          <m:t>𝒏</m:t>
                        </m:r>
                      </m:e>
                      <m:sup>
                        <m:r>
                          <a:rPr lang="en-US" sz="2600" b="1" i="1" smtClean="0">
                            <a:solidFill>
                              <a:schemeClr val="accent2"/>
                            </a:solidFill>
                            <a:latin typeface="Cambria Math" panose="02040503050406030204" pitchFamily="18" charset="0"/>
                          </a:rPr>
                          <m:t>𝟗</m:t>
                        </m:r>
                        <m:r>
                          <a:rPr lang="en-US" sz="2600" b="1" i="1" smtClean="0">
                            <a:solidFill>
                              <a:schemeClr val="accent2"/>
                            </a:solidFill>
                            <a:latin typeface="Cambria Math" panose="02040503050406030204" pitchFamily="18" charset="0"/>
                          </a:rPr>
                          <m:t>.</m:t>
                        </m:r>
                        <m:r>
                          <a:rPr lang="en-US" sz="2600" b="1" i="1" smtClean="0">
                            <a:solidFill>
                              <a:schemeClr val="accent2"/>
                            </a:solidFill>
                            <a:latin typeface="Cambria Math" panose="02040503050406030204" pitchFamily="18" charset="0"/>
                          </a:rPr>
                          <m:t>𝟗</m:t>
                        </m:r>
                      </m:sup>
                    </m:sSup>
                  </m:oMath>
                </a14:m>
                <a:r>
                  <a:rPr lang="en-US" sz="2600" b="1" dirty="0">
                    <a:solidFill>
                      <a:schemeClr val="accent2"/>
                    </a:solidFill>
                  </a:rPr>
                  <a:t> rounds</a:t>
                </a:r>
                <a:r>
                  <a:rPr lang="en-US" sz="2600" dirty="0">
                    <a:solidFill>
                      <a:schemeClr val="accent2"/>
                    </a:solidFill>
                  </a:rPr>
                  <a:t> of parallel queries to solve</a:t>
                </a:r>
              </a:p>
              <a:p>
                <a:r>
                  <a:rPr lang="en-US" sz="2600" dirty="0"/>
                  <a:t>Impossibility result </a:t>
                </a:r>
                <a:r>
                  <a:rPr lang="en-US" sz="2600" dirty="0">
                    <a:solidFill>
                      <a:schemeClr val="accent1"/>
                    </a:solidFill>
                  </a:rPr>
                  <a:t>[Mahmoody-Moran-Vadhan’13]</a:t>
                </a:r>
                <a:r>
                  <a:rPr lang="en-US" sz="2600" dirty="0"/>
                  <a:t>:</a:t>
                </a:r>
              </a:p>
              <a:p>
                <a:pPr marL="0" indent="0">
                  <a:buNone/>
                </a:pPr>
                <a:r>
                  <a:rPr lang="en-US" sz="2600" dirty="0"/>
                  <a:t>Any TLP that requires </a:t>
                </a:r>
                <a14:m>
                  <m:oMath xmlns:m="http://schemas.openxmlformats.org/officeDocument/2006/math">
                    <m:r>
                      <a:rPr lang="en-US" sz="2600" b="0" i="1" smtClean="0">
                        <a:solidFill>
                          <a:schemeClr val="accent2"/>
                        </a:solidFill>
                        <a:latin typeface="Cambria Math" panose="02040503050406030204" pitchFamily="18" charset="0"/>
                      </a:rPr>
                      <m:t>𝑛</m:t>
                    </m:r>
                  </m:oMath>
                </a14:m>
                <a:r>
                  <a:rPr lang="en-US" sz="2600" dirty="0"/>
                  <a:t> queries to generate can be solved by </a:t>
                </a:r>
                <a14:m>
                  <m:oMath xmlns:m="http://schemas.openxmlformats.org/officeDocument/2006/math">
                    <m:r>
                      <a:rPr lang="en-US" sz="2600" b="0" i="1" smtClean="0">
                        <a:solidFill>
                          <a:schemeClr val="accent2"/>
                        </a:solidFill>
                        <a:latin typeface="Cambria Math" panose="02040503050406030204" pitchFamily="18" charset="0"/>
                      </a:rPr>
                      <m:t>𝑛</m:t>
                    </m:r>
                  </m:oMath>
                </a14:m>
                <a:r>
                  <a:rPr lang="en-US" sz="2600" dirty="0">
                    <a:solidFill>
                      <a:schemeClr val="accent2"/>
                    </a:solidFill>
                  </a:rPr>
                  <a:t> rounds</a:t>
                </a:r>
                <a:r>
                  <a:rPr lang="en-US" sz="2600" dirty="0"/>
                  <a:t> of queries</a:t>
                </a:r>
              </a:p>
              <a:p>
                <a:r>
                  <a:rPr lang="en-US" sz="2600" dirty="0"/>
                  <a:t>Impossibility in ROM rules out </a:t>
                </a:r>
                <a:r>
                  <a:rPr lang="en-US" sz="2600" b="1" dirty="0"/>
                  <a:t>black-box construction</a:t>
                </a:r>
                <a:r>
                  <a:rPr lang="en-US" sz="2600" dirty="0"/>
                  <a:t> in standard model</a:t>
                </a:r>
              </a:p>
              <a:p>
                <a:pPr marL="0" indent="0">
                  <a:buNone/>
                </a:pPr>
                <a14:m>
                  <m:oMath xmlns:m="http://schemas.openxmlformats.org/officeDocument/2006/math">
                    <m:r>
                      <a:rPr lang="en-US" sz="2600" i="1" smtClean="0">
                        <a:latin typeface="Cambria Math" panose="02040503050406030204" pitchFamily="18" charset="0"/>
                        <a:ea typeface="Cambria Math" panose="02040503050406030204" pitchFamily="18" charset="0"/>
                      </a:rPr>
                      <m:t>⇒</m:t>
                    </m:r>
                  </m:oMath>
                </a14:m>
                <a:r>
                  <a:rPr lang="en-US" sz="2600" dirty="0"/>
                  <a:t> Black-box separations between TLP and {OWF, CRH}.</a:t>
                </a:r>
              </a:p>
            </p:txBody>
          </p:sp>
        </mc:Choice>
        <mc:Fallback xmlns="">
          <p:sp>
            <p:nvSpPr>
              <p:cNvPr id="3" name="Content Placeholder 2">
                <a:extLst>
                  <a:ext uri="{FF2B5EF4-FFF2-40B4-BE49-F238E27FC236}">
                    <a16:creationId xmlns:a16="http://schemas.microsoft.com/office/drawing/2014/main" id="{78CE4F8B-6EAF-C2FD-1E9B-2D20E4AA2236}"/>
                  </a:ext>
                </a:extLst>
              </p:cNvPr>
              <p:cNvSpPr>
                <a:spLocks noGrp="1" noRot="1" noChangeAspect="1" noMove="1" noResize="1" noEditPoints="1" noAdjustHandles="1" noChangeArrowheads="1" noChangeShapeType="1" noTextEdit="1"/>
              </p:cNvSpPr>
              <p:nvPr>
                <p:ph idx="1"/>
              </p:nvPr>
            </p:nvSpPr>
            <p:spPr>
              <a:xfrm>
                <a:off x="815912" y="1760576"/>
                <a:ext cx="11071287" cy="4599144"/>
              </a:xfrm>
              <a:blipFill>
                <a:blip r:embed="rId3"/>
                <a:stretch>
                  <a:fillRect l="-1031" t="-1928" b="-2479"/>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C3953879-488D-A816-D352-2342CFDCCC2B}"/>
              </a:ext>
            </a:extLst>
          </p:cNvPr>
          <p:cNvSpPr>
            <a:spLocks noGrp="1"/>
          </p:cNvSpPr>
          <p:nvPr>
            <p:ph type="sldNum" sz="quarter" idx="12"/>
          </p:nvPr>
        </p:nvSpPr>
        <p:spPr/>
        <p:txBody>
          <a:bodyPr/>
          <a:lstStyle/>
          <a:p>
            <a:fld id="{24418F41-A89B-D747-A253-BCF7A238A5A1}" type="slidenum">
              <a:rPr lang="en-US" smtClean="0"/>
              <a:pPr/>
              <a:t>4</a:t>
            </a:fld>
            <a:endParaRPr lang="en-US" dirty="0"/>
          </a:p>
        </p:txBody>
      </p:sp>
      <p:pic>
        <p:nvPicPr>
          <p:cNvPr id="4" name="Picture 3">
            <a:extLst>
              <a:ext uri="{FF2B5EF4-FFF2-40B4-BE49-F238E27FC236}">
                <a16:creationId xmlns:a16="http://schemas.microsoft.com/office/drawing/2014/main" id="{9DF56325-FF98-B1FC-B5BB-A3E48CBE328F}"/>
              </a:ext>
            </a:extLst>
          </p:cNvPr>
          <p:cNvPicPr>
            <a:picLocks noChangeAspect="1"/>
          </p:cNvPicPr>
          <p:nvPr/>
        </p:nvPicPr>
        <p:blipFill>
          <a:blip r:embed="rId4"/>
          <a:stretch>
            <a:fillRect/>
          </a:stretch>
        </p:blipFill>
        <p:spPr>
          <a:xfrm>
            <a:off x="9062177" y="1690688"/>
            <a:ext cx="1097391" cy="1097391"/>
          </a:xfrm>
          <a:prstGeom prst="rect">
            <a:avLst/>
          </a:prstGeom>
        </p:spPr>
      </p:pic>
    </p:spTree>
    <p:extLst>
      <p:ext uri="{BB962C8B-B14F-4D97-AF65-F5344CB8AC3E}">
        <p14:creationId xmlns:p14="http://schemas.microsoft.com/office/powerpoint/2010/main" val="6133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2D1E-955D-ECE4-644C-488AD833E5B2}"/>
              </a:ext>
            </a:extLst>
          </p:cNvPr>
          <p:cNvSpPr>
            <a:spLocks noGrp="1"/>
          </p:cNvSpPr>
          <p:nvPr>
            <p:ph type="title"/>
          </p:nvPr>
        </p:nvSpPr>
        <p:spPr>
          <a:xfrm>
            <a:off x="838200" y="365125"/>
            <a:ext cx="11065042" cy="1325563"/>
          </a:xfrm>
        </p:spPr>
        <p:txBody>
          <a:bodyPr/>
          <a:lstStyle/>
          <a:p>
            <a:r>
              <a:rPr lang="en-US" dirty="0"/>
              <a:t>Quantum Random Oracle Model (QROM)</a:t>
            </a:r>
            <a:r>
              <a:rPr lang="en-US" sz="2800" dirty="0">
                <a:solidFill>
                  <a:schemeClr val="accent1"/>
                </a:solidFill>
              </a:rPr>
              <a:t>[BDF+11]</a:t>
            </a:r>
            <a:endParaRPr lang="en-US" dirty="0">
              <a:solidFill>
                <a:schemeClr val="accent1"/>
              </a:solidFill>
            </a:endParaRPr>
          </a:p>
        </p:txBody>
      </p:sp>
      <p:sp>
        <p:nvSpPr>
          <p:cNvPr id="3" name="Content Placeholder 2">
            <a:extLst>
              <a:ext uri="{FF2B5EF4-FFF2-40B4-BE49-F238E27FC236}">
                <a16:creationId xmlns:a16="http://schemas.microsoft.com/office/drawing/2014/main" id="{34C3F8F0-9619-6852-C18B-FBF9C95CF7A5}"/>
              </a:ext>
            </a:extLst>
          </p:cNvPr>
          <p:cNvSpPr>
            <a:spLocks noGrp="1"/>
          </p:cNvSpPr>
          <p:nvPr>
            <p:ph idx="1"/>
          </p:nvPr>
        </p:nvSpPr>
        <p:spPr>
          <a:xfrm>
            <a:off x="838200" y="3196490"/>
            <a:ext cx="10861964" cy="1074719"/>
          </a:xfrm>
        </p:spPr>
        <p:txBody>
          <a:bodyPr>
            <a:normAutofit/>
          </a:bodyPr>
          <a:lstStyle/>
          <a:p>
            <a:r>
              <a:rPr lang="en-US" dirty="0">
                <a:solidFill>
                  <a:schemeClr val="accent2"/>
                </a:solidFill>
              </a:rPr>
              <a:t>QROM is more realistic:</a:t>
            </a:r>
            <a:r>
              <a:rPr lang="en-US" dirty="0">
                <a:solidFill>
                  <a:prstClr val="black"/>
                </a:solidFill>
              </a:rPr>
              <a:t> Users and adversaries can make </a:t>
            </a:r>
            <a:r>
              <a:rPr lang="en-US" b="1" dirty="0">
                <a:solidFill>
                  <a:prstClr val="black"/>
                </a:solidFill>
              </a:rPr>
              <a:t>superposition queries</a:t>
            </a:r>
            <a:r>
              <a:rPr lang="en-US" dirty="0">
                <a:solidFill>
                  <a:prstClr val="black"/>
                </a:solidFill>
              </a:rPr>
              <a:t> to the oracle</a:t>
            </a:r>
            <a:r>
              <a:rPr lang="zh-TW" altLang="en-US" b="1" dirty="0">
                <a:solidFill>
                  <a:prstClr val="black"/>
                </a:solidFill>
              </a:rPr>
              <a:t> </a:t>
            </a:r>
            <a:r>
              <a:rPr lang="en-US" altLang="zh-TW" dirty="0">
                <a:solidFill>
                  <a:prstClr val="black"/>
                </a:solidFill>
              </a:rPr>
              <a:t>+ perform </a:t>
            </a:r>
            <a:r>
              <a:rPr lang="en-US" altLang="zh-TW" b="1" dirty="0">
                <a:solidFill>
                  <a:prstClr val="black"/>
                </a:solidFill>
              </a:rPr>
              <a:t>quantum computation</a:t>
            </a:r>
          </a:p>
          <a:p>
            <a:endParaRPr lang="en-US" dirty="0"/>
          </a:p>
        </p:txBody>
      </p:sp>
      <p:sp>
        <p:nvSpPr>
          <p:cNvPr id="6" name="Slide Number Placeholder 5">
            <a:extLst>
              <a:ext uri="{FF2B5EF4-FFF2-40B4-BE49-F238E27FC236}">
                <a16:creationId xmlns:a16="http://schemas.microsoft.com/office/drawing/2014/main" id="{83F83016-7B57-289F-2A6F-20CCE2FA5F49}"/>
              </a:ext>
            </a:extLst>
          </p:cNvPr>
          <p:cNvSpPr>
            <a:spLocks noGrp="1"/>
          </p:cNvSpPr>
          <p:nvPr>
            <p:ph type="sldNum" sz="quarter" idx="12"/>
          </p:nvPr>
        </p:nvSpPr>
        <p:spPr/>
        <p:txBody>
          <a:bodyPr/>
          <a:lstStyle/>
          <a:p>
            <a:fld id="{24418F41-A89B-D747-A253-BCF7A238A5A1}" type="slidenum">
              <a:rPr lang="en-US" smtClean="0"/>
              <a:pPr/>
              <a:t>5</a:t>
            </a:fld>
            <a:endParaRPr lang="en-US" dirty="0"/>
          </a:p>
        </p:txBody>
      </p:sp>
      <p:pic>
        <p:nvPicPr>
          <p:cNvPr id="7" name="Picture 6">
            <a:extLst>
              <a:ext uri="{FF2B5EF4-FFF2-40B4-BE49-F238E27FC236}">
                <a16:creationId xmlns:a16="http://schemas.microsoft.com/office/drawing/2014/main" id="{FFD68DF5-CC77-9C7A-1B2B-62757AF1A373}"/>
              </a:ext>
            </a:extLst>
          </p:cNvPr>
          <p:cNvPicPr>
            <a:picLocks noChangeAspect="1"/>
          </p:cNvPicPr>
          <p:nvPr/>
        </p:nvPicPr>
        <p:blipFill>
          <a:blip r:embed="rId3"/>
          <a:stretch>
            <a:fillRect/>
          </a:stretch>
        </p:blipFill>
        <p:spPr>
          <a:xfrm>
            <a:off x="8178800" y="1690688"/>
            <a:ext cx="1270000" cy="1270000"/>
          </a:xfrm>
          <a:prstGeom prst="rect">
            <a:avLst/>
          </a:prstGeom>
        </p:spPr>
      </p:pic>
      <p:sp>
        <p:nvSpPr>
          <p:cNvPr id="18" name="TextBox 17">
            <a:extLst>
              <a:ext uri="{FF2B5EF4-FFF2-40B4-BE49-F238E27FC236}">
                <a16:creationId xmlns:a16="http://schemas.microsoft.com/office/drawing/2014/main" id="{82EB0591-8611-3810-8C28-7562B2500714}"/>
              </a:ext>
            </a:extLst>
          </p:cNvPr>
          <p:cNvSpPr txBox="1"/>
          <p:nvPr/>
        </p:nvSpPr>
        <p:spPr>
          <a:xfrm>
            <a:off x="838200" y="4748848"/>
            <a:ext cx="10515600" cy="151220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Existing constructions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Quantum computers break RSA assumption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post-quantum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iO</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from standard assumption</a:t>
            </a:r>
          </a:p>
        </p:txBody>
      </p:sp>
      <p:sp>
        <p:nvSpPr>
          <p:cNvPr id="21" name="Content Placeholder 2">
            <a:extLst>
              <a:ext uri="{FF2B5EF4-FFF2-40B4-BE49-F238E27FC236}">
                <a16:creationId xmlns:a16="http://schemas.microsoft.com/office/drawing/2014/main" id="{7B234CBB-F001-17B7-48B8-B5EB4866F822}"/>
              </a:ext>
            </a:extLst>
          </p:cNvPr>
          <p:cNvSpPr txBox="1">
            <a:spLocks/>
          </p:cNvSpPr>
          <p:nvPr/>
        </p:nvSpPr>
        <p:spPr>
          <a:xfrm>
            <a:off x="838200" y="2237120"/>
            <a:ext cx="10861964" cy="535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Quantum computers in the near-term future</a:t>
            </a:r>
          </a:p>
        </p:txBody>
      </p:sp>
      <p:grpSp>
        <p:nvGrpSpPr>
          <p:cNvPr id="5" name="Group 4">
            <a:extLst>
              <a:ext uri="{FF2B5EF4-FFF2-40B4-BE49-F238E27FC236}">
                <a16:creationId xmlns:a16="http://schemas.microsoft.com/office/drawing/2014/main" id="{8C938091-7553-6C61-5876-9FB368E97F25}"/>
              </a:ext>
            </a:extLst>
          </p:cNvPr>
          <p:cNvGrpSpPr/>
          <p:nvPr/>
        </p:nvGrpSpPr>
        <p:grpSpPr>
          <a:xfrm>
            <a:off x="7941736" y="4121356"/>
            <a:ext cx="3940826" cy="1381575"/>
            <a:chOff x="7941736" y="4121356"/>
            <a:chExt cx="3940826" cy="1381575"/>
          </a:xfrm>
        </p:grpSpPr>
        <p:grpSp>
          <p:nvGrpSpPr>
            <p:cNvPr id="16" name="Group 15">
              <a:extLst>
                <a:ext uri="{FF2B5EF4-FFF2-40B4-BE49-F238E27FC236}">
                  <a16:creationId xmlns:a16="http://schemas.microsoft.com/office/drawing/2014/main" id="{3ED5893B-D371-9343-BAE8-CD55A36B8325}"/>
                </a:ext>
              </a:extLst>
            </p:cNvPr>
            <p:cNvGrpSpPr/>
            <p:nvPr/>
          </p:nvGrpSpPr>
          <p:grpSpPr>
            <a:xfrm>
              <a:off x="7941736" y="4121356"/>
              <a:ext cx="2506939" cy="1381574"/>
              <a:chOff x="8365067" y="3782690"/>
              <a:chExt cx="2205089" cy="138157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844D290-072A-DFA3-C28A-60CD90382E1E}"/>
                      </a:ext>
                    </a:extLst>
                  </p:cNvPr>
                  <p:cNvSpPr txBox="1"/>
                  <p:nvPr/>
                </p:nvSpPr>
                <p:spPr>
                  <a:xfrm>
                    <a:off x="8545325" y="3782690"/>
                    <a:ext cx="15672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⟩|0⟩</m:t>
                          </m:r>
                        </m:oMath>
                      </m:oMathPara>
                    </a14:m>
                    <a:endParaRPr lang="en-US" sz="2400" dirty="0"/>
                  </a:p>
                </p:txBody>
              </p:sp>
            </mc:Choice>
            <mc:Fallback xmlns="">
              <p:sp>
                <p:nvSpPr>
                  <p:cNvPr id="8" name="TextBox 7">
                    <a:extLst>
                      <a:ext uri="{FF2B5EF4-FFF2-40B4-BE49-F238E27FC236}">
                        <a16:creationId xmlns:a16="http://schemas.microsoft.com/office/drawing/2014/main" id="{F844D290-072A-DFA3-C28A-60CD90382E1E}"/>
                      </a:ext>
                    </a:extLst>
                  </p:cNvPr>
                  <p:cNvSpPr txBox="1">
                    <a:spLocks noRot="1" noChangeAspect="1" noMove="1" noResize="1" noEditPoints="1" noAdjustHandles="1" noChangeArrowheads="1" noChangeShapeType="1" noTextEdit="1"/>
                  </p:cNvSpPr>
                  <p:nvPr/>
                </p:nvSpPr>
                <p:spPr>
                  <a:xfrm>
                    <a:off x="8545325" y="3782690"/>
                    <a:ext cx="1567288" cy="461665"/>
                  </a:xfrm>
                  <a:prstGeom prst="rect">
                    <a:avLst/>
                  </a:prstGeom>
                  <a:blipFill>
                    <a:blip r:embed="rId4"/>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82455EC-3343-0557-6EA2-A77ED5C8C7DE}"/>
                      </a:ext>
                    </a:extLst>
                  </p:cNvPr>
                  <p:cNvSpPr txBox="1"/>
                  <p:nvPr/>
                </p:nvSpPr>
                <p:spPr>
                  <a:xfrm>
                    <a:off x="8375991" y="4553463"/>
                    <a:ext cx="20601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482455EC-3343-0557-6EA2-A77ED5C8C7DE}"/>
                      </a:ext>
                    </a:extLst>
                  </p:cNvPr>
                  <p:cNvSpPr txBox="1">
                    <a:spLocks noRot="1" noChangeAspect="1" noMove="1" noResize="1" noEditPoints="1" noAdjustHandles="1" noChangeArrowheads="1" noChangeShapeType="1" noTextEdit="1"/>
                  </p:cNvSpPr>
                  <p:nvPr/>
                </p:nvSpPr>
                <p:spPr>
                  <a:xfrm>
                    <a:off x="8375991" y="4553463"/>
                    <a:ext cx="2060115" cy="461665"/>
                  </a:xfrm>
                  <a:prstGeom prst="rect">
                    <a:avLst/>
                  </a:prstGeom>
                  <a:blipFill>
                    <a:blip r:embed="rId6"/>
                    <a:stretch>
                      <a:fillRect b="-18919"/>
                    </a:stretch>
                  </a:blipFill>
                </p:spPr>
                <p:txBody>
                  <a:bodyPr/>
                  <a:lstStyle/>
                  <a:p>
                    <a:r>
                      <a:rPr lang="en-US">
                        <a:noFill/>
                      </a:rPr>
                      <a:t> </a:t>
                    </a:r>
                  </a:p>
                </p:txBody>
              </p:sp>
            </mc:Fallback>
          </mc:AlternateContent>
          <p:sp>
            <p:nvSpPr>
              <p:cNvPr id="14" name="Right Arrow 13">
                <a:extLst>
                  <a:ext uri="{FF2B5EF4-FFF2-40B4-BE49-F238E27FC236}">
                    <a16:creationId xmlns:a16="http://schemas.microsoft.com/office/drawing/2014/main" id="{7D238DBA-8B5F-2249-8F6C-4C0EBED2B011}"/>
                  </a:ext>
                </a:extLst>
              </p:cNvPr>
              <p:cNvSpPr/>
              <p:nvPr/>
            </p:nvSpPr>
            <p:spPr>
              <a:xfrm>
                <a:off x="8365067" y="4244354"/>
                <a:ext cx="2205089" cy="1244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F069F51A-966D-6616-5BDB-34AD07DB1B6E}"/>
                  </a:ext>
                </a:extLst>
              </p:cNvPr>
              <p:cNvSpPr/>
              <p:nvPr/>
            </p:nvSpPr>
            <p:spPr>
              <a:xfrm rot="10800000">
                <a:off x="8365067" y="5039819"/>
                <a:ext cx="2205089" cy="1244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E5CBA2CC-7630-E536-A255-0B8C2430B8A8}"/>
                </a:ext>
              </a:extLst>
            </p:cNvPr>
            <p:cNvPicPr>
              <a:picLocks noChangeAspect="1"/>
            </p:cNvPicPr>
            <p:nvPr/>
          </p:nvPicPr>
          <p:blipFill>
            <a:blip r:embed="rId7"/>
            <a:stretch>
              <a:fillRect/>
            </a:stretch>
          </p:blipFill>
          <p:spPr>
            <a:xfrm>
              <a:off x="10785171" y="4405540"/>
              <a:ext cx="1097391" cy="1097391"/>
            </a:xfrm>
            <a:prstGeom prst="rect">
              <a:avLst/>
            </a:prstGeom>
          </p:spPr>
        </p:pic>
      </p:grpSp>
    </p:spTree>
    <p:extLst>
      <p:ext uri="{BB962C8B-B14F-4D97-AF65-F5344CB8AC3E}">
        <p14:creationId xmlns:p14="http://schemas.microsoft.com/office/powerpoint/2010/main" val="39403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2D1E-955D-ECE4-644C-488AD833E5B2}"/>
              </a:ext>
            </a:extLst>
          </p:cNvPr>
          <p:cNvSpPr>
            <a:spLocks noGrp="1"/>
          </p:cNvSpPr>
          <p:nvPr>
            <p:ph type="title"/>
          </p:nvPr>
        </p:nvSpPr>
        <p:spPr/>
        <p:txBody>
          <a:bodyPr/>
          <a:lstStyle/>
          <a:p>
            <a:r>
              <a:rPr lang="en-US" dirty="0"/>
              <a:t>TLPs in QROM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C3F8F0-9619-6852-C18B-FBF9C95CF7A5}"/>
                  </a:ext>
                </a:extLst>
              </p:cNvPr>
              <p:cNvSpPr>
                <a:spLocks noGrp="1"/>
              </p:cNvSpPr>
              <p:nvPr>
                <p:ph idx="1"/>
              </p:nvPr>
            </p:nvSpPr>
            <p:spPr>
              <a:xfrm>
                <a:off x="838200" y="1891153"/>
                <a:ext cx="10515600" cy="1547788"/>
              </a:xfrm>
            </p:spPr>
            <p:txBody>
              <a:bodyPr>
                <a:normAutofit/>
              </a:bodyPr>
              <a:lstStyle/>
              <a:p>
                <a:pPr marL="0" indent="0">
                  <a:buNone/>
                </a:pPr>
                <a:r>
                  <a:rPr lang="en-US" dirty="0"/>
                  <a:t>If we want to construct TLPs </a:t>
                </a:r>
                <a:r>
                  <a:rPr lang="en-US" b="1" dirty="0"/>
                  <a:t>right now</a:t>
                </a:r>
                <a:r>
                  <a:rPr lang="en-US" dirty="0"/>
                  <a:t>…</a:t>
                </a:r>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TLPs with </a:t>
                </a:r>
                <a:r>
                  <a:rPr lang="en-US" b="1" dirty="0"/>
                  <a:t>Classical</a:t>
                </a:r>
                <a:r>
                  <a:rPr lang="en-US" dirty="0"/>
                  <a:t> Generator + </a:t>
                </a:r>
                <a:r>
                  <a:rPr lang="en-US" b="1" dirty="0"/>
                  <a:t>Quantum</a:t>
                </a:r>
                <a:r>
                  <a:rPr lang="en-US" dirty="0"/>
                  <a:t> Solver is</a:t>
                </a:r>
                <a:r>
                  <a:rPr lang="zh-TW" altLang="en-US" dirty="0"/>
                  <a:t> </a:t>
                </a:r>
                <a:r>
                  <a:rPr lang="en-US" altLang="zh-TW" dirty="0"/>
                  <a:t>more desired</a:t>
                </a:r>
                <a:endParaRPr lang="en-US" dirty="0"/>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can generate harder puzzles!</a:t>
                </a:r>
              </a:p>
            </p:txBody>
          </p:sp>
        </mc:Choice>
        <mc:Fallback xmlns="">
          <p:sp>
            <p:nvSpPr>
              <p:cNvPr id="3" name="Content Placeholder 2">
                <a:extLst>
                  <a:ext uri="{FF2B5EF4-FFF2-40B4-BE49-F238E27FC236}">
                    <a16:creationId xmlns:a16="http://schemas.microsoft.com/office/drawing/2014/main" id="{34C3F8F0-9619-6852-C18B-FBF9C95CF7A5}"/>
                  </a:ext>
                </a:extLst>
              </p:cNvPr>
              <p:cNvSpPr>
                <a:spLocks noGrp="1" noRot="1" noChangeAspect="1" noMove="1" noResize="1" noEditPoints="1" noAdjustHandles="1" noChangeArrowheads="1" noChangeShapeType="1" noTextEdit="1"/>
              </p:cNvSpPr>
              <p:nvPr>
                <p:ph idx="1"/>
              </p:nvPr>
            </p:nvSpPr>
            <p:spPr>
              <a:xfrm>
                <a:off x="838200" y="1891153"/>
                <a:ext cx="10515600" cy="1547788"/>
              </a:xfrm>
              <a:blipFill>
                <a:blip r:embed="rId3"/>
                <a:stretch>
                  <a:fillRect l="-1206" t="-6504" b="-7317"/>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A3941095-EFE4-309A-27E4-FF61C19153BA}"/>
              </a:ext>
            </a:extLst>
          </p:cNvPr>
          <p:cNvSpPr txBox="1">
            <a:spLocks/>
          </p:cNvSpPr>
          <p:nvPr/>
        </p:nvSpPr>
        <p:spPr>
          <a:xfrm>
            <a:off x="838201" y="3816632"/>
            <a:ext cx="10691190" cy="1172818"/>
          </a:xfrm>
          <a:prstGeom prst="rect">
            <a:avLst/>
          </a:prstGeom>
          <a:solidFill>
            <a:schemeClr val="bg1">
              <a:lumMod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i="1" dirty="0">
                <a:cs typeface="AkayaKanadaka" panose="02010502080401010103" pitchFamily="2" charset="77"/>
              </a:rPr>
              <a:t>Can we construct TLPs in QROM with </a:t>
            </a:r>
            <a:r>
              <a:rPr lang="en-US" sz="3600" b="1" i="1" dirty="0">
                <a:cs typeface="AkayaKanadaka" panose="02010502080401010103" pitchFamily="2" charset="77"/>
              </a:rPr>
              <a:t>classical</a:t>
            </a:r>
            <a:r>
              <a:rPr lang="en-US" sz="3600" i="1" dirty="0">
                <a:cs typeface="AkayaKanadaka" panose="02010502080401010103" pitchFamily="2" charset="77"/>
              </a:rPr>
              <a:t> generator and </a:t>
            </a:r>
            <a:r>
              <a:rPr lang="en-US" sz="3600" b="1" i="1" dirty="0">
                <a:cs typeface="AkayaKanadaka" panose="02010502080401010103" pitchFamily="2" charset="77"/>
              </a:rPr>
              <a:t>quantum</a:t>
            </a:r>
            <a:r>
              <a:rPr lang="en-US" sz="3600" i="1" dirty="0">
                <a:cs typeface="AkayaKanadaka" panose="02010502080401010103" pitchFamily="2" charset="77"/>
              </a:rPr>
              <a:t> solver against </a:t>
            </a:r>
            <a:r>
              <a:rPr lang="en-US" sz="3600" b="1" i="1" dirty="0">
                <a:cs typeface="AkayaKanadaka" panose="02010502080401010103" pitchFamily="2" charset="77"/>
              </a:rPr>
              <a:t>quantum</a:t>
            </a:r>
            <a:r>
              <a:rPr lang="en-US" sz="3600" i="1" dirty="0">
                <a:cs typeface="AkayaKanadaka" panose="02010502080401010103" pitchFamily="2" charset="77"/>
              </a:rPr>
              <a:t> adversaries?</a:t>
            </a:r>
          </a:p>
        </p:txBody>
      </p:sp>
      <p:sp>
        <p:nvSpPr>
          <p:cNvPr id="4" name="Content Placeholder 2">
            <a:extLst>
              <a:ext uri="{FF2B5EF4-FFF2-40B4-BE49-F238E27FC236}">
                <a16:creationId xmlns:a16="http://schemas.microsoft.com/office/drawing/2014/main" id="{22DB7AE8-4F2E-87B3-3D27-CDB26DDE6123}"/>
              </a:ext>
            </a:extLst>
          </p:cNvPr>
          <p:cNvSpPr txBox="1">
            <a:spLocks/>
          </p:cNvSpPr>
          <p:nvPr/>
        </p:nvSpPr>
        <p:spPr>
          <a:xfrm>
            <a:off x="838200" y="5439236"/>
            <a:ext cx="3040639" cy="636199"/>
          </a:xfrm>
          <a:prstGeom prst="rect">
            <a:avLst/>
          </a:prstGeom>
          <a:solidFill>
            <a:schemeClr val="bg1">
              <a:lumMod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cs typeface="AkayaKanadaka" panose="02010502080401010103" pitchFamily="2" charset="77"/>
              </a:rPr>
              <a:t>Our work: </a:t>
            </a:r>
            <a:r>
              <a:rPr lang="en-US" sz="3600" b="1" dirty="0">
                <a:solidFill>
                  <a:srgbClr val="FF0000"/>
                </a:solidFill>
                <a:cs typeface="AkayaKanadaka" panose="02010502080401010103" pitchFamily="2" charset="77"/>
              </a:rPr>
              <a:t>No</a:t>
            </a:r>
          </a:p>
        </p:txBody>
      </p:sp>
      <p:sp>
        <p:nvSpPr>
          <p:cNvPr id="8" name="Slide Number Placeholder 7">
            <a:extLst>
              <a:ext uri="{FF2B5EF4-FFF2-40B4-BE49-F238E27FC236}">
                <a16:creationId xmlns:a16="http://schemas.microsoft.com/office/drawing/2014/main" id="{51B43AA6-E0E1-D2CF-800F-F6691FDA06BE}"/>
              </a:ext>
            </a:extLst>
          </p:cNvPr>
          <p:cNvSpPr>
            <a:spLocks noGrp="1"/>
          </p:cNvSpPr>
          <p:nvPr>
            <p:ph type="sldNum" sz="quarter" idx="12"/>
          </p:nvPr>
        </p:nvSpPr>
        <p:spPr/>
        <p:txBody>
          <a:bodyPr/>
          <a:lstStyle/>
          <a:p>
            <a:fld id="{24418F41-A89B-D747-A253-BCF7A238A5A1}" type="slidenum">
              <a:rPr lang="en-US" smtClean="0"/>
              <a:pPr/>
              <a:t>6</a:t>
            </a:fld>
            <a:endParaRPr lang="en-US" dirty="0"/>
          </a:p>
        </p:txBody>
      </p:sp>
      <p:pic>
        <p:nvPicPr>
          <p:cNvPr id="12" name="Picture 11">
            <a:extLst>
              <a:ext uri="{FF2B5EF4-FFF2-40B4-BE49-F238E27FC236}">
                <a16:creationId xmlns:a16="http://schemas.microsoft.com/office/drawing/2014/main" id="{9EA1AA6D-5369-9215-0A09-76466CD12FC2}"/>
              </a:ext>
            </a:extLst>
          </p:cNvPr>
          <p:cNvPicPr>
            <a:picLocks noChangeAspect="1"/>
          </p:cNvPicPr>
          <p:nvPr/>
        </p:nvPicPr>
        <p:blipFill>
          <a:blip r:embed="rId4"/>
          <a:stretch>
            <a:fillRect/>
          </a:stretch>
        </p:blipFill>
        <p:spPr>
          <a:xfrm>
            <a:off x="7463366" y="1586905"/>
            <a:ext cx="698500" cy="698500"/>
          </a:xfrm>
          <a:prstGeom prst="rect">
            <a:avLst/>
          </a:prstGeom>
        </p:spPr>
      </p:pic>
    </p:spTree>
    <p:extLst>
      <p:ext uri="{BB962C8B-B14F-4D97-AF65-F5344CB8AC3E}">
        <p14:creationId xmlns:p14="http://schemas.microsoft.com/office/powerpoint/2010/main" val="402977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0AD2-0E71-7AF0-859B-12FDC6BC7B59}"/>
              </a:ext>
            </a:extLst>
          </p:cNvPr>
          <p:cNvSpPr>
            <a:spLocks noGrp="1"/>
          </p:cNvSpPr>
          <p:nvPr>
            <p:ph type="title"/>
          </p:nvPr>
        </p:nvSpPr>
        <p:spPr>
          <a:xfrm>
            <a:off x="838200" y="3223418"/>
            <a:ext cx="10515600" cy="1325563"/>
          </a:xfrm>
        </p:spPr>
        <p:txBody>
          <a:bodyPr/>
          <a:lstStyle/>
          <a:p>
            <a:r>
              <a:rPr lang="en-US" dirty="0"/>
              <a:t>Overview of Our Results</a:t>
            </a:r>
          </a:p>
        </p:txBody>
      </p:sp>
      <p:sp>
        <p:nvSpPr>
          <p:cNvPr id="4" name="Slide Number Placeholder 3">
            <a:extLst>
              <a:ext uri="{FF2B5EF4-FFF2-40B4-BE49-F238E27FC236}">
                <a16:creationId xmlns:a16="http://schemas.microsoft.com/office/drawing/2014/main" id="{C93C104F-0E60-FFA1-81E7-DDEA56F5F0C4}"/>
              </a:ext>
            </a:extLst>
          </p:cNvPr>
          <p:cNvSpPr>
            <a:spLocks noGrp="1"/>
          </p:cNvSpPr>
          <p:nvPr>
            <p:ph type="sldNum" sz="quarter" idx="12"/>
          </p:nvPr>
        </p:nvSpPr>
        <p:spPr/>
        <p:txBody>
          <a:bodyPr/>
          <a:lstStyle/>
          <a:p>
            <a:fld id="{24418F41-A89B-D747-A253-BCF7A238A5A1}" type="slidenum">
              <a:rPr lang="en-US" smtClean="0"/>
              <a:pPr/>
              <a:t>7</a:t>
            </a:fld>
            <a:endParaRPr lang="en-US" dirty="0"/>
          </a:p>
        </p:txBody>
      </p:sp>
    </p:spTree>
    <p:extLst>
      <p:ext uri="{BB962C8B-B14F-4D97-AF65-F5344CB8AC3E}">
        <p14:creationId xmlns:p14="http://schemas.microsoft.com/office/powerpoint/2010/main" val="88144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94A-BAE3-88D8-AA12-C4833A22999C}"/>
              </a:ext>
            </a:extLst>
          </p:cNvPr>
          <p:cNvSpPr>
            <a:spLocks noGrp="1"/>
          </p:cNvSpPr>
          <p:nvPr>
            <p:ph type="title"/>
          </p:nvPr>
        </p:nvSpPr>
        <p:spPr/>
        <p:txBody>
          <a:bodyPr/>
          <a:lstStyle/>
          <a:p>
            <a:r>
              <a:rPr lang="en-US" dirty="0"/>
              <a:t>Overview: Negative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A62EB3-DA9C-DA4D-4774-243FFECBB71C}"/>
                  </a:ext>
                </a:extLst>
              </p:cNvPr>
              <p:cNvSpPr>
                <a:spLocks noGrp="1"/>
              </p:cNvSpPr>
              <p:nvPr>
                <p:ph idx="1"/>
              </p:nvPr>
            </p:nvSpPr>
            <p:spPr/>
            <p:txBody>
              <a:bodyPr>
                <a:normAutofit/>
              </a:bodyPr>
              <a:lstStyle/>
              <a:p>
                <a:r>
                  <a:rPr lang="en-US" b="1" dirty="0">
                    <a:solidFill>
                      <a:schemeClr val="accent2"/>
                    </a:solidFill>
                    <a:cs typeface="AkayaKanadaka" panose="02010502080401010103" pitchFamily="2" charset="77"/>
                  </a:rPr>
                  <a:t>Negative R</a:t>
                </a:r>
                <a:r>
                  <a:rPr lang="en-US" sz="2800" b="1" dirty="0">
                    <a:solidFill>
                      <a:schemeClr val="accent2"/>
                    </a:solidFill>
                    <a:cs typeface="AkayaKanadaka" panose="02010502080401010103" pitchFamily="2" charset="77"/>
                  </a:rPr>
                  <a:t>esults:</a:t>
                </a:r>
              </a:p>
              <a:p>
                <a:pPr marL="0" indent="0">
                  <a:buNone/>
                </a:pPr>
                <a:r>
                  <a:rPr lang="en-US" b="1" dirty="0">
                    <a:solidFill>
                      <a:schemeClr val="accent2"/>
                    </a:solidFill>
                    <a:cs typeface="AkayaKanadaka" panose="02010502080401010103" pitchFamily="2" charset="77"/>
                  </a:rPr>
                  <a:t>Result </a:t>
                </a:r>
                <a:r>
                  <a:rPr lang="en-US" sz="2800" b="1" dirty="0">
                    <a:solidFill>
                      <a:schemeClr val="accent2"/>
                    </a:solidFill>
                    <a:cs typeface="AkayaKanadaka" panose="02010502080401010103" pitchFamily="2" charset="77"/>
                  </a:rPr>
                  <a:t>1:</a:t>
                </a:r>
                <a:r>
                  <a:rPr lang="en-US" sz="2800" dirty="0">
                    <a:cs typeface="AkayaKanadaka" panose="02010502080401010103" pitchFamily="2" charset="77"/>
                  </a:rPr>
                  <a:t> Any TLP with </a:t>
                </a:r>
                <a:r>
                  <a:rPr lang="en-US" sz="2800" b="1" dirty="0">
                    <a:cs typeface="AkayaKanadaka" panose="02010502080401010103" pitchFamily="2" charset="77"/>
                  </a:rPr>
                  <a:t>classical generator</a:t>
                </a:r>
                <a:r>
                  <a:rPr lang="en-US" sz="2800" dirty="0">
                    <a:cs typeface="AkayaKanadaka" panose="02010502080401010103" pitchFamily="2" charset="77"/>
                  </a:rPr>
                  <a:t> and </a:t>
                </a:r>
                <a:r>
                  <a:rPr lang="en-US" sz="2800" b="1" dirty="0">
                    <a:cs typeface="AkayaKanadaka" panose="02010502080401010103" pitchFamily="2" charset="77"/>
                  </a:rPr>
                  <a:t>quantum solver</a:t>
                </a:r>
                <a:r>
                  <a:rPr lang="en-US" sz="2800" dirty="0">
                    <a:cs typeface="AkayaKanadaka" panose="02010502080401010103" pitchFamily="2" charset="77"/>
                  </a:rPr>
                  <a:t> that requires </a:t>
                </a:r>
                <a14:m>
                  <m:oMath xmlns:m="http://schemas.openxmlformats.org/officeDocument/2006/math">
                    <m:r>
                      <a:rPr lang="en-US" sz="2800" b="1" i="1" smtClean="0">
                        <a:latin typeface="Cambria Math" panose="02040503050406030204" pitchFamily="18" charset="0"/>
                        <a:cs typeface="AkayaKanadaka" panose="02010502080401010103" pitchFamily="2" charset="77"/>
                      </a:rPr>
                      <m:t>𝒏</m:t>
                    </m:r>
                  </m:oMath>
                </a14:m>
                <a:r>
                  <a:rPr lang="en-US" sz="2800" dirty="0">
                    <a:cs typeface="AkayaKanadaka" panose="02010502080401010103" pitchFamily="2" charset="77"/>
                  </a:rPr>
                  <a:t> queries to generate can be </a:t>
                </a:r>
                <a:r>
                  <a:rPr lang="en-US" dirty="0">
                    <a:cs typeface="AkayaKanadaka" panose="02010502080401010103" pitchFamily="2" charset="77"/>
                  </a:rPr>
                  <a:t>solved</a:t>
                </a:r>
                <a:r>
                  <a:rPr lang="en-US" sz="2800" dirty="0">
                    <a:cs typeface="AkayaKanadaka" panose="02010502080401010103" pitchFamily="2" charset="77"/>
                  </a:rPr>
                  <a:t> by </a:t>
                </a:r>
                <a14:m>
                  <m:oMath xmlns:m="http://schemas.openxmlformats.org/officeDocument/2006/math">
                    <m:r>
                      <a:rPr lang="en-US" sz="2800" b="1" i="1" smtClean="0">
                        <a:latin typeface="Cambria Math" panose="02040503050406030204" pitchFamily="18" charset="0"/>
                        <a:cs typeface="AkayaKanadaka" panose="02010502080401010103" pitchFamily="2" charset="77"/>
                      </a:rPr>
                      <m:t>𝑶</m:t>
                    </m:r>
                    <m:d>
                      <m:dPr>
                        <m:ctrlPr>
                          <a:rPr lang="en-US" sz="2800" b="1" i="1" smtClean="0">
                            <a:latin typeface="Cambria Math" panose="02040503050406030204" pitchFamily="18" charset="0"/>
                            <a:cs typeface="AkayaKanadaka" panose="02010502080401010103" pitchFamily="2" charset="77"/>
                          </a:rPr>
                        </m:ctrlPr>
                      </m:dPr>
                      <m:e>
                        <m:r>
                          <a:rPr lang="en-US" sz="2800" b="1" i="1" smtClean="0">
                            <a:latin typeface="Cambria Math" panose="02040503050406030204" pitchFamily="18" charset="0"/>
                            <a:cs typeface="AkayaKanadaka" panose="02010502080401010103" pitchFamily="2" charset="77"/>
                          </a:rPr>
                          <m:t>𝒏</m:t>
                        </m:r>
                      </m:e>
                    </m:d>
                  </m:oMath>
                </a14:m>
                <a:r>
                  <a:rPr lang="en-US" sz="2800" b="1" dirty="0">
                    <a:cs typeface="AkayaKanadaka" panose="02010502080401010103" pitchFamily="2" charset="77"/>
                  </a:rPr>
                  <a:t> rounds</a:t>
                </a:r>
                <a:r>
                  <a:rPr lang="en-US" sz="2800" dirty="0">
                    <a:cs typeface="AkayaKanadaka" panose="02010502080401010103" pitchFamily="2" charset="77"/>
                  </a:rPr>
                  <a:t> of </a:t>
                </a:r>
                <a:r>
                  <a:rPr lang="en-US" sz="2800" b="1" dirty="0">
                    <a:cs typeface="AkayaKanadaka" panose="02010502080401010103" pitchFamily="2" charset="77"/>
                  </a:rPr>
                  <a:t>classical</a:t>
                </a:r>
                <a:r>
                  <a:rPr lang="en-US" sz="2800" dirty="0">
                    <a:cs typeface="AkayaKanadaka" panose="02010502080401010103" pitchFamily="2" charset="77"/>
                  </a:rPr>
                  <a:t> queries with const. probability.</a:t>
                </a:r>
              </a:p>
              <a:p>
                <a:pPr marL="0" indent="0">
                  <a:buNone/>
                </a:pPr>
                <a:endParaRPr lang="en-US" sz="2800" dirty="0">
                  <a:cs typeface="AkayaKanadaka" panose="02010502080401010103" pitchFamily="2" charset="77"/>
                </a:endParaRPr>
              </a:p>
              <a:p>
                <a:pPr marL="0" indent="0">
                  <a:buNone/>
                </a:pPr>
                <a:r>
                  <a:rPr lang="en-US" b="1" dirty="0">
                    <a:solidFill>
                      <a:schemeClr val="accent2"/>
                    </a:solidFill>
                    <a:cs typeface="AkayaKanadaka" panose="02010502080401010103" pitchFamily="2" charset="77"/>
                  </a:rPr>
                  <a:t>Result 2:</a:t>
                </a:r>
                <a:r>
                  <a:rPr lang="en-US" b="1" dirty="0">
                    <a:cs typeface="AkayaKanadaka" panose="02010502080401010103" pitchFamily="2" charset="77"/>
                  </a:rPr>
                  <a:t> </a:t>
                </a:r>
                <a:r>
                  <a:rPr lang="en-US" dirty="0">
                    <a:cs typeface="AkayaKanadaka" panose="02010502080401010103" pitchFamily="2" charset="77"/>
                  </a:rPr>
                  <a:t>Any </a:t>
                </a:r>
                <a:r>
                  <a:rPr lang="en-US" b="1" dirty="0">
                    <a:solidFill>
                      <a:srgbClr val="FF0000"/>
                    </a:solidFill>
                    <a:cs typeface="AkayaKanadaka" panose="02010502080401010103" pitchFamily="2" charset="77"/>
                  </a:rPr>
                  <a:t>p</a:t>
                </a:r>
                <a:r>
                  <a:rPr lang="en-US" sz="2800" b="1" dirty="0">
                    <a:solidFill>
                      <a:srgbClr val="FF0000"/>
                    </a:solidFill>
                    <a:cs typeface="AkayaKanadaka" panose="02010502080401010103" pitchFamily="2" charset="77"/>
                  </a:rPr>
                  <a:t>erfectly correct</a:t>
                </a:r>
                <a:r>
                  <a:rPr lang="en-US" sz="2800" dirty="0">
                    <a:cs typeface="AkayaKanadaka" panose="02010502080401010103" pitchFamily="2" charset="77"/>
                  </a:rPr>
                  <a:t> TLP with </a:t>
                </a:r>
              </a:p>
              <a:p>
                <a:pPr marL="0" indent="0" algn="ctr">
                  <a:buNone/>
                </a:pPr>
                <a:r>
                  <a:rPr lang="en-US" sz="2800" dirty="0">
                    <a:cs typeface="AkayaKanadaka" panose="02010502080401010103" pitchFamily="2" charset="77"/>
                  </a:rPr>
                  <a:t>{C. generator + </a:t>
                </a:r>
                <a:r>
                  <a:rPr lang="en-US" sz="2800" b="1" dirty="0">
                    <a:cs typeface="AkayaKanadaka" panose="02010502080401010103" pitchFamily="2" charset="77"/>
                  </a:rPr>
                  <a:t>Q.</a:t>
                </a:r>
                <a:r>
                  <a:rPr lang="en-US" sz="2800" dirty="0">
                    <a:cs typeface="AkayaKanadaka" panose="02010502080401010103" pitchFamily="2" charset="77"/>
                  </a:rPr>
                  <a:t> solver}</a:t>
                </a:r>
                <a:r>
                  <a:rPr lang="en-US" dirty="0">
                    <a:cs typeface="AkayaKanadaka" panose="02010502080401010103" pitchFamily="2" charset="77"/>
                  </a:rPr>
                  <a:t> or {</a:t>
                </a:r>
                <a:r>
                  <a:rPr lang="en-US" b="1" dirty="0">
                    <a:cs typeface="AkayaKanadaka" panose="02010502080401010103" pitchFamily="2" charset="77"/>
                  </a:rPr>
                  <a:t>Q.</a:t>
                </a:r>
                <a:r>
                  <a:rPr lang="en-US" dirty="0">
                    <a:cs typeface="AkayaKanadaka" panose="02010502080401010103" pitchFamily="2" charset="77"/>
                  </a:rPr>
                  <a:t> generator + C solver} </a:t>
                </a:r>
              </a:p>
              <a:p>
                <a:pPr marL="0" indent="0">
                  <a:buNone/>
                </a:pPr>
                <a:r>
                  <a:rPr lang="en-US" sz="2800" dirty="0">
                    <a:cs typeface="AkayaKanadaka" panose="02010502080401010103" pitchFamily="2" charset="77"/>
                  </a:rPr>
                  <a:t>that requires </a:t>
                </a:r>
                <a14:m>
                  <m:oMath xmlns:m="http://schemas.openxmlformats.org/officeDocument/2006/math">
                    <m:r>
                      <a:rPr lang="en-US" sz="2800" b="1" i="1" smtClean="0">
                        <a:latin typeface="Cambria Math" panose="02040503050406030204" pitchFamily="18" charset="0"/>
                        <a:cs typeface="AkayaKanadaka" panose="02010502080401010103" pitchFamily="2" charset="77"/>
                      </a:rPr>
                      <m:t>𝒏</m:t>
                    </m:r>
                  </m:oMath>
                </a14:m>
                <a:r>
                  <a:rPr lang="en-US" sz="2800" dirty="0">
                    <a:cs typeface="AkayaKanadaka" panose="02010502080401010103" pitchFamily="2" charset="77"/>
                  </a:rPr>
                  <a:t> queries to generate can be solved by </a:t>
                </a:r>
                <a:r>
                  <a:rPr lang="en-US" sz="2800" b="1" dirty="0">
                    <a:cs typeface="AkayaKanadaka" panose="02010502080401010103" pitchFamily="2" charset="77"/>
                  </a:rPr>
                  <a:t>exactly </a:t>
                </a:r>
                <a14:m>
                  <m:oMath xmlns:m="http://schemas.openxmlformats.org/officeDocument/2006/math">
                    <m:r>
                      <a:rPr lang="en-US" b="1" i="1">
                        <a:latin typeface="Cambria Math" panose="02040503050406030204" pitchFamily="18" charset="0"/>
                        <a:cs typeface="AkayaKanadaka" panose="02010502080401010103" pitchFamily="2" charset="77"/>
                      </a:rPr>
                      <m:t>𝒏</m:t>
                    </m:r>
                  </m:oMath>
                </a14:m>
                <a:r>
                  <a:rPr lang="en-US" sz="2800" dirty="0">
                    <a:cs typeface="AkayaKanadaka" panose="02010502080401010103" pitchFamily="2" charset="77"/>
                  </a:rPr>
                  <a:t> rounds of </a:t>
                </a:r>
                <a:r>
                  <a:rPr lang="en-US" sz="2800" b="1" dirty="0">
                    <a:cs typeface="AkayaKanadaka" panose="02010502080401010103" pitchFamily="2" charset="77"/>
                  </a:rPr>
                  <a:t>classical</a:t>
                </a:r>
                <a:r>
                  <a:rPr lang="en-US" sz="2800" dirty="0">
                    <a:cs typeface="AkayaKanadaka" panose="02010502080401010103" pitchFamily="2" charset="77"/>
                  </a:rPr>
                  <a:t> </a:t>
                </a:r>
                <a:r>
                  <a:rPr lang="en-US" dirty="0">
                    <a:cs typeface="AkayaKanadaka" panose="02010502080401010103" pitchFamily="2" charset="77"/>
                  </a:rPr>
                  <a:t>queries with probability one.</a:t>
                </a:r>
                <a:endParaRPr lang="en-US" sz="2800" dirty="0">
                  <a:cs typeface="AkayaKanadaka" panose="02010502080401010103" pitchFamily="2" charset="77"/>
                </a:endParaRPr>
              </a:p>
            </p:txBody>
          </p:sp>
        </mc:Choice>
        <mc:Fallback xmlns="">
          <p:sp>
            <p:nvSpPr>
              <p:cNvPr id="3" name="Content Placeholder 2">
                <a:extLst>
                  <a:ext uri="{FF2B5EF4-FFF2-40B4-BE49-F238E27FC236}">
                    <a16:creationId xmlns:a16="http://schemas.microsoft.com/office/drawing/2014/main" id="{65A62EB3-DA9C-DA4D-4774-243FFECBB71C}"/>
                  </a:ext>
                </a:extLst>
              </p:cNvPr>
              <p:cNvSpPr>
                <a:spLocks noGrp="1" noRot="1" noChangeAspect="1" noMove="1" noResize="1" noEditPoints="1" noAdjustHandles="1" noChangeArrowheads="1" noChangeShapeType="1" noTextEdit="1"/>
              </p:cNvSpPr>
              <p:nvPr>
                <p:ph idx="1"/>
              </p:nvPr>
            </p:nvSpPr>
            <p:spPr>
              <a:blipFill>
                <a:blip r:embed="rId3"/>
                <a:stretch>
                  <a:fillRect l="-1206" t="-2326"/>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83C85DA4-4B67-4481-DFC6-E081AB0F7717}"/>
              </a:ext>
            </a:extLst>
          </p:cNvPr>
          <p:cNvSpPr>
            <a:spLocks noGrp="1"/>
          </p:cNvSpPr>
          <p:nvPr>
            <p:ph type="sldNum" sz="quarter" idx="12"/>
          </p:nvPr>
        </p:nvSpPr>
        <p:spPr/>
        <p:txBody>
          <a:bodyPr/>
          <a:lstStyle/>
          <a:p>
            <a:fld id="{24418F41-A89B-D747-A253-BCF7A238A5A1}" type="slidenum">
              <a:rPr lang="en-US" smtClean="0"/>
              <a:pPr/>
              <a:t>8</a:t>
            </a:fld>
            <a:endParaRPr lang="en-US" dirty="0"/>
          </a:p>
        </p:txBody>
      </p:sp>
    </p:spTree>
    <p:extLst>
      <p:ext uri="{BB962C8B-B14F-4D97-AF65-F5344CB8AC3E}">
        <p14:creationId xmlns:p14="http://schemas.microsoft.com/office/powerpoint/2010/main" val="76016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94A-BAE3-88D8-AA12-C4833A22999C}"/>
              </a:ext>
            </a:extLst>
          </p:cNvPr>
          <p:cNvSpPr>
            <a:spLocks noGrp="1"/>
          </p:cNvSpPr>
          <p:nvPr>
            <p:ph type="title"/>
          </p:nvPr>
        </p:nvSpPr>
        <p:spPr/>
        <p:txBody>
          <a:bodyPr/>
          <a:lstStyle/>
          <a:p>
            <a:r>
              <a:rPr lang="en-US" dirty="0"/>
              <a:t>Overview: Barrier &amp; Positive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A62EB3-DA9C-DA4D-4774-243FFECBB71C}"/>
                  </a:ext>
                </a:extLst>
              </p:cNvPr>
              <p:cNvSpPr>
                <a:spLocks noGrp="1"/>
              </p:cNvSpPr>
              <p:nvPr>
                <p:ph idx="1"/>
              </p:nvPr>
            </p:nvSpPr>
            <p:spPr>
              <a:xfrm>
                <a:off x="838200" y="1825625"/>
                <a:ext cx="10909852" cy="4667250"/>
              </a:xfrm>
            </p:spPr>
            <p:txBody>
              <a:bodyPr>
                <a:normAutofit/>
              </a:bodyPr>
              <a:lstStyle/>
              <a:p>
                <a:r>
                  <a:rPr lang="en-US" b="1" dirty="0">
                    <a:solidFill>
                      <a:schemeClr val="accent2"/>
                    </a:solidFill>
                    <a:cs typeface="AkayaKanadaka" panose="02010502080401010103" pitchFamily="2" charset="77"/>
                  </a:rPr>
                  <a:t>Barrier R</a:t>
                </a:r>
                <a:r>
                  <a:rPr lang="en-US" sz="2800" b="1" dirty="0">
                    <a:solidFill>
                      <a:schemeClr val="accent2"/>
                    </a:solidFill>
                    <a:cs typeface="AkayaKanadaka" panose="02010502080401010103" pitchFamily="2" charset="77"/>
                  </a:rPr>
                  <a:t>esult:</a:t>
                </a:r>
              </a:p>
              <a:p>
                <a:pPr marL="0" indent="0">
                  <a:buNone/>
                </a:pPr>
                <a:r>
                  <a:rPr lang="en-US" dirty="0">
                    <a:cs typeface="AkayaKanadaka" panose="02010502080401010103" pitchFamily="2" charset="77"/>
                  </a:rPr>
                  <a:t>Assuming Aaronson-</a:t>
                </a:r>
                <a:r>
                  <a:rPr lang="en-US" dirty="0" err="1">
                    <a:cs typeface="AkayaKanadaka" panose="02010502080401010103" pitchFamily="2" charset="77"/>
                  </a:rPr>
                  <a:t>Ambainis</a:t>
                </a:r>
                <a:r>
                  <a:rPr lang="en-US" dirty="0">
                    <a:cs typeface="AkayaKanadaka" panose="02010502080401010103" pitchFamily="2" charset="77"/>
                  </a:rPr>
                  <a:t> Conjecture is </a:t>
                </a:r>
                <a:r>
                  <a:rPr lang="en-US" b="1" dirty="0">
                    <a:cs typeface="AkayaKanadaka" panose="02010502080401010103" pitchFamily="2" charset="77"/>
                  </a:rPr>
                  <a:t>false</a:t>
                </a:r>
                <a:r>
                  <a:rPr lang="en-US" dirty="0">
                    <a:cs typeface="AkayaKanadaka" panose="02010502080401010103" pitchFamily="2" charset="77"/>
                  </a:rPr>
                  <a:t>, there exists a puzzle</a:t>
                </a:r>
                <a:r>
                  <a:rPr lang="en-US" sz="2800" dirty="0">
                    <a:cs typeface="AkayaKanadaka" panose="02010502080401010103" pitchFamily="2" charset="77"/>
                  </a:rPr>
                  <a:t> with quantum generator and solver that needs </a:t>
                </a:r>
                <a:r>
                  <a:rPr lang="en-US" sz="2800" b="1" dirty="0">
                    <a:cs typeface="AkayaKanadaka" panose="02010502080401010103" pitchFamily="2" charset="77"/>
                  </a:rPr>
                  <a:t>exponential classical</a:t>
                </a:r>
                <a:r>
                  <a:rPr lang="en-US" sz="2800" dirty="0">
                    <a:cs typeface="AkayaKanadaka" panose="02010502080401010103" pitchFamily="2" charset="77"/>
                  </a:rPr>
                  <a:t> queries to solve.</a:t>
                </a:r>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zh-TW" altLang="en-US" sz="2800" dirty="0">
                    <a:cs typeface="AkayaKanadaka" panose="02010502080401010103" pitchFamily="2" charset="77"/>
                  </a:rPr>
                  <a:t> </a:t>
                </a:r>
                <a:r>
                  <a:rPr lang="en-US" altLang="zh-TW" dirty="0">
                    <a:cs typeface="AkayaKanadaka" panose="02010502080401010103" pitchFamily="2" charset="77"/>
                  </a:rPr>
                  <a:t>Q</a:t>
                </a:r>
                <a:r>
                  <a:rPr lang="en-US" altLang="zh-TW" sz="2800" dirty="0">
                    <a:cs typeface="AkayaKanadaka" panose="02010502080401010103" pitchFamily="2" charset="77"/>
                  </a:rPr>
                  <a:t>uantum-query</a:t>
                </a:r>
                <a:r>
                  <a:rPr lang="zh-TW" altLang="en-US" sz="2800" dirty="0">
                    <a:cs typeface="AkayaKanadaka" panose="02010502080401010103" pitchFamily="2" charset="77"/>
                  </a:rPr>
                  <a:t> </a:t>
                </a:r>
                <a:r>
                  <a:rPr lang="en-US" altLang="zh-TW" sz="2800" dirty="0">
                    <a:cs typeface="AkayaKanadaka" panose="02010502080401010103" pitchFamily="2" charset="77"/>
                  </a:rPr>
                  <a:t>attacks</a:t>
                </a:r>
                <a:r>
                  <a:rPr lang="zh-TW" altLang="en-US" sz="2800" dirty="0">
                    <a:cs typeface="AkayaKanadaka" panose="02010502080401010103" pitchFamily="2" charset="77"/>
                  </a:rPr>
                  <a:t> </a:t>
                </a:r>
                <a:r>
                  <a:rPr lang="en-US" altLang="zh-TW" sz="2800" dirty="0">
                    <a:cs typeface="AkayaKanadaka" panose="02010502080401010103" pitchFamily="2" charset="77"/>
                  </a:rPr>
                  <a:t>might</a:t>
                </a:r>
                <a:r>
                  <a:rPr lang="zh-TW" altLang="en-US" sz="2800" dirty="0">
                    <a:cs typeface="AkayaKanadaka" panose="02010502080401010103" pitchFamily="2" charset="77"/>
                  </a:rPr>
                  <a:t> </a:t>
                </a:r>
                <a:r>
                  <a:rPr lang="en-US" altLang="zh-TW" sz="2800" dirty="0">
                    <a:cs typeface="AkayaKanadaka" panose="02010502080401010103" pitchFamily="2" charset="77"/>
                  </a:rPr>
                  <a:t>be</a:t>
                </a:r>
                <a:r>
                  <a:rPr lang="zh-TW" altLang="en-US" sz="2800" dirty="0">
                    <a:cs typeface="AkayaKanadaka" panose="02010502080401010103" pitchFamily="2" charset="77"/>
                  </a:rPr>
                  <a:t> </a:t>
                </a:r>
                <a:r>
                  <a:rPr lang="en-US" altLang="zh-TW" sz="2800" dirty="0">
                    <a:cs typeface="AkayaKanadaka" panose="02010502080401010103" pitchFamily="2" charset="77"/>
                  </a:rPr>
                  <a:t>necessary</a:t>
                </a:r>
                <a:endParaRPr lang="en-US" sz="2800" dirty="0">
                  <a:cs typeface="AkayaKanadaka" panose="02010502080401010103" pitchFamily="2" charset="77"/>
                </a:endParaRPr>
              </a:p>
              <a:p>
                <a:r>
                  <a:rPr lang="en-US" sz="2800" b="1" dirty="0">
                    <a:solidFill>
                      <a:schemeClr val="accent2"/>
                    </a:solidFill>
                    <a:cs typeface="AkayaKanadaka" panose="02010502080401010103" pitchFamily="2" charset="77"/>
                  </a:rPr>
                  <a:t>Positive Result:</a:t>
                </a:r>
              </a:p>
              <a:p>
                <a:pPr marL="0" indent="0">
                  <a:buNone/>
                </a:pPr>
                <a:r>
                  <a:rPr lang="en-US" dirty="0">
                    <a:cs typeface="AkayaKanadaka" panose="02010502080401010103" pitchFamily="2" charset="77"/>
                  </a:rPr>
                  <a:t>There exist</a:t>
                </a:r>
                <a:r>
                  <a:rPr lang="en-US" sz="2800" dirty="0">
                    <a:cs typeface="AkayaKanadaka" panose="02010502080401010103" pitchFamily="2" charset="77"/>
                  </a:rPr>
                  <a:t> a </a:t>
                </a:r>
                <a:r>
                  <a:rPr lang="en-US" sz="2800" b="1" dirty="0">
                    <a:cs typeface="AkayaKanadaka" panose="02010502080401010103" pitchFamily="2" charset="77"/>
                  </a:rPr>
                  <a:t>perfectly correct</a:t>
                </a:r>
                <a:r>
                  <a:rPr lang="en-US" sz="2800" dirty="0">
                    <a:cs typeface="AkayaKanadaka" panose="02010502080401010103" pitchFamily="2" charset="77"/>
                  </a:rPr>
                  <a:t> TLP with classical generator and solver that needs </a:t>
                </a:r>
                <a:r>
                  <a:rPr lang="en-US" sz="2800" b="1" dirty="0">
                    <a:cs typeface="AkayaKanadaka" panose="02010502080401010103" pitchFamily="2" charset="77"/>
                  </a:rPr>
                  <a:t>one round</a:t>
                </a:r>
                <a:r>
                  <a:rPr lang="en-US" sz="2800" dirty="0">
                    <a:cs typeface="AkayaKanadaka" panose="02010502080401010103" pitchFamily="2" charset="77"/>
                  </a:rPr>
                  <a:t> of </a:t>
                </a:r>
                <a14:m>
                  <m:oMath xmlns:m="http://schemas.openxmlformats.org/officeDocument/2006/math">
                    <m:r>
                      <a:rPr lang="en-US" sz="2800" b="0" i="1" smtClean="0">
                        <a:latin typeface="Cambria Math" panose="02040503050406030204" pitchFamily="18" charset="0"/>
                        <a:cs typeface="AkayaKanadaka" panose="02010502080401010103" pitchFamily="2" charset="77"/>
                      </a:rPr>
                      <m:t>𝑛</m:t>
                    </m:r>
                  </m:oMath>
                </a14:m>
                <a:r>
                  <a:rPr lang="en-US" sz="2800" dirty="0">
                    <a:cs typeface="AkayaKanadaka" panose="02010502080401010103" pitchFamily="2" charset="77"/>
                  </a:rPr>
                  <a:t> queries to generate and </a:t>
                </a:r>
                <a:r>
                  <a:rPr lang="en-US" sz="2800" b="1" dirty="0">
                    <a:cs typeface="AkayaKanadaka" panose="02010502080401010103" pitchFamily="2" charset="77"/>
                  </a:rPr>
                  <a:t>cannot</a:t>
                </a:r>
                <a:r>
                  <a:rPr lang="en-US" sz="2800" dirty="0">
                    <a:cs typeface="AkayaKanadaka" panose="02010502080401010103" pitchFamily="2" charset="77"/>
                  </a:rPr>
                  <a:t> be solved by </a:t>
                </a:r>
                <a14:m>
                  <m:oMath xmlns:m="http://schemas.openxmlformats.org/officeDocument/2006/math">
                    <m:r>
                      <a:rPr lang="en-US" sz="2800" b="1" i="1" smtClean="0">
                        <a:latin typeface="Cambria Math" panose="02040503050406030204" pitchFamily="18" charset="0"/>
                        <a:cs typeface="AkayaKanadaka" panose="02010502080401010103" pitchFamily="2" charset="77"/>
                      </a:rPr>
                      <m:t>𝒏</m:t>
                    </m:r>
                    <m:r>
                      <a:rPr lang="en-US" sz="2800" b="1" i="1" smtClean="0">
                        <a:latin typeface="Cambria Math" panose="02040503050406030204" pitchFamily="18" charset="0"/>
                        <a:cs typeface="AkayaKanadaka" panose="02010502080401010103" pitchFamily="2" charset="77"/>
                      </a:rPr>
                      <m:t>−</m:t>
                    </m:r>
                    <m:r>
                      <a:rPr lang="en-US" sz="2800" b="1" i="1" smtClean="0">
                        <a:latin typeface="Cambria Math" panose="02040503050406030204" pitchFamily="18" charset="0"/>
                        <a:cs typeface="AkayaKanadaka" panose="02010502080401010103" pitchFamily="2" charset="77"/>
                      </a:rPr>
                      <m:t>𝟏</m:t>
                    </m:r>
                  </m:oMath>
                </a14:m>
                <a:r>
                  <a:rPr lang="en-US" sz="2800" b="1" dirty="0">
                    <a:cs typeface="AkayaKanadaka" panose="02010502080401010103" pitchFamily="2" charset="77"/>
                  </a:rPr>
                  <a:t> rounds</a:t>
                </a:r>
                <a:r>
                  <a:rPr lang="en-US" sz="2800" dirty="0">
                    <a:cs typeface="AkayaKanadaka" panose="02010502080401010103" pitchFamily="2" charset="77"/>
                  </a:rPr>
                  <a:t> of quantum queries.</a:t>
                </a:r>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zh-TW" altLang="en-US" sz="2800" dirty="0">
                    <a:cs typeface="AkayaKanadaka" panose="02010502080401010103" pitchFamily="2" charset="77"/>
                  </a:rPr>
                  <a:t> </a:t>
                </a:r>
                <a:r>
                  <a:rPr lang="en-US" altLang="zh-TW" dirty="0">
                    <a:cs typeface="AkayaKanadaka" panose="02010502080401010103" pitchFamily="2" charset="77"/>
                  </a:rPr>
                  <a:t>L</a:t>
                </a:r>
                <a:r>
                  <a:rPr lang="en-US" altLang="zh-TW" sz="2800" dirty="0">
                    <a:cs typeface="AkayaKanadaka" panose="02010502080401010103" pitchFamily="2" charset="77"/>
                  </a:rPr>
                  <a:t>inear</a:t>
                </a:r>
                <a:r>
                  <a:rPr lang="zh-TW" altLang="en-US" sz="2800" dirty="0">
                    <a:cs typeface="AkayaKanadaka" panose="02010502080401010103" pitchFamily="2" charset="77"/>
                  </a:rPr>
                  <a:t> </a:t>
                </a:r>
                <a:r>
                  <a:rPr lang="en-US" altLang="zh-TW" sz="2800" dirty="0">
                    <a:cs typeface="AkayaKanadaka" panose="02010502080401010103" pitchFamily="2" charset="77"/>
                  </a:rPr>
                  <a:t>gap</a:t>
                </a:r>
                <a:r>
                  <a:rPr lang="zh-TW" altLang="en-US" sz="2800" dirty="0">
                    <a:cs typeface="AkayaKanadaka" panose="02010502080401010103" pitchFamily="2" charset="77"/>
                  </a:rPr>
                  <a:t> </a:t>
                </a:r>
                <a:r>
                  <a:rPr lang="en-US" altLang="zh-TW" sz="2800" dirty="0">
                    <a:cs typeface="AkayaKanadaka" panose="02010502080401010103" pitchFamily="2" charset="77"/>
                  </a:rPr>
                  <a:t>between</a:t>
                </a:r>
                <a:r>
                  <a:rPr lang="zh-TW" altLang="en-US" sz="2800" dirty="0">
                    <a:cs typeface="AkayaKanadaka" panose="02010502080401010103" pitchFamily="2" charset="77"/>
                  </a:rPr>
                  <a:t> </a:t>
                </a:r>
                <a:r>
                  <a:rPr lang="en-US" altLang="zh-TW" dirty="0">
                    <a:cs typeface="AkayaKanadaka" panose="02010502080401010103" pitchFamily="2" charset="77"/>
                  </a:rPr>
                  <a:t>Gen’s &amp; Sol’s is optimal</a:t>
                </a:r>
                <a:endParaRPr lang="en-US" sz="2800" dirty="0">
                  <a:cs typeface="AkayaKanadaka" panose="02010502080401010103" pitchFamily="2" charset="77"/>
                </a:endParaRPr>
              </a:p>
            </p:txBody>
          </p:sp>
        </mc:Choice>
        <mc:Fallback xmlns="">
          <p:sp>
            <p:nvSpPr>
              <p:cNvPr id="3" name="Content Placeholder 2">
                <a:extLst>
                  <a:ext uri="{FF2B5EF4-FFF2-40B4-BE49-F238E27FC236}">
                    <a16:creationId xmlns:a16="http://schemas.microsoft.com/office/drawing/2014/main" id="{65A62EB3-DA9C-DA4D-4774-243FFECBB71C}"/>
                  </a:ext>
                </a:extLst>
              </p:cNvPr>
              <p:cNvSpPr>
                <a:spLocks noGrp="1" noRot="1" noChangeAspect="1" noMove="1" noResize="1" noEditPoints="1" noAdjustHandles="1" noChangeArrowheads="1" noChangeShapeType="1" noTextEdit="1"/>
              </p:cNvSpPr>
              <p:nvPr>
                <p:ph idx="1"/>
              </p:nvPr>
            </p:nvSpPr>
            <p:spPr>
              <a:xfrm>
                <a:off x="838200" y="1825625"/>
                <a:ext cx="10909852" cy="4667250"/>
              </a:xfrm>
              <a:blipFill>
                <a:blip r:embed="rId3"/>
                <a:stretch>
                  <a:fillRect l="-1164" t="-2168" r="-1048" b="-1355"/>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80C0560C-E978-367C-B5A9-2DAFD37F50EC}"/>
              </a:ext>
            </a:extLst>
          </p:cNvPr>
          <p:cNvSpPr>
            <a:spLocks noGrp="1"/>
          </p:cNvSpPr>
          <p:nvPr>
            <p:ph type="sldNum" sz="quarter" idx="12"/>
          </p:nvPr>
        </p:nvSpPr>
        <p:spPr/>
        <p:txBody>
          <a:bodyPr/>
          <a:lstStyle/>
          <a:p>
            <a:fld id="{24418F41-A89B-D747-A253-BCF7A238A5A1}" type="slidenum">
              <a:rPr lang="en-US" smtClean="0"/>
              <a:pPr/>
              <a:t>9</a:t>
            </a:fld>
            <a:endParaRPr lang="en-US" dirty="0"/>
          </a:p>
        </p:txBody>
      </p:sp>
    </p:spTree>
    <p:extLst>
      <p:ext uri="{BB962C8B-B14F-4D97-AF65-F5344CB8AC3E}">
        <p14:creationId xmlns:p14="http://schemas.microsoft.com/office/powerpoint/2010/main" val="29859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{9265CD58-A1A4-E54E-A7A1-13730074FC2D}tf10001119</Template>
  <TotalTime>6021</TotalTime>
  <Words>3998</Words>
  <Application>Microsoft Macintosh PowerPoint</Application>
  <PresentationFormat>Widescreen</PresentationFormat>
  <Paragraphs>309</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system-ui</vt:lpstr>
      <vt:lpstr>Arial</vt:lpstr>
      <vt:lpstr>Calibri</vt:lpstr>
      <vt:lpstr>Calibri Light</vt:lpstr>
      <vt:lpstr>Cambria Math</vt:lpstr>
      <vt:lpstr>Office Theme</vt:lpstr>
      <vt:lpstr>On the (Im)possibility of Time-Lock Puzzles in the Quantum Random Oracle Model</vt:lpstr>
      <vt:lpstr>Time-Lock Puzzles (TLPs) [May’93, Rivest-Shamir-Wagner’96]</vt:lpstr>
      <vt:lpstr>Known Constructions</vt:lpstr>
      <vt:lpstr>Random Oracle Model (ROM) [Bellare-Rogaway’93]</vt:lpstr>
      <vt:lpstr>Quantum Random Oracle Model (QROM)[BDF+11]</vt:lpstr>
      <vt:lpstr>TLPs in QROM</vt:lpstr>
      <vt:lpstr>Overview of Our Results</vt:lpstr>
      <vt:lpstr>Overview: Negative Results</vt:lpstr>
      <vt:lpstr>Overview: Barrier &amp; Positive Results</vt:lpstr>
      <vt:lpstr>Proof Sketch</vt:lpstr>
      <vt:lpstr>Negative Result 1: Recap [MMV13]’s Attack</vt:lpstr>
      <vt:lpstr>Negative Result 1: Extend [MMV13]’s Attack</vt:lpstr>
      <vt:lpstr>Negative Result 2: Attacking Perfectly-Correct TLPs </vt:lpstr>
      <vt:lpstr>Negative Result 2: Attacking Perfectly-Correct CGCS-TLPs </vt:lpstr>
      <vt:lpstr>Negative Result 2: Attacking Perfectly-Correct QGCS-TLPs </vt:lpstr>
      <vt:lpstr>Negative Result 2: Attacking Perfectly-Correct CGQS-TLPs </vt:lpstr>
      <vt:lpstr>Barrier Result:</vt:lpstr>
      <vt:lpstr>Barrier Result:</vt:lpstr>
      <vt:lpstr>Positive Result:</vt:lpstr>
      <vt:lpstr>Positive Result:</vt:lpstr>
      <vt:lpstr>Open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(Im)possibility of Time-Lock Puzzles in the Quantum Random Oracle Model</dc:title>
  <dc:creator>Yao-Ting Lin</dc:creator>
  <cp:lastModifiedBy>Yao-Ting Lin</cp:lastModifiedBy>
  <cp:revision>118</cp:revision>
  <dcterms:created xsi:type="dcterms:W3CDTF">2023-11-14T04:47:43Z</dcterms:created>
  <dcterms:modified xsi:type="dcterms:W3CDTF">2023-12-04T00:53:25Z</dcterms:modified>
</cp:coreProperties>
</file>