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handoutMasterIdLst>
    <p:handoutMasterId r:id="rId21"/>
  </p:handoutMasterIdLst>
  <p:sldIdLst>
    <p:sldId id="423" r:id="rId2"/>
    <p:sldId id="498" r:id="rId3"/>
    <p:sldId id="562" r:id="rId4"/>
    <p:sldId id="554" r:id="rId5"/>
    <p:sldId id="555" r:id="rId6"/>
    <p:sldId id="557" r:id="rId7"/>
    <p:sldId id="556" r:id="rId8"/>
    <p:sldId id="567" r:id="rId9"/>
    <p:sldId id="558" r:id="rId10"/>
    <p:sldId id="559" r:id="rId11"/>
    <p:sldId id="560" r:id="rId12"/>
    <p:sldId id="561" r:id="rId13"/>
    <p:sldId id="563" r:id="rId14"/>
    <p:sldId id="501" r:id="rId15"/>
    <p:sldId id="565" r:id="rId16"/>
    <p:sldId id="564" r:id="rId17"/>
    <p:sldId id="566" r:id="rId18"/>
    <p:sldId id="425" r:id="rId19"/>
  </p:sldIdLst>
  <p:sldSz cx="9144000" cy="6858000" type="screen4x3"/>
  <p:notesSz cx="6858000" cy="9144000"/>
  <p:embeddedFontLst>
    <p:embeddedFont>
      <p:font typeface="等线" panose="02010600030101010101" pitchFamily="2" charset="-122"/>
      <p:regular r:id="rId22"/>
      <p:bold r:id="rId23"/>
    </p:embeddedFont>
    <p:embeddedFont>
      <p:font typeface="等线 Light" panose="02010600030101010101" pitchFamily="2" charset="-122"/>
      <p:regular r:id="rId24"/>
    </p:embeddedFont>
    <p:embeddedFont>
      <p:font typeface="微软雅黑" panose="020B0503020204020204" pitchFamily="34" charset="-122"/>
      <p:regular r:id="rId25"/>
      <p:bold r:id="rId26"/>
    </p:embeddedFont>
    <p:embeddedFont>
      <p:font typeface="Calibri" panose="020F0502020204030204" pitchFamily="34" charset="0"/>
      <p:regular r:id="rId27"/>
      <p:bold r:id="rId28"/>
      <p:italic r:id="rId29"/>
      <p:boldItalic r:id="rId30"/>
    </p:embeddedFont>
    <p:embeddedFont>
      <p:font typeface="Cambria Math" panose="02040503050406030204" pitchFamily="18" charset="0"/>
      <p:regular r:id="rId31"/>
    </p:embeddedFont>
  </p:embeddedFontLst>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287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B1D8"/>
    <a:srgbClr val="3F6E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84" d="100"/>
          <a:sy n="84" d="100"/>
        </p:scale>
        <p:origin x="36" y="336"/>
      </p:cViewPr>
      <p:guideLst>
        <p:guide orient="horz" pos="2092"/>
        <p:guide pos="2878"/>
      </p:guideLst>
    </p:cSldViewPr>
  </p:slideViewPr>
  <p:notesTextViewPr>
    <p:cViewPr>
      <p:scale>
        <a:sx n="1" d="1"/>
        <a:sy n="1" d="1"/>
      </p:scale>
      <p:origin x="0" y="0"/>
    </p:cViewPr>
  </p:notesTextViewPr>
  <p:notesViewPr>
    <p:cSldViewPr snapToGrid="0">
      <p:cViewPr varScale="1">
        <p:scale>
          <a:sx n="60" d="100"/>
          <a:sy n="60" d="100"/>
        </p:scale>
        <p:origin x="1496" y="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2C1FBA-CF23-45CA-A289-03E32D160964}" type="datetimeFigureOut">
              <a:rPr lang="zh-CN" altLang="en-US" smtClean="0"/>
              <a:t>2023/12/3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F2B0C5-C56D-47E9-BCFE-D990A940F17B}"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66BD8-0FC1-456F-BDC6-7D0CA8E36566}" type="datetimeFigureOut">
              <a:rPr lang="zh-CN" altLang="en-US" smtClean="0"/>
              <a:t>2023/12/3</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CFC841-E2E1-4802-8701-94EA307E94B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封面">
    <p:bg>
      <p:bgPr>
        <a:solidFill>
          <a:schemeClr val="accent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7760" y="5815086"/>
            <a:ext cx="2458720" cy="650876"/>
          </a:xfrm>
          <a:prstGeom prst="rect">
            <a:avLst/>
          </a:prstGeom>
        </p:spPr>
      </p:pic>
      <p:sp>
        <p:nvSpPr>
          <p:cNvPr id="2" name="标题 1"/>
          <p:cNvSpPr>
            <a:spLocks noGrp="1"/>
          </p:cNvSpPr>
          <p:nvPr>
            <p:ph type="title"/>
          </p:nvPr>
        </p:nvSpPr>
        <p:spPr>
          <a:xfrm>
            <a:off x="628650" y="4149566"/>
            <a:ext cx="7886700" cy="899510"/>
          </a:xfrm>
          <a:prstGeom prst="rect">
            <a:avLst/>
          </a:prstGeom>
        </p:spPr>
        <p:txBody>
          <a:bodyPr anchor="ctr">
            <a:noAutofit/>
          </a:bodyPr>
          <a:lstStyle>
            <a:lvl1pPr algn="ctr">
              <a:defRPr sz="4800" b="1">
                <a:solidFill>
                  <a:schemeClr val="bg1"/>
                </a:solidFill>
                <a:latin typeface="+mn-ea"/>
                <a:ea typeface="+mn-ea"/>
              </a:defRPr>
            </a:lvl1pPr>
          </a:lstStyle>
          <a:p>
            <a:r>
              <a:rPr lang="zh-CN" altLang="en-US" dirty="0"/>
              <a:t>单击此处编辑母版标题样式</a:t>
            </a:r>
          </a:p>
        </p:txBody>
      </p:sp>
      <p:sp>
        <p:nvSpPr>
          <p:cNvPr id="6" name="副标题 2"/>
          <p:cNvSpPr>
            <a:spLocks noGrp="1"/>
          </p:cNvSpPr>
          <p:nvPr>
            <p:ph type="subTitle" idx="1" hasCustomPrompt="1"/>
          </p:nvPr>
        </p:nvSpPr>
        <p:spPr>
          <a:xfrm>
            <a:off x="628650" y="5114029"/>
            <a:ext cx="7886700" cy="604299"/>
          </a:xfrm>
        </p:spPr>
        <p:txBody>
          <a:bodyPr anchor="ctr">
            <a:noAutofit/>
          </a:bodyPr>
          <a:lstStyle>
            <a:lvl1pPr algn="ctr">
              <a:defRPr lang="zh-CN" altLang="en-US" sz="2400" b="0">
                <a:solidFill>
                  <a:schemeClr val="bg1"/>
                </a:solidFill>
                <a:latin typeface="+mn-ea"/>
                <a:cs typeface="+mj-cs"/>
              </a:defRPr>
            </a:lvl1pPr>
          </a:lstStyle>
          <a:p>
            <a:pPr lvl="0" algn="ctr">
              <a:lnSpc>
                <a:spcPct val="90000"/>
              </a:lnSpc>
              <a:spcBef>
                <a:spcPct val="0"/>
              </a:spcBef>
              <a:buNone/>
            </a:pPr>
            <a:r>
              <a:rPr lang="zh-CN" altLang="en-US"/>
              <a:t>单击以编辑母版副标题样式</a:t>
            </a:r>
          </a:p>
        </p:txBody>
      </p:sp>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78" t="172" r="40" b="-12"/>
          <a:stretch>
            <a:fillRect/>
          </a:stretch>
        </p:blipFill>
        <p:spPr>
          <a:xfrm>
            <a:off x="0" y="0"/>
            <a:ext cx="9144000" cy="3899805"/>
          </a:xfrm>
          <a:prstGeom prst="rect">
            <a:avLst/>
          </a:prstGeom>
          <a:ln>
            <a:noFill/>
          </a:ln>
        </p:spPr>
      </p:pic>
      <p:cxnSp>
        <p:nvCxnSpPr>
          <p:cNvPr id="9" name="直接连接符 8"/>
          <p:cNvCxnSpPr/>
          <p:nvPr/>
        </p:nvCxnSpPr>
        <p:spPr>
          <a:xfrm>
            <a:off x="0" y="3899805"/>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空白-有页码">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2" cstate="print"/>
          <a:stretch>
            <a:fillRect/>
          </a:stretch>
        </p:blipFill>
        <p:spPr>
          <a:xfrm>
            <a:off x="0" y="0"/>
            <a:ext cx="9144793" cy="664522"/>
          </a:xfrm>
          <a:prstGeom prst="rect">
            <a:avLst/>
          </a:prstGeom>
        </p:spPr>
      </p:pic>
      <p:sp>
        <p:nvSpPr>
          <p:cNvPr id="15" name="矩形 14"/>
          <p:cNvSpPr/>
          <p:nvPr userDrawn="1"/>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17" name="矩形 16"/>
          <p:cNvSpPr/>
          <p:nvPr userDrawn="1"/>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8250026" y="311755"/>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7" name="灯片编号占位符 5"/>
          <p:cNvSpPr>
            <a:spLocks noGrp="1"/>
          </p:cNvSpPr>
          <p:nvPr>
            <p:ph type="sldNum" sz="quarter" idx="12"/>
          </p:nvPr>
        </p:nvSpPr>
        <p:spPr>
          <a:xfrm>
            <a:off x="8697600" y="313200"/>
            <a:ext cx="365165" cy="276999"/>
          </a:xfrm>
          <a:prstGeom prst="rect">
            <a:avLst/>
          </a:prstGeom>
          <a:noFill/>
        </p:spPr>
        <p:txBody>
          <a:bodyPr wrap="none" rtlCol="0">
            <a:spAutoFit/>
          </a:bodyPr>
          <a:lstStyle>
            <a:lvl1pPr>
              <a:defRPr lang="zh-CN" altLang="en-US" sz="1200" spc="-60" baseline="0" smtClean="0">
                <a:solidFill>
                  <a:schemeClr val="bg1"/>
                </a:solidFill>
                <a:latin typeface="微软雅黑" panose="020B0503020204020204" pitchFamily="34" charset="-122"/>
                <a:ea typeface="微软雅黑" panose="020B0503020204020204" pitchFamily="34" charset="-122"/>
              </a:defRPr>
            </a:lvl1pPr>
          </a:lstStyle>
          <a:p>
            <a:fld id="{E1703B59-C883-4B8B-974E-AFB30A6C43A7}" type="slidenum">
              <a:rPr lang="en-US" altLang="zh-CN" smtClean="0"/>
              <a:t>‹#›</a:t>
            </a:fld>
            <a:endParaRPr lang="en-US" altLang="zh-CN"/>
          </a:p>
        </p:txBody>
      </p:sp>
    </p:spTree>
  </p:cSld>
  <p:clrMapOvr>
    <a:masterClrMapping/>
  </p:clrMapOvr>
  <p:transition spd="med">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两栏">
    <p:spTree>
      <p:nvGrpSpPr>
        <p:cNvPr id="1" name=""/>
        <p:cNvGrpSpPr/>
        <p:nvPr/>
      </p:nvGrpSpPr>
      <p:grpSpPr>
        <a:xfrm>
          <a:off x="0" y="0"/>
          <a:ext cx="0" cy="0"/>
          <a:chOff x="0" y="0"/>
          <a:chExt cx="0" cy="0"/>
        </a:xfrm>
      </p:grpSpPr>
      <p:sp>
        <p:nvSpPr>
          <p:cNvPr id="12" name="内容占位符 11"/>
          <p:cNvSpPr>
            <a:spLocks noGrp="1"/>
          </p:cNvSpPr>
          <p:nvPr>
            <p:ph sz="quarter" idx="10" hasCustomPrompt="1"/>
          </p:nvPr>
        </p:nvSpPr>
        <p:spPr>
          <a:xfrm>
            <a:off x="262394" y="1717675"/>
            <a:ext cx="403200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6" name="内容占位符 15"/>
          <p:cNvSpPr>
            <a:spLocks noGrp="1"/>
          </p:cNvSpPr>
          <p:nvPr>
            <p:ph sz="quarter" idx="11" hasCustomPrompt="1"/>
          </p:nvPr>
        </p:nvSpPr>
        <p:spPr>
          <a:xfrm>
            <a:off x="4786313" y="1717675"/>
            <a:ext cx="403225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2" name="标题 1"/>
          <p:cNvSpPr>
            <a:spLocks noGrp="1"/>
          </p:cNvSpPr>
          <p:nvPr>
            <p:ph type="title"/>
          </p:nvPr>
        </p:nvSpPr>
        <p:spPr>
          <a:xfrm>
            <a:off x="262393" y="975600"/>
            <a:ext cx="8556169" cy="576000"/>
          </a:xfrm>
          <a:prstGeom prst="rect">
            <a:avLst/>
          </a:prstGeom>
        </p:spPr>
        <p:txBody>
          <a:bodyPr/>
          <a:lstStyle>
            <a:lvl1pPr>
              <a:defRPr lang="zh-CN" altLang="en-US" sz="3200" b="1">
                <a:solidFill>
                  <a:schemeClr val="accent1"/>
                </a:solidFill>
              </a:defRPr>
            </a:lvl1pPr>
          </a:lstStyle>
          <a:p>
            <a:pPr lvl="0"/>
            <a:r>
              <a:rPr lang="zh-CN" altLang="en-US"/>
              <a:t>单击此处编辑母版标题样式</a:t>
            </a:r>
          </a:p>
        </p:txBody>
      </p:sp>
    </p:spTree>
  </p:cSld>
  <p:clrMapOvr>
    <a:masterClrMapping/>
  </p:clrMapOvr>
  <p:transition spd="med">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两栏-有页码">
    <p:spTree>
      <p:nvGrpSpPr>
        <p:cNvPr id="1" name=""/>
        <p:cNvGrpSpPr/>
        <p:nvPr/>
      </p:nvGrpSpPr>
      <p:grpSpPr>
        <a:xfrm>
          <a:off x="0" y="0"/>
          <a:ext cx="0" cy="0"/>
          <a:chOff x="0" y="0"/>
          <a:chExt cx="0" cy="0"/>
        </a:xfrm>
      </p:grpSpPr>
      <p:pic>
        <p:nvPicPr>
          <p:cNvPr id="20" name="图片 19"/>
          <p:cNvPicPr>
            <a:picLocks noChangeAspect="1"/>
          </p:cNvPicPr>
          <p:nvPr userDrawn="1"/>
        </p:nvPicPr>
        <p:blipFill>
          <a:blip r:embed="rId2" cstate="print"/>
          <a:stretch>
            <a:fillRect/>
          </a:stretch>
        </p:blipFill>
        <p:spPr>
          <a:xfrm>
            <a:off x="0" y="1231682"/>
            <a:ext cx="9144000" cy="332713"/>
          </a:xfrm>
          <a:prstGeom prst="rect">
            <a:avLst/>
          </a:prstGeom>
        </p:spPr>
      </p:pic>
      <p:sp>
        <p:nvSpPr>
          <p:cNvPr id="6" name="文本框 5"/>
          <p:cNvSpPr txBox="1"/>
          <p:nvPr/>
        </p:nvSpPr>
        <p:spPr>
          <a:xfrm>
            <a:off x="8250026" y="313200"/>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12" name="内容占位符 11"/>
          <p:cNvSpPr>
            <a:spLocks noGrp="1"/>
          </p:cNvSpPr>
          <p:nvPr>
            <p:ph sz="quarter" idx="10" hasCustomPrompt="1"/>
          </p:nvPr>
        </p:nvSpPr>
        <p:spPr>
          <a:xfrm>
            <a:off x="262394" y="1717675"/>
            <a:ext cx="403200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6" name="内容占位符 15"/>
          <p:cNvSpPr>
            <a:spLocks noGrp="1"/>
          </p:cNvSpPr>
          <p:nvPr>
            <p:ph sz="quarter" idx="11" hasCustomPrompt="1"/>
          </p:nvPr>
        </p:nvSpPr>
        <p:spPr>
          <a:xfrm>
            <a:off x="4786313" y="1717675"/>
            <a:ext cx="403225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21" name="灯片编号占位符 8"/>
          <p:cNvSpPr>
            <a:spLocks noGrp="1"/>
          </p:cNvSpPr>
          <p:nvPr>
            <p:ph type="sldNum" sz="quarter" idx="12"/>
          </p:nvPr>
        </p:nvSpPr>
        <p:spPr>
          <a:xfrm>
            <a:off x="8696565" y="313200"/>
            <a:ext cx="487190" cy="276999"/>
          </a:xfrm>
          <a:prstGeom prst="rect">
            <a:avLst/>
          </a:prstGeom>
          <a:noFill/>
        </p:spPr>
        <p:txBody>
          <a:bodyPr wrap="square" rtlCol="0">
            <a:spAutoFit/>
          </a:bodyPr>
          <a:lstStyle>
            <a:lvl1pPr>
              <a:defRPr lang="zh-CN" altLang="en-US" sz="1200" spc="-60" baseline="0" smtClean="0">
                <a:solidFill>
                  <a:schemeClr val="bg1"/>
                </a:solidFill>
                <a:latin typeface="微软雅黑" panose="020B0503020204020204" pitchFamily="34" charset="-122"/>
                <a:ea typeface="微软雅黑" panose="020B0503020204020204" pitchFamily="34" charset="-122"/>
              </a:defRPr>
            </a:lvl1pPr>
          </a:lstStyle>
          <a:p>
            <a:fld id="{54BD5A17-3153-4A95-988E-B577C14000F1}" type="slidenum">
              <a:rPr lang="en-US" altLang="zh-CN" smtClean="0"/>
              <a:t>‹#›</a:t>
            </a:fld>
            <a:endParaRPr lang="en-US" altLang="zh-CN" dirty="0"/>
          </a:p>
        </p:txBody>
      </p:sp>
      <p:sp>
        <p:nvSpPr>
          <p:cNvPr id="2" name="标题 1"/>
          <p:cNvSpPr>
            <a:spLocks noGrp="1"/>
          </p:cNvSpPr>
          <p:nvPr>
            <p:ph type="title"/>
          </p:nvPr>
        </p:nvSpPr>
        <p:spPr>
          <a:xfrm>
            <a:off x="262393" y="975600"/>
            <a:ext cx="8566445" cy="576000"/>
          </a:xfrm>
          <a:prstGeom prst="rect">
            <a:avLst/>
          </a:prstGeom>
        </p:spPr>
        <p:txBody>
          <a:bodyPr/>
          <a:lstStyle>
            <a:lvl1pPr>
              <a:defRPr lang="zh-CN" altLang="en-US" sz="3200" b="1">
                <a:solidFill>
                  <a:schemeClr val="accent1"/>
                </a:solidFill>
              </a:defRPr>
            </a:lvl1pPr>
          </a:lstStyle>
          <a:p>
            <a:pPr lvl="0"/>
            <a:r>
              <a:rPr lang="zh-CN" altLang="en-US"/>
              <a:t>单击此处编辑母版标题样式</a:t>
            </a:r>
            <a:endParaRPr lang="zh-CN" altLang="en-US" dirty="0"/>
          </a:p>
        </p:txBody>
      </p:sp>
    </p:spTree>
  </p:cSld>
  <p:clrMapOvr>
    <a:masterClrMapping/>
  </p:clrMapOvr>
  <p:transition spd="med">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对比">
    <p:spTree>
      <p:nvGrpSpPr>
        <p:cNvPr id="1" name=""/>
        <p:cNvGrpSpPr/>
        <p:nvPr/>
      </p:nvGrpSpPr>
      <p:grpSpPr>
        <a:xfrm>
          <a:off x="0" y="0"/>
          <a:ext cx="0" cy="0"/>
          <a:chOff x="0" y="0"/>
          <a:chExt cx="0" cy="0"/>
        </a:xfrm>
      </p:grpSpPr>
      <p:sp>
        <p:nvSpPr>
          <p:cNvPr id="5" name="标题 4"/>
          <p:cNvSpPr>
            <a:spLocks noGrp="1"/>
          </p:cNvSpPr>
          <p:nvPr>
            <p:ph type="title" hasCustomPrompt="1"/>
          </p:nvPr>
        </p:nvSpPr>
        <p:spPr>
          <a:xfrm>
            <a:off x="262394" y="960114"/>
            <a:ext cx="4032000" cy="574183"/>
          </a:xfrm>
          <a:prstGeom prst="rect">
            <a:avLst/>
          </a:prstGeom>
        </p:spPr>
        <p:txBody>
          <a:bodyPr anchor="b">
            <a:normAutofit/>
          </a:bodyPr>
          <a:lstStyle>
            <a:lvl1pPr algn="ctr">
              <a:defRPr sz="2800" b="1">
                <a:solidFill>
                  <a:schemeClr val="accent1"/>
                </a:solidFill>
              </a:defRPr>
            </a:lvl1pPr>
          </a:lstStyle>
          <a:p>
            <a:r>
              <a:rPr lang="zh-CN" altLang="en-US" dirty="0"/>
              <a:t>单击此处编辑标题</a:t>
            </a:r>
          </a:p>
        </p:txBody>
      </p:sp>
      <p:cxnSp>
        <p:nvCxnSpPr>
          <p:cNvPr id="3" name="直接连接符 2"/>
          <p:cNvCxnSpPr/>
          <p:nvPr/>
        </p:nvCxnSpPr>
        <p:spPr>
          <a:xfrm flipV="1">
            <a:off x="0" y="1550505"/>
            <a:ext cx="9144000" cy="7952"/>
          </a:xfrm>
          <a:prstGeom prst="line">
            <a:avLst/>
          </a:prstGeom>
        </p:spPr>
        <p:style>
          <a:lnRef idx="1">
            <a:schemeClr val="accent1"/>
          </a:lnRef>
          <a:fillRef idx="0">
            <a:schemeClr val="accent1"/>
          </a:fillRef>
          <a:effectRef idx="0">
            <a:schemeClr val="accent1"/>
          </a:effectRef>
          <a:fontRef idx="minor">
            <a:schemeClr val="tx1"/>
          </a:fontRef>
        </p:style>
      </p:cxnSp>
      <p:sp>
        <p:nvSpPr>
          <p:cNvPr id="12" name="内容占位符 11"/>
          <p:cNvSpPr>
            <a:spLocks noGrp="1"/>
          </p:cNvSpPr>
          <p:nvPr>
            <p:ph sz="quarter" idx="10" hasCustomPrompt="1"/>
          </p:nvPr>
        </p:nvSpPr>
        <p:spPr>
          <a:xfrm>
            <a:off x="262394" y="1717675"/>
            <a:ext cx="403200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6" name="内容占位符 15"/>
          <p:cNvSpPr>
            <a:spLocks noGrp="1"/>
          </p:cNvSpPr>
          <p:nvPr>
            <p:ph sz="quarter" idx="11" hasCustomPrompt="1"/>
          </p:nvPr>
        </p:nvSpPr>
        <p:spPr>
          <a:xfrm>
            <a:off x="4786313" y="1717675"/>
            <a:ext cx="403225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8" name="文本占位符 4"/>
          <p:cNvSpPr>
            <a:spLocks noGrp="1"/>
          </p:cNvSpPr>
          <p:nvPr>
            <p:ph type="body" sz="quarter" idx="3" hasCustomPrompt="1"/>
          </p:nvPr>
        </p:nvSpPr>
        <p:spPr>
          <a:xfrm>
            <a:off x="4786313" y="958297"/>
            <a:ext cx="4032000" cy="576000"/>
          </a:xfrm>
        </p:spPr>
        <p:txBody>
          <a:bodyPr anchor="b">
            <a:normAutofit/>
          </a:bodyPr>
          <a:lstStyle>
            <a:lvl1pPr marL="0" indent="0" algn="ctr">
              <a:buNone/>
              <a:defRPr lang="zh-CN" altLang="en-US" sz="2800" b="1" dirty="0" smtClean="0">
                <a:solidFill>
                  <a:schemeClr val="accent1"/>
                </a:solidFill>
                <a:latin typeface="+mj-lt"/>
                <a:ea typeface="+mj-ea"/>
                <a:cs typeface="+mj-cs"/>
              </a:defRPr>
            </a:lvl1pPr>
          </a:lstStyle>
          <a:p>
            <a:pPr marL="228600" lvl="0" indent="-228600" algn="ctr">
              <a:lnSpc>
                <a:spcPct val="90000"/>
              </a:lnSpc>
              <a:spcBef>
                <a:spcPct val="0"/>
              </a:spcBef>
            </a:pPr>
            <a:r>
              <a:rPr lang="zh-CN" altLang="en-US" dirty="0"/>
              <a:t>单击此处编辑标题</a:t>
            </a:r>
          </a:p>
        </p:txBody>
      </p:sp>
      <p:pic>
        <p:nvPicPr>
          <p:cNvPr id="19" name="图片 18"/>
          <p:cNvPicPr>
            <a:picLocks noChangeAspect="1"/>
          </p:cNvPicPr>
          <p:nvPr userDrawn="1"/>
        </p:nvPicPr>
        <p:blipFill>
          <a:blip r:embed="rId2" cstate="print"/>
          <a:stretch>
            <a:fillRect/>
          </a:stretch>
        </p:blipFill>
        <p:spPr>
          <a:xfrm>
            <a:off x="0" y="0"/>
            <a:ext cx="9144793" cy="664522"/>
          </a:xfrm>
          <a:prstGeom prst="rect">
            <a:avLst/>
          </a:prstGeom>
        </p:spPr>
      </p:pic>
      <p:sp>
        <p:nvSpPr>
          <p:cNvPr id="20" name="矩形 19"/>
          <p:cNvSpPr/>
          <p:nvPr userDrawn="1"/>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22" name="矩形 21"/>
          <p:cNvSpPr/>
          <p:nvPr userDrawn="1"/>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对比-有页码">
    <p:spTree>
      <p:nvGrpSpPr>
        <p:cNvPr id="1" name=""/>
        <p:cNvGrpSpPr/>
        <p:nvPr/>
      </p:nvGrpSpPr>
      <p:grpSpPr>
        <a:xfrm>
          <a:off x="0" y="0"/>
          <a:ext cx="0" cy="0"/>
          <a:chOff x="0" y="0"/>
          <a:chExt cx="0" cy="0"/>
        </a:xfrm>
      </p:grpSpPr>
      <p:pic>
        <p:nvPicPr>
          <p:cNvPr id="15" name="图片 14"/>
          <p:cNvPicPr>
            <a:picLocks noChangeAspect="1"/>
          </p:cNvPicPr>
          <p:nvPr userDrawn="1"/>
        </p:nvPicPr>
        <p:blipFill>
          <a:blip r:embed="rId2" cstate="print"/>
          <a:stretch>
            <a:fillRect/>
          </a:stretch>
        </p:blipFill>
        <p:spPr>
          <a:xfrm>
            <a:off x="0" y="0"/>
            <a:ext cx="9144793" cy="664522"/>
          </a:xfrm>
          <a:prstGeom prst="rect">
            <a:avLst/>
          </a:prstGeom>
        </p:spPr>
      </p:pic>
      <p:sp>
        <p:nvSpPr>
          <p:cNvPr id="22" name="矩形 21"/>
          <p:cNvSpPr/>
          <p:nvPr userDrawn="1"/>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24" name="矩形 23"/>
          <p:cNvSpPr/>
          <p:nvPr userDrawn="1"/>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8250026" y="313200"/>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5" name="标题 4"/>
          <p:cNvSpPr>
            <a:spLocks noGrp="1"/>
          </p:cNvSpPr>
          <p:nvPr>
            <p:ph type="title" hasCustomPrompt="1"/>
          </p:nvPr>
        </p:nvSpPr>
        <p:spPr>
          <a:xfrm>
            <a:off x="262394" y="960114"/>
            <a:ext cx="4032000" cy="574183"/>
          </a:xfrm>
          <a:prstGeom prst="rect">
            <a:avLst/>
          </a:prstGeom>
        </p:spPr>
        <p:txBody>
          <a:bodyPr anchor="b">
            <a:normAutofit/>
          </a:bodyPr>
          <a:lstStyle>
            <a:lvl1pPr algn="ctr">
              <a:defRPr sz="2800" b="1">
                <a:solidFill>
                  <a:schemeClr val="accent1"/>
                </a:solidFill>
              </a:defRPr>
            </a:lvl1pPr>
          </a:lstStyle>
          <a:p>
            <a:r>
              <a:rPr lang="zh-CN" altLang="en-US" dirty="0"/>
              <a:t>单击此处编辑标题</a:t>
            </a:r>
          </a:p>
        </p:txBody>
      </p:sp>
      <p:cxnSp>
        <p:nvCxnSpPr>
          <p:cNvPr id="3" name="直接连接符 2"/>
          <p:cNvCxnSpPr/>
          <p:nvPr/>
        </p:nvCxnSpPr>
        <p:spPr>
          <a:xfrm flipV="1">
            <a:off x="0" y="1550505"/>
            <a:ext cx="9144000" cy="7952"/>
          </a:xfrm>
          <a:prstGeom prst="line">
            <a:avLst/>
          </a:prstGeom>
        </p:spPr>
        <p:style>
          <a:lnRef idx="1">
            <a:schemeClr val="accent1"/>
          </a:lnRef>
          <a:fillRef idx="0">
            <a:schemeClr val="accent1"/>
          </a:fillRef>
          <a:effectRef idx="0">
            <a:schemeClr val="accent1"/>
          </a:effectRef>
          <a:fontRef idx="minor">
            <a:schemeClr val="tx1"/>
          </a:fontRef>
        </p:style>
      </p:cxnSp>
      <p:sp>
        <p:nvSpPr>
          <p:cNvPr id="12" name="内容占位符 11"/>
          <p:cNvSpPr>
            <a:spLocks noGrp="1"/>
          </p:cNvSpPr>
          <p:nvPr>
            <p:ph sz="quarter" idx="10" hasCustomPrompt="1"/>
          </p:nvPr>
        </p:nvSpPr>
        <p:spPr>
          <a:xfrm>
            <a:off x="262394" y="1717675"/>
            <a:ext cx="403200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6" name="内容占位符 15"/>
          <p:cNvSpPr>
            <a:spLocks noGrp="1"/>
          </p:cNvSpPr>
          <p:nvPr>
            <p:ph sz="quarter" idx="11" hasCustomPrompt="1"/>
          </p:nvPr>
        </p:nvSpPr>
        <p:spPr>
          <a:xfrm>
            <a:off x="4786313" y="1717675"/>
            <a:ext cx="4032250" cy="482624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8" name="文本占位符 4"/>
          <p:cNvSpPr>
            <a:spLocks noGrp="1"/>
          </p:cNvSpPr>
          <p:nvPr>
            <p:ph type="body" sz="quarter" idx="3" hasCustomPrompt="1"/>
          </p:nvPr>
        </p:nvSpPr>
        <p:spPr>
          <a:xfrm>
            <a:off x="4786313" y="958297"/>
            <a:ext cx="4032000" cy="576000"/>
          </a:xfrm>
        </p:spPr>
        <p:txBody>
          <a:bodyPr anchor="b">
            <a:normAutofit/>
          </a:bodyPr>
          <a:lstStyle>
            <a:lvl1pPr marL="0" indent="0" algn="ctr">
              <a:buNone/>
              <a:defRPr lang="zh-CN" altLang="en-US" sz="2800" b="1" dirty="0" smtClean="0">
                <a:solidFill>
                  <a:schemeClr val="accent1"/>
                </a:solidFill>
                <a:latin typeface="+mj-lt"/>
                <a:ea typeface="+mj-ea"/>
                <a:cs typeface="+mj-cs"/>
              </a:defRPr>
            </a:lvl1pPr>
          </a:lstStyle>
          <a:p>
            <a:pPr marL="228600" lvl="0" indent="-228600" algn="ctr">
              <a:lnSpc>
                <a:spcPct val="90000"/>
              </a:lnSpc>
              <a:spcBef>
                <a:spcPct val="0"/>
              </a:spcBef>
            </a:pPr>
            <a:r>
              <a:rPr lang="zh-CN" altLang="en-US" dirty="0"/>
              <a:t>单击此处编辑标题</a:t>
            </a:r>
          </a:p>
        </p:txBody>
      </p:sp>
      <p:sp>
        <p:nvSpPr>
          <p:cNvPr id="21" name="灯片编号占位符 8"/>
          <p:cNvSpPr>
            <a:spLocks noGrp="1"/>
          </p:cNvSpPr>
          <p:nvPr>
            <p:ph type="sldNum" sz="quarter" idx="12"/>
          </p:nvPr>
        </p:nvSpPr>
        <p:spPr>
          <a:xfrm>
            <a:off x="8696565" y="313200"/>
            <a:ext cx="487190" cy="276999"/>
          </a:xfrm>
          <a:prstGeom prst="rect">
            <a:avLst/>
          </a:prstGeom>
          <a:noFill/>
        </p:spPr>
        <p:txBody>
          <a:bodyPr wrap="square" rtlCol="0">
            <a:spAutoFit/>
          </a:bodyPr>
          <a:lstStyle>
            <a:lvl1pPr>
              <a:defRPr lang="zh-CN" altLang="en-US" sz="1200" spc="-60" baseline="0" smtClean="0">
                <a:solidFill>
                  <a:schemeClr val="bg1"/>
                </a:solidFill>
                <a:latin typeface="微软雅黑" panose="020B0503020204020204" pitchFamily="34" charset="-122"/>
                <a:ea typeface="微软雅黑" panose="020B0503020204020204" pitchFamily="34" charset="-122"/>
              </a:defRPr>
            </a:lvl1pPr>
          </a:lstStyle>
          <a:p>
            <a:fld id="{54BD5A17-3153-4A95-988E-B577C14000F1}" type="slidenum">
              <a:rPr lang="en-US" altLang="zh-CN" smtClean="0"/>
              <a:t>‹#›</a:t>
            </a:fld>
            <a:endParaRPr lang="en-US" altLang="zh-CN" dirty="0"/>
          </a:p>
        </p:txBody>
      </p:sp>
    </p:spTree>
  </p:cSld>
  <p:clrMapOvr>
    <a:masterClrMapping/>
  </p:clrMapOvr>
  <p:transition spd="med">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封面">
    <p:bg>
      <p:bgPr>
        <a:solidFill>
          <a:schemeClr val="accent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7760" y="5815086"/>
            <a:ext cx="2458720" cy="650876"/>
          </a:xfrm>
          <a:prstGeom prst="rect">
            <a:avLst/>
          </a:prstGeom>
        </p:spPr>
      </p:pic>
      <p:sp>
        <p:nvSpPr>
          <p:cNvPr id="2" name="标题 1"/>
          <p:cNvSpPr>
            <a:spLocks noGrp="1"/>
          </p:cNvSpPr>
          <p:nvPr>
            <p:ph type="title"/>
          </p:nvPr>
        </p:nvSpPr>
        <p:spPr>
          <a:xfrm>
            <a:off x="469123" y="4006448"/>
            <a:ext cx="8325019" cy="1114192"/>
          </a:xfrm>
          <a:prstGeom prst="rect">
            <a:avLst/>
          </a:prstGeom>
        </p:spPr>
        <p:txBody>
          <a:bodyPr anchor="ctr">
            <a:noAutofit/>
          </a:bodyPr>
          <a:lstStyle>
            <a:lvl1pPr algn="l">
              <a:lnSpc>
                <a:spcPct val="100000"/>
              </a:lnSpc>
              <a:defRPr sz="4000" b="1">
                <a:solidFill>
                  <a:schemeClr val="bg1"/>
                </a:solidFill>
                <a:latin typeface="+mn-ea"/>
                <a:ea typeface="+mn-ea"/>
              </a:defRPr>
            </a:lvl1pPr>
          </a:lstStyle>
          <a:p>
            <a:r>
              <a:rPr lang="zh-CN" altLang="en-US"/>
              <a:t>单击此处编辑母版标题样式</a:t>
            </a:r>
            <a:endParaRPr lang="zh-CN" altLang="en-US" dirty="0"/>
          </a:p>
        </p:txBody>
      </p:sp>
      <p:sp>
        <p:nvSpPr>
          <p:cNvPr id="6" name="副标题 2"/>
          <p:cNvSpPr>
            <a:spLocks noGrp="1"/>
          </p:cNvSpPr>
          <p:nvPr>
            <p:ph type="subTitle" idx="1" hasCustomPrompt="1"/>
          </p:nvPr>
        </p:nvSpPr>
        <p:spPr>
          <a:xfrm>
            <a:off x="469124" y="5245246"/>
            <a:ext cx="5820358" cy="468179"/>
          </a:xfrm>
        </p:spPr>
        <p:txBody>
          <a:bodyPr anchor="ctr">
            <a:noAutofit/>
          </a:bodyPr>
          <a:lstStyle>
            <a:lvl1pPr marL="0" indent="0" algn="l">
              <a:lnSpc>
                <a:spcPct val="100000"/>
              </a:lnSpc>
              <a:buNone/>
              <a:defRPr lang="zh-CN" altLang="en-US" sz="2400" b="0">
                <a:solidFill>
                  <a:schemeClr val="bg1"/>
                </a:solidFill>
                <a:latin typeface="+mn-ea"/>
                <a:cs typeface="+mj-cs"/>
              </a:defRPr>
            </a:lvl1pPr>
          </a:lstStyle>
          <a:p>
            <a:pPr marL="228600" lvl="0" indent="-228600" algn="ctr">
              <a:lnSpc>
                <a:spcPct val="90000"/>
              </a:lnSpc>
              <a:spcBef>
                <a:spcPct val="0"/>
              </a:spcBef>
            </a:pPr>
            <a:r>
              <a:rPr lang="zh-CN" altLang="en-US"/>
              <a:t>单击以编辑母版副标题样式</a:t>
            </a:r>
            <a:endParaRPr lang="zh-CN" altLang="en-US" dirty="0"/>
          </a:p>
        </p:txBody>
      </p:sp>
      <p:sp>
        <p:nvSpPr>
          <p:cNvPr id="7" name="文本占位符 6"/>
          <p:cNvSpPr>
            <a:spLocks noGrp="1"/>
          </p:cNvSpPr>
          <p:nvPr>
            <p:ph type="body" sz="quarter" idx="10" hasCustomPrompt="1"/>
          </p:nvPr>
        </p:nvSpPr>
        <p:spPr>
          <a:xfrm>
            <a:off x="469124" y="5815087"/>
            <a:ext cx="4159250" cy="499004"/>
          </a:xfrm>
        </p:spPr>
        <p:txBody>
          <a:bodyPr>
            <a:noAutofit/>
          </a:bodyPr>
          <a:lstStyle>
            <a:lvl1pPr marL="0" indent="0">
              <a:lnSpc>
                <a:spcPct val="100000"/>
              </a:lnSpc>
              <a:buNone/>
              <a:defRPr sz="2400">
                <a:solidFill>
                  <a:schemeClr val="bg1"/>
                </a:solidFill>
              </a:defRPr>
            </a:lvl1pPr>
          </a:lstStyle>
          <a:p>
            <a:pPr lvl="0"/>
            <a:r>
              <a:rPr lang="zh-CN" altLang="en-US" dirty="0"/>
              <a:t>单击此处添加日期</a:t>
            </a:r>
          </a:p>
        </p:txBody>
      </p:sp>
      <p:pic>
        <p:nvPicPr>
          <p:cNvPr id="10" name="图片 9"/>
          <p:cNvPicPr>
            <a:picLocks noChangeAspect="1"/>
          </p:cNvPicPr>
          <p:nvPr userDrawn="1"/>
        </p:nvPicPr>
        <p:blipFill rotWithShape="1">
          <a:blip r:embed="rId3" cstate="print">
            <a:extLst>
              <a:ext uri="{28A0092B-C50C-407E-A947-70E740481C1C}">
                <a14:useLocalDpi xmlns:a14="http://schemas.microsoft.com/office/drawing/2010/main" val="0"/>
              </a:ext>
            </a:extLst>
          </a:blip>
          <a:srcRect l="78" t="172" r="40" b="-12"/>
          <a:stretch>
            <a:fillRect/>
          </a:stretch>
        </p:blipFill>
        <p:spPr>
          <a:xfrm>
            <a:off x="0" y="0"/>
            <a:ext cx="9144000" cy="3899805"/>
          </a:xfrm>
          <a:prstGeom prst="rect">
            <a:avLst/>
          </a:prstGeom>
          <a:ln>
            <a:noFill/>
          </a:ln>
        </p:spPr>
      </p:pic>
      <p:cxnSp>
        <p:nvCxnSpPr>
          <p:cNvPr id="11" name="直接连接符 10"/>
          <p:cNvCxnSpPr/>
          <p:nvPr userDrawn="1"/>
        </p:nvCxnSpPr>
        <p:spPr>
          <a:xfrm>
            <a:off x="0" y="3899805"/>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608400"/>
            <a:ext cx="8226900" cy="705600"/>
          </a:xfrm>
        </p:spPr>
        <p:txBody>
          <a:bodyPr vert="horz" lIns="90000" tIns="46800" rIns="90000" bIns="46800" rtlCol="0" anchor="ctr" anchorCtr="0">
            <a:normAutofit/>
          </a:bodyPr>
          <a:lstStyle>
            <a:lvl1pPr marL="0" marR="0" algn="l" defTabSz="685800" rtl="0" eaLnBrk="1" fontAlgn="auto" latinLnBrk="0" hangingPunct="1">
              <a:lnSpc>
                <a:spcPct val="100000"/>
              </a:lnSpc>
              <a:buNone/>
              <a:defRPr kumimoji="0" lang="zh-CN" altLang="en-US" sz="2700" b="1" i="0" u="none" strike="noStrike" kern="1200" cap="none" spc="225"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456300" y="1490400"/>
            <a:ext cx="8226900" cy="4759200"/>
          </a:xfrm>
        </p:spPr>
        <p:txBody>
          <a:bodyPr vert="horz" lIns="90000" tIns="46800" rIns="90000" bIns="46800" rtlCol="0">
            <a:norm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350" b="0" i="0" u="none" strike="noStrike" kern="1200" cap="none" spc="113"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685800" rtl="0" eaLnBrk="1" fontAlgn="auto" latinLnBrk="0" hangingPunct="1">
              <a:lnSpc>
                <a:spcPct val="120000"/>
              </a:lnSpc>
              <a:spcBef>
                <a:spcPts val="0"/>
              </a:spcBef>
              <a:spcAft>
                <a:spcPts val="450"/>
              </a:spcAft>
              <a:buFont typeface="Arial" panose="020B0604020202020204" pitchFamily="34" charset="0"/>
              <a:buChar char="●"/>
              <a:tabLst>
                <a:tab pos="1207135" algn="l"/>
              </a:tabLst>
              <a:defRPr kumimoji="0" lang="zh-CN" altLang="en-US" sz="1200" b="0" i="0" u="none" strike="noStrike" kern="1200" cap="none" spc="113"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685800" rtl="0" eaLnBrk="1" fontAlgn="auto" latinLnBrk="0" hangingPunct="1">
              <a:lnSpc>
                <a:spcPct val="120000"/>
              </a:lnSpc>
              <a:spcBef>
                <a:spcPts val="0"/>
              </a:spcBef>
              <a:spcAft>
                <a:spcPts val="450"/>
              </a:spcAft>
              <a:buFont typeface="Arial" panose="020B0604020202020204" pitchFamily="34" charset="0"/>
              <a:buChar char="●"/>
              <a:defRPr kumimoji="0" lang="zh-CN" altLang="en-US" sz="1200" b="0" i="0" u="none" strike="noStrike" kern="1200" cap="none" spc="113"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685800" rtl="0" eaLnBrk="1" fontAlgn="auto" latinLnBrk="0" hangingPunct="1">
              <a:lnSpc>
                <a:spcPct val="120000"/>
              </a:lnSpc>
              <a:spcBef>
                <a:spcPts val="0"/>
              </a:spcBef>
              <a:spcAft>
                <a:spcPts val="225"/>
              </a:spcAft>
              <a:buFont typeface="Wingdings" panose="05000000000000000000" charset="0"/>
              <a:buChar char=""/>
              <a:defRPr kumimoji="0" lang="zh-CN" altLang="en-US" sz="1050" b="0" i="0" u="none" strike="noStrike" kern="1200" cap="none" spc="113"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685800" rtl="0" eaLnBrk="1" fontAlgn="auto" latinLnBrk="0" hangingPunct="1">
              <a:lnSpc>
                <a:spcPct val="120000"/>
              </a:lnSpc>
              <a:spcBef>
                <a:spcPts val="0"/>
              </a:spcBef>
              <a:spcAft>
                <a:spcPts val="225"/>
              </a:spcAft>
              <a:buFont typeface="Arial" panose="020B0604020202020204" pitchFamily="34" charset="0"/>
              <a:buChar char="•"/>
              <a:defRPr kumimoji="0" lang="zh-CN" altLang="en-US" sz="1050" b="0" i="0" u="none" strike="noStrike" kern="1200" cap="none" spc="113"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2023/12/3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spd="med">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内页">
    <p:spTree>
      <p:nvGrpSpPr>
        <p:cNvPr id="1" name=""/>
        <p:cNvGrpSpPr/>
        <p:nvPr/>
      </p:nvGrpSpPr>
      <p:grpSpPr>
        <a:xfrm>
          <a:off x="0" y="0"/>
          <a:ext cx="0" cy="0"/>
          <a:chOff x="0" y="0"/>
          <a:chExt cx="0" cy="0"/>
        </a:xfrm>
      </p:grpSpPr>
      <p:sp>
        <p:nvSpPr>
          <p:cNvPr id="3" name="内容占位符 2"/>
          <p:cNvSpPr>
            <a:spLocks noGrp="1"/>
          </p:cNvSpPr>
          <p:nvPr>
            <p:ph sz="quarter" idx="10" hasCustomPrompt="1"/>
          </p:nvPr>
        </p:nvSpPr>
        <p:spPr>
          <a:xfrm>
            <a:off x="494025" y="1685678"/>
            <a:ext cx="8372163" cy="492149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5" name="标题 4"/>
          <p:cNvSpPr>
            <a:spLocks noGrp="1"/>
          </p:cNvSpPr>
          <p:nvPr>
            <p:ph type="title"/>
          </p:nvPr>
        </p:nvSpPr>
        <p:spPr>
          <a:xfrm>
            <a:off x="494024" y="974277"/>
            <a:ext cx="8372163" cy="574183"/>
          </a:xfrm>
          <a:prstGeom prst="rect">
            <a:avLst/>
          </a:prstGeom>
        </p:spPr>
        <p:txBody>
          <a:bodyPr/>
          <a:lstStyle>
            <a:lvl1pPr>
              <a:defRPr sz="3200" b="1">
                <a:solidFill>
                  <a:schemeClr val="accent1"/>
                </a:solidFill>
              </a:defRPr>
            </a:lvl1pPr>
          </a:lstStyle>
          <a:p>
            <a:r>
              <a:rPr lang="zh-CN" altLang="en-US"/>
              <a:t>单击此处编辑母版标题样式</a:t>
            </a:r>
            <a:endParaRPr lang="zh-CN" altLang="en-US" dirty="0"/>
          </a:p>
        </p:txBody>
      </p:sp>
    </p:spTree>
  </p:cSld>
  <p:clrMapOvr>
    <a:masterClrMapping/>
  </p:clrMapOvr>
  <p:transition spd="med">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内页-有页码">
    <p:spTree>
      <p:nvGrpSpPr>
        <p:cNvPr id="1" name=""/>
        <p:cNvGrpSpPr/>
        <p:nvPr/>
      </p:nvGrpSpPr>
      <p:grpSpPr>
        <a:xfrm>
          <a:off x="0" y="0"/>
          <a:ext cx="0" cy="0"/>
          <a:chOff x="0" y="0"/>
          <a:chExt cx="0" cy="0"/>
        </a:xfrm>
      </p:grpSpPr>
      <p:sp>
        <p:nvSpPr>
          <p:cNvPr id="3" name="内容占位符 2"/>
          <p:cNvSpPr>
            <a:spLocks noGrp="1"/>
          </p:cNvSpPr>
          <p:nvPr>
            <p:ph sz="quarter" idx="10" hasCustomPrompt="1"/>
          </p:nvPr>
        </p:nvSpPr>
        <p:spPr>
          <a:xfrm>
            <a:off x="494025" y="1685678"/>
            <a:ext cx="8372163" cy="492149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5" name="标题 4"/>
          <p:cNvSpPr>
            <a:spLocks noGrp="1"/>
          </p:cNvSpPr>
          <p:nvPr>
            <p:ph type="title"/>
          </p:nvPr>
        </p:nvSpPr>
        <p:spPr>
          <a:xfrm>
            <a:off x="494025" y="975600"/>
            <a:ext cx="8372163" cy="576000"/>
          </a:xfrm>
          <a:prstGeom prst="rect">
            <a:avLst/>
          </a:prstGeom>
        </p:spPr>
        <p:txBody>
          <a:bodyPr/>
          <a:lstStyle>
            <a:lvl1pPr>
              <a:defRPr sz="3200" b="1">
                <a:solidFill>
                  <a:schemeClr val="accent1"/>
                </a:solidFill>
              </a:defRPr>
            </a:lvl1pPr>
          </a:lstStyle>
          <a:p>
            <a:r>
              <a:rPr lang="zh-CN" altLang="en-US"/>
              <a:t>单击此处编辑母版标题样式</a:t>
            </a:r>
          </a:p>
        </p:txBody>
      </p:sp>
      <p:sp>
        <p:nvSpPr>
          <p:cNvPr id="10" name="灯片编号占位符 5"/>
          <p:cNvSpPr txBox="1"/>
          <p:nvPr/>
        </p:nvSpPr>
        <p:spPr>
          <a:xfrm>
            <a:off x="8697600" y="311755"/>
            <a:ext cx="365165" cy="276999"/>
          </a:xfrm>
          <a:prstGeom prst="rect">
            <a:avLst/>
          </a:prstGeom>
          <a:noFill/>
        </p:spPr>
        <p:txBody>
          <a:bodyPr wrap="none" rtlCol="0">
            <a:spAutoFit/>
          </a:bodyPr>
          <a:lstStyle>
            <a:defPPr>
              <a:defRPr lang="zh-CN"/>
            </a:defPPr>
            <a:lvl1pPr>
              <a:defRPr sz="1200" spc="-60" baseline="0">
                <a:solidFill>
                  <a:schemeClr val="bg1"/>
                </a:solidFill>
                <a:latin typeface="微软雅黑" panose="020B0503020204020204" pitchFamily="34" charset="-122"/>
                <a:ea typeface="微软雅黑" panose="020B0503020204020204" pitchFamily="34" charset="-122"/>
              </a:defRPr>
            </a:lvl1pPr>
          </a:lstStyle>
          <a:p>
            <a:pPr lvl="0"/>
            <a:fld id="{E1703B59-C883-4B8B-974E-AFB30A6C43A7}" type="slidenum">
              <a:rPr lang="zh-CN" altLang="en-US" smtClean="0"/>
              <a:t>‹#›</a:t>
            </a:fld>
            <a:endParaRPr lang="zh-CN" altLang="en-US" dirty="0"/>
          </a:p>
        </p:txBody>
      </p:sp>
      <p:sp>
        <p:nvSpPr>
          <p:cNvPr id="9" name="文本框 8"/>
          <p:cNvSpPr txBox="1"/>
          <p:nvPr/>
        </p:nvSpPr>
        <p:spPr>
          <a:xfrm>
            <a:off x="8250026" y="311755"/>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内页-极简">
    <p:spTree>
      <p:nvGrpSpPr>
        <p:cNvPr id="1" name=""/>
        <p:cNvGrpSpPr/>
        <p:nvPr/>
      </p:nvGrpSpPr>
      <p:grpSpPr>
        <a:xfrm>
          <a:off x="0" y="0"/>
          <a:ext cx="0" cy="0"/>
          <a:chOff x="0" y="0"/>
          <a:chExt cx="0" cy="0"/>
        </a:xfrm>
      </p:grpSpPr>
      <p:sp>
        <p:nvSpPr>
          <p:cNvPr id="3" name="内容占位符 2"/>
          <p:cNvSpPr>
            <a:spLocks noGrp="1"/>
          </p:cNvSpPr>
          <p:nvPr>
            <p:ph sz="quarter" idx="10" hasCustomPrompt="1"/>
          </p:nvPr>
        </p:nvSpPr>
        <p:spPr>
          <a:xfrm>
            <a:off x="494025" y="1685678"/>
            <a:ext cx="8372163" cy="492149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5" name="标题 4"/>
          <p:cNvSpPr>
            <a:spLocks noGrp="1"/>
          </p:cNvSpPr>
          <p:nvPr>
            <p:ph type="title"/>
          </p:nvPr>
        </p:nvSpPr>
        <p:spPr>
          <a:xfrm>
            <a:off x="494024" y="974277"/>
            <a:ext cx="8372163" cy="574183"/>
          </a:xfrm>
          <a:prstGeom prst="rect">
            <a:avLst/>
          </a:prstGeom>
        </p:spPr>
        <p:txBody>
          <a:bodyPr/>
          <a:lstStyle>
            <a:lvl1pPr>
              <a:defRPr sz="3200" b="1">
                <a:solidFill>
                  <a:schemeClr val="accent1"/>
                </a:solidFill>
              </a:defRPr>
            </a:lvl1pPr>
          </a:lstStyle>
          <a:p>
            <a:r>
              <a:rPr lang="zh-CN" altLang="en-US"/>
              <a:t>单击此处编辑母版标题样式</a:t>
            </a:r>
            <a:endParaRPr lang="zh-CN" altLang="en-US" dirty="0"/>
          </a:p>
        </p:txBody>
      </p:sp>
      <p:sp>
        <p:nvSpPr>
          <p:cNvPr id="9" name="矩形 8"/>
          <p:cNvSpPr/>
          <p:nvPr userDrawn="1"/>
        </p:nvSpPr>
        <p:spPr>
          <a:xfrm>
            <a:off x="0" y="1"/>
            <a:ext cx="9144000" cy="6688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04390"/>
            <a:ext cx="459922" cy="460086"/>
          </a:xfrm>
          <a:prstGeom prst="rect">
            <a:avLst/>
          </a:prstGeom>
        </p:spPr>
      </p:pic>
    </p:spTree>
  </p:cSld>
  <p:clrMapOvr>
    <a:masterClrMapping/>
  </p:clrMapOvr>
  <p:transition spd="med">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内页-极简-有页码">
    <p:spTree>
      <p:nvGrpSpPr>
        <p:cNvPr id="1" name=""/>
        <p:cNvGrpSpPr/>
        <p:nvPr/>
      </p:nvGrpSpPr>
      <p:grpSpPr>
        <a:xfrm>
          <a:off x="0" y="0"/>
          <a:ext cx="0" cy="0"/>
          <a:chOff x="0" y="0"/>
          <a:chExt cx="0" cy="0"/>
        </a:xfrm>
      </p:grpSpPr>
      <p:sp>
        <p:nvSpPr>
          <p:cNvPr id="3" name="内容占位符 2"/>
          <p:cNvSpPr>
            <a:spLocks noGrp="1"/>
          </p:cNvSpPr>
          <p:nvPr>
            <p:ph sz="quarter" idx="10" hasCustomPrompt="1"/>
          </p:nvPr>
        </p:nvSpPr>
        <p:spPr>
          <a:xfrm>
            <a:off x="494025" y="1685678"/>
            <a:ext cx="8372163" cy="4921498"/>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5" name="标题 4"/>
          <p:cNvSpPr>
            <a:spLocks noGrp="1"/>
          </p:cNvSpPr>
          <p:nvPr>
            <p:ph type="title"/>
          </p:nvPr>
        </p:nvSpPr>
        <p:spPr>
          <a:xfrm>
            <a:off x="494024" y="974277"/>
            <a:ext cx="8372163" cy="574183"/>
          </a:xfrm>
          <a:prstGeom prst="rect">
            <a:avLst/>
          </a:prstGeom>
        </p:spPr>
        <p:txBody>
          <a:bodyPr/>
          <a:lstStyle>
            <a:lvl1pPr>
              <a:defRPr sz="3200" b="1">
                <a:solidFill>
                  <a:schemeClr val="accent1"/>
                </a:solidFill>
              </a:defRPr>
            </a:lvl1pPr>
          </a:lstStyle>
          <a:p>
            <a:r>
              <a:rPr lang="zh-CN" altLang="en-US"/>
              <a:t>单击此处编辑母版标题样式</a:t>
            </a:r>
            <a:endParaRPr lang="zh-CN" altLang="en-US" dirty="0"/>
          </a:p>
        </p:txBody>
      </p:sp>
      <p:sp>
        <p:nvSpPr>
          <p:cNvPr id="9" name="矩形 8"/>
          <p:cNvSpPr/>
          <p:nvPr userDrawn="1"/>
        </p:nvSpPr>
        <p:spPr>
          <a:xfrm>
            <a:off x="0" y="1"/>
            <a:ext cx="9144000" cy="6688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灯片编号占位符 8"/>
          <p:cNvSpPr>
            <a:spLocks noGrp="1"/>
          </p:cNvSpPr>
          <p:nvPr>
            <p:ph type="sldNum" sz="quarter" idx="12"/>
          </p:nvPr>
        </p:nvSpPr>
        <p:spPr>
          <a:xfrm>
            <a:off x="8697600" y="313200"/>
            <a:ext cx="365165" cy="276999"/>
          </a:xfrm>
          <a:prstGeom prst="rect">
            <a:avLst/>
          </a:prstGeom>
          <a:noFill/>
        </p:spPr>
        <p:txBody>
          <a:bodyPr wrap="none" rtlCol="0">
            <a:spAutoFit/>
          </a:bodyPr>
          <a:lstStyle>
            <a:lvl1pPr>
              <a:defRPr lang="zh-CN" altLang="en-US" sz="1200" spc="-60" baseline="0" smtClean="0">
                <a:solidFill>
                  <a:schemeClr val="bg1"/>
                </a:solidFill>
                <a:latin typeface="微软雅黑" panose="020B0503020204020204" pitchFamily="34" charset="-122"/>
                <a:ea typeface="微软雅黑" panose="020B0503020204020204" pitchFamily="34" charset="-122"/>
              </a:defRPr>
            </a:lvl1pPr>
          </a:lstStyle>
          <a:p>
            <a:fld id="{D4CE0C3C-47D3-4455-AB34-8268314DB49D}" type="slidenum">
              <a:rPr lang="en-US" altLang="zh-CN" smtClean="0"/>
              <a:t>‹#›</a:t>
            </a:fld>
            <a:endParaRPr lang="en-US" altLang="zh-CN"/>
          </a:p>
        </p:txBody>
      </p:sp>
      <p:sp>
        <p:nvSpPr>
          <p:cNvPr id="8" name="文本框 7"/>
          <p:cNvSpPr txBox="1"/>
          <p:nvPr userDrawn="1"/>
        </p:nvSpPr>
        <p:spPr>
          <a:xfrm>
            <a:off x="8250026" y="311755"/>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04390"/>
            <a:ext cx="459922" cy="460086"/>
          </a:xfrm>
          <a:prstGeom prst="rect">
            <a:avLst/>
          </a:prstGeom>
        </p:spPr>
      </p:pic>
    </p:spTree>
  </p:cSld>
  <p:clrMapOvr>
    <a:masterClrMapping/>
  </p:clrMapOvr>
  <p:transition spd="med">
    <p:push/>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目录">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cstate="print"/>
          <a:stretch>
            <a:fillRect/>
          </a:stretch>
        </p:blipFill>
        <p:spPr>
          <a:xfrm>
            <a:off x="0" y="0"/>
            <a:ext cx="9144793" cy="664522"/>
          </a:xfrm>
          <a:prstGeom prst="rect">
            <a:avLst/>
          </a:prstGeom>
        </p:spPr>
      </p:pic>
      <p:sp>
        <p:nvSpPr>
          <p:cNvPr id="7" name="矩形 6"/>
          <p:cNvSpPr/>
          <p:nvPr/>
        </p:nvSpPr>
        <p:spPr>
          <a:xfrm>
            <a:off x="0" y="5821680"/>
            <a:ext cx="9144000" cy="1036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293" y="6100771"/>
            <a:ext cx="1958547" cy="518469"/>
          </a:xfrm>
          <a:prstGeom prst="rect">
            <a:avLst/>
          </a:prstGeom>
        </p:spPr>
      </p:pic>
      <p:sp>
        <p:nvSpPr>
          <p:cNvPr id="2" name="标题 1"/>
          <p:cNvSpPr>
            <a:spLocks noGrp="1"/>
          </p:cNvSpPr>
          <p:nvPr>
            <p:ph type="title"/>
          </p:nvPr>
        </p:nvSpPr>
        <p:spPr>
          <a:xfrm>
            <a:off x="323850" y="235137"/>
            <a:ext cx="6474515" cy="337358"/>
          </a:xfrm>
          <a:prstGeom prst="rect">
            <a:avLst/>
          </a:prstGeom>
        </p:spPr>
        <p:txBody>
          <a:bodyPr anchor="ctr"/>
          <a:lstStyle>
            <a:lvl1pPr>
              <a:defRPr sz="2000">
                <a:solidFill>
                  <a:schemeClr val="bg1"/>
                </a:solidFill>
                <a:effectLst/>
              </a:defRPr>
            </a:lvl1pPr>
          </a:lstStyle>
          <a:p>
            <a:r>
              <a:rPr lang="zh-CN" altLang="en-US" dirty="0"/>
              <a:t>单击此处编辑母版标题样式</a:t>
            </a:r>
          </a:p>
        </p:txBody>
      </p:sp>
      <p:sp>
        <p:nvSpPr>
          <p:cNvPr id="13" name="矩形 12"/>
          <p:cNvSpPr/>
          <p:nvPr userDrawn="1"/>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51240"/>
            <a:ext cx="9144000" cy="5185064"/>
          </a:xfrm>
          <a:prstGeom prst="rect">
            <a:avLst/>
          </a:prstGeom>
        </p:spPr>
      </p:pic>
    </p:spTree>
  </p:cSld>
  <p:clrMapOvr>
    <a:masterClrMapping/>
  </p:clrMapOvr>
  <p:transition spd="med">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纯标题">
    <p:spTree>
      <p:nvGrpSpPr>
        <p:cNvPr id="1" name=""/>
        <p:cNvGrpSpPr/>
        <p:nvPr/>
      </p:nvGrpSpPr>
      <p:grpSpPr>
        <a:xfrm>
          <a:off x="0" y="0"/>
          <a:ext cx="0" cy="0"/>
          <a:chOff x="0" y="0"/>
          <a:chExt cx="0" cy="0"/>
        </a:xfrm>
      </p:grpSpPr>
      <p:sp>
        <p:nvSpPr>
          <p:cNvPr id="5" name="标题 4"/>
          <p:cNvSpPr>
            <a:spLocks noGrp="1"/>
          </p:cNvSpPr>
          <p:nvPr>
            <p:ph type="title"/>
          </p:nvPr>
        </p:nvSpPr>
        <p:spPr>
          <a:xfrm>
            <a:off x="494025" y="975600"/>
            <a:ext cx="8372163" cy="574183"/>
          </a:xfrm>
          <a:prstGeom prst="rect">
            <a:avLst/>
          </a:prstGeom>
        </p:spPr>
        <p:txBody>
          <a:bodyPr/>
          <a:lstStyle>
            <a:lvl1pPr>
              <a:defRPr sz="3200" b="1">
                <a:solidFill>
                  <a:schemeClr val="accent1"/>
                </a:solidFill>
              </a:defRPr>
            </a:lvl1pPr>
          </a:lstStyle>
          <a:p>
            <a:r>
              <a:rPr lang="zh-CN" altLang="en-US"/>
              <a:t>单击此处编辑母版标题样式</a:t>
            </a:r>
          </a:p>
        </p:txBody>
      </p:sp>
    </p:spTree>
  </p:cSld>
  <p:clrMapOvr>
    <a:masterClrMapping/>
  </p:clrMapOvr>
  <p:transition spd="med">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纯标题-有页码">
    <p:spTree>
      <p:nvGrpSpPr>
        <p:cNvPr id="1" name=""/>
        <p:cNvGrpSpPr/>
        <p:nvPr/>
      </p:nvGrpSpPr>
      <p:grpSpPr>
        <a:xfrm>
          <a:off x="0" y="0"/>
          <a:ext cx="0" cy="0"/>
          <a:chOff x="0" y="0"/>
          <a:chExt cx="0" cy="0"/>
        </a:xfrm>
      </p:grpSpPr>
      <p:sp>
        <p:nvSpPr>
          <p:cNvPr id="5" name="标题 4"/>
          <p:cNvSpPr>
            <a:spLocks noGrp="1"/>
          </p:cNvSpPr>
          <p:nvPr>
            <p:ph type="title"/>
          </p:nvPr>
        </p:nvSpPr>
        <p:spPr>
          <a:xfrm>
            <a:off x="494025" y="975600"/>
            <a:ext cx="8372163" cy="574183"/>
          </a:xfrm>
          <a:prstGeom prst="rect">
            <a:avLst/>
          </a:prstGeom>
        </p:spPr>
        <p:txBody>
          <a:bodyPr/>
          <a:lstStyle>
            <a:lvl1pPr>
              <a:defRPr sz="3200" b="1">
                <a:solidFill>
                  <a:schemeClr val="accent1"/>
                </a:solidFill>
              </a:defRPr>
            </a:lvl1pPr>
          </a:lstStyle>
          <a:p>
            <a:r>
              <a:rPr lang="zh-CN" altLang="en-US"/>
              <a:t>单击此处编辑母版标题样式</a:t>
            </a:r>
            <a:endParaRPr lang="zh-CN" altLang="en-US" dirty="0"/>
          </a:p>
        </p:txBody>
      </p:sp>
      <p:sp>
        <p:nvSpPr>
          <p:cNvPr id="10" name="文本框 9"/>
          <p:cNvSpPr txBox="1"/>
          <p:nvPr/>
        </p:nvSpPr>
        <p:spPr>
          <a:xfrm>
            <a:off x="8250026" y="311755"/>
            <a:ext cx="578813" cy="276999"/>
          </a:xfrm>
          <a:prstGeom prst="rect">
            <a:avLst/>
          </a:prstGeom>
          <a:noFill/>
        </p:spPr>
        <p:txBody>
          <a:bodyPr wrap="none" rtlCol="0">
            <a:spAutoFit/>
          </a:bodyPr>
          <a:lstStyle/>
          <a:p>
            <a:r>
              <a:rPr lang="en-US" altLang="zh-CN" sz="1200" spc="-60" baseline="0" dirty="0">
                <a:solidFill>
                  <a:schemeClr val="bg1"/>
                </a:solidFill>
                <a:latin typeface="微软雅黑" panose="020B0503020204020204" pitchFamily="34" charset="-122"/>
                <a:ea typeface="微软雅黑" panose="020B0503020204020204" pitchFamily="34" charset="-122"/>
              </a:rPr>
              <a:t>Page .</a:t>
            </a:r>
            <a:endParaRPr lang="zh-CN" altLang="en-US" sz="1200" spc="-60" baseline="0" dirty="0">
              <a:solidFill>
                <a:schemeClr val="bg1"/>
              </a:solidFill>
              <a:latin typeface="微软雅黑" panose="020B0503020204020204" pitchFamily="34" charset="-122"/>
              <a:ea typeface="微软雅黑" panose="020B0503020204020204" pitchFamily="34" charset="-122"/>
            </a:endParaRPr>
          </a:p>
        </p:txBody>
      </p:sp>
      <p:sp>
        <p:nvSpPr>
          <p:cNvPr id="12" name="灯片编号占位符 5"/>
          <p:cNvSpPr txBox="1"/>
          <p:nvPr/>
        </p:nvSpPr>
        <p:spPr>
          <a:xfrm>
            <a:off x="8696565" y="311755"/>
            <a:ext cx="447435" cy="276999"/>
          </a:xfrm>
          <a:prstGeom prst="rect">
            <a:avLst/>
          </a:prstGeom>
          <a:noFill/>
        </p:spPr>
        <p:txBody>
          <a:bodyPr wrap="square" rtlCol="0">
            <a:spAutoFit/>
          </a:bodyPr>
          <a:lstStyle>
            <a:defPPr>
              <a:defRPr lang="zh-CN"/>
            </a:defPPr>
            <a:lvl1pPr>
              <a:defRPr sz="1200" spc="-60" baseline="0">
                <a:solidFill>
                  <a:schemeClr val="bg1"/>
                </a:solidFill>
                <a:latin typeface="微软雅黑" panose="020B0503020204020204" pitchFamily="34" charset="-122"/>
                <a:ea typeface="微软雅黑" panose="020B0503020204020204" pitchFamily="34" charset="-122"/>
              </a:defRPr>
            </a:lvl1pPr>
          </a:lstStyle>
          <a:p>
            <a:pPr lvl="0"/>
            <a:fld id="{7E0B4DC1-AB35-4259-8072-EA8F5B8A0BBF}" type="slidenum">
              <a:rPr lang="zh-CN" altLang="en-US" smtClean="0"/>
              <a:t>‹#›</a:t>
            </a:fld>
            <a:endParaRPr lang="zh-CN" altLang="en-US" dirty="0"/>
          </a:p>
        </p:txBody>
      </p:sp>
    </p:spTree>
  </p:cSld>
  <p:clrMapOvr>
    <a:masterClrMapping/>
  </p:clrMapOvr>
  <p:transition spd="med">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空白">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stretch>
            <a:fillRect/>
          </a:stretch>
        </p:blipFill>
        <p:spPr>
          <a:xfrm>
            <a:off x="0" y="0"/>
            <a:ext cx="9144793" cy="664522"/>
          </a:xfrm>
          <a:prstGeom prst="rect">
            <a:avLst/>
          </a:prstGeom>
        </p:spPr>
      </p:pic>
      <p:sp>
        <p:nvSpPr>
          <p:cNvPr id="11" name="矩形 10"/>
          <p:cNvSpPr/>
          <p:nvPr userDrawn="1"/>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13" name="矩形 12"/>
          <p:cNvSpPr/>
          <p:nvPr userDrawn="1"/>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3.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8" cstate="print"/>
          <a:stretch>
            <a:fillRect/>
          </a:stretch>
        </p:blipFill>
        <p:spPr>
          <a:xfrm>
            <a:off x="0" y="0"/>
            <a:ext cx="9144793" cy="664522"/>
          </a:xfrm>
          <a:prstGeom prst="rect">
            <a:avLst/>
          </a:prstGeom>
        </p:spPr>
      </p:pic>
      <p:sp>
        <p:nvSpPr>
          <p:cNvPr id="6" name="文本占位符 5"/>
          <p:cNvSpPr>
            <a:spLocks noGrp="1"/>
          </p:cNvSpPr>
          <p:nvPr>
            <p:ph type="body" idx="1"/>
          </p:nvPr>
        </p:nvSpPr>
        <p:spPr>
          <a:xfrm>
            <a:off x="413468" y="1673352"/>
            <a:ext cx="8340421" cy="4999840"/>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 name="矩形 9"/>
          <p:cNvSpPr/>
          <p:nvPr userDrawn="1"/>
        </p:nvSpPr>
        <p:spPr>
          <a:xfrm>
            <a:off x="0" y="6766560"/>
            <a:ext cx="9144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a:blip r:embed="rId19" cstate="print">
            <a:extLst>
              <a:ext uri="{BEBA8EAE-BF5A-486C-A8C5-ECC9F3942E4B}">
                <a14:imgProps xmlns:a14="http://schemas.microsoft.com/office/drawing/2010/main">
                  <a14:imgLayer r:embed="rId2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024" y="168582"/>
            <a:ext cx="1517655" cy="401413"/>
          </a:xfrm>
          <a:prstGeom prst="rect">
            <a:avLst/>
          </a:prstGeom>
        </p:spPr>
      </p:pic>
      <p:sp>
        <p:nvSpPr>
          <p:cNvPr id="13" name="矩形 12"/>
          <p:cNvSpPr/>
          <p:nvPr userDrawn="1"/>
        </p:nvSpPr>
        <p:spPr>
          <a:xfrm>
            <a:off x="0" y="1"/>
            <a:ext cx="9144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userDrawn="1"/>
        </p:nvPicPr>
        <p:blipFill>
          <a:blip r:embed="rId21" cstate="print"/>
          <a:stretch>
            <a:fillRect/>
          </a:stretch>
        </p:blipFill>
        <p:spPr>
          <a:xfrm>
            <a:off x="0" y="1231682"/>
            <a:ext cx="9144000" cy="332713"/>
          </a:xfrm>
          <a:prstGeom prst="rect">
            <a:avLst/>
          </a:prstGeom>
        </p:spPr>
      </p:pic>
      <p:sp>
        <p:nvSpPr>
          <p:cNvPr id="4" name="标题占位符 3"/>
          <p:cNvSpPr>
            <a:spLocks noGrp="1"/>
          </p:cNvSpPr>
          <p:nvPr>
            <p:ph type="title"/>
          </p:nvPr>
        </p:nvSpPr>
        <p:spPr>
          <a:xfrm>
            <a:off x="413468" y="863020"/>
            <a:ext cx="8410492" cy="701375"/>
          </a:xfrm>
          <a:prstGeom prst="rect">
            <a:avLst/>
          </a:prstGeom>
        </p:spPr>
        <p:txBody>
          <a:bodyPr vert="horz" lIns="91440" tIns="45720" rIns="91440" bIns="45720" rtlCol="0" anchor="ctr">
            <a:normAutofit/>
          </a:bodyPr>
          <a:lstStyle/>
          <a:p>
            <a:r>
              <a:rPr lang="zh-CN" altLang="en-US"/>
              <a:t>单击此处编辑母版标题样式</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push/>
  </p:transition>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6.xml"/><Relationship Id="rId1" Type="http://schemas.openxmlformats.org/officeDocument/2006/relationships/tags" Target="../tags/tag14.xml"/><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slideLayout" Target="../slideLayouts/slideLayout16.xml"/><Relationship Id="rId1" Type="http://schemas.openxmlformats.org/officeDocument/2006/relationships/tags" Target="../tags/tag1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16.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8.wmf"/><Relationship Id="rId7" Type="http://schemas.openxmlformats.org/officeDocument/2006/relationships/image" Target="../media/image14.png"/><Relationship Id="rId2" Type="http://schemas.openxmlformats.org/officeDocument/2006/relationships/slideLayout" Target="../slideLayouts/slideLayout16.xml"/><Relationship Id="rId1" Type="http://schemas.openxmlformats.org/officeDocument/2006/relationships/tags" Target="../tags/tag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1.wmf"/><Relationship Id="rId4" Type="http://schemas.openxmlformats.org/officeDocument/2006/relationships/image" Target="../media/image11.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7" Type="http://schemas.openxmlformats.org/officeDocument/2006/relationships/image" Target="../media/image20.png"/><Relationship Id="rId1" Type="http://schemas.openxmlformats.org/officeDocument/2006/relationships/slideLayout" Target="../slideLayouts/slideLayout16.xml"/><Relationship Id="rId6" Type="http://schemas.openxmlformats.org/officeDocument/2006/relationships/image" Target="../media/image8.wmf"/><Relationship Id="rId5" Type="http://schemas.openxmlformats.org/officeDocument/2006/relationships/image" Target="../media/image19.png"/><Relationship Id="rId10" Type="http://schemas.openxmlformats.org/officeDocument/2006/relationships/image" Target="../media/image23.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6.xml"/><Relationship Id="rId1" Type="http://schemas.openxmlformats.org/officeDocument/2006/relationships/tags" Target="../tags/tag8.xml"/></Relationships>
</file>

<file path=ppt/slides/_rels/slide5.xml.rels><?xml version="1.0" encoding="UTF-8" standalone="yes"?>
<Relationships xmlns="http://schemas.openxmlformats.org/package/2006/relationships"><Relationship Id="rId39" Type="http://schemas.openxmlformats.org/officeDocument/2006/relationships/image" Target="../media/image26.png"/><Relationship Id="rId3" Type="http://schemas.openxmlformats.org/officeDocument/2006/relationships/image" Target="../media/image16.png"/><Relationship Id="rId34" Type="http://schemas.openxmlformats.org/officeDocument/2006/relationships/image" Target="../media/image86.png"/><Relationship Id="rId33" Type="http://schemas.openxmlformats.org/officeDocument/2006/relationships/image" Target="../media/image85.png"/><Relationship Id="rId38" Type="http://schemas.openxmlformats.org/officeDocument/2006/relationships/image" Target="../media/image25.png"/><Relationship Id="rId2" Type="http://schemas.openxmlformats.org/officeDocument/2006/relationships/slideLayout" Target="../slideLayouts/slideLayout16.xml"/><Relationship Id="rId1" Type="http://schemas.openxmlformats.org/officeDocument/2006/relationships/tags" Target="../tags/tag9.xml"/><Relationship Id="rId32" Type="http://schemas.openxmlformats.org/officeDocument/2006/relationships/image" Target="../media/image84.png"/><Relationship Id="rId37" Type="http://schemas.openxmlformats.org/officeDocument/2006/relationships/image" Target="../media/image24.png"/><Relationship Id="rId36" Type="http://schemas.openxmlformats.org/officeDocument/2006/relationships/image" Target="../media/image18.png"/><Relationship Id="rId31" Type="http://schemas.openxmlformats.org/officeDocument/2006/relationships/image" Target="../media/image8.wmf"/><Relationship Id="rId30" Type="http://schemas.openxmlformats.org/officeDocument/2006/relationships/image" Target="../media/image83.png"/><Relationship Id="rId35"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92.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6.xml"/><Relationship Id="rId1" Type="http://schemas.openxmlformats.org/officeDocument/2006/relationships/tags" Target="../tags/tag10.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6.xml"/><Relationship Id="rId1" Type="http://schemas.openxmlformats.org/officeDocument/2006/relationships/tags" Target="../tags/tag11.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7" Type="http://schemas.openxmlformats.org/officeDocument/2006/relationships/image" Target="../media/image95.png"/><Relationship Id="rId2" Type="http://schemas.openxmlformats.org/officeDocument/2006/relationships/slideLayout" Target="../slideLayouts/slideLayout16.xml"/><Relationship Id="rId1" Type="http://schemas.openxmlformats.org/officeDocument/2006/relationships/tags" Target="../tags/tag12.xml"/><Relationship Id="rId6" Type="http://schemas.openxmlformats.org/officeDocument/2006/relationships/image" Target="../media/image9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000" dirty="0"/>
              <a:t>Degree-D Reverse Multiplication-Friendly Embeddings: Constructions and Applications</a:t>
            </a:r>
            <a:br>
              <a:rPr lang="en-US" altLang="zh-CN" sz="2800" dirty="0"/>
            </a:br>
            <a:endParaRPr lang="en-US" altLang="zh-CN" sz="2800" dirty="0"/>
          </a:p>
        </p:txBody>
      </p:sp>
      <p:sp>
        <p:nvSpPr>
          <p:cNvPr id="5" name="副标题 4"/>
          <p:cNvSpPr>
            <a:spLocks noGrp="1"/>
          </p:cNvSpPr>
          <p:nvPr>
            <p:ph type="subTitle" idx="1"/>
          </p:nvPr>
        </p:nvSpPr>
        <p:spPr>
          <a:xfrm>
            <a:off x="516835" y="4793096"/>
            <a:ext cx="8108228" cy="415009"/>
          </a:xfrm>
        </p:spPr>
        <p:txBody>
          <a:bodyPr/>
          <a:lstStyle/>
          <a:p>
            <a:r>
              <a:rPr lang="en-US" altLang="zh-CN" sz="1800" b="1" dirty="0"/>
              <a:t>Daniel Escudero, Cheng Hong, </a:t>
            </a:r>
            <a:r>
              <a:rPr lang="en-US" altLang="zh-CN" sz="1800" b="1" dirty="0" err="1"/>
              <a:t>Hongqing</a:t>
            </a:r>
            <a:r>
              <a:rPr lang="en-US" altLang="zh-CN" sz="1800" b="1" dirty="0"/>
              <a:t> Liu, </a:t>
            </a:r>
            <a:r>
              <a:rPr lang="en-US" altLang="zh-CN" sz="1800" b="1" dirty="0" err="1"/>
              <a:t>Chaoping</a:t>
            </a:r>
            <a:r>
              <a:rPr lang="en-US" altLang="zh-CN" sz="1800" b="1" dirty="0"/>
              <a:t> Xing, Chen Yuan</a:t>
            </a:r>
            <a:r>
              <a:rPr lang="en-US" altLang="zh-CN" b="1" dirty="0"/>
              <a:t> </a:t>
            </a:r>
          </a:p>
        </p:txBody>
      </p:sp>
      <p:sp>
        <p:nvSpPr>
          <p:cNvPr id="2" name="文本框 1">
            <a:extLst>
              <a:ext uri="{FF2B5EF4-FFF2-40B4-BE49-F238E27FC236}">
                <a16:creationId xmlns:a16="http://schemas.microsoft.com/office/drawing/2014/main" id="{4778E4CF-D1F5-42A1-88F1-B29818BE1E6D}"/>
              </a:ext>
            </a:extLst>
          </p:cNvPr>
          <p:cNvSpPr txBox="1"/>
          <p:nvPr/>
        </p:nvSpPr>
        <p:spPr>
          <a:xfrm>
            <a:off x="1129183" y="5179708"/>
            <a:ext cx="7218649" cy="369332"/>
          </a:xfrm>
          <a:prstGeom prst="rect">
            <a:avLst/>
          </a:prstGeom>
          <a:noFill/>
        </p:spPr>
        <p:txBody>
          <a:bodyPr wrap="square" rtlCol="0">
            <a:spAutoFit/>
          </a:bodyPr>
          <a:lstStyle/>
          <a:p>
            <a:r>
              <a:rPr lang="en-US" altLang="zh-CN" b="1" dirty="0">
                <a:solidFill>
                  <a:schemeClr val="bg1"/>
                </a:solidFill>
              </a:rPr>
              <a:t>JP Morgan        Ant Group               Shanghai Jiao Tong University</a:t>
            </a:r>
            <a:endParaRPr lang="zh-CN" altLang="en-US" b="1" dirty="0">
              <a:solidFill>
                <a:schemeClr val="bg1"/>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99F92F-62D4-4935-BDFF-69434B5C9B79}"/>
              </a:ext>
            </a:extLst>
          </p:cNvPr>
          <p:cNvSpPr>
            <a:spLocks noGrp="1"/>
          </p:cNvSpPr>
          <p:nvPr>
            <p:ph type="title"/>
          </p:nvPr>
        </p:nvSpPr>
        <p:spPr/>
        <p:txBody>
          <a:bodyPr>
            <a:normAutofit fontScale="90000"/>
          </a:bodyPr>
          <a:lstStyle/>
          <a:p>
            <a:r>
              <a:rPr lang="en-US" altLang="zh-CN" dirty="0"/>
              <a:t>Asymptotic construction of Degree-D RMFE</a:t>
            </a:r>
            <a:endParaRPr lang="zh-CN" altLang="en-US" dirty="0"/>
          </a:p>
        </p:txBody>
      </p:sp>
      <mc:AlternateContent xmlns:mc="http://schemas.openxmlformats.org/markup-compatibility/2006">
        <mc:Choice xmlns:a14="http://schemas.microsoft.com/office/drawing/2010/main" Requires="a14">
          <p:sp>
            <p:nvSpPr>
              <p:cNvPr id="4" name="文本框 3">
                <a:extLst>
                  <a:ext uri="{FF2B5EF4-FFF2-40B4-BE49-F238E27FC236}">
                    <a16:creationId xmlns:a16="http://schemas.microsoft.com/office/drawing/2014/main" id="{A95BAEE1-7B36-4285-B690-B15FAE999DD6}"/>
                  </a:ext>
                </a:extLst>
              </p:cNvPr>
              <p:cNvSpPr txBox="1"/>
              <p:nvPr/>
            </p:nvSpPr>
            <p:spPr>
              <a:xfrm>
                <a:off x="648929" y="1804219"/>
                <a:ext cx="7782232" cy="1235979"/>
              </a:xfrm>
              <a:prstGeom prst="rect">
                <a:avLst/>
              </a:prstGeom>
              <a:noFill/>
            </p:spPr>
            <p:txBody>
              <a:bodyPr wrap="square" rtlCol="0">
                <a:spAutoFit/>
              </a:bodyPr>
              <a:lstStyle/>
              <a:p>
                <a:r>
                  <a:rPr lang="en-US" altLang="zh-CN" dirty="0"/>
                  <a:t>(</a:t>
                </a:r>
                <a:r>
                  <a:rPr lang="en-US" altLang="zh-CN" b="1" dirty="0">
                    <a:solidFill>
                      <a:srgbClr val="C00000"/>
                    </a:solidFill>
                  </a:rPr>
                  <a:t>Constructive RMFE</a:t>
                </a:r>
                <a:r>
                  <a:rPr lang="en-US" altLang="zh-CN" dirty="0"/>
                  <a:t>) There exists an explicit family of degree-D RMFE </a:t>
                </a:r>
                <a14:m>
                  <m:oMath xmlns:m="http://schemas.openxmlformats.org/officeDocument/2006/math">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𝜙</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𝜓</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oMath>
                </a14:m>
                <a:r>
                  <a:rPr lang="zh-CN" altLang="en-US" dirty="0"/>
                  <a:t> </a:t>
                </a:r>
                <a:r>
                  <a:rPr lang="en-US" altLang="zh-CN" dirty="0"/>
                  <a:t>with </a:t>
                </a:r>
                <a14:m>
                  <m:oMath xmlns:m="http://schemas.openxmlformats.org/officeDocument/2006/math">
                    <m:sSubSup>
                      <m:sSubSupPr>
                        <m:ctrlPr>
                          <a:rPr lang="en-US" altLang="zh-CN" i="1">
                            <a:latin typeface="Cambria Math" panose="02040503050406030204" pitchFamily="18" charset="0"/>
                          </a:rPr>
                        </m:ctrlPr>
                      </m:sSubSup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𝜙</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 </m:t>
                        </m:r>
                        <m:r>
                          <a:rPr lang="en-US" altLang="zh-CN" i="1">
                            <a:latin typeface="Cambria Math" panose="02040503050406030204" pitchFamily="18" charset="0"/>
                          </a:rPr>
                          <m:t>𝑍</m:t>
                        </m:r>
                      </m:e>
                      <m:sub>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2</m:t>
                            </m:r>
                          </m:e>
                          <m:sup>
                            <m:r>
                              <a:rPr lang="en-US" altLang="zh-CN" b="0" i="1" smtClean="0">
                                <a:latin typeface="Cambria Math" panose="02040503050406030204" pitchFamily="18" charset="0"/>
                              </a:rPr>
                              <m:t>ℓ</m:t>
                            </m:r>
                          </m:sup>
                        </m:sSup>
                      </m:sub>
                      <m:sup>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𝑖</m:t>
                            </m:r>
                          </m:sub>
                        </m:sSub>
                      </m:sup>
                    </m:sSubSup>
                    <m:r>
                      <a:rPr lang="en-US" altLang="zh-CN" i="1">
                        <a:latin typeface="Cambria Math" panose="02040503050406030204" pitchFamily="18" charset="0"/>
                      </a:rPr>
                      <m:t> →</m:t>
                    </m:r>
                    <m:r>
                      <a:rPr lang="en-US" altLang="zh-CN" i="1">
                        <a:latin typeface="Cambria Math" panose="02040503050406030204" pitchFamily="18" charset="0"/>
                      </a:rPr>
                      <m:t>𝐺𝑅</m:t>
                    </m:r>
                    <m:d>
                      <m:dPr>
                        <m:ctrlPr>
                          <a:rPr lang="en-US" altLang="zh-CN" i="1">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2</m:t>
                            </m:r>
                          </m:e>
                          <m:sup>
                            <m:r>
                              <a:rPr lang="en-US" altLang="zh-CN" b="0" i="1" smtClean="0">
                                <a:latin typeface="Cambria Math" panose="02040503050406030204" pitchFamily="18" charset="0"/>
                              </a:rPr>
                              <m:t>ℓ</m:t>
                            </m:r>
                          </m:sup>
                        </m:sSup>
                        <m:r>
                          <a:rPr lang="en-US" altLang="zh-CN" i="1">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𝑖</m:t>
                            </m:r>
                          </m:sub>
                        </m:sSub>
                      </m:e>
                    </m:d>
                  </m:oMath>
                </a14:m>
                <a:r>
                  <a:rPr lang="en-US" altLang="zh-CN" dirty="0"/>
                  <a:t> and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𝜓</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r>
                      <a:rPr lang="en-US" altLang="zh-CN" i="1">
                        <a:latin typeface="Cambria Math" panose="02040503050406030204" pitchFamily="18" charset="0"/>
                      </a:rPr>
                      <m:t>𝐺𝑅</m:t>
                    </m:r>
                    <m:d>
                      <m:dPr>
                        <m:ctrlPr>
                          <a:rPr lang="en-US" altLang="zh-CN" i="1">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2</m:t>
                            </m:r>
                          </m:e>
                          <m:sup>
                            <m:r>
                              <a:rPr lang="en-US" altLang="zh-CN" b="0" i="1" smtClean="0">
                                <a:latin typeface="Cambria Math" panose="02040503050406030204" pitchFamily="18" charset="0"/>
                              </a:rPr>
                              <m:t>ℓ</m:t>
                            </m:r>
                          </m:sup>
                        </m:sSup>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b="0" i="1" smtClean="0">
                                <a:latin typeface="Cambria Math" panose="02040503050406030204" pitchFamily="18" charset="0"/>
                              </a:rPr>
                              <m:t>𝑖</m:t>
                            </m:r>
                          </m:sub>
                        </m:sSub>
                      </m:e>
                    </m:d>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𝑍</m:t>
                        </m:r>
                      </m:e>
                      <m:sub>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2</m:t>
                            </m:r>
                          </m:e>
                          <m:sup>
                            <m:r>
                              <a:rPr lang="en-US" altLang="zh-CN" b="0" i="1" smtClean="0">
                                <a:latin typeface="Cambria Math" panose="02040503050406030204" pitchFamily="18" charset="0"/>
                              </a:rPr>
                              <m:t>ℓ</m:t>
                            </m:r>
                          </m:sup>
                        </m:sSup>
                      </m:sub>
                      <m:sup>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𝑖</m:t>
                            </m:r>
                          </m:sub>
                        </m:sSub>
                      </m:sup>
                    </m:sSubSup>
                  </m:oMath>
                </a14:m>
                <a:r>
                  <a:rPr lang="zh-CN" altLang="en-US" dirty="0"/>
                  <a:t> </a:t>
                </a:r>
                <a:r>
                  <a:rPr lang="en-US" altLang="zh-CN" dirty="0"/>
                  <a:t>such that </a:t>
                </a:r>
              </a:p>
              <a:p>
                <a:r>
                  <a:rPr lang="en-US" altLang="zh-CN" dirty="0"/>
                  <a:t>the ratio </a:t>
                </a:r>
                <a14:m>
                  <m:oMath xmlns:m="http://schemas.openxmlformats.org/officeDocument/2006/math">
                    <m:f>
                      <m:fPr>
                        <m:ctrlPr>
                          <a:rPr lang="en-US" altLang="zh-CN"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𝑖</m:t>
                            </m:r>
                          </m:sub>
                        </m:sSub>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𝑖</m:t>
                            </m:r>
                          </m:sub>
                        </m:sSub>
                      </m:den>
                    </m:f>
                    <m:r>
                      <a:rPr lang="en-US" altLang="zh-CN" b="0" i="1" smtClean="0">
                        <a:latin typeface="Cambria Math" panose="02040503050406030204" pitchFamily="18" charset="0"/>
                      </a:rPr>
                      <m:t>→ </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1+2</m:t>
                        </m:r>
                        <m:r>
                          <a:rPr lang="en-US" altLang="zh-CN" b="0" i="1" smtClean="0">
                            <a:latin typeface="Cambria Math" panose="02040503050406030204" pitchFamily="18" charset="0"/>
                          </a:rPr>
                          <m:t>𝐷</m:t>
                        </m:r>
                      </m:num>
                      <m:den>
                        <m:r>
                          <a:rPr lang="en-US" altLang="zh-CN" b="0" i="1" smtClean="0">
                            <a:latin typeface="Cambria Math" panose="02040503050406030204" pitchFamily="18" charset="0"/>
                          </a:rPr>
                          <m:t>3</m:t>
                        </m:r>
                      </m:den>
                    </m:f>
                    <m:r>
                      <a:rPr lang="en-US" altLang="zh-CN" b="0" i="1" smtClean="0">
                        <a:latin typeface="Cambria Math" panose="02040503050406030204" pitchFamily="18" charset="0"/>
                      </a:rPr>
                      <m:t>(</m:t>
                    </m:r>
                    <m:r>
                      <a:rPr lang="en-US" altLang="zh-CN" b="0" i="1" smtClean="0">
                        <a:latin typeface="Cambria Math" panose="02040503050406030204" pitchFamily="18" charset="0"/>
                      </a:rPr>
                      <m:t>𝐷</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𝐷</m:t>
                        </m:r>
                        <m:r>
                          <a:rPr lang="en-US" altLang="zh-CN" b="0" i="1" smtClean="0">
                            <a:latin typeface="Cambria Math" panose="02040503050406030204" pitchFamily="18" charset="0"/>
                          </a:rPr>
                          <m:t>(3+1/(</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2</m:t>
                            </m:r>
                          </m:e>
                          <m:sup>
                            <m:r>
                              <a:rPr lang="en-US" altLang="zh-CN" b="0" i="1" smtClean="0">
                                <a:latin typeface="Cambria Math" panose="02040503050406030204" pitchFamily="18" charset="0"/>
                              </a:rPr>
                              <m:t>𝐷</m:t>
                            </m:r>
                          </m:sup>
                        </m:sSup>
                        <m:r>
                          <a:rPr lang="en-US" altLang="zh-CN" b="0" i="1" smtClean="0">
                            <a:latin typeface="Cambria Math" panose="02040503050406030204" pitchFamily="18" charset="0"/>
                          </a:rPr>
                          <m:t>−1))</m:t>
                        </m:r>
                      </m:num>
                      <m:den>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2</m:t>
                            </m:r>
                          </m:e>
                          <m:sup>
                            <m:r>
                              <a:rPr lang="en-US" altLang="zh-CN" b="0" i="1" smtClean="0">
                                <a:latin typeface="Cambria Math" panose="02040503050406030204" pitchFamily="18" charset="0"/>
                              </a:rPr>
                              <m:t>𝐷</m:t>
                            </m:r>
                            <m:r>
                              <a:rPr lang="en-US" altLang="zh-CN" b="0" i="1" smtClean="0">
                                <a:latin typeface="Cambria Math" panose="02040503050406030204" pitchFamily="18" charset="0"/>
                              </a:rPr>
                              <m:t>+1</m:t>
                            </m:r>
                          </m:sup>
                        </m:sSup>
                        <m:r>
                          <a:rPr lang="en-US" altLang="zh-CN" b="0" i="1" smtClean="0">
                            <a:latin typeface="Cambria Math" panose="02040503050406030204" pitchFamily="18" charset="0"/>
                          </a:rPr>
                          <m:t>−1</m:t>
                        </m:r>
                      </m:den>
                    </m:f>
                    <m:r>
                      <a:rPr lang="en-US" altLang="zh-CN" b="0" i="1" smtClean="0">
                        <a:latin typeface="Cambria Math" panose="02040503050406030204" pitchFamily="18" charset="0"/>
                      </a:rPr>
                      <m:t>)</m:t>
                    </m:r>
                  </m:oMath>
                </a14:m>
                <a:r>
                  <a:rPr lang="en-US" altLang="zh-CN" dirty="0"/>
                  <a:t>. </a:t>
                </a:r>
              </a:p>
            </p:txBody>
          </p:sp>
        </mc:Choice>
        <mc:Fallback>
          <p:sp>
            <p:nvSpPr>
              <p:cNvPr id="4" name="文本框 3">
                <a:extLst>
                  <a:ext uri="{FF2B5EF4-FFF2-40B4-BE49-F238E27FC236}">
                    <a16:creationId xmlns:a16="http://schemas.microsoft.com/office/drawing/2014/main" id="{A95BAEE1-7B36-4285-B690-B15FAE999DD6}"/>
                  </a:ext>
                </a:extLst>
              </p:cNvPr>
              <p:cNvSpPr txBox="1">
                <a:spLocks noRot="1" noChangeAspect="1" noMove="1" noResize="1" noEditPoints="1" noAdjustHandles="1" noChangeArrowheads="1" noChangeShapeType="1" noTextEdit="1"/>
              </p:cNvSpPr>
              <p:nvPr/>
            </p:nvSpPr>
            <p:spPr>
              <a:xfrm>
                <a:off x="648929" y="1804219"/>
                <a:ext cx="7782232" cy="1235979"/>
              </a:xfrm>
              <a:prstGeom prst="rect">
                <a:avLst/>
              </a:prstGeom>
              <a:blipFill>
                <a:blip r:embed="rId2"/>
                <a:stretch>
                  <a:fillRect l="-626" t="-2956"/>
                </a:stretch>
              </a:blipFill>
            </p:spPr>
            <p:txBody>
              <a:bodyPr/>
              <a:lstStyle/>
              <a:p>
                <a:r>
                  <a:rPr lang="zh-CN" altLang="en-US">
                    <a:noFill/>
                  </a:rPr>
                  <a:t> </a:t>
                </a:r>
              </a:p>
            </p:txBody>
          </p:sp>
        </mc:Fallback>
      </mc:AlternateContent>
      <p:sp>
        <p:nvSpPr>
          <p:cNvPr id="5" name="内容占位符 2">
            <a:extLst>
              <a:ext uri="{FF2B5EF4-FFF2-40B4-BE49-F238E27FC236}">
                <a16:creationId xmlns:a16="http://schemas.microsoft.com/office/drawing/2014/main" id="{1C222520-E968-4E8A-A6AB-5D3A96DA11AA}"/>
              </a:ext>
            </a:extLst>
          </p:cNvPr>
          <p:cNvSpPr>
            <a:spLocks noGrp="1"/>
          </p:cNvSpPr>
          <p:nvPr>
            <p:ph idx="1"/>
          </p:nvPr>
        </p:nvSpPr>
        <p:spPr>
          <a:xfrm>
            <a:off x="840699" y="4026937"/>
            <a:ext cx="7782232" cy="1262818"/>
          </a:xfrm>
        </p:spPr>
        <p:txBody>
          <a:bodyPr>
            <a:normAutofit/>
          </a:bodyPr>
          <a:lstStyle/>
          <a:p>
            <a:pPr marL="0" indent="0">
              <a:buNone/>
            </a:pPr>
            <a:r>
              <a:rPr lang="en-US" altLang="zh-CN" sz="1800" dirty="0"/>
              <a:t>Remark: Such construction is obtained by composing three degree-D RMFE one of which is derived from the algebraic geometry code.  </a:t>
            </a:r>
            <a:endParaRPr lang="en-US" altLang="zh-CN" sz="2000" dirty="0"/>
          </a:p>
        </p:txBody>
      </p:sp>
    </p:spTree>
    <p:extLst>
      <p:ext uri="{BB962C8B-B14F-4D97-AF65-F5344CB8AC3E}">
        <p14:creationId xmlns:p14="http://schemas.microsoft.com/office/powerpoint/2010/main" val="18358034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026358-0C6C-4D03-BDE0-C6268B4AC451}"/>
              </a:ext>
            </a:extLst>
          </p:cNvPr>
          <p:cNvSpPr>
            <a:spLocks noGrp="1"/>
          </p:cNvSpPr>
          <p:nvPr>
            <p:ph type="title"/>
          </p:nvPr>
        </p:nvSpPr>
        <p:spPr/>
        <p:txBody>
          <a:bodyPr>
            <a:normAutofit/>
          </a:bodyPr>
          <a:lstStyle/>
          <a:p>
            <a:pPr algn="ctr"/>
            <a:r>
              <a:rPr lang="en-US" altLang="zh-CN" dirty="0"/>
              <a:t>Homomorphic Encryption</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9491333A-6247-4A23-A09A-999BF5D6F0B3}"/>
                  </a:ext>
                </a:extLst>
              </p:cNvPr>
              <p:cNvSpPr>
                <a:spLocks noGrp="1"/>
              </p:cNvSpPr>
              <p:nvPr>
                <p:ph idx="1"/>
              </p:nvPr>
            </p:nvSpPr>
            <p:spPr>
              <a:xfrm>
                <a:off x="274404" y="1637070"/>
                <a:ext cx="8323906" cy="1683980"/>
              </a:xfrm>
            </p:spPr>
            <p:txBody>
              <a:bodyPr>
                <a:normAutofit/>
              </a:bodyPr>
              <a:lstStyle/>
              <a:p>
                <a:r>
                  <a:rPr lang="en-US" altLang="zh-CN" dirty="0"/>
                  <a:t> </a:t>
                </a:r>
                <a:r>
                  <a:rPr lang="en-US" altLang="zh-CN" sz="1800" dirty="0"/>
                  <a:t>The plaintext in the somewhat homomorphic encryption has the form </a:t>
                </a:r>
              </a:p>
              <a:p>
                <a:pPr marL="0" indent="0" algn="ctr">
                  <a:buNone/>
                </a:pPr>
                <a14:m>
                  <m:oMath xmlns:m="http://schemas.openxmlformats.org/officeDocument/2006/math">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𝑍</m:t>
                        </m:r>
                      </m:e>
                      <m:sub>
                        <m:r>
                          <a:rPr lang="en-US" altLang="zh-CN" sz="1800" b="0" i="1" smtClean="0">
                            <a:latin typeface="Cambria Math" panose="02040503050406030204" pitchFamily="18" charset="0"/>
                          </a:rPr>
                          <m:t>𝑞</m:t>
                        </m:r>
                      </m:sub>
                    </m:sSub>
                    <m:d>
                      <m:dPr>
                        <m:begChr m:val="["/>
                        <m:endChr m:val="]"/>
                        <m:ctrlPr>
                          <a:rPr lang="en-US" altLang="zh-CN" sz="1800" b="0" i="1" smtClean="0">
                            <a:latin typeface="Cambria Math" panose="02040503050406030204" pitchFamily="18" charset="0"/>
                          </a:rPr>
                        </m:ctrlPr>
                      </m:dPr>
                      <m:e>
                        <m:r>
                          <a:rPr lang="en-US" altLang="zh-CN" sz="1800" b="0" i="1" smtClean="0">
                            <a:latin typeface="Cambria Math" panose="02040503050406030204" pitchFamily="18" charset="0"/>
                          </a:rPr>
                          <m:t>𝑋</m:t>
                        </m:r>
                      </m:e>
                    </m:d>
                    <m:r>
                      <a:rPr lang="en-US" altLang="zh-CN" sz="1800" b="0" i="1" smtClean="0">
                        <a:latin typeface="Cambria Math" panose="02040503050406030204" pitchFamily="18" charset="0"/>
                      </a:rPr>
                      <m:t>/(</m:t>
                    </m:r>
                    <m:sSub>
                      <m:sSubPr>
                        <m:ctrlPr>
                          <a:rPr lang="en-US" altLang="zh-CN" sz="1800" b="0" i="1" smtClean="0">
                            <a:latin typeface="Cambria Math" panose="02040503050406030204" pitchFamily="18" charset="0"/>
                          </a:rPr>
                        </m:ctrlPr>
                      </m:sSubPr>
                      <m:e>
                        <m:r>
                          <m:rPr>
                            <m:sty m:val="p"/>
                          </m:rPr>
                          <a:rPr lang="en-US" altLang="zh-CN" sz="1800" b="0" i="0" smtClean="0">
                            <a:latin typeface="Cambria Math" panose="02040503050406030204" pitchFamily="18" charset="0"/>
                          </a:rPr>
                          <m:t>Φ</m:t>
                        </m:r>
                      </m:e>
                      <m:sub>
                        <m:r>
                          <a:rPr lang="en-US" altLang="zh-CN" sz="1800" b="0" i="1" smtClean="0">
                            <a:latin typeface="Cambria Math" panose="02040503050406030204" pitchFamily="18" charset="0"/>
                          </a:rPr>
                          <m:t>𝑀</m:t>
                        </m:r>
                      </m:sub>
                    </m:sSub>
                    <m:d>
                      <m:dPr>
                        <m:ctrlPr>
                          <a:rPr lang="en-US" altLang="zh-CN" sz="1800" b="0" i="1" smtClean="0">
                            <a:latin typeface="Cambria Math" panose="02040503050406030204" pitchFamily="18" charset="0"/>
                          </a:rPr>
                        </m:ctrlPr>
                      </m:dPr>
                      <m:e>
                        <m:r>
                          <a:rPr lang="en-US" altLang="zh-CN" sz="1800" b="0" i="1" smtClean="0">
                            <a:latin typeface="Cambria Math" panose="02040503050406030204" pitchFamily="18" charset="0"/>
                          </a:rPr>
                          <m:t>𝑥</m:t>
                        </m:r>
                      </m:e>
                    </m:d>
                    <m:r>
                      <a:rPr lang="en-US" altLang="zh-CN" sz="1800" b="0" i="1" smtClean="0">
                        <a:latin typeface="Cambria Math" panose="02040503050406030204" pitchFamily="18" charset="0"/>
                      </a:rPr>
                      <m:t>)</m:t>
                    </m:r>
                  </m:oMath>
                </a14:m>
                <a:r>
                  <a:rPr lang="en-US" altLang="zh-CN" sz="1800" dirty="0"/>
                  <a:t>,</a:t>
                </a:r>
                <a:r>
                  <a:rPr lang="zh-CN" altLang="en-US" sz="1800" dirty="0"/>
                  <a:t> </a:t>
                </a:r>
                <a14:m>
                  <m:oMath xmlns:m="http://schemas.openxmlformats.org/officeDocument/2006/math">
                    <m:sSub>
                      <m:sSubPr>
                        <m:ctrlPr>
                          <a:rPr lang="en-US" altLang="zh-CN" sz="1800" i="1">
                            <a:latin typeface="Cambria Math" panose="02040503050406030204" pitchFamily="18" charset="0"/>
                          </a:rPr>
                        </m:ctrlPr>
                      </m:sSubPr>
                      <m:e>
                        <m:r>
                          <m:rPr>
                            <m:sty m:val="p"/>
                          </m:rPr>
                          <a:rPr lang="en-US" altLang="zh-CN" sz="1800">
                            <a:latin typeface="Cambria Math" panose="02040503050406030204" pitchFamily="18" charset="0"/>
                          </a:rPr>
                          <m:t>Φ</m:t>
                        </m:r>
                      </m:e>
                      <m:sub>
                        <m:r>
                          <a:rPr lang="en-US" altLang="zh-CN" sz="1800" i="1">
                            <a:latin typeface="Cambria Math" panose="02040503050406030204" pitchFamily="18" charset="0"/>
                          </a:rPr>
                          <m:t>𝑀</m:t>
                        </m:r>
                      </m:sub>
                    </m:sSub>
                    <m:d>
                      <m:dPr>
                        <m:ctrlPr>
                          <a:rPr lang="en-US" altLang="zh-CN" sz="1800" i="1">
                            <a:latin typeface="Cambria Math" panose="02040503050406030204" pitchFamily="18" charset="0"/>
                          </a:rPr>
                        </m:ctrlPr>
                      </m:dPr>
                      <m:e>
                        <m:r>
                          <a:rPr lang="en-US" altLang="zh-CN" sz="1800" i="1">
                            <a:latin typeface="Cambria Math" panose="02040503050406030204" pitchFamily="18" charset="0"/>
                          </a:rPr>
                          <m:t>𝑥</m:t>
                        </m:r>
                      </m:e>
                    </m:d>
                    <m:r>
                      <a:rPr lang="en-US" altLang="zh-CN" sz="1800" b="0" i="1" smtClean="0">
                        <a:latin typeface="Cambria Math" panose="02040503050406030204" pitchFamily="18" charset="0"/>
                      </a:rPr>
                      <m:t>=</m:t>
                    </m:r>
                    <m:nary>
                      <m:naryPr>
                        <m:chr m:val="∏"/>
                        <m:supHide m:val="on"/>
                        <m:ctrlPr>
                          <a:rPr lang="en-US" altLang="zh-CN" sz="1800" b="0" i="1" smtClean="0">
                            <a:latin typeface="Cambria Math" panose="02040503050406030204" pitchFamily="18" charset="0"/>
                          </a:rPr>
                        </m:ctrlPr>
                      </m:naryPr>
                      <m:sub>
                        <m:r>
                          <a:rPr lang="en-US" altLang="zh-CN" sz="1800" b="0" i="1" smtClean="0">
                            <a:latin typeface="Cambria Math" panose="02040503050406030204" pitchFamily="18" charset="0"/>
                          </a:rPr>
                          <m:t>𝑔𝑐𝑑</m:t>
                        </m:r>
                        <m:d>
                          <m:dPr>
                            <m:ctrlPr>
                              <a:rPr lang="en-US" altLang="zh-CN" sz="1800" b="0" i="1" smtClean="0">
                                <a:latin typeface="Cambria Math" panose="02040503050406030204" pitchFamily="18" charset="0"/>
                              </a:rPr>
                            </m:ctrlPr>
                          </m:dPr>
                          <m:e>
                            <m:r>
                              <m:rPr>
                                <m:brk m:alnAt="7"/>
                              </m:rPr>
                              <a:rPr lang="en-US" altLang="zh-CN" sz="1800" b="0" i="1" smtClean="0">
                                <a:latin typeface="Cambria Math" panose="02040503050406030204" pitchFamily="18" charset="0"/>
                              </a:rPr>
                              <m:t>𝑘</m:t>
                            </m:r>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𝑀</m:t>
                            </m:r>
                          </m:e>
                        </m:d>
                        <m:r>
                          <m:rPr>
                            <m:brk m:alnAt="7"/>
                          </m:rPr>
                          <a:rPr lang="en-US" altLang="zh-CN" sz="1800" b="0" i="1" smtClean="0">
                            <a:latin typeface="Cambria Math" panose="02040503050406030204" pitchFamily="18" charset="0"/>
                          </a:rPr>
                          <m:t>=</m:t>
                        </m:r>
                        <m:r>
                          <a:rPr lang="en-US" altLang="zh-CN" sz="1800" b="0" i="1" smtClean="0">
                            <a:latin typeface="Cambria Math" panose="02040503050406030204" pitchFamily="18" charset="0"/>
                          </a:rPr>
                          <m:t>1</m:t>
                        </m:r>
                      </m:sub>
                      <m:sup/>
                      <m:e>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𝑥</m:t>
                        </m:r>
                        <m:r>
                          <a:rPr lang="en-US" altLang="zh-CN" sz="1800" b="0" i="1" smtClean="0">
                            <a:latin typeface="Cambria Math" panose="02040503050406030204" pitchFamily="18" charset="0"/>
                          </a:rPr>
                          <m:t>−</m:t>
                        </m:r>
                        <m:sSup>
                          <m:sSupPr>
                            <m:ctrlPr>
                              <a:rPr lang="en-US" altLang="zh-CN" sz="1800" b="0" i="1" smtClean="0">
                                <a:latin typeface="Cambria Math" panose="02040503050406030204" pitchFamily="18" charset="0"/>
                              </a:rPr>
                            </m:ctrlPr>
                          </m:sSupPr>
                          <m:e>
                            <m:r>
                              <a:rPr lang="en-US" altLang="zh-CN" sz="1800" b="0" i="1" smtClean="0">
                                <a:latin typeface="Cambria Math" panose="02040503050406030204" pitchFamily="18" charset="0"/>
                              </a:rPr>
                              <m:t>𝑒</m:t>
                            </m:r>
                          </m:e>
                          <m:sup>
                            <m:r>
                              <a:rPr lang="en-US" altLang="zh-CN" sz="1800" b="0" i="1" smtClean="0">
                                <a:latin typeface="Cambria Math" panose="02040503050406030204" pitchFamily="18" charset="0"/>
                              </a:rPr>
                              <m:t>2</m:t>
                            </m:r>
                            <m:r>
                              <a:rPr lang="en-US" altLang="zh-CN" sz="1800" b="0" i="1" smtClean="0">
                                <a:latin typeface="Cambria Math" panose="02040503050406030204" pitchFamily="18" charset="0"/>
                              </a:rPr>
                              <m:t>𝜋</m:t>
                            </m:r>
                            <m:r>
                              <a:rPr lang="en-US" altLang="zh-CN" sz="1800" b="0" i="1" smtClean="0">
                                <a:latin typeface="Cambria Math" panose="02040503050406030204" pitchFamily="18" charset="0"/>
                              </a:rPr>
                              <m:t>𝑘𝑖</m:t>
                            </m:r>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𝑀</m:t>
                            </m:r>
                          </m:sup>
                        </m:sSup>
                        <m:r>
                          <a:rPr lang="en-US" altLang="zh-CN" sz="1800" b="0" i="1" smtClean="0">
                            <a:latin typeface="Cambria Math" panose="02040503050406030204" pitchFamily="18" charset="0"/>
                          </a:rPr>
                          <m:t>)</m:t>
                        </m:r>
                      </m:e>
                    </m:nary>
                  </m:oMath>
                </a14:m>
                <a:r>
                  <a:rPr lang="zh-CN" altLang="en-US" sz="1800" dirty="0"/>
                  <a:t> </a:t>
                </a:r>
                <a:endParaRPr lang="en-US" altLang="zh-CN" sz="1800" dirty="0"/>
              </a:p>
              <a:p>
                <a:pPr marL="0" indent="0" algn="ctr">
                  <a:buNone/>
                </a:pPr>
                <a:r>
                  <a:rPr lang="en-US" altLang="zh-CN" sz="1800" dirty="0"/>
                  <a:t>is the M-</a:t>
                </a:r>
                <a:r>
                  <a:rPr lang="en-US" altLang="zh-CN" sz="1800" dirty="0" err="1"/>
                  <a:t>th</a:t>
                </a:r>
                <a:r>
                  <a:rPr lang="en-US" altLang="zh-CN" sz="1800" dirty="0"/>
                  <a:t> cyclotomic polynomial. </a:t>
                </a:r>
                <a:endParaRPr lang="zh-CN" altLang="en-US" sz="1800" dirty="0"/>
              </a:p>
            </p:txBody>
          </p:sp>
        </mc:Choice>
        <mc:Fallback>
          <p:sp>
            <p:nvSpPr>
              <p:cNvPr id="3" name="内容占位符 2">
                <a:extLst>
                  <a:ext uri="{FF2B5EF4-FFF2-40B4-BE49-F238E27FC236}">
                    <a16:creationId xmlns:a16="http://schemas.microsoft.com/office/drawing/2014/main" id="{9491333A-6247-4A23-A09A-999BF5D6F0B3}"/>
                  </a:ext>
                </a:extLst>
              </p:cNvPr>
              <p:cNvSpPr>
                <a:spLocks noGrp="1" noRot="1" noChangeAspect="1" noMove="1" noResize="1" noEditPoints="1" noAdjustHandles="1" noChangeArrowheads="1" noChangeShapeType="1" noTextEdit="1"/>
              </p:cNvSpPr>
              <p:nvPr>
                <p:ph idx="1"/>
              </p:nvPr>
            </p:nvSpPr>
            <p:spPr>
              <a:xfrm>
                <a:off x="274404" y="1637070"/>
                <a:ext cx="8323906" cy="1683980"/>
              </a:xfrm>
              <a:blipFill>
                <a:blip r:embed="rId2"/>
                <a:stretch>
                  <a:fillRect l="-73" r="-102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 name="文本框 4">
                <a:extLst>
                  <a:ext uri="{FF2B5EF4-FFF2-40B4-BE49-F238E27FC236}">
                    <a16:creationId xmlns:a16="http://schemas.microsoft.com/office/drawing/2014/main" id="{4E94DD2C-686B-4F23-80F2-5638B9B1C214}"/>
                  </a:ext>
                </a:extLst>
              </p:cNvPr>
              <p:cNvSpPr txBox="1"/>
              <p:nvPr/>
            </p:nvSpPr>
            <p:spPr>
              <a:xfrm>
                <a:off x="456300" y="3536950"/>
                <a:ext cx="8058435" cy="2561086"/>
              </a:xfrm>
              <a:prstGeom prst="rect">
                <a:avLst/>
              </a:prstGeom>
              <a:noFill/>
            </p:spPr>
            <p:txBody>
              <a:bodyPr wrap="square" rtlCol="0">
                <a:spAutoFit/>
              </a:bodyPr>
              <a:lstStyle/>
              <a:p>
                <a:pPr marL="285750" indent="-285750" defTabSz="685800">
                  <a:lnSpc>
                    <a:spcPct val="130000"/>
                  </a:lnSpc>
                  <a:spcAft>
                    <a:spcPts val="750"/>
                  </a:spcAft>
                  <a:buClr>
                    <a:schemeClr val="accent1"/>
                  </a:buClr>
                  <a:buSzPct val="100000"/>
                  <a:buFont typeface="Arial" panose="020B0604020202020204" pitchFamily="34" charset="0"/>
                  <a:buChar char="•"/>
                </a:pPr>
                <a:r>
                  <a:rPr lang="en-US" altLang="zh-CN" spc="113" noProof="1">
                    <a:solidFill>
                      <a:schemeClr val="tx1">
                        <a:lumMod val="65000"/>
                        <a:lumOff val="35000"/>
                      </a:schemeClr>
                    </a:solidFill>
                    <a:latin typeface="Arial" panose="020B0604020202020204" pitchFamily="34" charset="0"/>
                    <a:ea typeface="微软雅黑" panose="020B0503020204020204" pitchFamily="34" charset="-122"/>
                    <a:sym typeface="+mn-ea"/>
                  </a:rPr>
                  <a:t>To embed the message into this plaintext form, we write </a:t>
                </a:r>
              </a:p>
              <a:p>
                <a:pPr defTabSz="685800">
                  <a:lnSpc>
                    <a:spcPct val="130000"/>
                  </a:lnSpc>
                  <a:spcAft>
                    <a:spcPts val="750"/>
                  </a:spcAft>
                  <a:buClr>
                    <a:schemeClr val="accent1"/>
                  </a:buClr>
                  <a:buSzPct val="100000"/>
                  <a:buFont typeface="Arial" panose="020B0604020202020204" pitchFamily="34" charset="0"/>
                </a:pPr>
                <a14:m>
                  <m:oMathPara xmlns:m="http://schemas.openxmlformats.org/officeDocument/2006/math">
                    <m:oMathParaPr>
                      <m:jc m:val="centerGroup"/>
                    </m:oMathParaPr>
                    <m:oMath xmlns:m="http://schemas.openxmlformats.org/officeDocument/2006/math">
                      <m:sSub>
                        <m:sSubPr>
                          <m:ctrlPr>
                            <a:rPr lang="en-US" altLang="zh-CN" i="1" spc="113" noProof="1" dirty="0">
                              <a:solidFill>
                                <a:schemeClr val="tx1">
                                  <a:lumMod val="65000"/>
                                  <a:lumOff val="35000"/>
                                </a:schemeClr>
                              </a:solidFill>
                              <a:latin typeface="Cambria Math" panose="02040503050406030204" pitchFamily="18" charset="0"/>
                              <a:sym typeface="+mn-ea"/>
                            </a:rPr>
                          </m:ctrlPr>
                        </m:sSubPr>
                        <m:e>
                          <m:r>
                            <m:rPr>
                              <m:sty m:val="p"/>
                            </m:rPr>
                            <a:rPr lang="en-US" altLang="zh-CN" spc="113" noProof="1" dirty="0">
                              <a:solidFill>
                                <a:schemeClr val="tx1">
                                  <a:lumMod val="65000"/>
                                  <a:lumOff val="35000"/>
                                </a:schemeClr>
                              </a:solidFill>
                              <a:latin typeface="Cambria Math" panose="02040503050406030204" pitchFamily="18" charset="0"/>
                              <a:sym typeface="+mn-ea"/>
                            </a:rPr>
                            <m:t>Φ</m:t>
                          </m:r>
                        </m:e>
                        <m:sub>
                          <m:r>
                            <a:rPr lang="en-US" altLang="zh-CN" spc="113" noProof="1" dirty="0">
                              <a:solidFill>
                                <a:schemeClr val="tx1">
                                  <a:lumMod val="65000"/>
                                  <a:lumOff val="35000"/>
                                </a:schemeClr>
                              </a:solidFill>
                              <a:latin typeface="Cambria Math" panose="02040503050406030204" pitchFamily="18" charset="0"/>
                              <a:sym typeface="+mn-ea"/>
                            </a:rPr>
                            <m:t>𝑀</m:t>
                          </m:r>
                        </m:sub>
                      </m:sSub>
                      <m:d>
                        <m:dPr>
                          <m:ctrlPr>
                            <a:rPr lang="en-US" altLang="zh-CN" i="1" spc="113" noProof="1" dirty="0">
                              <a:solidFill>
                                <a:schemeClr val="tx1">
                                  <a:lumMod val="65000"/>
                                  <a:lumOff val="35000"/>
                                </a:schemeClr>
                              </a:solidFill>
                              <a:latin typeface="Cambria Math" panose="02040503050406030204" pitchFamily="18" charset="0"/>
                              <a:sym typeface="+mn-ea"/>
                            </a:rPr>
                          </m:ctrlPr>
                        </m:dPr>
                        <m:e>
                          <m:r>
                            <a:rPr lang="en-US" altLang="zh-CN" spc="113" noProof="1" dirty="0">
                              <a:solidFill>
                                <a:schemeClr val="tx1">
                                  <a:lumMod val="65000"/>
                                  <a:lumOff val="35000"/>
                                </a:schemeClr>
                              </a:solidFill>
                              <a:latin typeface="Cambria Math" panose="02040503050406030204" pitchFamily="18" charset="0"/>
                              <a:sym typeface="+mn-ea"/>
                            </a:rPr>
                            <m:t>𝑥</m:t>
                          </m:r>
                        </m:e>
                      </m:d>
                      <m:r>
                        <a:rPr lang="en-US" altLang="zh-CN" spc="113" noProof="1" dirty="0">
                          <a:solidFill>
                            <a:schemeClr val="tx1">
                              <a:lumMod val="65000"/>
                              <a:lumOff val="35000"/>
                            </a:schemeClr>
                          </a:solidFill>
                          <a:latin typeface="Cambria Math" panose="02040503050406030204" pitchFamily="18" charset="0"/>
                          <a:sym typeface="+mn-ea"/>
                        </a:rPr>
                        <m:t>=</m:t>
                      </m:r>
                      <m:sSub>
                        <m:sSubPr>
                          <m:ctrlPr>
                            <a:rPr lang="en-US" altLang="zh-CN" i="1" spc="113" noProof="1" dirty="0">
                              <a:solidFill>
                                <a:schemeClr val="tx1">
                                  <a:lumMod val="65000"/>
                                  <a:lumOff val="35000"/>
                                </a:schemeClr>
                              </a:solidFill>
                              <a:latin typeface="Cambria Math" panose="02040503050406030204" pitchFamily="18" charset="0"/>
                              <a:sym typeface="+mn-ea"/>
                            </a:rPr>
                          </m:ctrlPr>
                        </m:sSubPr>
                        <m:e>
                          <m:r>
                            <a:rPr lang="en-US" altLang="zh-CN" spc="113" noProof="1" dirty="0">
                              <a:solidFill>
                                <a:schemeClr val="tx1">
                                  <a:lumMod val="65000"/>
                                  <a:lumOff val="35000"/>
                                </a:schemeClr>
                              </a:solidFill>
                              <a:latin typeface="Cambria Math" panose="02040503050406030204" pitchFamily="18" charset="0"/>
                              <a:sym typeface="+mn-ea"/>
                            </a:rPr>
                            <m:t>𝑓</m:t>
                          </m:r>
                        </m:e>
                        <m:sub>
                          <m:r>
                            <a:rPr lang="en-US" altLang="zh-CN" spc="113" noProof="1" dirty="0">
                              <a:solidFill>
                                <a:schemeClr val="tx1">
                                  <a:lumMod val="65000"/>
                                  <a:lumOff val="35000"/>
                                </a:schemeClr>
                              </a:solidFill>
                              <a:latin typeface="Cambria Math" panose="02040503050406030204" pitchFamily="18" charset="0"/>
                              <a:sym typeface="+mn-ea"/>
                            </a:rPr>
                            <m:t>1</m:t>
                          </m:r>
                        </m:sub>
                      </m:sSub>
                      <m:d>
                        <m:dPr>
                          <m:ctrlPr>
                            <a:rPr lang="en-US" altLang="zh-CN" i="1" spc="113" noProof="1" dirty="0">
                              <a:solidFill>
                                <a:schemeClr val="tx1">
                                  <a:lumMod val="65000"/>
                                  <a:lumOff val="35000"/>
                                </a:schemeClr>
                              </a:solidFill>
                              <a:latin typeface="Cambria Math" panose="02040503050406030204" pitchFamily="18" charset="0"/>
                              <a:sym typeface="+mn-ea"/>
                            </a:rPr>
                          </m:ctrlPr>
                        </m:dPr>
                        <m:e>
                          <m:r>
                            <a:rPr lang="en-US" altLang="zh-CN" spc="113" noProof="1" dirty="0">
                              <a:solidFill>
                                <a:schemeClr val="tx1">
                                  <a:lumMod val="65000"/>
                                  <a:lumOff val="35000"/>
                                </a:schemeClr>
                              </a:solidFill>
                              <a:latin typeface="Cambria Math" panose="02040503050406030204" pitchFamily="18" charset="0"/>
                              <a:sym typeface="+mn-ea"/>
                            </a:rPr>
                            <m:t>𝑥</m:t>
                          </m:r>
                        </m:e>
                      </m:d>
                      <m:r>
                        <a:rPr lang="en-US" altLang="zh-CN" spc="113" noProof="1" dirty="0">
                          <a:solidFill>
                            <a:schemeClr val="tx1">
                              <a:lumMod val="65000"/>
                              <a:lumOff val="35000"/>
                            </a:schemeClr>
                          </a:solidFill>
                          <a:latin typeface="Cambria Math" panose="02040503050406030204" pitchFamily="18" charset="0"/>
                          <a:sym typeface="+mn-ea"/>
                        </a:rPr>
                        <m:t>⋯</m:t>
                      </m:r>
                      <m:sSub>
                        <m:sSubPr>
                          <m:ctrlPr>
                            <a:rPr lang="en-US" altLang="zh-CN" i="1" spc="113" noProof="1" dirty="0">
                              <a:solidFill>
                                <a:schemeClr val="tx1">
                                  <a:lumMod val="65000"/>
                                  <a:lumOff val="35000"/>
                                </a:schemeClr>
                              </a:solidFill>
                              <a:latin typeface="Cambria Math" panose="02040503050406030204" pitchFamily="18" charset="0"/>
                              <a:sym typeface="+mn-ea"/>
                            </a:rPr>
                          </m:ctrlPr>
                        </m:sSubPr>
                        <m:e>
                          <m:r>
                            <a:rPr lang="en-US" altLang="zh-CN" spc="113" noProof="1" dirty="0">
                              <a:solidFill>
                                <a:schemeClr val="tx1">
                                  <a:lumMod val="65000"/>
                                  <a:lumOff val="35000"/>
                                </a:schemeClr>
                              </a:solidFill>
                              <a:latin typeface="Cambria Math" panose="02040503050406030204" pitchFamily="18" charset="0"/>
                              <a:sym typeface="+mn-ea"/>
                            </a:rPr>
                            <m:t>𝑓</m:t>
                          </m:r>
                        </m:e>
                        <m:sub>
                          <m:r>
                            <a:rPr lang="en-US" altLang="zh-CN" spc="113" noProof="1" dirty="0">
                              <a:solidFill>
                                <a:schemeClr val="tx1">
                                  <a:lumMod val="65000"/>
                                  <a:lumOff val="35000"/>
                                </a:schemeClr>
                              </a:solidFill>
                              <a:latin typeface="Cambria Math" panose="02040503050406030204" pitchFamily="18" charset="0"/>
                              <a:sym typeface="+mn-ea"/>
                            </a:rPr>
                            <m:t>𝑡</m:t>
                          </m:r>
                        </m:sub>
                      </m:sSub>
                      <m:r>
                        <a:rPr lang="en-US" altLang="zh-CN" spc="113" noProof="1" dirty="0">
                          <a:solidFill>
                            <a:schemeClr val="tx1">
                              <a:lumMod val="65000"/>
                              <a:lumOff val="35000"/>
                            </a:schemeClr>
                          </a:solidFill>
                          <a:latin typeface="Cambria Math" panose="02040503050406030204" pitchFamily="18" charset="0"/>
                          <a:sym typeface="+mn-ea"/>
                        </a:rPr>
                        <m:t>(</m:t>
                      </m:r>
                      <m:r>
                        <a:rPr lang="en-US" altLang="zh-CN" spc="113" noProof="1" dirty="0">
                          <a:solidFill>
                            <a:schemeClr val="tx1">
                              <a:lumMod val="65000"/>
                              <a:lumOff val="35000"/>
                            </a:schemeClr>
                          </a:solidFill>
                          <a:latin typeface="Cambria Math" panose="02040503050406030204" pitchFamily="18" charset="0"/>
                          <a:sym typeface="+mn-ea"/>
                        </a:rPr>
                        <m:t>𝑥</m:t>
                      </m:r>
                      <m:r>
                        <a:rPr lang="en-US" altLang="zh-CN" spc="113" noProof="1" dirty="0">
                          <a:solidFill>
                            <a:schemeClr val="tx1">
                              <a:lumMod val="65000"/>
                              <a:lumOff val="35000"/>
                            </a:schemeClr>
                          </a:solidFill>
                          <a:latin typeface="Cambria Math" panose="02040503050406030204" pitchFamily="18" charset="0"/>
                          <a:sym typeface="+mn-ea"/>
                        </a:rPr>
                        <m:t>)</m:t>
                      </m:r>
                    </m:oMath>
                  </m:oMathPara>
                </a14:m>
                <a:endParaRPr lang="en-US" altLang="zh-CN" spc="113" noProof="1">
                  <a:solidFill>
                    <a:schemeClr val="tx1">
                      <a:lumMod val="65000"/>
                      <a:lumOff val="35000"/>
                    </a:schemeClr>
                  </a:solidFill>
                  <a:latin typeface="Arial" panose="020B0604020202020204" pitchFamily="34" charset="0"/>
                  <a:ea typeface="微软雅黑" panose="020B0503020204020204" pitchFamily="34" charset="-122"/>
                  <a:sym typeface="+mn-ea"/>
                </a:endParaRPr>
              </a:p>
              <a:p>
                <a:pPr defTabSz="685800">
                  <a:lnSpc>
                    <a:spcPct val="130000"/>
                  </a:lnSpc>
                  <a:spcAft>
                    <a:spcPts val="750"/>
                  </a:spcAft>
                  <a:buClr>
                    <a:schemeClr val="accent1"/>
                  </a:buClr>
                  <a:buSzPct val="100000"/>
                  <a:buFont typeface="Arial" panose="020B0604020202020204" pitchFamily="34" charset="0"/>
                </a:pPr>
                <a:r>
                  <a:rPr lang="en-US" altLang="zh-CN" spc="113" noProof="1">
                    <a:solidFill>
                      <a:schemeClr val="tx1">
                        <a:lumMod val="65000"/>
                        <a:lumOff val="35000"/>
                      </a:schemeClr>
                    </a:solidFill>
                    <a:latin typeface="Arial" panose="020B0604020202020204" pitchFamily="34" charset="0"/>
                    <a:ea typeface="微软雅黑" panose="020B0503020204020204" pitchFamily="34" charset="-122"/>
                    <a:sym typeface="+mn-ea"/>
                  </a:rPr>
                  <a:t>where </a:t>
                </a:r>
                <a14:m>
                  <m:oMath xmlns:m="http://schemas.openxmlformats.org/officeDocument/2006/math">
                    <m:sSub>
                      <m:sSubPr>
                        <m:ctrlPr>
                          <a:rPr lang="en-US" altLang="zh-CN" i="1" spc="113" noProof="1" dirty="0">
                            <a:solidFill>
                              <a:schemeClr val="tx1">
                                <a:lumMod val="65000"/>
                                <a:lumOff val="35000"/>
                              </a:schemeClr>
                            </a:solidFill>
                            <a:latin typeface="Cambria Math" panose="02040503050406030204" pitchFamily="18" charset="0"/>
                            <a:sym typeface="+mn-ea"/>
                          </a:rPr>
                        </m:ctrlPr>
                      </m:sSubPr>
                      <m:e>
                        <m:r>
                          <a:rPr lang="en-US" altLang="zh-CN" spc="113" noProof="1" dirty="0">
                            <a:solidFill>
                              <a:schemeClr val="tx1">
                                <a:lumMod val="65000"/>
                                <a:lumOff val="35000"/>
                              </a:schemeClr>
                            </a:solidFill>
                            <a:latin typeface="Cambria Math" panose="02040503050406030204" pitchFamily="18" charset="0"/>
                            <a:sym typeface="+mn-ea"/>
                          </a:rPr>
                          <m:t>𝑓</m:t>
                        </m:r>
                      </m:e>
                      <m:sub>
                        <m:r>
                          <a:rPr lang="en-US" altLang="zh-CN" spc="113" noProof="1" dirty="0">
                            <a:solidFill>
                              <a:schemeClr val="tx1">
                                <a:lumMod val="65000"/>
                                <a:lumOff val="35000"/>
                              </a:schemeClr>
                            </a:solidFill>
                            <a:latin typeface="Cambria Math" panose="02040503050406030204" pitchFamily="18" charset="0"/>
                            <a:sym typeface="+mn-ea"/>
                          </a:rPr>
                          <m:t>𝑖</m:t>
                        </m:r>
                      </m:sub>
                    </m:sSub>
                    <m:d>
                      <m:dPr>
                        <m:ctrlPr>
                          <a:rPr lang="en-US" altLang="zh-CN" i="1" spc="113" noProof="1" dirty="0">
                            <a:solidFill>
                              <a:schemeClr val="tx1">
                                <a:lumMod val="65000"/>
                                <a:lumOff val="35000"/>
                              </a:schemeClr>
                            </a:solidFill>
                            <a:latin typeface="Cambria Math" panose="02040503050406030204" pitchFamily="18" charset="0"/>
                            <a:sym typeface="+mn-ea"/>
                          </a:rPr>
                        </m:ctrlPr>
                      </m:dPr>
                      <m:e>
                        <m:r>
                          <a:rPr lang="en-US" altLang="zh-CN" spc="113" noProof="1" dirty="0">
                            <a:solidFill>
                              <a:schemeClr val="tx1">
                                <a:lumMod val="65000"/>
                                <a:lumOff val="35000"/>
                              </a:schemeClr>
                            </a:solidFill>
                            <a:latin typeface="Cambria Math" panose="02040503050406030204" pitchFamily="18" charset="0"/>
                            <a:sym typeface="+mn-ea"/>
                          </a:rPr>
                          <m:t>𝑥</m:t>
                        </m:r>
                      </m:e>
                    </m:d>
                  </m:oMath>
                </a14:m>
                <a:r>
                  <a:rPr lang="zh-CN" altLang="en-US" spc="113" noProof="1">
                    <a:solidFill>
                      <a:schemeClr val="tx1">
                        <a:lumMod val="65000"/>
                        <a:lumOff val="35000"/>
                      </a:schemeClr>
                    </a:solidFill>
                    <a:latin typeface="Arial" panose="020B0604020202020204" pitchFamily="34" charset="0"/>
                    <a:ea typeface="微软雅黑" panose="020B0503020204020204" pitchFamily="34" charset="-122"/>
                    <a:sym typeface="+mn-ea"/>
                  </a:rPr>
                  <a:t> </a:t>
                </a:r>
                <a:r>
                  <a:rPr lang="en-US" altLang="zh-CN" spc="113" noProof="1">
                    <a:solidFill>
                      <a:schemeClr val="tx1">
                        <a:lumMod val="65000"/>
                        <a:lumOff val="35000"/>
                      </a:schemeClr>
                    </a:solidFill>
                    <a:latin typeface="Arial" panose="020B0604020202020204" pitchFamily="34" charset="0"/>
                    <a:ea typeface="微软雅黑" panose="020B0503020204020204" pitchFamily="34" charset="-122"/>
                    <a:sym typeface="+mn-ea"/>
                  </a:rPr>
                  <a:t>is irreducible over </a:t>
                </a:r>
                <a14:m>
                  <m:oMath xmlns:m="http://schemas.openxmlformats.org/officeDocument/2006/math">
                    <m:sSub>
                      <m:sSubPr>
                        <m:ctrlPr>
                          <a:rPr lang="en-US" altLang="zh-CN" i="1" spc="113" noProof="1" dirty="0">
                            <a:solidFill>
                              <a:schemeClr val="tx1">
                                <a:lumMod val="65000"/>
                                <a:lumOff val="35000"/>
                              </a:schemeClr>
                            </a:solidFill>
                            <a:latin typeface="Cambria Math" panose="02040503050406030204" pitchFamily="18" charset="0"/>
                            <a:sym typeface="+mn-ea"/>
                          </a:rPr>
                        </m:ctrlPr>
                      </m:sSubPr>
                      <m:e>
                        <m:r>
                          <a:rPr lang="en-US" altLang="zh-CN" spc="113" noProof="1" dirty="0">
                            <a:solidFill>
                              <a:schemeClr val="tx1">
                                <a:lumMod val="65000"/>
                                <a:lumOff val="35000"/>
                              </a:schemeClr>
                            </a:solidFill>
                            <a:latin typeface="Cambria Math" panose="02040503050406030204" pitchFamily="18" charset="0"/>
                            <a:sym typeface="+mn-ea"/>
                          </a:rPr>
                          <m:t>𝑍</m:t>
                        </m:r>
                      </m:e>
                      <m:sub>
                        <m:r>
                          <a:rPr lang="en-US" altLang="zh-CN" spc="113" noProof="1" dirty="0">
                            <a:solidFill>
                              <a:schemeClr val="tx1">
                                <a:lumMod val="65000"/>
                                <a:lumOff val="35000"/>
                              </a:schemeClr>
                            </a:solidFill>
                            <a:latin typeface="Cambria Math" panose="02040503050406030204" pitchFamily="18" charset="0"/>
                            <a:sym typeface="+mn-ea"/>
                          </a:rPr>
                          <m:t>𝑞</m:t>
                        </m:r>
                      </m:sub>
                    </m:sSub>
                  </m:oMath>
                </a14:m>
                <a:r>
                  <a:rPr lang="en-US" altLang="zh-CN" spc="113" noProof="1">
                    <a:solidFill>
                      <a:schemeClr val="tx1">
                        <a:lumMod val="65000"/>
                        <a:lumOff val="35000"/>
                      </a:schemeClr>
                    </a:solidFill>
                    <a:latin typeface="Arial" panose="020B0604020202020204" pitchFamily="34" charset="0"/>
                    <a:ea typeface="微软雅黑" panose="020B0503020204020204" pitchFamily="34" charset="-122"/>
                    <a:sym typeface="+mn-ea"/>
                  </a:rPr>
                  <a:t>. Then, we require that the message should belong to</a:t>
                </a:r>
                <a14:m>
                  <m:oMath xmlns:m="http://schemas.openxmlformats.org/officeDocument/2006/math">
                    <m:sSub>
                      <m:sSubPr>
                        <m:ctrlPr>
                          <a:rPr lang="en-US" altLang="zh-CN" i="1" spc="113" noProof="1" dirty="0">
                            <a:solidFill>
                              <a:schemeClr val="tx1">
                                <a:lumMod val="65000"/>
                                <a:lumOff val="35000"/>
                              </a:schemeClr>
                            </a:solidFill>
                            <a:latin typeface="Cambria Math" panose="02040503050406030204" pitchFamily="18" charset="0"/>
                            <a:sym typeface="+mn-ea"/>
                          </a:rPr>
                        </m:ctrlPr>
                      </m:sSubPr>
                      <m:e>
                        <m:r>
                          <a:rPr lang="en-US" altLang="zh-CN" spc="113" noProof="1" dirty="0">
                            <a:solidFill>
                              <a:schemeClr val="tx1">
                                <a:lumMod val="65000"/>
                                <a:lumOff val="35000"/>
                              </a:schemeClr>
                            </a:solidFill>
                            <a:latin typeface="Cambria Math" panose="02040503050406030204" pitchFamily="18" charset="0"/>
                            <a:sym typeface="+mn-ea"/>
                          </a:rPr>
                          <m:t>  </m:t>
                        </m:r>
                        <m:r>
                          <a:rPr lang="en-US" altLang="zh-CN" spc="113" noProof="1" dirty="0">
                            <a:solidFill>
                              <a:schemeClr val="tx1">
                                <a:lumMod val="65000"/>
                                <a:lumOff val="35000"/>
                              </a:schemeClr>
                            </a:solidFill>
                            <a:latin typeface="Cambria Math" panose="02040503050406030204" pitchFamily="18" charset="0"/>
                            <a:sym typeface="+mn-ea"/>
                          </a:rPr>
                          <m:t>𝑍</m:t>
                        </m:r>
                      </m:e>
                      <m:sub>
                        <m:r>
                          <a:rPr lang="en-US" altLang="zh-CN" spc="113" noProof="1" dirty="0">
                            <a:solidFill>
                              <a:schemeClr val="tx1">
                                <a:lumMod val="65000"/>
                                <a:lumOff val="35000"/>
                              </a:schemeClr>
                            </a:solidFill>
                            <a:latin typeface="Cambria Math" panose="02040503050406030204" pitchFamily="18" charset="0"/>
                            <a:sym typeface="+mn-ea"/>
                          </a:rPr>
                          <m:t>𝑞</m:t>
                        </m:r>
                      </m:sub>
                    </m:sSub>
                    <m:d>
                      <m:dPr>
                        <m:begChr m:val="["/>
                        <m:endChr m:val="]"/>
                        <m:ctrlPr>
                          <a:rPr lang="en-US" altLang="zh-CN" i="1" spc="113" noProof="1" dirty="0">
                            <a:solidFill>
                              <a:schemeClr val="tx1">
                                <a:lumMod val="65000"/>
                                <a:lumOff val="35000"/>
                              </a:schemeClr>
                            </a:solidFill>
                            <a:latin typeface="Cambria Math" panose="02040503050406030204" pitchFamily="18" charset="0"/>
                            <a:sym typeface="+mn-ea"/>
                          </a:rPr>
                        </m:ctrlPr>
                      </m:dPr>
                      <m:e>
                        <m:r>
                          <a:rPr lang="en-US" altLang="zh-CN" spc="113" noProof="1" dirty="0">
                            <a:solidFill>
                              <a:schemeClr val="tx1">
                                <a:lumMod val="65000"/>
                                <a:lumOff val="35000"/>
                              </a:schemeClr>
                            </a:solidFill>
                            <a:latin typeface="Cambria Math" panose="02040503050406030204" pitchFamily="18" charset="0"/>
                            <a:sym typeface="+mn-ea"/>
                          </a:rPr>
                          <m:t>𝑋</m:t>
                        </m:r>
                      </m:e>
                    </m:d>
                    <m:r>
                      <a:rPr lang="en-US" altLang="zh-CN" spc="113" noProof="1" dirty="0">
                        <a:solidFill>
                          <a:schemeClr val="tx1">
                            <a:lumMod val="65000"/>
                            <a:lumOff val="35000"/>
                          </a:schemeClr>
                        </a:solidFill>
                        <a:latin typeface="Cambria Math" panose="02040503050406030204" pitchFamily="18" charset="0"/>
                        <a:sym typeface="+mn-ea"/>
                      </a:rPr>
                      <m:t>/(</m:t>
                    </m:r>
                    <m:sSub>
                      <m:sSubPr>
                        <m:ctrlPr>
                          <a:rPr lang="en-US" altLang="zh-CN" i="1" spc="113" noProof="1" dirty="0">
                            <a:solidFill>
                              <a:schemeClr val="tx1">
                                <a:lumMod val="65000"/>
                                <a:lumOff val="35000"/>
                              </a:schemeClr>
                            </a:solidFill>
                            <a:latin typeface="Cambria Math" panose="02040503050406030204" pitchFamily="18" charset="0"/>
                            <a:sym typeface="+mn-ea"/>
                          </a:rPr>
                        </m:ctrlPr>
                      </m:sSubPr>
                      <m:e>
                        <m:r>
                          <m:rPr>
                            <m:sty m:val="p"/>
                          </m:rPr>
                          <a:rPr lang="en-US" altLang="zh-CN" spc="113" noProof="1" dirty="0">
                            <a:solidFill>
                              <a:schemeClr val="tx1">
                                <a:lumMod val="65000"/>
                                <a:lumOff val="35000"/>
                              </a:schemeClr>
                            </a:solidFill>
                            <a:latin typeface="Cambria Math" panose="02040503050406030204" pitchFamily="18" charset="0"/>
                            <a:sym typeface="+mn-ea"/>
                          </a:rPr>
                          <m:t>Φ</m:t>
                        </m:r>
                      </m:e>
                      <m:sub>
                        <m:r>
                          <a:rPr lang="en-US" altLang="zh-CN" spc="113" noProof="1" dirty="0">
                            <a:solidFill>
                              <a:schemeClr val="tx1">
                                <a:lumMod val="65000"/>
                                <a:lumOff val="35000"/>
                              </a:schemeClr>
                            </a:solidFill>
                            <a:latin typeface="Cambria Math" panose="02040503050406030204" pitchFamily="18" charset="0"/>
                            <a:sym typeface="+mn-ea"/>
                          </a:rPr>
                          <m:t>𝑀</m:t>
                        </m:r>
                      </m:sub>
                    </m:sSub>
                    <m:d>
                      <m:dPr>
                        <m:ctrlPr>
                          <a:rPr lang="en-US" altLang="zh-CN" i="1" spc="113" noProof="1" dirty="0">
                            <a:solidFill>
                              <a:schemeClr val="tx1">
                                <a:lumMod val="65000"/>
                                <a:lumOff val="35000"/>
                              </a:schemeClr>
                            </a:solidFill>
                            <a:latin typeface="Cambria Math" panose="02040503050406030204" pitchFamily="18" charset="0"/>
                            <a:sym typeface="+mn-ea"/>
                          </a:rPr>
                        </m:ctrlPr>
                      </m:dPr>
                      <m:e>
                        <m:r>
                          <a:rPr lang="en-US" altLang="zh-CN" spc="113" noProof="1" dirty="0">
                            <a:solidFill>
                              <a:schemeClr val="tx1">
                                <a:lumMod val="65000"/>
                                <a:lumOff val="35000"/>
                              </a:schemeClr>
                            </a:solidFill>
                            <a:latin typeface="Cambria Math" panose="02040503050406030204" pitchFamily="18" charset="0"/>
                            <a:sym typeface="+mn-ea"/>
                          </a:rPr>
                          <m:t>𝑥</m:t>
                        </m:r>
                      </m:e>
                    </m:d>
                    <m:r>
                      <a:rPr lang="en-US" altLang="zh-CN" spc="113" noProof="1" dirty="0">
                        <a:solidFill>
                          <a:schemeClr val="tx1">
                            <a:lumMod val="65000"/>
                            <a:lumOff val="35000"/>
                          </a:schemeClr>
                        </a:solidFill>
                        <a:latin typeface="Cambria Math" panose="02040503050406030204" pitchFamily="18" charset="0"/>
                        <a:sym typeface="+mn-ea"/>
                      </a:rPr>
                      <m:t>)≅</m:t>
                    </m:r>
                    <m:sSub>
                      <m:sSubPr>
                        <m:ctrlPr>
                          <a:rPr lang="en-US" altLang="zh-CN" i="1" spc="113" noProof="1" dirty="0">
                            <a:solidFill>
                              <a:schemeClr val="tx1">
                                <a:lumMod val="65000"/>
                                <a:lumOff val="35000"/>
                              </a:schemeClr>
                            </a:solidFill>
                            <a:latin typeface="Cambria Math" panose="02040503050406030204" pitchFamily="18" charset="0"/>
                            <a:sym typeface="+mn-ea"/>
                          </a:rPr>
                        </m:ctrlPr>
                      </m:sSubPr>
                      <m:e>
                        <m:r>
                          <a:rPr lang="en-US" altLang="zh-CN" spc="113" noProof="1" dirty="0">
                            <a:solidFill>
                              <a:schemeClr val="tx1">
                                <a:lumMod val="65000"/>
                                <a:lumOff val="35000"/>
                              </a:schemeClr>
                            </a:solidFill>
                            <a:latin typeface="Cambria Math" panose="02040503050406030204" pitchFamily="18" charset="0"/>
                            <a:sym typeface="+mn-ea"/>
                          </a:rPr>
                          <m:t>𝑍</m:t>
                        </m:r>
                      </m:e>
                      <m:sub>
                        <m:r>
                          <a:rPr lang="en-US" altLang="zh-CN" spc="113" noProof="1" dirty="0">
                            <a:solidFill>
                              <a:schemeClr val="tx1">
                                <a:lumMod val="65000"/>
                                <a:lumOff val="35000"/>
                              </a:schemeClr>
                            </a:solidFill>
                            <a:latin typeface="Cambria Math" panose="02040503050406030204" pitchFamily="18" charset="0"/>
                            <a:sym typeface="+mn-ea"/>
                          </a:rPr>
                          <m:t>𝑞</m:t>
                        </m:r>
                      </m:sub>
                    </m:sSub>
                    <m:r>
                      <a:rPr lang="en-US" altLang="zh-CN" spc="113" noProof="1" dirty="0">
                        <a:solidFill>
                          <a:schemeClr val="tx1">
                            <a:lumMod val="65000"/>
                            <a:lumOff val="35000"/>
                          </a:schemeClr>
                        </a:solidFill>
                        <a:latin typeface="Cambria Math" panose="02040503050406030204" pitchFamily="18" charset="0"/>
                        <a:sym typeface="+mn-ea"/>
                      </a:rPr>
                      <m:t>[</m:t>
                    </m:r>
                    <m:r>
                      <a:rPr lang="en-US" altLang="zh-CN" spc="113" noProof="1" dirty="0">
                        <a:solidFill>
                          <a:schemeClr val="tx1">
                            <a:lumMod val="65000"/>
                            <a:lumOff val="35000"/>
                          </a:schemeClr>
                        </a:solidFill>
                        <a:latin typeface="Cambria Math" panose="02040503050406030204" pitchFamily="18" charset="0"/>
                        <a:sym typeface="+mn-ea"/>
                      </a:rPr>
                      <m:t>𝑋</m:t>
                    </m:r>
                    <m:r>
                      <a:rPr lang="en-US" altLang="zh-CN" spc="113" noProof="1" dirty="0">
                        <a:solidFill>
                          <a:schemeClr val="tx1">
                            <a:lumMod val="65000"/>
                            <a:lumOff val="35000"/>
                          </a:schemeClr>
                        </a:solidFill>
                        <a:latin typeface="Cambria Math" panose="02040503050406030204" pitchFamily="18" charset="0"/>
                        <a:sym typeface="+mn-ea"/>
                      </a:rPr>
                      <m:t>]/(</m:t>
                    </m:r>
                    <m:sSub>
                      <m:sSubPr>
                        <m:ctrlPr>
                          <a:rPr lang="en-US" altLang="zh-CN" i="1" spc="113" noProof="1" dirty="0">
                            <a:solidFill>
                              <a:schemeClr val="tx1">
                                <a:lumMod val="65000"/>
                                <a:lumOff val="35000"/>
                              </a:schemeClr>
                            </a:solidFill>
                            <a:latin typeface="Cambria Math" panose="02040503050406030204" pitchFamily="18" charset="0"/>
                            <a:sym typeface="+mn-ea"/>
                          </a:rPr>
                        </m:ctrlPr>
                      </m:sSubPr>
                      <m:e>
                        <m:r>
                          <a:rPr lang="en-US" altLang="zh-CN" spc="113" noProof="1" dirty="0">
                            <a:solidFill>
                              <a:schemeClr val="tx1">
                                <a:lumMod val="65000"/>
                                <a:lumOff val="35000"/>
                              </a:schemeClr>
                            </a:solidFill>
                            <a:latin typeface="Cambria Math" panose="02040503050406030204" pitchFamily="18" charset="0"/>
                            <a:sym typeface="+mn-ea"/>
                          </a:rPr>
                          <m:t>𝑓</m:t>
                        </m:r>
                      </m:e>
                      <m:sub>
                        <m:r>
                          <a:rPr lang="en-US" altLang="zh-CN" spc="113" noProof="1" dirty="0">
                            <a:solidFill>
                              <a:schemeClr val="tx1">
                                <a:lumMod val="65000"/>
                                <a:lumOff val="35000"/>
                              </a:schemeClr>
                            </a:solidFill>
                            <a:latin typeface="Cambria Math" panose="02040503050406030204" pitchFamily="18" charset="0"/>
                            <a:sym typeface="+mn-ea"/>
                          </a:rPr>
                          <m:t>1</m:t>
                        </m:r>
                      </m:sub>
                    </m:sSub>
                    <m:r>
                      <a:rPr lang="en-US" altLang="zh-CN" spc="113" noProof="1" dirty="0">
                        <a:solidFill>
                          <a:schemeClr val="tx1">
                            <a:lumMod val="65000"/>
                            <a:lumOff val="35000"/>
                          </a:schemeClr>
                        </a:solidFill>
                        <a:latin typeface="Cambria Math" panose="02040503050406030204" pitchFamily="18" charset="0"/>
                        <a:sym typeface="+mn-ea"/>
                      </a:rPr>
                      <m:t>(</m:t>
                    </m:r>
                    <m:r>
                      <a:rPr lang="en-US" altLang="zh-CN" spc="113" noProof="1" dirty="0">
                        <a:solidFill>
                          <a:schemeClr val="tx1">
                            <a:lumMod val="65000"/>
                            <a:lumOff val="35000"/>
                          </a:schemeClr>
                        </a:solidFill>
                        <a:latin typeface="Cambria Math" panose="02040503050406030204" pitchFamily="18" charset="0"/>
                        <a:sym typeface="+mn-ea"/>
                      </a:rPr>
                      <m:t>𝑥</m:t>
                    </m:r>
                    <m:r>
                      <a:rPr lang="en-US" altLang="zh-CN" spc="113" noProof="1" dirty="0">
                        <a:solidFill>
                          <a:schemeClr val="tx1">
                            <a:lumMod val="65000"/>
                            <a:lumOff val="35000"/>
                          </a:schemeClr>
                        </a:solidFill>
                        <a:latin typeface="Cambria Math" panose="02040503050406030204" pitchFamily="18" charset="0"/>
                        <a:sym typeface="+mn-ea"/>
                      </a:rPr>
                      <m:t>))×⋯</m:t>
                    </m:r>
                    <m:sSub>
                      <m:sSubPr>
                        <m:ctrlPr>
                          <a:rPr lang="en-US" altLang="zh-CN" i="1" spc="113" noProof="1" dirty="0">
                            <a:solidFill>
                              <a:schemeClr val="tx1">
                                <a:lumMod val="65000"/>
                                <a:lumOff val="35000"/>
                              </a:schemeClr>
                            </a:solidFill>
                            <a:latin typeface="Cambria Math" panose="02040503050406030204" pitchFamily="18" charset="0"/>
                            <a:sym typeface="+mn-ea"/>
                          </a:rPr>
                        </m:ctrlPr>
                      </m:sSubPr>
                      <m:e>
                        <m:r>
                          <a:rPr lang="en-US" altLang="zh-CN" spc="113" noProof="1" dirty="0">
                            <a:solidFill>
                              <a:schemeClr val="tx1">
                                <a:lumMod val="65000"/>
                                <a:lumOff val="35000"/>
                              </a:schemeClr>
                            </a:solidFill>
                            <a:latin typeface="Cambria Math" panose="02040503050406030204" pitchFamily="18" charset="0"/>
                            <a:sym typeface="+mn-ea"/>
                          </a:rPr>
                          <m:t>𝑍</m:t>
                        </m:r>
                      </m:e>
                      <m:sub>
                        <m:r>
                          <a:rPr lang="en-US" altLang="zh-CN" spc="113" noProof="1" dirty="0">
                            <a:solidFill>
                              <a:schemeClr val="tx1">
                                <a:lumMod val="65000"/>
                                <a:lumOff val="35000"/>
                              </a:schemeClr>
                            </a:solidFill>
                            <a:latin typeface="Cambria Math" panose="02040503050406030204" pitchFamily="18" charset="0"/>
                            <a:sym typeface="+mn-ea"/>
                          </a:rPr>
                          <m:t>𝑞</m:t>
                        </m:r>
                      </m:sub>
                    </m:sSub>
                    <m:r>
                      <a:rPr lang="en-US" altLang="zh-CN" spc="113" noProof="1" dirty="0">
                        <a:solidFill>
                          <a:schemeClr val="tx1">
                            <a:lumMod val="65000"/>
                            <a:lumOff val="35000"/>
                          </a:schemeClr>
                        </a:solidFill>
                        <a:latin typeface="Cambria Math" panose="02040503050406030204" pitchFamily="18" charset="0"/>
                        <a:sym typeface="+mn-ea"/>
                      </a:rPr>
                      <m:t>[</m:t>
                    </m:r>
                    <m:r>
                      <a:rPr lang="en-US" altLang="zh-CN" spc="113" noProof="1" dirty="0">
                        <a:solidFill>
                          <a:schemeClr val="tx1">
                            <a:lumMod val="65000"/>
                            <a:lumOff val="35000"/>
                          </a:schemeClr>
                        </a:solidFill>
                        <a:latin typeface="Cambria Math" panose="02040503050406030204" pitchFamily="18" charset="0"/>
                        <a:sym typeface="+mn-ea"/>
                      </a:rPr>
                      <m:t>𝑋</m:t>
                    </m:r>
                    <m:r>
                      <a:rPr lang="en-US" altLang="zh-CN" spc="113" noProof="1" dirty="0">
                        <a:solidFill>
                          <a:schemeClr val="tx1">
                            <a:lumMod val="65000"/>
                            <a:lumOff val="35000"/>
                          </a:schemeClr>
                        </a:solidFill>
                        <a:latin typeface="Cambria Math" panose="02040503050406030204" pitchFamily="18" charset="0"/>
                        <a:sym typeface="+mn-ea"/>
                      </a:rPr>
                      <m:t>]/(</m:t>
                    </m:r>
                    <m:sSub>
                      <m:sSubPr>
                        <m:ctrlPr>
                          <a:rPr lang="en-US" altLang="zh-CN" i="1" spc="113" noProof="1" dirty="0">
                            <a:solidFill>
                              <a:schemeClr val="tx1">
                                <a:lumMod val="65000"/>
                                <a:lumOff val="35000"/>
                              </a:schemeClr>
                            </a:solidFill>
                            <a:latin typeface="Cambria Math" panose="02040503050406030204" pitchFamily="18" charset="0"/>
                            <a:sym typeface="+mn-ea"/>
                          </a:rPr>
                        </m:ctrlPr>
                      </m:sSubPr>
                      <m:e>
                        <m:r>
                          <a:rPr lang="en-US" altLang="zh-CN" spc="113" noProof="1" dirty="0">
                            <a:solidFill>
                              <a:schemeClr val="tx1">
                                <a:lumMod val="65000"/>
                                <a:lumOff val="35000"/>
                              </a:schemeClr>
                            </a:solidFill>
                            <a:latin typeface="Cambria Math" panose="02040503050406030204" pitchFamily="18" charset="0"/>
                            <a:sym typeface="+mn-ea"/>
                          </a:rPr>
                          <m:t>𝑓</m:t>
                        </m:r>
                      </m:e>
                      <m:sub>
                        <m:r>
                          <a:rPr lang="en-US" altLang="zh-CN" spc="113" noProof="1" dirty="0">
                            <a:solidFill>
                              <a:schemeClr val="tx1">
                                <a:lumMod val="65000"/>
                                <a:lumOff val="35000"/>
                              </a:schemeClr>
                            </a:solidFill>
                            <a:latin typeface="Cambria Math" panose="02040503050406030204" pitchFamily="18" charset="0"/>
                            <a:sym typeface="+mn-ea"/>
                          </a:rPr>
                          <m:t>𝑡</m:t>
                        </m:r>
                      </m:sub>
                    </m:sSub>
                    <m:d>
                      <m:dPr>
                        <m:ctrlPr>
                          <a:rPr lang="en-US" altLang="zh-CN" i="1" spc="113" noProof="1" dirty="0">
                            <a:solidFill>
                              <a:schemeClr val="tx1">
                                <a:lumMod val="65000"/>
                                <a:lumOff val="35000"/>
                              </a:schemeClr>
                            </a:solidFill>
                            <a:latin typeface="Cambria Math" panose="02040503050406030204" pitchFamily="18" charset="0"/>
                            <a:sym typeface="+mn-ea"/>
                          </a:rPr>
                        </m:ctrlPr>
                      </m:dPr>
                      <m:e>
                        <m:r>
                          <a:rPr lang="en-US" altLang="zh-CN" spc="113" noProof="1" dirty="0">
                            <a:solidFill>
                              <a:schemeClr val="tx1">
                                <a:lumMod val="65000"/>
                                <a:lumOff val="35000"/>
                              </a:schemeClr>
                            </a:solidFill>
                            <a:latin typeface="Cambria Math" panose="02040503050406030204" pitchFamily="18" charset="0"/>
                            <a:sym typeface="+mn-ea"/>
                          </a:rPr>
                          <m:t>𝑥</m:t>
                        </m:r>
                      </m:e>
                    </m:d>
                    <m:r>
                      <a:rPr lang="en-US" altLang="zh-CN" spc="113" noProof="1" dirty="0">
                        <a:solidFill>
                          <a:schemeClr val="tx1">
                            <a:lumMod val="65000"/>
                            <a:lumOff val="35000"/>
                          </a:schemeClr>
                        </a:solidFill>
                        <a:latin typeface="Cambria Math" panose="02040503050406030204" pitchFamily="18" charset="0"/>
                        <a:sym typeface="+mn-ea"/>
                      </a:rPr>
                      <m:t>)</m:t>
                    </m:r>
                  </m:oMath>
                </a14:m>
                <a:endParaRPr lang="en-US" altLang="zh-CN" spc="113" noProof="1">
                  <a:solidFill>
                    <a:schemeClr val="tx1">
                      <a:lumMod val="65000"/>
                      <a:lumOff val="35000"/>
                    </a:schemeClr>
                  </a:solidFill>
                  <a:latin typeface="Arial" panose="020B0604020202020204" pitchFamily="34" charset="0"/>
                  <a:ea typeface="微软雅黑" panose="020B0503020204020204" pitchFamily="34" charset="-122"/>
                  <a:sym typeface="+mn-ea"/>
                </a:endParaRPr>
              </a:p>
              <a:p>
                <a:endParaRPr lang="zh-CN" altLang="en-US" dirty="0"/>
              </a:p>
            </p:txBody>
          </p:sp>
        </mc:Choice>
        <mc:Fallback>
          <p:sp>
            <p:nvSpPr>
              <p:cNvPr id="5" name="文本框 4">
                <a:extLst>
                  <a:ext uri="{FF2B5EF4-FFF2-40B4-BE49-F238E27FC236}">
                    <a16:creationId xmlns:a16="http://schemas.microsoft.com/office/drawing/2014/main" id="{4E94DD2C-686B-4F23-80F2-5638B9B1C214}"/>
                  </a:ext>
                </a:extLst>
              </p:cNvPr>
              <p:cNvSpPr txBox="1">
                <a:spLocks noRot="1" noChangeAspect="1" noMove="1" noResize="1" noEditPoints="1" noAdjustHandles="1" noChangeArrowheads="1" noChangeShapeType="1" noTextEdit="1"/>
              </p:cNvSpPr>
              <p:nvPr/>
            </p:nvSpPr>
            <p:spPr>
              <a:xfrm>
                <a:off x="456300" y="3536950"/>
                <a:ext cx="8058435" cy="2561086"/>
              </a:xfrm>
              <a:prstGeom prst="rect">
                <a:avLst/>
              </a:prstGeom>
              <a:blipFill>
                <a:blip r:embed="rId3"/>
                <a:stretch>
                  <a:fillRect l="-6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44589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026358-0C6C-4D03-BDE0-C6268B4AC451}"/>
              </a:ext>
            </a:extLst>
          </p:cNvPr>
          <p:cNvSpPr>
            <a:spLocks noGrp="1"/>
          </p:cNvSpPr>
          <p:nvPr>
            <p:ph type="title"/>
          </p:nvPr>
        </p:nvSpPr>
        <p:spPr/>
        <p:txBody>
          <a:bodyPr>
            <a:normAutofit fontScale="90000"/>
          </a:bodyPr>
          <a:lstStyle/>
          <a:p>
            <a:pPr algn="ctr"/>
            <a:r>
              <a:rPr lang="en-US" altLang="zh-CN" dirty="0"/>
              <a:t>Connection with Homomorphic Encryption</a:t>
            </a:r>
            <a:endParaRPr lang="zh-CN" altLang="en-US" dirty="0"/>
          </a:p>
        </p:txBody>
      </p:sp>
      <p:sp>
        <p:nvSpPr>
          <p:cNvPr id="3" name="内容占位符 2">
            <a:extLst>
              <a:ext uri="{FF2B5EF4-FFF2-40B4-BE49-F238E27FC236}">
                <a16:creationId xmlns:a16="http://schemas.microsoft.com/office/drawing/2014/main" id="{9491333A-6247-4A23-A09A-999BF5D6F0B3}"/>
              </a:ext>
            </a:extLst>
          </p:cNvPr>
          <p:cNvSpPr>
            <a:spLocks noGrp="1"/>
          </p:cNvSpPr>
          <p:nvPr>
            <p:ph idx="1"/>
          </p:nvPr>
        </p:nvSpPr>
        <p:spPr>
          <a:xfrm>
            <a:off x="456300" y="1637070"/>
            <a:ext cx="8226900" cy="1981201"/>
          </a:xfrm>
        </p:spPr>
        <p:txBody>
          <a:bodyPr>
            <a:normAutofit fontScale="92500" lnSpcReduction="20000"/>
          </a:bodyPr>
          <a:lstStyle/>
          <a:p>
            <a:r>
              <a:rPr lang="en-US" altLang="zh-CN" sz="1800" dirty="0"/>
              <a:t> The Homomorphic encryption was used in the variants of SPDZ protocol ([RSS19], [OSV20],[CKL21]) to prepare the correlated randomness for the online phase.</a:t>
            </a:r>
          </a:p>
          <a:p>
            <a:r>
              <a:rPr lang="en-US" altLang="zh-CN" sz="1800" dirty="0"/>
              <a:t> To embed the message into the plaintext of homomorphic encryption, </a:t>
            </a:r>
            <a:r>
              <a:rPr lang="en-US" altLang="zh-CN" sz="1800" dirty="0" err="1"/>
              <a:t>Cheon</a:t>
            </a:r>
            <a:r>
              <a:rPr lang="en-US" altLang="zh-CN" sz="1800" dirty="0"/>
              <a:t> and Lee [CL22] proposed a unified framework called the packing method. </a:t>
            </a:r>
            <a:endParaRPr lang="zh-CN" altLang="en-US" sz="1800" dirty="0"/>
          </a:p>
        </p:txBody>
      </p:sp>
      <mc:AlternateContent xmlns:mc="http://schemas.openxmlformats.org/markup-compatibility/2006">
        <mc:Choice xmlns:a14="http://schemas.microsoft.com/office/drawing/2010/main" Requires="a14">
          <p:sp>
            <p:nvSpPr>
              <p:cNvPr id="4" name="文本框 3">
                <a:extLst>
                  <a:ext uri="{FF2B5EF4-FFF2-40B4-BE49-F238E27FC236}">
                    <a16:creationId xmlns:a16="http://schemas.microsoft.com/office/drawing/2014/main" id="{0D1EC2E2-717B-4DBB-BB91-6712AE0A1512}"/>
                  </a:ext>
                </a:extLst>
              </p:cNvPr>
              <p:cNvSpPr txBox="1"/>
              <p:nvPr/>
            </p:nvSpPr>
            <p:spPr>
              <a:xfrm>
                <a:off x="589936" y="3824748"/>
                <a:ext cx="8171923" cy="1791003"/>
              </a:xfrm>
              <a:prstGeom prst="rect">
                <a:avLst/>
              </a:prstGeom>
              <a:noFill/>
            </p:spPr>
            <p:txBody>
              <a:bodyPr wrap="square" rtlCol="0">
                <a:spAutoFit/>
              </a:bodyPr>
              <a:lstStyle/>
              <a:p>
                <a:r>
                  <a:rPr lang="en-US" altLang="zh-CN" dirty="0"/>
                  <a:t>([CL22]) A pair of algorithms </a:t>
                </a:r>
                <a14:m>
                  <m:oMath xmlns:m="http://schemas.openxmlformats.org/officeDocument/2006/math">
                    <m:sSubSup>
                      <m:sSubSupPr>
                        <m:ctrlPr>
                          <a:rPr lang="en-US" altLang="zh-CN" b="0" i="1" dirty="0" smtClean="0">
                            <a:latin typeface="Cambria Math" panose="02040503050406030204" pitchFamily="18" charset="0"/>
                          </a:rPr>
                        </m:ctrlPr>
                      </m:sSubSupPr>
                      <m:e>
                        <m:d>
                          <m:dPr>
                            <m:ctrlPr>
                              <a:rPr lang="en-US" altLang="zh-CN" i="1" dirty="0" smtClean="0">
                                <a:latin typeface="Cambria Math" panose="02040503050406030204" pitchFamily="18" charset="0"/>
                              </a:rPr>
                            </m:ctrlPr>
                          </m:dPr>
                          <m:e>
                            <m:r>
                              <a:rPr lang="en-US" altLang="zh-CN" i="1" dirty="0" smtClean="0">
                                <a:latin typeface="Cambria Math" panose="02040503050406030204" pitchFamily="18" charset="0"/>
                              </a:rPr>
                              <m:t>𝑃𝑎𝑐</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𝑘</m:t>
                                </m:r>
                              </m:e>
                              <m:sub>
                                <m:r>
                                  <a:rPr lang="en-US" altLang="zh-CN" b="0" i="1" dirty="0" smtClean="0">
                                    <a:latin typeface="Cambria Math" panose="02040503050406030204" pitchFamily="18" charset="0"/>
                                  </a:rPr>
                                  <m:t>𝑖</m:t>
                                </m:r>
                              </m:sub>
                            </m:sSub>
                            <m:r>
                              <a:rPr lang="en-US" altLang="zh-CN" i="1" dirty="0" smtClean="0">
                                <a:latin typeface="Cambria Math" panose="02040503050406030204" pitchFamily="18" charset="0"/>
                              </a:rPr>
                              <m:t>, </m:t>
                            </m:r>
                            <m:r>
                              <a:rPr lang="en-US" altLang="zh-CN" i="1" dirty="0" smtClean="0">
                                <a:latin typeface="Cambria Math" panose="02040503050406030204" pitchFamily="18" charset="0"/>
                              </a:rPr>
                              <m:t>𝑈𝑛𝑝𝑎𝑐</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𝑘</m:t>
                                </m:r>
                              </m:e>
                              <m:sub>
                                <m:r>
                                  <a:rPr lang="en-US" altLang="zh-CN" b="0" i="1" dirty="0" smtClean="0">
                                    <a:latin typeface="Cambria Math" panose="02040503050406030204" pitchFamily="18" charset="0"/>
                                  </a:rPr>
                                  <m:t>𝑖</m:t>
                                </m:r>
                              </m:sub>
                            </m:sSub>
                          </m:e>
                        </m:d>
                      </m:e>
                      <m:sub>
                        <m:r>
                          <a:rPr lang="en-US" altLang="zh-CN" b="0" i="1" dirty="0" smtClean="0">
                            <a:latin typeface="Cambria Math" panose="02040503050406030204" pitchFamily="18" charset="0"/>
                          </a:rPr>
                          <m:t>𝑖</m:t>
                        </m:r>
                        <m:r>
                          <a:rPr lang="en-US" altLang="zh-CN" b="0" i="1" dirty="0" smtClean="0">
                            <a:latin typeface="Cambria Math" panose="02040503050406030204" pitchFamily="18" charset="0"/>
                          </a:rPr>
                          <m:t>=1 </m:t>
                        </m:r>
                      </m:sub>
                      <m:sup>
                        <m:r>
                          <a:rPr lang="en-US" altLang="zh-CN" b="0" i="1" dirty="0" smtClean="0">
                            <a:latin typeface="Cambria Math" panose="02040503050406030204" pitchFamily="18" charset="0"/>
                          </a:rPr>
                          <m:t>𝑛</m:t>
                        </m:r>
                      </m:sup>
                    </m:sSubSup>
                    <m:r>
                      <a:rPr lang="en-US" altLang="zh-CN" i="1" dirty="0" smtClean="0">
                        <a:latin typeface="Cambria Math" panose="02040503050406030204" pitchFamily="18" charset="0"/>
                      </a:rPr>
                      <m:t> </m:t>
                    </m:r>
                  </m:oMath>
                </a14:m>
                <a:r>
                  <a:rPr lang="en-US" altLang="zh-CN" dirty="0"/>
                  <a:t>is said to be a packing method for message over </a:t>
                </a:r>
                <a14:m>
                  <m:oMath xmlns:m="http://schemas.openxmlformats.org/officeDocument/2006/math">
                    <m:r>
                      <a:rPr lang="en-US" altLang="zh-CN" b="0" i="1" smtClean="0">
                        <a:latin typeface="Cambria Math" panose="02040503050406030204" pitchFamily="18" charset="0"/>
                      </a:rPr>
                      <m:t>𝐺𝑅</m:t>
                    </m:r>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𝑞</m:t>
                            </m:r>
                            <m:r>
                              <a:rPr lang="en-US" altLang="zh-CN" b="0" i="1" smtClean="0">
                                <a:latin typeface="Cambria Math" panose="02040503050406030204" pitchFamily="18" charset="0"/>
                              </a:rPr>
                              <m:t>,</m:t>
                            </m:r>
                            <m:r>
                              <a:rPr lang="en-US" altLang="zh-CN" b="0" i="1" smtClean="0">
                                <a:latin typeface="Cambria Math" panose="02040503050406030204" pitchFamily="18" charset="0"/>
                              </a:rPr>
                              <m:t>𝑑</m:t>
                            </m:r>
                          </m:e>
                        </m:d>
                      </m:e>
                      <m:sup>
                        <m:r>
                          <a:rPr lang="en-US" altLang="zh-CN" b="0" i="1" smtClean="0">
                            <a:latin typeface="Cambria Math" panose="02040503050406030204" pitchFamily="18" charset="0"/>
                          </a:rPr>
                          <m:t>𝑛</m:t>
                        </m:r>
                      </m:sup>
                    </m:sSup>
                  </m:oMath>
                </a14:m>
                <a:r>
                  <a:rPr lang="zh-CN" altLang="en-US" dirty="0"/>
                  <a:t> </a:t>
                </a:r>
                <a:r>
                  <a:rPr lang="en-US" altLang="zh-CN" dirty="0"/>
                  <a:t>into </a:t>
                </a:r>
                <a14:m>
                  <m:oMath xmlns:m="http://schemas.openxmlformats.org/officeDocument/2006/math">
                    <m:r>
                      <a:rPr lang="en-US" altLang="zh-CN" b="0" i="1" smtClean="0">
                        <a:latin typeface="Cambria Math" panose="02040503050406030204" pitchFamily="18" charset="0"/>
                      </a:rPr>
                      <m:t>𝐺𝑅</m:t>
                    </m:r>
                    <m:r>
                      <a:rPr lang="en-US" altLang="zh-CN" b="0" i="1" smtClean="0">
                        <a:latin typeface="Cambria Math" panose="02040503050406030204" pitchFamily="18" charset="0"/>
                      </a:rPr>
                      <m:t>(</m:t>
                    </m:r>
                    <m:r>
                      <a:rPr lang="en-US" altLang="zh-CN" b="0" i="1" smtClean="0">
                        <a:latin typeface="Cambria Math" panose="02040503050406030204" pitchFamily="18" charset="0"/>
                      </a:rPr>
                      <m:t>𝑞</m:t>
                    </m:r>
                    <m:r>
                      <a:rPr lang="en-US" altLang="zh-CN" b="0" i="1" smtClean="0">
                        <a:latin typeface="Cambria Math" panose="02040503050406030204" pitchFamily="18" charset="0"/>
                      </a:rPr>
                      <m:t>,</m:t>
                    </m:r>
                    <m:r>
                      <a:rPr lang="en-US" altLang="zh-CN" b="0" i="1" smtClean="0">
                        <a:latin typeface="Cambria Math" panose="02040503050406030204" pitchFamily="18" charset="0"/>
                      </a:rPr>
                      <m:t>𝑚</m:t>
                    </m:r>
                    <m:r>
                      <a:rPr lang="en-US" altLang="zh-CN" b="0" i="1" smtClean="0">
                        <a:latin typeface="Cambria Math" panose="02040503050406030204" pitchFamily="18" charset="0"/>
                      </a:rPr>
                      <m:t>)</m:t>
                    </m:r>
                  </m:oMath>
                </a14:m>
                <a:r>
                  <a:rPr lang="zh-CN" altLang="en-US" dirty="0"/>
                  <a:t> </a:t>
                </a:r>
                <a:r>
                  <a:rPr lang="en-US" altLang="zh-CN" dirty="0"/>
                  <a:t>if the followings hold: </a:t>
                </a:r>
              </a:p>
              <a:p>
                <a:pPr marL="342900" indent="-342900">
                  <a:buAutoNum type="arabicPeriod"/>
                </a:pPr>
                <a14:m>
                  <m:oMath xmlns:m="http://schemas.openxmlformats.org/officeDocument/2006/math">
                    <m:r>
                      <a:rPr lang="en-US" altLang="zh-CN" i="1" dirty="0">
                        <a:latin typeface="Cambria Math" panose="02040503050406030204" pitchFamily="18" charset="0"/>
                      </a:rPr>
                      <m:t>𝑈𝑛𝑝𝑎𝑐</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𝑘</m:t>
                        </m:r>
                      </m:e>
                      <m:sub>
                        <m:r>
                          <a:rPr lang="en-US" altLang="zh-CN" i="1" dirty="0">
                            <a:latin typeface="Cambria Math" panose="02040503050406030204" pitchFamily="18" charset="0"/>
                          </a:rPr>
                          <m:t>𝑖</m:t>
                        </m:r>
                      </m:sub>
                    </m:sSub>
                    <m:d>
                      <m:dPr>
                        <m:ctrlPr>
                          <a:rPr lang="en-US" altLang="zh-CN" b="0" i="1" dirty="0" smtClean="0">
                            <a:latin typeface="Cambria Math" panose="02040503050406030204" pitchFamily="18" charset="0"/>
                          </a:rPr>
                        </m:ctrlPr>
                      </m:dPr>
                      <m:e>
                        <m:r>
                          <a:rPr lang="en-US" altLang="zh-CN" i="1" dirty="0">
                            <a:latin typeface="Cambria Math" panose="02040503050406030204" pitchFamily="18" charset="0"/>
                          </a:rPr>
                          <m:t>𝑃𝑎𝑐</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𝑘</m:t>
                            </m:r>
                          </m:e>
                          <m:sub>
                            <m:r>
                              <a:rPr lang="en-US" altLang="zh-CN" i="1" dirty="0">
                                <a:latin typeface="Cambria Math" panose="02040503050406030204" pitchFamily="18" charset="0"/>
                              </a:rPr>
                              <m:t>𝑖</m:t>
                            </m:r>
                          </m:sub>
                        </m:sSub>
                        <m:d>
                          <m:dPr>
                            <m:ctrlPr>
                              <a:rPr lang="en-US" altLang="zh-CN" b="1" i="1" dirty="0" smtClean="0">
                                <a:latin typeface="Cambria Math" panose="02040503050406030204" pitchFamily="18" charset="0"/>
                              </a:rPr>
                            </m:ctrlPr>
                          </m:dPr>
                          <m:e>
                            <m:r>
                              <a:rPr lang="en-US" altLang="zh-CN" b="1" i="1" dirty="0" smtClean="0">
                                <a:latin typeface="Cambria Math" panose="02040503050406030204" pitchFamily="18" charset="0"/>
                              </a:rPr>
                              <m:t>𝒂</m:t>
                            </m:r>
                          </m:e>
                        </m:d>
                      </m:e>
                    </m:d>
                    <m:r>
                      <a:rPr lang="en-US" altLang="zh-CN" b="0" i="1" dirty="0" smtClean="0">
                        <a:latin typeface="Cambria Math" panose="02040503050406030204" pitchFamily="18" charset="0"/>
                      </a:rPr>
                      <m:t>=</m:t>
                    </m:r>
                    <m:r>
                      <a:rPr lang="en-US" altLang="zh-CN" b="1" i="1" dirty="0" smtClean="0">
                        <a:latin typeface="Cambria Math" panose="02040503050406030204" pitchFamily="18" charset="0"/>
                      </a:rPr>
                      <m:t>𝒂</m:t>
                    </m:r>
                    <m:r>
                      <a:rPr lang="en-US" altLang="zh-CN" b="1" i="1" dirty="0" smtClean="0">
                        <a:latin typeface="Cambria Math" panose="02040503050406030204" pitchFamily="18" charset="0"/>
                      </a:rPr>
                      <m:t>,</m:t>
                    </m:r>
                  </m:oMath>
                </a14:m>
                <a:r>
                  <a:rPr lang="zh-CN" altLang="en-US" b="1" dirty="0"/>
                  <a:t> </a:t>
                </a:r>
                <a:r>
                  <a:rPr lang="en-US" altLang="zh-CN" dirty="0"/>
                  <a:t> for all </a:t>
                </a:r>
                <a14:m>
                  <m:oMath xmlns:m="http://schemas.openxmlformats.org/officeDocument/2006/math">
                    <m:r>
                      <a:rPr lang="en-US" altLang="zh-CN" b="1" i="1" dirty="0">
                        <a:latin typeface="Cambria Math" panose="02040503050406030204" pitchFamily="18" charset="0"/>
                      </a:rPr>
                      <m:t>𝒂</m:t>
                    </m:r>
                    <m:r>
                      <a:rPr lang="en-US" altLang="zh-CN" b="1" i="1" dirty="0" smtClean="0">
                        <a:latin typeface="Cambria Math" panose="02040503050406030204" pitchFamily="18" charset="0"/>
                      </a:rPr>
                      <m:t>∈</m:t>
                    </m:r>
                    <m:r>
                      <a:rPr lang="en-US" altLang="zh-CN" b="0" i="1" dirty="0" smtClean="0">
                        <a:latin typeface="Cambria Math" panose="02040503050406030204" pitchFamily="18" charset="0"/>
                      </a:rPr>
                      <m:t>𝐺𝑅</m:t>
                    </m:r>
                    <m:sSup>
                      <m:sSupPr>
                        <m:ctrlPr>
                          <a:rPr lang="en-US" altLang="zh-CN" b="0" i="1" dirty="0" smtClean="0">
                            <a:latin typeface="Cambria Math" panose="02040503050406030204" pitchFamily="18" charset="0"/>
                          </a:rPr>
                        </m:ctrlPr>
                      </m:sSupPr>
                      <m:e>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𝑞</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𝑑</m:t>
                            </m:r>
                          </m:e>
                        </m:d>
                      </m:e>
                      <m:sup>
                        <m:r>
                          <a:rPr lang="en-US" altLang="zh-CN" b="0" i="1" dirty="0" smtClean="0">
                            <a:latin typeface="Cambria Math" panose="02040503050406030204" pitchFamily="18" charset="0"/>
                          </a:rPr>
                          <m:t>𝑛</m:t>
                        </m:r>
                      </m:sup>
                    </m:sSup>
                  </m:oMath>
                </a14:m>
                <a:endParaRPr lang="en-US" altLang="zh-CN" b="1" dirty="0"/>
              </a:p>
              <a:p>
                <a:pPr marL="342900" indent="-342900">
                  <a:buAutoNum type="arabicPeriod"/>
                </a:pPr>
                <a14:m>
                  <m:oMath xmlns:m="http://schemas.openxmlformats.org/officeDocument/2006/math">
                    <m:r>
                      <a:rPr lang="en-US" altLang="zh-CN" i="1" dirty="0">
                        <a:latin typeface="Cambria Math" panose="02040503050406030204" pitchFamily="18" charset="0"/>
                      </a:rPr>
                      <m:t>𝑈𝑛𝑝𝑎𝑐</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𝑘</m:t>
                        </m:r>
                      </m:e>
                      <m:sub>
                        <m:r>
                          <a:rPr lang="en-US" altLang="zh-CN" i="1" dirty="0">
                            <a:latin typeface="Cambria Math" panose="02040503050406030204" pitchFamily="18" charset="0"/>
                          </a:rPr>
                          <m:t>𝑖</m:t>
                        </m:r>
                      </m:sub>
                    </m:sSub>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𝑎</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𝑏</m:t>
                        </m:r>
                      </m:e>
                    </m:d>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𝑈𝑛𝑝𝑎𝑐</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𝑘</m:t>
                        </m:r>
                      </m:e>
                      <m:sub>
                        <m:r>
                          <a:rPr lang="en-US" altLang="zh-CN" b="0" i="1" dirty="0" smtClean="0">
                            <a:latin typeface="Cambria Math" panose="02040503050406030204" pitchFamily="18" charset="0"/>
                          </a:rPr>
                          <m:t>𝑖</m:t>
                        </m:r>
                      </m:sub>
                    </m:sSub>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𝑎</m:t>
                        </m:r>
                      </m:e>
                    </m:d>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𝑈𝑛𝑝𝑎𝑐</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𝑘</m:t>
                        </m:r>
                      </m:e>
                      <m:sub>
                        <m:r>
                          <a:rPr lang="en-US" altLang="zh-CN" b="0" i="1" dirty="0" smtClean="0">
                            <a:latin typeface="Cambria Math" panose="02040503050406030204" pitchFamily="18" charset="0"/>
                          </a:rPr>
                          <m:t>𝑖</m:t>
                        </m:r>
                      </m:sub>
                    </m:sSub>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𝑏</m:t>
                    </m:r>
                    <m:r>
                      <a:rPr lang="en-US" altLang="zh-CN" b="0" i="1" dirty="0" smtClean="0">
                        <a:latin typeface="Cambria Math" panose="02040503050406030204" pitchFamily="18" charset="0"/>
                      </a:rPr>
                      <m:t>)</m:t>
                    </m:r>
                  </m:oMath>
                </a14:m>
                <a:r>
                  <a:rPr lang="en-US" altLang="zh-CN" b="1" dirty="0"/>
                  <a:t> </a:t>
                </a:r>
                <a:r>
                  <a:rPr lang="en-US" altLang="zh-CN" dirty="0"/>
                  <a:t>for </a:t>
                </a:r>
                <a14:m>
                  <m:oMath xmlns:m="http://schemas.openxmlformats.org/officeDocument/2006/math">
                    <m:r>
                      <a:rPr lang="en-US" altLang="zh-CN" b="0" i="1" dirty="0">
                        <a:latin typeface="Cambria Math" panose="02040503050406030204" pitchFamily="18" charset="0"/>
                      </a:rPr>
                      <m:t>𝑎</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𝑏</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𝐺𝑅</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𝑞</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𝑚</m:t>
                    </m:r>
                    <m:r>
                      <a:rPr lang="en-US" altLang="zh-CN" b="0" i="1" dirty="0" smtClean="0">
                        <a:latin typeface="Cambria Math" panose="02040503050406030204" pitchFamily="18" charset="0"/>
                      </a:rPr>
                      <m:t>)</m:t>
                    </m:r>
                  </m:oMath>
                </a14:m>
                <a:r>
                  <a:rPr lang="en-US" altLang="zh-CN" dirty="0"/>
                  <a:t>.</a:t>
                </a:r>
              </a:p>
              <a:p>
                <a:pPr marL="342900" indent="-342900">
                  <a:buAutoNum type="arabicPeriod"/>
                </a:pPr>
                <a:r>
                  <a:rPr lang="en-US" altLang="zh-CN" dirty="0"/>
                  <a:t>If </a:t>
                </a:r>
                <a14:m>
                  <m:oMath xmlns:m="http://schemas.openxmlformats.org/officeDocument/2006/math">
                    <m:r>
                      <a:rPr lang="en-US" altLang="zh-CN" b="0" i="1" dirty="0">
                        <a:latin typeface="Cambria Math" panose="02040503050406030204" pitchFamily="18" charset="0"/>
                      </a:rPr>
                      <m:t>𝑠</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𝑡</m:t>
                    </m:r>
                    <m:r>
                      <a:rPr lang="en-US" altLang="zh-CN" b="0" i="1" dirty="0" smtClean="0">
                        <a:latin typeface="Cambria Math" panose="02040503050406030204" pitchFamily="18" charset="0"/>
                      </a:rPr>
                      <m:t>∈</m:t>
                    </m:r>
                    <m:sSup>
                      <m:sSupPr>
                        <m:ctrlPr>
                          <a:rPr lang="en-US" altLang="zh-CN" i="1" dirty="0" smtClean="0">
                            <a:latin typeface="Cambria Math" panose="02040503050406030204" pitchFamily="18" charset="0"/>
                          </a:rPr>
                        </m:ctrlPr>
                      </m:sSupPr>
                      <m:e>
                        <m:r>
                          <a:rPr lang="en-US" altLang="zh-CN" b="0" i="1" dirty="0" smtClean="0">
                            <a:latin typeface="Cambria Math" panose="02040503050406030204" pitchFamily="18" charset="0"/>
                          </a:rPr>
                          <m:t>𝑍</m:t>
                        </m:r>
                      </m:e>
                      <m:sup>
                        <m:r>
                          <a:rPr lang="en-US" altLang="zh-CN" b="0" i="1" dirty="0" smtClean="0">
                            <a:latin typeface="Cambria Math" panose="02040503050406030204" pitchFamily="18" charset="0"/>
                          </a:rPr>
                          <m:t>+</m:t>
                        </m:r>
                      </m:sup>
                    </m:sSup>
                    <m:r>
                      <a:rPr lang="en-US" altLang="zh-CN" b="0" i="1" dirty="0" smtClean="0">
                        <a:latin typeface="Cambria Math" panose="02040503050406030204" pitchFamily="18" charset="0"/>
                      </a:rPr>
                      <m:t> </m:t>
                    </m:r>
                  </m:oMath>
                </a14:m>
                <a:r>
                  <a:rPr lang="en-US" altLang="zh-CN" dirty="0"/>
                  <a:t> with </a:t>
                </a:r>
                <a14:m>
                  <m:oMath xmlns:m="http://schemas.openxmlformats.org/officeDocument/2006/math">
                    <m:r>
                      <a:rPr lang="en-US" altLang="zh-CN" b="0" i="1" smtClean="0">
                        <a:latin typeface="Cambria Math" panose="02040503050406030204" pitchFamily="18" charset="0"/>
                      </a:rPr>
                      <m:t>𝑠</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r>
                      <a:rPr lang="en-US" altLang="zh-CN" b="0" i="1" smtClean="0">
                        <a:latin typeface="Cambria Math" panose="02040503050406030204" pitchFamily="18" charset="0"/>
                      </a:rPr>
                      <m:t>=</m:t>
                    </m:r>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𝐷</m:t>
                    </m:r>
                  </m:oMath>
                </a14:m>
                <a:r>
                  <a:rPr lang="en-US" altLang="zh-CN" dirty="0"/>
                  <a:t>, then it holds </a:t>
                </a:r>
                <a14:m>
                  <m:oMath xmlns:m="http://schemas.openxmlformats.org/officeDocument/2006/math">
                    <m:r>
                      <a:rPr lang="en-US" altLang="zh-CN" b="0" i="1" smtClean="0">
                        <a:latin typeface="Cambria Math" panose="02040503050406030204" pitchFamily="18" charset="0"/>
                      </a:rPr>
                      <m:t>𝑈𝑛𝑝𝑎𝑐</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𝑖</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𝑎</m:t>
                        </m:r>
                        <m:r>
                          <a:rPr lang="en-US" altLang="zh-CN" b="0" i="1" smtClean="0">
                            <a:latin typeface="Cambria Math" panose="02040503050406030204" pitchFamily="18" charset="0"/>
                          </a:rPr>
                          <m:t>⋅</m:t>
                        </m:r>
                        <m:r>
                          <a:rPr lang="en-US" altLang="zh-CN" b="0" i="1" smtClean="0">
                            <a:latin typeface="Cambria Math" panose="02040503050406030204" pitchFamily="18" charset="0"/>
                          </a:rPr>
                          <m:t>𝑏</m:t>
                        </m:r>
                      </m:e>
                    </m:d>
                    <m:r>
                      <a:rPr lang="en-US" altLang="zh-CN" b="0" i="1" smtClean="0">
                        <a:latin typeface="Cambria Math" panose="02040503050406030204" pitchFamily="18" charset="0"/>
                      </a:rPr>
                      <m:t>=</m:t>
                    </m:r>
                    <m:r>
                      <a:rPr lang="en-US" altLang="zh-CN" b="1" i="1" smtClean="0">
                        <a:latin typeface="Cambria Math" panose="02040503050406030204" pitchFamily="18" charset="0"/>
                      </a:rPr>
                      <m:t>𝒂</m:t>
                    </m:r>
                    <m:r>
                      <a:rPr lang="en-US" altLang="zh-CN" b="0" i="1" smtClean="0">
                        <a:latin typeface="Cambria Math" panose="02040503050406030204" pitchFamily="18" charset="0"/>
                      </a:rPr>
                      <m:t>⋆</m:t>
                    </m:r>
                    <m:r>
                      <a:rPr lang="en-US" altLang="zh-CN" b="1" i="1" smtClean="0">
                        <a:latin typeface="Cambria Math" panose="02040503050406030204" pitchFamily="18" charset="0"/>
                      </a:rPr>
                      <m:t>𝒃</m:t>
                    </m:r>
                  </m:oMath>
                </a14:m>
                <a:r>
                  <a:rPr lang="en-US" altLang="zh-CN" dirty="0"/>
                  <a:t> for </a:t>
                </a:r>
              </a:p>
              <a:p>
                <a14:m>
                  <m:oMath xmlns:m="http://schemas.openxmlformats.org/officeDocument/2006/math">
                    <m:r>
                      <a:rPr lang="en-US" altLang="zh-CN" b="0" i="1" smtClean="0">
                        <a:latin typeface="Cambria Math" panose="02040503050406030204" pitchFamily="18" charset="0"/>
                      </a:rPr>
                      <m:t>𝑈𝑛𝑝𝑎𝑐</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𝑠</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𝑎</m:t>
                        </m:r>
                      </m:e>
                    </m:d>
                    <m:r>
                      <a:rPr lang="en-US" altLang="zh-CN" b="0" i="1" smtClean="0">
                        <a:latin typeface="Cambria Math" panose="02040503050406030204" pitchFamily="18" charset="0"/>
                      </a:rPr>
                      <m:t>=</m:t>
                    </m:r>
                    <m:r>
                      <a:rPr lang="en-US" altLang="zh-CN" b="1" i="1" smtClean="0">
                        <a:latin typeface="Cambria Math" panose="02040503050406030204" pitchFamily="18" charset="0"/>
                      </a:rPr>
                      <m:t>𝒂</m:t>
                    </m:r>
                    <m:r>
                      <a:rPr lang="en-US" altLang="zh-CN" b="0" i="1" smtClean="0">
                        <a:latin typeface="Cambria Math" panose="02040503050406030204" pitchFamily="18" charset="0"/>
                      </a:rPr>
                      <m:t>, </m:t>
                    </m:r>
                    <m:r>
                      <a:rPr lang="en-US" altLang="zh-CN" b="0" i="1" smtClean="0">
                        <a:latin typeface="Cambria Math" panose="02040503050406030204" pitchFamily="18" charset="0"/>
                      </a:rPr>
                      <m:t>𝑈𝑛𝑝𝑎𝑐</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𝑏</m:t>
                        </m:r>
                      </m:e>
                    </m:d>
                    <m:r>
                      <a:rPr lang="en-US" altLang="zh-CN" b="0" i="1" smtClean="0">
                        <a:latin typeface="Cambria Math" panose="02040503050406030204" pitchFamily="18" charset="0"/>
                      </a:rPr>
                      <m:t>=</m:t>
                    </m:r>
                    <m:r>
                      <a:rPr lang="en-US" altLang="zh-CN" b="1" i="1" smtClean="0">
                        <a:latin typeface="Cambria Math" panose="02040503050406030204" pitchFamily="18" charset="0"/>
                      </a:rPr>
                      <m:t>𝒃</m:t>
                    </m:r>
                    <m:r>
                      <a:rPr lang="en-US" altLang="zh-CN" b="0" i="1" smtClean="0">
                        <a:latin typeface="Cambria Math" panose="02040503050406030204" pitchFamily="18" charset="0"/>
                      </a:rPr>
                      <m:t>.</m:t>
                    </m:r>
                  </m:oMath>
                </a14:m>
                <a:r>
                  <a:rPr lang="en-US" altLang="zh-CN" dirty="0"/>
                  <a:t> </a:t>
                </a:r>
              </a:p>
            </p:txBody>
          </p:sp>
        </mc:Choice>
        <mc:Fallback>
          <p:sp>
            <p:nvSpPr>
              <p:cNvPr id="4" name="文本框 3">
                <a:extLst>
                  <a:ext uri="{FF2B5EF4-FFF2-40B4-BE49-F238E27FC236}">
                    <a16:creationId xmlns:a16="http://schemas.microsoft.com/office/drawing/2014/main" id="{0D1EC2E2-717B-4DBB-BB91-6712AE0A1512}"/>
                  </a:ext>
                </a:extLst>
              </p:cNvPr>
              <p:cNvSpPr txBox="1">
                <a:spLocks noRot="1" noChangeAspect="1" noMove="1" noResize="1" noEditPoints="1" noAdjustHandles="1" noChangeArrowheads="1" noChangeShapeType="1" noTextEdit="1"/>
              </p:cNvSpPr>
              <p:nvPr/>
            </p:nvSpPr>
            <p:spPr>
              <a:xfrm>
                <a:off x="589936" y="3824748"/>
                <a:ext cx="8171923" cy="1791003"/>
              </a:xfrm>
              <a:prstGeom prst="rect">
                <a:avLst/>
              </a:prstGeom>
              <a:blipFill>
                <a:blip r:embed="rId2"/>
                <a:stretch>
                  <a:fillRect l="-672" t="-1701" r="-672" b="-170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770320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5EE895-D19D-4684-A59E-FAE6D1057A5D}"/>
              </a:ext>
            </a:extLst>
          </p:cNvPr>
          <p:cNvSpPr>
            <a:spLocks noGrp="1"/>
          </p:cNvSpPr>
          <p:nvPr>
            <p:ph type="title"/>
          </p:nvPr>
        </p:nvSpPr>
        <p:spPr/>
        <p:txBody>
          <a:bodyPr>
            <a:normAutofit fontScale="90000"/>
          </a:bodyPr>
          <a:lstStyle/>
          <a:p>
            <a:r>
              <a:rPr lang="en-US" altLang="zh-CN" dirty="0"/>
              <a:t>Connection with Homomorphic Encryption</a:t>
            </a:r>
            <a:endParaRPr lang="zh-CN" altLang="en-US" dirty="0"/>
          </a:p>
        </p:txBody>
      </p:sp>
      <p:sp>
        <p:nvSpPr>
          <p:cNvPr id="3" name="内容占位符 2">
            <a:extLst>
              <a:ext uri="{FF2B5EF4-FFF2-40B4-BE49-F238E27FC236}">
                <a16:creationId xmlns:a16="http://schemas.microsoft.com/office/drawing/2014/main" id="{0900B3B6-2AFF-43C8-A7EC-97D72F9360A9}"/>
              </a:ext>
            </a:extLst>
          </p:cNvPr>
          <p:cNvSpPr>
            <a:spLocks noGrp="1"/>
          </p:cNvSpPr>
          <p:nvPr>
            <p:ph idx="1"/>
          </p:nvPr>
        </p:nvSpPr>
        <p:spPr>
          <a:xfrm>
            <a:off x="456300" y="1612490"/>
            <a:ext cx="8226900" cy="1612491"/>
          </a:xfrm>
        </p:spPr>
        <p:txBody>
          <a:bodyPr>
            <a:normAutofit lnSpcReduction="10000"/>
          </a:bodyPr>
          <a:lstStyle/>
          <a:p>
            <a:r>
              <a:rPr lang="en-US" altLang="zh-CN" sz="2000" dirty="0"/>
              <a:t> We show that if the packing method is linear, then it is equivalent to the definition of degree-D RMFE. Thus, the construction of RMFE can be also applied to the packing method.</a:t>
            </a:r>
          </a:p>
        </p:txBody>
      </p:sp>
      <mc:AlternateContent xmlns:mc="http://schemas.openxmlformats.org/markup-compatibility/2006">
        <mc:Choice xmlns:a14="http://schemas.microsoft.com/office/drawing/2010/main" Requires="a14">
          <p:graphicFrame>
            <p:nvGraphicFramePr>
              <p:cNvPr id="6" name="表格 5">
                <a:extLst>
                  <a:ext uri="{FF2B5EF4-FFF2-40B4-BE49-F238E27FC236}">
                    <a16:creationId xmlns:a16="http://schemas.microsoft.com/office/drawing/2014/main" id="{8989CF26-EBCD-46FD-95D3-3340F0D97DF8}"/>
                  </a:ext>
                </a:extLst>
              </p:cNvPr>
              <p:cNvGraphicFramePr>
                <a:graphicFrameLocks noGrp="1"/>
              </p:cNvGraphicFramePr>
              <p:nvPr>
                <p:extLst>
                  <p:ext uri="{D42A27DB-BD31-4B8C-83A1-F6EECF244321}">
                    <p14:modId xmlns:p14="http://schemas.microsoft.com/office/powerpoint/2010/main" val="259097280"/>
                  </p:ext>
                </p:extLst>
              </p:nvPr>
            </p:nvGraphicFramePr>
            <p:xfrm>
              <a:off x="1153040" y="3638035"/>
              <a:ext cx="6096000" cy="2611565"/>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498965144"/>
                        </a:ext>
                      </a:extLst>
                    </a:gridCol>
                    <a:gridCol w="2032000">
                      <a:extLst>
                        <a:ext uri="{9D8B030D-6E8A-4147-A177-3AD203B41FA5}">
                          <a16:colId xmlns:a16="http://schemas.microsoft.com/office/drawing/2014/main" val="3770634262"/>
                        </a:ext>
                      </a:extLst>
                    </a:gridCol>
                    <a:gridCol w="2032000">
                      <a:extLst>
                        <a:ext uri="{9D8B030D-6E8A-4147-A177-3AD203B41FA5}">
                          <a16:colId xmlns:a16="http://schemas.microsoft.com/office/drawing/2014/main" val="1480005532"/>
                        </a:ext>
                      </a:extLst>
                    </a:gridCol>
                  </a:tblGrid>
                  <a:tr h="370840">
                    <a:tc>
                      <a:txBody>
                        <a:bodyPr/>
                        <a:lstStyle/>
                        <a:p>
                          <a:r>
                            <a:rPr lang="en-US" altLang="zh-CN" dirty="0"/>
                            <a:t>Degree-d packing method</a:t>
                          </a:r>
                          <a:endParaRPr lang="zh-CN" altLang="en-US" dirty="0"/>
                        </a:p>
                      </a:txBody>
                      <a:tcPr/>
                    </a:tc>
                    <a:tc>
                      <a:txBody>
                        <a:bodyPr/>
                        <a:lstStyle/>
                        <a:p>
                          <a:r>
                            <a:rPr lang="en-US" altLang="zh-CN" dirty="0"/>
                            <a:t>   Packing density </a:t>
                          </a:r>
                          <a14:m>
                            <m:oMath xmlns:m="http://schemas.openxmlformats.org/officeDocument/2006/math">
                              <m:sSub>
                                <m:sSubPr>
                                  <m:ctrlPr>
                                    <a:rPr lang="en-US" altLang="zh-CN" b="1" i="0" smtClean="0">
                                      <a:latin typeface="Cambria Math" panose="02040503050406030204" pitchFamily="18" charset="0"/>
                                    </a:rPr>
                                  </m:ctrlPr>
                                </m:sSubPr>
                                <m:e>
                                  <m:r>
                                    <a:rPr lang="en-US" altLang="zh-CN" b="1" i="1" smtClean="0">
                                      <a:latin typeface="Cambria Math" panose="02040503050406030204" pitchFamily="18" charset="0"/>
                                    </a:rPr>
                                    <m:t>𝒁</m:t>
                                  </m:r>
                                </m:e>
                                <m:sub>
                                  <m:sSup>
                                    <m:sSupPr>
                                      <m:ctrlPr>
                                        <a:rPr lang="en-US" altLang="zh-CN" b="1" i="1" smtClean="0">
                                          <a:latin typeface="Cambria Math" panose="02040503050406030204" pitchFamily="18" charset="0"/>
                                        </a:rPr>
                                      </m:ctrlPr>
                                    </m:sSupPr>
                                    <m:e>
                                      <m:r>
                                        <a:rPr lang="en-US" altLang="zh-CN" b="1" i="1" smtClean="0">
                                          <a:latin typeface="Cambria Math" panose="02040503050406030204" pitchFamily="18" charset="0"/>
                                        </a:rPr>
                                        <m:t>𝟐</m:t>
                                      </m:r>
                                    </m:e>
                                    <m:sup>
                                      <m:r>
                                        <a:rPr lang="en-US" altLang="zh-CN" b="1" i="1" smtClean="0">
                                          <a:latin typeface="Cambria Math" panose="02040503050406030204" pitchFamily="18" charset="0"/>
                                        </a:rPr>
                                        <m:t>𝒌</m:t>
                                      </m:r>
                                    </m:sup>
                                  </m:sSup>
                                </m:sub>
                              </m:sSub>
                            </m:oMath>
                          </a14:m>
                          <a:endParaRPr lang="zh-CN" altLang="en-US" dirty="0"/>
                        </a:p>
                      </a:txBody>
                      <a:tcPr/>
                    </a:tc>
                    <a:tc>
                      <a:txBody>
                        <a:bodyPr/>
                        <a:lstStyle/>
                        <a:p>
                          <a:r>
                            <a:rPr lang="en-US" altLang="zh-CN" dirty="0"/>
                            <a:t>   Comments</a:t>
                          </a:r>
                          <a:endParaRPr lang="zh-CN" altLang="en-US" dirty="0"/>
                        </a:p>
                      </a:txBody>
                      <a:tcPr/>
                    </a:tc>
                    <a:extLst>
                      <a:ext uri="{0D108BD9-81ED-4DB2-BD59-A6C34878D82A}">
                        <a16:rowId xmlns:a16="http://schemas.microsoft.com/office/drawing/2014/main" val="2696116044"/>
                      </a:ext>
                    </a:extLst>
                  </a:tr>
                  <a:tr h="370840">
                    <a:tc>
                      <a:txBody>
                        <a:bodyPr/>
                        <a:lstStyle/>
                        <a:p>
                          <a:pPr algn="ctr"/>
                          <a:r>
                            <a:rPr lang="en-US" altLang="zh-CN" dirty="0"/>
                            <a:t>Our work</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altLang="zh-CN" sz="1800" kern="1200" smtClean="0">
                                        <a:solidFill>
                                          <a:schemeClr val="dk1"/>
                                        </a:solidFill>
                                        <a:latin typeface="+mn-lt"/>
                                        <a:ea typeface="+mn-ea"/>
                                        <a:cs typeface="+mn-cs"/>
                                      </a:rPr>
                                    </m:ctrlPr>
                                  </m:fPr>
                                  <m:num>
                                    <m:r>
                                      <m:rPr>
                                        <m:lit/>
                                      </m:rPr>
                                      <a:rPr lang="en-US" altLang="zh-CN" sz="1800" kern="1200" smtClean="0">
                                        <a:solidFill>
                                          <a:schemeClr val="dk1"/>
                                        </a:solidFill>
                                        <a:latin typeface="+mn-lt"/>
                                        <a:ea typeface="+mn-ea"/>
                                        <a:cs typeface="+mn-cs"/>
                                      </a:rPr>
                                      <m:t> </m:t>
                                    </m:r>
                                    <m:r>
                                      <a:rPr lang="en-US" altLang="zh-CN" sz="1800" kern="1200" smtClean="0">
                                        <a:solidFill>
                                          <a:schemeClr val="dk1"/>
                                        </a:solidFill>
                                        <a:latin typeface="+mn-lt"/>
                                        <a:ea typeface="+mn-ea"/>
                                        <a:cs typeface="+mn-cs"/>
                                      </a:rPr>
                                      <m:t>3</m:t>
                                    </m:r>
                                  </m:num>
                                  <m:den>
                                    <m:r>
                                      <a:rPr lang="en-US" altLang="zh-CN" sz="1800" kern="1200" smtClean="0">
                                        <a:solidFill>
                                          <a:schemeClr val="dk1"/>
                                        </a:solidFill>
                                        <a:latin typeface="+mn-lt"/>
                                        <a:ea typeface="+mn-ea"/>
                                        <a:cs typeface="+mn-cs"/>
                                      </a:rPr>
                                      <m:t>𝐷</m:t>
                                    </m:r>
                                    <m:r>
                                      <a:rPr lang="en-US" altLang="zh-CN" sz="1800" kern="1200" smtClean="0">
                                        <a:solidFill>
                                          <a:schemeClr val="dk1"/>
                                        </a:solidFill>
                                        <a:latin typeface="+mn-lt"/>
                                        <a:ea typeface="+mn-ea"/>
                                        <a:cs typeface="+mn-cs"/>
                                      </a:rPr>
                                      <m:t>(2</m:t>
                                    </m:r>
                                    <m:r>
                                      <a:rPr lang="en-US" altLang="zh-CN" sz="1800" kern="1200" smtClean="0">
                                        <a:solidFill>
                                          <a:schemeClr val="dk1"/>
                                        </a:solidFill>
                                        <a:latin typeface="+mn-lt"/>
                                        <a:ea typeface="+mn-ea"/>
                                        <a:cs typeface="+mn-cs"/>
                                      </a:rPr>
                                      <m:t>𝐷</m:t>
                                    </m:r>
                                    <m:r>
                                      <a:rPr lang="en-US" altLang="zh-CN" sz="1800" kern="1200" smtClean="0">
                                        <a:solidFill>
                                          <a:schemeClr val="dk1"/>
                                        </a:solidFill>
                                        <a:latin typeface="+mn-lt"/>
                                        <a:ea typeface="+mn-ea"/>
                                        <a:cs typeface="+mn-cs"/>
                                      </a:rPr>
                                      <m:t>+1)</m:t>
                                    </m:r>
                                  </m:den>
                                </m:f>
                              </m:oMath>
                            </m:oMathPara>
                          </a14:m>
                          <a:endParaRPr lang="zh-CN" altLang="en-US" sz="1800" kern="1200" dirty="0">
                            <a:solidFill>
                              <a:schemeClr val="dk1"/>
                            </a:solidFill>
                            <a:latin typeface="+mn-lt"/>
                            <a:ea typeface="+mn-ea"/>
                            <a:cs typeface="+mn-cs"/>
                          </a:endParaRPr>
                        </a:p>
                      </a:txBody>
                      <a:tcPr/>
                    </a:tc>
                    <a:tc>
                      <a:txBody>
                        <a:bodyPr/>
                        <a:lstStyle/>
                        <a:p>
                          <a:r>
                            <a:rPr lang="en-US" altLang="zh-CN" dirty="0"/>
                            <a:t>Independent of k and d</a:t>
                          </a:r>
                          <a:endParaRPr lang="zh-CN" altLang="en-US" dirty="0"/>
                        </a:p>
                      </a:txBody>
                      <a:tcPr/>
                    </a:tc>
                    <a:extLst>
                      <a:ext uri="{0D108BD9-81ED-4DB2-BD59-A6C34878D82A}">
                        <a16:rowId xmlns:a16="http://schemas.microsoft.com/office/drawing/2014/main" val="2692638352"/>
                      </a:ext>
                    </a:extLst>
                  </a:tr>
                  <a:tr h="370840">
                    <a:tc>
                      <a:txBody>
                        <a:bodyPr/>
                        <a:lstStyle/>
                        <a:p>
                          <a:pPr algn="ctr"/>
                          <a:r>
                            <a:rPr lang="en-US" altLang="zh-CN" dirty="0"/>
                            <a:t>MHz2k</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altLang="zh-CN" sz="1800" kern="1200" smtClean="0">
                                        <a:solidFill>
                                          <a:schemeClr val="dk1"/>
                                        </a:solidFill>
                                        <a:latin typeface="+mn-lt"/>
                                        <a:ea typeface="+mn-ea"/>
                                        <a:cs typeface="+mn-cs"/>
                                      </a:rPr>
                                    </m:ctrlPr>
                                  </m:fPr>
                                  <m:num>
                                    <m:r>
                                      <m:rPr>
                                        <m:sty m:val="p"/>
                                      </m:rPr>
                                      <a:rPr lang="en-US" altLang="zh-CN" sz="1800" kern="1200" smtClean="0">
                                        <a:solidFill>
                                          <a:schemeClr val="dk1"/>
                                        </a:solidFill>
                                        <a:latin typeface="+mn-lt"/>
                                        <a:ea typeface="+mn-ea"/>
                                        <a:cs typeface="+mn-cs"/>
                                      </a:rPr>
                                      <m:t>k</m:t>
                                    </m:r>
                                  </m:num>
                                  <m:den>
                                    <m:r>
                                      <a:rPr lang="en-US" altLang="zh-CN" sz="1800" kern="1200" smtClean="0">
                                        <a:solidFill>
                                          <a:schemeClr val="dk1"/>
                                        </a:solidFill>
                                        <a:latin typeface="+mn-lt"/>
                                        <a:ea typeface="+mn-ea"/>
                                        <a:cs typeface="+mn-cs"/>
                                      </a:rPr>
                                      <m:t>𝐷</m:t>
                                    </m:r>
                                    <m:r>
                                      <a:rPr lang="en-US" altLang="zh-CN" sz="1800" kern="1200" smtClean="0">
                                        <a:solidFill>
                                          <a:schemeClr val="dk1"/>
                                        </a:solidFill>
                                        <a:latin typeface="+mn-lt"/>
                                        <a:ea typeface="+mn-ea"/>
                                        <a:cs typeface="+mn-cs"/>
                                      </a:rPr>
                                      <m:t>(</m:t>
                                    </m:r>
                                    <m:r>
                                      <a:rPr lang="en-US" altLang="zh-CN" sz="1800" kern="1200" smtClean="0">
                                        <a:solidFill>
                                          <a:schemeClr val="dk1"/>
                                        </a:solidFill>
                                        <a:latin typeface="+mn-lt"/>
                                        <a:ea typeface="+mn-ea"/>
                                        <a:cs typeface="+mn-cs"/>
                                      </a:rPr>
                                      <m:t>𝑘</m:t>
                                    </m:r>
                                    <m:r>
                                      <a:rPr lang="en-US" altLang="zh-CN" sz="1800" kern="1200" smtClean="0">
                                        <a:solidFill>
                                          <a:schemeClr val="dk1"/>
                                        </a:solidFill>
                                        <a:latin typeface="+mn-lt"/>
                                        <a:ea typeface="+mn-ea"/>
                                        <a:cs typeface="+mn-cs"/>
                                      </a:rPr>
                                      <m:t>+</m:t>
                                    </m:r>
                                    <m:r>
                                      <a:rPr lang="en-US" altLang="zh-CN" sz="1800" kern="1200" smtClean="0">
                                        <a:solidFill>
                                          <a:schemeClr val="dk1"/>
                                        </a:solidFill>
                                        <a:latin typeface="+mn-lt"/>
                                        <a:ea typeface="+mn-ea"/>
                                        <a:cs typeface="+mn-cs"/>
                                      </a:rPr>
                                      <m:t>𝑑</m:t>
                                    </m:r>
                                    <m:r>
                                      <a:rPr lang="en-US" altLang="zh-CN" sz="1800" kern="1200" smtClean="0">
                                        <a:solidFill>
                                          <a:schemeClr val="dk1"/>
                                        </a:solidFill>
                                        <a:latin typeface="+mn-lt"/>
                                        <a:ea typeface="+mn-ea"/>
                                        <a:cs typeface="+mn-cs"/>
                                      </a:rPr>
                                      <m:t>)</m:t>
                                    </m:r>
                                  </m:den>
                                </m:f>
                              </m:oMath>
                            </m:oMathPara>
                          </a14:m>
                          <a:endParaRPr lang="zh-CN" altLang="en-US" sz="1800" kern="1200" dirty="0">
                            <a:solidFill>
                              <a:schemeClr val="dk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d is at least D</a:t>
                          </a:r>
                          <a:endParaRPr lang="zh-CN" altLang="en-US" dirty="0"/>
                        </a:p>
                      </a:txBody>
                      <a:tcPr anchor="ctr"/>
                    </a:tc>
                    <a:extLst>
                      <a:ext uri="{0D108BD9-81ED-4DB2-BD59-A6C34878D82A}">
                        <a16:rowId xmlns:a16="http://schemas.microsoft.com/office/drawing/2014/main" val="683622845"/>
                      </a:ext>
                    </a:extLst>
                  </a:tr>
                  <a:tr h="370840">
                    <a:tc>
                      <a:txBody>
                        <a:bodyPr/>
                        <a:lstStyle/>
                        <a:p>
                          <a:pPr algn="ctr"/>
                          <a:r>
                            <a:rPr lang="en-US" altLang="zh-CN" dirty="0"/>
                            <a:t>overdrive2k</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lang="en-US" altLang="zh-CN" sz="1800" kern="1200" smtClean="0">
                                      <a:solidFill>
                                        <a:schemeClr val="dk1"/>
                                      </a:solidFill>
                                      <a:latin typeface="+mn-lt"/>
                                      <a:ea typeface="+mn-ea"/>
                                      <a:cs typeface="+mn-cs"/>
                                    </a:rPr>
                                  </m:ctrlPr>
                                </m:sSupPr>
                                <m:e>
                                  <m:r>
                                    <a:rPr lang="en-US" altLang="zh-CN" sz="1800" kern="1200" smtClean="0">
                                      <a:solidFill>
                                        <a:schemeClr val="dk1"/>
                                      </a:solidFill>
                                      <a:latin typeface="+mn-lt"/>
                                      <a:ea typeface="+mn-ea"/>
                                      <a:cs typeface="+mn-cs"/>
                                    </a:rPr>
                                    <m:t>𝑑</m:t>
                                  </m:r>
                                </m:e>
                                <m:sup>
                                  <m:r>
                                    <a:rPr lang="en-US" altLang="zh-CN" sz="1800" kern="1200" smtClean="0">
                                      <a:solidFill>
                                        <a:schemeClr val="dk1"/>
                                      </a:solidFill>
                                      <a:latin typeface="+mn-lt"/>
                                      <a:ea typeface="+mn-ea"/>
                                      <a:cs typeface="+mn-cs"/>
                                    </a:rPr>
                                    <m:t>−0.4</m:t>
                                  </m:r>
                                </m:sup>
                              </m:sSup>
                            </m:oMath>
                          </a14:m>
                          <a:r>
                            <a:rPr lang="en-US" altLang="zh-CN" sz="1800" kern="1200" dirty="0">
                              <a:solidFill>
                                <a:schemeClr val="dk1"/>
                              </a:solidFill>
                              <a:latin typeface="+mn-lt"/>
                              <a:ea typeface="+mn-ea"/>
                              <a:cs typeface="+mn-cs"/>
                            </a:rPr>
                            <a:t> </a:t>
                          </a:r>
                          <a:endParaRPr lang="zh-CN" altLang="en-US" sz="1800" kern="1200" dirty="0">
                            <a:solidFill>
                              <a:schemeClr val="dk1"/>
                            </a:solidFill>
                            <a:latin typeface="+mn-lt"/>
                            <a:ea typeface="+mn-ea"/>
                            <a:cs typeface="+mn-cs"/>
                          </a:endParaRPr>
                        </a:p>
                      </a:txBody>
                      <a:tcPr anchor="ctr"/>
                    </a:tc>
                    <a:tc>
                      <a:txBody>
                        <a:bodyPr/>
                        <a:lstStyle/>
                        <a:p>
                          <a:r>
                            <a:rPr lang="en-US" altLang="zh-CN" dirty="0"/>
                            <a:t>Only applicable to D=2</a:t>
                          </a:r>
                          <a:endParaRPr lang="zh-CN" altLang="en-US" dirty="0"/>
                        </a:p>
                      </a:txBody>
                      <a:tcPr/>
                    </a:tc>
                    <a:extLst>
                      <a:ext uri="{0D108BD9-81ED-4DB2-BD59-A6C34878D82A}">
                        <a16:rowId xmlns:a16="http://schemas.microsoft.com/office/drawing/2014/main" val="4040252417"/>
                      </a:ext>
                    </a:extLst>
                  </a:tr>
                </a:tbl>
              </a:graphicData>
            </a:graphic>
          </p:graphicFrame>
        </mc:Choice>
        <mc:Fallback>
          <p:graphicFrame>
            <p:nvGraphicFramePr>
              <p:cNvPr id="6" name="表格 5">
                <a:extLst>
                  <a:ext uri="{FF2B5EF4-FFF2-40B4-BE49-F238E27FC236}">
                    <a16:creationId xmlns:a16="http://schemas.microsoft.com/office/drawing/2014/main" id="{8989CF26-EBCD-46FD-95D3-3340F0D97DF8}"/>
                  </a:ext>
                </a:extLst>
              </p:cNvPr>
              <p:cNvGraphicFramePr>
                <a:graphicFrameLocks noGrp="1"/>
              </p:cNvGraphicFramePr>
              <p:nvPr>
                <p:extLst>
                  <p:ext uri="{D42A27DB-BD31-4B8C-83A1-F6EECF244321}">
                    <p14:modId xmlns:p14="http://schemas.microsoft.com/office/powerpoint/2010/main" val="259097280"/>
                  </p:ext>
                </p:extLst>
              </p:nvPr>
            </p:nvGraphicFramePr>
            <p:xfrm>
              <a:off x="1153040" y="3638035"/>
              <a:ext cx="6096000" cy="2611565"/>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498965144"/>
                        </a:ext>
                      </a:extLst>
                    </a:gridCol>
                    <a:gridCol w="2032000">
                      <a:extLst>
                        <a:ext uri="{9D8B030D-6E8A-4147-A177-3AD203B41FA5}">
                          <a16:colId xmlns:a16="http://schemas.microsoft.com/office/drawing/2014/main" val="3770634262"/>
                        </a:ext>
                      </a:extLst>
                    </a:gridCol>
                    <a:gridCol w="2032000">
                      <a:extLst>
                        <a:ext uri="{9D8B030D-6E8A-4147-A177-3AD203B41FA5}">
                          <a16:colId xmlns:a16="http://schemas.microsoft.com/office/drawing/2014/main" val="1480005532"/>
                        </a:ext>
                      </a:extLst>
                    </a:gridCol>
                  </a:tblGrid>
                  <a:tr h="654939">
                    <a:tc>
                      <a:txBody>
                        <a:bodyPr/>
                        <a:lstStyle/>
                        <a:p>
                          <a:r>
                            <a:rPr lang="en-US" altLang="zh-CN" dirty="0"/>
                            <a:t>Degree-d packing method</a:t>
                          </a:r>
                          <a:endParaRPr lang="zh-CN" altLang="en-US" dirty="0"/>
                        </a:p>
                      </a:txBody>
                      <a:tcPr/>
                    </a:tc>
                    <a:tc>
                      <a:txBody>
                        <a:bodyPr/>
                        <a:lstStyle/>
                        <a:p>
                          <a:endParaRPr lang="zh-CN"/>
                        </a:p>
                      </a:txBody>
                      <a:tcPr>
                        <a:blipFill>
                          <a:blip r:embed="rId2"/>
                          <a:stretch>
                            <a:fillRect l="-100601" t="-4630" r="-101502" b="-312037"/>
                          </a:stretch>
                        </a:blipFill>
                      </a:tcPr>
                    </a:tc>
                    <a:tc>
                      <a:txBody>
                        <a:bodyPr/>
                        <a:lstStyle/>
                        <a:p>
                          <a:r>
                            <a:rPr lang="en-US" altLang="zh-CN" dirty="0"/>
                            <a:t>   Comments</a:t>
                          </a:r>
                          <a:endParaRPr lang="zh-CN" altLang="en-US" dirty="0"/>
                        </a:p>
                      </a:txBody>
                      <a:tcPr/>
                    </a:tc>
                    <a:extLst>
                      <a:ext uri="{0D108BD9-81ED-4DB2-BD59-A6C34878D82A}">
                        <a16:rowId xmlns:a16="http://schemas.microsoft.com/office/drawing/2014/main" val="2696116044"/>
                      </a:ext>
                    </a:extLst>
                  </a:tr>
                  <a:tr h="655511">
                    <a:tc>
                      <a:txBody>
                        <a:bodyPr/>
                        <a:lstStyle/>
                        <a:p>
                          <a:pPr algn="ctr"/>
                          <a:r>
                            <a:rPr lang="en-US" altLang="zh-CN" dirty="0"/>
                            <a:t>Our work</a:t>
                          </a:r>
                          <a:endParaRPr lang="zh-CN" altLang="en-US" dirty="0"/>
                        </a:p>
                      </a:txBody>
                      <a:tcPr anchor="ctr"/>
                    </a:tc>
                    <a:tc>
                      <a:txBody>
                        <a:bodyPr/>
                        <a:lstStyle/>
                        <a:p>
                          <a:endParaRPr lang="zh-CN"/>
                        </a:p>
                      </a:txBody>
                      <a:tcPr>
                        <a:blipFill>
                          <a:blip r:embed="rId2"/>
                          <a:stretch>
                            <a:fillRect l="-100601" t="-104630" r="-101502" b="-212037"/>
                          </a:stretch>
                        </a:blipFill>
                      </a:tcPr>
                    </a:tc>
                    <a:tc>
                      <a:txBody>
                        <a:bodyPr/>
                        <a:lstStyle/>
                        <a:p>
                          <a:r>
                            <a:rPr lang="en-US" altLang="zh-CN" dirty="0"/>
                            <a:t>Independent of k and d</a:t>
                          </a:r>
                          <a:endParaRPr lang="zh-CN" altLang="en-US" dirty="0"/>
                        </a:p>
                      </a:txBody>
                      <a:tcPr/>
                    </a:tc>
                    <a:extLst>
                      <a:ext uri="{0D108BD9-81ED-4DB2-BD59-A6C34878D82A}">
                        <a16:rowId xmlns:a16="http://schemas.microsoft.com/office/drawing/2014/main" val="2692638352"/>
                      </a:ext>
                    </a:extLst>
                  </a:tr>
                  <a:tr h="661035">
                    <a:tc>
                      <a:txBody>
                        <a:bodyPr/>
                        <a:lstStyle/>
                        <a:p>
                          <a:pPr algn="ctr"/>
                          <a:r>
                            <a:rPr lang="en-US" altLang="zh-CN" dirty="0"/>
                            <a:t>MHz2k</a:t>
                          </a:r>
                          <a:endParaRPr lang="zh-CN" altLang="en-US" dirty="0"/>
                        </a:p>
                      </a:txBody>
                      <a:tcPr anchor="ctr"/>
                    </a:tc>
                    <a:tc>
                      <a:txBody>
                        <a:bodyPr/>
                        <a:lstStyle/>
                        <a:p>
                          <a:endParaRPr lang="zh-CN"/>
                        </a:p>
                      </a:txBody>
                      <a:tcPr>
                        <a:blipFill>
                          <a:blip r:embed="rId2"/>
                          <a:stretch>
                            <a:fillRect l="-100601" t="-202752" r="-101502" b="-110092"/>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d is at least D</a:t>
                          </a:r>
                          <a:endParaRPr lang="zh-CN" altLang="en-US" dirty="0"/>
                        </a:p>
                      </a:txBody>
                      <a:tcPr anchor="ctr"/>
                    </a:tc>
                    <a:extLst>
                      <a:ext uri="{0D108BD9-81ED-4DB2-BD59-A6C34878D82A}">
                        <a16:rowId xmlns:a16="http://schemas.microsoft.com/office/drawing/2014/main" val="683622845"/>
                      </a:ext>
                    </a:extLst>
                  </a:tr>
                  <a:tr h="640080">
                    <a:tc>
                      <a:txBody>
                        <a:bodyPr/>
                        <a:lstStyle/>
                        <a:p>
                          <a:pPr algn="ctr"/>
                          <a:r>
                            <a:rPr lang="en-US" altLang="zh-CN" dirty="0"/>
                            <a:t>overdrive2k</a:t>
                          </a:r>
                          <a:endParaRPr lang="zh-CN" altLang="en-US" dirty="0"/>
                        </a:p>
                      </a:txBody>
                      <a:tcPr anchor="ctr"/>
                    </a:tc>
                    <a:tc>
                      <a:txBody>
                        <a:bodyPr/>
                        <a:lstStyle/>
                        <a:p>
                          <a:endParaRPr lang="zh-CN"/>
                        </a:p>
                      </a:txBody>
                      <a:tcPr anchor="ctr">
                        <a:blipFill>
                          <a:blip r:embed="rId2"/>
                          <a:stretch>
                            <a:fillRect l="-100601" t="-314286" r="-101502" b="-14286"/>
                          </a:stretch>
                        </a:blipFill>
                      </a:tcPr>
                    </a:tc>
                    <a:tc>
                      <a:txBody>
                        <a:bodyPr/>
                        <a:lstStyle/>
                        <a:p>
                          <a:r>
                            <a:rPr lang="en-US" altLang="zh-CN" dirty="0"/>
                            <a:t>Only applicable to D=2</a:t>
                          </a:r>
                          <a:endParaRPr lang="zh-CN" altLang="en-US" dirty="0"/>
                        </a:p>
                      </a:txBody>
                      <a:tcPr/>
                    </a:tc>
                    <a:extLst>
                      <a:ext uri="{0D108BD9-81ED-4DB2-BD59-A6C34878D82A}">
                        <a16:rowId xmlns:a16="http://schemas.microsoft.com/office/drawing/2014/main" val="4040252417"/>
                      </a:ext>
                    </a:extLst>
                  </a:tr>
                </a:tbl>
              </a:graphicData>
            </a:graphic>
          </p:graphicFrame>
        </mc:Fallback>
      </mc:AlternateContent>
    </p:spTree>
    <p:extLst>
      <p:ext uri="{BB962C8B-B14F-4D97-AF65-F5344CB8AC3E}">
        <p14:creationId xmlns:p14="http://schemas.microsoft.com/office/powerpoint/2010/main" val="38873060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42290" y="1770434"/>
            <a:ext cx="8226425" cy="3214521"/>
          </a:xfrm>
        </p:spPr>
        <p:txBody>
          <a:bodyPr>
            <a:normAutofit/>
          </a:bodyPr>
          <a:lstStyle/>
          <a:p>
            <a:pPr>
              <a:lnSpc>
                <a:spcPct val="150000"/>
              </a:lnSpc>
            </a:pPr>
            <a:r>
              <a:rPr lang="en-US" altLang="zh-CN" dirty="0"/>
              <a:t> </a:t>
            </a:r>
            <a:r>
              <a:rPr lang="en-US" altLang="zh-CN" sz="1800" dirty="0"/>
              <a:t>We consider an application to MPC where high degree computation is required, but interaction is less desired. </a:t>
            </a:r>
          </a:p>
          <a:p>
            <a:pPr>
              <a:lnSpc>
                <a:spcPct val="150000"/>
              </a:lnSpc>
            </a:pPr>
            <a:r>
              <a:rPr lang="en-US" altLang="zh-CN" sz="1800" dirty="0"/>
              <a:t> The role of preprocessing committee P is to generate the required correlations.</a:t>
            </a:r>
          </a:p>
          <a:p>
            <a:pPr>
              <a:lnSpc>
                <a:spcPct val="150000"/>
              </a:lnSpc>
            </a:pPr>
            <a:r>
              <a:rPr lang="en-US" altLang="zh-CN" sz="1800" dirty="0"/>
              <a:t> The role of online committee Q is to consume these correlations to securely compute the desired functionality on their private inputs. </a:t>
            </a:r>
          </a:p>
        </p:txBody>
      </p:sp>
      <p:sp>
        <p:nvSpPr>
          <p:cNvPr id="7" name="标题 1"/>
          <p:cNvSpPr>
            <a:spLocks noGrp="1"/>
          </p:cNvSpPr>
          <p:nvPr>
            <p:ph type="title"/>
          </p:nvPr>
        </p:nvSpPr>
        <p:spPr>
          <a:xfrm>
            <a:off x="456300" y="608400"/>
            <a:ext cx="8226900" cy="705600"/>
          </a:xfrm>
        </p:spPr>
        <p:txBody>
          <a:bodyPr/>
          <a:lstStyle/>
          <a:p>
            <a:pPr algn="ctr"/>
            <a:r>
              <a:rPr lang="en-US" altLang="zh-CN" dirty="0"/>
              <a:t>Application to MPC protocol</a:t>
            </a:r>
          </a:p>
        </p:txBody>
      </p:sp>
    </p:spTree>
    <p:custDataLst>
      <p:tags r:id="rId1"/>
    </p:custData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8" name="文本框 7"/>
              <p:cNvSpPr txBox="1"/>
              <p:nvPr/>
            </p:nvSpPr>
            <p:spPr>
              <a:xfrm>
                <a:off x="425450" y="3673179"/>
                <a:ext cx="8286750" cy="2395528"/>
              </a:xfrm>
              <a:prstGeom prst="rect">
                <a:avLst/>
              </a:prstGeom>
              <a:noFill/>
            </p:spPr>
            <p:txBody>
              <a:bodyPr wrap="square" rtlCol="0">
                <a:spAutoFit/>
              </a:bodyPr>
              <a:lstStyle/>
              <a:p>
                <a:r>
                  <a:rPr lang="en-US" altLang="zh-CN" b="1" spc="113" noProof="1">
                    <a:solidFill>
                      <a:srgbClr val="C00000"/>
                    </a:solidFill>
                    <a:latin typeface="Arial" panose="020B0604020202020204" pitchFamily="34" charset="0"/>
                    <a:ea typeface="微软雅黑" panose="020B0503020204020204" pitchFamily="34" charset="-122"/>
                    <a:sym typeface="+mn-ea"/>
                  </a:rPr>
                  <a:t>(Overview of correlation generation)</a:t>
                </a:r>
              </a:p>
              <a:p>
                <a:pPr marL="285750" indent="-285750">
                  <a:lnSpc>
                    <a:spcPct val="150000"/>
                  </a:lnSpc>
                  <a:buFont typeface="Arial" panose="020B0604020202020204" pitchFamily="34" charset="0"/>
                  <a:buChar char="•"/>
                </a:pPr>
                <a:r>
                  <a:rPr lang="en-US" altLang="zh-CN" spc="113" noProof="1">
                    <a:solidFill>
                      <a:schemeClr val="tx1">
                        <a:lumMod val="65000"/>
                        <a:lumOff val="35000"/>
                      </a:schemeClr>
                    </a:solidFill>
                    <a:latin typeface="Arial" panose="020B0604020202020204" pitchFamily="34" charset="0"/>
                    <a:ea typeface="微软雅黑" panose="020B0503020204020204" pitchFamily="34" charset="-122"/>
                    <a:sym typeface="+mn-ea"/>
                  </a:rPr>
                  <a:t>All parties in P generate the Shamir secret sharing scheme </a:t>
                </a:r>
                <a14:m>
                  <m:oMath xmlns:m="http://schemas.openxmlformats.org/officeDocument/2006/math">
                    <m:d>
                      <m:dPr>
                        <m:begChr m:val="["/>
                        <m:endChr m:val="]"/>
                        <m:ctrlPr>
                          <a:rPr lang="en-US" altLang="zh-CN" spc="113" noProof="1">
                            <a:solidFill>
                              <a:schemeClr val="tx1">
                                <a:lumMod val="65000"/>
                                <a:lumOff val="35000"/>
                              </a:schemeClr>
                            </a:solidFill>
                            <a:latin typeface="Arial" panose="020B0604020202020204" pitchFamily="34" charset="0"/>
                            <a:ea typeface="微软雅黑" panose="020B0503020204020204" pitchFamily="34" charset="-122"/>
                            <a:sym typeface="+mn-ea"/>
                          </a:rPr>
                        </m:ctrlPr>
                      </m:dPr>
                      <m:e>
                        <m:sSub>
                          <m:sSubPr>
                            <m:ctrlPr>
                              <a:rPr lang="en-US" altLang="zh-CN" spc="113" noProof="1">
                                <a:solidFill>
                                  <a:schemeClr val="tx1">
                                    <a:lumMod val="65000"/>
                                    <a:lumOff val="35000"/>
                                  </a:schemeClr>
                                </a:solidFill>
                                <a:latin typeface="Arial" panose="020B0604020202020204" pitchFamily="34" charset="0"/>
                                <a:ea typeface="微软雅黑" panose="020B0503020204020204" pitchFamily="34" charset="-122"/>
                                <a:sym typeface="+mn-ea"/>
                              </a:rPr>
                            </m:ctrlPr>
                          </m:sSubPr>
                          <m:e>
                            <m:r>
                              <a:rPr lang="en-US" altLang="zh-CN" b="0" i="1" spc="113" noProof="1">
                                <a:solidFill>
                                  <a:schemeClr val="tx1">
                                    <a:lumMod val="65000"/>
                                    <a:lumOff val="35000"/>
                                  </a:schemeClr>
                                </a:solidFill>
                                <a:latin typeface="Arial" panose="020B0604020202020204" pitchFamily="34" charset="0"/>
                                <a:ea typeface="微软雅黑" panose="020B0503020204020204" pitchFamily="34" charset="-122"/>
                                <a:sym typeface="+mn-ea"/>
                              </a:rPr>
                              <m:t>𝑥</m:t>
                            </m:r>
                          </m:e>
                          <m:sub>
                            <m:r>
                              <a:rPr lang="en-US" altLang="zh-CN" b="0" i="1" spc="113" noProof="1">
                                <a:solidFill>
                                  <a:schemeClr val="tx1">
                                    <a:lumMod val="65000"/>
                                    <a:lumOff val="35000"/>
                                  </a:schemeClr>
                                </a:solidFill>
                                <a:latin typeface="Arial" panose="020B0604020202020204" pitchFamily="34" charset="0"/>
                                <a:ea typeface="微软雅黑" panose="020B0503020204020204" pitchFamily="34" charset="-122"/>
                                <a:sym typeface="+mn-ea"/>
                              </a:rPr>
                              <m:t>1</m:t>
                            </m:r>
                          </m:sub>
                        </m:sSub>
                      </m:e>
                    </m:d>
                    <m:r>
                      <a:rPr lang="en-US" altLang="zh-CN" b="0" spc="113" noProof="1">
                        <a:solidFill>
                          <a:schemeClr val="tx1">
                            <a:lumMod val="65000"/>
                            <a:lumOff val="35000"/>
                          </a:schemeClr>
                        </a:solidFill>
                        <a:latin typeface="Arial" panose="020B0604020202020204" pitchFamily="34" charset="0"/>
                        <a:ea typeface="微软雅黑" panose="020B0503020204020204" pitchFamily="34" charset="-122"/>
                        <a:sym typeface="+mn-ea"/>
                      </a:rPr>
                      <m:t>,…,[</m:t>
                    </m:r>
                    <m:sSub>
                      <m:sSubPr>
                        <m:ctrlPr>
                          <a:rPr lang="en-US" altLang="zh-CN" spc="113" noProof="1">
                            <a:solidFill>
                              <a:schemeClr val="tx1">
                                <a:lumMod val="65000"/>
                                <a:lumOff val="35000"/>
                              </a:schemeClr>
                            </a:solidFill>
                            <a:latin typeface="Arial" panose="020B0604020202020204" pitchFamily="34" charset="0"/>
                            <a:ea typeface="微软雅黑" panose="020B0503020204020204" pitchFamily="34" charset="-122"/>
                            <a:sym typeface="+mn-ea"/>
                          </a:rPr>
                        </m:ctrlPr>
                      </m:sSubPr>
                      <m:e>
                        <m:r>
                          <a:rPr lang="en-US" altLang="zh-CN" b="0" i="1" spc="113" noProof="1">
                            <a:solidFill>
                              <a:schemeClr val="tx1">
                                <a:lumMod val="65000"/>
                                <a:lumOff val="35000"/>
                              </a:schemeClr>
                            </a:solidFill>
                            <a:latin typeface="Arial" panose="020B0604020202020204" pitchFamily="34" charset="0"/>
                            <a:ea typeface="微软雅黑" panose="020B0503020204020204" pitchFamily="34" charset="-122"/>
                            <a:sym typeface="+mn-ea"/>
                          </a:rPr>
                          <m:t>𝑥</m:t>
                        </m:r>
                      </m:e>
                      <m:sub>
                        <m:r>
                          <a:rPr lang="en-US" altLang="zh-CN" b="0" i="1" spc="113" noProof="1">
                            <a:solidFill>
                              <a:schemeClr val="tx1">
                                <a:lumMod val="65000"/>
                                <a:lumOff val="35000"/>
                              </a:schemeClr>
                            </a:solidFill>
                            <a:latin typeface="Arial" panose="020B0604020202020204" pitchFamily="34" charset="0"/>
                            <a:ea typeface="微软雅黑" panose="020B0503020204020204" pitchFamily="34" charset="-122"/>
                            <a:sym typeface="+mn-ea"/>
                          </a:rPr>
                          <m:t>𝑛</m:t>
                        </m:r>
                      </m:sub>
                    </m:sSub>
                    <m:r>
                      <a:rPr lang="en-US" altLang="zh-CN" b="0" spc="113" noProof="1">
                        <a:solidFill>
                          <a:schemeClr val="tx1">
                            <a:lumMod val="65000"/>
                            <a:lumOff val="35000"/>
                          </a:schemeClr>
                        </a:solidFill>
                        <a:latin typeface="Arial" panose="020B0604020202020204" pitchFamily="34" charset="0"/>
                        <a:ea typeface="微软雅黑" panose="020B0503020204020204" pitchFamily="34" charset="-122"/>
                        <a:sym typeface="+mn-ea"/>
                      </a:rPr>
                      <m:t>]</m:t>
                    </m:r>
                  </m:oMath>
                </a14:m>
                <a:endParaRPr lang="en-US" altLang="zh-CN" spc="113" noProof="1">
                  <a:solidFill>
                    <a:schemeClr val="tx1">
                      <a:lumMod val="65000"/>
                      <a:lumOff val="35000"/>
                    </a:schemeClr>
                  </a:solidFill>
                  <a:latin typeface="Arial" panose="020B0604020202020204" pitchFamily="34" charset="0"/>
                  <a:ea typeface="微软雅黑" panose="020B0503020204020204" pitchFamily="34" charset="-122"/>
                  <a:sym typeface="+mn-ea"/>
                </a:endParaRPr>
              </a:p>
              <a:p>
                <a:pPr marL="285750" indent="-285750">
                  <a:lnSpc>
                    <a:spcPct val="150000"/>
                  </a:lnSpc>
                  <a:buFont typeface="Arial" panose="020B0604020202020204" pitchFamily="34" charset="0"/>
                  <a:buChar char="•"/>
                </a:pPr>
                <a:r>
                  <a:rPr lang="en-US" altLang="zh-CN" spc="113" noProof="1">
                    <a:solidFill>
                      <a:schemeClr val="tx1">
                        <a:lumMod val="65000"/>
                        <a:lumOff val="35000"/>
                      </a:schemeClr>
                    </a:solidFill>
                    <a:latin typeface="Arial" panose="020B0604020202020204" pitchFamily="34" charset="0"/>
                    <a:ea typeface="微软雅黑" panose="020B0503020204020204" pitchFamily="34" charset="-122"/>
                    <a:sym typeface="+mn-ea"/>
                  </a:rPr>
                  <a:t>All parties in P securely compute </a:t>
                </a:r>
                <a14:m>
                  <m:oMath xmlns:m="http://schemas.openxmlformats.org/officeDocument/2006/math">
                    <m:d>
                      <m:dPr>
                        <m:begChr m:val="["/>
                        <m:endChr m:val="]"/>
                        <m:ctrlPr>
                          <a:rPr lang="en-US" altLang="zh-CN" spc="113" noProof="1" dirty="0">
                            <a:solidFill>
                              <a:schemeClr val="tx1">
                                <a:lumMod val="65000"/>
                                <a:lumOff val="35000"/>
                              </a:schemeClr>
                            </a:solidFill>
                            <a:latin typeface="Arial" panose="020B0604020202020204" pitchFamily="34" charset="0"/>
                            <a:ea typeface="微软雅黑" panose="020B0503020204020204" pitchFamily="34" charset="-122"/>
                            <a:sym typeface="+mn-ea"/>
                          </a:rPr>
                        </m:ctrlPr>
                      </m:dPr>
                      <m:e>
                        <m:sSub>
                          <m:sSubPr>
                            <m:ctrlPr>
                              <a:rPr lang="en-US" altLang="zh-CN" spc="113" noProof="1" dirty="0">
                                <a:solidFill>
                                  <a:schemeClr val="tx1">
                                    <a:lumMod val="65000"/>
                                    <a:lumOff val="35000"/>
                                  </a:schemeClr>
                                </a:solidFill>
                                <a:latin typeface="Arial" panose="020B0604020202020204" pitchFamily="34" charset="0"/>
                                <a:ea typeface="微软雅黑" panose="020B0503020204020204" pitchFamily="34" charset="-122"/>
                                <a:sym typeface="+mn-ea"/>
                              </a:rPr>
                            </m:ctrlPr>
                          </m:sSubPr>
                          <m:e>
                            <m:r>
                              <a:rPr lang="en-US" altLang="zh-CN" b="0" i="1" spc="113" noProof="1" dirty="0">
                                <a:solidFill>
                                  <a:schemeClr val="tx1">
                                    <a:lumMod val="65000"/>
                                    <a:lumOff val="35000"/>
                                  </a:schemeClr>
                                </a:solidFill>
                                <a:latin typeface="Arial" panose="020B0604020202020204" pitchFamily="34" charset="0"/>
                                <a:ea typeface="微软雅黑" panose="020B0503020204020204" pitchFamily="34" charset="-122"/>
                                <a:sym typeface="+mn-ea"/>
                              </a:rPr>
                              <m:t>𝑦</m:t>
                            </m:r>
                          </m:e>
                          <m:sub>
                            <m:r>
                              <a:rPr lang="en-US" altLang="zh-CN" b="0" i="1" spc="113" noProof="1" dirty="0">
                                <a:solidFill>
                                  <a:schemeClr val="tx1">
                                    <a:lumMod val="65000"/>
                                    <a:lumOff val="35000"/>
                                  </a:schemeClr>
                                </a:solidFill>
                                <a:latin typeface="Arial" panose="020B0604020202020204" pitchFamily="34" charset="0"/>
                                <a:ea typeface="微软雅黑" panose="020B0503020204020204" pitchFamily="34" charset="-122"/>
                                <a:sym typeface="+mn-ea"/>
                              </a:rPr>
                              <m:t>1</m:t>
                            </m:r>
                          </m:sub>
                        </m:sSub>
                      </m:e>
                    </m:d>
                    <m:r>
                      <a:rPr lang="en-US" altLang="zh-CN" b="0" spc="113" noProof="1" dirty="0">
                        <a:solidFill>
                          <a:schemeClr val="tx1">
                            <a:lumMod val="65000"/>
                            <a:lumOff val="35000"/>
                          </a:schemeClr>
                        </a:solidFill>
                        <a:latin typeface="Arial" panose="020B0604020202020204" pitchFamily="34" charset="0"/>
                        <a:ea typeface="微软雅黑" panose="020B0503020204020204" pitchFamily="34" charset="-122"/>
                        <a:sym typeface="+mn-ea"/>
                      </a:rPr>
                      <m:t>,…,[</m:t>
                    </m:r>
                    <m:sSub>
                      <m:sSubPr>
                        <m:ctrlPr>
                          <a:rPr lang="en-US" altLang="zh-CN" spc="113" noProof="1" dirty="0">
                            <a:solidFill>
                              <a:schemeClr val="tx1">
                                <a:lumMod val="65000"/>
                                <a:lumOff val="35000"/>
                              </a:schemeClr>
                            </a:solidFill>
                            <a:latin typeface="Arial" panose="020B0604020202020204" pitchFamily="34" charset="0"/>
                            <a:ea typeface="微软雅黑" panose="020B0503020204020204" pitchFamily="34" charset="-122"/>
                            <a:sym typeface="+mn-ea"/>
                          </a:rPr>
                        </m:ctrlPr>
                      </m:sSubPr>
                      <m:e>
                        <m:r>
                          <a:rPr lang="en-US" altLang="zh-CN" b="0" i="1" spc="113" noProof="1" dirty="0">
                            <a:solidFill>
                              <a:schemeClr val="tx1">
                                <a:lumMod val="65000"/>
                                <a:lumOff val="35000"/>
                              </a:schemeClr>
                            </a:solidFill>
                            <a:latin typeface="Arial" panose="020B0604020202020204" pitchFamily="34" charset="0"/>
                            <a:ea typeface="微软雅黑" panose="020B0503020204020204" pitchFamily="34" charset="-122"/>
                            <a:sym typeface="+mn-ea"/>
                          </a:rPr>
                          <m:t>𝑦</m:t>
                        </m:r>
                      </m:e>
                      <m:sub>
                        <m:r>
                          <m:rPr>
                            <m:sty m:val="p"/>
                          </m:rPr>
                          <a:rPr lang="en-US" altLang="zh-CN" b="0" i="0" spc="113" noProof="1" dirty="0" smtClean="0">
                            <a:solidFill>
                              <a:schemeClr val="tx1">
                                <a:lumMod val="65000"/>
                                <a:lumOff val="35000"/>
                              </a:schemeClr>
                            </a:solidFill>
                            <a:latin typeface="Cambria Math" panose="02040503050406030204" pitchFamily="18" charset="0"/>
                            <a:ea typeface="微软雅黑" panose="020B0503020204020204" pitchFamily="34" charset="-122"/>
                            <a:sym typeface="+mn-ea"/>
                          </a:rPr>
                          <m:t>m</m:t>
                        </m:r>
                      </m:sub>
                    </m:sSub>
                    <m:r>
                      <a:rPr lang="en-US" altLang="zh-CN" b="0" spc="113" noProof="1" dirty="0">
                        <a:solidFill>
                          <a:schemeClr val="tx1">
                            <a:lumMod val="65000"/>
                            <a:lumOff val="35000"/>
                          </a:schemeClr>
                        </a:solidFill>
                        <a:latin typeface="Arial" panose="020B0604020202020204" pitchFamily="34" charset="0"/>
                        <a:ea typeface="微软雅黑" panose="020B0503020204020204" pitchFamily="34" charset="-122"/>
                        <a:sym typeface="+mn-ea"/>
                      </a:rPr>
                      <m:t>]</m:t>
                    </m:r>
                  </m:oMath>
                </a14:m>
                <a:endParaRPr lang="en-US" altLang="zh-CN" spc="113" noProof="1">
                  <a:solidFill>
                    <a:schemeClr val="tx1">
                      <a:lumMod val="65000"/>
                      <a:lumOff val="35000"/>
                    </a:schemeClr>
                  </a:solidFill>
                  <a:latin typeface="Arial" panose="020B0604020202020204" pitchFamily="34" charset="0"/>
                  <a:ea typeface="微软雅黑" panose="020B0503020204020204" pitchFamily="34" charset="-122"/>
                  <a:sym typeface="+mn-ea"/>
                </a:endParaRPr>
              </a:p>
              <a:p>
                <a:pPr marL="285750" indent="-285750">
                  <a:lnSpc>
                    <a:spcPct val="150000"/>
                  </a:lnSpc>
                  <a:buFont typeface="Arial" panose="020B0604020202020204" pitchFamily="34" charset="0"/>
                  <a:buChar char="•"/>
                </a:pPr>
                <a:r>
                  <a:rPr lang="en-US" altLang="zh-CN" spc="113" noProof="1">
                    <a:solidFill>
                      <a:schemeClr val="tx1">
                        <a:lumMod val="65000"/>
                        <a:lumOff val="35000"/>
                      </a:schemeClr>
                    </a:solidFill>
                    <a:latin typeface="Arial" panose="020B0604020202020204" pitchFamily="34" charset="0"/>
                    <a:ea typeface="微软雅黑" panose="020B0503020204020204" pitchFamily="34" charset="-122"/>
                    <a:sym typeface="+mn-ea"/>
                  </a:rPr>
                  <a:t>All parties in P reshare </a:t>
                </a:r>
                <a14:m>
                  <m:oMath xmlns:m="http://schemas.openxmlformats.org/officeDocument/2006/math">
                    <m:d>
                      <m:dPr>
                        <m:begChr m:val="["/>
                        <m:endChr m:val="]"/>
                        <m:ctrlPr>
                          <a:rPr lang="en-US" altLang="zh-CN" i="1" spc="113" noProof="1" dirty="0">
                            <a:solidFill>
                              <a:schemeClr val="tx1">
                                <a:lumMod val="65000"/>
                                <a:lumOff val="35000"/>
                              </a:schemeClr>
                            </a:solidFill>
                            <a:latin typeface="Cambria Math" panose="02040503050406030204" pitchFamily="18" charset="0"/>
                            <a:ea typeface="微软雅黑" panose="020B0503020204020204" pitchFamily="34" charset="-122"/>
                            <a:sym typeface="+mn-ea"/>
                          </a:rPr>
                        </m:ctrlPr>
                      </m:dPr>
                      <m:e>
                        <m:sSub>
                          <m:sSubPr>
                            <m:ctrlPr>
                              <a:rPr lang="en-US" altLang="zh-CN" i="1" spc="113" noProof="1" dirty="0">
                                <a:solidFill>
                                  <a:schemeClr val="tx1">
                                    <a:lumMod val="65000"/>
                                    <a:lumOff val="35000"/>
                                  </a:schemeClr>
                                </a:solidFill>
                                <a:latin typeface="Cambria Math" panose="02040503050406030204" pitchFamily="18" charset="0"/>
                                <a:ea typeface="微软雅黑" panose="020B0503020204020204" pitchFamily="34" charset="-122"/>
                                <a:sym typeface="+mn-ea"/>
                              </a:rPr>
                            </m:ctrlPr>
                          </m:sSubPr>
                          <m:e>
                            <m:r>
                              <a:rPr lang="en-US" altLang="zh-CN" b="0" i="1" spc="113" noProof="1" dirty="0">
                                <a:solidFill>
                                  <a:schemeClr val="tx1">
                                    <a:lumMod val="65000"/>
                                    <a:lumOff val="35000"/>
                                  </a:schemeClr>
                                </a:solidFill>
                                <a:latin typeface="Cambria Math" panose="02040503050406030204" pitchFamily="18" charset="0"/>
                                <a:ea typeface="微软雅黑" panose="020B0503020204020204" pitchFamily="34" charset="-122"/>
                                <a:sym typeface="+mn-ea"/>
                              </a:rPr>
                              <m:t>𝑦</m:t>
                            </m:r>
                          </m:e>
                          <m:sub>
                            <m:r>
                              <a:rPr lang="en-US" altLang="zh-CN" b="0" i="1" spc="113" noProof="1" dirty="0">
                                <a:solidFill>
                                  <a:schemeClr val="tx1">
                                    <a:lumMod val="65000"/>
                                    <a:lumOff val="35000"/>
                                  </a:schemeClr>
                                </a:solidFill>
                                <a:latin typeface="Cambria Math" panose="02040503050406030204" pitchFamily="18" charset="0"/>
                                <a:ea typeface="微软雅黑" panose="020B0503020204020204" pitchFamily="34" charset="-122"/>
                                <a:sym typeface="+mn-ea"/>
                              </a:rPr>
                              <m:t>1</m:t>
                            </m:r>
                          </m:sub>
                        </m:sSub>
                      </m:e>
                    </m:d>
                    <m:r>
                      <a:rPr lang="en-US" altLang="zh-CN" b="0" spc="113" noProof="1" dirty="0">
                        <a:solidFill>
                          <a:schemeClr val="tx1">
                            <a:lumMod val="65000"/>
                            <a:lumOff val="35000"/>
                          </a:schemeClr>
                        </a:solidFill>
                        <a:latin typeface="Cambria Math" panose="02040503050406030204" pitchFamily="18" charset="0"/>
                        <a:ea typeface="微软雅黑" panose="020B0503020204020204" pitchFamily="34" charset="-122"/>
                        <a:sym typeface="+mn-ea"/>
                      </a:rPr>
                      <m:t>,…,[</m:t>
                    </m:r>
                    <m:sSub>
                      <m:sSubPr>
                        <m:ctrlPr>
                          <a:rPr lang="en-US" altLang="zh-CN" i="1" spc="113" noProof="1" dirty="0">
                            <a:solidFill>
                              <a:schemeClr val="tx1">
                                <a:lumMod val="65000"/>
                                <a:lumOff val="35000"/>
                              </a:schemeClr>
                            </a:solidFill>
                            <a:latin typeface="Cambria Math" panose="02040503050406030204" pitchFamily="18" charset="0"/>
                            <a:ea typeface="微软雅黑" panose="020B0503020204020204" pitchFamily="34" charset="-122"/>
                            <a:sym typeface="+mn-ea"/>
                          </a:rPr>
                        </m:ctrlPr>
                      </m:sSubPr>
                      <m:e>
                        <m:r>
                          <a:rPr lang="en-US" altLang="zh-CN" b="0" i="1" spc="113" noProof="1" dirty="0">
                            <a:solidFill>
                              <a:schemeClr val="tx1">
                                <a:lumMod val="65000"/>
                                <a:lumOff val="35000"/>
                              </a:schemeClr>
                            </a:solidFill>
                            <a:latin typeface="Cambria Math" panose="02040503050406030204" pitchFamily="18" charset="0"/>
                            <a:ea typeface="微软雅黑" panose="020B0503020204020204" pitchFamily="34" charset="-122"/>
                            <a:sym typeface="+mn-ea"/>
                          </a:rPr>
                          <m:t>𝑦</m:t>
                        </m:r>
                      </m:e>
                      <m:sub>
                        <m:r>
                          <a:rPr lang="en-US" altLang="zh-CN" b="0" i="1" spc="113" noProof="1" dirty="0" smtClean="0">
                            <a:solidFill>
                              <a:schemeClr val="tx1">
                                <a:lumMod val="65000"/>
                                <a:lumOff val="35000"/>
                              </a:schemeClr>
                            </a:solidFill>
                            <a:latin typeface="Cambria Math" panose="02040503050406030204" pitchFamily="18" charset="0"/>
                            <a:ea typeface="微软雅黑" panose="020B0503020204020204" pitchFamily="34" charset="-122"/>
                            <a:sym typeface="+mn-ea"/>
                          </a:rPr>
                          <m:t>𝑚</m:t>
                        </m:r>
                      </m:sub>
                    </m:sSub>
                    <m:r>
                      <a:rPr lang="en-US" altLang="zh-CN" spc="113" noProof="1" dirty="0">
                        <a:solidFill>
                          <a:schemeClr val="tx1">
                            <a:lumMod val="65000"/>
                            <a:lumOff val="35000"/>
                          </a:schemeClr>
                        </a:solidFill>
                        <a:latin typeface="Cambria Math" panose="02040503050406030204" pitchFamily="18" charset="0"/>
                        <a:ea typeface="微软雅黑" panose="020B0503020204020204" pitchFamily="34" charset="-122"/>
                        <a:sym typeface="+mn-ea"/>
                      </a:rPr>
                      <m:t>]</m:t>
                    </m:r>
                  </m:oMath>
                </a14:m>
                <a:r>
                  <a:rPr lang="en-US" altLang="zh-CN" spc="113" noProof="1">
                    <a:solidFill>
                      <a:schemeClr val="tx1">
                        <a:lumMod val="65000"/>
                        <a:lumOff val="35000"/>
                      </a:schemeClr>
                    </a:solidFill>
                    <a:latin typeface="Arial" panose="020B0604020202020204" pitchFamily="34" charset="0"/>
                    <a:ea typeface="微软雅黑" panose="020B0503020204020204" pitchFamily="34" charset="-122"/>
                    <a:sym typeface="+mn-ea"/>
                  </a:rPr>
                  <a:t> which enable partie in Q to obtain </a:t>
                </a:r>
                <a14:m>
                  <m:oMath xmlns:m="http://schemas.openxmlformats.org/officeDocument/2006/math">
                    <m:d>
                      <m:dPr>
                        <m:begChr m:val="⟨"/>
                        <m:endChr m:val="⟩"/>
                        <m:ctrlPr>
                          <a:rPr lang="en-US" altLang="zh-CN" b="0" i="1" spc="113" noProof="1" smtClean="0">
                            <a:solidFill>
                              <a:schemeClr val="tx1">
                                <a:lumMod val="65000"/>
                                <a:lumOff val="35000"/>
                              </a:schemeClr>
                            </a:solidFill>
                            <a:latin typeface="Cambria Math" panose="02040503050406030204" pitchFamily="18" charset="0"/>
                            <a:ea typeface="微软雅黑" panose="020B0503020204020204" pitchFamily="34" charset="-122"/>
                            <a:sym typeface="+mn-ea"/>
                          </a:rPr>
                        </m:ctrlPr>
                      </m:dPr>
                      <m:e>
                        <m:sSub>
                          <m:sSubPr>
                            <m:ctrlPr>
                              <a:rPr lang="en-US" altLang="zh-CN" b="0" i="1" spc="113" noProof="1" smtClean="0">
                                <a:solidFill>
                                  <a:schemeClr val="tx1">
                                    <a:lumMod val="65000"/>
                                    <a:lumOff val="35000"/>
                                  </a:schemeClr>
                                </a:solidFill>
                                <a:latin typeface="Cambria Math" panose="02040503050406030204" pitchFamily="18" charset="0"/>
                                <a:ea typeface="微软雅黑" panose="020B0503020204020204" pitchFamily="34" charset="-122"/>
                                <a:sym typeface="+mn-ea"/>
                              </a:rPr>
                            </m:ctrlPr>
                          </m:sSubPr>
                          <m:e>
                            <m:r>
                              <a:rPr lang="en-US" altLang="zh-CN" b="0" i="1" spc="113" noProof="1" smtClean="0">
                                <a:solidFill>
                                  <a:schemeClr val="tx1">
                                    <a:lumMod val="65000"/>
                                    <a:lumOff val="35000"/>
                                  </a:schemeClr>
                                </a:solidFill>
                                <a:latin typeface="Cambria Math" panose="02040503050406030204" pitchFamily="18" charset="0"/>
                                <a:ea typeface="微软雅黑" panose="020B0503020204020204" pitchFamily="34" charset="-122"/>
                                <a:sym typeface="+mn-ea"/>
                              </a:rPr>
                              <m:t>𝑦</m:t>
                            </m:r>
                          </m:e>
                          <m:sub>
                            <m:r>
                              <a:rPr lang="en-US" altLang="zh-CN" b="0" i="1" spc="113" noProof="1" smtClean="0">
                                <a:solidFill>
                                  <a:schemeClr val="tx1">
                                    <a:lumMod val="65000"/>
                                    <a:lumOff val="35000"/>
                                  </a:schemeClr>
                                </a:solidFill>
                                <a:latin typeface="Cambria Math" panose="02040503050406030204" pitchFamily="18" charset="0"/>
                                <a:ea typeface="微软雅黑" panose="020B0503020204020204" pitchFamily="34" charset="-122"/>
                                <a:sym typeface="+mn-ea"/>
                              </a:rPr>
                              <m:t>1</m:t>
                            </m:r>
                          </m:sub>
                        </m:sSub>
                      </m:e>
                    </m:d>
                    <m:r>
                      <a:rPr lang="en-US" altLang="zh-CN" b="0" i="1" spc="113" noProof="1" smtClean="0">
                        <a:solidFill>
                          <a:schemeClr val="tx1">
                            <a:lumMod val="65000"/>
                            <a:lumOff val="35000"/>
                          </a:schemeClr>
                        </a:solidFill>
                        <a:latin typeface="Cambria Math" panose="02040503050406030204" pitchFamily="18" charset="0"/>
                        <a:ea typeface="微软雅黑" panose="020B0503020204020204" pitchFamily="34" charset="-122"/>
                        <a:sym typeface="+mn-ea"/>
                      </a:rPr>
                      <m:t>,…⟨</m:t>
                    </m:r>
                    <m:sSub>
                      <m:sSubPr>
                        <m:ctrlPr>
                          <a:rPr lang="en-US" altLang="zh-CN" b="0" i="1" spc="113" noProof="1" smtClean="0">
                            <a:solidFill>
                              <a:schemeClr val="tx1">
                                <a:lumMod val="65000"/>
                                <a:lumOff val="35000"/>
                              </a:schemeClr>
                            </a:solidFill>
                            <a:latin typeface="Cambria Math" panose="02040503050406030204" pitchFamily="18" charset="0"/>
                            <a:ea typeface="微软雅黑" panose="020B0503020204020204" pitchFamily="34" charset="-122"/>
                            <a:sym typeface="+mn-ea"/>
                          </a:rPr>
                        </m:ctrlPr>
                      </m:sSubPr>
                      <m:e>
                        <m:r>
                          <a:rPr lang="en-US" altLang="zh-CN" b="0" i="1" spc="113" noProof="1" smtClean="0">
                            <a:solidFill>
                              <a:schemeClr val="tx1">
                                <a:lumMod val="65000"/>
                                <a:lumOff val="35000"/>
                              </a:schemeClr>
                            </a:solidFill>
                            <a:latin typeface="Cambria Math" panose="02040503050406030204" pitchFamily="18" charset="0"/>
                            <a:ea typeface="微软雅黑" panose="020B0503020204020204" pitchFamily="34" charset="-122"/>
                            <a:sym typeface="+mn-ea"/>
                          </a:rPr>
                          <m:t>𝑦</m:t>
                        </m:r>
                      </m:e>
                      <m:sub>
                        <m:r>
                          <a:rPr lang="en-US" altLang="zh-CN" b="0" i="1" spc="113" noProof="1" smtClean="0">
                            <a:solidFill>
                              <a:schemeClr val="tx1">
                                <a:lumMod val="65000"/>
                                <a:lumOff val="35000"/>
                              </a:schemeClr>
                            </a:solidFill>
                            <a:latin typeface="Cambria Math" panose="02040503050406030204" pitchFamily="18" charset="0"/>
                            <a:ea typeface="微软雅黑" panose="020B0503020204020204" pitchFamily="34" charset="-122"/>
                            <a:sym typeface="+mn-ea"/>
                          </a:rPr>
                          <m:t>𝑚</m:t>
                        </m:r>
                      </m:sub>
                    </m:sSub>
                    <m:r>
                      <a:rPr lang="en-US" altLang="zh-CN" b="0" i="1" spc="113" noProof="1" smtClean="0">
                        <a:solidFill>
                          <a:schemeClr val="tx1">
                            <a:lumMod val="65000"/>
                            <a:lumOff val="35000"/>
                          </a:schemeClr>
                        </a:solidFill>
                        <a:latin typeface="Cambria Math" panose="02040503050406030204" pitchFamily="18" charset="0"/>
                        <a:ea typeface="微软雅黑" panose="020B0503020204020204" pitchFamily="34" charset="-122"/>
                        <a:sym typeface="+mn-ea"/>
                      </a:rPr>
                      <m:t>⟩</m:t>
                    </m:r>
                  </m:oMath>
                </a14:m>
                <a:endParaRPr lang="en-US" altLang="zh-CN" spc="113" noProof="1">
                  <a:solidFill>
                    <a:schemeClr val="tx1">
                      <a:lumMod val="65000"/>
                      <a:lumOff val="35000"/>
                    </a:schemeClr>
                  </a:solidFill>
                  <a:latin typeface="Arial" panose="020B0604020202020204" pitchFamily="34" charset="0"/>
                  <a:ea typeface="微软雅黑" panose="020B0503020204020204" pitchFamily="34" charset="-122"/>
                  <a:sym typeface="+mn-ea"/>
                </a:endParaRPr>
              </a:p>
            </p:txBody>
          </p:sp>
        </mc:Choice>
        <mc:Fallback>
          <p:sp>
            <p:nvSpPr>
              <p:cNvPr id="8" name="文本框 7"/>
              <p:cNvSpPr txBox="1">
                <a:spLocks noRot="1" noChangeAspect="1" noMove="1" noResize="1" noEditPoints="1" noAdjustHandles="1" noChangeArrowheads="1" noChangeShapeType="1" noTextEdit="1"/>
              </p:cNvSpPr>
              <p:nvPr/>
            </p:nvSpPr>
            <p:spPr>
              <a:xfrm>
                <a:off x="425450" y="3673179"/>
                <a:ext cx="8286750" cy="2395528"/>
              </a:xfrm>
              <a:prstGeom prst="rect">
                <a:avLst/>
              </a:prstGeom>
              <a:blipFill>
                <a:blip r:embed="rId3"/>
                <a:stretch>
                  <a:fillRect l="-662" t="-1527" b="-3308"/>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 name="内容占位符 2"/>
              <p:cNvSpPr>
                <a:spLocks noGrp="1"/>
              </p:cNvSpPr>
              <p:nvPr>
                <p:ph idx="1"/>
              </p:nvPr>
            </p:nvSpPr>
            <p:spPr>
              <a:xfrm>
                <a:off x="542290" y="1770434"/>
                <a:ext cx="8226425" cy="1148831"/>
              </a:xfrm>
            </p:spPr>
            <p:txBody>
              <a:bodyPr>
                <a:normAutofit lnSpcReduction="10000"/>
              </a:bodyPr>
              <a:lstStyle/>
              <a:p>
                <a:pPr marL="0" indent="0">
                  <a:buNone/>
                </a:pPr>
                <a:r>
                  <a:rPr lang="en-US" altLang="zh-CN" sz="1800" dirty="0"/>
                  <a:t>(</a:t>
                </a:r>
                <a:r>
                  <a:rPr lang="en-US" altLang="zh-CN" sz="1800" b="1" dirty="0">
                    <a:solidFill>
                      <a:srgbClr val="C00000"/>
                    </a:solidFill>
                  </a:rPr>
                  <a:t>Degree-D correlation</a:t>
                </a:r>
                <a:r>
                  <a:rPr lang="en-US" altLang="zh-CN" sz="1800" dirty="0"/>
                  <a:t>) Let </a:t>
                </a:r>
                <a14:m>
                  <m:oMath xmlns:m="http://schemas.openxmlformats.org/officeDocument/2006/math">
                    <m:r>
                      <a:rPr lang="en-US" altLang="zh-CN" sz="1800" b="0" i="1" smtClean="0">
                        <a:latin typeface="Cambria Math" panose="02040503050406030204" pitchFamily="18" charset="0"/>
                      </a:rPr>
                      <m:t>𝐹</m:t>
                    </m:r>
                    <m:r>
                      <a:rPr lang="en-US" altLang="zh-CN" sz="1800" b="0" i="1" smtClean="0">
                        <a:latin typeface="Cambria Math" panose="02040503050406030204" pitchFamily="18" charset="0"/>
                      </a:rPr>
                      <m:t>:</m:t>
                    </m:r>
                    <m:sSubSup>
                      <m:sSubSupPr>
                        <m:ctrlPr>
                          <a:rPr lang="en-US" altLang="zh-CN" sz="1800" b="0" i="1" smtClean="0">
                            <a:latin typeface="Cambria Math" panose="02040503050406030204" pitchFamily="18" charset="0"/>
                          </a:rPr>
                        </m:ctrlPr>
                      </m:sSubSupPr>
                      <m:e>
                        <m:r>
                          <a:rPr lang="en-US" altLang="zh-CN" sz="1800" b="0" i="1" smtClean="0">
                            <a:latin typeface="Cambria Math" panose="02040503050406030204" pitchFamily="18" charset="0"/>
                          </a:rPr>
                          <m:t>𝑍</m:t>
                        </m:r>
                      </m:e>
                      <m:sub>
                        <m:r>
                          <a:rPr lang="en-US" altLang="zh-CN" sz="1800" b="0" i="1" smtClean="0">
                            <a:latin typeface="Cambria Math" panose="02040503050406030204" pitchFamily="18" charset="0"/>
                          </a:rPr>
                          <m:t>𝑞</m:t>
                        </m:r>
                      </m:sub>
                      <m:sup>
                        <m:r>
                          <a:rPr lang="en-US" altLang="zh-CN" sz="1800" b="0" i="1" smtClean="0">
                            <a:latin typeface="Cambria Math" panose="02040503050406030204" pitchFamily="18" charset="0"/>
                          </a:rPr>
                          <m:t>𝑛</m:t>
                        </m:r>
                      </m:sup>
                    </m:sSubSup>
                    <m:r>
                      <a:rPr lang="en-US" altLang="zh-CN" sz="1800" b="0" i="1" smtClean="0">
                        <a:latin typeface="Cambria Math" panose="02040503050406030204" pitchFamily="18" charset="0"/>
                      </a:rPr>
                      <m:t>→</m:t>
                    </m:r>
                    <m:sSubSup>
                      <m:sSubSupPr>
                        <m:ctrlPr>
                          <a:rPr lang="en-US" altLang="zh-CN" sz="1800" b="0" i="1" smtClean="0">
                            <a:latin typeface="Cambria Math" panose="02040503050406030204" pitchFamily="18" charset="0"/>
                          </a:rPr>
                        </m:ctrlPr>
                      </m:sSubSupPr>
                      <m:e>
                        <m:r>
                          <a:rPr lang="en-US" altLang="zh-CN" sz="1800" b="0" i="1" smtClean="0">
                            <a:latin typeface="Cambria Math" panose="02040503050406030204" pitchFamily="18" charset="0"/>
                          </a:rPr>
                          <m:t>𝑍</m:t>
                        </m:r>
                      </m:e>
                      <m:sub>
                        <m:r>
                          <a:rPr lang="en-US" altLang="zh-CN" sz="1800" b="0" i="1" smtClean="0">
                            <a:latin typeface="Cambria Math" panose="02040503050406030204" pitchFamily="18" charset="0"/>
                          </a:rPr>
                          <m:t>𝑞</m:t>
                        </m:r>
                      </m:sub>
                      <m:sup>
                        <m:r>
                          <a:rPr lang="en-US" altLang="zh-CN" sz="1800" b="0" i="1" smtClean="0">
                            <a:latin typeface="Cambria Math" panose="02040503050406030204" pitchFamily="18" charset="0"/>
                          </a:rPr>
                          <m:t>𝑚</m:t>
                        </m:r>
                      </m:sup>
                    </m:sSubSup>
                  </m:oMath>
                </a14:m>
                <a:r>
                  <a:rPr lang="en-US" altLang="zh-CN" sz="1800" dirty="0"/>
                  <a:t> be a degree-D multivariate functions, i.e., </a:t>
                </a:r>
                <a14:m>
                  <m:oMath xmlns:m="http://schemas.openxmlformats.org/officeDocument/2006/math">
                    <m:d>
                      <m:dPr>
                        <m:ctrlPr>
                          <a:rPr lang="en-US" altLang="zh-CN" sz="1800" b="0" i="1" smtClean="0">
                            <a:latin typeface="Cambria Math" panose="02040503050406030204" pitchFamily="18" charset="0"/>
                          </a:rPr>
                        </m:ctrlPr>
                      </m:dPr>
                      <m:e>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𝑦</m:t>
                            </m:r>
                          </m:e>
                          <m:sub>
                            <m:r>
                              <a:rPr lang="en-US" altLang="zh-CN" sz="1800" b="0" i="1" smtClean="0">
                                <a:latin typeface="Cambria Math" panose="02040503050406030204" pitchFamily="18" charset="0"/>
                              </a:rPr>
                              <m:t>1</m:t>
                            </m:r>
                          </m:sub>
                        </m:sSub>
                        <m:r>
                          <a:rPr lang="en-US" altLang="zh-CN" sz="1800" b="0" i="1" smtClean="0">
                            <a:latin typeface="Cambria Math" panose="02040503050406030204" pitchFamily="18" charset="0"/>
                          </a:rPr>
                          <m:t>,…,</m:t>
                        </m:r>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𝑦</m:t>
                            </m:r>
                          </m:e>
                          <m:sub>
                            <m:r>
                              <a:rPr lang="en-US" altLang="zh-CN" sz="1800" b="0" i="1" smtClean="0">
                                <a:latin typeface="Cambria Math" panose="02040503050406030204" pitchFamily="18" charset="0"/>
                              </a:rPr>
                              <m:t>𝑚</m:t>
                            </m:r>
                          </m:sub>
                        </m:sSub>
                      </m:e>
                    </m:d>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𝐹</m:t>
                    </m:r>
                    <m:d>
                      <m:dPr>
                        <m:ctrlPr>
                          <a:rPr lang="en-US" altLang="zh-CN" sz="1800" b="0" i="1" smtClean="0">
                            <a:latin typeface="Cambria Math" panose="02040503050406030204" pitchFamily="18" charset="0"/>
                          </a:rPr>
                        </m:ctrlPr>
                      </m:dPr>
                      <m:e>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𝑥</m:t>
                            </m:r>
                          </m:e>
                          <m:sub>
                            <m:r>
                              <a:rPr lang="en-US" altLang="zh-CN" sz="1800" b="0" i="1" smtClean="0">
                                <a:latin typeface="Cambria Math" panose="02040503050406030204" pitchFamily="18" charset="0"/>
                              </a:rPr>
                              <m:t>1</m:t>
                            </m:r>
                          </m:sub>
                        </m:sSub>
                        <m:r>
                          <a:rPr lang="en-US" altLang="zh-CN" sz="1800" b="0" i="1" smtClean="0">
                            <a:latin typeface="Cambria Math" panose="02040503050406030204" pitchFamily="18" charset="0"/>
                          </a:rPr>
                          <m:t>, …,</m:t>
                        </m:r>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𝑥</m:t>
                            </m:r>
                          </m:e>
                          <m:sub>
                            <m:r>
                              <a:rPr lang="en-US" altLang="zh-CN" sz="1800" b="0" i="1" smtClean="0">
                                <a:latin typeface="Cambria Math" panose="02040503050406030204" pitchFamily="18" charset="0"/>
                              </a:rPr>
                              <m:t>𝑛</m:t>
                            </m:r>
                          </m:sub>
                        </m:sSub>
                      </m:e>
                    </m:d>
                  </m:oMath>
                </a14:m>
                <a:r>
                  <a:rPr lang="en-US" altLang="zh-CN" sz="1800" dirty="0"/>
                  <a:t> where </a:t>
                </a:r>
                <a14:m>
                  <m:oMath xmlns:m="http://schemas.openxmlformats.org/officeDocument/2006/math">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𝑦</m:t>
                        </m:r>
                      </m:e>
                      <m:sub>
                        <m:r>
                          <a:rPr lang="en-US" altLang="zh-CN" sz="1800" b="0" i="1" smtClean="0">
                            <a:latin typeface="Cambria Math" panose="02040503050406030204" pitchFamily="18" charset="0"/>
                          </a:rPr>
                          <m:t>𝑖</m:t>
                        </m:r>
                      </m:sub>
                    </m:sSub>
                    <m:r>
                      <a:rPr lang="en-US" altLang="zh-CN" sz="1800" b="0" i="1" smtClean="0">
                        <a:latin typeface="Cambria Math" panose="02040503050406030204" pitchFamily="18" charset="0"/>
                      </a:rPr>
                      <m:t>=</m:t>
                    </m:r>
                    <m:sSub>
                      <m:sSubPr>
                        <m:ctrlPr>
                          <a:rPr lang="en-US" altLang="zh-CN" sz="1800" b="0" i="1" smtClean="0">
                            <a:latin typeface="Cambria Math" panose="02040503050406030204" pitchFamily="18" charset="0"/>
                          </a:rPr>
                        </m:ctrlPr>
                      </m:sSubPr>
                      <m:e>
                        <m:r>
                          <a:rPr lang="en-US" altLang="zh-CN" sz="1800" i="1">
                            <a:latin typeface="Cambria Math" panose="02040503050406030204" pitchFamily="18" charset="0"/>
                          </a:rPr>
                          <m:t>𝐹</m:t>
                        </m:r>
                      </m:e>
                      <m:sub>
                        <m:r>
                          <a:rPr lang="en-US" altLang="zh-CN" sz="1800" b="0" i="1" smtClean="0">
                            <a:latin typeface="Cambria Math" panose="02040503050406030204" pitchFamily="18" charset="0"/>
                          </a:rPr>
                          <m:t>𝑖</m:t>
                        </m:r>
                      </m:sub>
                    </m:sSub>
                    <m:d>
                      <m:dPr>
                        <m:ctrlPr>
                          <a:rPr lang="en-US" altLang="zh-CN" sz="1800" i="1">
                            <a:latin typeface="Cambria Math" panose="02040503050406030204" pitchFamily="18" charset="0"/>
                          </a:rPr>
                        </m:ctrlPr>
                      </m:dPr>
                      <m:e>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𝑥</m:t>
                            </m:r>
                          </m:e>
                          <m:sub>
                            <m:r>
                              <a:rPr lang="en-US" altLang="zh-CN" sz="1800" i="1">
                                <a:latin typeface="Cambria Math" panose="02040503050406030204" pitchFamily="18" charset="0"/>
                              </a:rPr>
                              <m:t>1</m:t>
                            </m:r>
                          </m:sub>
                        </m:sSub>
                        <m:r>
                          <a:rPr lang="en-US" altLang="zh-CN" sz="1800" i="1">
                            <a:latin typeface="Cambria Math" panose="02040503050406030204" pitchFamily="18" charset="0"/>
                          </a:rPr>
                          <m:t>, …,</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𝑥</m:t>
                            </m:r>
                          </m:e>
                          <m:sub>
                            <m:r>
                              <a:rPr lang="en-US" altLang="zh-CN" sz="1800" i="1">
                                <a:latin typeface="Cambria Math" panose="02040503050406030204" pitchFamily="18" charset="0"/>
                              </a:rPr>
                              <m:t>𝑛</m:t>
                            </m:r>
                          </m:sub>
                        </m:sSub>
                      </m:e>
                    </m:d>
                  </m:oMath>
                </a14:m>
                <a:r>
                  <a:rPr lang="en-US" altLang="zh-CN" sz="1800" dirty="0"/>
                  <a:t> is a degree-D multivariate polynomials. </a:t>
                </a:r>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542290" y="1770434"/>
                <a:ext cx="8226425" cy="1148831"/>
              </a:xfrm>
              <a:blipFill>
                <a:blip r:embed="rId4"/>
                <a:stretch>
                  <a:fillRect l="-667" b="-2646"/>
                </a:stretch>
              </a:blipFill>
            </p:spPr>
            <p:txBody>
              <a:bodyPr/>
              <a:lstStyle/>
              <a:p>
                <a:r>
                  <a:rPr lang="zh-CN" altLang="en-US">
                    <a:noFill/>
                  </a:rPr>
                  <a:t> </a:t>
                </a:r>
              </a:p>
            </p:txBody>
          </p:sp>
        </mc:Fallback>
      </mc:AlternateContent>
      <p:sp>
        <p:nvSpPr>
          <p:cNvPr id="7" name="标题 1"/>
          <p:cNvSpPr>
            <a:spLocks noGrp="1"/>
          </p:cNvSpPr>
          <p:nvPr>
            <p:ph type="title"/>
          </p:nvPr>
        </p:nvSpPr>
        <p:spPr>
          <a:xfrm>
            <a:off x="456300" y="608400"/>
            <a:ext cx="8226900" cy="705600"/>
          </a:xfrm>
        </p:spPr>
        <p:txBody>
          <a:bodyPr/>
          <a:lstStyle/>
          <a:p>
            <a:pPr algn="ctr"/>
            <a:r>
              <a:rPr lang="en-US" altLang="zh-CN" dirty="0"/>
              <a:t>Non-interactive Correlation Generation</a:t>
            </a:r>
          </a:p>
        </p:txBody>
      </p:sp>
      <mc:AlternateContent xmlns:mc="http://schemas.openxmlformats.org/markup-compatibility/2006">
        <mc:Choice xmlns:a14="http://schemas.microsoft.com/office/drawing/2010/main" Requires="a14">
          <p:sp>
            <p:nvSpPr>
              <p:cNvPr id="2" name="矩形 1">
                <a:extLst>
                  <a:ext uri="{FF2B5EF4-FFF2-40B4-BE49-F238E27FC236}">
                    <a16:creationId xmlns:a16="http://schemas.microsoft.com/office/drawing/2014/main" id="{8940B7A4-190F-40CA-AEE5-F3106AAB71D8}"/>
                  </a:ext>
                </a:extLst>
              </p:cNvPr>
              <p:cNvSpPr/>
              <p:nvPr/>
            </p:nvSpPr>
            <p:spPr>
              <a:xfrm>
                <a:off x="670181" y="3105835"/>
                <a:ext cx="6187819" cy="400110"/>
              </a:xfrm>
              <a:prstGeom prst="rect">
                <a:avLst/>
              </a:prstGeom>
            </p:spPr>
            <p:txBody>
              <a:bodyPr wrap="square">
                <a:spAutoFit/>
              </a:bodyPr>
              <a:lstStyle/>
              <a:p>
                <a:r>
                  <a:rPr lang="en-US" altLang="zh-CN" sz="2000" dirty="0"/>
                  <a:t>Example: Beaver triple, </a:t>
                </a:r>
                <a14:m>
                  <m:oMath xmlns:m="http://schemas.openxmlformats.org/officeDocument/2006/math">
                    <m:sSub>
                      <m:sSubPr>
                        <m:ctrlPr>
                          <a:rPr lang="en-US" altLang="zh-CN" sz="2000" i="1">
                            <a:latin typeface="Cambria Math" panose="02040503050406030204" pitchFamily="18" charset="0"/>
                          </a:rPr>
                        </m:ctrlPr>
                      </m:sSub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𝑦</m:t>
                            </m:r>
                          </m:e>
                          <m:sub>
                            <m:r>
                              <a:rPr lang="en-US" altLang="zh-CN" sz="2000" i="1">
                                <a:latin typeface="Cambria Math" panose="02040503050406030204" pitchFamily="18" charset="0"/>
                              </a:rPr>
                              <m:t>1</m:t>
                            </m:r>
                          </m:sub>
                        </m:sSub>
                        <m:r>
                          <a:rPr lang="en-US" altLang="zh-CN" sz="2000" i="1">
                            <a:latin typeface="Cambria Math" panose="02040503050406030204" pitchFamily="18" charset="0"/>
                          </a:rPr>
                          <m:t>=</m:t>
                        </m:r>
                        <m:r>
                          <a:rPr lang="en-US" altLang="zh-CN" sz="2000" i="1">
                            <a:latin typeface="Cambria Math" panose="02040503050406030204" pitchFamily="18" charset="0"/>
                          </a:rPr>
                          <m:t>𝑥</m:t>
                        </m:r>
                      </m:e>
                      <m:sub>
                        <m:r>
                          <a:rPr lang="en-US" altLang="zh-CN" sz="2000" i="1">
                            <a:latin typeface="Cambria Math" panose="02040503050406030204" pitchFamily="18" charset="0"/>
                          </a:rPr>
                          <m:t>1</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𝑦</m:t>
                        </m:r>
                      </m:e>
                      <m:sub>
                        <m:r>
                          <a:rPr lang="en-US" altLang="zh-CN" sz="2000" i="1">
                            <a:latin typeface="Cambria Math" panose="02040503050406030204" pitchFamily="18" charset="0"/>
                          </a:rPr>
                          <m:t>2</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i="1">
                            <a:latin typeface="Cambria Math" panose="02040503050406030204" pitchFamily="18" charset="0"/>
                          </a:rPr>
                          <m:t>2</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𝑦</m:t>
                        </m:r>
                      </m:e>
                      <m:sub>
                        <m:r>
                          <a:rPr lang="en-US" altLang="zh-CN" sz="2000" i="1">
                            <a:latin typeface="Cambria Math" panose="02040503050406030204" pitchFamily="18" charset="0"/>
                          </a:rPr>
                          <m:t>3</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i="1">
                            <a:latin typeface="Cambria Math" panose="02040503050406030204" pitchFamily="18" charset="0"/>
                          </a:rPr>
                          <m:t>1</m:t>
                        </m:r>
                      </m:sub>
                    </m:sSub>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i="1">
                            <a:latin typeface="Cambria Math" panose="02040503050406030204" pitchFamily="18" charset="0"/>
                          </a:rPr>
                          <m:t>2</m:t>
                        </m:r>
                      </m:sub>
                    </m:sSub>
                  </m:oMath>
                </a14:m>
                <a:endParaRPr lang="en-US" altLang="zh-CN" sz="2000" dirty="0"/>
              </a:p>
            </p:txBody>
          </p:sp>
        </mc:Choice>
        <mc:Fallback>
          <p:sp>
            <p:nvSpPr>
              <p:cNvPr id="2" name="矩形 1">
                <a:extLst>
                  <a:ext uri="{FF2B5EF4-FFF2-40B4-BE49-F238E27FC236}">
                    <a16:creationId xmlns:a16="http://schemas.microsoft.com/office/drawing/2014/main" id="{8940B7A4-190F-40CA-AEE5-F3106AAB71D8}"/>
                  </a:ext>
                </a:extLst>
              </p:cNvPr>
              <p:cNvSpPr>
                <a:spLocks noRot="1" noChangeAspect="1" noMove="1" noResize="1" noEditPoints="1" noAdjustHandles="1" noChangeArrowheads="1" noChangeShapeType="1" noTextEdit="1"/>
              </p:cNvSpPr>
              <p:nvPr/>
            </p:nvSpPr>
            <p:spPr>
              <a:xfrm>
                <a:off x="670181" y="3105835"/>
                <a:ext cx="6187819" cy="400110"/>
              </a:xfrm>
              <a:prstGeom prst="rect">
                <a:avLst/>
              </a:prstGeom>
              <a:blipFill>
                <a:blip r:embed="rId5"/>
                <a:stretch>
                  <a:fillRect l="-1084" t="-7576" b="-25758"/>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8851399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p:cNvSpPr>
                <a:spLocks noGrp="1"/>
              </p:cNvSpPr>
              <p:nvPr>
                <p:ph idx="1"/>
              </p:nvPr>
            </p:nvSpPr>
            <p:spPr>
              <a:xfrm>
                <a:off x="542290" y="1770434"/>
                <a:ext cx="8226425" cy="948185"/>
              </a:xfrm>
            </p:spPr>
            <p:txBody>
              <a:bodyPr>
                <a:normAutofit/>
              </a:bodyPr>
              <a:lstStyle/>
              <a:p>
                <a:pPr marL="0" indent="0">
                  <a:buNone/>
                </a:pPr>
                <a:r>
                  <a:rPr lang="en-US" altLang="zh-CN" sz="1800" dirty="0"/>
                  <a:t>(</a:t>
                </a:r>
                <a:r>
                  <a:rPr lang="en-US" altLang="zh-CN" sz="1800" b="1" dirty="0">
                    <a:solidFill>
                      <a:srgbClr val="C00000"/>
                    </a:solidFill>
                  </a:rPr>
                  <a:t>Challenge</a:t>
                </a:r>
                <a:r>
                  <a:rPr lang="en-US" altLang="zh-CN" sz="1800" dirty="0"/>
                  <a:t>) The Shamir secret sharing scheme has very small length over </a:t>
                </a:r>
                <a14:m>
                  <m:oMath xmlns:m="http://schemas.openxmlformats.org/officeDocument/2006/math">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𝑍</m:t>
                        </m:r>
                      </m:e>
                      <m:sub>
                        <m:sSup>
                          <m:sSupPr>
                            <m:ctrlPr>
                              <a:rPr lang="en-US" altLang="zh-CN" sz="1800" i="1">
                                <a:latin typeface="Cambria Math" panose="02040503050406030204" pitchFamily="18" charset="0"/>
                              </a:rPr>
                            </m:ctrlPr>
                          </m:sSupPr>
                          <m:e>
                            <m:r>
                              <a:rPr lang="en-US" altLang="zh-CN" sz="1800" i="1">
                                <a:latin typeface="Cambria Math" panose="02040503050406030204" pitchFamily="18" charset="0"/>
                              </a:rPr>
                              <m:t>2</m:t>
                            </m:r>
                          </m:e>
                          <m:sup>
                            <m:r>
                              <a:rPr lang="en-US" altLang="zh-CN" sz="1800" i="1">
                                <a:latin typeface="Cambria Math" panose="02040503050406030204" pitchFamily="18" charset="0"/>
                              </a:rPr>
                              <m:t>𝑘</m:t>
                            </m:r>
                          </m:sup>
                        </m:sSup>
                      </m:sub>
                    </m:sSub>
                  </m:oMath>
                </a14:m>
                <a:r>
                  <a:rPr lang="en-US" altLang="zh-CN" sz="1800" dirty="0"/>
                  <a:t>. Thus, we have to use Galois ring to increase its length.</a:t>
                </a:r>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542290" y="1770434"/>
                <a:ext cx="8226425" cy="948185"/>
              </a:xfrm>
              <a:blipFill>
                <a:blip r:embed="rId3"/>
                <a:stretch>
                  <a:fillRect l="-667" r="-1112"/>
                </a:stretch>
              </a:blipFill>
            </p:spPr>
            <p:txBody>
              <a:bodyPr/>
              <a:lstStyle/>
              <a:p>
                <a:r>
                  <a:rPr lang="zh-CN" altLang="en-US">
                    <a:noFill/>
                  </a:rPr>
                  <a:t> </a:t>
                </a:r>
              </a:p>
            </p:txBody>
          </p:sp>
        </mc:Fallback>
      </mc:AlternateContent>
      <p:sp>
        <p:nvSpPr>
          <p:cNvPr id="7" name="标题 1"/>
          <p:cNvSpPr>
            <a:spLocks noGrp="1"/>
          </p:cNvSpPr>
          <p:nvPr>
            <p:ph type="title"/>
          </p:nvPr>
        </p:nvSpPr>
        <p:spPr>
          <a:xfrm>
            <a:off x="456300" y="608400"/>
            <a:ext cx="8226900" cy="705600"/>
          </a:xfrm>
        </p:spPr>
        <p:txBody>
          <a:bodyPr/>
          <a:lstStyle/>
          <a:p>
            <a:pPr algn="ctr"/>
            <a:r>
              <a:rPr lang="en-US" altLang="zh-CN" dirty="0"/>
              <a:t>Non-interactive Correlation Generation</a:t>
            </a:r>
          </a:p>
        </p:txBody>
      </p:sp>
      <mc:AlternateContent xmlns:mc="http://schemas.openxmlformats.org/markup-compatibility/2006">
        <mc:Choice xmlns:a14="http://schemas.microsoft.com/office/drawing/2010/main" Requires="a14">
          <p:sp>
            <p:nvSpPr>
              <p:cNvPr id="2" name="文本框 1">
                <a:extLst>
                  <a:ext uri="{FF2B5EF4-FFF2-40B4-BE49-F238E27FC236}">
                    <a16:creationId xmlns:a16="http://schemas.microsoft.com/office/drawing/2014/main" id="{4C9E01FC-3DE4-45B3-9F37-FD4A2F9564DC}"/>
                  </a:ext>
                </a:extLst>
              </p:cNvPr>
              <p:cNvSpPr txBox="1"/>
              <p:nvPr/>
            </p:nvSpPr>
            <p:spPr>
              <a:xfrm>
                <a:off x="542290" y="2745154"/>
                <a:ext cx="5742919" cy="37721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m:rPr>
                              <m:sty m:val="p"/>
                            </m:rPr>
                            <a:rPr lang="en-US" altLang="zh-CN" sz="2000" b="0" i="0" smtClean="0">
                              <a:latin typeface="Cambria Math" panose="02040503050406030204" pitchFamily="18" charset="0"/>
                            </a:rPr>
                            <m:t>Input</m:t>
                          </m:r>
                          <m:r>
                            <a:rPr lang="en-US" altLang="zh-CN" sz="2000" b="0" i="0" smtClean="0">
                              <a:latin typeface="Cambria Math" panose="02040503050406030204" pitchFamily="18" charset="0"/>
                            </a:rPr>
                            <m:t>:</m:t>
                          </m:r>
                          <m:sSub>
                            <m:sSubPr>
                              <m:ctrlPr>
                                <a:rPr lang="en-US" altLang="zh-CN" sz="2000" b="1" i="1" smtClean="0">
                                  <a:latin typeface="Cambria Math" panose="02040503050406030204" pitchFamily="18" charset="0"/>
                                </a:rPr>
                              </m:ctrlPr>
                            </m:sSubPr>
                            <m:e>
                              <m:r>
                                <a:rPr lang="en-US" altLang="zh-CN" sz="2000" b="1" i="1" smtClean="0">
                                  <a:latin typeface="Cambria Math" panose="02040503050406030204" pitchFamily="18" charset="0"/>
                                </a:rPr>
                                <m:t>𝒙</m:t>
                              </m:r>
                            </m:e>
                            <m:sub>
                              <m:r>
                                <a:rPr lang="en-US" altLang="zh-CN" sz="2000" b="1" i="1" smtClean="0">
                                  <a:latin typeface="Cambria Math" panose="02040503050406030204" pitchFamily="18" charset="0"/>
                                </a:rPr>
                                <m:t>𝟏</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11</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1</m:t>
                          </m:r>
                          <m:r>
                            <a:rPr lang="en-US" altLang="zh-CN" sz="2000" b="0" i="1" smtClean="0">
                              <a:latin typeface="Cambria Math" panose="02040503050406030204" pitchFamily="18" charset="0"/>
                            </a:rPr>
                            <m:t>𝑘</m:t>
                          </m:r>
                        </m:sub>
                      </m:sSub>
                      <m:r>
                        <a:rPr lang="en-US" altLang="zh-CN" sz="2000" b="0" i="1" smtClean="0">
                          <a:latin typeface="Cambria Math" panose="02040503050406030204" pitchFamily="18" charset="0"/>
                        </a:rPr>
                        <m:t>),…,</m:t>
                      </m:r>
                      <m:sSub>
                        <m:sSubPr>
                          <m:ctrlPr>
                            <a:rPr lang="en-US" altLang="zh-CN" sz="2000" b="1" i="1">
                              <a:latin typeface="Cambria Math" panose="02040503050406030204" pitchFamily="18" charset="0"/>
                            </a:rPr>
                          </m:ctrlPr>
                        </m:sSubPr>
                        <m:e>
                          <m:r>
                            <a:rPr lang="en-US" altLang="zh-CN" sz="2000" b="1" i="1">
                              <a:latin typeface="Cambria Math" panose="02040503050406030204" pitchFamily="18" charset="0"/>
                            </a:rPr>
                            <m:t>𝒙</m:t>
                          </m:r>
                        </m:e>
                        <m:sub>
                          <m:r>
                            <a:rPr lang="en-US" altLang="zh-CN" sz="2000" b="1" i="1" smtClean="0">
                              <a:latin typeface="Cambria Math" panose="02040503050406030204" pitchFamily="18" charset="0"/>
                            </a:rPr>
                            <m:t>𝒏</m:t>
                          </m:r>
                        </m:sub>
                      </m:sSub>
                      <m:r>
                        <a:rPr lang="en-US" altLang="zh-CN" sz="2000" b="1" i="1" smtClean="0">
                          <a:latin typeface="Cambria Math" panose="02040503050406030204" pitchFamily="18" charset="0"/>
                        </a:rPr>
                        <m:t>=</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𝑛</m:t>
                          </m:r>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𝑛𝑘</m:t>
                          </m:r>
                        </m:sub>
                      </m:sSub>
                      <m:r>
                        <a:rPr lang="en-US" altLang="zh-CN" sz="2000" b="0" i="1" smtClean="0">
                          <a:latin typeface="Cambria Math" panose="02040503050406030204" pitchFamily="18" charset="0"/>
                        </a:rPr>
                        <m:t>)∈</m:t>
                      </m:r>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𝑍</m:t>
                          </m:r>
                        </m:e>
                        <m:sub>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2</m:t>
                              </m:r>
                            </m:e>
                            <m:sup>
                              <m:r>
                                <a:rPr lang="en-US" altLang="zh-CN" sz="2000" i="1">
                                  <a:latin typeface="Cambria Math" panose="02040503050406030204" pitchFamily="18" charset="0"/>
                                </a:rPr>
                                <m:t>ℓ</m:t>
                              </m:r>
                            </m:sup>
                          </m:sSup>
                        </m:sub>
                        <m:sup>
                          <m:r>
                            <a:rPr lang="en-US" altLang="zh-CN" sz="2000" i="1">
                              <a:latin typeface="Cambria Math" panose="02040503050406030204" pitchFamily="18" charset="0"/>
                            </a:rPr>
                            <m:t>𝑘</m:t>
                          </m:r>
                        </m:sup>
                      </m:sSubSup>
                    </m:oMath>
                  </m:oMathPara>
                </a14:m>
                <a:endParaRPr lang="zh-CN" altLang="en-US" sz="2000" dirty="0"/>
              </a:p>
            </p:txBody>
          </p:sp>
        </mc:Choice>
        <mc:Fallback>
          <p:sp>
            <p:nvSpPr>
              <p:cNvPr id="2" name="文本框 1">
                <a:extLst>
                  <a:ext uri="{FF2B5EF4-FFF2-40B4-BE49-F238E27FC236}">
                    <a16:creationId xmlns:a16="http://schemas.microsoft.com/office/drawing/2014/main" id="{4C9E01FC-3DE4-45B3-9F37-FD4A2F9564DC}"/>
                  </a:ext>
                </a:extLst>
              </p:cNvPr>
              <p:cNvSpPr txBox="1">
                <a:spLocks noRot="1" noChangeAspect="1" noMove="1" noResize="1" noEditPoints="1" noAdjustHandles="1" noChangeArrowheads="1" noChangeShapeType="1" noTextEdit="1"/>
              </p:cNvSpPr>
              <p:nvPr/>
            </p:nvSpPr>
            <p:spPr>
              <a:xfrm>
                <a:off x="542290" y="2745154"/>
                <a:ext cx="5742919" cy="377219"/>
              </a:xfrm>
              <a:prstGeom prst="rect">
                <a:avLst/>
              </a:prstGeom>
              <a:blipFill>
                <a:blip r:embed="rId4"/>
                <a:stretch>
                  <a:fillRect l="-955" b="-1935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1" name="文本框 10">
                <a:extLst>
                  <a:ext uri="{FF2B5EF4-FFF2-40B4-BE49-F238E27FC236}">
                    <a16:creationId xmlns:a16="http://schemas.microsoft.com/office/drawing/2014/main" id="{3300ACD5-A8D0-4755-A292-8511A163F685}"/>
                  </a:ext>
                </a:extLst>
              </p:cNvPr>
              <p:cNvSpPr txBox="1"/>
              <p:nvPr/>
            </p:nvSpPr>
            <p:spPr>
              <a:xfrm>
                <a:off x="456300" y="3267351"/>
                <a:ext cx="4773807" cy="318805"/>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m:rPr>
                          <m:sty m:val="p"/>
                        </m:rPr>
                        <a:rPr lang="en-US" altLang="zh-CN" sz="2000" i="1">
                          <a:latin typeface="Cambria Math" panose="02040503050406030204" pitchFamily="18" charset="0"/>
                        </a:rPr>
                        <m:t>Apply</m:t>
                      </m:r>
                      <m:r>
                        <a:rPr lang="en-US" altLang="zh-CN" sz="2000" i="1">
                          <a:latin typeface="Cambria Math" panose="02040503050406030204" pitchFamily="18" charset="0"/>
                        </a:rPr>
                        <m:t> </m:t>
                      </m:r>
                      <m:r>
                        <m:rPr>
                          <m:sty m:val="p"/>
                        </m:rPr>
                        <a:rPr lang="en-US" altLang="zh-CN" sz="2000" i="1">
                          <a:latin typeface="Cambria Math" panose="02040503050406030204" pitchFamily="18" charset="0"/>
                        </a:rPr>
                        <m:t>RMFE</m:t>
                      </m:r>
                      <m:r>
                        <a:rPr lang="zh-CN" altLang="en-US" sz="2000" i="1">
                          <a:latin typeface="Cambria Math" panose="02040503050406030204" pitchFamily="18" charset="0"/>
                        </a:rPr>
                        <m:t>：</m:t>
                      </m:r>
                      <m:r>
                        <a:rPr lang="en-US" altLang="zh-CN" sz="2000" i="1">
                          <a:latin typeface="Cambria Math" panose="02040503050406030204" pitchFamily="18" charset="0"/>
                        </a:rPr>
                        <m:t>𝜙</m:t>
                      </m:r>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𝒙</m:t>
                              </m:r>
                            </m:e>
                            <m:sub>
                              <m:r>
                                <a:rPr lang="en-US" altLang="zh-CN" sz="2000" i="1">
                                  <a:latin typeface="Cambria Math" panose="02040503050406030204" pitchFamily="18" charset="0"/>
                                </a:rPr>
                                <m:t>1</m:t>
                              </m:r>
                            </m:sub>
                          </m:sSub>
                        </m:e>
                      </m:d>
                      <m:r>
                        <a:rPr lang="en-US" altLang="zh-CN" sz="2000" i="1">
                          <a:latin typeface="Cambria Math" panose="02040503050406030204" pitchFamily="18" charset="0"/>
                        </a:rPr>
                        <m:t>,</m:t>
                      </m:r>
                      <m:r>
                        <a:rPr lang="en-US" altLang="zh-CN" sz="2000" i="1">
                          <a:latin typeface="Cambria Math" panose="02040503050406030204" pitchFamily="18" charset="0"/>
                        </a:rPr>
                        <m:t> </m:t>
                      </m:r>
                      <m:r>
                        <a:rPr lang="en-US" altLang="zh-CN" sz="2000" i="1">
                          <a:latin typeface="Cambria Math" panose="02040503050406030204" pitchFamily="18" charset="0"/>
                        </a:rPr>
                        <m:t>…,</m:t>
                      </m:r>
                      <m:r>
                        <a:rPr lang="en-US" altLang="zh-CN" sz="2000" i="1">
                          <a:latin typeface="Cambria Math" panose="02040503050406030204" pitchFamily="18" charset="0"/>
                        </a:rPr>
                        <m:t>𝜙</m:t>
                      </m:r>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𝒙</m:t>
                              </m:r>
                            </m:e>
                            <m:sub>
                              <m:r>
                                <a:rPr lang="en-US" altLang="zh-CN" sz="2000" i="1">
                                  <a:latin typeface="Cambria Math" panose="02040503050406030204" pitchFamily="18" charset="0"/>
                                </a:rPr>
                                <m:t>𝑛</m:t>
                              </m:r>
                            </m:sub>
                          </m:sSub>
                        </m:e>
                      </m:d>
                      <m:r>
                        <a:rPr lang="en-US" altLang="zh-CN" sz="2000" i="1">
                          <a:latin typeface="Cambria Math" panose="02040503050406030204" pitchFamily="18" charset="0"/>
                        </a:rPr>
                        <m:t>∈</m:t>
                      </m:r>
                      <m:r>
                        <a:rPr lang="en-US" altLang="zh-CN" sz="2000" i="1">
                          <a:latin typeface="Cambria Math" panose="02040503050406030204" pitchFamily="18" charset="0"/>
                        </a:rPr>
                        <m:t>𝐺𝑅</m:t>
                      </m:r>
                      <m:r>
                        <a:rPr lang="en-US" altLang="zh-CN" sz="2000" i="1">
                          <a:latin typeface="Cambria Math" panose="02040503050406030204" pitchFamily="18" charset="0"/>
                        </a:rPr>
                        <m:t>(</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2</m:t>
                          </m:r>
                        </m:e>
                        <m:sup>
                          <m:r>
                            <a:rPr lang="en-US" altLang="zh-CN" sz="2000" i="1">
                              <a:latin typeface="Cambria Math" panose="02040503050406030204" pitchFamily="18" charset="0"/>
                            </a:rPr>
                            <m:t>ℓ</m:t>
                          </m:r>
                        </m:sup>
                      </m:sSup>
                      <m:r>
                        <a:rPr lang="en-US" altLang="zh-CN" sz="2000" i="1">
                          <a:latin typeface="Cambria Math" panose="02040503050406030204" pitchFamily="18" charset="0"/>
                        </a:rPr>
                        <m:t>,</m:t>
                      </m:r>
                      <m:r>
                        <a:rPr lang="en-US" altLang="zh-CN" sz="2000" i="1">
                          <a:latin typeface="Cambria Math" panose="02040503050406030204" pitchFamily="18" charset="0"/>
                        </a:rPr>
                        <m:t>𝑑</m:t>
                      </m:r>
                      <m:r>
                        <a:rPr lang="en-US" altLang="zh-CN" sz="2000" i="1">
                          <a:latin typeface="Cambria Math" panose="02040503050406030204" pitchFamily="18" charset="0"/>
                        </a:rPr>
                        <m:t>)</m:t>
                      </m:r>
                    </m:oMath>
                  </m:oMathPara>
                </a14:m>
                <a:endParaRPr lang="zh-CN" altLang="en-US" sz="2000" i="1" dirty="0">
                  <a:latin typeface="Cambria Math" panose="02040503050406030204" pitchFamily="18" charset="0"/>
                </a:endParaRPr>
              </a:p>
            </p:txBody>
          </p:sp>
        </mc:Choice>
        <mc:Fallback>
          <p:sp>
            <p:nvSpPr>
              <p:cNvPr id="11" name="文本框 10">
                <a:extLst>
                  <a:ext uri="{FF2B5EF4-FFF2-40B4-BE49-F238E27FC236}">
                    <a16:creationId xmlns:a16="http://schemas.microsoft.com/office/drawing/2014/main" id="{3300ACD5-A8D0-4755-A292-8511A163F685}"/>
                  </a:ext>
                </a:extLst>
              </p:cNvPr>
              <p:cNvSpPr txBox="1">
                <a:spLocks noRot="1" noChangeAspect="1" noMove="1" noResize="1" noEditPoints="1" noAdjustHandles="1" noChangeArrowheads="1" noChangeShapeType="1" noTextEdit="1"/>
              </p:cNvSpPr>
              <p:nvPr/>
            </p:nvSpPr>
            <p:spPr>
              <a:xfrm>
                <a:off x="456300" y="3267351"/>
                <a:ext cx="4773807" cy="318805"/>
              </a:xfrm>
              <a:prstGeom prst="rect">
                <a:avLst/>
              </a:prstGeom>
              <a:blipFill>
                <a:blip r:embed="rId5"/>
                <a:stretch>
                  <a:fillRect l="-1533" t="-1923" r="-1533" b="-36538"/>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2" name="文本框 11">
                <a:extLst>
                  <a:ext uri="{FF2B5EF4-FFF2-40B4-BE49-F238E27FC236}">
                    <a16:creationId xmlns:a16="http://schemas.microsoft.com/office/drawing/2014/main" id="{5ABA7CDC-DCB2-4B23-805A-D979991EFED9}"/>
                  </a:ext>
                </a:extLst>
              </p:cNvPr>
              <p:cNvSpPr txBox="1"/>
              <p:nvPr/>
            </p:nvSpPr>
            <p:spPr>
              <a:xfrm>
                <a:off x="456300" y="3672459"/>
                <a:ext cx="6568400" cy="318805"/>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m:rPr>
                          <m:sty m:val="p"/>
                        </m:rPr>
                        <a:rPr lang="en-US" altLang="zh-CN" sz="2000" i="1" smtClean="0">
                          <a:latin typeface="Cambria Math" panose="02040503050406030204" pitchFamily="18" charset="0"/>
                        </a:rPr>
                        <m:t>Generate</m:t>
                      </m:r>
                      <m:r>
                        <a:rPr lang="en-US" altLang="zh-CN" sz="2000" i="1" smtClean="0">
                          <a:latin typeface="Cambria Math" panose="02040503050406030204" pitchFamily="18" charset="0"/>
                        </a:rPr>
                        <m:t> </m:t>
                      </m:r>
                      <m:r>
                        <m:rPr>
                          <m:sty m:val="p"/>
                        </m:rPr>
                        <a:rPr lang="en-US" altLang="zh-CN" sz="2000" i="1" smtClean="0">
                          <a:latin typeface="Cambria Math" panose="02040503050406030204" pitchFamily="18" charset="0"/>
                        </a:rPr>
                        <m:t>secret</m:t>
                      </m:r>
                      <m:r>
                        <a:rPr lang="en-US" altLang="zh-CN" sz="2000" i="1" smtClean="0">
                          <a:latin typeface="Cambria Math" panose="02040503050406030204" pitchFamily="18" charset="0"/>
                        </a:rPr>
                        <m:t> </m:t>
                      </m:r>
                      <m:r>
                        <m:rPr>
                          <m:sty m:val="p"/>
                        </m:rPr>
                        <a:rPr lang="en-US" altLang="zh-CN" sz="2000" i="1" smtClean="0">
                          <a:latin typeface="Cambria Math" panose="02040503050406030204" pitchFamily="18" charset="0"/>
                        </a:rPr>
                        <m:t>sharing</m:t>
                      </m:r>
                      <m:r>
                        <a:rPr lang="zh-CN" altLang="en-US" sz="2000" i="1">
                          <a:latin typeface="Cambria Math" panose="02040503050406030204" pitchFamily="18" charset="0"/>
                        </a:rPr>
                        <m:t>：</m:t>
                      </m:r>
                      <m:sSub>
                        <m:sSubPr>
                          <m:ctrlPr>
                            <a:rPr lang="en-US" altLang="zh-CN" sz="2000" b="0" i="1" smtClean="0">
                              <a:latin typeface="Cambria Math" panose="02040503050406030204" pitchFamily="18" charset="0"/>
                            </a:rPr>
                          </m:ctrlPr>
                        </m:sSubPr>
                        <m:e>
                          <m:d>
                            <m:dPr>
                              <m:begChr m:val="["/>
                              <m:endChr m:val="]"/>
                              <m:ctrlPr>
                                <a:rPr lang="en-US" altLang="zh-CN" sz="2000" b="0" i="1" smtClean="0">
                                  <a:latin typeface="Cambria Math" panose="02040503050406030204" pitchFamily="18" charset="0"/>
                                </a:rPr>
                              </m:ctrlPr>
                            </m:dPr>
                            <m:e>
                              <m:r>
                                <a:rPr lang="en-US" altLang="zh-CN" sz="2000" i="1">
                                  <a:latin typeface="Cambria Math" panose="02040503050406030204" pitchFamily="18" charset="0"/>
                                </a:rPr>
                                <m:t>𝜙</m:t>
                              </m:r>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𝒙</m:t>
                                      </m:r>
                                    </m:e>
                                    <m:sub>
                                      <m:r>
                                        <a:rPr lang="en-US" altLang="zh-CN" sz="2000" i="1">
                                          <a:latin typeface="Cambria Math" panose="02040503050406030204" pitchFamily="18" charset="0"/>
                                        </a:rPr>
                                        <m:t>1</m:t>
                                      </m:r>
                                    </m:sub>
                                  </m:sSub>
                                </m:e>
                              </m:d>
                            </m:e>
                          </m:d>
                        </m:e>
                        <m:sub>
                          <m:r>
                            <a:rPr lang="en-US" altLang="zh-CN" sz="2000" b="0" i="1" smtClean="0">
                              <a:latin typeface="Cambria Math" panose="02040503050406030204" pitchFamily="18" charset="0"/>
                            </a:rPr>
                            <m:t>𝑡</m:t>
                          </m:r>
                        </m:sub>
                      </m:sSub>
                      <m:r>
                        <a:rPr lang="en-US" altLang="zh-CN" sz="2000" i="1">
                          <a:latin typeface="Cambria Math" panose="02040503050406030204" pitchFamily="18" charset="0"/>
                        </a:rPr>
                        <m:t>,</m:t>
                      </m:r>
                      <m:r>
                        <a:rPr lang="en-US" altLang="zh-CN" sz="2000" i="1">
                          <a:latin typeface="Cambria Math" panose="02040503050406030204" pitchFamily="18" charset="0"/>
                        </a:rPr>
                        <m:t> </m:t>
                      </m:r>
                      <m:r>
                        <a:rPr lang="en-US" altLang="zh-CN" sz="2000" i="1">
                          <a:latin typeface="Cambria Math" panose="02040503050406030204" pitchFamily="18" charset="0"/>
                        </a:rPr>
                        <m:t>…,</m:t>
                      </m:r>
                      <m:sSub>
                        <m:sSubPr>
                          <m:ctrlPr>
                            <a:rPr lang="en-US" altLang="zh-CN" sz="2000" b="0" i="1" smtClean="0">
                              <a:latin typeface="Cambria Math" panose="02040503050406030204" pitchFamily="18" charset="0"/>
                            </a:rPr>
                          </m:ctrlPr>
                        </m:sSubPr>
                        <m:e>
                          <m:d>
                            <m:dPr>
                              <m:begChr m:val="["/>
                              <m:endChr m:val="]"/>
                              <m:ctrlPr>
                                <a:rPr lang="en-US" altLang="zh-CN" sz="2000" b="0" i="1" smtClean="0">
                                  <a:latin typeface="Cambria Math" panose="02040503050406030204" pitchFamily="18" charset="0"/>
                                </a:rPr>
                              </m:ctrlPr>
                            </m:dPr>
                            <m:e>
                              <m:r>
                                <a:rPr lang="en-US" altLang="zh-CN" sz="2000" i="1">
                                  <a:latin typeface="Cambria Math" panose="02040503050406030204" pitchFamily="18" charset="0"/>
                                </a:rPr>
                                <m:t>𝜙</m:t>
                              </m:r>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𝒙</m:t>
                                      </m:r>
                                    </m:e>
                                    <m:sub>
                                      <m:r>
                                        <a:rPr lang="en-US" altLang="zh-CN" sz="2000" i="1">
                                          <a:latin typeface="Cambria Math" panose="02040503050406030204" pitchFamily="18" charset="0"/>
                                        </a:rPr>
                                        <m:t>𝑛</m:t>
                                      </m:r>
                                    </m:sub>
                                  </m:sSub>
                                </m:e>
                              </m:d>
                            </m:e>
                          </m:d>
                        </m:e>
                        <m:sub>
                          <m:r>
                            <a:rPr lang="en-US" altLang="zh-CN" sz="2000" b="0" i="1" smtClean="0">
                              <a:latin typeface="Cambria Math" panose="02040503050406030204" pitchFamily="18" charset="0"/>
                            </a:rPr>
                            <m:t>𝑡</m:t>
                          </m:r>
                        </m:sub>
                      </m:sSub>
                      <m:r>
                        <a:rPr lang="en-US" altLang="zh-CN" sz="2000" i="1">
                          <a:latin typeface="Cambria Math" panose="02040503050406030204" pitchFamily="18" charset="0"/>
                        </a:rPr>
                        <m:t>∈</m:t>
                      </m:r>
                      <m:r>
                        <a:rPr lang="en-US" altLang="zh-CN" sz="2000" i="1">
                          <a:latin typeface="Cambria Math" panose="02040503050406030204" pitchFamily="18" charset="0"/>
                        </a:rPr>
                        <m:t>𝐺𝑅</m:t>
                      </m:r>
                      <m:r>
                        <a:rPr lang="en-US" altLang="zh-CN" sz="2000" i="1">
                          <a:latin typeface="Cambria Math" panose="02040503050406030204" pitchFamily="18" charset="0"/>
                        </a:rPr>
                        <m:t>(</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2</m:t>
                          </m:r>
                        </m:e>
                        <m:sup>
                          <m:r>
                            <a:rPr lang="en-US" altLang="zh-CN" sz="2000" i="1">
                              <a:latin typeface="Cambria Math" panose="02040503050406030204" pitchFamily="18" charset="0"/>
                            </a:rPr>
                            <m:t>ℓ</m:t>
                          </m:r>
                        </m:sup>
                      </m:sSup>
                      <m:r>
                        <a:rPr lang="en-US" altLang="zh-CN" sz="2000" i="1">
                          <a:latin typeface="Cambria Math" panose="02040503050406030204" pitchFamily="18" charset="0"/>
                        </a:rPr>
                        <m:t>,</m:t>
                      </m:r>
                      <m:r>
                        <a:rPr lang="en-US" altLang="zh-CN" sz="2000" i="1">
                          <a:latin typeface="Cambria Math" panose="02040503050406030204" pitchFamily="18" charset="0"/>
                        </a:rPr>
                        <m:t>𝑑</m:t>
                      </m:r>
                      <m:r>
                        <a:rPr lang="en-US" altLang="zh-CN" sz="2000" i="1">
                          <a:latin typeface="Cambria Math" panose="02040503050406030204" pitchFamily="18" charset="0"/>
                        </a:rPr>
                        <m:t>)</m:t>
                      </m:r>
                    </m:oMath>
                  </m:oMathPara>
                </a14:m>
                <a:endParaRPr lang="zh-CN" altLang="en-US" sz="2000" i="1" dirty="0">
                  <a:latin typeface="Cambria Math" panose="02040503050406030204" pitchFamily="18" charset="0"/>
                </a:endParaRPr>
              </a:p>
            </p:txBody>
          </p:sp>
        </mc:Choice>
        <mc:Fallback>
          <p:sp>
            <p:nvSpPr>
              <p:cNvPr id="12" name="文本框 11">
                <a:extLst>
                  <a:ext uri="{FF2B5EF4-FFF2-40B4-BE49-F238E27FC236}">
                    <a16:creationId xmlns:a16="http://schemas.microsoft.com/office/drawing/2014/main" id="{5ABA7CDC-DCB2-4B23-805A-D979991EFED9}"/>
                  </a:ext>
                </a:extLst>
              </p:cNvPr>
              <p:cNvSpPr txBox="1">
                <a:spLocks noRot="1" noChangeAspect="1" noMove="1" noResize="1" noEditPoints="1" noAdjustHandles="1" noChangeArrowheads="1" noChangeShapeType="1" noTextEdit="1"/>
              </p:cNvSpPr>
              <p:nvPr/>
            </p:nvSpPr>
            <p:spPr>
              <a:xfrm>
                <a:off x="456300" y="3672459"/>
                <a:ext cx="6568400" cy="318805"/>
              </a:xfrm>
              <a:prstGeom prst="rect">
                <a:avLst/>
              </a:prstGeom>
              <a:blipFill>
                <a:blip r:embed="rId6"/>
                <a:stretch>
                  <a:fillRect l="-464" t="-1887" r="-929" b="-3396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3" name="文本框 12">
                <a:extLst>
                  <a:ext uri="{FF2B5EF4-FFF2-40B4-BE49-F238E27FC236}">
                    <a16:creationId xmlns:a16="http://schemas.microsoft.com/office/drawing/2014/main" id="{EC59739B-DFEF-4EF0-80C0-EE05E31C2EE5}"/>
                  </a:ext>
                </a:extLst>
              </p:cNvPr>
              <p:cNvSpPr txBox="1"/>
              <p:nvPr/>
            </p:nvSpPr>
            <p:spPr>
              <a:xfrm>
                <a:off x="456299" y="4125542"/>
                <a:ext cx="6325706" cy="318805"/>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m:rPr>
                          <m:sty m:val="p"/>
                        </m:rPr>
                        <a:rPr lang="en-US" altLang="zh-CN" sz="2000" i="1">
                          <a:latin typeface="Cambria Math" panose="02040503050406030204" pitchFamily="18" charset="0"/>
                        </a:rPr>
                        <m:t>Generate</m:t>
                      </m:r>
                      <m:r>
                        <a:rPr lang="en-US" altLang="zh-CN" sz="2000" i="1">
                          <a:latin typeface="Cambria Math" panose="02040503050406030204" pitchFamily="18" charset="0"/>
                        </a:rPr>
                        <m:t> </m:t>
                      </m:r>
                      <m:r>
                        <m:rPr>
                          <m:sty m:val="p"/>
                        </m:rPr>
                        <a:rPr lang="en-US" altLang="zh-CN" sz="2000" i="0">
                          <a:latin typeface="Cambria Math" panose="02040503050406030204" pitchFamily="18" charset="0"/>
                        </a:rPr>
                        <m:t>the</m:t>
                      </m:r>
                      <m:r>
                        <a:rPr lang="en-US" altLang="zh-CN" sz="2000" i="0">
                          <a:latin typeface="Cambria Math" panose="02040503050406030204" pitchFamily="18" charset="0"/>
                        </a:rPr>
                        <m:t> </m:t>
                      </m:r>
                      <m:r>
                        <m:rPr>
                          <m:sty m:val="p"/>
                        </m:rPr>
                        <a:rPr lang="en-US" altLang="zh-CN" sz="2000" i="0">
                          <a:latin typeface="Cambria Math" panose="02040503050406030204" pitchFamily="18" charset="0"/>
                        </a:rPr>
                        <m:t>correlations</m:t>
                      </m:r>
                      <m:r>
                        <a:rPr lang="zh-CN" altLang="en-US" sz="2000" i="1">
                          <a:latin typeface="Cambria Math" panose="02040503050406030204" pitchFamily="18" charset="0"/>
                        </a:rPr>
                        <m:t>：</m:t>
                      </m:r>
                      <m:sSub>
                        <m:sSubPr>
                          <m:ctrlPr>
                            <a:rPr lang="en-US" altLang="zh-CN" sz="2000" i="1">
                              <a:latin typeface="Cambria Math" panose="02040503050406030204" pitchFamily="18" charset="0"/>
                            </a:rPr>
                          </m:ctrlPr>
                        </m:sSubPr>
                        <m:e>
                          <m:d>
                            <m:dPr>
                              <m:begChr m:val="["/>
                              <m:endChr m:val="]"/>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𝑦</m:t>
                                  </m:r>
                                </m:e>
                                <m:sub>
                                  <m:r>
                                    <a:rPr lang="en-US" altLang="zh-CN" sz="2000" i="1">
                                      <a:latin typeface="Cambria Math" panose="02040503050406030204" pitchFamily="18" charset="0"/>
                                    </a:rPr>
                                    <m:t>1</m:t>
                                  </m:r>
                                </m:sub>
                              </m:sSub>
                            </m:e>
                          </m:d>
                        </m:e>
                        <m:sub>
                          <m:r>
                            <a:rPr lang="en-US" altLang="zh-CN" sz="2000" i="1">
                              <a:latin typeface="Cambria Math" panose="02040503050406030204" pitchFamily="18" charset="0"/>
                            </a:rPr>
                            <m:t>𝑡𝑑</m:t>
                          </m:r>
                        </m:sub>
                      </m:sSub>
                      <m:r>
                        <a:rPr lang="en-US" altLang="zh-CN" sz="2000" i="1" smtClean="0">
                          <a:latin typeface="Cambria Math" panose="02040503050406030204" pitchFamily="18" charset="0"/>
                        </a:rPr>
                        <m:t>,</m:t>
                      </m:r>
                      <m:r>
                        <a:rPr lang="en-US" altLang="zh-CN" sz="2000" i="1">
                          <a:latin typeface="Cambria Math" panose="02040503050406030204" pitchFamily="18" charset="0"/>
                        </a:rPr>
                        <m:t> …,</m:t>
                      </m:r>
                      <m:sSub>
                        <m:sSubPr>
                          <m:ctrlPr>
                            <a:rPr lang="en-US" altLang="zh-CN" sz="2000" i="1">
                              <a:latin typeface="Cambria Math" panose="02040503050406030204" pitchFamily="18" charset="0"/>
                            </a:rPr>
                          </m:ctrlPr>
                        </m:sSubPr>
                        <m:e>
                          <m:d>
                            <m:dPr>
                              <m:begChr m:val="["/>
                              <m:endChr m:val="]"/>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𝑦</m:t>
                                  </m:r>
                                </m:e>
                                <m:sub>
                                  <m:r>
                                    <a:rPr lang="en-US" altLang="zh-CN" sz="2000" i="1">
                                      <a:latin typeface="Cambria Math" panose="02040503050406030204" pitchFamily="18" charset="0"/>
                                    </a:rPr>
                                    <m:t>𝑚</m:t>
                                  </m:r>
                                </m:sub>
                              </m:sSub>
                            </m:e>
                          </m:d>
                        </m:e>
                        <m:sub>
                          <m:r>
                            <a:rPr lang="en-US" altLang="zh-CN" sz="2000" i="1">
                              <a:latin typeface="Cambria Math" panose="02040503050406030204" pitchFamily="18" charset="0"/>
                            </a:rPr>
                            <m:t>𝑡𝑑</m:t>
                          </m:r>
                        </m:sub>
                      </m:sSub>
                      <m:r>
                        <a:rPr lang="en-US" altLang="zh-CN" sz="2000" i="1">
                          <a:latin typeface="Cambria Math" panose="02040503050406030204" pitchFamily="18" charset="0"/>
                        </a:rPr>
                        <m:t>∈</m:t>
                      </m:r>
                      <m:r>
                        <a:rPr lang="en-US" altLang="zh-CN" sz="2000" i="1">
                          <a:latin typeface="Cambria Math" panose="02040503050406030204" pitchFamily="18" charset="0"/>
                        </a:rPr>
                        <m:t>𝐺𝑅</m:t>
                      </m:r>
                      <m:r>
                        <a:rPr lang="en-US" altLang="zh-CN" sz="2000" i="1">
                          <a:latin typeface="Cambria Math" panose="02040503050406030204" pitchFamily="18" charset="0"/>
                        </a:rPr>
                        <m:t>(</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2</m:t>
                          </m:r>
                        </m:e>
                        <m:sup>
                          <m:r>
                            <a:rPr lang="en-US" altLang="zh-CN" sz="2000" i="1">
                              <a:latin typeface="Cambria Math" panose="02040503050406030204" pitchFamily="18" charset="0"/>
                            </a:rPr>
                            <m:t>ℓ</m:t>
                          </m:r>
                        </m:sup>
                      </m:sSup>
                      <m:r>
                        <a:rPr lang="en-US" altLang="zh-CN" sz="2000" i="1">
                          <a:latin typeface="Cambria Math" panose="02040503050406030204" pitchFamily="18" charset="0"/>
                        </a:rPr>
                        <m:t>,</m:t>
                      </m:r>
                      <m:r>
                        <a:rPr lang="en-US" altLang="zh-CN" sz="2000" i="1">
                          <a:latin typeface="Cambria Math" panose="02040503050406030204" pitchFamily="18" charset="0"/>
                        </a:rPr>
                        <m:t>𝑑</m:t>
                      </m:r>
                      <m:r>
                        <a:rPr lang="en-US" altLang="zh-CN" sz="2000" i="1">
                          <a:latin typeface="Cambria Math" panose="02040503050406030204" pitchFamily="18" charset="0"/>
                        </a:rPr>
                        <m:t>)</m:t>
                      </m:r>
                    </m:oMath>
                  </m:oMathPara>
                </a14:m>
                <a:endParaRPr lang="zh-CN" altLang="en-US" sz="2000" i="1" dirty="0">
                  <a:latin typeface="Cambria Math" panose="02040503050406030204" pitchFamily="18" charset="0"/>
                </a:endParaRPr>
              </a:p>
            </p:txBody>
          </p:sp>
        </mc:Choice>
        <mc:Fallback>
          <p:sp>
            <p:nvSpPr>
              <p:cNvPr id="13" name="文本框 12">
                <a:extLst>
                  <a:ext uri="{FF2B5EF4-FFF2-40B4-BE49-F238E27FC236}">
                    <a16:creationId xmlns:a16="http://schemas.microsoft.com/office/drawing/2014/main" id="{EC59739B-DFEF-4EF0-80C0-EE05E31C2EE5}"/>
                  </a:ext>
                </a:extLst>
              </p:cNvPr>
              <p:cNvSpPr txBox="1">
                <a:spLocks noRot="1" noChangeAspect="1" noMove="1" noResize="1" noEditPoints="1" noAdjustHandles="1" noChangeArrowheads="1" noChangeShapeType="1" noTextEdit="1"/>
              </p:cNvSpPr>
              <p:nvPr/>
            </p:nvSpPr>
            <p:spPr>
              <a:xfrm>
                <a:off x="456299" y="4125542"/>
                <a:ext cx="6325706" cy="318805"/>
              </a:xfrm>
              <a:prstGeom prst="rect">
                <a:avLst/>
              </a:prstGeom>
              <a:blipFill>
                <a:blip r:embed="rId7"/>
                <a:stretch>
                  <a:fillRect t="-1923" r="-193" b="-36538"/>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4" name="文本框 13">
                <a:extLst>
                  <a:ext uri="{FF2B5EF4-FFF2-40B4-BE49-F238E27FC236}">
                    <a16:creationId xmlns:a16="http://schemas.microsoft.com/office/drawing/2014/main" id="{B663F0DB-E1A9-4220-B4D7-A9A1B4BE456B}"/>
                  </a:ext>
                </a:extLst>
              </p:cNvPr>
              <p:cNvSpPr txBox="1"/>
              <p:nvPr/>
            </p:nvSpPr>
            <p:spPr>
              <a:xfrm>
                <a:off x="456299" y="4671970"/>
                <a:ext cx="5662256" cy="684996"/>
              </a:xfrm>
              <a:prstGeom prst="rect">
                <a:avLst/>
              </a:prstGeom>
              <a:noFill/>
            </p:spPr>
            <p:txBody>
              <a:bodyPr wrap="none" lIns="0" tIns="0" rIns="0" bIns="0" rtlCol="0">
                <a:spAutoFit/>
              </a:bodyPr>
              <a:lstStyle/>
              <a:p>
                <a:r>
                  <a:rPr lang="en-US" altLang="zh-CN" sz="2000" dirty="0">
                    <a:latin typeface="Cambria Math" panose="02040503050406030204" pitchFamily="18" charset="0"/>
                  </a:rPr>
                  <a:t>Apply RMFE</a:t>
                </a:r>
                <a14:m>
                  <m:oMath xmlns:m="http://schemas.openxmlformats.org/officeDocument/2006/math">
                    <m:r>
                      <a:rPr lang="zh-CN" altLang="en-US" sz="2000" i="1">
                        <a:latin typeface="Cambria Math" panose="02040503050406030204" pitchFamily="18" charset="0"/>
                      </a:rPr>
                      <m:t>：</m:t>
                    </m:r>
                    <m:sSub>
                      <m:sSubPr>
                        <m:ctrlPr>
                          <a:rPr lang="en-US" altLang="zh-CN" sz="2000" b="0" i="1" smtClean="0">
                            <a:latin typeface="Cambria Math" panose="02040503050406030204" pitchFamily="18" charset="0"/>
                          </a:rPr>
                        </m:ctrlPr>
                      </m:sSubPr>
                      <m:e>
                        <m:d>
                          <m:dPr>
                            <m:begChr m:val="["/>
                            <m:endChr m:val="]"/>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𝜓</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𝑦</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e>
                        </m:d>
                      </m:e>
                      <m:sub>
                        <m:r>
                          <a:rPr lang="en-US" altLang="zh-CN" sz="2000" b="0" i="1" smtClean="0">
                            <a:latin typeface="Cambria Math" panose="02040503050406030204" pitchFamily="18" charset="0"/>
                          </a:rPr>
                          <m:t>𝑡𝑑</m:t>
                        </m:r>
                      </m:sub>
                    </m:sSub>
                    <m:r>
                      <a:rPr lang="en-US" altLang="zh-CN" sz="2000" b="0" i="1" smtClean="0">
                        <a:latin typeface="Cambria Math" panose="02040503050406030204" pitchFamily="18" charset="0"/>
                      </a:rPr>
                      <m:t>,</m:t>
                    </m:r>
                    <m:r>
                      <a:rPr lang="en-US" altLang="zh-CN" sz="2000" i="1">
                        <a:latin typeface="Cambria Math" panose="02040503050406030204" pitchFamily="18" charset="0"/>
                      </a:rPr>
                      <m:t> </m:t>
                    </m:r>
                    <m:r>
                      <a:rPr lang="en-US" altLang="zh-CN" sz="2000" i="1">
                        <a:latin typeface="Cambria Math" panose="02040503050406030204" pitchFamily="18" charset="0"/>
                      </a:rPr>
                      <m:t>…,</m:t>
                    </m:r>
                    <m:sSub>
                      <m:sSubPr>
                        <m:ctrlPr>
                          <a:rPr lang="en-US" altLang="zh-CN" sz="2000" b="0" i="1" smtClean="0">
                            <a:latin typeface="Cambria Math" panose="02040503050406030204" pitchFamily="18" charset="0"/>
                          </a:rPr>
                        </m:ctrlPr>
                      </m:sSubPr>
                      <m:e>
                        <m:d>
                          <m:dPr>
                            <m:begChr m:val="["/>
                            <m:endChr m:val="]"/>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𝜓</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𝑦</m:t>
                                </m:r>
                              </m:e>
                              <m:sub>
                                <m:r>
                                  <a:rPr lang="en-US" altLang="zh-CN" sz="2000" b="0" i="1" smtClean="0">
                                    <a:latin typeface="Cambria Math" panose="02040503050406030204" pitchFamily="18" charset="0"/>
                                  </a:rPr>
                                  <m:t>𝑚</m:t>
                                </m:r>
                              </m:sub>
                            </m:sSub>
                            <m:r>
                              <a:rPr lang="en-US" altLang="zh-CN" sz="2000" b="0" i="1" smtClean="0">
                                <a:latin typeface="Cambria Math" panose="02040503050406030204" pitchFamily="18" charset="0"/>
                              </a:rPr>
                              <m:t>)</m:t>
                            </m:r>
                          </m:e>
                        </m:d>
                      </m:e>
                      <m:sub>
                        <m:r>
                          <a:rPr lang="en-US" altLang="zh-CN" sz="2000" b="0" i="1" smtClean="0">
                            <a:latin typeface="Cambria Math" panose="02040503050406030204" pitchFamily="18" charset="0"/>
                          </a:rPr>
                          <m:t>𝑡𝑑</m:t>
                        </m:r>
                      </m:sub>
                    </m:sSub>
                    <m:r>
                      <a:rPr lang="en-US" altLang="zh-CN" sz="2000" i="1">
                        <a:latin typeface="Cambria Math" panose="02040503050406030204" pitchFamily="18" charset="0"/>
                      </a:rPr>
                      <m:t>∈</m:t>
                    </m:r>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𝑍</m:t>
                        </m:r>
                      </m:e>
                      <m:sub>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2</m:t>
                            </m:r>
                          </m:e>
                          <m:sup>
                            <m:r>
                              <a:rPr lang="en-US" altLang="zh-CN" sz="2000" i="1">
                                <a:latin typeface="Cambria Math" panose="02040503050406030204" pitchFamily="18" charset="0"/>
                              </a:rPr>
                              <m:t>ℓ</m:t>
                            </m:r>
                          </m:sup>
                        </m:sSup>
                      </m:sub>
                      <m:sup>
                        <m:r>
                          <a:rPr lang="en-US" altLang="zh-CN" sz="2000" i="1">
                            <a:latin typeface="Cambria Math" panose="02040503050406030204" pitchFamily="18" charset="0"/>
                          </a:rPr>
                          <m:t>𝑘</m:t>
                        </m:r>
                      </m:sup>
                    </m:sSubSup>
                  </m:oMath>
                </a14:m>
                <a:r>
                  <a:rPr lang="zh-CN" altLang="en-US" sz="2000" i="1" dirty="0">
                    <a:latin typeface="Cambria Math" panose="02040503050406030204" pitchFamily="18" charset="0"/>
                  </a:rPr>
                  <a:t> </a:t>
                </a:r>
                <a:endParaRPr lang="en-US" altLang="zh-CN" sz="2000" i="1" dirty="0">
                  <a:latin typeface="Cambria Math" panose="02040503050406030204" pitchFamily="18" charset="0"/>
                </a:endParaRPr>
              </a:p>
              <a:p>
                <a:r>
                  <a:rPr lang="en-US" altLang="zh-CN" sz="2000" dirty="0">
                    <a:latin typeface="Cambria Math" panose="02040503050406030204" pitchFamily="18" charset="0"/>
                  </a:rPr>
                  <a:t>where </a:t>
                </a:r>
                <a:r>
                  <a:rPr lang="en-US" altLang="zh-CN" sz="2000" i="1" dirty="0">
                    <a:latin typeface="Cambria Math" panose="02040503050406030204" pitchFamily="18" charset="0"/>
                  </a:rPr>
                  <a:t>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𝜓</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𝑦</m:t>
                        </m:r>
                      </m:e>
                      <m:sub>
                        <m:r>
                          <a:rPr lang="en-US" altLang="zh-CN" sz="2000" b="0" i="1" smtClean="0">
                            <a:latin typeface="Cambria Math" panose="02040503050406030204" pitchFamily="18" charset="0"/>
                          </a:rPr>
                          <m:t>𝑖</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𝐹</m:t>
                        </m:r>
                      </m:e>
                      <m:sub>
                        <m:r>
                          <a:rPr lang="en-US" altLang="zh-CN" sz="2000" b="0" i="1" smtClean="0">
                            <a:latin typeface="Cambria Math" panose="02040503050406030204" pitchFamily="18" charset="0"/>
                          </a:rPr>
                          <m:t>𝑖</m:t>
                        </m:r>
                      </m:sub>
                    </m:sSub>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11</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𝑛</m:t>
                            </m:r>
                            <m:r>
                              <a:rPr lang="en-US" altLang="zh-CN" sz="2000" b="0" i="1" smtClean="0">
                                <a:latin typeface="Cambria Math" panose="02040503050406030204" pitchFamily="18" charset="0"/>
                              </a:rPr>
                              <m:t>1</m:t>
                            </m:r>
                          </m:sub>
                        </m:sSub>
                      </m:e>
                    </m:d>
                    <m:r>
                      <a:rPr lang="en-US" altLang="zh-CN" sz="2000" b="0" i="1" smtClean="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𝐹</m:t>
                        </m:r>
                      </m:e>
                      <m:sub>
                        <m:r>
                          <a:rPr lang="en-US" altLang="zh-CN" sz="2000" i="1">
                            <a:latin typeface="Cambria Math" panose="02040503050406030204" pitchFamily="18" charset="0"/>
                          </a:rPr>
                          <m:t>𝑖</m:t>
                        </m:r>
                      </m:sub>
                    </m:sSub>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i="1">
                                <a:latin typeface="Cambria Math" panose="02040503050406030204" pitchFamily="18" charset="0"/>
                              </a:rPr>
                              <m:t>1</m:t>
                            </m:r>
                            <m:r>
                              <a:rPr lang="en-US" altLang="zh-CN" sz="2000" b="0" i="1" smtClean="0">
                                <a:latin typeface="Cambria Math" panose="02040503050406030204" pitchFamily="18" charset="0"/>
                              </a:rPr>
                              <m:t>𝑘</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m:t>
                            </m:r>
                            <m:r>
                              <a:rPr lang="en-US" altLang="zh-CN" sz="2000" i="1">
                                <a:latin typeface="Cambria Math" panose="02040503050406030204" pitchFamily="18" charset="0"/>
                              </a:rPr>
                              <m:t>𝑥</m:t>
                            </m:r>
                          </m:e>
                          <m:sub>
                            <m:r>
                              <a:rPr lang="en-US" altLang="zh-CN" sz="2000" i="1">
                                <a:latin typeface="Cambria Math" panose="02040503050406030204" pitchFamily="18" charset="0"/>
                              </a:rPr>
                              <m:t>𝑛</m:t>
                            </m:r>
                            <m:r>
                              <a:rPr lang="en-US" altLang="zh-CN" sz="2000" b="0" i="1" smtClean="0">
                                <a:latin typeface="Cambria Math" panose="02040503050406030204" pitchFamily="18" charset="0"/>
                              </a:rPr>
                              <m:t>𝑘</m:t>
                            </m:r>
                          </m:sub>
                        </m:sSub>
                      </m:e>
                    </m:d>
                    <m:r>
                      <a:rPr lang="en-US" altLang="zh-CN" sz="2000" b="0" i="1" smtClean="0">
                        <a:latin typeface="Cambria Math" panose="02040503050406030204" pitchFamily="18" charset="0"/>
                      </a:rPr>
                      <m:t>)</m:t>
                    </m:r>
                  </m:oMath>
                </a14:m>
                <a:endParaRPr lang="zh-CN" altLang="en-US" sz="2000" i="1" dirty="0">
                  <a:latin typeface="Cambria Math" panose="02040503050406030204" pitchFamily="18" charset="0"/>
                </a:endParaRPr>
              </a:p>
            </p:txBody>
          </p:sp>
        </mc:Choice>
        <mc:Fallback>
          <p:sp>
            <p:nvSpPr>
              <p:cNvPr id="14" name="文本框 13">
                <a:extLst>
                  <a:ext uri="{FF2B5EF4-FFF2-40B4-BE49-F238E27FC236}">
                    <a16:creationId xmlns:a16="http://schemas.microsoft.com/office/drawing/2014/main" id="{B663F0DB-E1A9-4220-B4D7-A9A1B4BE456B}"/>
                  </a:ext>
                </a:extLst>
              </p:cNvPr>
              <p:cNvSpPr txBox="1">
                <a:spLocks noRot="1" noChangeAspect="1" noMove="1" noResize="1" noEditPoints="1" noAdjustHandles="1" noChangeArrowheads="1" noChangeShapeType="1" noTextEdit="1"/>
              </p:cNvSpPr>
              <p:nvPr/>
            </p:nvSpPr>
            <p:spPr>
              <a:xfrm>
                <a:off x="456299" y="4671970"/>
                <a:ext cx="5662256" cy="684996"/>
              </a:xfrm>
              <a:prstGeom prst="rect">
                <a:avLst/>
              </a:prstGeom>
              <a:blipFill>
                <a:blip r:embed="rId8"/>
                <a:stretch>
                  <a:fillRect l="-2799" t="-7965" r="-1184" b="-21239"/>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1585059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p:cNvSpPr>
                <a:spLocks noGrp="1"/>
              </p:cNvSpPr>
              <p:nvPr>
                <p:ph idx="1"/>
              </p:nvPr>
            </p:nvSpPr>
            <p:spPr>
              <a:xfrm>
                <a:off x="542290" y="1770434"/>
                <a:ext cx="8226425" cy="4863226"/>
              </a:xfrm>
            </p:spPr>
            <p:txBody>
              <a:bodyPr>
                <a:normAutofit/>
              </a:bodyPr>
              <a:lstStyle/>
              <a:p>
                <a:r>
                  <a:rPr lang="en-US" altLang="zh-CN" sz="1800" dirty="0"/>
                  <a:t> To avoid the interaction in the offline phase, we use the pseudo random secret sharing scheme to generate the Shamir secret sharing scheme. The seeds for pseudo random secret sharing is generated in advance.</a:t>
                </a:r>
              </a:p>
              <a:p>
                <a:r>
                  <a:rPr lang="en-US" altLang="zh-CN" sz="1800" dirty="0"/>
                  <a:t> The amortized communication complexity per correlation is roughly </a:t>
                </a:r>
                <a14:m>
                  <m:oMath xmlns:m="http://schemas.openxmlformats.org/officeDocument/2006/math">
                    <m:r>
                      <a:rPr lang="en-US" altLang="zh-CN" sz="1800" b="0" i="1" smtClean="0">
                        <a:latin typeface="Cambria Math" panose="02040503050406030204" pitchFamily="18" charset="0"/>
                      </a:rPr>
                      <m:t>𝑂</m:t>
                    </m:r>
                    <m:d>
                      <m:dPr>
                        <m:ctrlPr>
                          <a:rPr lang="en-US" altLang="zh-CN" sz="1800" b="0" i="1" smtClean="0">
                            <a:latin typeface="Cambria Math" panose="02040503050406030204" pitchFamily="18" charset="0"/>
                          </a:rPr>
                        </m:ctrlPr>
                      </m:dPr>
                      <m:e>
                        <m:sSup>
                          <m:sSupPr>
                            <m:ctrlPr>
                              <a:rPr lang="en-US" altLang="zh-CN" sz="1800" b="0" i="1" smtClean="0">
                                <a:latin typeface="Cambria Math" panose="02040503050406030204" pitchFamily="18" charset="0"/>
                              </a:rPr>
                            </m:ctrlPr>
                          </m:sSupPr>
                          <m:e>
                            <m:r>
                              <a:rPr lang="en-US" altLang="zh-CN" sz="1800" b="0" i="1" smtClean="0">
                                <a:latin typeface="Cambria Math" panose="02040503050406030204" pitchFamily="18" charset="0"/>
                              </a:rPr>
                              <m:t>𝑁𝑑</m:t>
                            </m:r>
                          </m:e>
                          <m:sup>
                            <m:r>
                              <a:rPr lang="en-US" altLang="zh-CN" sz="1800" b="0" i="1" smtClean="0">
                                <a:latin typeface="Cambria Math" panose="02040503050406030204" pitchFamily="18" charset="0"/>
                              </a:rPr>
                              <m:t>2</m:t>
                            </m:r>
                          </m:sup>
                        </m:sSup>
                        <m:sSup>
                          <m:sSupPr>
                            <m:ctrlPr>
                              <a:rPr lang="en-US" altLang="zh-CN" sz="1800" b="0" i="1" smtClean="0">
                                <a:latin typeface="Cambria Math" panose="02040503050406030204" pitchFamily="18" charset="0"/>
                              </a:rPr>
                            </m:ctrlPr>
                          </m:sSupPr>
                          <m:e>
                            <m:r>
                              <a:rPr lang="en-US" altLang="zh-CN" sz="1800" b="0" i="1" smtClean="0">
                                <a:latin typeface="Cambria Math" panose="02040503050406030204" pitchFamily="18" charset="0"/>
                              </a:rPr>
                              <m:t>𝑛</m:t>
                            </m:r>
                          </m:e>
                          <m:sup>
                            <m:r>
                              <a:rPr lang="en-US" altLang="zh-CN" sz="1800" b="0" i="1" smtClean="0">
                                <a:latin typeface="Cambria Math" panose="02040503050406030204" pitchFamily="18" charset="0"/>
                              </a:rPr>
                              <m:t>2</m:t>
                            </m:r>
                          </m:sup>
                        </m:sSup>
                      </m:e>
                    </m:d>
                  </m:oMath>
                </a14:m>
                <a:r>
                  <a:rPr lang="en-US" altLang="zh-CN" sz="1800" dirty="0"/>
                  <a:t> where </a:t>
                </a:r>
                <a:r>
                  <a:rPr lang="en-US" altLang="zh-CN" sz="1800" dirty="0" err="1"/>
                  <a:t>n,m</a:t>
                </a:r>
                <a:r>
                  <a:rPr lang="en-US" altLang="zh-CN" sz="1800"/>
                  <a:t> are </a:t>
                </a:r>
                <a:r>
                  <a:rPr lang="en-US" altLang="zh-CN" sz="1800" dirty="0"/>
                  <a:t>the number of parties in P </a:t>
                </a:r>
                <a:r>
                  <a:rPr lang="en-US" altLang="zh-CN" sz="1800"/>
                  <a:t>and Q. </a:t>
                </a:r>
                <a:endParaRPr lang="en-US" altLang="zh-CN" sz="1800" dirty="0"/>
              </a:p>
              <a:p>
                <a:r>
                  <a:rPr lang="en-US" altLang="zh-CN" sz="1800" dirty="0"/>
                  <a:t> Such correlation can save roughly d-1 rounds communication as we use degree-d correlations for online phase. </a:t>
                </a:r>
              </a:p>
              <a:p>
                <a:pPr marL="0" indent="0">
                  <a:buNone/>
                </a:pPr>
                <a:endParaRPr lang="en-US" altLang="zh-CN" sz="1800"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542290" y="1770434"/>
                <a:ext cx="8226425" cy="4863226"/>
              </a:xfrm>
              <a:blipFill>
                <a:blip r:embed="rId3"/>
                <a:stretch>
                  <a:fillRect l="-519" r="-1334"/>
                </a:stretch>
              </a:blipFill>
            </p:spPr>
            <p:txBody>
              <a:bodyPr/>
              <a:lstStyle/>
              <a:p>
                <a:r>
                  <a:rPr lang="zh-CN" altLang="en-US">
                    <a:noFill/>
                  </a:rPr>
                  <a:t> </a:t>
                </a:r>
              </a:p>
            </p:txBody>
          </p:sp>
        </mc:Fallback>
      </mc:AlternateContent>
      <p:sp>
        <p:nvSpPr>
          <p:cNvPr id="7" name="标题 1"/>
          <p:cNvSpPr>
            <a:spLocks noGrp="1"/>
          </p:cNvSpPr>
          <p:nvPr>
            <p:ph type="title"/>
          </p:nvPr>
        </p:nvSpPr>
        <p:spPr>
          <a:xfrm>
            <a:off x="456300" y="608400"/>
            <a:ext cx="8226900" cy="705600"/>
          </a:xfrm>
        </p:spPr>
        <p:txBody>
          <a:bodyPr/>
          <a:lstStyle/>
          <a:p>
            <a:pPr algn="ctr"/>
            <a:r>
              <a:rPr lang="en-US" altLang="zh-CN" dirty="0"/>
              <a:t>Performance</a:t>
            </a:r>
          </a:p>
        </p:txBody>
      </p:sp>
    </p:spTree>
    <p:custDataLst>
      <p:tags r:id="rId1"/>
    </p:custDataLst>
    <p:extLst>
      <p:ext uri="{BB962C8B-B14F-4D97-AF65-F5344CB8AC3E}">
        <p14:creationId xmlns:p14="http://schemas.microsoft.com/office/powerpoint/2010/main" val="132369595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77392" y="2593508"/>
            <a:ext cx="8226900" cy="1300815"/>
          </a:xfrm>
        </p:spPr>
        <p:txBody>
          <a:bodyPr>
            <a:normAutofit fontScale="47500" lnSpcReduction="20000"/>
          </a:bodyPr>
          <a:lstStyle/>
          <a:p>
            <a:pPr marL="0" indent="0" algn="ctr">
              <a:buNone/>
            </a:pPr>
            <a:r>
              <a:rPr lang="en-US" altLang="zh-CN" sz="7200" dirty="0"/>
              <a:t>Thank you for </a:t>
            </a:r>
          </a:p>
          <a:p>
            <a:pPr marL="0" indent="0" algn="ctr">
              <a:buNone/>
            </a:pPr>
            <a:r>
              <a:rPr lang="en-US" altLang="zh-CN" sz="7200" dirty="0"/>
              <a:t>your attention</a:t>
            </a:r>
            <a:endParaRPr lang="zh-CN" altLang="en-US" sz="7200"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a:t>Secure Multiparty Computation</a:t>
            </a:r>
            <a:r>
              <a:rPr lang="zh-CN" altLang="en-US" dirty="0"/>
              <a:t>（</a:t>
            </a:r>
            <a:r>
              <a:rPr lang="en-US" altLang="zh-CN" dirty="0"/>
              <a:t>MPC</a:t>
            </a:r>
            <a:r>
              <a:rPr lang="zh-CN" altLang="en-US" dirty="0"/>
              <a:t>）</a:t>
            </a:r>
            <a:endParaRPr lang="en-US" altLang="zh-CN" dirty="0"/>
          </a:p>
        </p:txBody>
      </p:sp>
      <p:pic>
        <p:nvPicPr>
          <p:cNvPr id="106510" name="图片 106509" descr="j0301252"/>
          <p:cNvPicPr>
            <a:picLocks noChangeAspect="1"/>
          </p:cNvPicPr>
          <p:nvPr/>
        </p:nvPicPr>
        <p:blipFill>
          <a:blip r:embed="rId3"/>
          <a:stretch>
            <a:fillRect/>
          </a:stretch>
        </p:blipFill>
        <p:spPr>
          <a:xfrm flipH="1">
            <a:off x="1523279" y="4767790"/>
            <a:ext cx="901700" cy="771525"/>
          </a:xfrm>
          <a:prstGeom prst="rect">
            <a:avLst/>
          </a:prstGeom>
          <a:noFill/>
          <a:ln w="9525">
            <a:noFill/>
          </a:ln>
        </p:spPr>
      </p:pic>
      <p:pic>
        <p:nvPicPr>
          <p:cNvPr id="4" name="图片 3" descr="j0301252"/>
          <p:cNvPicPr>
            <a:picLocks noChangeAspect="1"/>
          </p:cNvPicPr>
          <p:nvPr/>
        </p:nvPicPr>
        <p:blipFill>
          <a:blip r:embed="rId3"/>
          <a:stretch>
            <a:fillRect/>
          </a:stretch>
        </p:blipFill>
        <p:spPr>
          <a:xfrm flipH="1">
            <a:off x="6226799" y="4767790"/>
            <a:ext cx="901700" cy="771525"/>
          </a:xfrm>
          <a:prstGeom prst="rect">
            <a:avLst/>
          </a:prstGeom>
          <a:noFill/>
          <a:ln w="9525">
            <a:noFill/>
          </a:ln>
        </p:spPr>
      </p:pic>
      <p:pic>
        <p:nvPicPr>
          <p:cNvPr id="7" name="图片 6" descr="j0301252"/>
          <p:cNvPicPr>
            <a:picLocks noChangeAspect="1"/>
          </p:cNvPicPr>
          <p:nvPr/>
        </p:nvPicPr>
        <p:blipFill>
          <a:blip r:embed="rId3"/>
          <a:stretch>
            <a:fillRect/>
          </a:stretch>
        </p:blipFill>
        <p:spPr>
          <a:xfrm flipH="1">
            <a:off x="3834549" y="1910139"/>
            <a:ext cx="901700" cy="771525"/>
          </a:xfrm>
          <a:prstGeom prst="rect">
            <a:avLst/>
          </a:prstGeom>
          <a:noFill/>
          <a:ln w="9525">
            <a:noFill/>
          </a:ln>
        </p:spPr>
      </p:pic>
      <mc:AlternateContent xmlns:mc="http://schemas.openxmlformats.org/markup-compatibility/2006" xmlns:a14="http://schemas.microsoft.com/office/drawing/2010/main">
        <mc:Choice Requires="a14">
          <p:sp>
            <p:nvSpPr>
              <p:cNvPr id="3" name="文本框 2"/>
              <p:cNvSpPr txBox="1"/>
              <p:nvPr/>
            </p:nvSpPr>
            <p:spPr>
              <a:xfrm>
                <a:off x="4153150" y="1612138"/>
                <a:ext cx="264498"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1</m:t>
                          </m:r>
                        </m:sub>
                      </m:sSub>
                    </m:oMath>
                  </m:oMathPara>
                </a14:m>
                <a:endParaRPr lang="zh-CN" altLang="en-US" dirty="0"/>
              </a:p>
            </p:txBody>
          </p:sp>
        </mc:Choice>
        <mc:Fallback xmlns="">
          <p:sp>
            <p:nvSpPr>
              <p:cNvPr id="3" name="文本框 2"/>
              <p:cNvSpPr txBox="1">
                <a:spLocks noRot="1" noChangeAspect="1" noMove="1" noResize="1" noEditPoints="1" noAdjustHandles="1" noChangeArrowheads="1" noChangeShapeType="1" noTextEdit="1"/>
              </p:cNvSpPr>
              <p:nvPr/>
            </p:nvSpPr>
            <p:spPr>
              <a:xfrm>
                <a:off x="4153150" y="1612138"/>
                <a:ext cx="264498" cy="276999"/>
              </a:xfrm>
              <a:prstGeom prst="rect">
                <a:avLst/>
              </a:prstGeom>
              <a:blipFill rotWithShape="1">
                <a:blip r:embed="rId4"/>
                <a:stretch>
                  <a:fillRect l="-95" t="-183" r="222" b="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1720965" y="5690168"/>
                <a:ext cx="30880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2</m:t>
                          </m:r>
                        </m:sub>
                      </m:sSub>
                    </m:oMath>
                  </m:oMathPara>
                </a14:m>
                <a:endParaRPr lang="zh-CN" altLang="en-US" dirty="0"/>
              </a:p>
            </p:txBody>
          </p:sp>
        </mc:Choice>
        <mc:Fallback xmlns="">
          <p:sp>
            <p:nvSpPr>
              <p:cNvPr id="12" name="文本框 11"/>
              <p:cNvSpPr txBox="1">
                <a:spLocks noRot="1" noChangeAspect="1" noMove="1" noResize="1" noEditPoints="1" noAdjustHandles="1" noChangeArrowheads="1" noChangeShapeType="1" noTextEdit="1"/>
              </p:cNvSpPr>
              <p:nvPr/>
            </p:nvSpPr>
            <p:spPr>
              <a:xfrm>
                <a:off x="1720965" y="5690168"/>
                <a:ext cx="308802" cy="276999"/>
              </a:xfrm>
              <a:prstGeom prst="rect">
                <a:avLst/>
              </a:prstGeom>
              <a:blipFill rotWithShape="1">
                <a:blip r:embed="rId5"/>
                <a:stretch>
                  <a:fillRect l="-37" t="-205" r="-23343" b="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6635827" y="5690168"/>
                <a:ext cx="308802"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3</m:t>
                          </m:r>
                        </m:sub>
                      </m:sSub>
                    </m:oMath>
                  </m:oMathPara>
                </a14:m>
                <a:endParaRPr lang="zh-CN" altLang="en-US" dirty="0"/>
              </a:p>
            </p:txBody>
          </p:sp>
        </mc:Choice>
        <mc:Fallback xmlns="">
          <p:sp>
            <p:nvSpPr>
              <p:cNvPr id="13" name="文本框 12"/>
              <p:cNvSpPr txBox="1">
                <a:spLocks noRot="1" noChangeAspect="1" noMove="1" noResize="1" noEditPoints="1" noAdjustHandles="1" noChangeArrowheads="1" noChangeShapeType="1" noTextEdit="1"/>
              </p:cNvSpPr>
              <p:nvPr/>
            </p:nvSpPr>
            <p:spPr>
              <a:xfrm>
                <a:off x="6635827" y="5690168"/>
                <a:ext cx="308802" cy="276999"/>
              </a:xfrm>
              <a:prstGeom prst="rect">
                <a:avLst/>
              </a:prstGeom>
              <a:blipFill rotWithShape="1">
                <a:blip r:embed="rId6"/>
                <a:stretch>
                  <a:fillRect l="-25" t="-205" r="87" b="26"/>
                </a:stretch>
              </a:blipFill>
            </p:spPr>
            <p:txBody>
              <a:bodyPr/>
              <a:lstStyle/>
              <a:p>
                <a:r>
                  <a:rPr lang="zh-CN" altLang="en-US">
                    <a:noFill/>
                  </a:rPr>
                  <a:t> </a:t>
                </a:r>
              </a:p>
            </p:txBody>
          </p:sp>
        </mc:Fallback>
      </mc:AlternateContent>
      <p:sp>
        <p:nvSpPr>
          <p:cNvPr id="106512" name="直接连接符 106511"/>
          <p:cNvSpPr/>
          <p:nvPr/>
        </p:nvSpPr>
        <p:spPr>
          <a:xfrm>
            <a:off x="2757791" y="5134492"/>
            <a:ext cx="3210127" cy="0"/>
          </a:xfrm>
          <a:prstGeom prst="line">
            <a:avLst/>
          </a:prstGeom>
          <a:ln w="63500" cap="flat" cmpd="dbl">
            <a:solidFill>
              <a:schemeClr val="folHlink"/>
            </a:solidFill>
            <a:prstDash val="solid"/>
            <a:miter/>
            <a:headEnd type="stealth" w="med" len="med"/>
            <a:tailEnd type="stealth" w="med" len="med"/>
          </a:ln>
        </p:spPr>
      </p:sp>
      <p:sp>
        <p:nvSpPr>
          <p:cNvPr id="8" name="直接连接符 7"/>
          <p:cNvSpPr/>
          <p:nvPr/>
        </p:nvSpPr>
        <p:spPr>
          <a:xfrm rot="7320000">
            <a:off x="1736906" y="3461664"/>
            <a:ext cx="2437643" cy="331546"/>
          </a:xfrm>
          <a:prstGeom prst="line">
            <a:avLst/>
          </a:prstGeom>
          <a:ln w="63500" cap="flat" cmpd="dbl">
            <a:solidFill>
              <a:schemeClr val="folHlink"/>
            </a:solidFill>
            <a:prstDash val="solid"/>
            <a:miter/>
            <a:headEnd type="stealth" w="med" len="med"/>
            <a:tailEnd type="stealth" w="med" len="med"/>
          </a:ln>
        </p:spPr>
      </p:sp>
      <p:sp>
        <p:nvSpPr>
          <p:cNvPr id="10" name="直接连接符 9"/>
          <p:cNvSpPr/>
          <p:nvPr/>
        </p:nvSpPr>
        <p:spPr>
          <a:xfrm>
            <a:off x="4781145" y="2624358"/>
            <a:ext cx="1854682" cy="1923318"/>
          </a:xfrm>
          <a:prstGeom prst="line">
            <a:avLst/>
          </a:prstGeom>
          <a:ln w="63500" cap="flat" cmpd="dbl">
            <a:solidFill>
              <a:schemeClr val="folHlink"/>
            </a:solidFill>
            <a:prstDash val="solid"/>
            <a:miter/>
            <a:headEnd type="stealth" w="med" len="med"/>
            <a:tailEnd type="stealth" w="med" len="med"/>
          </a:ln>
        </p:spPr>
      </p:sp>
      <mc:AlternateContent xmlns:mc="http://schemas.openxmlformats.org/markup-compatibility/2006" xmlns:a14="http://schemas.microsoft.com/office/drawing/2010/main">
        <mc:Choice Requires="a14">
          <p:sp>
            <p:nvSpPr>
              <p:cNvPr id="5" name="文本框 4"/>
              <p:cNvSpPr txBox="1"/>
              <p:nvPr/>
            </p:nvSpPr>
            <p:spPr>
              <a:xfrm>
                <a:off x="3590402" y="4704320"/>
                <a:ext cx="1515639" cy="4334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𝐹</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3</m:t>
                          </m:r>
                        </m:sub>
                      </m:sSub>
                      <m:r>
                        <a:rPr lang="en-US" altLang="zh-CN" b="0" i="1" smtClean="0">
                          <a:latin typeface="Cambria Math" panose="02040503050406030204" pitchFamily="18" charset="0"/>
                        </a:rPr>
                        <m:t>)</m:t>
                      </m:r>
                    </m:oMath>
                  </m:oMathPara>
                </a14:m>
                <a:endParaRPr lang="zh-CN" altLang="en-US" dirty="0"/>
              </a:p>
            </p:txBody>
          </p:sp>
        </mc:Choice>
        <mc:Fallback xmlns="">
          <p:sp>
            <p:nvSpPr>
              <p:cNvPr id="5" name="文本框 4"/>
              <p:cNvSpPr txBox="1">
                <a:spLocks noRot="1" noChangeAspect="1" noMove="1" noResize="1" noEditPoints="1" noAdjustHandles="1" noChangeArrowheads="1" noChangeShapeType="1" noTextEdit="1"/>
              </p:cNvSpPr>
              <p:nvPr/>
            </p:nvSpPr>
            <p:spPr>
              <a:xfrm>
                <a:off x="3590402" y="4704320"/>
                <a:ext cx="1515639" cy="433449"/>
              </a:xfrm>
              <a:prstGeom prst="rect">
                <a:avLst/>
              </a:prstGeom>
              <a:blipFill rotWithShape="1">
                <a:blip r:embed="rId7"/>
                <a:stretch>
                  <a:fillRect l="-7" t="-55" b="143"/>
                </a:stretch>
              </a:blipFill>
            </p:spPr>
            <p:txBody>
              <a:bodyPr/>
              <a:lstStyle/>
              <a:p>
                <a:r>
                  <a:rPr lang="zh-CN" altLang="en-US">
                    <a:noFill/>
                  </a:rPr>
                  <a:t> </a:t>
                </a:r>
              </a:p>
            </p:txBody>
          </p:sp>
        </mc:Fallback>
      </mc:AlternateContent>
      <p:pic>
        <p:nvPicPr>
          <p:cNvPr id="15" name="图形 14" descr="32313535383633363b32313535383636343bb7fecef1c6f7d6d5b6cbb7c3ceca"/>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79855" y="3598377"/>
            <a:ext cx="914400" cy="914400"/>
          </a:xfrm>
          <a:prstGeom prst="rect">
            <a:avLst/>
          </a:prstGeom>
        </p:spPr>
      </p:pic>
      <p:sp>
        <p:nvSpPr>
          <p:cNvPr id="16" name="Line 16"/>
          <p:cNvSpPr>
            <a:spLocks noChangeShapeType="1"/>
          </p:cNvSpPr>
          <p:nvPr/>
        </p:nvSpPr>
        <p:spPr bwMode="auto">
          <a:xfrm flipV="1">
            <a:off x="2540090" y="4148855"/>
            <a:ext cx="1179766" cy="656606"/>
          </a:xfrm>
          <a:prstGeom prst="line">
            <a:avLst/>
          </a:prstGeom>
          <a:noFill/>
          <a:ln w="63500" cmpd="dbl">
            <a:solidFill>
              <a:schemeClr val="folHlink"/>
            </a:solidFill>
            <a:miter lim="800000"/>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dirty="0"/>
          </a:p>
        </p:txBody>
      </p:sp>
      <p:sp>
        <p:nvSpPr>
          <p:cNvPr id="17" name="Line 16"/>
          <p:cNvSpPr>
            <a:spLocks noChangeShapeType="1"/>
          </p:cNvSpPr>
          <p:nvPr/>
        </p:nvSpPr>
        <p:spPr bwMode="auto">
          <a:xfrm>
            <a:off x="4931922" y="4148854"/>
            <a:ext cx="1381329" cy="666317"/>
          </a:xfrm>
          <a:prstGeom prst="line">
            <a:avLst/>
          </a:prstGeom>
          <a:noFill/>
          <a:ln w="63500" cmpd="dbl">
            <a:solidFill>
              <a:schemeClr val="folHlink"/>
            </a:solidFill>
            <a:miter lim="800000"/>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dirty="0"/>
          </a:p>
        </p:txBody>
      </p:sp>
      <p:sp>
        <p:nvSpPr>
          <p:cNvPr id="19" name="Line 16"/>
          <p:cNvSpPr>
            <a:spLocks noChangeShapeType="1"/>
          </p:cNvSpPr>
          <p:nvPr/>
        </p:nvSpPr>
        <p:spPr bwMode="auto">
          <a:xfrm>
            <a:off x="4241260" y="2740160"/>
            <a:ext cx="24318" cy="771525"/>
          </a:xfrm>
          <a:prstGeom prst="line">
            <a:avLst/>
          </a:prstGeom>
          <a:noFill/>
          <a:ln w="63500" cmpd="dbl">
            <a:solidFill>
              <a:schemeClr val="folHlink"/>
            </a:solidFill>
            <a:miter lim="800000"/>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dirty="0"/>
          </a:p>
        </p:txBody>
      </p:sp>
      <p:pic>
        <p:nvPicPr>
          <p:cNvPr id="20" name="Picture 18" descr="j013903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09236" y="3563478"/>
            <a:ext cx="655638" cy="906462"/>
          </a:xfrm>
          <a:prstGeom prst="rect">
            <a:avLst/>
          </a:prstGeom>
          <a:solidFill>
            <a:schemeClr val="bg1"/>
          </a:solidFill>
        </p:spPr>
      </p:pic>
      <p:pic>
        <p:nvPicPr>
          <p:cNvPr id="21" name="Picture 18" descr="j013903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37759" y="1902323"/>
            <a:ext cx="655638" cy="906462"/>
          </a:xfrm>
          <a:prstGeom prst="rect">
            <a:avLst/>
          </a:prstGeom>
          <a:solidFill>
            <a:schemeClr val="bg1"/>
          </a:solid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65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E03E04-9981-4C9E-9E45-C72E303722DB}"/>
              </a:ext>
            </a:extLst>
          </p:cNvPr>
          <p:cNvSpPr>
            <a:spLocks noGrp="1"/>
          </p:cNvSpPr>
          <p:nvPr>
            <p:ph type="title"/>
          </p:nvPr>
        </p:nvSpPr>
        <p:spPr/>
        <p:txBody>
          <a:bodyPr/>
          <a:lstStyle/>
          <a:p>
            <a:pPr algn="ctr"/>
            <a:r>
              <a:rPr lang="en-US" altLang="zh-CN" dirty="0"/>
              <a:t>MPC protocols</a:t>
            </a:r>
            <a:endParaRPr lang="zh-CN" altLang="en-US" dirty="0"/>
          </a:p>
        </p:txBody>
      </p:sp>
      <p:sp>
        <p:nvSpPr>
          <p:cNvPr id="3" name="内容占位符 2">
            <a:extLst>
              <a:ext uri="{FF2B5EF4-FFF2-40B4-BE49-F238E27FC236}">
                <a16:creationId xmlns:a16="http://schemas.microsoft.com/office/drawing/2014/main" id="{A587F488-9515-4313-BFE2-980C7E525BCE}"/>
              </a:ext>
            </a:extLst>
          </p:cNvPr>
          <p:cNvSpPr>
            <a:spLocks noGrp="1"/>
          </p:cNvSpPr>
          <p:nvPr>
            <p:ph idx="1"/>
          </p:nvPr>
        </p:nvSpPr>
        <p:spPr>
          <a:xfrm>
            <a:off x="525126" y="1779639"/>
            <a:ext cx="8226900" cy="1649362"/>
          </a:xfrm>
        </p:spPr>
        <p:txBody>
          <a:bodyPr>
            <a:normAutofit fontScale="92500" lnSpcReduction="10000"/>
          </a:bodyPr>
          <a:lstStyle/>
          <a:p>
            <a:pPr>
              <a:lnSpc>
                <a:spcPct val="110000"/>
              </a:lnSpc>
            </a:pPr>
            <a:r>
              <a:rPr lang="en-US" altLang="zh-CN" sz="2000" dirty="0"/>
              <a:t> </a:t>
            </a:r>
            <a:r>
              <a:rPr lang="en-US" altLang="zh-CN" sz="1800" dirty="0"/>
              <a:t>For dishonest majority MPC protocol, large field size implies that the adversary will be caught with high probability.</a:t>
            </a:r>
          </a:p>
          <a:p>
            <a:pPr>
              <a:lnSpc>
                <a:spcPct val="110000"/>
              </a:lnSpc>
            </a:pPr>
            <a:r>
              <a:rPr lang="en-US" altLang="zh-CN" sz="1800" dirty="0"/>
              <a:t> For threshold honest majority MPC protocol, the number of parties is at most the field size. This is due to the use of Shamir secret sharing scheme and hyper-invertible matrix. </a:t>
            </a:r>
          </a:p>
          <a:p>
            <a:pPr marL="0" indent="0">
              <a:buNone/>
            </a:pPr>
            <a:endParaRPr lang="zh-CN" altLang="en-US" sz="2000" b="1" dirty="0">
              <a:solidFill>
                <a:srgbClr val="FF0000"/>
              </a:solidFill>
            </a:endParaRPr>
          </a:p>
        </p:txBody>
      </p:sp>
      <p:sp>
        <p:nvSpPr>
          <p:cNvPr id="4" name="矩形 3">
            <a:extLst>
              <a:ext uri="{FF2B5EF4-FFF2-40B4-BE49-F238E27FC236}">
                <a16:creationId xmlns:a16="http://schemas.microsoft.com/office/drawing/2014/main" id="{70B5720A-55D3-4101-AE43-8068B3F6DE0A}"/>
              </a:ext>
            </a:extLst>
          </p:cNvPr>
          <p:cNvSpPr/>
          <p:nvPr/>
        </p:nvSpPr>
        <p:spPr>
          <a:xfrm>
            <a:off x="349240" y="4072230"/>
            <a:ext cx="2120527" cy="1200329"/>
          </a:xfrm>
          <a:prstGeom prst="rect">
            <a:avLst/>
          </a:prstGeom>
        </p:spPr>
        <p:txBody>
          <a:bodyPr wrap="square">
            <a:spAutoFit/>
          </a:bodyPr>
          <a:lstStyle/>
          <a:p>
            <a:r>
              <a:rPr lang="en-US" altLang="zh-CN" b="1" dirty="0">
                <a:solidFill>
                  <a:srgbClr val="FF0000"/>
                </a:solidFill>
              </a:rPr>
              <a:t>Question:  </a:t>
            </a:r>
            <a:r>
              <a:rPr lang="en-US" altLang="zh-CN" b="1" dirty="0"/>
              <a:t>Can we achieve the same performance for any field?</a:t>
            </a:r>
            <a:endParaRPr lang="zh-CN" altLang="en-US" dirty="0"/>
          </a:p>
        </p:txBody>
      </p:sp>
      <p:grpSp>
        <p:nvGrpSpPr>
          <p:cNvPr id="5" name="组合 4">
            <a:extLst>
              <a:ext uri="{FF2B5EF4-FFF2-40B4-BE49-F238E27FC236}">
                <a16:creationId xmlns:a16="http://schemas.microsoft.com/office/drawing/2014/main" id="{4ECAE749-2259-45AF-9120-28BCB9B89958}"/>
              </a:ext>
            </a:extLst>
          </p:cNvPr>
          <p:cNvGrpSpPr/>
          <p:nvPr/>
        </p:nvGrpSpPr>
        <p:grpSpPr>
          <a:xfrm>
            <a:off x="2489696" y="3379305"/>
            <a:ext cx="6129178" cy="2988373"/>
            <a:chOff x="1871955" y="1651254"/>
            <a:chExt cx="6327188" cy="3218959"/>
          </a:xfrm>
        </p:grpSpPr>
        <mc:AlternateContent xmlns:mc="http://schemas.openxmlformats.org/markup-compatibility/2006" xmlns:a14="http://schemas.microsoft.com/office/drawing/2010/main">
          <mc:Choice Requires="a14">
            <p:sp>
              <p:nvSpPr>
                <p:cNvPr id="6" name="矩形: 圆角 5">
                  <a:extLst>
                    <a:ext uri="{FF2B5EF4-FFF2-40B4-BE49-F238E27FC236}">
                      <a16:creationId xmlns:a16="http://schemas.microsoft.com/office/drawing/2014/main" id="{AC2B5E69-5150-4C51-86E7-CD91A56D678C}"/>
                    </a:ext>
                  </a:extLst>
                </p:cNvPr>
                <p:cNvSpPr/>
                <p:nvPr/>
              </p:nvSpPr>
              <p:spPr>
                <a:xfrm>
                  <a:off x="4003942" y="2482932"/>
                  <a:ext cx="1877439" cy="2164404"/>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sz="2000" b="0" i="1" smtClean="0">
                            <a:solidFill>
                              <a:schemeClr val="tx1"/>
                            </a:solidFill>
                            <a:latin typeface="Cambria Math" panose="02040503050406030204" pitchFamily="18" charset="0"/>
                          </a:rPr>
                          <m:t>𝑀𝑃𝐶</m:t>
                        </m:r>
                        <m:r>
                          <a:rPr lang="en-US" altLang="zh-CN" sz="2000" b="0" i="1" smtClean="0">
                            <a:solidFill>
                              <a:schemeClr val="tx1"/>
                            </a:solidFill>
                            <a:latin typeface="Cambria Math" panose="02040503050406030204" pitchFamily="18" charset="0"/>
                          </a:rPr>
                          <m:t> </m:t>
                        </m:r>
                        <m:r>
                          <a:rPr lang="en-US" altLang="zh-CN" sz="2000" b="0" i="1" smtClean="0">
                            <a:solidFill>
                              <a:schemeClr val="tx1"/>
                            </a:solidFill>
                            <a:latin typeface="Cambria Math" panose="02040503050406030204" pitchFamily="18" charset="0"/>
                          </a:rPr>
                          <m:t>𝑜𝑣𝑒𝑟</m:t>
                        </m:r>
                        <m:r>
                          <a:rPr lang="en-US" altLang="zh-CN" sz="2000" b="0" i="1" smtClean="0">
                            <a:solidFill>
                              <a:schemeClr val="tx1"/>
                            </a:solidFill>
                            <a:latin typeface="Cambria Math" panose="02040503050406030204" pitchFamily="18" charset="0"/>
                          </a:rPr>
                          <m:t> </m:t>
                        </m:r>
                        <m:sSub>
                          <m:sSubPr>
                            <m:ctrlPr>
                              <a:rPr lang="en-US" altLang="zh-CN" sz="2000" b="0" i="1" smtClean="0">
                                <a:solidFill>
                                  <a:schemeClr val="tx1"/>
                                </a:solidFill>
                                <a:latin typeface="Cambria Math" panose="02040503050406030204" pitchFamily="18" charset="0"/>
                              </a:rPr>
                            </m:ctrlPr>
                          </m:sSubPr>
                          <m:e>
                            <m:r>
                              <a:rPr lang="en-US" altLang="zh-CN" sz="2000" b="0" i="1" smtClean="0">
                                <a:solidFill>
                                  <a:schemeClr val="tx1"/>
                                </a:solidFill>
                                <a:latin typeface="Cambria Math" panose="02040503050406030204" pitchFamily="18" charset="0"/>
                              </a:rPr>
                              <m:t>𝐹</m:t>
                            </m:r>
                          </m:e>
                          <m:sub>
                            <m:sSup>
                              <m:sSupPr>
                                <m:ctrlPr>
                                  <a:rPr lang="en-US" altLang="zh-CN" sz="2000" b="0" i="1" smtClean="0">
                                    <a:solidFill>
                                      <a:schemeClr val="tx1"/>
                                    </a:solidFill>
                                    <a:latin typeface="Cambria Math" panose="02040503050406030204" pitchFamily="18" charset="0"/>
                                  </a:rPr>
                                </m:ctrlPr>
                              </m:sSupPr>
                              <m:e>
                                <m:r>
                                  <a:rPr lang="en-US" altLang="zh-CN" sz="2000" b="0" i="1" smtClean="0">
                                    <a:solidFill>
                                      <a:schemeClr val="tx1"/>
                                    </a:solidFill>
                                    <a:latin typeface="Cambria Math" panose="02040503050406030204" pitchFamily="18" charset="0"/>
                                  </a:rPr>
                                  <m:t>2</m:t>
                                </m:r>
                              </m:e>
                              <m:sup>
                                <m:r>
                                  <a:rPr lang="en-US" altLang="zh-CN" sz="2000" b="0" i="1" smtClean="0">
                                    <a:solidFill>
                                      <a:schemeClr val="tx1"/>
                                    </a:solidFill>
                                    <a:latin typeface="Cambria Math" panose="02040503050406030204" pitchFamily="18" charset="0"/>
                                  </a:rPr>
                                  <m:t>𝑘</m:t>
                                </m:r>
                              </m:sup>
                            </m:sSup>
                          </m:sub>
                        </m:sSub>
                      </m:oMath>
                    </m:oMathPara>
                  </a14:m>
                  <a:endParaRPr lang="en-US" altLang="zh-CN" sz="2000" b="0" i="1" dirty="0">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m:rPr>
                            <m:sty m:val="p"/>
                          </m:rPr>
                          <a:rPr lang="en-US" altLang="zh-CN" sz="2000" i="1" dirty="0">
                            <a:solidFill>
                              <a:schemeClr val="tx1"/>
                            </a:solidFill>
                            <a:latin typeface="Cambria Math" panose="02040503050406030204" pitchFamily="18" charset="0"/>
                          </a:rPr>
                          <m:t>F</m:t>
                        </m:r>
                        <m:r>
                          <a:rPr lang="en-US" altLang="zh-CN" sz="2000" b="0" i="1" dirty="0" smtClean="0">
                            <a:solidFill>
                              <a:schemeClr val="tx1"/>
                            </a:solidFill>
                            <a:latin typeface="Cambria Math" panose="02040503050406030204" pitchFamily="18" charset="0"/>
                          </a:rPr>
                          <m:t>(</m:t>
                        </m:r>
                        <m:sSub>
                          <m:sSubPr>
                            <m:ctrlPr>
                              <a:rPr lang="en-US" altLang="zh-CN" sz="2000" b="0" i="1" dirty="0" smtClean="0">
                                <a:solidFill>
                                  <a:schemeClr val="tx1"/>
                                </a:solidFill>
                                <a:latin typeface="Cambria Math" panose="02040503050406030204" pitchFamily="18" charset="0"/>
                              </a:rPr>
                            </m:ctrlPr>
                          </m:sSubPr>
                          <m:e>
                            <m:r>
                              <a:rPr lang="en-US" altLang="zh-CN" sz="2000" b="0" i="1" dirty="0" smtClean="0">
                                <a:solidFill>
                                  <a:schemeClr val="tx1"/>
                                </a:solidFill>
                                <a:latin typeface="Cambria Math" panose="02040503050406030204" pitchFamily="18" charset="0"/>
                              </a:rPr>
                              <m:t>𝑋</m:t>
                            </m:r>
                          </m:e>
                          <m:sub>
                            <m:r>
                              <a:rPr lang="en-US" altLang="zh-CN" sz="2000" b="0" i="1" dirty="0" smtClean="0">
                                <a:solidFill>
                                  <a:schemeClr val="tx1"/>
                                </a:solidFill>
                                <a:latin typeface="Cambria Math" panose="02040503050406030204" pitchFamily="18" charset="0"/>
                              </a:rPr>
                              <m:t>1</m:t>
                            </m:r>
                          </m:sub>
                        </m:sSub>
                        <m:r>
                          <a:rPr lang="en-US" altLang="zh-CN" sz="2000" b="0" i="1" dirty="0" smtClean="0">
                            <a:solidFill>
                              <a:schemeClr val="tx1"/>
                            </a:solidFill>
                            <a:latin typeface="Cambria Math" panose="02040503050406030204" pitchFamily="18" charset="0"/>
                          </a:rPr>
                          <m:t>,</m:t>
                        </m:r>
                        <m:sSub>
                          <m:sSubPr>
                            <m:ctrlPr>
                              <a:rPr lang="en-US" altLang="zh-CN" sz="2000" b="0" i="1" dirty="0" smtClean="0">
                                <a:solidFill>
                                  <a:schemeClr val="tx1"/>
                                </a:solidFill>
                                <a:latin typeface="Cambria Math" panose="02040503050406030204" pitchFamily="18" charset="0"/>
                              </a:rPr>
                            </m:ctrlPr>
                          </m:sSubPr>
                          <m:e>
                            <m:r>
                              <a:rPr lang="en-US" altLang="zh-CN" sz="2000" b="0" i="1" dirty="0" smtClean="0">
                                <a:solidFill>
                                  <a:schemeClr val="tx1"/>
                                </a:solidFill>
                                <a:latin typeface="Cambria Math" panose="02040503050406030204" pitchFamily="18" charset="0"/>
                              </a:rPr>
                              <m:t>𝑋</m:t>
                            </m:r>
                          </m:e>
                          <m:sub>
                            <m:r>
                              <a:rPr lang="en-US" altLang="zh-CN" sz="2000" b="0" i="1" dirty="0" smtClean="0">
                                <a:solidFill>
                                  <a:schemeClr val="tx1"/>
                                </a:solidFill>
                                <a:latin typeface="Cambria Math" panose="02040503050406030204" pitchFamily="18" charset="0"/>
                              </a:rPr>
                              <m:t>2</m:t>
                            </m:r>
                          </m:sub>
                        </m:sSub>
                        <m:r>
                          <a:rPr lang="en-US" altLang="zh-CN" sz="2000" b="0" i="1" dirty="0" smtClean="0">
                            <a:solidFill>
                              <a:schemeClr val="tx1"/>
                            </a:solidFill>
                            <a:latin typeface="Cambria Math" panose="02040503050406030204" pitchFamily="18" charset="0"/>
                          </a:rPr>
                          <m:t>,</m:t>
                        </m:r>
                        <m:sSub>
                          <m:sSubPr>
                            <m:ctrlPr>
                              <a:rPr lang="en-US" altLang="zh-CN" sz="2000" b="0" i="1" dirty="0" smtClean="0">
                                <a:solidFill>
                                  <a:schemeClr val="tx1"/>
                                </a:solidFill>
                                <a:latin typeface="Cambria Math" panose="02040503050406030204" pitchFamily="18" charset="0"/>
                              </a:rPr>
                            </m:ctrlPr>
                          </m:sSubPr>
                          <m:e>
                            <m:r>
                              <a:rPr lang="en-US" altLang="zh-CN" sz="2000" b="0" i="1" dirty="0" smtClean="0">
                                <a:solidFill>
                                  <a:schemeClr val="tx1"/>
                                </a:solidFill>
                                <a:latin typeface="Cambria Math" panose="02040503050406030204" pitchFamily="18" charset="0"/>
                              </a:rPr>
                              <m:t>𝑋</m:t>
                            </m:r>
                          </m:e>
                          <m:sub>
                            <m:r>
                              <a:rPr lang="en-US" altLang="zh-CN" sz="2000" b="0" i="1" dirty="0" smtClean="0">
                                <a:solidFill>
                                  <a:schemeClr val="tx1"/>
                                </a:solidFill>
                                <a:latin typeface="Cambria Math" panose="02040503050406030204" pitchFamily="18" charset="0"/>
                              </a:rPr>
                              <m:t>3</m:t>
                            </m:r>
                          </m:sub>
                        </m:sSub>
                        <m:r>
                          <a:rPr lang="en-US" altLang="zh-CN" sz="2000" b="0" i="1" dirty="0" smtClean="0">
                            <a:solidFill>
                              <a:schemeClr val="tx1"/>
                            </a:solidFill>
                            <a:latin typeface="Cambria Math" panose="02040503050406030204" pitchFamily="18" charset="0"/>
                          </a:rPr>
                          <m:t>,</m:t>
                        </m:r>
                        <m:sSub>
                          <m:sSubPr>
                            <m:ctrlPr>
                              <a:rPr lang="en-US" altLang="zh-CN" sz="2000" b="0" i="1" dirty="0" smtClean="0">
                                <a:solidFill>
                                  <a:schemeClr val="tx1"/>
                                </a:solidFill>
                                <a:latin typeface="Cambria Math" panose="02040503050406030204" pitchFamily="18" charset="0"/>
                              </a:rPr>
                            </m:ctrlPr>
                          </m:sSubPr>
                          <m:e>
                            <m:r>
                              <a:rPr lang="en-US" altLang="zh-CN" sz="2000" b="0" i="1" dirty="0" smtClean="0">
                                <a:solidFill>
                                  <a:schemeClr val="tx1"/>
                                </a:solidFill>
                                <a:latin typeface="Cambria Math" panose="02040503050406030204" pitchFamily="18" charset="0"/>
                              </a:rPr>
                              <m:t>𝑋</m:t>
                            </m:r>
                          </m:e>
                          <m:sub>
                            <m:r>
                              <a:rPr lang="en-US" altLang="zh-CN" sz="2000" b="0" i="1" dirty="0" smtClean="0">
                                <a:solidFill>
                                  <a:schemeClr val="tx1"/>
                                </a:solidFill>
                                <a:latin typeface="Cambria Math" panose="02040503050406030204" pitchFamily="18" charset="0"/>
                              </a:rPr>
                              <m:t>4</m:t>
                            </m:r>
                          </m:sub>
                        </m:sSub>
                        <m:r>
                          <a:rPr lang="en-US" altLang="zh-CN" sz="2000" b="0" i="1" dirty="0" smtClean="0">
                            <a:solidFill>
                              <a:schemeClr val="tx1"/>
                            </a:solidFill>
                            <a:latin typeface="Cambria Math" panose="02040503050406030204" pitchFamily="18" charset="0"/>
                          </a:rPr>
                          <m:t>)</m:t>
                        </m:r>
                      </m:oMath>
                    </m:oMathPara>
                  </a14:m>
                  <a:endParaRPr lang="zh-CN" altLang="en-US" sz="2800" dirty="0">
                    <a:solidFill>
                      <a:schemeClr val="tx1"/>
                    </a:solidFill>
                  </a:endParaRPr>
                </a:p>
              </p:txBody>
            </p:sp>
          </mc:Choice>
          <mc:Fallback xmlns="">
            <p:sp>
              <p:nvSpPr>
                <p:cNvPr id="9" name="矩形: 圆角 8">
                  <a:extLst>
                    <a:ext uri="{FF2B5EF4-FFF2-40B4-BE49-F238E27FC236}">
                      <a16:creationId xmlns:a16="http://schemas.microsoft.com/office/drawing/2014/main" id="{788248D8-04A1-486A-A66E-1ECC487497AC}"/>
                    </a:ext>
                  </a:extLst>
                </p:cNvPr>
                <p:cNvSpPr>
                  <a:spLocks noRot="1" noChangeAspect="1" noMove="1" noResize="1" noEditPoints="1" noAdjustHandles="1" noChangeArrowheads="1" noChangeShapeType="1" noTextEdit="1"/>
                </p:cNvSpPr>
                <p:nvPr/>
              </p:nvSpPr>
              <p:spPr>
                <a:xfrm>
                  <a:off x="4003942" y="2482932"/>
                  <a:ext cx="1877439" cy="2164404"/>
                </a:xfrm>
                <a:prstGeom prst="roundRect">
                  <a:avLst/>
                </a:prstGeom>
                <a:blipFill>
                  <a:blip r:embed="rId5"/>
                  <a:stretch>
                    <a:fillRect l="-1948" r="-649"/>
                  </a:stretch>
                </a:blipFill>
                <a:ln>
                  <a:noFill/>
                </a:ln>
              </p:spPr>
              <p:txBody>
                <a:bodyPr/>
                <a:lstStyle/>
                <a:p>
                  <a:r>
                    <a:rPr lang="zh-CN" altLang="en-US">
                      <a:noFill/>
                    </a:rPr>
                    <a:t> </a:t>
                  </a:r>
                </a:p>
              </p:txBody>
            </p:sp>
          </mc:Fallback>
        </mc:AlternateContent>
        <p:pic>
          <p:nvPicPr>
            <p:cNvPr id="7" name="图片 6" descr="j0301252">
              <a:extLst>
                <a:ext uri="{FF2B5EF4-FFF2-40B4-BE49-F238E27FC236}">
                  <a16:creationId xmlns:a16="http://schemas.microsoft.com/office/drawing/2014/main" id="{796F364B-C186-4042-AC34-D459778F9602}"/>
                </a:ext>
              </a:extLst>
            </p:cNvPr>
            <p:cNvPicPr>
              <a:picLocks noChangeAspect="1"/>
            </p:cNvPicPr>
            <p:nvPr/>
          </p:nvPicPr>
          <p:blipFill>
            <a:blip r:embed="rId6"/>
            <a:stretch>
              <a:fillRect/>
            </a:stretch>
          </p:blipFill>
          <p:spPr>
            <a:xfrm flipH="1">
              <a:off x="2035087" y="2264972"/>
              <a:ext cx="901700" cy="771525"/>
            </a:xfrm>
            <a:prstGeom prst="rect">
              <a:avLst/>
            </a:prstGeom>
            <a:noFill/>
            <a:ln w="9525">
              <a:noFill/>
            </a:ln>
          </p:spPr>
        </p:pic>
        <p:pic>
          <p:nvPicPr>
            <p:cNvPr id="8" name="图片 7" descr="j0301252">
              <a:extLst>
                <a:ext uri="{FF2B5EF4-FFF2-40B4-BE49-F238E27FC236}">
                  <a16:creationId xmlns:a16="http://schemas.microsoft.com/office/drawing/2014/main" id="{6A6641C5-6A7F-4AFB-A9B4-E3232C87580E}"/>
                </a:ext>
              </a:extLst>
            </p:cNvPr>
            <p:cNvPicPr>
              <a:picLocks noChangeAspect="1"/>
            </p:cNvPicPr>
            <p:nvPr/>
          </p:nvPicPr>
          <p:blipFill>
            <a:blip r:embed="rId6"/>
            <a:stretch>
              <a:fillRect/>
            </a:stretch>
          </p:blipFill>
          <p:spPr>
            <a:xfrm flipH="1">
              <a:off x="2035087" y="3821504"/>
              <a:ext cx="901700" cy="771525"/>
            </a:xfrm>
            <a:prstGeom prst="rect">
              <a:avLst/>
            </a:prstGeom>
            <a:noFill/>
            <a:ln w="9525">
              <a:noFill/>
            </a:ln>
          </p:spPr>
        </p:pic>
        <p:pic>
          <p:nvPicPr>
            <p:cNvPr id="9" name="图片 8" descr="j0301252">
              <a:extLst>
                <a:ext uri="{FF2B5EF4-FFF2-40B4-BE49-F238E27FC236}">
                  <a16:creationId xmlns:a16="http://schemas.microsoft.com/office/drawing/2014/main" id="{686359AB-D88F-4BA3-90F6-4144F2BDDC0B}"/>
                </a:ext>
              </a:extLst>
            </p:cNvPr>
            <p:cNvPicPr>
              <a:picLocks noChangeAspect="1"/>
            </p:cNvPicPr>
            <p:nvPr/>
          </p:nvPicPr>
          <p:blipFill>
            <a:blip r:embed="rId6"/>
            <a:stretch>
              <a:fillRect/>
            </a:stretch>
          </p:blipFill>
          <p:spPr>
            <a:xfrm flipH="1">
              <a:off x="7088005" y="1987787"/>
              <a:ext cx="901700" cy="771525"/>
            </a:xfrm>
            <a:prstGeom prst="rect">
              <a:avLst/>
            </a:prstGeom>
            <a:noFill/>
            <a:ln w="9525">
              <a:noFill/>
            </a:ln>
          </p:spPr>
        </p:pic>
        <p:pic>
          <p:nvPicPr>
            <p:cNvPr id="10" name="图片 9" descr="j0301252">
              <a:extLst>
                <a:ext uri="{FF2B5EF4-FFF2-40B4-BE49-F238E27FC236}">
                  <a16:creationId xmlns:a16="http://schemas.microsoft.com/office/drawing/2014/main" id="{CC4186B2-3214-438B-8C64-E87498FD800A}"/>
                </a:ext>
              </a:extLst>
            </p:cNvPr>
            <p:cNvPicPr>
              <a:picLocks noChangeAspect="1"/>
            </p:cNvPicPr>
            <p:nvPr/>
          </p:nvPicPr>
          <p:blipFill>
            <a:blip r:embed="rId6"/>
            <a:stretch>
              <a:fillRect/>
            </a:stretch>
          </p:blipFill>
          <p:spPr>
            <a:xfrm flipH="1">
              <a:off x="7108913" y="4098688"/>
              <a:ext cx="901700" cy="771525"/>
            </a:xfrm>
            <a:prstGeom prst="rect">
              <a:avLst/>
            </a:prstGeom>
            <a:noFill/>
            <a:ln w="9525">
              <a:noFill/>
            </a:ln>
          </p:spPr>
        </p:pic>
        <p:cxnSp>
          <p:nvCxnSpPr>
            <p:cNvPr id="11" name="直接箭头连接符 10">
              <a:extLst>
                <a:ext uri="{FF2B5EF4-FFF2-40B4-BE49-F238E27FC236}">
                  <a16:creationId xmlns:a16="http://schemas.microsoft.com/office/drawing/2014/main" id="{8B93CE36-BDC0-4C9D-9666-CACC4CFC79C9}"/>
                </a:ext>
              </a:extLst>
            </p:cNvPr>
            <p:cNvCxnSpPr>
              <a:cxnSpLocks/>
            </p:cNvCxnSpPr>
            <p:nvPr/>
          </p:nvCxnSpPr>
          <p:spPr>
            <a:xfrm>
              <a:off x="2867962" y="2759313"/>
              <a:ext cx="1135980" cy="477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7BD8CD6E-5500-43A7-9D26-334554161F10}"/>
                </a:ext>
              </a:extLst>
            </p:cNvPr>
            <p:cNvCxnSpPr>
              <a:cxnSpLocks/>
            </p:cNvCxnSpPr>
            <p:nvPr/>
          </p:nvCxnSpPr>
          <p:spPr>
            <a:xfrm flipV="1">
              <a:off x="2787773" y="3821504"/>
              <a:ext cx="1216169" cy="4859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17241099-1844-44EE-9CD4-348F29052ABD}"/>
                </a:ext>
              </a:extLst>
            </p:cNvPr>
            <p:cNvCxnSpPr>
              <a:cxnSpLocks/>
              <a:stCxn id="9" idx="3"/>
            </p:cNvCxnSpPr>
            <p:nvPr/>
          </p:nvCxnSpPr>
          <p:spPr>
            <a:xfrm flipH="1">
              <a:off x="5881381" y="2373550"/>
              <a:ext cx="1206624" cy="762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a:extLst>
                <a:ext uri="{FF2B5EF4-FFF2-40B4-BE49-F238E27FC236}">
                  <a16:creationId xmlns:a16="http://schemas.microsoft.com/office/drawing/2014/main" id="{A7DED9CC-E5FD-4FAE-845B-34067A09D3E9}"/>
                </a:ext>
              </a:extLst>
            </p:cNvPr>
            <p:cNvCxnSpPr>
              <a:cxnSpLocks/>
              <a:stCxn id="10" idx="3"/>
              <a:endCxn id="6" idx="3"/>
            </p:cNvCxnSpPr>
            <p:nvPr/>
          </p:nvCxnSpPr>
          <p:spPr>
            <a:xfrm flipH="1" flipV="1">
              <a:off x="5881381" y="3565134"/>
              <a:ext cx="1227532" cy="9193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矩形 14">
                  <a:extLst>
                    <a:ext uri="{FF2B5EF4-FFF2-40B4-BE49-F238E27FC236}">
                      <a16:creationId xmlns:a16="http://schemas.microsoft.com/office/drawing/2014/main" id="{5752C2FF-B666-4D05-9811-7CB16B04A651}"/>
                    </a:ext>
                  </a:extLst>
                </p:cNvPr>
                <p:cNvSpPr/>
                <p:nvPr/>
              </p:nvSpPr>
              <p:spPr>
                <a:xfrm>
                  <a:off x="1871955" y="1752512"/>
                  <a:ext cx="1105816" cy="3850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i="1" smtClean="0">
                                <a:latin typeface="Cambria Math" panose="02040503050406030204" pitchFamily="18" charset="0"/>
                              </a:rPr>
                              <m:t>𝑋</m:t>
                            </m:r>
                          </m:e>
                          <m:sub>
                            <m:r>
                              <a:rPr lang="en-US" altLang="zh-CN" b="0" i="1" smtClean="0">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𝐹</m:t>
                            </m:r>
                          </m:e>
                          <m:sub>
                            <m:sSup>
                              <m:sSupPr>
                                <m:ctrlPr>
                                  <a:rPr lang="en-US" altLang="zh-CN" i="1">
                                    <a:latin typeface="Cambria Math" panose="02040503050406030204" pitchFamily="18" charset="0"/>
                                  </a:rPr>
                                </m:ctrlPr>
                              </m:sSupPr>
                              <m:e>
                                <m:r>
                                  <a:rPr lang="en-US" altLang="zh-CN" i="1">
                                    <a:latin typeface="Cambria Math" panose="02040503050406030204" pitchFamily="18" charset="0"/>
                                  </a:rPr>
                                  <m:t>2</m:t>
                                </m:r>
                              </m:e>
                              <m:sup>
                                <m:r>
                                  <a:rPr lang="en-US" altLang="zh-CN" i="1">
                                    <a:latin typeface="Cambria Math" panose="02040503050406030204" pitchFamily="18" charset="0"/>
                                  </a:rPr>
                                  <m:t>𝑘</m:t>
                                </m:r>
                              </m:sup>
                            </m:sSup>
                          </m:sub>
                        </m:sSub>
                      </m:oMath>
                    </m:oMathPara>
                  </a14:m>
                  <a:endParaRPr lang="zh-CN" altLang="en-US" dirty="0"/>
                </a:p>
              </p:txBody>
            </p:sp>
          </mc:Choice>
          <mc:Fallback xmlns="">
            <p:sp>
              <p:nvSpPr>
                <p:cNvPr id="24" name="矩形 23">
                  <a:extLst>
                    <a:ext uri="{FF2B5EF4-FFF2-40B4-BE49-F238E27FC236}">
                      <a16:creationId xmlns:a16="http://schemas.microsoft.com/office/drawing/2014/main" id="{7D294794-9D7D-49C6-AA4A-7B7A2D9EB0D9}"/>
                    </a:ext>
                  </a:extLst>
                </p:cNvPr>
                <p:cNvSpPr>
                  <a:spLocks noRot="1" noChangeAspect="1" noMove="1" noResize="1" noEditPoints="1" noAdjustHandles="1" noChangeArrowheads="1" noChangeShapeType="1" noTextEdit="1"/>
                </p:cNvSpPr>
                <p:nvPr/>
              </p:nvSpPr>
              <p:spPr>
                <a:xfrm>
                  <a:off x="1871955" y="1752512"/>
                  <a:ext cx="1105816" cy="385042"/>
                </a:xfrm>
                <a:prstGeom prst="rect">
                  <a:avLst/>
                </a:prstGeom>
                <a:blipFill>
                  <a:blip r:embed="rId7"/>
                  <a:stretch>
                    <a:fillRect b="-156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矩形 15">
                  <a:extLst>
                    <a:ext uri="{FF2B5EF4-FFF2-40B4-BE49-F238E27FC236}">
                      <a16:creationId xmlns:a16="http://schemas.microsoft.com/office/drawing/2014/main" id="{E8E4A16C-4A50-4173-8D3D-CCD92484AE89}"/>
                    </a:ext>
                  </a:extLst>
                </p:cNvPr>
                <p:cNvSpPr/>
                <p:nvPr/>
              </p:nvSpPr>
              <p:spPr>
                <a:xfrm>
                  <a:off x="1996426" y="3390346"/>
                  <a:ext cx="1111138" cy="3850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i="1" smtClean="0">
                                <a:latin typeface="Cambria Math" panose="02040503050406030204" pitchFamily="18" charset="0"/>
                              </a:rPr>
                              <m:t>𝑋</m:t>
                            </m:r>
                          </m:e>
                          <m:sub>
                            <m:r>
                              <a:rPr lang="en-US" altLang="zh-CN" b="0" i="1" smtClean="0">
                                <a:latin typeface="Cambria Math" panose="02040503050406030204" pitchFamily="18" charset="0"/>
                              </a:rPr>
                              <m:t>2</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𝐹</m:t>
                            </m:r>
                          </m:e>
                          <m:sub>
                            <m:sSup>
                              <m:sSupPr>
                                <m:ctrlPr>
                                  <a:rPr lang="en-US" altLang="zh-CN" i="1">
                                    <a:latin typeface="Cambria Math" panose="02040503050406030204" pitchFamily="18" charset="0"/>
                                  </a:rPr>
                                </m:ctrlPr>
                              </m:sSupPr>
                              <m:e>
                                <m:r>
                                  <a:rPr lang="en-US" altLang="zh-CN" i="1">
                                    <a:latin typeface="Cambria Math" panose="02040503050406030204" pitchFamily="18" charset="0"/>
                                  </a:rPr>
                                  <m:t>2</m:t>
                                </m:r>
                              </m:e>
                              <m:sup>
                                <m:r>
                                  <a:rPr lang="en-US" altLang="zh-CN" i="1">
                                    <a:latin typeface="Cambria Math" panose="02040503050406030204" pitchFamily="18" charset="0"/>
                                  </a:rPr>
                                  <m:t>𝑘</m:t>
                                </m:r>
                              </m:sup>
                            </m:sSup>
                          </m:sub>
                        </m:sSub>
                      </m:oMath>
                    </m:oMathPara>
                  </a14:m>
                  <a:endParaRPr lang="zh-CN" altLang="en-US" dirty="0"/>
                </a:p>
              </p:txBody>
            </p:sp>
          </mc:Choice>
          <mc:Fallback xmlns="">
            <p:sp>
              <p:nvSpPr>
                <p:cNvPr id="27" name="矩形 26">
                  <a:extLst>
                    <a:ext uri="{FF2B5EF4-FFF2-40B4-BE49-F238E27FC236}">
                      <a16:creationId xmlns:a16="http://schemas.microsoft.com/office/drawing/2014/main" id="{4B5BBF9A-8DF2-4CE7-9018-A7E5C8445EF1}"/>
                    </a:ext>
                  </a:extLst>
                </p:cNvPr>
                <p:cNvSpPr>
                  <a:spLocks noRot="1" noChangeAspect="1" noMove="1" noResize="1" noEditPoints="1" noAdjustHandles="1" noChangeArrowheads="1" noChangeShapeType="1" noTextEdit="1"/>
                </p:cNvSpPr>
                <p:nvPr/>
              </p:nvSpPr>
              <p:spPr>
                <a:xfrm>
                  <a:off x="1996426" y="3390346"/>
                  <a:ext cx="1111138" cy="385042"/>
                </a:xfrm>
                <a:prstGeom prst="rect">
                  <a:avLst/>
                </a:prstGeom>
                <a:blipFill>
                  <a:blip r:embed="rId8"/>
                  <a:stretch>
                    <a:fillRect b="-31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矩形 16">
                  <a:extLst>
                    <a:ext uri="{FF2B5EF4-FFF2-40B4-BE49-F238E27FC236}">
                      <a16:creationId xmlns:a16="http://schemas.microsoft.com/office/drawing/2014/main" id="{032EF6C9-434D-451A-8613-7953861547AB}"/>
                    </a:ext>
                  </a:extLst>
                </p:cNvPr>
                <p:cNvSpPr/>
                <p:nvPr/>
              </p:nvSpPr>
              <p:spPr>
                <a:xfrm>
                  <a:off x="6797917" y="1651254"/>
                  <a:ext cx="1111138" cy="3850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i="1" smtClean="0">
                                <a:latin typeface="Cambria Math" panose="02040503050406030204" pitchFamily="18" charset="0"/>
                              </a:rPr>
                              <m:t>𝑋</m:t>
                            </m:r>
                          </m:e>
                          <m:sub>
                            <m:r>
                              <a:rPr lang="en-US" altLang="zh-CN" b="0" i="1" smtClean="0">
                                <a:latin typeface="Cambria Math" panose="02040503050406030204" pitchFamily="18" charset="0"/>
                              </a:rPr>
                              <m:t>3</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𝐹</m:t>
                            </m:r>
                          </m:e>
                          <m:sub>
                            <m:sSup>
                              <m:sSupPr>
                                <m:ctrlPr>
                                  <a:rPr lang="en-US" altLang="zh-CN" i="1">
                                    <a:latin typeface="Cambria Math" panose="02040503050406030204" pitchFamily="18" charset="0"/>
                                  </a:rPr>
                                </m:ctrlPr>
                              </m:sSupPr>
                              <m:e>
                                <m:r>
                                  <a:rPr lang="en-US" altLang="zh-CN" i="1">
                                    <a:latin typeface="Cambria Math" panose="02040503050406030204" pitchFamily="18" charset="0"/>
                                  </a:rPr>
                                  <m:t>2</m:t>
                                </m:r>
                              </m:e>
                              <m:sup>
                                <m:r>
                                  <a:rPr lang="en-US" altLang="zh-CN" i="1">
                                    <a:latin typeface="Cambria Math" panose="02040503050406030204" pitchFamily="18" charset="0"/>
                                  </a:rPr>
                                  <m:t>𝑘</m:t>
                                </m:r>
                              </m:sup>
                            </m:sSup>
                          </m:sub>
                        </m:sSub>
                      </m:oMath>
                    </m:oMathPara>
                  </a14:m>
                  <a:endParaRPr lang="zh-CN" altLang="en-US" dirty="0"/>
                </a:p>
              </p:txBody>
            </p:sp>
          </mc:Choice>
          <mc:Fallback xmlns="">
            <p:sp>
              <p:nvSpPr>
                <p:cNvPr id="28" name="矩形 27">
                  <a:extLst>
                    <a:ext uri="{FF2B5EF4-FFF2-40B4-BE49-F238E27FC236}">
                      <a16:creationId xmlns:a16="http://schemas.microsoft.com/office/drawing/2014/main" id="{6A2CD85F-58CF-4EE9-880E-13412E0C1288}"/>
                    </a:ext>
                  </a:extLst>
                </p:cNvPr>
                <p:cNvSpPr>
                  <a:spLocks noRot="1" noChangeAspect="1" noMove="1" noResize="1" noEditPoints="1" noAdjustHandles="1" noChangeArrowheads="1" noChangeShapeType="1" noTextEdit="1"/>
                </p:cNvSpPr>
                <p:nvPr/>
              </p:nvSpPr>
              <p:spPr>
                <a:xfrm>
                  <a:off x="6797917" y="1651254"/>
                  <a:ext cx="1111138" cy="385042"/>
                </a:xfrm>
                <a:prstGeom prst="rect">
                  <a:avLst/>
                </a:prstGeom>
                <a:blipFill>
                  <a:blip r:embed="rId9"/>
                  <a:stretch>
                    <a:fillRect b="-31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矩形 17">
                  <a:extLst>
                    <a:ext uri="{FF2B5EF4-FFF2-40B4-BE49-F238E27FC236}">
                      <a16:creationId xmlns:a16="http://schemas.microsoft.com/office/drawing/2014/main" id="{A391C4EB-345D-44BD-9B80-0DB4B56E1888}"/>
                    </a:ext>
                  </a:extLst>
                </p:cNvPr>
                <p:cNvSpPr/>
                <p:nvPr/>
              </p:nvSpPr>
              <p:spPr>
                <a:xfrm>
                  <a:off x="7088005" y="3713646"/>
                  <a:ext cx="1111138" cy="3850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i="1" smtClean="0">
                                <a:latin typeface="Cambria Math" panose="02040503050406030204" pitchFamily="18" charset="0"/>
                              </a:rPr>
                              <m:t>𝑋</m:t>
                            </m:r>
                          </m:e>
                          <m:sub>
                            <m:r>
                              <a:rPr lang="en-US" altLang="zh-CN" b="0" i="1" smtClean="0">
                                <a:latin typeface="Cambria Math" panose="02040503050406030204" pitchFamily="18" charset="0"/>
                              </a:rPr>
                              <m:t>4</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𝐹</m:t>
                            </m:r>
                          </m:e>
                          <m:sub>
                            <m:sSup>
                              <m:sSupPr>
                                <m:ctrlPr>
                                  <a:rPr lang="en-US" altLang="zh-CN" i="1">
                                    <a:latin typeface="Cambria Math" panose="02040503050406030204" pitchFamily="18" charset="0"/>
                                  </a:rPr>
                                </m:ctrlPr>
                              </m:sSupPr>
                              <m:e>
                                <m:r>
                                  <a:rPr lang="en-US" altLang="zh-CN" i="1">
                                    <a:latin typeface="Cambria Math" panose="02040503050406030204" pitchFamily="18" charset="0"/>
                                  </a:rPr>
                                  <m:t>2</m:t>
                                </m:r>
                              </m:e>
                              <m:sup>
                                <m:r>
                                  <a:rPr lang="en-US" altLang="zh-CN" i="1">
                                    <a:latin typeface="Cambria Math" panose="02040503050406030204" pitchFamily="18" charset="0"/>
                                  </a:rPr>
                                  <m:t>𝑘</m:t>
                                </m:r>
                              </m:sup>
                            </m:sSup>
                          </m:sub>
                        </m:sSub>
                      </m:oMath>
                    </m:oMathPara>
                  </a14:m>
                  <a:endParaRPr lang="zh-CN" altLang="en-US" dirty="0"/>
                </a:p>
              </p:txBody>
            </p:sp>
          </mc:Choice>
          <mc:Fallback xmlns="">
            <p:sp>
              <p:nvSpPr>
                <p:cNvPr id="29" name="矩形 28">
                  <a:extLst>
                    <a:ext uri="{FF2B5EF4-FFF2-40B4-BE49-F238E27FC236}">
                      <a16:creationId xmlns:a16="http://schemas.microsoft.com/office/drawing/2014/main" id="{BC0C2230-07CE-40D7-8B39-75565B17D15D}"/>
                    </a:ext>
                  </a:extLst>
                </p:cNvPr>
                <p:cNvSpPr>
                  <a:spLocks noRot="1" noChangeAspect="1" noMove="1" noResize="1" noEditPoints="1" noAdjustHandles="1" noChangeArrowheads="1" noChangeShapeType="1" noTextEdit="1"/>
                </p:cNvSpPr>
                <p:nvPr/>
              </p:nvSpPr>
              <p:spPr>
                <a:xfrm>
                  <a:off x="7088005" y="3713646"/>
                  <a:ext cx="1111138" cy="385042"/>
                </a:xfrm>
                <a:prstGeom prst="rect">
                  <a:avLst/>
                </a:prstGeom>
                <a:blipFill>
                  <a:blip r:embed="rId10"/>
                  <a:stretch>
                    <a:fillRect b="-3175"/>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2792161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4632" y="608400"/>
            <a:ext cx="8368568" cy="705600"/>
          </a:xfrm>
        </p:spPr>
        <p:txBody>
          <a:bodyPr>
            <a:noAutofit/>
          </a:bodyPr>
          <a:lstStyle/>
          <a:p>
            <a:pPr algn="ctr"/>
            <a:r>
              <a:rPr lang="en-US" altLang="zh-CN" sz="2200" dirty="0"/>
              <a:t>Reverse Multiplication Friendly Embedding</a:t>
            </a:r>
            <a:r>
              <a:rPr lang="zh-CN" altLang="en-US" sz="2200" dirty="0"/>
              <a:t>（</a:t>
            </a:r>
            <a:r>
              <a:rPr lang="en-US" altLang="zh-CN" sz="2200" dirty="0"/>
              <a:t>RMFE</a:t>
            </a:r>
            <a:r>
              <a:rPr lang="zh-CN" altLang="en-US" sz="2200" dirty="0"/>
              <a:t>）</a:t>
            </a:r>
            <a:r>
              <a:rPr lang="en-US" altLang="zh-CN" sz="2200" dirty="0"/>
              <a:t> </a:t>
            </a:r>
            <a:endParaRPr lang="zh-CN" altLang="en-US" sz="2200" dirty="0"/>
          </a:p>
        </p:txBody>
      </p:sp>
      <mc:AlternateContent xmlns:mc="http://schemas.openxmlformats.org/markup-compatibility/2006">
        <mc:Choice xmlns:a14="http://schemas.microsoft.com/office/drawing/2010/main" Requires="a14">
          <p:sp>
            <p:nvSpPr>
              <p:cNvPr id="38" name="内容占位符 2"/>
              <p:cNvSpPr>
                <a:spLocks noGrp="1"/>
              </p:cNvSpPr>
              <p:nvPr>
                <p:ph idx="1"/>
              </p:nvPr>
            </p:nvSpPr>
            <p:spPr>
              <a:xfrm>
                <a:off x="542290" y="1770434"/>
                <a:ext cx="8226425" cy="4610911"/>
              </a:xfrm>
            </p:spPr>
            <p:txBody>
              <a:bodyPr>
                <a:normAutofit/>
              </a:bodyPr>
              <a:lstStyle/>
              <a:p>
                <a:r>
                  <a:rPr lang="en-US" altLang="zh-CN" sz="1800" dirty="0"/>
                  <a:t> The RMFE [CCXY18] was used to </a:t>
                </a:r>
                <a:r>
                  <a:rPr lang="en-US" altLang="zh-CN" sz="1800" dirty="0">
                    <a:solidFill>
                      <a:srgbClr val="FF0000"/>
                    </a:solidFill>
                  </a:rPr>
                  <a:t>amortize</a:t>
                </a:r>
                <a:r>
                  <a:rPr lang="en-US" altLang="zh-CN" sz="1800" dirty="0"/>
                  <a:t> communication complexity of MPC.</a:t>
                </a:r>
              </a:p>
              <a:p>
                <a:r>
                  <a:rPr lang="en-US" altLang="zh-CN" sz="1800" dirty="0"/>
                  <a:t> Cramer, </a:t>
                </a:r>
                <a:r>
                  <a:rPr lang="en-US" altLang="zh-CN" sz="1800" dirty="0" err="1"/>
                  <a:t>Rambaud</a:t>
                </a:r>
                <a:r>
                  <a:rPr lang="en-US" altLang="zh-CN" sz="1800" dirty="0"/>
                  <a:t> and Xing [CRX21] extended it to the integer ring and shows that they can be as </a:t>
                </a:r>
                <a:r>
                  <a:rPr lang="en-US" altLang="zh-CN" sz="1800" dirty="0">
                    <a:solidFill>
                      <a:srgbClr val="FF0000"/>
                    </a:solidFill>
                  </a:rPr>
                  <a:t>efficient</a:t>
                </a:r>
                <a:r>
                  <a:rPr lang="en-US" altLang="zh-CN" sz="1800" dirty="0"/>
                  <a:t> as its counterpart over field.</a:t>
                </a:r>
              </a:p>
              <a:p>
                <a:pPr>
                  <a:lnSpc>
                    <a:spcPct val="150000"/>
                  </a:lnSpc>
                  <a:defRPr/>
                </a:pPr>
                <a:r>
                  <a:rPr lang="en-US" altLang="zh-CN" sz="1800" dirty="0"/>
                  <a:t> A RMFE consists of a pair of </a:t>
                </a:r>
                <a14:m>
                  <m:oMath xmlns:m="http://schemas.openxmlformats.org/officeDocument/2006/math">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𝑍</m:t>
                        </m:r>
                      </m:e>
                      <m:sub>
                        <m:sSup>
                          <m:sSupPr>
                            <m:ctrlPr>
                              <a:rPr lang="en-US" altLang="zh-CN" sz="1800" b="0" i="1" smtClean="0">
                                <a:latin typeface="Cambria Math" panose="02040503050406030204" pitchFamily="18" charset="0"/>
                              </a:rPr>
                            </m:ctrlPr>
                          </m:sSupPr>
                          <m:e>
                            <m:r>
                              <a:rPr lang="en-US" altLang="zh-CN" sz="1800" b="0" i="1" smtClean="0">
                                <a:latin typeface="Cambria Math" panose="02040503050406030204" pitchFamily="18" charset="0"/>
                              </a:rPr>
                              <m:t>𝑝</m:t>
                            </m:r>
                          </m:e>
                          <m:sup>
                            <m:r>
                              <a:rPr lang="en-US" altLang="zh-CN" sz="1800" b="0" i="1" smtClean="0">
                                <a:latin typeface="Cambria Math" panose="02040503050406030204" pitchFamily="18" charset="0"/>
                              </a:rPr>
                              <m:t>𝑘</m:t>
                            </m:r>
                          </m:sup>
                        </m:sSup>
                      </m:sub>
                    </m:sSub>
                  </m:oMath>
                </a14:m>
                <a:r>
                  <a:rPr lang="en-US" altLang="zh-CN" sz="1800" dirty="0"/>
                  <a:t>-linear maps </a:t>
                </a:r>
                <a14:m>
                  <m:oMath xmlns:m="http://schemas.openxmlformats.org/officeDocument/2006/math">
                    <m:r>
                      <a:rPr lang="en-US" altLang="zh-CN" sz="1800" i="1">
                        <a:latin typeface="Cambria Math" panose="02040503050406030204" pitchFamily="18" charset="0"/>
                      </a:rPr>
                      <m:t>(</m:t>
                    </m:r>
                    <m:r>
                      <a:rPr lang="en-US" altLang="zh-CN" sz="1800" i="1">
                        <a:latin typeface="Cambria Math" panose="02040503050406030204" pitchFamily="18" charset="0"/>
                      </a:rPr>
                      <m:t>𝜙</m:t>
                    </m:r>
                    <m:r>
                      <a:rPr lang="en-US" altLang="zh-CN" sz="1800" i="1">
                        <a:latin typeface="Cambria Math" panose="02040503050406030204" pitchFamily="18" charset="0"/>
                      </a:rPr>
                      <m:t>,</m:t>
                    </m:r>
                    <m:r>
                      <m:rPr>
                        <m:sty m:val="p"/>
                      </m:rPr>
                      <a:rPr lang="en-US" altLang="zh-CN" sz="1800" i="1">
                        <a:latin typeface="Cambria Math" panose="02040503050406030204" pitchFamily="18" charset="0"/>
                      </a:rPr>
                      <m:t>ψ</m:t>
                    </m:r>
                    <m:r>
                      <a:rPr lang="en-US" altLang="zh-CN" sz="1800" i="1">
                        <a:latin typeface="Cambria Math" panose="02040503050406030204" pitchFamily="18" charset="0"/>
                      </a:rPr>
                      <m:t>)</m:t>
                    </m:r>
                  </m:oMath>
                </a14:m>
                <a:r>
                  <a:rPr lang="en-US" altLang="zh-CN" sz="1800" dirty="0"/>
                  <a:t> with </a:t>
                </a:r>
                <a14:m>
                  <m:oMath xmlns:m="http://schemas.openxmlformats.org/officeDocument/2006/math">
                    <m:r>
                      <a:rPr lang="en-US" altLang="zh-CN" sz="1800" i="1">
                        <a:latin typeface="Cambria Math" panose="02040503050406030204" pitchFamily="18" charset="0"/>
                      </a:rPr>
                      <m:t>𝜙</m:t>
                    </m:r>
                    <m:r>
                      <a:rPr lang="en-US" altLang="zh-CN" sz="1800" i="1">
                        <a:latin typeface="Cambria Math" panose="02040503050406030204" pitchFamily="18" charset="0"/>
                      </a:rPr>
                      <m:t>: </m:t>
                    </m:r>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𝑍</m:t>
                        </m:r>
                      </m:e>
                      <m:sub>
                        <m:sSup>
                          <m:sSupPr>
                            <m:ctrlPr>
                              <a:rPr lang="en-US" altLang="zh-CN" sz="1800" i="1">
                                <a:latin typeface="Cambria Math" panose="02040503050406030204" pitchFamily="18" charset="0"/>
                              </a:rPr>
                            </m:ctrlPr>
                          </m:sSupPr>
                          <m:e>
                            <m:r>
                              <a:rPr lang="en-US" altLang="zh-CN" sz="1800" b="0" i="1" smtClean="0">
                                <a:latin typeface="Cambria Math" panose="02040503050406030204" pitchFamily="18" charset="0"/>
                              </a:rPr>
                              <m:t>2</m:t>
                            </m:r>
                          </m:e>
                          <m:sup>
                            <m:r>
                              <a:rPr lang="en-US" altLang="zh-CN" sz="1800" b="0" i="1" smtClean="0">
                                <a:latin typeface="Cambria Math" panose="02040503050406030204" pitchFamily="18" charset="0"/>
                              </a:rPr>
                              <m:t>𝑘</m:t>
                            </m:r>
                          </m:sup>
                        </m:sSup>
                      </m:sub>
                      <m:sup>
                        <m:r>
                          <a:rPr lang="en-US" altLang="zh-CN" sz="1800" b="0" i="1" smtClean="0">
                            <a:latin typeface="Cambria Math" panose="02040503050406030204" pitchFamily="18" charset="0"/>
                          </a:rPr>
                          <m:t>𝑚</m:t>
                        </m:r>
                      </m:sup>
                    </m:sSubSup>
                    <m:r>
                      <a:rPr lang="en-US" altLang="zh-CN" sz="1800" i="1">
                        <a:latin typeface="Cambria Math" panose="02040503050406030204" pitchFamily="18" charset="0"/>
                      </a:rPr>
                      <m:t> →</m:t>
                    </m:r>
                    <m:r>
                      <a:rPr lang="en-US" altLang="zh-CN" sz="1800" i="1">
                        <a:latin typeface="Cambria Math" panose="02040503050406030204" pitchFamily="18" charset="0"/>
                      </a:rPr>
                      <m:t>𝐺𝑅</m:t>
                    </m:r>
                    <m:d>
                      <m:dPr>
                        <m:ctrlPr>
                          <a:rPr lang="en-US" altLang="zh-CN" sz="1800" i="1">
                            <a:latin typeface="Cambria Math" panose="02040503050406030204" pitchFamily="18" charset="0"/>
                          </a:rPr>
                        </m:ctrlPr>
                      </m:dPr>
                      <m:e>
                        <m:sSup>
                          <m:sSupPr>
                            <m:ctrlPr>
                              <a:rPr lang="en-US" altLang="zh-CN" sz="1800" i="1">
                                <a:latin typeface="Cambria Math" panose="02040503050406030204" pitchFamily="18" charset="0"/>
                              </a:rPr>
                            </m:ctrlPr>
                          </m:sSupPr>
                          <m:e>
                            <m:r>
                              <a:rPr lang="en-US" altLang="zh-CN" sz="1800" b="0" i="1" smtClean="0">
                                <a:latin typeface="Cambria Math" panose="02040503050406030204" pitchFamily="18" charset="0"/>
                              </a:rPr>
                              <m:t>2</m:t>
                            </m:r>
                          </m:e>
                          <m:sup>
                            <m:r>
                              <a:rPr lang="en-US" altLang="zh-CN" sz="1800" b="0" i="1" smtClean="0">
                                <a:latin typeface="Cambria Math" panose="02040503050406030204" pitchFamily="18" charset="0"/>
                              </a:rPr>
                              <m:t>𝑘</m:t>
                            </m:r>
                          </m:sup>
                        </m:sSup>
                        <m:r>
                          <a:rPr lang="en-US" altLang="zh-CN" sz="1800" i="1">
                            <a:latin typeface="Cambria Math" panose="02040503050406030204" pitchFamily="18" charset="0"/>
                          </a:rPr>
                          <m:t>,</m:t>
                        </m:r>
                        <m:r>
                          <a:rPr lang="en-US" altLang="zh-CN" sz="1800" i="1">
                            <a:latin typeface="Cambria Math" panose="02040503050406030204" pitchFamily="18" charset="0"/>
                          </a:rPr>
                          <m:t>𝑑</m:t>
                        </m:r>
                      </m:e>
                    </m:d>
                  </m:oMath>
                </a14:m>
                <a:r>
                  <a:rPr lang="en-US" altLang="zh-CN" sz="1800" dirty="0"/>
                  <a:t> and </a:t>
                </a:r>
                <a14:m>
                  <m:oMath xmlns:m="http://schemas.openxmlformats.org/officeDocument/2006/math">
                    <m:r>
                      <a:rPr lang="en-US" altLang="zh-CN" sz="1800">
                        <a:latin typeface="Cambria Math" panose="02040503050406030204" pitchFamily="18" charset="0"/>
                      </a:rPr>
                      <m:t> </m:t>
                    </m:r>
                    <m:r>
                      <m:rPr>
                        <m:sty m:val="p"/>
                      </m:rPr>
                      <a:rPr lang="en-US" altLang="zh-CN" sz="1800" i="1">
                        <a:latin typeface="Cambria Math" panose="02040503050406030204" pitchFamily="18" charset="0"/>
                      </a:rPr>
                      <m:t>ψ</m:t>
                    </m:r>
                    <m:r>
                      <a:rPr lang="en-US" altLang="zh-CN" sz="1800" i="1">
                        <a:latin typeface="Cambria Math" panose="02040503050406030204" pitchFamily="18" charset="0"/>
                      </a:rPr>
                      <m:t>:</m:t>
                    </m:r>
                    <m:r>
                      <a:rPr lang="en-US" altLang="zh-CN" sz="1800" i="1">
                        <a:latin typeface="Cambria Math" panose="02040503050406030204" pitchFamily="18" charset="0"/>
                      </a:rPr>
                      <m:t>𝐺𝑅</m:t>
                    </m:r>
                    <m:d>
                      <m:dPr>
                        <m:ctrlPr>
                          <a:rPr lang="en-US" altLang="zh-CN" sz="1800" i="1">
                            <a:latin typeface="Cambria Math" panose="02040503050406030204" pitchFamily="18" charset="0"/>
                          </a:rPr>
                        </m:ctrlPr>
                      </m:dPr>
                      <m:e>
                        <m:sSup>
                          <m:sSupPr>
                            <m:ctrlPr>
                              <a:rPr lang="en-US" altLang="zh-CN" sz="1800" i="1">
                                <a:latin typeface="Cambria Math" panose="02040503050406030204" pitchFamily="18" charset="0"/>
                              </a:rPr>
                            </m:ctrlPr>
                          </m:sSupPr>
                          <m:e>
                            <m:r>
                              <a:rPr lang="en-US" altLang="zh-CN" sz="1800" b="0" i="1" smtClean="0">
                                <a:latin typeface="Cambria Math" panose="02040503050406030204" pitchFamily="18" charset="0"/>
                              </a:rPr>
                              <m:t>2</m:t>
                            </m:r>
                          </m:e>
                          <m:sup>
                            <m:r>
                              <a:rPr lang="en-US" altLang="zh-CN" sz="1800" b="0" i="1" smtClean="0">
                                <a:latin typeface="Cambria Math" panose="02040503050406030204" pitchFamily="18" charset="0"/>
                              </a:rPr>
                              <m:t>𝑘</m:t>
                            </m:r>
                          </m:sup>
                        </m:sSup>
                        <m:r>
                          <a:rPr lang="en-US" altLang="zh-CN" sz="1800" i="1">
                            <a:latin typeface="Cambria Math" panose="02040503050406030204" pitchFamily="18" charset="0"/>
                          </a:rPr>
                          <m:t>,</m:t>
                        </m:r>
                        <m:r>
                          <a:rPr lang="en-US" altLang="zh-CN" sz="1800" i="1">
                            <a:latin typeface="Cambria Math" panose="02040503050406030204" pitchFamily="18" charset="0"/>
                          </a:rPr>
                          <m:t>𝑑</m:t>
                        </m:r>
                      </m:e>
                    </m:d>
                    <m:r>
                      <a:rPr lang="en-US" altLang="zh-CN" sz="1800" i="1">
                        <a:latin typeface="Cambria Math" panose="02040503050406030204" pitchFamily="18" charset="0"/>
                      </a:rPr>
                      <m:t>→</m:t>
                    </m:r>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𝑍</m:t>
                        </m:r>
                      </m:e>
                      <m:sub>
                        <m:sSup>
                          <m:sSupPr>
                            <m:ctrlPr>
                              <a:rPr lang="en-US" altLang="zh-CN" sz="1800" i="1">
                                <a:latin typeface="Cambria Math" panose="02040503050406030204" pitchFamily="18" charset="0"/>
                              </a:rPr>
                            </m:ctrlPr>
                          </m:sSupPr>
                          <m:e>
                            <m:r>
                              <a:rPr lang="en-US" altLang="zh-CN" sz="1800" b="0" i="1" smtClean="0">
                                <a:latin typeface="Cambria Math" panose="02040503050406030204" pitchFamily="18" charset="0"/>
                              </a:rPr>
                              <m:t>2</m:t>
                            </m:r>
                          </m:e>
                          <m:sup>
                            <m:r>
                              <a:rPr lang="en-US" altLang="zh-CN" sz="1800" b="0" i="1" smtClean="0">
                                <a:latin typeface="Cambria Math" panose="02040503050406030204" pitchFamily="18" charset="0"/>
                              </a:rPr>
                              <m:t>𝑘</m:t>
                            </m:r>
                          </m:sup>
                        </m:sSup>
                      </m:sub>
                      <m:sup>
                        <m:r>
                          <a:rPr lang="en-US" altLang="zh-CN" sz="1800" b="0" i="1" smtClean="0">
                            <a:latin typeface="Cambria Math" panose="02040503050406030204" pitchFamily="18" charset="0"/>
                          </a:rPr>
                          <m:t>𝑚</m:t>
                        </m:r>
                      </m:sup>
                    </m:sSubSup>
                  </m:oMath>
                </a14:m>
                <a:r>
                  <a:rPr lang="en-US" altLang="zh-CN" sz="1800" dirty="0"/>
                  <a:t> such that </a:t>
                </a:r>
              </a:p>
              <a:p>
                <a:pPr marL="0" indent="0" algn="ctr">
                  <a:lnSpc>
                    <a:spcPct val="150000"/>
                  </a:lnSpc>
                  <a:buNone/>
                  <a:defRPr/>
                </a:pPr>
                <a14:m>
                  <m:oMath xmlns:m="http://schemas.openxmlformats.org/officeDocument/2006/math">
                    <m:r>
                      <a:rPr lang="en-US" altLang="zh-CN" sz="1800" i="1">
                        <a:latin typeface="Cambria Math" panose="02040503050406030204" pitchFamily="18" charset="0"/>
                      </a:rPr>
                      <m:t>∀</m:t>
                    </m:r>
                    <m:r>
                      <a:rPr lang="en-US" altLang="zh-CN" sz="1800" b="1" i="1">
                        <a:latin typeface="Cambria Math" panose="02040503050406030204" pitchFamily="18" charset="0"/>
                      </a:rPr>
                      <m:t>𝒙</m:t>
                    </m:r>
                    <m:r>
                      <a:rPr lang="en-US" altLang="zh-CN" sz="1800" i="1">
                        <a:latin typeface="Cambria Math" panose="02040503050406030204" pitchFamily="18" charset="0"/>
                      </a:rPr>
                      <m:t>,</m:t>
                    </m:r>
                    <m:r>
                      <a:rPr lang="en-US" altLang="zh-CN" sz="1800" b="1" i="1">
                        <a:latin typeface="Cambria Math" panose="02040503050406030204" pitchFamily="18" charset="0"/>
                      </a:rPr>
                      <m:t>𝒚</m:t>
                    </m:r>
                    <m:r>
                      <a:rPr lang="en-US" altLang="zh-CN" sz="1800" i="1">
                        <a:latin typeface="Cambria Math" panose="02040503050406030204" pitchFamily="18" charset="0"/>
                      </a:rPr>
                      <m:t>∈</m:t>
                    </m:r>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𝑍</m:t>
                        </m:r>
                      </m:e>
                      <m:sub>
                        <m:sSup>
                          <m:sSupPr>
                            <m:ctrlPr>
                              <a:rPr lang="en-US" altLang="zh-CN" sz="1800" i="1">
                                <a:latin typeface="Cambria Math" panose="02040503050406030204" pitchFamily="18" charset="0"/>
                              </a:rPr>
                            </m:ctrlPr>
                          </m:sSupPr>
                          <m:e>
                            <m:r>
                              <a:rPr lang="en-US" altLang="zh-CN" sz="1800" i="1">
                                <a:latin typeface="Cambria Math" panose="02040503050406030204" pitchFamily="18" charset="0"/>
                              </a:rPr>
                              <m:t>2</m:t>
                            </m:r>
                          </m:e>
                          <m:sup>
                            <m:r>
                              <a:rPr lang="en-US" altLang="zh-CN" sz="1800" i="1">
                                <a:latin typeface="Cambria Math" panose="02040503050406030204" pitchFamily="18" charset="0"/>
                              </a:rPr>
                              <m:t>𝑟</m:t>
                            </m:r>
                          </m:sup>
                        </m:sSup>
                      </m:sub>
                      <m:sup>
                        <m:r>
                          <a:rPr lang="en-US" altLang="zh-CN" sz="1800" i="1">
                            <a:latin typeface="Cambria Math" panose="02040503050406030204" pitchFamily="18" charset="0"/>
                          </a:rPr>
                          <m:t>𝑛</m:t>
                        </m:r>
                      </m:sup>
                    </m:sSubSup>
                    <m:r>
                      <a:rPr lang="en-US" altLang="zh-CN" sz="1800" i="1">
                        <a:latin typeface="Cambria Math" panose="02040503050406030204" pitchFamily="18" charset="0"/>
                      </a:rPr>
                      <m:t>,     </m:t>
                    </m:r>
                    <m:r>
                      <a:rPr lang="en-US" altLang="zh-CN" sz="1800" b="1" i="1">
                        <a:latin typeface="Cambria Math" panose="02040503050406030204" pitchFamily="18" charset="0"/>
                      </a:rPr>
                      <m:t>𝒙</m:t>
                    </m:r>
                    <m:r>
                      <a:rPr lang="en-US" altLang="zh-CN" sz="1800" i="1">
                        <a:latin typeface="Cambria Math" panose="02040503050406030204" pitchFamily="18" charset="0"/>
                      </a:rPr>
                      <m:t>∗</m:t>
                    </m:r>
                    <m:r>
                      <a:rPr lang="en-US" altLang="zh-CN" sz="1800" b="1" i="1">
                        <a:latin typeface="Cambria Math" panose="02040503050406030204" pitchFamily="18" charset="0"/>
                      </a:rPr>
                      <m:t>𝒚</m:t>
                    </m:r>
                    <m:r>
                      <a:rPr lang="en-US" altLang="zh-CN" sz="1800" i="1">
                        <a:latin typeface="Cambria Math" panose="02040503050406030204" pitchFamily="18" charset="0"/>
                      </a:rPr>
                      <m:t>=</m:t>
                    </m:r>
                    <m:r>
                      <a:rPr lang="en-US" altLang="zh-CN" sz="1800" i="1">
                        <a:latin typeface="Cambria Math" panose="02040503050406030204" pitchFamily="18" charset="0"/>
                      </a:rPr>
                      <m:t>𝜓</m:t>
                    </m:r>
                    <m:r>
                      <a:rPr lang="en-US" altLang="zh-CN" sz="1800" i="1">
                        <a:latin typeface="Cambria Math" panose="02040503050406030204" pitchFamily="18" charset="0"/>
                      </a:rPr>
                      <m:t>(</m:t>
                    </m:r>
                    <m:r>
                      <a:rPr lang="en-US" altLang="zh-CN" sz="1800" i="1">
                        <a:latin typeface="Cambria Math" panose="02040503050406030204" pitchFamily="18" charset="0"/>
                      </a:rPr>
                      <m:t>𝜙</m:t>
                    </m:r>
                    <m:d>
                      <m:dPr>
                        <m:ctrlPr>
                          <a:rPr lang="en-US" altLang="zh-CN" sz="1800" i="1">
                            <a:latin typeface="Cambria Math" panose="02040503050406030204" pitchFamily="18" charset="0"/>
                          </a:rPr>
                        </m:ctrlPr>
                      </m:dPr>
                      <m:e>
                        <m:r>
                          <a:rPr lang="en-US" altLang="zh-CN" sz="1800" i="1">
                            <a:latin typeface="Cambria Math" panose="02040503050406030204" pitchFamily="18" charset="0"/>
                          </a:rPr>
                          <m:t>𝑥</m:t>
                        </m:r>
                      </m:e>
                    </m:d>
                    <m:r>
                      <a:rPr lang="en-US" altLang="zh-CN" sz="1800" i="1">
                        <a:latin typeface="Cambria Math" panose="02040503050406030204" pitchFamily="18" charset="0"/>
                      </a:rPr>
                      <m:t>⋅</m:t>
                    </m:r>
                    <m:r>
                      <a:rPr lang="en-US" altLang="zh-CN" sz="1800" i="1">
                        <a:latin typeface="Cambria Math" panose="02040503050406030204" pitchFamily="18" charset="0"/>
                      </a:rPr>
                      <m:t>𝜙</m:t>
                    </m:r>
                    <m:r>
                      <a:rPr lang="en-US" altLang="zh-CN" sz="1800" i="1">
                        <a:latin typeface="Cambria Math" panose="02040503050406030204" pitchFamily="18" charset="0"/>
                      </a:rPr>
                      <m:t>(</m:t>
                    </m:r>
                    <m:r>
                      <a:rPr lang="en-US" altLang="zh-CN" sz="1800" i="1">
                        <a:latin typeface="Cambria Math" panose="02040503050406030204" pitchFamily="18" charset="0"/>
                      </a:rPr>
                      <m:t>𝑦</m:t>
                    </m:r>
                    <m:r>
                      <a:rPr lang="en-US" altLang="zh-CN" sz="1800" i="1">
                        <a:latin typeface="Cambria Math" panose="02040503050406030204" pitchFamily="18" charset="0"/>
                      </a:rPr>
                      <m:t>))</m:t>
                    </m:r>
                  </m:oMath>
                </a14:m>
                <a:r>
                  <a:rPr lang="en-US" altLang="zh-CN" sz="1800" dirty="0"/>
                  <a:t>.</a:t>
                </a:r>
                <a:r>
                  <a:rPr lang="en-US" altLang="zh-CN" sz="2000" dirty="0"/>
                  <a:t> </a:t>
                </a:r>
              </a:p>
              <a:p>
                <a:pPr>
                  <a:lnSpc>
                    <a:spcPct val="150000"/>
                  </a:lnSpc>
                  <a:defRPr/>
                </a:pPr>
                <a:r>
                  <a:rPr lang="en-US" altLang="zh-CN" sz="2000" dirty="0"/>
                  <a:t> Such pair of map exists for </a:t>
                </a:r>
                <a14:m>
                  <m:oMath xmlns:m="http://schemas.openxmlformats.org/officeDocument/2006/math">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𝑑</m:t>
                        </m:r>
                      </m:num>
                      <m:den>
                        <m:r>
                          <a:rPr lang="en-US" altLang="zh-CN" sz="2000" b="0" i="1" smtClean="0">
                            <a:latin typeface="Cambria Math" panose="02040503050406030204" pitchFamily="18" charset="0"/>
                          </a:rPr>
                          <m:t>𝑚</m:t>
                        </m:r>
                      </m:den>
                    </m:f>
                    <m:r>
                      <a:rPr lang="en-US" altLang="zh-CN" sz="2000" b="0" i="1" smtClean="0">
                        <a:latin typeface="Cambria Math" panose="02040503050406030204" pitchFamily="18" charset="0"/>
                      </a:rPr>
                      <m:t>=4.92</m:t>
                    </m:r>
                  </m:oMath>
                </a14:m>
                <a:r>
                  <a:rPr lang="en-US" altLang="zh-CN" sz="2000" dirty="0"/>
                  <a:t> when </a:t>
                </a:r>
                <a14:m>
                  <m:oMath xmlns:m="http://schemas.openxmlformats.org/officeDocument/2006/math">
                    <m:r>
                      <a:rPr lang="en-US" altLang="zh-CN" sz="2000" b="0" i="1" smtClean="0">
                        <a:latin typeface="Cambria Math" panose="02040503050406030204" pitchFamily="18" charset="0"/>
                      </a:rPr>
                      <m:t>𝑑</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𝑚</m:t>
                    </m:r>
                    <m:r>
                      <a:rPr lang="en-US" altLang="zh-CN" sz="2000" b="0" i="1" smtClean="0">
                        <a:latin typeface="Cambria Math" panose="02040503050406030204" pitchFamily="18" charset="0"/>
                      </a:rPr>
                      <m:t>→∞</m:t>
                    </m:r>
                  </m:oMath>
                </a14:m>
                <a:r>
                  <a:rPr lang="en-US" altLang="zh-CN" sz="2000" dirty="0"/>
                  <a:t>. </a:t>
                </a:r>
              </a:p>
              <a:p>
                <a:endParaRPr lang="en-US" altLang="zh-CN" sz="2000" dirty="0"/>
              </a:p>
              <a:p>
                <a:endParaRPr lang="en-US" altLang="zh-CN" sz="2000" dirty="0">
                  <a:ea typeface="宋体" panose="02010600030101010101" pitchFamily="2" charset="-122"/>
                </a:endParaRPr>
              </a:p>
              <a:p>
                <a:endParaRPr lang="en-US" altLang="zh-CN" sz="2000" dirty="0">
                  <a:ea typeface="宋体" panose="02010600030101010101" pitchFamily="2" charset="-122"/>
                </a:endParaRPr>
              </a:p>
            </p:txBody>
          </p:sp>
        </mc:Choice>
        <mc:Fallback>
          <p:sp>
            <p:nvSpPr>
              <p:cNvPr id="38" name="内容占位符 2"/>
              <p:cNvSpPr>
                <a:spLocks noGrp="1" noRot="1" noChangeAspect="1" noMove="1" noResize="1" noEditPoints="1" noAdjustHandles="1" noChangeArrowheads="1" noChangeShapeType="1" noTextEdit="1"/>
              </p:cNvSpPr>
              <p:nvPr>
                <p:ph idx="1"/>
              </p:nvPr>
            </p:nvSpPr>
            <p:spPr>
              <a:xfrm>
                <a:off x="542290" y="1770434"/>
                <a:ext cx="8226425" cy="4610911"/>
              </a:xfrm>
              <a:blipFill>
                <a:blip r:embed="rId3"/>
                <a:stretch>
                  <a:fillRect l="-667" r="-445"/>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37494952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456300" y="608400"/>
            <a:ext cx="8226900" cy="705600"/>
          </a:xfrm>
        </p:spPr>
        <p:txBody>
          <a:bodyPr/>
          <a:lstStyle/>
          <a:p>
            <a:pPr algn="ctr"/>
            <a:r>
              <a:rPr lang="en-US" altLang="zh-CN" dirty="0"/>
              <a:t>Application of RMFE</a:t>
            </a:r>
          </a:p>
        </p:txBody>
      </p:sp>
      <mc:AlternateContent xmlns:mc="http://schemas.openxmlformats.org/markup-compatibility/2006">
        <mc:Choice xmlns:a14="http://schemas.microsoft.com/office/drawing/2010/main" Requires="a14">
          <p:sp>
            <p:nvSpPr>
              <p:cNvPr id="23" name="矩形 22">
                <a:extLst>
                  <a:ext uri="{FF2B5EF4-FFF2-40B4-BE49-F238E27FC236}">
                    <a16:creationId xmlns:a16="http://schemas.microsoft.com/office/drawing/2014/main" id="{D0741724-8E90-4393-9C91-0DAA044E8EC4}"/>
                  </a:ext>
                </a:extLst>
              </p:cNvPr>
              <p:cNvSpPr/>
              <p:nvPr/>
            </p:nvSpPr>
            <p:spPr>
              <a:xfrm>
                <a:off x="599768" y="3964631"/>
                <a:ext cx="2719838" cy="3894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0" i="1" smtClean="0">
                              <a:latin typeface="Cambria Math" panose="02040503050406030204" pitchFamily="18" charset="0"/>
                            </a:rPr>
                            <m:t>2</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b="0" i="1" smtClean="0">
                              <a:latin typeface="Cambria Math" panose="02040503050406030204" pitchFamily="18" charset="0"/>
                            </a:rPr>
                            <m:t>2</m:t>
                          </m:r>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b="0" i="1" smtClean="0">
                              <a:latin typeface="Cambria Math" panose="02040503050406030204" pitchFamily="18" charset="0"/>
                            </a:rPr>
                            <m:t>2</m:t>
                          </m:r>
                          <m:r>
                            <a:rPr lang="en-US" altLang="zh-CN" b="0" i="1" smtClean="0">
                              <a:latin typeface="Cambria Math" panose="02040503050406030204" pitchFamily="18" charset="0"/>
                            </a:rPr>
                            <m:t>𝑑</m:t>
                          </m:r>
                        </m:sub>
                      </m:sSub>
                      <m:r>
                        <a:rPr lang="en-US" altLang="zh-CN" i="1">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i="1">
                              <a:latin typeface="Cambria Math" panose="02040503050406030204" pitchFamily="18" charset="0"/>
                            </a:rPr>
                            <m:t>𝐹</m:t>
                          </m:r>
                        </m:e>
                        <m:sub>
                          <m:r>
                            <a:rPr lang="en-US" altLang="zh-CN" b="0" i="1" smtClean="0">
                              <a:latin typeface="Cambria Math" panose="02040503050406030204" pitchFamily="18" charset="0"/>
                            </a:rPr>
                            <m:t>2</m:t>
                          </m:r>
                        </m:sub>
                        <m:sup>
                          <m:r>
                            <a:rPr lang="en-US" altLang="zh-CN" b="0" i="1" smtClean="0">
                              <a:latin typeface="Cambria Math" panose="02040503050406030204" pitchFamily="18" charset="0"/>
                            </a:rPr>
                            <m:t>𝑑</m:t>
                          </m:r>
                        </m:sup>
                      </m:sSubSup>
                    </m:oMath>
                  </m:oMathPara>
                </a14:m>
                <a:endParaRPr lang="zh-CN" altLang="en-US" dirty="0"/>
              </a:p>
            </p:txBody>
          </p:sp>
        </mc:Choice>
        <mc:Fallback>
          <p:sp>
            <p:nvSpPr>
              <p:cNvPr id="23" name="矩形 22">
                <a:extLst>
                  <a:ext uri="{FF2B5EF4-FFF2-40B4-BE49-F238E27FC236}">
                    <a16:creationId xmlns:a16="http://schemas.microsoft.com/office/drawing/2014/main" id="{D0741724-8E90-4393-9C91-0DAA044E8EC4}"/>
                  </a:ext>
                </a:extLst>
              </p:cNvPr>
              <p:cNvSpPr>
                <a:spLocks noRot="1" noChangeAspect="1" noMove="1" noResize="1" noEditPoints="1" noAdjustHandles="1" noChangeArrowheads="1" noChangeShapeType="1" noTextEdit="1"/>
              </p:cNvSpPr>
              <p:nvPr/>
            </p:nvSpPr>
            <p:spPr>
              <a:xfrm>
                <a:off x="599768" y="3964631"/>
                <a:ext cx="2719838" cy="389408"/>
              </a:xfrm>
              <a:prstGeom prst="rect">
                <a:avLst/>
              </a:prstGeom>
              <a:blipFill>
                <a:blip r:embed="rId3"/>
                <a:stretch>
                  <a:fillRect b="-10938"/>
                </a:stretch>
              </a:blipFill>
            </p:spPr>
            <p:txBody>
              <a:bodyPr/>
              <a:lstStyle/>
              <a:p>
                <a:r>
                  <a:rPr lang="zh-CN" altLang="en-US">
                    <a:noFill/>
                  </a:rPr>
                  <a:t> </a:t>
                </a:r>
              </a:p>
            </p:txBody>
          </p:sp>
        </mc:Fallback>
      </mc:AlternateContent>
      <p:grpSp>
        <p:nvGrpSpPr>
          <p:cNvPr id="30" name="组合 29">
            <a:extLst>
              <a:ext uri="{FF2B5EF4-FFF2-40B4-BE49-F238E27FC236}">
                <a16:creationId xmlns:a16="http://schemas.microsoft.com/office/drawing/2014/main" id="{E1DA4A34-A22E-498C-8869-02765D0DD9C3}"/>
              </a:ext>
            </a:extLst>
          </p:cNvPr>
          <p:cNvGrpSpPr/>
          <p:nvPr/>
        </p:nvGrpSpPr>
        <p:grpSpPr>
          <a:xfrm>
            <a:off x="1084854" y="2079524"/>
            <a:ext cx="7801929" cy="3356405"/>
            <a:chOff x="1871955" y="1592339"/>
            <a:chExt cx="7132815" cy="3277874"/>
          </a:xfrm>
        </p:grpSpPr>
        <mc:AlternateContent xmlns:mc="http://schemas.openxmlformats.org/markup-compatibility/2006" xmlns:a14="http://schemas.microsoft.com/office/drawing/2010/main">
          <mc:Choice Requires="a14">
            <p:sp>
              <p:nvSpPr>
                <p:cNvPr id="9" name="矩形: 圆角 8">
                  <a:extLst>
                    <a:ext uri="{FF2B5EF4-FFF2-40B4-BE49-F238E27FC236}">
                      <a16:creationId xmlns:a16="http://schemas.microsoft.com/office/drawing/2014/main" id="{788248D8-04A1-486A-A66E-1ECC487497AC}"/>
                    </a:ext>
                  </a:extLst>
                </p:cNvPr>
                <p:cNvSpPr/>
                <p:nvPr/>
              </p:nvSpPr>
              <p:spPr>
                <a:xfrm>
                  <a:off x="4003942" y="2482932"/>
                  <a:ext cx="1877439" cy="2164404"/>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altLang="zh-CN" sz="2000" b="0" i="1" smtClean="0">
                            <a:solidFill>
                              <a:schemeClr val="tx1"/>
                            </a:solidFill>
                            <a:latin typeface="Cambria Math" panose="02040503050406030204" pitchFamily="18" charset="0"/>
                          </a:rPr>
                          <m:t>𝑀𝑃𝐶</m:t>
                        </m:r>
                        <m:r>
                          <a:rPr lang="en-US" altLang="zh-CN" sz="2000" b="0" i="1" smtClean="0">
                            <a:solidFill>
                              <a:schemeClr val="tx1"/>
                            </a:solidFill>
                            <a:latin typeface="Cambria Math" panose="02040503050406030204" pitchFamily="18" charset="0"/>
                          </a:rPr>
                          <m:t> </m:t>
                        </m:r>
                        <m:r>
                          <a:rPr lang="en-US" altLang="zh-CN" sz="2000" b="0" i="1" smtClean="0">
                            <a:solidFill>
                              <a:schemeClr val="tx1"/>
                            </a:solidFill>
                            <a:latin typeface="Cambria Math" panose="02040503050406030204" pitchFamily="18" charset="0"/>
                          </a:rPr>
                          <m:t>𝑜𝑣𝑒𝑟</m:t>
                        </m:r>
                        <m:r>
                          <a:rPr lang="en-US" altLang="zh-CN" sz="2000" b="0" i="1" smtClean="0">
                            <a:solidFill>
                              <a:schemeClr val="tx1"/>
                            </a:solidFill>
                            <a:latin typeface="Cambria Math" panose="02040503050406030204" pitchFamily="18" charset="0"/>
                          </a:rPr>
                          <m:t> </m:t>
                        </m:r>
                        <m:sSub>
                          <m:sSubPr>
                            <m:ctrlPr>
                              <a:rPr lang="en-US" altLang="zh-CN" sz="2000" b="0" i="1" smtClean="0">
                                <a:solidFill>
                                  <a:schemeClr val="tx1"/>
                                </a:solidFill>
                                <a:latin typeface="Cambria Math" panose="02040503050406030204" pitchFamily="18" charset="0"/>
                              </a:rPr>
                            </m:ctrlPr>
                          </m:sSubPr>
                          <m:e>
                            <m:r>
                              <a:rPr lang="en-US" altLang="zh-CN" sz="2000" b="0" i="1" smtClean="0">
                                <a:solidFill>
                                  <a:schemeClr val="tx1"/>
                                </a:solidFill>
                                <a:latin typeface="Cambria Math" panose="02040503050406030204" pitchFamily="18" charset="0"/>
                              </a:rPr>
                              <m:t>𝐹</m:t>
                            </m:r>
                          </m:e>
                          <m:sub>
                            <m:sSup>
                              <m:sSupPr>
                                <m:ctrlPr>
                                  <a:rPr lang="en-US" altLang="zh-CN" sz="2000" b="0" i="1" smtClean="0">
                                    <a:solidFill>
                                      <a:schemeClr val="tx1"/>
                                    </a:solidFill>
                                    <a:latin typeface="Cambria Math" panose="02040503050406030204" pitchFamily="18" charset="0"/>
                                  </a:rPr>
                                </m:ctrlPr>
                              </m:sSupPr>
                              <m:e>
                                <m:r>
                                  <a:rPr lang="en-US" altLang="zh-CN" sz="2000" b="0" i="1" smtClean="0">
                                    <a:solidFill>
                                      <a:schemeClr val="tx1"/>
                                    </a:solidFill>
                                    <a:latin typeface="Cambria Math" panose="02040503050406030204" pitchFamily="18" charset="0"/>
                                  </a:rPr>
                                  <m:t>2</m:t>
                                </m:r>
                              </m:e>
                              <m:sup>
                                <m:r>
                                  <a:rPr lang="en-US" altLang="zh-CN" sz="2000" b="0" i="1" smtClean="0">
                                    <a:solidFill>
                                      <a:schemeClr val="tx1"/>
                                    </a:solidFill>
                                    <a:latin typeface="Cambria Math" panose="02040503050406030204" pitchFamily="18" charset="0"/>
                                  </a:rPr>
                                  <m:t>𝑘</m:t>
                                </m:r>
                              </m:sup>
                            </m:sSup>
                          </m:sub>
                        </m:sSub>
                      </m:oMath>
                    </m:oMathPara>
                  </a14:m>
                  <a:endParaRPr lang="en-US" altLang="zh-CN" sz="1200"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sty m:val="p"/>
                          </m:rPr>
                          <a:rPr lang="en-US" altLang="zh-CN" sz="2000" i="1" dirty="0">
                            <a:solidFill>
                              <a:schemeClr val="tx1"/>
                            </a:solidFill>
                            <a:latin typeface="Cambria Math" panose="02040503050406030204" pitchFamily="18" charset="0"/>
                          </a:rPr>
                          <m:t>F</m:t>
                        </m:r>
                        <m:r>
                          <a:rPr lang="en-US" altLang="zh-CN" sz="2000" i="1" dirty="0">
                            <a:solidFill>
                              <a:schemeClr val="tx1"/>
                            </a:solidFill>
                            <a:latin typeface="Cambria Math" panose="02040503050406030204" pitchFamily="18" charset="0"/>
                          </a:rPr>
                          <m:t>(</m:t>
                        </m:r>
                        <m:sSub>
                          <m:sSubPr>
                            <m:ctrlPr>
                              <a:rPr lang="en-US" altLang="zh-CN" sz="2000" i="1" dirty="0">
                                <a:solidFill>
                                  <a:schemeClr val="tx1"/>
                                </a:solidFill>
                                <a:latin typeface="Cambria Math" panose="02040503050406030204" pitchFamily="18" charset="0"/>
                              </a:rPr>
                            </m:ctrlPr>
                          </m:sSubPr>
                          <m:e>
                            <m:r>
                              <a:rPr lang="en-US" altLang="zh-CN" sz="2000" i="1" dirty="0">
                                <a:solidFill>
                                  <a:schemeClr val="tx1"/>
                                </a:solidFill>
                                <a:latin typeface="Cambria Math" panose="02040503050406030204" pitchFamily="18" charset="0"/>
                              </a:rPr>
                              <m:t>𝑋</m:t>
                            </m:r>
                          </m:e>
                          <m:sub>
                            <m:r>
                              <a:rPr lang="en-US" altLang="zh-CN" sz="2000" i="1" dirty="0">
                                <a:solidFill>
                                  <a:schemeClr val="tx1"/>
                                </a:solidFill>
                                <a:latin typeface="Cambria Math" panose="02040503050406030204" pitchFamily="18" charset="0"/>
                              </a:rPr>
                              <m:t>1</m:t>
                            </m:r>
                          </m:sub>
                        </m:sSub>
                        <m:r>
                          <a:rPr lang="en-US" altLang="zh-CN" sz="2000" i="1" dirty="0">
                            <a:solidFill>
                              <a:schemeClr val="tx1"/>
                            </a:solidFill>
                            <a:latin typeface="Cambria Math" panose="02040503050406030204" pitchFamily="18" charset="0"/>
                          </a:rPr>
                          <m:t>,</m:t>
                        </m:r>
                        <m:sSub>
                          <m:sSubPr>
                            <m:ctrlPr>
                              <a:rPr lang="en-US" altLang="zh-CN" sz="2000" i="1" dirty="0">
                                <a:solidFill>
                                  <a:schemeClr val="tx1"/>
                                </a:solidFill>
                                <a:latin typeface="Cambria Math" panose="02040503050406030204" pitchFamily="18" charset="0"/>
                              </a:rPr>
                            </m:ctrlPr>
                          </m:sSubPr>
                          <m:e>
                            <m:r>
                              <a:rPr lang="en-US" altLang="zh-CN" sz="2000" i="1" dirty="0">
                                <a:solidFill>
                                  <a:schemeClr val="tx1"/>
                                </a:solidFill>
                                <a:latin typeface="Cambria Math" panose="02040503050406030204" pitchFamily="18" charset="0"/>
                              </a:rPr>
                              <m:t>𝑋</m:t>
                            </m:r>
                          </m:e>
                          <m:sub>
                            <m:r>
                              <a:rPr lang="en-US" altLang="zh-CN" sz="2000" i="1" dirty="0">
                                <a:solidFill>
                                  <a:schemeClr val="tx1"/>
                                </a:solidFill>
                                <a:latin typeface="Cambria Math" panose="02040503050406030204" pitchFamily="18" charset="0"/>
                              </a:rPr>
                              <m:t>2</m:t>
                            </m:r>
                          </m:sub>
                        </m:sSub>
                        <m:r>
                          <a:rPr lang="en-US" altLang="zh-CN" sz="2000" i="1" dirty="0">
                            <a:solidFill>
                              <a:schemeClr val="tx1"/>
                            </a:solidFill>
                            <a:latin typeface="Cambria Math" panose="02040503050406030204" pitchFamily="18" charset="0"/>
                          </a:rPr>
                          <m:t>,</m:t>
                        </m:r>
                        <m:sSub>
                          <m:sSubPr>
                            <m:ctrlPr>
                              <a:rPr lang="en-US" altLang="zh-CN" sz="2000" i="1" dirty="0">
                                <a:solidFill>
                                  <a:schemeClr val="tx1"/>
                                </a:solidFill>
                                <a:latin typeface="Cambria Math" panose="02040503050406030204" pitchFamily="18" charset="0"/>
                              </a:rPr>
                            </m:ctrlPr>
                          </m:sSubPr>
                          <m:e>
                            <m:r>
                              <a:rPr lang="en-US" altLang="zh-CN" sz="2000" i="1" dirty="0">
                                <a:solidFill>
                                  <a:schemeClr val="tx1"/>
                                </a:solidFill>
                                <a:latin typeface="Cambria Math" panose="02040503050406030204" pitchFamily="18" charset="0"/>
                              </a:rPr>
                              <m:t>𝑋</m:t>
                            </m:r>
                          </m:e>
                          <m:sub>
                            <m:r>
                              <a:rPr lang="en-US" altLang="zh-CN" sz="2000" i="1" dirty="0">
                                <a:solidFill>
                                  <a:schemeClr val="tx1"/>
                                </a:solidFill>
                                <a:latin typeface="Cambria Math" panose="02040503050406030204" pitchFamily="18" charset="0"/>
                              </a:rPr>
                              <m:t>3</m:t>
                            </m:r>
                          </m:sub>
                        </m:sSub>
                        <m:r>
                          <a:rPr lang="en-US" altLang="zh-CN" sz="2000" i="1" dirty="0">
                            <a:solidFill>
                              <a:schemeClr val="tx1"/>
                            </a:solidFill>
                            <a:latin typeface="Cambria Math" panose="02040503050406030204" pitchFamily="18" charset="0"/>
                          </a:rPr>
                          <m:t>,</m:t>
                        </m:r>
                        <m:sSub>
                          <m:sSubPr>
                            <m:ctrlPr>
                              <a:rPr lang="en-US" altLang="zh-CN" sz="2000" i="1" dirty="0">
                                <a:solidFill>
                                  <a:schemeClr val="tx1"/>
                                </a:solidFill>
                                <a:latin typeface="Cambria Math" panose="02040503050406030204" pitchFamily="18" charset="0"/>
                              </a:rPr>
                            </m:ctrlPr>
                          </m:sSubPr>
                          <m:e>
                            <m:r>
                              <a:rPr lang="en-US" altLang="zh-CN" sz="2000" i="1" dirty="0">
                                <a:solidFill>
                                  <a:schemeClr val="tx1"/>
                                </a:solidFill>
                                <a:latin typeface="Cambria Math" panose="02040503050406030204" pitchFamily="18" charset="0"/>
                              </a:rPr>
                              <m:t>𝑋</m:t>
                            </m:r>
                          </m:e>
                          <m:sub>
                            <m:r>
                              <a:rPr lang="en-US" altLang="zh-CN" sz="2000" i="1" dirty="0">
                                <a:solidFill>
                                  <a:schemeClr val="tx1"/>
                                </a:solidFill>
                                <a:latin typeface="Cambria Math" panose="02040503050406030204" pitchFamily="18" charset="0"/>
                              </a:rPr>
                              <m:t>4</m:t>
                            </m:r>
                          </m:sub>
                        </m:sSub>
                        <m:r>
                          <a:rPr lang="en-US" altLang="zh-CN" sz="2000" i="1" dirty="0">
                            <a:solidFill>
                              <a:schemeClr val="tx1"/>
                            </a:solidFill>
                            <a:latin typeface="Cambria Math" panose="02040503050406030204" pitchFamily="18" charset="0"/>
                          </a:rPr>
                          <m:t>)</m:t>
                        </m:r>
                      </m:oMath>
                    </m:oMathPara>
                  </a14:m>
                  <a:endParaRPr lang="zh-CN" altLang="en-US" sz="2800" dirty="0">
                    <a:solidFill>
                      <a:schemeClr val="tx1"/>
                    </a:solidFill>
                  </a:endParaRPr>
                </a:p>
              </p:txBody>
            </p:sp>
          </mc:Choice>
          <mc:Fallback xmlns="">
            <p:sp>
              <p:nvSpPr>
                <p:cNvPr id="9" name="矩形: 圆角 8">
                  <a:extLst>
                    <a:ext uri="{FF2B5EF4-FFF2-40B4-BE49-F238E27FC236}">
                      <a16:creationId xmlns:a16="http://schemas.microsoft.com/office/drawing/2014/main" id="{788248D8-04A1-486A-A66E-1ECC487497AC}"/>
                    </a:ext>
                  </a:extLst>
                </p:cNvPr>
                <p:cNvSpPr>
                  <a:spLocks noRot="1" noChangeAspect="1" noMove="1" noResize="1" noEditPoints="1" noAdjustHandles="1" noChangeArrowheads="1" noChangeShapeType="1" noTextEdit="1"/>
                </p:cNvSpPr>
                <p:nvPr/>
              </p:nvSpPr>
              <p:spPr>
                <a:xfrm>
                  <a:off x="4003942" y="2482932"/>
                  <a:ext cx="1877439" cy="2164404"/>
                </a:xfrm>
                <a:prstGeom prst="roundRect">
                  <a:avLst/>
                </a:prstGeom>
                <a:blipFill>
                  <a:blip r:embed="rId30"/>
                  <a:stretch>
                    <a:fillRect/>
                  </a:stretch>
                </a:blipFill>
                <a:ln>
                  <a:noFill/>
                </a:ln>
              </p:spPr>
              <p:txBody>
                <a:bodyPr/>
                <a:lstStyle/>
                <a:p>
                  <a:r>
                    <a:rPr lang="zh-CN" altLang="en-US">
                      <a:noFill/>
                    </a:rPr>
                    <a:t> </a:t>
                  </a:r>
                </a:p>
              </p:txBody>
            </p:sp>
          </mc:Fallback>
        </mc:AlternateContent>
        <p:pic>
          <p:nvPicPr>
            <p:cNvPr id="10" name="图片 9" descr="j0301252">
              <a:extLst>
                <a:ext uri="{FF2B5EF4-FFF2-40B4-BE49-F238E27FC236}">
                  <a16:creationId xmlns:a16="http://schemas.microsoft.com/office/drawing/2014/main" id="{E5ED38F0-EF66-48DC-BBB3-A04FEC357FFC}"/>
                </a:ext>
              </a:extLst>
            </p:cNvPr>
            <p:cNvPicPr>
              <a:picLocks noChangeAspect="1"/>
            </p:cNvPicPr>
            <p:nvPr/>
          </p:nvPicPr>
          <p:blipFill>
            <a:blip r:embed="rId31"/>
            <a:stretch>
              <a:fillRect/>
            </a:stretch>
          </p:blipFill>
          <p:spPr>
            <a:xfrm flipH="1">
              <a:off x="2035087" y="2264972"/>
              <a:ext cx="901700" cy="771525"/>
            </a:xfrm>
            <a:prstGeom prst="rect">
              <a:avLst/>
            </a:prstGeom>
            <a:noFill/>
            <a:ln w="9525">
              <a:noFill/>
            </a:ln>
          </p:spPr>
        </p:pic>
        <p:pic>
          <p:nvPicPr>
            <p:cNvPr id="11" name="图片 10" descr="j0301252">
              <a:extLst>
                <a:ext uri="{FF2B5EF4-FFF2-40B4-BE49-F238E27FC236}">
                  <a16:creationId xmlns:a16="http://schemas.microsoft.com/office/drawing/2014/main" id="{B2F16884-A1AC-412A-94E6-A8E2621744F7}"/>
                </a:ext>
              </a:extLst>
            </p:cNvPr>
            <p:cNvPicPr>
              <a:picLocks noChangeAspect="1"/>
            </p:cNvPicPr>
            <p:nvPr/>
          </p:nvPicPr>
          <p:blipFill>
            <a:blip r:embed="rId31"/>
            <a:stretch>
              <a:fillRect/>
            </a:stretch>
          </p:blipFill>
          <p:spPr>
            <a:xfrm flipH="1">
              <a:off x="2035087" y="3821504"/>
              <a:ext cx="901700" cy="771525"/>
            </a:xfrm>
            <a:prstGeom prst="rect">
              <a:avLst/>
            </a:prstGeom>
            <a:noFill/>
            <a:ln w="9525">
              <a:noFill/>
            </a:ln>
          </p:spPr>
        </p:pic>
        <p:pic>
          <p:nvPicPr>
            <p:cNvPr id="12" name="图片 11" descr="j0301252">
              <a:extLst>
                <a:ext uri="{FF2B5EF4-FFF2-40B4-BE49-F238E27FC236}">
                  <a16:creationId xmlns:a16="http://schemas.microsoft.com/office/drawing/2014/main" id="{6E738BF2-57D9-48C3-995B-426E3BB9382C}"/>
                </a:ext>
              </a:extLst>
            </p:cNvPr>
            <p:cNvPicPr>
              <a:picLocks noChangeAspect="1"/>
            </p:cNvPicPr>
            <p:nvPr/>
          </p:nvPicPr>
          <p:blipFill>
            <a:blip r:embed="rId31"/>
            <a:stretch>
              <a:fillRect/>
            </a:stretch>
          </p:blipFill>
          <p:spPr>
            <a:xfrm flipH="1">
              <a:off x="7088005" y="1987787"/>
              <a:ext cx="901700" cy="771525"/>
            </a:xfrm>
            <a:prstGeom prst="rect">
              <a:avLst/>
            </a:prstGeom>
            <a:noFill/>
            <a:ln w="9525">
              <a:noFill/>
            </a:ln>
          </p:spPr>
        </p:pic>
        <p:pic>
          <p:nvPicPr>
            <p:cNvPr id="13" name="图片 12" descr="j0301252">
              <a:extLst>
                <a:ext uri="{FF2B5EF4-FFF2-40B4-BE49-F238E27FC236}">
                  <a16:creationId xmlns:a16="http://schemas.microsoft.com/office/drawing/2014/main" id="{0F5807D0-9453-4687-8B92-33119FEB86EB}"/>
                </a:ext>
              </a:extLst>
            </p:cNvPr>
            <p:cNvPicPr>
              <a:picLocks noChangeAspect="1"/>
            </p:cNvPicPr>
            <p:nvPr/>
          </p:nvPicPr>
          <p:blipFill>
            <a:blip r:embed="rId31"/>
            <a:stretch>
              <a:fillRect/>
            </a:stretch>
          </p:blipFill>
          <p:spPr>
            <a:xfrm flipH="1">
              <a:off x="7108913" y="4098688"/>
              <a:ext cx="901700" cy="771525"/>
            </a:xfrm>
            <a:prstGeom prst="rect">
              <a:avLst/>
            </a:prstGeom>
            <a:noFill/>
            <a:ln w="9525">
              <a:noFill/>
            </a:ln>
          </p:spPr>
        </p:pic>
        <p:cxnSp>
          <p:nvCxnSpPr>
            <p:cNvPr id="14" name="直接箭头连接符 13">
              <a:extLst>
                <a:ext uri="{FF2B5EF4-FFF2-40B4-BE49-F238E27FC236}">
                  <a16:creationId xmlns:a16="http://schemas.microsoft.com/office/drawing/2014/main" id="{14280361-6F92-42D8-8F2D-CB3CC43CCCDE}"/>
                </a:ext>
              </a:extLst>
            </p:cNvPr>
            <p:cNvCxnSpPr>
              <a:cxnSpLocks/>
            </p:cNvCxnSpPr>
            <p:nvPr/>
          </p:nvCxnSpPr>
          <p:spPr>
            <a:xfrm>
              <a:off x="2867962" y="2759313"/>
              <a:ext cx="1135980" cy="477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id="{C005C7FD-7FC5-44A0-ABB5-A8E9A7016605}"/>
                </a:ext>
              </a:extLst>
            </p:cNvPr>
            <p:cNvCxnSpPr>
              <a:cxnSpLocks/>
            </p:cNvCxnSpPr>
            <p:nvPr/>
          </p:nvCxnSpPr>
          <p:spPr>
            <a:xfrm flipV="1">
              <a:off x="2787773" y="3821504"/>
              <a:ext cx="1216169" cy="4859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795CCD33-7F73-4FA9-B011-1EE06E9A90EC}"/>
                </a:ext>
              </a:extLst>
            </p:cNvPr>
            <p:cNvCxnSpPr>
              <a:cxnSpLocks/>
              <a:stCxn id="12" idx="3"/>
            </p:cNvCxnSpPr>
            <p:nvPr/>
          </p:nvCxnSpPr>
          <p:spPr>
            <a:xfrm flipH="1">
              <a:off x="5881381" y="2373550"/>
              <a:ext cx="1206624" cy="762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37B4C21F-E051-45F4-A257-9C51D4BF57F4}"/>
                </a:ext>
              </a:extLst>
            </p:cNvPr>
            <p:cNvCxnSpPr>
              <a:cxnSpLocks/>
              <a:stCxn id="13" idx="3"/>
              <a:endCxn id="9" idx="3"/>
            </p:cNvCxnSpPr>
            <p:nvPr/>
          </p:nvCxnSpPr>
          <p:spPr>
            <a:xfrm flipH="1" flipV="1">
              <a:off x="5881381" y="3565134"/>
              <a:ext cx="1227532" cy="9193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矩形 23">
                  <a:extLst>
                    <a:ext uri="{FF2B5EF4-FFF2-40B4-BE49-F238E27FC236}">
                      <a16:creationId xmlns:a16="http://schemas.microsoft.com/office/drawing/2014/main" id="{7D294794-9D7D-49C6-AA4A-7B7A2D9EB0D9}"/>
                    </a:ext>
                  </a:extLst>
                </p:cNvPr>
                <p:cNvSpPr/>
                <p:nvPr/>
              </p:nvSpPr>
              <p:spPr>
                <a:xfrm>
                  <a:off x="1871955" y="1752512"/>
                  <a:ext cx="2535759" cy="6572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r>
                              <a:rPr lang="en-US" altLang="zh-CN" b="0" i="1" smtClean="0">
                                <a:latin typeface="Cambria Math" panose="02040503050406030204" pitchFamily="18" charset="0"/>
                              </a:rPr>
                              <m:t>𝑑</m:t>
                            </m:r>
                          </m:sub>
                        </m:sSub>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𝐹</m:t>
                            </m:r>
                          </m:e>
                          <m:sub>
                            <m:r>
                              <a:rPr lang="en-US" altLang="zh-CN" b="0" i="1" smtClean="0">
                                <a:latin typeface="Cambria Math" panose="02040503050406030204" pitchFamily="18" charset="0"/>
                              </a:rPr>
                              <m:t>2</m:t>
                            </m:r>
                          </m:sub>
                          <m:sup>
                            <m:r>
                              <a:rPr lang="en-US" altLang="zh-CN" b="0" i="1" smtClean="0">
                                <a:latin typeface="Cambria Math" panose="02040503050406030204" pitchFamily="18" charset="0"/>
                              </a:rPr>
                              <m:t>𝑑</m:t>
                            </m:r>
                          </m:sup>
                        </m:sSubSup>
                      </m:oMath>
                    </m:oMathPara>
                  </a14:m>
                  <a:endParaRPr lang="en-US" altLang="zh-CN" dirty="0"/>
                </a:p>
                <a:p>
                  <a:endParaRPr lang="zh-CN" altLang="en-US" dirty="0"/>
                </a:p>
              </p:txBody>
            </p:sp>
          </mc:Choice>
          <mc:Fallback xmlns="">
            <p:sp>
              <p:nvSpPr>
                <p:cNvPr id="24" name="矩形 23">
                  <a:extLst>
                    <a:ext uri="{FF2B5EF4-FFF2-40B4-BE49-F238E27FC236}">
                      <a16:creationId xmlns:a16="http://schemas.microsoft.com/office/drawing/2014/main" id="{7D294794-9D7D-49C6-AA4A-7B7A2D9EB0D9}"/>
                    </a:ext>
                  </a:extLst>
                </p:cNvPr>
                <p:cNvSpPr>
                  <a:spLocks noRot="1" noChangeAspect="1" noMove="1" noResize="1" noEditPoints="1" noAdjustHandles="1" noChangeArrowheads="1" noChangeShapeType="1" noTextEdit="1"/>
                </p:cNvSpPr>
                <p:nvPr/>
              </p:nvSpPr>
              <p:spPr>
                <a:xfrm>
                  <a:off x="1871955" y="1752512"/>
                  <a:ext cx="2535759" cy="657296"/>
                </a:xfrm>
                <a:prstGeom prst="rect">
                  <a:avLst/>
                </a:prstGeom>
                <a:blipFill>
                  <a:blip r:embed="rId3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矩形 27">
                  <a:extLst>
                    <a:ext uri="{FF2B5EF4-FFF2-40B4-BE49-F238E27FC236}">
                      <a16:creationId xmlns:a16="http://schemas.microsoft.com/office/drawing/2014/main" id="{6A2CD85F-58CF-4EE9-880E-13412E0C1288}"/>
                    </a:ext>
                  </a:extLst>
                </p:cNvPr>
                <p:cNvSpPr/>
                <p:nvPr/>
              </p:nvSpPr>
              <p:spPr>
                <a:xfrm>
                  <a:off x="6080162" y="1592339"/>
                  <a:ext cx="2486578" cy="3802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0" i="1" smtClean="0">
                                <a:latin typeface="Cambria Math" panose="02040503050406030204" pitchFamily="18" charset="0"/>
                              </a:rPr>
                              <m:t>3</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b="0" i="1" smtClean="0">
                                <a:latin typeface="Cambria Math" panose="02040503050406030204" pitchFamily="18" charset="0"/>
                              </a:rPr>
                              <m:t>3</m:t>
                            </m:r>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b="0" i="1" smtClean="0">
                                <a:latin typeface="Cambria Math" panose="02040503050406030204" pitchFamily="18" charset="0"/>
                              </a:rPr>
                              <m:t>3</m:t>
                            </m:r>
                            <m:r>
                              <a:rPr lang="en-US" altLang="zh-CN" i="1">
                                <a:latin typeface="Cambria Math" panose="02040503050406030204" pitchFamily="18" charset="0"/>
                              </a:rPr>
                              <m:t>𝑑</m:t>
                            </m:r>
                          </m:sub>
                        </m:sSub>
                        <m:r>
                          <a:rPr lang="en-US" altLang="zh-CN" i="1">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i="1">
                                <a:latin typeface="Cambria Math" panose="02040503050406030204" pitchFamily="18" charset="0"/>
                              </a:rPr>
                              <m:t>𝐹</m:t>
                            </m:r>
                          </m:e>
                          <m:sub>
                            <m:r>
                              <a:rPr lang="en-US" altLang="zh-CN" b="0" i="1" smtClean="0">
                                <a:latin typeface="Cambria Math" panose="02040503050406030204" pitchFamily="18" charset="0"/>
                              </a:rPr>
                              <m:t>2</m:t>
                            </m:r>
                          </m:sub>
                          <m:sup>
                            <m:r>
                              <a:rPr lang="en-US" altLang="zh-CN" b="0" i="1" smtClean="0">
                                <a:latin typeface="Cambria Math" panose="02040503050406030204" pitchFamily="18" charset="0"/>
                              </a:rPr>
                              <m:t>𝑑</m:t>
                            </m:r>
                          </m:sup>
                        </m:sSubSup>
                      </m:oMath>
                    </m:oMathPara>
                  </a14:m>
                  <a:endParaRPr lang="zh-CN" altLang="en-US" dirty="0"/>
                </a:p>
              </p:txBody>
            </p:sp>
          </mc:Choice>
          <mc:Fallback xmlns="">
            <p:sp>
              <p:nvSpPr>
                <p:cNvPr id="28" name="矩形 27">
                  <a:extLst>
                    <a:ext uri="{FF2B5EF4-FFF2-40B4-BE49-F238E27FC236}">
                      <a16:creationId xmlns:a16="http://schemas.microsoft.com/office/drawing/2014/main" id="{6A2CD85F-58CF-4EE9-880E-13412E0C1288}"/>
                    </a:ext>
                  </a:extLst>
                </p:cNvPr>
                <p:cNvSpPr>
                  <a:spLocks noRot="1" noChangeAspect="1" noMove="1" noResize="1" noEditPoints="1" noAdjustHandles="1" noChangeArrowheads="1" noChangeShapeType="1" noTextEdit="1"/>
                </p:cNvSpPr>
                <p:nvPr/>
              </p:nvSpPr>
              <p:spPr>
                <a:xfrm>
                  <a:off x="6080162" y="1592339"/>
                  <a:ext cx="2486578" cy="380297"/>
                </a:xfrm>
                <a:prstGeom prst="rect">
                  <a:avLst/>
                </a:prstGeom>
                <a:blipFill>
                  <a:blip r:embed="rId33"/>
                  <a:stretch>
                    <a:fillRect b="-1093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矩形 28">
                  <a:extLst>
                    <a:ext uri="{FF2B5EF4-FFF2-40B4-BE49-F238E27FC236}">
                      <a16:creationId xmlns:a16="http://schemas.microsoft.com/office/drawing/2014/main" id="{BC0C2230-07CE-40D7-8B39-75565B17D15D}"/>
                    </a:ext>
                  </a:extLst>
                </p:cNvPr>
                <p:cNvSpPr/>
                <p:nvPr/>
              </p:nvSpPr>
              <p:spPr>
                <a:xfrm>
                  <a:off x="6518192" y="3700382"/>
                  <a:ext cx="2486578" cy="3802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0" i="1" smtClean="0">
                                <a:latin typeface="Cambria Math" panose="02040503050406030204" pitchFamily="18" charset="0"/>
                              </a:rPr>
                              <m:t>4</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b="0" i="1" smtClean="0">
                                <a:latin typeface="Cambria Math" panose="02040503050406030204" pitchFamily="18" charset="0"/>
                              </a:rPr>
                              <m:t>4</m:t>
                            </m:r>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b="0" i="1" smtClean="0">
                                <a:latin typeface="Cambria Math" panose="02040503050406030204" pitchFamily="18" charset="0"/>
                              </a:rPr>
                              <m:t>4</m:t>
                            </m:r>
                            <m:r>
                              <a:rPr lang="en-US" altLang="zh-CN" i="1">
                                <a:latin typeface="Cambria Math" panose="02040503050406030204" pitchFamily="18" charset="0"/>
                              </a:rPr>
                              <m:t>𝑑</m:t>
                            </m:r>
                          </m:sub>
                        </m:sSub>
                        <m:r>
                          <a:rPr lang="en-US" altLang="zh-CN" i="1">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𝐹</m:t>
                            </m:r>
                          </m:e>
                          <m:sub>
                            <m:r>
                              <a:rPr lang="en-US" altLang="zh-CN" b="0" i="1" smtClean="0">
                                <a:latin typeface="Cambria Math" panose="02040503050406030204" pitchFamily="18" charset="0"/>
                              </a:rPr>
                              <m:t>2</m:t>
                            </m:r>
                          </m:sub>
                          <m:sup>
                            <m:r>
                              <a:rPr lang="en-US" altLang="zh-CN" b="0" i="1" smtClean="0">
                                <a:latin typeface="Cambria Math" panose="02040503050406030204" pitchFamily="18" charset="0"/>
                              </a:rPr>
                              <m:t>𝑑</m:t>
                            </m:r>
                          </m:sup>
                        </m:sSubSup>
                      </m:oMath>
                    </m:oMathPara>
                  </a14:m>
                  <a:endParaRPr lang="zh-CN" altLang="en-US" dirty="0"/>
                </a:p>
              </p:txBody>
            </p:sp>
          </mc:Choice>
          <mc:Fallback xmlns="">
            <p:sp>
              <p:nvSpPr>
                <p:cNvPr id="29" name="矩形 28">
                  <a:extLst>
                    <a:ext uri="{FF2B5EF4-FFF2-40B4-BE49-F238E27FC236}">
                      <a16:creationId xmlns:a16="http://schemas.microsoft.com/office/drawing/2014/main" id="{BC0C2230-07CE-40D7-8B39-75565B17D15D}"/>
                    </a:ext>
                  </a:extLst>
                </p:cNvPr>
                <p:cNvSpPr>
                  <a:spLocks noRot="1" noChangeAspect="1" noMove="1" noResize="1" noEditPoints="1" noAdjustHandles="1" noChangeArrowheads="1" noChangeShapeType="1" noTextEdit="1"/>
                </p:cNvSpPr>
                <p:nvPr/>
              </p:nvSpPr>
              <p:spPr>
                <a:xfrm>
                  <a:off x="6518192" y="3700382"/>
                  <a:ext cx="2486578" cy="380297"/>
                </a:xfrm>
                <a:prstGeom prst="rect">
                  <a:avLst/>
                </a:prstGeom>
                <a:blipFill>
                  <a:blip r:embed="rId34"/>
                  <a:stretch>
                    <a:fillRect b="-10938"/>
                  </a:stretch>
                </a:blipFill>
              </p:spPr>
              <p:txBody>
                <a:bodyPr/>
                <a:lstStyle/>
                <a:p>
                  <a:r>
                    <a:rPr lang="zh-CN" altLang="en-US">
                      <a:noFill/>
                    </a:rPr>
                    <a:t> </a:t>
                  </a:r>
                </a:p>
              </p:txBody>
            </p:sp>
          </mc:Fallback>
        </mc:AlternateContent>
      </p:grpSp>
      <mc:AlternateContent xmlns:mc="http://schemas.openxmlformats.org/markup-compatibility/2006">
        <mc:Choice xmlns:a14="http://schemas.microsoft.com/office/drawing/2010/main" Requires="a14">
          <p:sp>
            <p:nvSpPr>
              <p:cNvPr id="17" name="矩形 16">
                <a:extLst>
                  <a:ext uri="{FF2B5EF4-FFF2-40B4-BE49-F238E27FC236}">
                    <a16:creationId xmlns:a16="http://schemas.microsoft.com/office/drawing/2014/main" id="{EEF55F6F-8A53-4654-8CE9-B96C1538FBC9}"/>
                  </a:ext>
                </a:extLst>
              </p:cNvPr>
              <p:cNvSpPr/>
              <p:nvPr/>
            </p:nvSpPr>
            <p:spPr>
              <a:xfrm>
                <a:off x="1980255" y="4936795"/>
                <a:ext cx="1731145" cy="6883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𝝓</m:t>
                          </m:r>
                          <m:r>
                            <a:rPr lang="en-US" altLang="zh-CN" b="1" i="1" smtClean="0">
                              <a:latin typeface="Cambria Math" panose="02040503050406030204" pitchFamily="18" charset="0"/>
                            </a:rPr>
                            <m:t>(</m:t>
                          </m:r>
                          <m:r>
                            <a:rPr lang="en-US" altLang="zh-CN" b="1" i="1" smtClean="0">
                              <a:latin typeface="Cambria Math" panose="02040503050406030204" pitchFamily="18" charset="0"/>
                            </a:rPr>
                            <m:t>𝒙</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𝐹</m:t>
                          </m:r>
                        </m:e>
                        <m:sub>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2</m:t>
                              </m:r>
                            </m:e>
                            <m:sup>
                              <m:r>
                                <a:rPr lang="en-US" altLang="zh-CN" b="0" i="1" smtClean="0">
                                  <a:latin typeface="Cambria Math" panose="02040503050406030204" pitchFamily="18" charset="0"/>
                                </a:rPr>
                                <m:t>𝑘</m:t>
                              </m:r>
                            </m:sup>
                          </m:sSup>
                        </m:sub>
                      </m:sSub>
                    </m:oMath>
                  </m:oMathPara>
                </a14:m>
                <a:endParaRPr lang="en-US" altLang="zh-CN" dirty="0"/>
              </a:p>
              <a:p>
                <a:endParaRPr lang="zh-CN" altLang="en-US" dirty="0"/>
              </a:p>
            </p:txBody>
          </p:sp>
        </mc:Choice>
        <mc:Fallback>
          <p:sp>
            <p:nvSpPr>
              <p:cNvPr id="17" name="矩形 16">
                <a:extLst>
                  <a:ext uri="{FF2B5EF4-FFF2-40B4-BE49-F238E27FC236}">
                    <a16:creationId xmlns:a16="http://schemas.microsoft.com/office/drawing/2014/main" id="{EEF55F6F-8A53-4654-8CE9-B96C1538FBC9}"/>
                  </a:ext>
                </a:extLst>
              </p:cNvPr>
              <p:cNvSpPr>
                <a:spLocks noRot="1" noChangeAspect="1" noMove="1" noResize="1" noEditPoints="1" noAdjustHandles="1" noChangeArrowheads="1" noChangeShapeType="1" noTextEdit="1"/>
              </p:cNvSpPr>
              <p:nvPr/>
            </p:nvSpPr>
            <p:spPr>
              <a:xfrm>
                <a:off x="1980255" y="4936795"/>
                <a:ext cx="1731145" cy="688340"/>
              </a:xfrm>
              <a:prstGeom prst="rect">
                <a:avLst/>
              </a:prstGeom>
              <a:blipFill>
                <a:blip r:embed="rId35"/>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9" name="矩形 18">
                <a:extLst>
                  <a:ext uri="{FF2B5EF4-FFF2-40B4-BE49-F238E27FC236}">
                    <a16:creationId xmlns:a16="http://schemas.microsoft.com/office/drawing/2014/main" id="{22BF30C3-D77D-4729-89FE-3D85117B7100}"/>
                  </a:ext>
                </a:extLst>
              </p:cNvPr>
              <p:cNvSpPr/>
              <p:nvPr/>
            </p:nvSpPr>
            <p:spPr>
              <a:xfrm>
                <a:off x="2037137" y="2893551"/>
                <a:ext cx="1708070" cy="6883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𝝓</m:t>
                          </m:r>
                          <m:r>
                            <a:rPr lang="en-US" altLang="zh-CN" b="1" i="1" smtClean="0">
                              <a:latin typeface="Cambria Math" panose="02040503050406030204" pitchFamily="18" charset="0"/>
                            </a:rPr>
                            <m:t>(</m:t>
                          </m:r>
                          <m:r>
                            <a:rPr lang="en-US" altLang="zh-CN" b="1" i="1" smtClean="0">
                              <a:latin typeface="Cambria Math" panose="02040503050406030204" pitchFamily="18" charset="0"/>
                            </a:rPr>
                            <m:t>𝒙</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𝐹</m:t>
                          </m:r>
                        </m:e>
                        <m:sub>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2</m:t>
                              </m:r>
                            </m:e>
                            <m:sup>
                              <m:r>
                                <a:rPr lang="en-US" altLang="zh-CN" b="0" i="1" smtClean="0">
                                  <a:latin typeface="Cambria Math" panose="02040503050406030204" pitchFamily="18" charset="0"/>
                                </a:rPr>
                                <m:t>𝑘</m:t>
                              </m:r>
                            </m:sup>
                          </m:sSup>
                        </m:sub>
                      </m:sSub>
                    </m:oMath>
                  </m:oMathPara>
                </a14:m>
                <a:endParaRPr lang="en-US" altLang="zh-CN" dirty="0"/>
              </a:p>
              <a:p>
                <a:endParaRPr lang="zh-CN" altLang="en-US" dirty="0"/>
              </a:p>
            </p:txBody>
          </p:sp>
        </mc:Choice>
        <mc:Fallback>
          <p:sp>
            <p:nvSpPr>
              <p:cNvPr id="19" name="矩形 18">
                <a:extLst>
                  <a:ext uri="{FF2B5EF4-FFF2-40B4-BE49-F238E27FC236}">
                    <a16:creationId xmlns:a16="http://schemas.microsoft.com/office/drawing/2014/main" id="{22BF30C3-D77D-4729-89FE-3D85117B7100}"/>
                  </a:ext>
                </a:extLst>
              </p:cNvPr>
              <p:cNvSpPr>
                <a:spLocks noRot="1" noChangeAspect="1" noMove="1" noResize="1" noEditPoints="1" noAdjustHandles="1" noChangeArrowheads="1" noChangeShapeType="1" noTextEdit="1"/>
              </p:cNvSpPr>
              <p:nvPr/>
            </p:nvSpPr>
            <p:spPr>
              <a:xfrm>
                <a:off x="2037137" y="2893551"/>
                <a:ext cx="1708070" cy="688340"/>
              </a:xfrm>
              <a:prstGeom prst="rect">
                <a:avLst/>
              </a:prstGeom>
              <a:blipFill>
                <a:blip r:embed="rId36"/>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0" name="矩形 19">
                <a:extLst>
                  <a:ext uri="{FF2B5EF4-FFF2-40B4-BE49-F238E27FC236}">
                    <a16:creationId xmlns:a16="http://schemas.microsoft.com/office/drawing/2014/main" id="{F40A89DB-F875-410C-9EBA-D1C885B30D1E}"/>
                  </a:ext>
                </a:extLst>
              </p:cNvPr>
              <p:cNvSpPr/>
              <p:nvPr/>
            </p:nvSpPr>
            <p:spPr>
              <a:xfrm>
                <a:off x="5181937" y="2651868"/>
                <a:ext cx="1731145" cy="6883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𝝓</m:t>
                          </m:r>
                          <m:r>
                            <a:rPr lang="en-US" altLang="zh-CN" b="1" i="1" smtClean="0">
                              <a:latin typeface="Cambria Math" panose="02040503050406030204" pitchFamily="18" charset="0"/>
                            </a:rPr>
                            <m:t>(</m:t>
                          </m:r>
                          <m:r>
                            <a:rPr lang="en-US" altLang="zh-CN" b="1" i="1" smtClean="0">
                              <a:latin typeface="Cambria Math" panose="02040503050406030204" pitchFamily="18" charset="0"/>
                            </a:rPr>
                            <m:t>𝒙</m:t>
                          </m:r>
                        </m:e>
                        <m:sub>
                          <m:r>
                            <a:rPr lang="en-US" altLang="zh-CN" b="0" i="1" smtClean="0">
                              <a:latin typeface="Cambria Math" panose="02040503050406030204" pitchFamily="18" charset="0"/>
                            </a:rPr>
                            <m:t>3</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𝐹</m:t>
                          </m:r>
                        </m:e>
                        <m:sub>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2</m:t>
                              </m:r>
                            </m:e>
                            <m:sup>
                              <m:r>
                                <a:rPr lang="en-US" altLang="zh-CN" b="0" i="1" smtClean="0">
                                  <a:latin typeface="Cambria Math" panose="02040503050406030204" pitchFamily="18" charset="0"/>
                                </a:rPr>
                                <m:t>𝑘</m:t>
                              </m:r>
                            </m:sup>
                          </m:sSup>
                        </m:sub>
                      </m:sSub>
                    </m:oMath>
                  </m:oMathPara>
                </a14:m>
                <a:endParaRPr lang="en-US" altLang="zh-CN" dirty="0"/>
              </a:p>
              <a:p>
                <a:endParaRPr lang="zh-CN" altLang="en-US" dirty="0"/>
              </a:p>
            </p:txBody>
          </p:sp>
        </mc:Choice>
        <mc:Fallback>
          <p:sp>
            <p:nvSpPr>
              <p:cNvPr id="20" name="矩形 19">
                <a:extLst>
                  <a:ext uri="{FF2B5EF4-FFF2-40B4-BE49-F238E27FC236}">
                    <a16:creationId xmlns:a16="http://schemas.microsoft.com/office/drawing/2014/main" id="{F40A89DB-F875-410C-9EBA-D1C885B30D1E}"/>
                  </a:ext>
                </a:extLst>
              </p:cNvPr>
              <p:cNvSpPr>
                <a:spLocks noRot="1" noChangeAspect="1" noMove="1" noResize="1" noEditPoints="1" noAdjustHandles="1" noChangeArrowheads="1" noChangeShapeType="1" noTextEdit="1"/>
              </p:cNvSpPr>
              <p:nvPr/>
            </p:nvSpPr>
            <p:spPr>
              <a:xfrm>
                <a:off x="5181937" y="2651868"/>
                <a:ext cx="1731145" cy="688340"/>
              </a:xfrm>
              <a:prstGeom prst="rect">
                <a:avLst/>
              </a:prstGeom>
              <a:blipFill>
                <a:blip r:embed="rId37"/>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2" name="矩形 21">
                <a:extLst>
                  <a:ext uri="{FF2B5EF4-FFF2-40B4-BE49-F238E27FC236}">
                    <a16:creationId xmlns:a16="http://schemas.microsoft.com/office/drawing/2014/main" id="{6B7F1F88-84DE-4ED3-B00D-3EA7C30815C9}"/>
                  </a:ext>
                </a:extLst>
              </p:cNvPr>
              <p:cNvSpPr/>
              <p:nvPr/>
            </p:nvSpPr>
            <p:spPr>
              <a:xfrm>
                <a:off x="5184987" y="4931556"/>
                <a:ext cx="1731145" cy="6883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𝝓</m:t>
                          </m:r>
                          <m:r>
                            <a:rPr lang="en-US" altLang="zh-CN" b="1" i="1" smtClean="0">
                              <a:latin typeface="Cambria Math" panose="02040503050406030204" pitchFamily="18" charset="0"/>
                            </a:rPr>
                            <m:t>(</m:t>
                          </m:r>
                          <m:r>
                            <a:rPr lang="en-US" altLang="zh-CN" b="1" i="1" smtClean="0">
                              <a:latin typeface="Cambria Math" panose="02040503050406030204" pitchFamily="18" charset="0"/>
                            </a:rPr>
                            <m:t>𝒙</m:t>
                          </m:r>
                        </m:e>
                        <m:sub>
                          <m:r>
                            <a:rPr lang="en-US" altLang="zh-CN" b="0" i="1" smtClean="0">
                              <a:latin typeface="Cambria Math" panose="02040503050406030204" pitchFamily="18" charset="0"/>
                            </a:rPr>
                            <m:t>4</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𝐹</m:t>
                          </m:r>
                        </m:e>
                        <m:sub>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2</m:t>
                              </m:r>
                            </m:e>
                            <m:sup>
                              <m:r>
                                <a:rPr lang="en-US" altLang="zh-CN" b="0" i="1" smtClean="0">
                                  <a:latin typeface="Cambria Math" panose="02040503050406030204" pitchFamily="18" charset="0"/>
                                </a:rPr>
                                <m:t>𝑘</m:t>
                              </m:r>
                            </m:sup>
                          </m:sSup>
                        </m:sub>
                      </m:sSub>
                    </m:oMath>
                  </m:oMathPara>
                </a14:m>
                <a:endParaRPr lang="en-US" altLang="zh-CN" dirty="0"/>
              </a:p>
              <a:p>
                <a:endParaRPr lang="zh-CN" altLang="en-US" dirty="0"/>
              </a:p>
            </p:txBody>
          </p:sp>
        </mc:Choice>
        <mc:Fallback>
          <p:sp>
            <p:nvSpPr>
              <p:cNvPr id="22" name="矩形 21">
                <a:extLst>
                  <a:ext uri="{FF2B5EF4-FFF2-40B4-BE49-F238E27FC236}">
                    <a16:creationId xmlns:a16="http://schemas.microsoft.com/office/drawing/2014/main" id="{6B7F1F88-84DE-4ED3-B00D-3EA7C30815C9}"/>
                  </a:ext>
                </a:extLst>
              </p:cNvPr>
              <p:cNvSpPr>
                <a:spLocks noRot="1" noChangeAspect="1" noMove="1" noResize="1" noEditPoints="1" noAdjustHandles="1" noChangeArrowheads="1" noChangeShapeType="1" noTextEdit="1"/>
              </p:cNvSpPr>
              <p:nvPr/>
            </p:nvSpPr>
            <p:spPr>
              <a:xfrm>
                <a:off x="5184987" y="4931556"/>
                <a:ext cx="1731145" cy="688340"/>
              </a:xfrm>
              <a:prstGeom prst="rect">
                <a:avLst/>
              </a:prstGeom>
              <a:blipFill>
                <a:blip r:embed="rId38"/>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 name="文本框 1">
                <a:extLst>
                  <a:ext uri="{FF2B5EF4-FFF2-40B4-BE49-F238E27FC236}">
                    <a16:creationId xmlns:a16="http://schemas.microsoft.com/office/drawing/2014/main" id="{073072AF-5169-4C27-9AB3-49899C248793}"/>
                  </a:ext>
                </a:extLst>
              </p:cNvPr>
              <p:cNvSpPr txBox="1"/>
              <p:nvPr/>
            </p:nvSpPr>
            <p:spPr>
              <a:xfrm>
                <a:off x="874643" y="5977339"/>
                <a:ext cx="7065302" cy="414537"/>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𝐹</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𝜙</m:t>
                              </m:r>
                              <m:d>
                                <m:dPr>
                                  <m:ctrlPr>
                                    <a:rPr lang="en-US" altLang="zh-CN" b="0" i="1" smtClean="0">
                                      <a:latin typeface="Cambria Math" panose="02040503050406030204" pitchFamily="18" charset="0"/>
                                    </a:rPr>
                                  </m:ctrlPr>
                                </m:dPr>
                                <m:e>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1" i="1" smtClean="0">
                                          <a:latin typeface="Cambria Math" panose="02040503050406030204" pitchFamily="18" charset="0"/>
                                        </a:rPr>
                                        <m:t>𝟏</m:t>
                                      </m:r>
                                    </m:sub>
                                  </m:sSub>
                                </m:e>
                              </m:d>
                              <m:r>
                                <a:rPr lang="en-US" altLang="zh-CN" b="0" i="1" smtClean="0">
                                  <a:latin typeface="Cambria Math" panose="02040503050406030204" pitchFamily="18" charset="0"/>
                                </a:rPr>
                                <m:t>,…</m:t>
                              </m:r>
                              <m:r>
                                <a:rPr lang="en-US" altLang="zh-CN" b="0" i="1" smtClean="0">
                                  <a:latin typeface="Cambria Math" panose="02040503050406030204" pitchFamily="18" charset="0"/>
                                </a:rPr>
                                <m:t>𝜙</m:t>
                              </m:r>
                              <m:d>
                                <m:dPr>
                                  <m:ctrlPr>
                                    <a:rPr lang="en-US" altLang="zh-CN" b="0" i="1" smtClean="0">
                                      <a:latin typeface="Cambria Math" panose="02040503050406030204" pitchFamily="18" charset="0"/>
                                    </a:rPr>
                                  </m:ctrlPr>
                                </m:dPr>
                                <m:e>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1" i="1" smtClean="0">
                                          <a:latin typeface="Cambria Math" panose="02040503050406030204" pitchFamily="18" charset="0"/>
                                        </a:rPr>
                                        <m:t>𝟒</m:t>
                                      </m:r>
                                    </m:sub>
                                  </m:sSub>
                                </m:e>
                              </m:d>
                            </m:e>
                          </m:d>
                        </m:e>
                      </m:d>
                      <m:r>
                        <a:rPr lang="en-US" altLang="zh-CN" b="0" i="1" smtClean="0">
                          <a:latin typeface="Cambria Math" panose="02040503050406030204" pitchFamily="18" charset="0"/>
                        </a:rPr>
                        <m:t>=(</m:t>
                      </m:r>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21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31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41</m:t>
                              </m:r>
                            </m:sub>
                          </m:sSub>
                        </m:e>
                      </m:d>
                      <m:r>
                        <a:rPr lang="en-US" altLang="zh-CN" b="0" i="1" smtClean="0">
                          <a:latin typeface="Cambria Math" panose="02040503050406030204" pitchFamily="18" charset="0"/>
                        </a:rPr>
                        <m:t>, …,</m:t>
                      </m:r>
                      <m:r>
                        <a:rPr lang="en-US" altLang="zh-CN" b="0" i="1" smtClean="0">
                          <a:latin typeface="Cambria Math" panose="02040503050406030204" pitchFamily="18" charset="0"/>
                        </a:rPr>
                        <m:t>𝑓</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r>
                            <a:rPr lang="en-US" altLang="zh-CN" b="0" i="1" smtClean="0">
                              <a:latin typeface="Cambria Math" panose="02040503050406030204" pitchFamily="18" charset="0"/>
                            </a:rPr>
                            <m:t>𝑑</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2</m:t>
                          </m:r>
                          <m:r>
                            <a:rPr lang="en-US" altLang="zh-CN" b="0" i="1" smtClean="0">
                              <a:latin typeface="Cambria Math" panose="02040503050406030204" pitchFamily="18" charset="0"/>
                            </a:rPr>
                            <m:t>𝑑</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3</m:t>
                          </m:r>
                          <m:r>
                            <a:rPr lang="en-US" altLang="zh-CN" b="0" i="1" smtClean="0">
                              <a:latin typeface="Cambria Math" panose="02040503050406030204" pitchFamily="18" charset="0"/>
                            </a:rPr>
                            <m:t>𝑑</m:t>
                          </m:r>
                          <m:r>
                            <a:rPr lang="en-US" altLang="zh-CN" b="0" i="1" smtClean="0">
                              <a:latin typeface="Cambria Math" panose="02040503050406030204" pitchFamily="18" charset="0"/>
                            </a:rPr>
                            <m:t> </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4</m:t>
                          </m:r>
                          <m:r>
                            <a:rPr lang="en-US" altLang="zh-CN" b="0" i="1" smtClean="0">
                              <a:latin typeface="Cambria Math" panose="02040503050406030204" pitchFamily="18" charset="0"/>
                            </a:rPr>
                            <m:t>𝑑</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m:t>
                      </m:r>
                    </m:oMath>
                  </m:oMathPara>
                </a14:m>
                <a:endParaRPr lang="zh-CN" altLang="en-US" dirty="0"/>
              </a:p>
            </p:txBody>
          </p:sp>
        </mc:Choice>
        <mc:Fallback>
          <p:sp>
            <p:nvSpPr>
              <p:cNvPr id="2" name="文本框 1">
                <a:extLst>
                  <a:ext uri="{FF2B5EF4-FFF2-40B4-BE49-F238E27FC236}">
                    <a16:creationId xmlns:a16="http://schemas.microsoft.com/office/drawing/2014/main" id="{073072AF-5169-4C27-9AB3-49899C248793}"/>
                  </a:ext>
                </a:extLst>
              </p:cNvPr>
              <p:cNvSpPr txBox="1">
                <a:spLocks noRot="1" noChangeAspect="1" noMove="1" noResize="1" noEditPoints="1" noAdjustHandles="1" noChangeArrowheads="1" noChangeShapeType="1" noTextEdit="1"/>
              </p:cNvSpPr>
              <p:nvPr/>
            </p:nvSpPr>
            <p:spPr>
              <a:xfrm>
                <a:off x="874643" y="5977339"/>
                <a:ext cx="7065302" cy="414537"/>
              </a:xfrm>
              <a:prstGeom prst="rect">
                <a:avLst/>
              </a:prstGeom>
              <a:blipFill>
                <a:blip r:embed="rId39"/>
                <a:stretch>
                  <a:fillRect l="-1208" r="-431" b="-7353"/>
                </a:stretch>
              </a:blipFill>
            </p:spPr>
            <p:txBody>
              <a:bodyPr/>
              <a:lstStyle/>
              <a:p>
                <a:r>
                  <a:rPr lang="zh-CN" altLang="en-US">
                    <a:noFill/>
                  </a:rPr>
                  <a:t> </a:t>
                </a:r>
              </a:p>
            </p:txBody>
          </p:sp>
        </mc:Fallback>
      </mc:AlternateContent>
      <p:sp>
        <p:nvSpPr>
          <p:cNvPr id="3" name="箭头: 下 2">
            <a:extLst>
              <a:ext uri="{FF2B5EF4-FFF2-40B4-BE49-F238E27FC236}">
                <a16:creationId xmlns:a16="http://schemas.microsoft.com/office/drawing/2014/main" id="{D4383773-8743-4CDB-8361-87354A6B3523}"/>
              </a:ext>
            </a:extLst>
          </p:cNvPr>
          <p:cNvSpPr/>
          <p:nvPr/>
        </p:nvSpPr>
        <p:spPr>
          <a:xfrm>
            <a:off x="4247899" y="5326561"/>
            <a:ext cx="317261" cy="54902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文本框 3">
            <a:extLst>
              <a:ext uri="{FF2B5EF4-FFF2-40B4-BE49-F238E27FC236}">
                <a16:creationId xmlns:a16="http://schemas.microsoft.com/office/drawing/2014/main" id="{48DB3F83-D005-49B6-8C28-B96CE6A0E251}"/>
              </a:ext>
            </a:extLst>
          </p:cNvPr>
          <p:cNvSpPr txBox="1"/>
          <p:nvPr/>
        </p:nvSpPr>
        <p:spPr>
          <a:xfrm>
            <a:off x="3055889" y="5486919"/>
            <a:ext cx="1407624" cy="378180"/>
          </a:xfrm>
          <a:prstGeom prst="rect">
            <a:avLst/>
          </a:prstGeom>
          <a:noFill/>
        </p:spPr>
        <p:txBody>
          <a:bodyPr wrap="square" rtlCol="0">
            <a:spAutoFit/>
          </a:bodyPr>
          <a:lstStyle/>
          <a:p>
            <a:r>
              <a:rPr lang="en-US" altLang="zh-CN" b="1" dirty="0">
                <a:solidFill>
                  <a:srgbClr val="FF0000"/>
                </a:solidFill>
              </a:rPr>
              <a:t>Output</a:t>
            </a:r>
            <a:endParaRPr lang="zh-CN" altLang="en-US" b="1" dirty="0">
              <a:solidFill>
                <a:srgbClr val="FF0000"/>
              </a:solidFill>
            </a:endParaRPr>
          </a:p>
        </p:txBody>
      </p:sp>
    </p:spTree>
    <p:custDataLst>
      <p:tags r:id="rId1"/>
    </p:custDataLst>
    <p:extLst>
      <p:ext uri="{BB962C8B-B14F-4D97-AF65-F5344CB8AC3E}">
        <p14:creationId xmlns:p14="http://schemas.microsoft.com/office/powerpoint/2010/main" val="32146086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2" grpId="0"/>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026358-0C6C-4D03-BDE0-C6268B4AC451}"/>
              </a:ext>
            </a:extLst>
          </p:cNvPr>
          <p:cNvSpPr>
            <a:spLocks noGrp="1"/>
          </p:cNvSpPr>
          <p:nvPr>
            <p:ph type="title"/>
          </p:nvPr>
        </p:nvSpPr>
        <p:spPr/>
        <p:txBody>
          <a:bodyPr/>
          <a:lstStyle/>
          <a:p>
            <a:pPr algn="ctr"/>
            <a:r>
              <a:rPr lang="en-US" altLang="zh-CN" dirty="0"/>
              <a:t>Degree-D RMFE </a:t>
            </a:r>
            <a:endParaRPr lang="zh-CN" altLang="en-US" dirty="0"/>
          </a:p>
        </p:txBody>
      </p:sp>
      <p:sp>
        <p:nvSpPr>
          <p:cNvPr id="3" name="内容占位符 2">
            <a:extLst>
              <a:ext uri="{FF2B5EF4-FFF2-40B4-BE49-F238E27FC236}">
                <a16:creationId xmlns:a16="http://schemas.microsoft.com/office/drawing/2014/main" id="{9491333A-6247-4A23-A09A-999BF5D6F0B3}"/>
              </a:ext>
            </a:extLst>
          </p:cNvPr>
          <p:cNvSpPr>
            <a:spLocks noGrp="1"/>
          </p:cNvSpPr>
          <p:nvPr>
            <p:ph idx="1"/>
          </p:nvPr>
        </p:nvSpPr>
        <p:spPr>
          <a:xfrm>
            <a:off x="456300" y="1637071"/>
            <a:ext cx="8226900" cy="1683980"/>
          </a:xfrm>
        </p:spPr>
        <p:txBody>
          <a:bodyPr>
            <a:normAutofit lnSpcReduction="10000"/>
          </a:bodyPr>
          <a:lstStyle/>
          <a:p>
            <a:r>
              <a:rPr lang="en-US" altLang="zh-CN" dirty="0"/>
              <a:t> </a:t>
            </a:r>
            <a:r>
              <a:rPr lang="en-US" altLang="zh-CN" sz="1800" dirty="0"/>
              <a:t>The previous work on RMFE only supports the multiplication of 2 elements</a:t>
            </a:r>
          </a:p>
          <a:p>
            <a:r>
              <a:rPr lang="en-US" altLang="zh-CN" sz="1800" dirty="0"/>
              <a:t> We generalize RMFE to degree-D RMFE which supports the multiplication of D elements. </a:t>
            </a:r>
          </a:p>
          <a:p>
            <a:pPr marL="0" indent="0">
              <a:buNone/>
            </a:pPr>
            <a:endParaRPr lang="zh-CN" altLang="en-US" sz="1800" dirty="0"/>
          </a:p>
        </p:txBody>
      </p:sp>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C73E1FA5-D602-46F8-AF57-9AF47C4E1E10}"/>
                  </a:ext>
                </a:extLst>
              </p:cNvPr>
              <p:cNvSpPr/>
              <p:nvPr/>
            </p:nvSpPr>
            <p:spPr>
              <a:xfrm>
                <a:off x="535858" y="3728679"/>
                <a:ext cx="7865805" cy="1925464"/>
              </a:xfrm>
              <a:prstGeom prst="rect">
                <a:avLst/>
              </a:prstGeom>
              <a:solidFill>
                <a:schemeClr val="bg2">
                  <a:lumMod val="20000"/>
                  <a:lumOff val="80000"/>
                </a:schemeClr>
              </a:solidFill>
            </p:spPr>
            <p:txBody>
              <a:bodyPr wrap="square">
                <a:spAutoFit/>
              </a:bodyPr>
              <a:lstStyle/>
              <a:p>
                <a:pPr>
                  <a:lnSpc>
                    <a:spcPct val="150000"/>
                  </a:lnSpc>
                  <a:defRPr/>
                </a:pPr>
                <a:r>
                  <a:rPr lang="en-US" altLang="zh-CN" dirty="0"/>
                  <a:t>(</a:t>
                </a:r>
                <a:r>
                  <a:rPr lang="en-US" altLang="zh-CN" b="1" dirty="0">
                    <a:solidFill>
                      <a:srgbClr val="C00000"/>
                    </a:solidFill>
                  </a:rPr>
                  <a:t>Definition of degree-D RMFE</a:t>
                </a:r>
                <a:r>
                  <a:rPr lang="en-US" altLang="zh-CN" dirty="0"/>
                  <a:t>) A degree-D RMFE consists of a pair of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𝑍</m:t>
                        </m:r>
                      </m:e>
                      <m:sub>
                        <m:sSup>
                          <m:sSupPr>
                            <m:ctrlPr>
                              <a:rPr lang="en-US" altLang="zh-CN" i="1">
                                <a:latin typeface="Cambria Math" panose="02040503050406030204" pitchFamily="18" charset="0"/>
                              </a:rPr>
                            </m:ctrlPr>
                          </m:sSupPr>
                          <m:e>
                            <m:r>
                              <a:rPr lang="en-US" altLang="zh-CN" i="1">
                                <a:latin typeface="Cambria Math" panose="02040503050406030204" pitchFamily="18" charset="0"/>
                              </a:rPr>
                              <m:t>𝑝</m:t>
                            </m:r>
                          </m:e>
                          <m:sup>
                            <m:r>
                              <a:rPr lang="en-US" altLang="zh-CN" i="1">
                                <a:latin typeface="Cambria Math" panose="02040503050406030204" pitchFamily="18" charset="0"/>
                              </a:rPr>
                              <m:t>𝑘</m:t>
                            </m:r>
                          </m:sup>
                        </m:sSup>
                      </m:sub>
                    </m:sSub>
                  </m:oMath>
                </a14:m>
                <a:r>
                  <a:rPr lang="en-US" altLang="zh-CN" dirty="0"/>
                  <a:t>-linear maps </a:t>
                </a:r>
                <a14:m>
                  <m:oMath xmlns:m="http://schemas.openxmlformats.org/officeDocument/2006/math">
                    <m:r>
                      <a:rPr lang="en-US" altLang="zh-CN" i="1">
                        <a:latin typeface="Cambria Math" panose="02040503050406030204" pitchFamily="18" charset="0"/>
                      </a:rPr>
                      <m:t>(</m:t>
                    </m:r>
                    <m:r>
                      <a:rPr lang="en-US" altLang="zh-CN" i="1">
                        <a:latin typeface="Cambria Math" panose="02040503050406030204" pitchFamily="18" charset="0"/>
                      </a:rPr>
                      <m:t>𝜙</m:t>
                    </m:r>
                    <m:r>
                      <a:rPr lang="en-US" altLang="zh-CN" i="1">
                        <a:latin typeface="Cambria Math" panose="02040503050406030204" pitchFamily="18" charset="0"/>
                      </a:rPr>
                      <m:t>,</m:t>
                    </m:r>
                    <m:r>
                      <m:rPr>
                        <m:sty m:val="p"/>
                      </m:rPr>
                      <a:rPr lang="en-US" altLang="zh-CN" i="1">
                        <a:latin typeface="Cambria Math" panose="02040503050406030204" pitchFamily="18" charset="0"/>
                      </a:rPr>
                      <m:t>ψ</m:t>
                    </m:r>
                    <m:r>
                      <a:rPr lang="en-US" altLang="zh-CN" i="1">
                        <a:latin typeface="Cambria Math" panose="02040503050406030204" pitchFamily="18" charset="0"/>
                      </a:rPr>
                      <m:t>)</m:t>
                    </m:r>
                  </m:oMath>
                </a14:m>
                <a:r>
                  <a:rPr lang="en-US" altLang="zh-CN" dirty="0"/>
                  <a:t> with </a:t>
                </a:r>
                <a14:m>
                  <m:oMath xmlns:m="http://schemas.openxmlformats.org/officeDocument/2006/math">
                    <m:r>
                      <a:rPr lang="en-US" altLang="zh-CN" i="1">
                        <a:latin typeface="Cambria Math" panose="02040503050406030204" pitchFamily="18" charset="0"/>
                      </a:rPr>
                      <m:t>𝜙</m:t>
                    </m:r>
                    <m:r>
                      <a:rPr lang="en-US" altLang="zh-CN" i="1">
                        <a:latin typeface="Cambria Math" panose="02040503050406030204" pitchFamily="18" charset="0"/>
                      </a:rPr>
                      <m:t>: </m:t>
                    </m:r>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𝑍</m:t>
                        </m:r>
                      </m:e>
                      <m:sub>
                        <m:sSup>
                          <m:sSupPr>
                            <m:ctrlPr>
                              <a:rPr lang="en-US" altLang="zh-CN" i="1">
                                <a:latin typeface="Cambria Math" panose="02040503050406030204" pitchFamily="18" charset="0"/>
                              </a:rPr>
                            </m:ctrlPr>
                          </m:sSupPr>
                          <m:e>
                            <m:r>
                              <a:rPr lang="en-US" altLang="zh-CN" i="1">
                                <a:latin typeface="Cambria Math" panose="02040503050406030204" pitchFamily="18" charset="0"/>
                              </a:rPr>
                              <m:t>𝑝</m:t>
                            </m:r>
                          </m:e>
                          <m:sup>
                            <m:r>
                              <a:rPr lang="en-US" altLang="zh-CN" i="1">
                                <a:latin typeface="Cambria Math" panose="02040503050406030204" pitchFamily="18" charset="0"/>
                              </a:rPr>
                              <m:t>𝑘</m:t>
                            </m:r>
                          </m:sup>
                        </m:sSup>
                      </m:sub>
                      <m:sup>
                        <m:r>
                          <a:rPr lang="en-US" altLang="zh-CN" i="1">
                            <a:latin typeface="Cambria Math" panose="02040503050406030204" pitchFamily="18" charset="0"/>
                          </a:rPr>
                          <m:t>𝑚</m:t>
                        </m:r>
                      </m:sup>
                    </m:sSubSup>
                    <m:r>
                      <a:rPr lang="en-US" altLang="zh-CN" i="1">
                        <a:latin typeface="Cambria Math" panose="02040503050406030204" pitchFamily="18" charset="0"/>
                      </a:rPr>
                      <m:t> →</m:t>
                    </m:r>
                    <m:r>
                      <a:rPr lang="en-US" altLang="zh-CN" i="1">
                        <a:latin typeface="Cambria Math" panose="02040503050406030204" pitchFamily="18" charset="0"/>
                      </a:rPr>
                      <m:t>𝐺𝑅</m:t>
                    </m:r>
                    <m:d>
                      <m:dPr>
                        <m:ctrlPr>
                          <a:rPr lang="en-US" altLang="zh-CN" i="1">
                            <a:latin typeface="Cambria Math" panose="02040503050406030204" pitchFamily="18" charset="0"/>
                          </a:rPr>
                        </m:ctrlPr>
                      </m:dPr>
                      <m:e>
                        <m:sSup>
                          <m:sSupPr>
                            <m:ctrlPr>
                              <a:rPr lang="en-US" altLang="zh-CN" i="1">
                                <a:latin typeface="Cambria Math" panose="02040503050406030204" pitchFamily="18" charset="0"/>
                              </a:rPr>
                            </m:ctrlPr>
                          </m:sSupPr>
                          <m:e>
                            <m:r>
                              <a:rPr lang="en-US" altLang="zh-CN" i="1">
                                <a:latin typeface="Cambria Math" panose="02040503050406030204" pitchFamily="18" charset="0"/>
                              </a:rPr>
                              <m:t>𝑝</m:t>
                            </m:r>
                          </m:e>
                          <m:sup>
                            <m:r>
                              <a:rPr lang="en-US" altLang="zh-CN" i="1">
                                <a:latin typeface="Cambria Math" panose="02040503050406030204" pitchFamily="18" charset="0"/>
                              </a:rPr>
                              <m:t>𝑘</m:t>
                            </m:r>
                          </m:sup>
                        </m:sSup>
                        <m:r>
                          <a:rPr lang="en-US" altLang="zh-CN" i="1">
                            <a:latin typeface="Cambria Math" panose="02040503050406030204" pitchFamily="18" charset="0"/>
                          </a:rPr>
                          <m:t>,</m:t>
                        </m:r>
                        <m:r>
                          <a:rPr lang="en-US" altLang="zh-CN" i="1">
                            <a:latin typeface="Cambria Math" panose="02040503050406030204" pitchFamily="18" charset="0"/>
                          </a:rPr>
                          <m:t>𝑑</m:t>
                        </m:r>
                      </m:e>
                    </m:d>
                  </m:oMath>
                </a14:m>
                <a:r>
                  <a:rPr lang="en-US" altLang="zh-CN" dirty="0"/>
                  <a:t> and </a:t>
                </a:r>
                <a14:m>
                  <m:oMath xmlns:m="http://schemas.openxmlformats.org/officeDocument/2006/math">
                    <m:r>
                      <a:rPr lang="en-US" altLang="zh-CN">
                        <a:latin typeface="Cambria Math" panose="02040503050406030204" pitchFamily="18" charset="0"/>
                      </a:rPr>
                      <m:t> </m:t>
                    </m:r>
                    <m:r>
                      <m:rPr>
                        <m:sty m:val="p"/>
                      </m:rPr>
                      <a:rPr lang="en-US" altLang="zh-CN" i="1">
                        <a:latin typeface="Cambria Math" panose="02040503050406030204" pitchFamily="18" charset="0"/>
                      </a:rPr>
                      <m:t>ψ</m:t>
                    </m:r>
                    <m:r>
                      <a:rPr lang="en-US" altLang="zh-CN" i="1">
                        <a:latin typeface="Cambria Math" panose="02040503050406030204" pitchFamily="18" charset="0"/>
                      </a:rPr>
                      <m:t>:</m:t>
                    </m:r>
                    <m:r>
                      <a:rPr lang="en-US" altLang="zh-CN" i="1">
                        <a:latin typeface="Cambria Math" panose="02040503050406030204" pitchFamily="18" charset="0"/>
                      </a:rPr>
                      <m:t>𝐺𝑅</m:t>
                    </m:r>
                    <m:d>
                      <m:dPr>
                        <m:ctrlPr>
                          <a:rPr lang="en-US" altLang="zh-CN" i="1">
                            <a:latin typeface="Cambria Math" panose="02040503050406030204" pitchFamily="18" charset="0"/>
                          </a:rPr>
                        </m:ctrlPr>
                      </m:dPr>
                      <m:e>
                        <m:sSup>
                          <m:sSupPr>
                            <m:ctrlPr>
                              <a:rPr lang="en-US" altLang="zh-CN" i="1">
                                <a:latin typeface="Cambria Math" panose="02040503050406030204" pitchFamily="18" charset="0"/>
                              </a:rPr>
                            </m:ctrlPr>
                          </m:sSupPr>
                          <m:e>
                            <m:r>
                              <a:rPr lang="en-US" altLang="zh-CN" i="1">
                                <a:latin typeface="Cambria Math" panose="02040503050406030204" pitchFamily="18" charset="0"/>
                              </a:rPr>
                              <m:t>𝑝</m:t>
                            </m:r>
                          </m:e>
                          <m:sup>
                            <m:r>
                              <a:rPr lang="en-US" altLang="zh-CN" i="1">
                                <a:latin typeface="Cambria Math" panose="02040503050406030204" pitchFamily="18" charset="0"/>
                              </a:rPr>
                              <m:t>𝑘</m:t>
                            </m:r>
                          </m:sup>
                        </m:sSup>
                        <m:r>
                          <a:rPr lang="en-US" altLang="zh-CN" i="1">
                            <a:latin typeface="Cambria Math" panose="02040503050406030204" pitchFamily="18" charset="0"/>
                          </a:rPr>
                          <m:t>,</m:t>
                        </m:r>
                        <m:r>
                          <a:rPr lang="en-US" altLang="zh-CN" i="1">
                            <a:latin typeface="Cambria Math" panose="02040503050406030204" pitchFamily="18" charset="0"/>
                          </a:rPr>
                          <m:t>𝑑</m:t>
                        </m:r>
                      </m:e>
                    </m:d>
                    <m:r>
                      <a:rPr lang="en-US" altLang="zh-CN" i="1">
                        <a:latin typeface="Cambria Math" panose="02040503050406030204" pitchFamily="18" charset="0"/>
                      </a:rPr>
                      <m:t>→</m:t>
                    </m:r>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𝑍</m:t>
                        </m:r>
                      </m:e>
                      <m:sub>
                        <m:sSup>
                          <m:sSupPr>
                            <m:ctrlPr>
                              <a:rPr lang="en-US" altLang="zh-CN" i="1">
                                <a:latin typeface="Cambria Math" panose="02040503050406030204" pitchFamily="18" charset="0"/>
                              </a:rPr>
                            </m:ctrlPr>
                          </m:sSupPr>
                          <m:e>
                            <m:r>
                              <a:rPr lang="en-US" altLang="zh-CN" i="1">
                                <a:latin typeface="Cambria Math" panose="02040503050406030204" pitchFamily="18" charset="0"/>
                              </a:rPr>
                              <m:t>𝑝</m:t>
                            </m:r>
                          </m:e>
                          <m:sup>
                            <m:r>
                              <a:rPr lang="en-US" altLang="zh-CN" i="1">
                                <a:latin typeface="Cambria Math" panose="02040503050406030204" pitchFamily="18" charset="0"/>
                              </a:rPr>
                              <m:t>𝑘</m:t>
                            </m:r>
                          </m:sup>
                        </m:sSup>
                      </m:sub>
                      <m:sup>
                        <m:r>
                          <a:rPr lang="en-US" altLang="zh-CN" i="1">
                            <a:latin typeface="Cambria Math" panose="02040503050406030204" pitchFamily="18" charset="0"/>
                          </a:rPr>
                          <m:t>𝑚</m:t>
                        </m:r>
                      </m:sup>
                    </m:sSubSup>
                  </m:oMath>
                </a14:m>
                <a:r>
                  <a:rPr lang="en-US" altLang="zh-CN" dirty="0"/>
                  <a:t> such that </a:t>
                </a:r>
              </a:p>
              <a:p>
                <a:pPr algn="ctr">
                  <a:lnSpc>
                    <a:spcPct val="150000"/>
                  </a:lnSpc>
                  <a:defRPr/>
                </a:pPr>
                <a14:m>
                  <m:oMath xmlns:m="http://schemas.openxmlformats.org/officeDocument/2006/math">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i="1">
                            <a:latin typeface="Cambria Math" panose="02040503050406030204" pitchFamily="18" charset="0"/>
                          </a:rPr>
                          <m:t>2</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i="1">
                            <a:latin typeface="Cambria Math" panose="02040503050406030204" pitchFamily="18" charset="0"/>
                          </a:rPr>
                          <m:t>𝐷</m:t>
                        </m:r>
                      </m:sub>
                    </m:sSub>
                    <m:r>
                      <a:rPr lang="en-US" altLang="zh-CN" i="1">
                        <a:latin typeface="Cambria Math" panose="02040503050406030204" pitchFamily="18" charset="0"/>
                      </a:rPr>
                      <m:t>∈</m:t>
                    </m:r>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𝑍</m:t>
                        </m:r>
                      </m:e>
                      <m:sub>
                        <m:sSup>
                          <m:sSupPr>
                            <m:ctrlPr>
                              <a:rPr lang="en-US" altLang="zh-CN" i="1">
                                <a:latin typeface="Cambria Math" panose="02040503050406030204" pitchFamily="18" charset="0"/>
                              </a:rPr>
                            </m:ctrlPr>
                          </m:sSupPr>
                          <m:e>
                            <m:r>
                              <a:rPr lang="en-US" altLang="zh-CN" i="1">
                                <a:latin typeface="Cambria Math" panose="02040503050406030204" pitchFamily="18" charset="0"/>
                              </a:rPr>
                              <m:t>2</m:t>
                            </m:r>
                          </m:e>
                          <m:sup>
                            <m:r>
                              <a:rPr lang="en-US" altLang="zh-CN" i="1">
                                <a:latin typeface="Cambria Math" panose="02040503050406030204" pitchFamily="18" charset="0"/>
                              </a:rPr>
                              <m:t>𝑟</m:t>
                            </m:r>
                          </m:sup>
                        </m:sSup>
                      </m:sub>
                      <m:sup>
                        <m:r>
                          <a:rPr lang="en-US" altLang="zh-CN" i="1">
                            <a:latin typeface="Cambria Math" panose="02040503050406030204" pitchFamily="18" charset="0"/>
                          </a:rPr>
                          <m:t>𝑛</m:t>
                        </m:r>
                      </m:sup>
                    </m:sSubSup>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i="1">
                            <a:latin typeface="Cambria Math" panose="02040503050406030204" pitchFamily="18" charset="0"/>
                          </a:rPr>
                          <m:t>2</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i="1">
                            <a:latin typeface="Cambria Math" panose="02040503050406030204" pitchFamily="18" charset="0"/>
                          </a:rPr>
                          <m:t>𝐷</m:t>
                        </m:r>
                      </m:sub>
                    </m:sSub>
                    <m:r>
                      <a:rPr lang="en-US" altLang="zh-CN" i="1">
                        <a:latin typeface="Cambria Math" panose="02040503050406030204" pitchFamily="18" charset="0"/>
                      </a:rPr>
                      <m:t>=</m:t>
                    </m:r>
                    <m:r>
                      <a:rPr lang="en-US" altLang="zh-CN" i="1">
                        <a:latin typeface="Cambria Math" panose="02040503050406030204" pitchFamily="18" charset="0"/>
                      </a:rPr>
                      <m:t>𝜓</m:t>
                    </m:r>
                    <m:r>
                      <a:rPr lang="en-US" altLang="zh-CN" i="1">
                        <a:latin typeface="Cambria Math" panose="02040503050406030204" pitchFamily="18" charset="0"/>
                      </a:rPr>
                      <m:t>(</m:t>
                    </m:r>
                    <m:r>
                      <a:rPr lang="en-US" altLang="zh-CN" i="1">
                        <a:latin typeface="Cambria Math" panose="02040503050406030204" pitchFamily="18" charset="0"/>
                      </a:rPr>
                      <m:t>𝜙</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i="1">
                                <a:latin typeface="Cambria Math" panose="02040503050406030204" pitchFamily="18" charset="0"/>
                              </a:rPr>
                              <m:t>1</m:t>
                            </m:r>
                          </m:sub>
                        </m:sSub>
                      </m:e>
                    </m:d>
                    <m:r>
                      <a:rPr lang="en-US" altLang="zh-CN" i="1">
                        <a:latin typeface="Cambria Math" panose="02040503050406030204" pitchFamily="18" charset="0"/>
                      </a:rPr>
                      <m:t>⋯</m:t>
                    </m:r>
                    <m:r>
                      <a:rPr lang="en-US" altLang="zh-CN" i="1">
                        <a:latin typeface="Cambria Math" panose="02040503050406030204" pitchFamily="18" charset="0"/>
                      </a:rPr>
                      <m:t>𝜙</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𝒙</m:t>
                        </m:r>
                      </m:e>
                      <m:sub>
                        <m:r>
                          <a:rPr lang="en-US" altLang="zh-CN" i="1">
                            <a:latin typeface="Cambria Math" panose="02040503050406030204" pitchFamily="18" charset="0"/>
                          </a:rPr>
                          <m:t>𝐷</m:t>
                        </m:r>
                      </m:sub>
                    </m:sSub>
                    <m:r>
                      <a:rPr lang="en-US" altLang="zh-CN" i="1">
                        <a:latin typeface="Cambria Math" panose="02040503050406030204" pitchFamily="18" charset="0"/>
                      </a:rPr>
                      <m:t>))</m:t>
                    </m:r>
                  </m:oMath>
                </a14:m>
                <a:r>
                  <a:rPr lang="en-US" altLang="zh-CN" dirty="0"/>
                  <a:t>.</a:t>
                </a:r>
              </a:p>
            </p:txBody>
          </p:sp>
        </mc:Choice>
        <mc:Fallback xmlns="">
          <p:sp>
            <p:nvSpPr>
              <p:cNvPr id="4" name="矩形 3">
                <a:extLst>
                  <a:ext uri="{FF2B5EF4-FFF2-40B4-BE49-F238E27FC236}">
                    <a16:creationId xmlns:a16="http://schemas.microsoft.com/office/drawing/2014/main" id="{C73E1FA5-D602-46F8-AF57-9AF47C4E1E10}"/>
                  </a:ext>
                </a:extLst>
              </p:cNvPr>
              <p:cNvSpPr>
                <a:spLocks noRot="1" noChangeAspect="1" noMove="1" noResize="1" noEditPoints="1" noAdjustHandles="1" noChangeArrowheads="1" noChangeShapeType="1" noTextEdit="1"/>
              </p:cNvSpPr>
              <p:nvPr/>
            </p:nvSpPr>
            <p:spPr>
              <a:xfrm>
                <a:off x="535858" y="3728679"/>
                <a:ext cx="7865805" cy="1925464"/>
              </a:xfrm>
              <a:prstGeom prst="rect">
                <a:avLst/>
              </a:prstGeom>
              <a:blipFill>
                <a:blip r:embed="rId3"/>
                <a:stretch>
                  <a:fillRect l="-698" b="-379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236378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456300" y="608400"/>
            <a:ext cx="8226900" cy="705600"/>
          </a:xfrm>
        </p:spPr>
        <p:txBody>
          <a:bodyPr/>
          <a:lstStyle/>
          <a:p>
            <a:pPr algn="ctr"/>
            <a:r>
              <a:rPr lang="en-US" altLang="zh-CN" dirty="0"/>
              <a:t>Instantiation of degree-D RMFE</a:t>
            </a:r>
          </a:p>
        </p:txBody>
      </p:sp>
      <mc:AlternateContent xmlns:mc="http://schemas.openxmlformats.org/markup-compatibility/2006">
        <mc:Choice xmlns:a14="http://schemas.microsoft.com/office/drawing/2010/main" Requires="a14">
          <p:sp>
            <p:nvSpPr>
              <p:cNvPr id="26" name="内容占位符 2">
                <a:extLst>
                  <a:ext uri="{FF2B5EF4-FFF2-40B4-BE49-F238E27FC236}">
                    <a16:creationId xmlns:a16="http://schemas.microsoft.com/office/drawing/2014/main" id="{6E2E9C45-FFC1-42C7-9BDB-22CAEAC6A1CE}"/>
                  </a:ext>
                </a:extLst>
              </p:cNvPr>
              <p:cNvSpPr>
                <a:spLocks noGrp="1"/>
              </p:cNvSpPr>
              <p:nvPr>
                <p:ph idx="1"/>
              </p:nvPr>
            </p:nvSpPr>
            <p:spPr>
              <a:xfrm>
                <a:off x="542290" y="1770434"/>
                <a:ext cx="8226425" cy="1489601"/>
              </a:xfrm>
            </p:spPr>
            <p:txBody>
              <a:bodyPr>
                <a:normAutofit lnSpcReduction="10000"/>
              </a:bodyPr>
              <a:lstStyle/>
              <a:p>
                <a:r>
                  <a:rPr lang="en-US" altLang="zh-CN" sz="1800" dirty="0"/>
                  <a:t>Instantiate degree-D RMFE based on polynomial evaluations </a:t>
                </a:r>
              </a:p>
              <a:p>
                <a:r>
                  <a:rPr lang="en-US" altLang="zh-CN" sz="1800" dirty="0"/>
                  <a:t> We want to construct </a:t>
                </a:r>
                <a14:m>
                  <m:oMath xmlns:m="http://schemas.openxmlformats.org/officeDocument/2006/math">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𝐹</m:t>
                        </m:r>
                      </m:e>
                      <m:sub>
                        <m:r>
                          <a:rPr lang="en-US" altLang="zh-CN" sz="2000" b="0" i="1" smtClean="0">
                            <a:latin typeface="Cambria Math" panose="02040503050406030204" pitchFamily="18" charset="0"/>
                          </a:rPr>
                          <m:t>𝑝</m:t>
                        </m:r>
                      </m:sub>
                    </m:sSub>
                  </m:oMath>
                </a14:m>
                <a:r>
                  <a:rPr lang="en-US" altLang="zh-CN" sz="2000" dirty="0"/>
                  <a:t>-linear maps </a:t>
                </a:r>
                <a14:m>
                  <m:oMath xmlns:m="http://schemas.openxmlformats.org/officeDocument/2006/math">
                    <m:r>
                      <a:rPr lang="en-US" altLang="zh-CN" sz="2000" i="1">
                        <a:latin typeface="Cambria Math" panose="02040503050406030204" pitchFamily="18" charset="0"/>
                      </a:rPr>
                      <m:t>(</m:t>
                    </m:r>
                    <m:r>
                      <a:rPr lang="en-US" altLang="zh-CN" sz="2000" i="1">
                        <a:latin typeface="Cambria Math" panose="02040503050406030204" pitchFamily="18" charset="0"/>
                      </a:rPr>
                      <m:t>𝜙</m:t>
                    </m:r>
                    <m:r>
                      <a:rPr lang="en-US" altLang="zh-CN" sz="2000" i="1">
                        <a:latin typeface="Cambria Math" panose="02040503050406030204" pitchFamily="18" charset="0"/>
                      </a:rPr>
                      <m:t>,</m:t>
                    </m:r>
                    <m:r>
                      <m:rPr>
                        <m:sty m:val="p"/>
                      </m:rPr>
                      <a:rPr lang="en-US" altLang="zh-CN" sz="2000" i="1">
                        <a:latin typeface="Cambria Math" panose="02040503050406030204" pitchFamily="18" charset="0"/>
                      </a:rPr>
                      <m:t>ψ</m:t>
                    </m:r>
                    <m:r>
                      <a:rPr lang="en-US" altLang="zh-CN" sz="2000" i="1">
                        <a:latin typeface="Cambria Math" panose="02040503050406030204" pitchFamily="18" charset="0"/>
                      </a:rPr>
                      <m:t>)</m:t>
                    </m:r>
                  </m:oMath>
                </a14:m>
                <a:r>
                  <a:rPr lang="en-US" altLang="zh-CN" sz="2000" dirty="0"/>
                  <a:t> with </a:t>
                </a:r>
                <a14:m>
                  <m:oMath xmlns:m="http://schemas.openxmlformats.org/officeDocument/2006/math">
                    <m:r>
                      <a:rPr lang="en-US" altLang="zh-CN" sz="2000" i="1">
                        <a:latin typeface="Cambria Math" panose="02040503050406030204" pitchFamily="18" charset="0"/>
                      </a:rPr>
                      <m:t>𝜙</m:t>
                    </m:r>
                    <m:r>
                      <a:rPr lang="en-US" altLang="zh-CN" sz="2000" i="1">
                        <a:latin typeface="Cambria Math" panose="02040503050406030204" pitchFamily="18" charset="0"/>
                      </a:rPr>
                      <m:t>: </m:t>
                    </m:r>
                    <m:sSubSup>
                      <m:sSubSupPr>
                        <m:ctrlPr>
                          <a:rPr lang="en-US" altLang="zh-CN" sz="2000" i="1">
                            <a:latin typeface="Cambria Math" panose="02040503050406030204" pitchFamily="18" charset="0"/>
                          </a:rPr>
                        </m:ctrlPr>
                      </m:sSubSupPr>
                      <m:e>
                        <m:r>
                          <a:rPr lang="en-US" altLang="zh-CN" sz="2000" b="0" i="1" smtClean="0">
                            <a:latin typeface="Cambria Math" panose="02040503050406030204" pitchFamily="18" charset="0"/>
                          </a:rPr>
                          <m:t>𝐹</m:t>
                        </m:r>
                      </m:e>
                      <m:sub>
                        <m:r>
                          <a:rPr lang="en-US" altLang="zh-CN" sz="2000" b="0" i="1" smtClean="0">
                            <a:latin typeface="Cambria Math" panose="02040503050406030204" pitchFamily="18" charset="0"/>
                          </a:rPr>
                          <m:t>𝑝</m:t>
                        </m:r>
                      </m:sub>
                      <m:sup>
                        <m:r>
                          <a:rPr lang="en-US" altLang="zh-CN" sz="2000" b="0" i="1" smtClean="0">
                            <a:latin typeface="Cambria Math" panose="02040503050406030204" pitchFamily="18" charset="0"/>
                          </a:rPr>
                          <m:t>𝑘</m:t>
                        </m:r>
                      </m:sup>
                    </m:sSubSup>
                    <m:r>
                      <a:rPr lang="en-US" altLang="zh-CN" sz="2000" i="1">
                        <a:latin typeface="Cambria Math" panose="02040503050406030204" pitchFamily="18" charset="0"/>
                      </a:rPr>
                      <m:t> →</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𝐹</m:t>
                        </m:r>
                      </m:e>
                      <m:sub>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𝑝</m:t>
                            </m:r>
                          </m:e>
                          <m:sup>
                            <m:r>
                              <a:rPr lang="en-US" altLang="zh-CN" sz="2000" b="0" i="1" smtClean="0">
                                <a:latin typeface="Cambria Math" panose="02040503050406030204" pitchFamily="18" charset="0"/>
                              </a:rPr>
                              <m:t>𝐷</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𝑘</m:t>
                                </m:r>
                                <m:r>
                                  <a:rPr lang="en-US" altLang="zh-CN" sz="2000" b="0" i="1" smtClean="0">
                                    <a:latin typeface="Cambria Math" panose="02040503050406030204" pitchFamily="18" charset="0"/>
                                  </a:rPr>
                                  <m:t>−1</m:t>
                                </m:r>
                              </m:e>
                            </m:d>
                            <m:r>
                              <a:rPr lang="en-US" altLang="zh-CN" sz="2000" b="0" i="1" smtClean="0">
                                <a:latin typeface="Cambria Math" panose="02040503050406030204" pitchFamily="18" charset="0"/>
                              </a:rPr>
                              <m:t>+1</m:t>
                            </m:r>
                          </m:sup>
                        </m:sSup>
                      </m:sub>
                    </m:sSub>
                  </m:oMath>
                </a14:m>
                <a:r>
                  <a:rPr lang="en-US" altLang="zh-CN" sz="2000" dirty="0"/>
                  <a:t> and </a:t>
                </a:r>
                <a14:m>
                  <m:oMath xmlns:m="http://schemas.openxmlformats.org/officeDocument/2006/math">
                    <m:r>
                      <a:rPr lang="en-US" altLang="zh-CN" sz="2000">
                        <a:latin typeface="Cambria Math" panose="02040503050406030204" pitchFamily="18" charset="0"/>
                      </a:rPr>
                      <m:t> </m:t>
                    </m:r>
                    <m:r>
                      <m:rPr>
                        <m:sty m:val="p"/>
                      </m:rPr>
                      <a:rPr lang="en-US" altLang="zh-CN" sz="2000" i="1">
                        <a:latin typeface="Cambria Math" panose="02040503050406030204" pitchFamily="18" charset="0"/>
                      </a:rPr>
                      <m:t>ψ</m:t>
                    </m:r>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𝐹</m:t>
                        </m:r>
                      </m:e>
                      <m:sub>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𝑝</m:t>
                            </m:r>
                          </m:e>
                          <m:sup>
                            <m:r>
                              <a:rPr lang="en-US" altLang="zh-CN" sz="2000" i="1">
                                <a:latin typeface="Cambria Math" panose="02040503050406030204" pitchFamily="18" charset="0"/>
                              </a:rPr>
                              <m:t>𝐷</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𝑘</m:t>
                                </m:r>
                                <m:r>
                                  <a:rPr lang="en-US" altLang="zh-CN" sz="2000" b="0" i="1" smtClean="0">
                                    <a:latin typeface="Cambria Math" panose="02040503050406030204" pitchFamily="18" charset="0"/>
                                  </a:rPr>
                                  <m:t>−1</m:t>
                                </m:r>
                              </m:e>
                            </m:d>
                            <m:r>
                              <a:rPr lang="en-US" altLang="zh-CN" sz="2000" b="0" i="1" smtClean="0">
                                <a:latin typeface="Cambria Math" panose="02040503050406030204" pitchFamily="18" charset="0"/>
                              </a:rPr>
                              <m:t>+</m:t>
                            </m:r>
                            <m:r>
                              <a:rPr lang="en-US" altLang="zh-CN" sz="2000" i="1">
                                <a:latin typeface="Cambria Math" panose="02040503050406030204" pitchFamily="18" charset="0"/>
                              </a:rPr>
                              <m:t>1</m:t>
                            </m:r>
                          </m:sup>
                        </m:sSup>
                      </m:sub>
                    </m:sSub>
                    <m:r>
                      <a:rPr lang="en-US" altLang="zh-CN" sz="2000" i="1">
                        <a:latin typeface="Cambria Math" panose="02040503050406030204" pitchFamily="18" charset="0"/>
                      </a:rPr>
                      <m:t>→</m:t>
                    </m:r>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𝐹</m:t>
                        </m:r>
                      </m:e>
                      <m:sub>
                        <m:r>
                          <a:rPr lang="en-US" altLang="zh-CN" sz="2000" i="1">
                            <a:latin typeface="Cambria Math" panose="02040503050406030204" pitchFamily="18" charset="0"/>
                          </a:rPr>
                          <m:t>𝑝</m:t>
                        </m:r>
                      </m:sub>
                      <m:sup>
                        <m:r>
                          <a:rPr lang="en-US" altLang="zh-CN" sz="2000" i="1">
                            <a:latin typeface="Cambria Math" panose="02040503050406030204" pitchFamily="18" charset="0"/>
                          </a:rPr>
                          <m:t>𝑘</m:t>
                        </m:r>
                      </m:sup>
                    </m:sSubSup>
                  </m:oMath>
                </a14:m>
                <a:endParaRPr lang="en-US" altLang="zh-CN" sz="2000" dirty="0"/>
              </a:p>
              <a:p>
                <a:endParaRPr lang="en-US" altLang="zh-CN" sz="2000" dirty="0">
                  <a:ea typeface="宋体" panose="02010600030101010101" pitchFamily="2" charset="-122"/>
                </a:endParaRPr>
              </a:p>
              <a:p>
                <a:endParaRPr lang="en-US" altLang="zh-CN" sz="2000" dirty="0">
                  <a:ea typeface="宋体" panose="02010600030101010101" pitchFamily="2" charset="-122"/>
                </a:endParaRPr>
              </a:p>
            </p:txBody>
          </p:sp>
        </mc:Choice>
        <mc:Fallback>
          <p:sp>
            <p:nvSpPr>
              <p:cNvPr id="26" name="内容占位符 2">
                <a:extLst>
                  <a:ext uri="{FF2B5EF4-FFF2-40B4-BE49-F238E27FC236}">
                    <a16:creationId xmlns:a16="http://schemas.microsoft.com/office/drawing/2014/main" id="{6E2E9C45-FFC1-42C7-9BDB-22CAEAC6A1CE}"/>
                  </a:ext>
                </a:extLst>
              </p:cNvPr>
              <p:cNvSpPr>
                <a:spLocks noGrp="1" noRot="1" noChangeAspect="1" noMove="1" noResize="1" noEditPoints="1" noAdjustHandles="1" noChangeArrowheads="1" noChangeShapeType="1" noTextEdit="1"/>
              </p:cNvSpPr>
              <p:nvPr>
                <p:ph idx="1"/>
              </p:nvPr>
            </p:nvSpPr>
            <p:spPr>
              <a:xfrm>
                <a:off x="542290" y="1770434"/>
                <a:ext cx="8226425" cy="1489601"/>
              </a:xfrm>
              <a:blipFill>
                <a:blip r:embed="rId3"/>
                <a:stretch>
                  <a:fillRect l="-51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 name="矩形 1">
                <a:extLst>
                  <a:ext uri="{FF2B5EF4-FFF2-40B4-BE49-F238E27FC236}">
                    <a16:creationId xmlns:a16="http://schemas.microsoft.com/office/drawing/2014/main" id="{6B1FF8AF-892B-47A1-B422-E65C4A9FE734}"/>
                  </a:ext>
                </a:extLst>
              </p:cNvPr>
              <p:cNvSpPr/>
              <p:nvPr/>
            </p:nvSpPr>
            <p:spPr>
              <a:xfrm>
                <a:off x="758214" y="3597966"/>
                <a:ext cx="7567938" cy="2429961"/>
              </a:xfrm>
              <a:prstGeom prst="rect">
                <a:avLst/>
              </a:prstGeom>
            </p:spPr>
            <p:txBody>
              <a:bodyPr wrap="square">
                <a:spAutoFit/>
              </a:bodyPr>
              <a:lstStyle/>
              <a:p>
                <a:r>
                  <a:rPr lang="en-US" altLang="zh-CN" sz="2000" dirty="0"/>
                  <a:t>Let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𝛼</m:t>
                        </m:r>
                      </m:e>
                      <m:sub>
                        <m:r>
                          <a:rPr lang="en-US" altLang="zh-CN" sz="2000" i="1">
                            <a:latin typeface="Cambria Math" panose="02040503050406030204" pitchFamily="18" charset="0"/>
                          </a:rPr>
                          <m:t>1</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𝑎</m:t>
                        </m:r>
                      </m:e>
                      <m:sub>
                        <m:r>
                          <a:rPr lang="en-US" altLang="zh-CN" sz="2000" i="1">
                            <a:latin typeface="Cambria Math" panose="02040503050406030204" pitchFamily="18" charset="0"/>
                          </a:rPr>
                          <m:t>𝑘</m:t>
                        </m:r>
                      </m:sub>
                    </m:sSub>
                  </m:oMath>
                </a14:m>
                <a:r>
                  <a:rPr lang="en-US" altLang="zh-CN" sz="2000" dirty="0"/>
                  <a:t> be </a:t>
                </a:r>
                <a14:m>
                  <m:oMath xmlns:m="http://schemas.openxmlformats.org/officeDocument/2006/math">
                    <m:r>
                      <a:rPr lang="en-US" altLang="zh-CN" sz="2000" i="1">
                        <a:latin typeface="Cambria Math" panose="02040503050406030204" pitchFamily="18" charset="0"/>
                      </a:rPr>
                      <m:t>𝑘</m:t>
                    </m:r>
                  </m:oMath>
                </a14:m>
                <a:r>
                  <a:rPr lang="en-US" altLang="zh-CN" sz="2000" dirty="0"/>
                  <a:t> distinct elements in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𝐹</m:t>
                        </m:r>
                      </m:e>
                      <m:sub>
                        <m:r>
                          <a:rPr lang="en-US" altLang="zh-CN" sz="2000" i="1">
                            <a:latin typeface="Cambria Math" panose="02040503050406030204" pitchFamily="18" charset="0"/>
                          </a:rPr>
                          <m:t>𝑝</m:t>
                        </m:r>
                      </m:sub>
                    </m:sSub>
                  </m:oMath>
                </a14:m>
                <a:r>
                  <a:rPr lang="en-US" altLang="zh-CN" sz="2000" dirty="0"/>
                  <a:t>, for any vector </a:t>
                </a:r>
                <a14:m>
                  <m:oMath xmlns:m="http://schemas.openxmlformats.org/officeDocument/2006/math">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𝑎</m:t>
                            </m:r>
                          </m:e>
                          <m:sub>
                            <m:r>
                              <a:rPr lang="en-US" altLang="zh-CN" sz="2000" i="1">
                                <a:latin typeface="Cambria Math" panose="02040503050406030204" pitchFamily="18" charset="0"/>
                              </a:rPr>
                              <m:t>1</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𝑎</m:t>
                            </m:r>
                          </m:e>
                          <m:sub>
                            <m:r>
                              <a:rPr lang="en-US" altLang="zh-CN" sz="2000" i="1">
                                <a:latin typeface="Cambria Math" panose="02040503050406030204" pitchFamily="18" charset="0"/>
                              </a:rPr>
                              <m:t>𝑘</m:t>
                            </m:r>
                          </m:sub>
                        </m:sSub>
                      </m:e>
                    </m:d>
                    <m:r>
                      <a:rPr lang="en-US" altLang="zh-CN" sz="2000" i="1">
                        <a:latin typeface="Cambria Math" panose="02040503050406030204" pitchFamily="18" charset="0"/>
                      </a:rPr>
                      <m:t>∈</m:t>
                    </m:r>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𝐹</m:t>
                        </m:r>
                      </m:e>
                      <m:sub>
                        <m:r>
                          <a:rPr lang="en-US" altLang="zh-CN" sz="2000" i="1">
                            <a:latin typeface="Cambria Math" panose="02040503050406030204" pitchFamily="18" charset="0"/>
                          </a:rPr>
                          <m:t>𝑝</m:t>
                        </m:r>
                      </m:sub>
                      <m:sup>
                        <m:r>
                          <a:rPr lang="en-US" altLang="zh-CN" sz="2000" i="1">
                            <a:latin typeface="Cambria Math" panose="02040503050406030204" pitchFamily="18" charset="0"/>
                          </a:rPr>
                          <m:t>𝑘</m:t>
                        </m:r>
                      </m:sup>
                    </m:sSubSup>
                    <m:r>
                      <a:rPr lang="en-US" altLang="zh-CN" sz="2000" i="1">
                        <a:latin typeface="Cambria Math" panose="02040503050406030204" pitchFamily="18" charset="0"/>
                      </a:rPr>
                      <m:t>,</m:t>
                    </m:r>
                  </m:oMath>
                </a14:m>
                <a:r>
                  <a:rPr lang="en-US" altLang="zh-CN" sz="2000" dirty="0"/>
                  <a:t> we can find a unique polynomial of degree at most k-1 satisfies </a:t>
                </a:r>
              </a:p>
              <a:p>
                <a14:m>
                  <m:oMathPara xmlns:m="http://schemas.openxmlformats.org/officeDocument/2006/math">
                    <m:oMathParaPr>
                      <m:jc m:val="centerGroup"/>
                    </m:oMathParaPr>
                    <m:oMath xmlns:m="http://schemas.openxmlformats.org/officeDocument/2006/math">
                      <m:r>
                        <a:rPr lang="en-US" altLang="zh-CN" sz="2000" i="1">
                          <a:latin typeface="Cambria Math" panose="02040503050406030204" pitchFamily="18" charset="0"/>
                        </a:rPr>
                        <m:t>𝑓</m:t>
                      </m:r>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𝛼</m:t>
                              </m:r>
                            </m:e>
                            <m:sub>
                              <m:r>
                                <a:rPr lang="en-US" altLang="zh-CN" sz="2000" i="1">
                                  <a:latin typeface="Cambria Math" panose="02040503050406030204" pitchFamily="18" charset="0"/>
                                </a:rPr>
                                <m:t>𝑖</m:t>
                              </m:r>
                            </m:sub>
                          </m:sSub>
                        </m:e>
                      </m:d>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𝑎</m:t>
                          </m:r>
                        </m:e>
                        <m:sub>
                          <m:r>
                            <a:rPr lang="en-US" altLang="zh-CN" sz="2000" i="1">
                              <a:latin typeface="Cambria Math" panose="02040503050406030204" pitchFamily="18" charset="0"/>
                            </a:rPr>
                            <m:t>𝑖</m:t>
                          </m:r>
                        </m:sub>
                      </m:sSub>
                    </m:oMath>
                  </m:oMathPara>
                </a14:m>
                <a:endParaRPr lang="en-US" altLang="zh-CN" sz="2000" dirty="0"/>
              </a:p>
              <a:p>
                <a:r>
                  <a:rPr lang="en-US" altLang="zh-CN" sz="2000" dirty="0"/>
                  <a:t> Since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𝐹</m:t>
                        </m:r>
                      </m:e>
                      <m:sub>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𝑝</m:t>
                            </m:r>
                          </m:e>
                          <m:sup>
                            <m:r>
                              <a:rPr lang="en-US" altLang="zh-CN" sz="2000" i="1">
                                <a:latin typeface="Cambria Math" panose="02040503050406030204" pitchFamily="18" charset="0"/>
                              </a:rPr>
                              <m:t>𝐷</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𝑘</m:t>
                                </m:r>
                                <m:r>
                                  <a:rPr lang="en-US" altLang="zh-CN" sz="2000" i="1">
                                    <a:latin typeface="Cambria Math" panose="02040503050406030204" pitchFamily="18" charset="0"/>
                                  </a:rPr>
                                  <m:t>−1</m:t>
                                </m:r>
                              </m:e>
                            </m:d>
                            <m:r>
                              <a:rPr lang="en-US" altLang="zh-CN" sz="2000" i="1">
                                <a:latin typeface="Cambria Math" panose="02040503050406030204" pitchFamily="18" charset="0"/>
                              </a:rPr>
                              <m:t>+1</m:t>
                            </m:r>
                          </m:sup>
                        </m:sSup>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𝐹</m:t>
                        </m:r>
                      </m:e>
                      <m:sub>
                        <m:r>
                          <a:rPr lang="en-US" altLang="zh-CN" sz="2000" i="1">
                            <a:latin typeface="Cambria Math" panose="02040503050406030204" pitchFamily="18" charset="0"/>
                          </a:rPr>
                          <m:t>𝑝</m:t>
                        </m:r>
                      </m:sub>
                    </m:sSub>
                    <m:r>
                      <a:rPr lang="en-US" altLang="zh-CN" sz="2000" i="1">
                        <a:latin typeface="Cambria Math" panose="02040503050406030204" pitchFamily="18" charset="0"/>
                      </a:rPr>
                      <m:t>[</m:t>
                    </m:r>
                    <m:r>
                      <a:rPr lang="en-US" altLang="zh-CN" sz="2000" i="1">
                        <a:latin typeface="Cambria Math" panose="02040503050406030204" pitchFamily="18" charset="0"/>
                      </a:rPr>
                      <m:t>𝑥</m:t>
                    </m:r>
                    <m:r>
                      <a:rPr lang="en-US" altLang="zh-CN" sz="2000" i="1">
                        <a:latin typeface="Cambria Math" panose="02040503050406030204" pitchFamily="18" charset="0"/>
                      </a:rPr>
                      <m:t>]/(</m:t>
                    </m:r>
                    <m:r>
                      <a:rPr lang="en-US" altLang="zh-CN" sz="2000" i="1">
                        <a:latin typeface="Cambria Math" panose="02040503050406030204" pitchFamily="18" charset="0"/>
                      </a:rPr>
                      <m:t>h</m:t>
                    </m:r>
                    <m:r>
                      <a:rPr lang="en-US" altLang="zh-CN" sz="2000" i="1">
                        <a:latin typeface="Cambria Math" panose="02040503050406030204" pitchFamily="18" charset="0"/>
                      </a:rPr>
                      <m:t>(</m:t>
                    </m:r>
                    <m:r>
                      <a:rPr lang="en-US" altLang="zh-CN" sz="2000" i="1">
                        <a:latin typeface="Cambria Math" panose="02040503050406030204" pitchFamily="18" charset="0"/>
                      </a:rPr>
                      <m:t>𝑥</m:t>
                    </m:r>
                    <m:r>
                      <a:rPr lang="en-US" altLang="zh-CN" sz="2000" i="1">
                        <a:latin typeface="Cambria Math" panose="02040503050406030204" pitchFamily="18" charset="0"/>
                      </a:rPr>
                      <m:t>))</m:t>
                    </m:r>
                  </m:oMath>
                </a14:m>
                <a:r>
                  <a:rPr lang="en-US" altLang="zh-CN" sz="2000" dirty="0"/>
                  <a:t> for some irreducible polynomial h(x) of degree </a:t>
                </a:r>
                <a14:m>
                  <m:oMath xmlns:m="http://schemas.openxmlformats.org/officeDocument/2006/math">
                    <m:r>
                      <a:rPr lang="en-US" altLang="zh-CN" sz="2000" i="1">
                        <a:latin typeface="Cambria Math" panose="02040503050406030204" pitchFamily="18" charset="0"/>
                      </a:rPr>
                      <m:t>𝐷</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𝑘</m:t>
                        </m:r>
                        <m:r>
                          <a:rPr lang="en-US" altLang="zh-CN" sz="2000" i="1">
                            <a:latin typeface="Cambria Math" panose="02040503050406030204" pitchFamily="18" charset="0"/>
                          </a:rPr>
                          <m:t>−1</m:t>
                        </m:r>
                      </m:e>
                    </m:d>
                    <m:r>
                      <a:rPr lang="en-US" altLang="zh-CN" sz="2000" i="1">
                        <a:latin typeface="Cambria Math" panose="02040503050406030204" pitchFamily="18" charset="0"/>
                      </a:rPr>
                      <m:t>+1</m:t>
                    </m:r>
                  </m:oMath>
                </a14:m>
                <a:r>
                  <a:rPr lang="en-US" altLang="zh-CN" sz="2000" dirty="0"/>
                  <a:t> over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𝐹</m:t>
                        </m:r>
                      </m:e>
                      <m:sub>
                        <m:r>
                          <a:rPr lang="en-US" altLang="zh-CN" sz="2000" i="1">
                            <a:latin typeface="Cambria Math" panose="02040503050406030204" pitchFamily="18" charset="0"/>
                          </a:rPr>
                          <m:t>𝑝</m:t>
                        </m:r>
                      </m:sub>
                    </m:sSub>
                  </m:oMath>
                </a14:m>
                <a:r>
                  <a:rPr lang="en-US" altLang="zh-CN" sz="2000" dirty="0"/>
                  <a:t>, </a:t>
                </a:r>
              </a:p>
              <a:p>
                <a:pPr algn="ctr"/>
                <a14:m>
                  <m:oMath xmlns:m="http://schemas.openxmlformats.org/officeDocument/2006/math">
                    <m:r>
                      <a:rPr lang="en-US" altLang="zh-CN" sz="2000" i="1">
                        <a:latin typeface="Cambria Math" panose="02040503050406030204" pitchFamily="18" charset="0"/>
                      </a:rPr>
                      <m:t>𝜙</m:t>
                    </m:r>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𝑎</m:t>
                            </m:r>
                          </m:e>
                          <m:sub>
                            <m:r>
                              <a:rPr lang="en-US" altLang="zh-CN" sz="2000" i="1">
                                <a:latin typeface="Cambria Math" panose="02040503050406030204" pitchFamily="18" charset="0"/>
                              </a:rPr>
                              <m:t>1</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𝑎</m:t>
                            </m:r>
                          </m:e>
                          <m:sub>
                            <m:r>
                              <a:rPr lang="en-US" altLang="zh-CN" sz="2000" i="1">
                                <a:latin typeface="Cambria Math" panose="02040503050406030204" pitchFamily="18" charset="0"/>
                              </a:rPr>
                              <m:t>𝑘</m:t>
                            </m:r>
                          </m:sub>
                        </m:sSub>
                      </m:e>
                    </m:d>
                    <m:r>
                      <a:rPr lang="en-US" altLang="zh-CN" sz="2000" i="1">
                        <a:latin typeface="Cambria Math" panose="02040503050406030204" pitchFamily="18" charset="0"/>
                      </a:rPr>
                      <m:t>=</m:t>
                    </m:r>
                    <m:r>
                      <a:rPr lang="en-US" altLang="zh-CN" sz="2000" i="1">
                        <a:latin typeface="Cambria Math" panose="02040503050406030204" pitchFamily="18" charset="0"/>
                      </a:rPr>
                      <m:t>𝑓</m:t>
                    </m:r>
                    <m:r>
                      <a:rPr lang="en-US" altLang="zh-CN" sz="2000" i="1">
                        <a:latin typeface="Cambria Math" panose="02040503050406030204" pitchFamily="18" charset="0"/>
                      </a:rPr>
                      <m:t>(</m:t>
                    </m:r>
                    <m:r>
                      <a:rPr lang="en-US" altLang="zh-CN" sz="2000" i="1">
                        <a:latin typeface="Cambria Math" panose="02040503050406030204" pitchFamily="18" charset="0"/>
                      </a:rPr>
                      <m:t>𝑥</m:t>
                    </m:r>
                    <m:r>
                      <a:rPr lang="en-US" altLang="zh-CN" sz="2000" i="1">
                        <a:latin typeface="Cambria Math" panose="02040503050406030204" pitchFamily="18" charset="0"/>
                      </a:rPr>
                      <m:t>)</m:t>
                    </m:r>
                  </m:oMath>
                </a14:m>
                <a:r>
                  <a:rPr lang="en-US" altLang="zh-CN" sz="2000" dirty="0"/>
                  <a:t> and </a:t>
                </a:r>
                <a14:m>
                  <m:oMath xmlns:m="http://schemas.openxmlformats.org/officeDocument/2006/math">
                    <m:r>
                      <a:rPr lang="en-US" altLang="zh-CN" sz="2000" i="1">
                        <a:latin typeface="Cambria Math" panose="02040503050406030204" pitchFamily="18" charset="0"/>
                      </a:rPr>
                      <m:t>𝜓</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𝑔</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𝑥</m:t>
                            </m:r>
                          </m:e>
                        </m:d>
                      </m:e>
                    </m:d>
                    <m:r>
                      <a:rPr lang="en-US" altLang="zh-CN" sz="2000" i="1">
                        <a:latin typeface="Cambria Math" panose="02040503050406030204" pitchFamily="18" charset="0"/>
                      </a:rPr>
                      <m:t>=(</m:t>
                    </m:r>
                    <m:r>
                      <a:rPr lang="en-US" altLang="zh-CN" sz="2000" i="1">
                        <a:latin typeface="Cambria Math" panose="02040503050406030204" pitchFamily="18" charset="0"/>
                      </a:rPr>
                      <m:t>𝑔</m:t>
                    </m:r>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𝛼</m:t>
                            </m:r>
                          </m:e>
                          <m:sub>
                            <m:r>
                              <a:rPr lang="en-US" altLang="zh-CN" sz="2000" i="1">
                                <a:latin typeface="Cambria Math" panose="02040503050406030204" pitchFamily="18" charset="0"/>
                              </a:rPr>
                              <m:t>1</m:t>
                            </m:r>
                          </m:sub>
                        </m:sSub>
                      </m:e>
                    </m:d>
                    <m:r>
                      <a:rPr lang="en-US" altLang="zh-CN" sz="2000" i="1">
                        <a:latin typeface="Cambria Math" panose="02040503050406030204" pitchFamily="18" charset="0"/>
                      </a:rPr>
                      <m:t>,…,</m:t>
                    </m:r>
                    <m:r>
                      <a:rPr lang="en-US" altLang="zh-CN" sz="2000" i="1">
                        <a:latin typeface="Cambria Math" panose="02040503050406030204" pitchFamily="18" charset="0"/>
                      </a:rPr>
                      <m:t>𝑔</m:t>
                    </m:r>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𝛼</m:t>
                        </m:r>
                      </m:e>
                      <m:sub>
                        <m:r>
                          <a:rPr lang="en-US" altLang="zh-CN" sz="2000" i="1">
                            <a:latin typeface="Cambria Math" panose="02040503050406030204" pitchFamily="18" charset="0"/>
                          </a:rPr>
                          <m:t>𝑘</m:t>
                        </m:r>
                      </m:sub>
                    </m:sSub>
                    <m:r>
                      <a:rPr lang="en-US" altLang="zh-CN" sz="2000" i="1">
                        <a:latin typeface="Cambria Math" panose="02040503050406030204" pitchFamily="18" charset="0"/>
                      </a:rPr>
                      <m:t>))</m:t>
                    </m:r>
                  </m:oMath>
                </a14:m>
                <a:endParaRPr lang="en-US" altLang="zh-CN" sz="2000" dirty="0"/>
              </a:p>
            </p:txBody>
          </p:sp>
        </mc:Choice>
        <mc:Fallback>
          <p:sp>
            <p:nvSpPr>
              <p:cNvPr id="2" name="矩形 1">
                <a:extLst>
                  <a:ext uri="{FF2B5EF4-FFF2-40B4-BE49-F238E27FC236}">
                    <a16:creationId xmlns:a16="http://schemas.microsoft.com/office/drawing/2014/main" id="{6B1FF8AF-892B-47A1-B422-E65C4A9FE734}"/>
                  </a:ext>
                </a:extLst>
              </p:cNvPr>
              <p:cNvSpPr>
                <a:spLocks noRot="1" noChangeAspect="1" noMove="1" noResize="1" noEditPoints="1" noAdjustHandles="1" noChangeArrowheads="1" noChangeShapeType="1" noTextEdit="1"/>
              </p:cNvSpPr>
              <p:nvPr/>
            </p:nvSpPr>
            <p:spPr>
              <a:xfrm>
                <a:off x="758214" y="3597966"/>
                <a:ext cx="7567938" cy="2429961"/>
              </a:xfrm>
              <a:prstGeom prst="rect">
                <a:avLst/>
              </a:prstGeom>
              <a:blipFill>
                <a:blip r:embed="rId4"/>
                <a:stretch>
                  <a:fillRect l="-805" t="-1003" b="-3008"/>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21439650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456300" y="608400"/>
            <a:ext cx="8226900" cy="705600"/>
          </a:xfrm>
        </p:spPr>
        <p:txBody>
          <a:bodyPr/>
          <a:lstStyle/>
          <a:p>
            <a:pPr algn="ctr"/>
            <a:r>
              <a:rPr lang="en-US" altLang="zh-CN" dirty="0"/>
              <a:t>Instantiation of degree-D RMFE</a:t>
            </a:r>
          </a:p>
        </p:txBody>
      </p:sp>
      <mc:AlternateContent xmlns:mc="http://schemas.openxmlformats.org/markup-compatibility/2006">
        <mc:Choice xmlns:a14="http://schemas.microsoft.com/office/drawing/2010/main" Requires="a14">
          <p:sp>
            <p:nvSpPr>
              <p:cNvPr id="26" name="内容占位符 2">
                <a:extLst>
                  <a:ext uri="{FF2B5EF4-FFF2-40B4-BE49-F238E27FC236}">
                    <a16:creationId xmlns:a16="http://schemas.microsoft.com/office/drawing/2014/main" id="{6E2E9C45-FFC1-42C7-9BDB-22CAEAC6A1CE}"/>
                  </a:ext>
                </a:extLst>
              </p:cNvPr>
              <p:cNvSpPr>
                <a:spLocks noGrp="1"/>
              </p:cNvSpPr>
              <p:nvPr>
                <p:ph idx="1"/>
              </p:nvPr>
            </p:nvSpPr>
            <p:spPr>
              <a:xfrm>
                <a:off x="542290" y="1770434"/>
                <a:ext cx="8226425" cy="2699335"/>
              </a:xfrm>
            </p:spPr>
            <p:txBody>
              <a:bodyPr>
                <a:normAutofit fontScale="85000" lnSpcReduction="10000"/>
              </a:bodyPr>
              <a:lstStyle/>
              <a:p>
                <a:pPr marL="0" indent="0">
                  <a:buNone/>
                </a:pPr>
                <a:r>
                  <a:rPr lang="en-US" altLang="zh-CN" sz="2000" dirty="0"/>
                  <a:t>(</a:t>
                </a:r>
                <a:r>
                  <a:rPr lang="en-US" altLang="zh-CN" sz="2000" b="1" dirty="0">
                    <a:solidFill>
                      <a:srgbClr val="C00000"/>
                    </a:solidFill>
                  </a:rPr>
                  <a:t>Multiplication</a:t>
                </a:r>
                <a:r>
                  <a:rPr lang="en-US" altLang="zh-CN" sz="2000" dirty="0"/>
                  <a:t>):  for any D vectors </a:t>
                </a:r>
                <a14:m>
                  <m:oMath xmlns:m="http://schemas.openxmlformats.org/officeDocument/2006/math">
                    <m:sSub>
                      <m:sSubPr>
                        <m:ctrlPr>
                          <a:rPr lang="en-US" altLang="zh-CN" sz="2000" b="1" i="1" smtClean="0">
                            <a:latin typeface="Cambria Math" panose="02040503050406030204" pitchFamily="18" charset="0"/>
                          </a:rPr>
                        </m:ctrlPr>
                      </m:sSubPr>
                      <m:e>
                        <m:r>
                          <a:rPr lang="en-US" altLang="zh-CN" sz="2000" b="1" i="1" smtClean="0">
                            <a:latin typeface="Cambria Math" panose="02040503050406030204" pitchFamily="18" charset="0"/>
                          </a:rPr>
                          <m:t>𝒙</m:t>
                        </m:r>
                      </m:e>
                      <m:sub>
                        <m:r>
                          <a:rPr lang="en-US" altLang="zh-CN" sz="2000" b="1" i="1" smtClean="0">
                            <a:latin typeface="Cambria Math" panose="02040503050406030204" pitchFamily="18" charset="0"/>
                          </a:rPr>
                          <m:t>𝟏</m:t>
                        </m:r>
                      </m:sub>
                    </m:sSub>
                    <m:r>
                      <a:rPr lang="en-US" altLang="zh-CN" sz="2000" b="1" i="1" smtClean="0">
                        <a:latin typeface="Cambria Math" panose="02040503050406030204" pitchFamily="18" charset="0"/>
                      </a:rPr>
                      <m:t>,</m:t>
                    </m:r>
                    <m:sSub>
                      <m:sSubPr>
                        <m:ctrlPr>
                          <a:rPr lang="en-US" altLang="zh-CN" sz="2000" b="1" i="1" smtClean="0">
                            <a:latin typeface="Cambria Math" panose="02040503050406030204" pitchFamily="18" charset="0"/>
                          </a:rPr>
                        </m:ctrlPr>
                      </m:sSubPr>
                      <m:e>
                        <m:r>
                          <a:rPr lang="en-US" altLang="zh-CN" sz="2000" b="1" i="1" smtClean="0">
                            <a:latin typeface="Cambria Math" panose="02040503050406030204" pitchFamily="18" charset="0"/>
                          </a:rPr>
                          <m:t>𝒙</m:t>
                        </m:r>
                      </m:e>
                      <m:sub>
                        <m:r>
                          <a:rPr lang="en-US" altLang="zh-CN" sz="2000" b="1" i="1" smtClean="0">
                            <a:latin typeface="Cambria Math" panose="02040503050406030204" pitchFamily="18" charset="0"/>
                          </a:rPr>
                          <m:t>𝟐</m:t>
                        </m:r>
                      </m:sub>
                    </m:sSub>
                    <m:r>
                      <a:rPr lang="en-US" altLang="zh-CN" sz="2000" b="1" i="1" smtClean="0">
                        <a:latin typeface="Cambria Math" panose="02040503050406030204" pitchFamily="18" charset="0"/>
                      </a:rPr>
                      <m:t>,…</m:t>
                    </m:r>
                    <m:sSub>
                      <m:sSubPr>
                        <m:ctrlPr>
                          <a:rPr lang="en-US" altLang="zh-CN" sz="2000" b="1" i="1" smtClean="0">
                            <a:latin typeface="Cambria Math" panose="02040503050406030204" pitchFamily="18" charset="0"/>
                          </a:rPr>
                        </m:ctrlPr>
                      </m:sSubPr>
                      <m:e>
                        <m:r>
                          <a:rPr lang="en-US" altLang="zh-CN" sz="2000" b="1" i="1" smtClean="0">
                            <a:latin typeface="Cambria Math" panose="02040503050406030204" pitchFamily="18" charset="0"/>
                          </a:rPr>
                          <m:t>𝒙</m:t>
                        </m:r>
                      </m:e>
                      <m:sub>
                        <m:r>
                          <a:rPr lang="en-US" altLang="zh-CN" sz="2000" b="1" i="1" smtClean="0">
                            <a:latin typeface="Cambria Math" panose="02040503050406030204" pitchFamily="18" charset="0"/>
                          </a:rPr>
                          <m:t>𝑫</m:t>
                        </m:r>
                      </m:sub>
                    </m:sSub>
                    <m:r>
                      <a:rPr lang="en-US" altLang="zh-CN" sz="2000" b="0" i="1" smtClean="0">
                        <a:latin typeface="Cambria Math" panose="02040503050406030204" pitchFamily="18" charset="0"/>
                      </a:rPr>
                      <m:t>∈</m:t>
                    </m:r>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𝐹</m:t>
                        </m:r>
                      </m:e>
                      <m:sub>
                        <m:r>
                          <a:rPr lang="en-US" altLang="zh-CN" sz="2000" i="1">
                            <a:latin typeface="Cambria Math" panose="02040503050406030204" pitchFamily="18" charset="0"/>
                          </a:rPr>
                          <m:t>𝑝</m:t>
                        </m:r>
                      </m:sub>
                      <m:sup>
                        <m:r>
                          <a:rPr lang="en-US" altLang="zh-CN" sz="2000" i="1">
                            <a:latin typeface="Cambria Math" panose="02040503050406030204" pitchFamily="18" charset="0"/>
                          </a:rPr>
                          <m:t>𝑘</m:t>
                        </m:r>
                      </m:sup>
                    </m:sSubSup>
                    <m:r>
                      <a:rPr lang="en-US" altLang="zh-CN" sz="2000" b="0" i="1" smtClean="0">
                        <a:latin typeface="Cambria Math" panose="02040503050406030204" pitchFamily="18" charset="0"/>
                      </a:rPr>
                      <m:t>,</m:t>
                    </m:r>
                  </m:oMath>
                </a14:m>
                <a:r>
                  <a:rPr lang="en-US" altLang="zh-CN" sz="2000" dirty="0"/>
                  <a:t> we first interpolate these D vectors by D polynomials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𝑓</m:t>
                        </m:r>
                      </m:e>
                      <m:sub>
                        <m:r>
                          <a:rPr lang="en-US" altLang="zh-CN" sz="2000" b="0" i="1" smtClean="0">
                            <a:latin typeface="Cambria Math" panose="02040503050406030204" pitchFamily="18" charset="0"/>
                          </a:rPr>
                          <m:t>1</m:t>
                        </m:r>
                      </m:sub>
                    </m:sSub>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𝑥</m:t>
                        </m:r>
                      </m:e>
                    </m:d>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𝑓</m:t>
                        </m:r>
                      </m:e>
                      <m:sub>
                        <m:r>
                          <a:rPr lang="en-US" altLang="zh-CN" sz="2000" b="0" i="1" smtClean="0">
                            <a:latin typeface="Cambria Math" panose="02040503050406030204" pitchFamily="18" charset="0"/>
                          </a:rPr>
                          <m:t>𝐷</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𝑥</m:t>
                    </m:r>
                    <m:r>
                      <a:rPr lang="en-US" altLang="zh-CN" sz="2000" b="0" i="1" smtClean="0">
                        <a:latin typeface="Cambria Math" panose="02040503050406030204" pitchFamily="18" charset="0"/>
                      </a:rPr>
                      <m:t>)</m:t>
                    </m:r>
                  </m:oMath>
                </a14:m>
                <a:r>
                  <a:rPr lang="en-US" altLang="zh-CN" sz="2000" dirty="0"/>
                  <a:t> such that </a:t>
                </a:r>
              </a:p>
              <a:p>
                <a:pPr marL="0"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𝜙</m:t>
                      </m:r>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1" i="1" smtClean="0">
                                  <a:latin typeface="Cambria Math" panose="02040503050406030204" pitchFamily="18" charset="0"/>
                                </a:rPr>
                                <m:t>𝒙</m:t>
                              </m:r>
                            </m:e>
                            <m:sub>
                              <m:r>
                                <a:rPr lang="en-US" altLang="zh-CN" sz="2000" b="0" i="1" smtClean="0">
                                  <a:latin typeface="Cambria Math" panose="02040503050406030204" pitchFamily="18" charset="0"/>
                                </a:rPr>
                                <m:t>𝑖</m:t>
                              </m:r>
                            </m:sub>
                          </m:sSub>
                        </m:e>
                      </m:d>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𝑓</m:t>
                          </m:r>
                        </m:e>
                        <m:sub>
                          <m:r>
                            <a:rPr lang="en-US" altLang="zh-CN" sz="2000" b="0" i="1" smtClean="0">
                              <a:latin typeface="Cambria Math" panose="02040503050406030204" pitchFamily="18" charset="0"/>
                            </a:rPr>
                            <m:t>𝑖</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𝑥</m:t>
                      </m:r>
                      <m:r>
                        <a:rPr lang="en-US" altLang="zh-CN" sz="2000" b="0" i="1" smtClean="0">
                          <a:latin typeface="Cambria Math" panose="02040503050406030204" pitchFamily="18" charset="0"/>
                        </a:rPr>
                        <m:t>)</m:t>
                      </m:r>
                    </m:oMath>
                  </m:oMathPara>
                </a14:m>
                <a:endParaRPr lang="en-US" altLang="zh-CN" sz="2000" dirty="0"/>
              </a:p>
              <a:p>
                <a:pPr marL="0" indent="0">
                  <a:buNone/>
                </a:pPr>
                <a:r>
                  <a:rPr lang="en-US" altLang="zh-CN" sz="2000" dirty="0"/>
                  <a:t>Then we have</a:t>
                </a:r>
              </a:p>
              <a:p>
                <a:pPr marL="0" indent="0">
                  <a:buNone/>
                </a:pPr>
                <a14:m>
                  <m:oMathPara xmlns:m="http://schemas.openxmlformats.org/officeDocument/2006/math">
                    <m:oMathParaPr>
                      <m:jc m:val="centerGroup"/>
                    </m:oMathParaPr>
                    <m:oMath xmlns:m="http://schemas.openxmlformats.org/officeDocument/2006/math">
                      <m:sSub>
                        <m:sSubPr>
                          <m:ctrlPr>
                            <a:rPr lang="en-US" altLang="zh-CN" sz="2000" b="1" i="1" smtClean="0">
                              <a:latin typeface="Cambria Math" panose="02040503050406030204" pitchFamily="18" charset="0"/>
                            </a:rPr>
                          </m:ctrlPr>
                        </m:sSubPr>
                        <m:e>
                          <m:r>
                            <a:rPr lang="en-US" altLang="zh-CN" sz="2000" b="1" i="1" smtClean="0">
                              <a:latin typeface="Cambria Math" panose="02040503050406030204" pitchFamily="18" charset="0"/>
                            </a:rPr>
                            <m:t>𝒙</m:t>
                          </m:r>
                        </m:e>
                        <m:sub>
                          <m:r>
                            <a:rPr lang="en-US" altLang="zh-CN" sz="2000" b="1" i="1" smtClean="0">
                              <a:latin typeface="Cambria Math" panose="02040503050406030204" pitchFamily="18" charset="0"/>
                            </a:rPr>
                            <m:t>𝟏</m:t>
                          </m:r>
                        </m:sub>
                      </m:sSub>
                      <m:r>
                        <a:rPr lang="en-US" altLang="zh-CN" sz="2000" b="1" i="1" smtClean="0">
                          <a:latin typeface="Cambria Math" panose="02040503050406030204" pitchFamily="18" charset="0"/>
                        </a:rPr>
                        <m:t>⋆⋯⋆</m:t>
                      </m:r>
                      <m:sSub>
                        <m:sSubPr>
                          <m:ctrlPr>
                            <a:rPr lang="en-US" altLang="zh-CN" sz="2000" b="1" i="1" smtClean="0">
                              <a:latin typeface="Cambria Math" panose="02040503050406030204" pitchFamily="18" charset="0"/>
                            </a:rPr>
                          </m:ctrlPr>
                        </m:sSubPr>
                        <m:e>
                          <m:r>
                            <a:rPr lang="en-US" altLang="zh-CN" sz="2000" b="1" i="1" smtClean="0">
                              <a:latin typeface="Cambria Math" panose="02040503050406030204" pitchFamily="18" charset="0"/>
                            </a:rPr>
                            <m:t>𝒙</m:t>
                          </m:r>
                        </m:e>
                        <m:sub>
                          <m:r>
                            <a:rPr lang="en-US" altLang="zh-CN" sz="2000" b="1" i="1" smtClean="0">
                              <a:latin typeface="Cambria Math" panose="02040503050406030204" pitchFamily="18" charset="0"/>
                            </a:rPr>
                            <m:t>𝑫</m:t>
                          </m:r>
                        </m:sub>
                      </m:sSub>
                      <m:r>
                        <a:rPr lang="en-US" altLang="zh-CN" sz="2000" b="1" i="1" smtClean="0">
                          <a:latin typeface="Cambria Math" panose="02040503050406030204" pitchFamily="18" charset="0"/>
                        </a:rPr>
                        <m:t>=</m:t>
                      </m:r>
                      <m:d>
                        <m:dPr>
                          <m:ctrlPr>
                            <a:rPr lang="en-US" altLang="zh-CN" sz="2000" b="1" i="1" smtClean="0">
                              <a:latin typeface="Cambria Math" panose="02040503050406030204" pitchFamily="18" charset="0"/>
                            </a:rPr>
                          </m:ctrlPr>
                        </m:dPr>
                        <m:e>
                          <m:r>
                            <a:rPr lang="en-US" altLang="zh-CN" sz="2000" b="0" i="1" smtClean="0">
                              <a:latin typeface="Cambria Math" panose="02040503050406030204" pitchFamily="18" charset="0"/>
                            </a:rPr>
                            <m:t>∏</m:t>
                          </m:r>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𝑓</m:t>
                              </m:r>
                            </m:e>
                            <m:sub>
                              <m:r>
                                <a:rPr lang="en-US" altLang="zh-CN" sz="2000" b="0" i="1" smtClean="0">
                                  <a:latin typeface="Cambria Math" panose="02040503050406030204" pitchFamily="18" charset="0"/>
                                </a:rPr>
                                <m:t>𝑖</m:t>
                              </m:r>
                            </m:sub>
                          </m:sSub>
                          <m:d>
                            <m:dPr>
                              <m:ctrlPr>
                                <a:rPr lang="en-US" altLang="zh-CN" sz="2000" b="0" i="1" smtClean="0">
                                  <a:latin typeface="Cambria Math" panose="02040503050406030204" pitchFamily="18" charset="0"/>
                                </a:rPr>
                              </m:ctrlPr>
                            </m:dPr>
                            <m:e>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𝛼</m:t>
                                  </m:r>
                                </m:e>
                                <m:sub>
                                  <m:r>
                                    <a:rPr lang="en-US" altLang="zh-CN" sz="2000" b="0" i="1" smtClean="0">
                                      <a:latin typeface="Cambria Math" panose="02040503050406030204" pitchFamily="18" charset="0"/>
                                    </a:rPr>
                                    <m:t>1</m:t>
                                  </m:r>
                                </m:sub>
                              </m:sSub>
                            </m:e>
                          </m:d>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𝑓</m:t>
                              </m:r>
                            </m:e>
                            <m:sub>
                              <m:r>
                                <a:rPr lang="en-US" altLang="zh-CN" sz="2000" b="0" i="1" smtClean="0">
                                  <a:latin typeface="Cambria Math" panose="02040503050406030204" pitchFamily="18" charset="0"/>
                                </a:rPr>
                                <m:t>𝑖</m:t>
                              </m:r>
                            </m:sub>
                          </m:sSub>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𝛼</m:t>
                                  </m:r>
                                </m:e>
                                <m:sub>
                                  <m:r>
                                    <a:rPr lang="en-US" altLang="zh-CN" sz="2000" b="0" i="1" smtClean="0">
                                      <a:latin typeface="Cambria Math" panose="02040503050406030204" pitchFamily="18" charset="0"/>
                                    </a:rPr>
                                    <m:t>𝑘</m:t>
                                  </m:r>
                                </m:sub>
                              </m:sSub>
                            </m:e>
                          </m:d>
                        </m:e>
                      </m:d>
                    </m:oMath>
                  </m:oMathPara>
                </a14:m>
                <a:endParaRPr lang="en-US" altLang="zh-CN" sz="2000"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𝜓</m:t>
                      </m:r>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𝑓</m:t>
                              </m:r>
                            </m:e>
                            <m:sub>
                              <m:r>
                                <a:rPr lang="en-US" altLang="zh-CN" sz="2000" b="0" i="1" smtClean="0">
                                  <a:latin typeface="Cambria Math" panose="02040503050406030204" pitchFamily="18" charset="0"/>
                                </a:rPr>
                                <m:t>1</m:t>
                              </m:r>
                            </m:sub>
                          </m:sSub>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𝑥</m:t>
                              </m:r>
                            </m:e>
                          </m:d>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𝑓</m:t>
                              </m:r>
                            </m:e>
                            <m:sub>
                              <m:r>
                                <a:rPr lang="en-US" altLang="zh-CN" sz="2000" b="0" i="1" smtClean="0">
                                  <a:latin typeface="Cambria Math" panose="02040503050406030204" pitchFamily="18" charset="0"/>
                                </a:rPr>
                                <m:t>𝐷</m:t>
                              </m:r>
                            </m:sub>
                          </m:sSub>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𝑥</m:t>
                              </m:r>
                            </m:e>
                          </m:d>
                        </m:e>
                      </m:d>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𝜓</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𝜙</m:t>
                      </m:r>
                      <m:d>
                        <m:dPr>
                          <m:ctrlPr>
                            <a:rPr lang="en-US" altLang="zh-CN" sz="2000" b="0" i="1" smtClean="0">
                              <a:latin typeface="Cambria Math" panose="02040503050406030204" pitchFamily="18" charset="0"/>
                            </a:rPr>
                          </m:ctrlPr>
                        </m:dPr>
                        <m:e>
                          <m:sSub>
                            <m:sSubPr>
                              <m:ctrlPr>
                                <a:rPr lang="en-US" altLang="zh-CN" sz="2000" b="1" i="1" smtClean="0">
                                  <a:latin typeface="Cambria Math" panose="02040503050406030204" pitchFamily="18" charset="0"/>
                                </a:rPr>
                              </m:ctrlPr>
                            </m:sSubPr>
                            <m:e>
                              <m:r>
                                <a:rPr lang="en-US" altLang="zh-CN" sz="2000" b="1" i="1" smtClean="0">
                                  <a:latin typeface="Cambria Math" panose="02040503050406030204" pitchFamily="18" charset="0"/>
                                </a:rPr>
                                <m:t>𝒙</m:t>
                              </m:r>
                            </m:e>
                            <m:sub>
                              <m:r>
                                <a:rPr lang="en-US" altLang="zh-CN" sz="2000" b="1" i="1" smtClean="0">
                                  <a:latin typeface="Cambria Math" panose="02040503050406030204" pitchFamily="18" charset="0"/>
                                </a:rPr>
                                <m:t>𝟏</m:t>
                              </m:r>
                            </m:sub>
                          </m:sSub>
                        </m:e>
                      </m:d>
                      <m:r>
                        <a:rPr lang="en-US" altLang="zh-CN" sz="2000" b="0" i="1" smtClean="0">
                          <a:latin typeface="Cambria Math" panose="02040503050406030204" pitchFamily="18" charset="0"/>
                        </a:rPr>
                        <m:t>𝜙</m:t>
                      </m:r>
                      <m:d>
                        <m:dPr>
                          <m:ctrlPr>
                            <a:rPr lang="en-US" altLang="zh-CN" sz="2000" b="0" i="1" smtClean="0">
                              <a:latin typeface="Cambria Math" panose="02040503050406030204" pitchFamily="18" charset="0"/>
                            </a:rPr>
                          </m:ctrlPr>
                        </m:dPr>
                        <m:e>
                          <m:sSub>
                            <m:sSubPr>
                              <m:ctrlPr>
                                <a:rPr lang="en-US" altLang="zh-CN" sz="2000" b="1" i="1" smtClean="0">
                                  <a:latin typeface="Cambria Math" panose="02040503050406030204" pitchFamily="18" charset="0"/>
                                </a:rPr>
                              </m:ctrlPr>
                            </m:sSubPr>
                            <m:e>
                              <m:r>
                                <a:rPr lang="en-US" altLang="zh-CN" sz="2000" b="1" i="1" smtClean="0">
                                  <a:latin typeface="Cambria Math" panose="02040503050406030204" pitchFamily="18" charset="0"/>
                                </a:rPr>
                                <m:t>𝒙</m:t>
                              </m:r>
                            </m:e>
                            <m:sub>
                              <m:r>
                                <a:rPr lang="en-US" altLang="zh-CN" sz="2000" b="1" i="1" smtClean="0">
                                  <a:latin typeface="Cambria Math" panose="02040503050406030204" pitchFamily="18" charset="0"/>
                                </a:rPr>
                                <m:t>𝟐</m:t>
                              </m:r>
                            </m:sub>
                          </m:sSub>
                        </m:e>
                      </m:d>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𝜙</m:t>
                      </m:r>
                      <m:r>
                        <a:rPr lang="en-US" altLang="zh-CN" sz="2000" b="0" i="1" smtClean="0">
                          <a:latin typeface="Cambria Math" panose="02040503050406030204" pitchFamily="18" charset="0"/>
                        </a:rPr>
                        <m:t>(</m:t>
                      </m:r>
                      <m:sSub>
                        <m:sSubPr>
                          <m:ctrlPr>
                            <a:rPr lang="en-US" altLang="zh-CN" sz="2000" b="1" i="1" smtClean="0">
                              <a:latin typeface="Cambria Math" panose="02040503050406030204" pitchFamily="18" charset="0"/>
                            </a:rPr>
                          </m:ctrlPr>
                        </m:sSubPr>
                        <m:e>
                          <m:r>
                            <a:rPr lang="en-US" altLang="zh-CN" sz="2000" b="1" i="1" smtClean="0">
                              <a:latin typeface="Cambria Math" panose="02040503050406030204" pitchFamily="18" charset="0"/>
                            </a:rPr>
                            <m:t>𝒙</m:t>
                          </m:r>
                        </m:e>
                        <m:sub>
                          <m:r>
                            <a:rPr lang="en-US" altLang="zh-CN" sz="2000" b="1" i="1" smtClean="0">
                              <a:latin typeface="Cambria Math" panose="02040503050406030204" pitchFamily="18" charset="0"/>
                            </a:rPr>
                            <m:t>𝑫</m:t>
                          </m:r>
                        </m:sub>
                      </m:sSub>
                      <m:r>
                        <a:rPr lang="en-US" altLang="zh-CN" sz="2000" b="0" i="1" smtClean="0">
                          <a:latin typeface="Cambria Math" panose="02040503050406030204" pitchFamily="18" charset="0"/>
                        </a:rPr>
                        <m:t>))</m:t>
                      </m:r>
                    </m:oMath>
                  </m:oMathPara>
                </a14:m>
                <a:endParaRPr lang="en-US" altLang="zh-CN" sz="2000" dirty="0">
                  <a:ea typeface="宋体" panose="02010600030101010101" pitchFamily="2" charset="-122"/>
                </a:endParaRPr>
              </a:p>
              <a:p>
                <a:endParaRPr lang="en-US" altLang="zh-CN" sz="2000" dirty="0">
                  <a:ea typeface="宋体" panose="02010600030101010101" pitchFamily="2" charset="-122"/>
                </a:endParaRPr>
              </a:p>
            </p:txBody>
          </p:sp>
        </mc:Choice>
        <mc:Fallback>
          <p:sp>
            <p:nvSpPr>
              <p:cNvPr id="26" name="内容占位符 2">
                <a:extLst>
                  <a:ext uri="{FF2B5EF4-FFF2-40B4-BE49-F238E27FC236}">
                    <a16:creationId xmlns:a16="http://schemas.microsoft.com/office/drawing/2014/main" id="{6E2E9C45-FFC1-42C7-9BDB-22CAEAC6A1CE}"/>
                  </a:ext>
                </a:extLst>
              </p:cNvPr>
              <p:cNvSpPr>
                <a:spLocks noGrp="1" noRot="1" noChangeAspect="1" noMove="1" noResize="1" noEditPoints="1" noAdjustHandles="1" noChangeArrowheads="1" noChangeShapeType="1" noTextEdit="1"/>
              </p:cNvSpPr>
              <p:nvPr>
                <p:ph idx="1"/>
              </p:nvPr>
            </p:nvSpPr>
            <p:spPr>
              <a:xfrm>
                <a:off x="542290" y="1770434"/>
                <a:ext cx="8226425" cy="2699335"/>
              </a:xfrm>
              <a:blipFill>
                <a:blip r:embed="rId3"/>
                <a:stretch>
                  <a:fillRect l="-51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 name="矩形 1">
                <a:extLst>
                  <a:ext uri="{FF2B5EF4-FFF2-40B4-BE49-F238E27FC236}">
                    <a16:creationId xmlns:a16="http://schemas.microsoft.com/office/drawing/2014/main" id="{B0390F1B-B9C1-4A11-9F88-3D0AC03BB7FC}"/>
                  </a:ext>
                </a:extLst>
              </p:cNvPr>
              <p:cNvSpPr/>
              <p:nvPr/>
            </p:nvSpPr>
            <p:spPr>
              <a:xfrm>
                <a:off x="837727" y="4735944"/>
                <a:ext cx="7204450" cy="803682"/>
              </a:xfrm>
              <a:prstGeom prst="rect">
                <a:avLst/>
              </a:prstGeom>
            </p:spPr>
            <p:txBody>
              <a:bodyPr wrap="square">
                <a:spAutoFit/>
              </a:bodyPr>
              <a:lstStyle/>
              <a:p>
                <a:r>
                  <a:rPr lang="en-US" altLang="zh-CN" sz="2000" dirty="0"/>
                  <a:t>This is due to that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𝑓</m:t>
                        </m:r>
                      </m:e>
                      <m:sub>
                        <m:r>
                          <a:rPr lang="en-US" altLang="zh-CN" sz="2000" i="1">
                            <a:latin typeface="Cambria Math" panose="02040503050406030204" pitchFamily="18" charset="0"/>
                          </a:rPr>
                          <m:t>1</m:t>
                        </m:r>
                      </m:sub>
                    </m:sSub>
                    <m:d>
                      <m:dPr>
                        <m:ctrlPr>
                          <a:rPr lang="en-US" altLang="zh-CN" sz="2000" i="1">
                            <a:latin typeface="Cambria Math" panose="02040503050406030204" pitchFamily="18" charset="0"/>
                          </a:rPr>
                        </m:ctrlPr>
                      </m:dPr>
                      <m:e>
                        <m:r>
                          <a:rPr lang="en-US" altLang="zh-CN" sz="2000" i="1">
                            <a:latin typeface="Cambria Math" panose="02040503050406030204" pitchFamily="18" charset="0"/>
                          </a:rPr>
                          <m:t>𝑥</m:t>
                        </m:r>
                      </m:e>
                    </m:d>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𝑓</m:t>
                        </m:r>
                      </m:e>
                      <m:sub>
                        <m:r>
                          <a:rPr lang="en-US" altLang="zh-CN" sz="2000" i="1">
                            <a:latin typeface="Cambria Math" panose="02040503050406030204" pitchFamily="18" charset="0"/>
                          </a:rPr>
                          <m:t>𝐷</m:t>
                        </m:r>
                      </m:sub>
                    </m:sSub>
                    <m:d>
                      <m:dPr>
                        <m:ctrlPr>
                          <a:rPr lang="en-US" altLang="zh-CN" sz="2000" i="1">
                            <a:latin typeface="Cambria Math" panose="02040503050406030204" pitchFamily="18" charset="0"/>
                          </a:rPr>
                        </m:ctrlPr>
                      </m:dPr>
                      <m:e>
                        <m:r>
                          <a:rPr lang="en-US" altLang="zh-CN" sz="2000" i="1">
                            <a:latin typeface="Cambria Math" panose="02040503050406030204" pitchFamily="18" charset="0"/>
                          </a:rPr>
                          <m:t>𝑥</m:t>
                        </m:r>
                      </m:e>
                    </m:d>
                  </m:oMath>
                </a14:m>
                <a:r>
                  <a:rPr lang="en-US" altLang="zh-CN" sz="2000" dirty="0"/>
                  <a:t> is a polynomial of degree at most </a:t>
                </a:r>
                <a14:m>
                  <m:oMath xmlns:m="http://schemas.openxmlformats.org/officeDocument/2006/math">
                    <m:r>
                      <a:rPr lang="en-US" altLang="zh-CN" sz="2000">
                        <a:latin typeface="Cambria Math" panose="02040503050406030204" pitchFamily="18" charset="0"/>
                      </a:rPr>
                      <m:t>(</m:t>
                    </m:r>
                    <m:r>
                      <a:rPr lang="en-US" altLang="zh-CN" sz="2000" i="1">
                        <a:latin typeface="Cambria Math" panose="02040503050406030204" pitchFamily="18" charset="0"/>
                      </a:rPr>
                      <m:t>𝐷</m:t>
                    </m:r>
                    <m:r>
                      <a:rPr lang="en-US" altLang="zh-CN" sz="2000" i="1">
                        <a:latin typeface="Cambria Math" panose="02040503050406030204" pitchFamily="18" charset="0"/>
                      </a:rPr>
                      <m:t>−1)</m:t>
                    </m:r>
                    <m:r>
                      <a:rPr lang="en-US" altLang="zh-CN" sz="2000" i="1">
                        <a:latin typeface="Cambria Math" panose="02040503050406030204" pitchFamily="18" charset="0"/>
                      </a:rPr>
                      <m:t>𝑘</m:t>
                    </m:r>
                  </m:oMath>
                </a14:m>
                <a:r>
                  <a:rPr lang="en-US" altLang="zh-CN" sz="2000" dirty="0"/>
                  <a:t> and thus is mapped uniquely to </a:t>
                </a:r>
                <a14:m>
                  <m:oMath xmlns:m="http://schemas.openxmlformats.org/officeDocument/2006/math">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𝐹</m:t>
                        </m:r>
                      </m:e>
                      <m:sub>
                        <m:r>
                          <a:rPr lang="en-US" altLang="zh-CN" sz="2000" i="1">
                            <a:latin typeface="Cambria Math" panose="02040503050406030204" pitchFamily="18" charset="0"/>
                          </a:rPr>
                          <m:t>𝑝</m:t>
                        </m:r>
                      </m:sub>
                      <m:sup>
                        <m:d>
                          <m:dPr>
                            <m:ctrlPr>
                              <a:rPr lang="en-US" altLang="zh-CN" sz="2000" i="1">
                                <a:latin typeface="Cambria Math" panose="02040503050406030204" pitchFamily="18" charset="0"/>
                              </a:rPr>
                            </m:ctrlPr>
                          </m:dPr>
                          <m:e>
                            <m:r>
                              <a:rPr lang="en-US" altLang="zh-CN" sz="2000" i="1">
                                <a:latin typeface="Cambria Math" panose="02040503050406030204" pitchFamily="18" charset="0"/>
                              </a:rPr>
                              <m:t>𝐷</m:t>
                            </m:r>
                            <m:r>
                              <a:rPr lang="en-US" altLang="zh-CN" sz="2000" i="1">
                                <a:latin typeface="Cambria Math" panose="02040503050406030204" pitchFamily="18" charset="0"/>
                              </a:rPr>
                              <m:t>−1</m:t>
                            </m:r>
                          </m:e>
                        </m:d>
                        <m:r>
                          <a:rPr lang="en-US" altLang="zh-CN" sz="2000" i="1">
                            <a:latin typeface="Cambria Math" panose="02040503050406030204" pitchFamily="18" charset="0"/>
                          </a:rPr>
                          <m:t>𝑘</m:t>
                        </m:r>
                        <m:r>
                          <a:rPr lang="en-US" altLang="zh-CN" sz="2000" i="1">
                            <a:latin typeface="Cambria Math" panose="02040503050406030204" pitchFamily="18" charset="0"/>
                          </a:rPr>
                          <m:t>+1</m:t>
                        </m:r>
                      </m:sup>
                    </m:sSubSup>
                  </m:oMath>
                </a14:m>
                <a:r>
                  <a:rPr lang="en-US" altLang="zh-CN" sz="2000" dirty="0"/>
                  <a:t>.</a:t>
                </a:r>
              </a:p>
            </p:txBody>
          </p:sp>
        </mc:Choice>
        <mc:Fallback>
          <p:sp>
            <p:nvSpPr>
              <p:cNvPr id="2" name="矩形 1">
                <a:extLst>
                  <a:ext uri="{FF2B5EF4-FFF2-40B4-BE49-F238E27FC236}">
                    <a16:creationId xmlns:a16="http://schemas.microsoft.com/office/drawing/2014/main" id="{B0390F1B-B9C1-4A11-9F88-3D0AC03BB7FC}"/>
                  </a:ext>
                </a:extLst>
              </p:cNvPr>
              <p:cNvSpPr>
                <a:spLocks noRot="1" noChangeAspect="1" noMove="1" noResize="1" noEditPoints="1" noAdjustHandles="1" noChangeArrowheads="1" noChangeShapeType="1" noTextEdit="1"/>
              </p:cNvSpPr>
              <p:nvPr/>
            </p:nvSpPr>
            <p:spPr>
              <a:xfrm>
                <a:off x="837727" y="4735944"/>
                <a:ext cx="7204450" cy="803682"/>
              </a:xfrm>
              <a:prstGeom prst="rect">
                <a:avLst/>
              </a:prstGeom>
              <a:blipFill>
                <a:blip r:embed="rId4"/>
                <a:stretch>
                  <a:fillRect l="-846" t="-4545" b="-9091"/>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18813935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456300" y="608400"/>
            <a:ext cx="8226900" cy="705600"/>
          </a:xfrm>
        </p:spPr>
        <p:txBody>
          <a:bodyPr/>
          <a:lstStyle/>
          <a:p>
            <a:pPr algn="ctr"/>
            <a:r>
              <a:rPr lang="en-US" altLang="zh-CN" dirty="0"/>
              <a:t>Composition of degree-D RMFE</a:t>
            </a:r>
          </a:p>
        </p:txBody>
      </p:sp>
      <mc:AlternateContent xmlns:mc="http://schemas.openxmlformats.org/markup-compatibility/2006" xmlns:a14="http://schemas.microsoft.com/office/drawing/2010/main">
        <mc:Choice Requires="a14">
          <p:sp>
            <p:nvSpPr>
              <p:cNvPr id="26" name="内容占位符 2">
                <a:extLst>
                  <a:ext uri="{FF2B5EF4-FFF2-40B4-BE49-F238E27FC236}">
                    <a16:creationId xmlns:a16="http://schemas.microsoft.com/office/drawing/2014/main" id="{6E2E9C45-FFC1-42C7-9BDB-22CAEAC6A1CE}"/>
                  </a:ext>
                </a:extLst>
              </p:cNvPr>
              <p:cNvSpPr>
                <a:spLocks noGrp="1"/>
              </p:cNvSpPr>
              <p:nvPr>
                <p:ph idx="1"/>
              </p:nvPr>
            </p:nvSpPr>
            <p:spPr>
              <a:xfrm>
                <a:off x="511319" y="4002356"/>
                <a:ext cx="7810212" cy="1262818"/>
              </a:xfrm>
            </p:spPr>
            <p:txBody>
              <a:bodyPr>
                <a:normAutofit fontScale="92500" lnSpcReduction="20000"/>
              </a:bodyPr>
              <a:lstStyle/>
              <a:p>
                <a:pPr marL="0" indent="0">
                  <a:buNone/>
                </a:pPr>
                <a:r>
                  <a:rPr lang="en-US" altLang="zh-CN" sz="1800" dirty="0"/>
                  <a:t>Remark: This lemma allows us to let </a:t>
                </a:r>
                <a14:m>
                  <m:oMath xmlns:m="http://schemas.openxmlformats.org/officeDocument/2006/math">
                    <m:r>
                      <a:rPr lang="en-US" altLang="zh-CN" sz="2000" b="0" i="1" smtClean="0">
                        <a:latin typeface="Cambria Math" panose="02040503050406030204" pitchFamily="18" charset="0"/>
                      </a:rPr>
                      <m:t>𝑘</m:t>
                    </m:r>
                  </m:oMath>
                </a14:m>
                <a:r>
                  <a:rPr lang="en-US" altLang="zh-CN" sz="2000" dirty="0"/>
                  <a:t> tend to infinity which is desirable for most of the applications. The ratio of this composition is </a:t>
                </a:r>
                <a14:m>
                  <m:oMath xmlns:m="http://schemas.openxmlformats.org/officeDocument/2006/math">
                    <m:f>
                      <m:fPr>
                        <m:ctrlPr>
                          <a:rPr lang="en-US" altLang="zh-CN" sz="2000" i="1" smtClean="0">
                            <a:latin typeface="Cambria Math" panose="02040503050406030204" pitchFamily="18" charset="0"/>
                          </a:rPr>
                        </m:ctrlPr>
                      </m:fPr>
                      <m:num>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𝑘</m:t>
                            </m:r>
                          </m:e>
                          <m:sub>
                            <m:r>
                              <a:rPr lang="en-US" altLang="zh-CN" sz="2000" b="0" i="1" smtClean="0">
                                <a:latin typeface="Cambria Math" panose="02040503050406030204" pitchFamily="18" charset="0"/>
                              </a:rPr>
                              <m:t>1</m:t>
                            </m:r>
                          </m:sub>
                        </m:s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𝑘</m:t>
                            </m:r>
                          </m:e>
                          <m:sub>
                            <m:r>
                              <a:rPr lang="en-US" altLang="zh-CN" sz="2000" b="0" i="1" smtClean="0">
                                <a:latin typeface="Cambria Math" panose="02040503050406030204" pitchFamily="18" charset="0"/>
                              </a:rPr>
                              <m:t>2</m:t>
                            </m:r>
                          </m:sub>
                        </m:sSub>
                      </m:num>
                      <m:den>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𝑛</m:t>
                            </m:r>
                          </m:e>
                          <m:sub>
                            <m:r>
                              <a:rPr lang="en-US" altLang="zh-CN" sz="2000" b="0" i="1" smtClean="0">
                                <a:latin typeface="Cambria Math" panose="02040503050406030204" pitchFamily="18" charset="0"/>
                              </a:rPr>
                              <m:t>1</m:t>
                            </m:r>
                          </m:sub>
                        </m:s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𝑛</m:t>
                            </m:r>
                          </m:e>
                          <m:sub>
                            <m:r>
                              <a:rPr lang="en-US" altLang="zh-CN" sz="2000" b="0" i="1" smtClean="0">
                                <a:latin typeface="Cambria Math" panose="02040503050406030204" pitchFamily="18" charset="0"/>
                              </a:rPr>
                              <m:t>2</m:t>
                            </m:r>
                          </m:sub>
                        </m:sSub>
                      </m:den>
                    </m:f>
                  </m:oMath>
                </a14:m>
                <a:r>
                  <a:rPr lang="en-US" altLang="zh-CN" sz="2000" dirty="0"/>
                  <a:t>.</a:t>
                </a:r>
              </a:p>
            </p:txBody>
          </p:sp>
        </mc:Choice>
        <mc:Fallback xmlns="">
          <p:sp>
            <p:nvSpPr>
              <p:cNvPr id="26" name="内容占位符 2">
                <a:extLst>
                  <a:ext uri="{FF2B5EF4-FFF2-40B4-BE49-F238E27FC236}">
                    <a16:creationId xmlns:a16="http://schemas.microsoft.com/office/drawing/2014/main" id="{6E2E9C45-FFC1-42C7-9BDB-22CAEAC6A1CE}"/>
                  </a:ext>
                </a:extLst>
              </p:cNvPr>
              <p:cNvSpPr>
                <a:spLocks noGrp="1" noRot="1" noChangeAspect="1" noMove="1" noResize="1" noEditPoints="1" noAdjustHandles="1" noChangeArrowheads="1" noChangeShapeType="1" noTextEdit="1"/>
              </p:cNvSpPr>
              <p:nvPr>
                <p:ph idx="1"/>
              </p:nvPr>
            </p:nvSpPr>
            <p:spPr>
              <a:xfrm>
                <a:off x="511319" y="4002356"/>
                <a:ext cx="7810212" cy="1262818"/>
              </a:xfrm>
              <a:blipFill>
                <a:blip r:embed="rId6"/>
                <a:stretch>
                  <a:fillRect l="-781" t="-24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3F4683A3-0CF9-4264-8DF3-2C026E3F11DF}"/>
                  </a:ext>
                </a:extLst>
              </p:cNvPr>
              <p:cNvSpPr/>
              <p:nvPr/>
            </p:nvSpPr>
            <p:spPr>
              <a:xfrm>
                <a:off x="604684" y="1704810"/>
                <a:ext cx="7810212" cy="1645194"/>
              </a:xfrm>
              <a:prstGeom prst="rect">
                <a:avLst/>
              </a:prstGeom>
              <a:solidFill>
                <a:schemeClr val="bg1">
                  <a:lumMod val="95000"/>
                </a:schemeClr>
              </a:solidFill>
            </p:spPr>
            <p:txBody>
              <a:bodyPr wrap="square">
                <a:spAutoFit/>
              </a:bodyPr>
              <a:lstStyle/>
              <a:p>
                <a:r>
                  <a:rPr lang="en-US" altLang="zh-CN" dirty="0"/>
                  <a:t> (</a:t>
                </a:r>
                <a:r>
                  <a:rPr lang="en-US" altLang="zh-CN" b="1" dirty="0">
                    <a:solidFill>
                      <a:srgbClr val="C00000"/>
                    </a:solidFill>
                  </a:rPr>
                  <a:t>Composition of RMFE</a:t>
                </a:r>
                <a:r>
                  <a:rPr lang="en-US" altLang="zh-CN" dirty="0"/>
                  <a:t>)  Assume that </a:t>
                </a:r>
                <a14:m>
                  <m:oMath xmlns:m="http://schemas.openxmlformats.org/officeDocument/2006/math">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𝜙</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m:rPr>
                                <m:sty m:val="p"/>
                              </m:rPr>
                              <a:rPr lang="en-US" altLang="zh-CN" i="1">
                                <a:latin typeface="Cambria Math" panose="02040503050406030204" pitchFamily="18" charset="0"/>
                              </a:rPr>
                              <m:t>ψ</m:t>
                            </m:r>
                          </m:e>
                          <m:sub>
                            <m:r>
                              <a:rPr lang="en-US" altLang="zh-CN" i="1">
                                <a:latin typeface="Cambria Math" panose="02040503050406030204" pitchFamily="18" charset="0"/>
                              </a:rPr>
                              <m:t>1</m:t>
                            </m:r>
                          </m:sub>
                        </m:sSub>
                      </m:e>
                    </m:d>
                  </m:oMath>
                </a14:m>
                <a:r>
                  <a:rPr lang="en-US" altLang="zh-CN" dirty="0"/>
                  <a:t> is an degree-D RMFE with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𝜙</m:t>
                        </m:r>
                      </m:e>
                      <m:sub>
                        <m:r>
                          <a:rPr lang="en-US" altLang="zh-CN" i="1">
                            <a:latin typeface="Cambria Math" panose="02040503050406030204" pitchFamily="18" charset="0"/>
                          </a:rPr>
                          <m:t>1</m:t>
                        </m:r>
                      </m:sub>
                    </m:sSub>
                    <m:r>
                      <a:rPr lang="en-US" altLang="zh-CN" i="1">
                        <a:latin typeface="Cambria Math" panose="02040503050406030204" pitchFamily="18" charset="0"/>
                      </a:rPr>
                      <m:t>: </m:t>
                    </m:r>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𝑍</m:t>
                        </m:r>
                      </m:e>
                      <m:sub>
                        <m:r>
                          <a:rPr lang="en-US" altLang="zh-CN" i="1">
                            <a:latin typeface="Cambria Math" panose="02040503050406030204" pitchFamily="18" charset="0"/>
                          </a:rPr>
                          <m:t>𝑞</m:t>
                        </m:r>
                      </m:sub>
                      <m:sup>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1</m:t>
                            </m:r>
                          </m:sub>
                        </m:sSub>
                      </m:sup>
                    </m:sSubSup>
                    <m:r>
                      <a:rPr lang="en-US" altLang="zh-CN" i="1">
                        <a:latin typeface="Cambria Math" panose="02040503050406030204" pitchFamily="18" charset="0"/>
                      </a:rPr>
                      <m:t> →</m:t>
                    </m:r>
                    <m:r>
                      <a:rPr lang="en-US" altLang="zh-CN" i="1">
                        <a:latin typeface="Cambria Math" panose="02040503050406030204" pitchFamily="18" charset="0"/>
                      </a:rPr>
                      <m:t>𝐺𝑅</m:t>
                    </m:r>
                    <m:r>
                      <a:rPr lang="en-US" altLang="zh-CN" i="1">
                        <a:latin typeface="Cambria Math" panose="02040503050406030204" pitchFamily="18" charset="0"/>
                      </a:rPr>
                      <m:t>(</m:t>
                    </m:r>
                    <m:r>
                      <a:rPr lang="en-US" altLang="zh-CN" i="1">
                        <a:latin typeface="Cambria Math" panose="02040503050406030204" pitchFamily="18" charset="0"/>
                      </a:rPr>
                      <m:t>𝑞</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i="1">
                            <a:latin typeface="Cambria Math" panose="02040503050406030204" pitchFamily="18" charset="0"/>
                          </a:rPr>
                          <m:t>1</m:t>
                        </m:r>
                      </m:sub>
                    </m:sSub>
                    <m:r>
                      <a:rPr lang="en-US" altLang="zh-CN" i="1">
                        <a:latin typeface="Cambria Math" panose="02040503050406030204" pitchFamily="18" charset="0"/>
                      </a:rPr>
                      <m:t>)</m:t>
                    </m:r>
                  </m:oMath>
                </a14:m>
                <a:r>
                  <a:rPr lang="en-US" altLang="zh-CN" dirty="0"/>
                  <a:t> and </a:t>
                </a:r>
                <a14:m>
                  <m:oMath xmlns:m="http://schemas.openxmlformats.org/officeDocument/2006/math">
                    <m:r>
                      <a:rPr lang="en-US" altLang="zh-CN">
                        <a:latin typeface="Cambria Math" panose="02040503050406030204" pitchFamily="18" charset="0"/>
                      </a:rPr>
                      <m:t> </m:t>
                    </m:r>
                    <m:sSub>
                      <m:sSubPr>
                        <m:ctrlPr>
                          <a:rPr lang="en-US" altLang="zh-CN" i="1">
                            <a:latin typeface="Cambria Math" panose="02040503050406030204" pitchFamily="18" charset="0"/>
                          </a:rPr>
                        </m:ctrlPr>
                      </m:sSubPr>
                      <m:e>
                        <m:r>
                          <m:rPr>
                            <m:sty m:val="p"/>
                          </m:rPr>
                          <a:rPr lang="en-US" altLang="zh-CN" i="1">
                            <a:latin typeface="Cambria Math" panose="02040503050406030204" pitchFamily="18" charset="0"/>
                          </a:rPr>
                          <m:t>ψ</m:t>
                        </m:r>
                      </m:e>
                      <m:sub>
                        <m:r>
                          <a:rPr lang="en-US" altLang="zh-CN" i="1">
                            <a:latin typeface="Cambria Math" panose="02040503050406030204" pitchFamily="18" charset="0"/>
                          </a:rPr>
                          <m:t>1</m:t>
                        </m:r>
                      </m:sub>
                    </m:sSub>
                    <m:r>
                      <a:rPr lang="en-US" altLang="zh-CN" i="1">
                        <a:latin typeface="Cambria Math" panose="02040503050406030204" pitchFamily="18" charset="0"/>
                      </a:rPr>
                      <m:t>:</m:t>
                    </m:r>
                    <m:r>
                      <a:rPr lang="en-US" altLang="zh-CN" i="1">
                        <a:latin typeface="Cambria Math" panose="02040503050406030204" pitchFamily="18" charset="0"/>
                      </a:rPr>
                      <m:t>𝐺𝑅</m:t>
                    </m:r>
                    <m:r>
                      <a:rPr lang="en-US" altLang="zh-CN" i="1">
                        <a:latin typeface="Cambria Math" panose="02040503050406030204" pitchFamily="18" charset="0"/>
                      </a:rPr>
                      <m:t>(</m:t>
                    </m:r>
                    <m:r>
                      <a:rPr lang="en-US" altLang="zh-CN" i="1">
                        <a:latin typeface="Cambria Math" panose="02040503050406030204" pitchFamily="18" charset="0"/>
                      </a:rPr>
                      <m:t>𝑞</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i="1">
                            <a:latin typeface="Cambria Math" panose="02040503050406030204" pitchFamily="18" charset="0"/>
                          </a:rPr>
                          <m:t>1</m:t>
                        </m:r>
                      </m:sub>
                    </m:sSub>
                    <m:r>
                      <a:rPr lang="en-US" altLang="zh-CN" i="1">
                        <a:latin typeface="Cambria Math" panose="02040503050406030204" pitchFamily="18" charset="0"/>
                      </a:rPr>
                      <m:t>)→</m:t>
                    </m:r>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𝑍</m:t>
                        </m:r>
                      </m:e>
                      <m:sub>
                        <m:r>
                          <a:rPr lang="en-US" altLang="zh-CN" i="1">
                            <a:latin typeface="Cambria Math" panose="02040503050406030204" pitchFamily="18" charset="0"/>
                          </a:rPr>
                          <m:t>𝑞</m:t>
                        </m:r>
                      </m:sub>
                      <m:sup>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1</m:t>
                            </m:r>
                          </m:sub>
                        </m:sSub>
                      </m:sup>
                    </m:sSubSup>
                  </m:oMath>
                </a14:m>
                <a:r>
                  <a:rPr lang="en-US" altLang="zh-CN" dirty="0"/>
                  <a:t> and </a:t>
                </a:r>
                <a14:m>
                  <m:oMath xmlns:m="http://schemas.openxmlformats.org/officeDocument/2006/math">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𝜙</m:t>
                            </m:r>
                          </m:e>
                          <m:sub>
                            <m:r>
                              <a:rPr lang="en-US" altLang="zh-CN" i="1">
                                <a:latin typeface="Cambria Math" panose="02040503050406030204" pitchFamily="18" charset="0"/>
                              </a:rPr>
                              <m:t>2</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m:rPr>
                                <m:sty m:val="p"/>
                              </m:rPr>
                              <a:rPr lang="en-US" altLang="zh-CN" i="1">
                                <a:latin typeface="Cambria Math" panose="02040503050406030204" pitchFamily="18" charset="0"/>
                              </a:rPr>
                              <m:t>ψ</m:t>
                            </m:r>
                          </m:e>
                          <m:sub>
                            <m:r>
                              <a:rPr lang="en-US" altLang="zh-CN" i="1">
                                <a:latin typeface="Cambria Math" panose="02040503050406030204" pitchFamily="18" charset="0"/>
                              </a:rPr>
                              <m:t>2</m:t>
                            </m:r>
                          </m:sub>
                        </m:sSub>
                      </m:e>
                    </m:d>
                  </m:oMath>
                </a14:m>
                <a:r>
                  <a:rPr lang="en-US" altLang="zh-CN" dirty="0"/>
                  <a:t> is an degree-D RMFE with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𝜙</m:t>
                        </m:r>
                      </m:e>
                      <m:sub>
                        <m:r>
                          <a:rPr lang="en-US" altLang="zh-CN" i="1">
                            <a:latin typeface="Cambria Math" panose="02040503050406030204" pitchFamily="18" charset="0"/>
                          </a:rPr>
                          <m:t>2</m:t>
                        </m:r>
                      </m:sub>
                    </m:sSub>
                    <m:r>
                      <a:rPr lang="en-US" altLang="zh-CN" i="1">
                        <a:latin typeface="Cambria Math" panose="02040503050406030204" pitchFamily="18" charset="0"/>
                      </a:rPr>
                      <m:t>:</m:t>
                    </m:r>
                    <m:r>
                      <a:rPr lang="en-US" altLang="zh-CN" i="1">
                        <a:latin typeface="Cambria Math" panose="02040503050406030204" pitchFamily="18" charset="0"/>
                      </a:rPr>
                      <m:t>𝐺𝑅</m:t>
                    </m:r>
                    <m:sSup>
                      <m:sSupPr>
                        <m:ctrlPr>
                          <a:rPr lang="en-US" altLang="zh-CN" i="1">
                            <a:latin typeface="Cambria Math" panose="02040503050406030204" pitchFamily="18" charset="0"/>
                          </a:rPr>
                        </m:ctrlPr>
                      </m:sSupPr>
                      <m:e>
                        <m:d>
                          <m:dPr>
                            <m:ctrlPr>
                              <a:rPr lang="en-US" altLang="zh-CN" i="1">
                                <a:latin typeface="Cambria Math" panose="02040503050406030204" pitchFamily="18" charset="0"/>
                              </a:rPr>
                            </m:ctrlPr>
                          </m:dPr>
                          <m:e>
                            <m:r>
                              <a:rPr lang="en-US" altLang="zh-CN" i="1">
                                <a:latin typeface="Cambria Math" panose="02040503050406030204" pitchFamily="18" charset="0"/>
                              </a:rPr>
                              <m:t>𝑞</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i="1">
                                    <a:latin typeface="Cambria Math" panose="02040503050406030204" pitchFamily="18" charset="0"/>
                                  </a:rPr>
                                  <m:t>1</m:t>
                                </m:r>
                              </m:sub>
                            </m:sSub>
                          </m:e>
                        </m:d>
                      </m:e>
                      <m:sup>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2</m:t>
                            </m:r>
                          </m:sub>
                        </m:sSub>
                      </m:sup>
                    </m:sSup>
                    <m:r>
                      <a:rPr lang="en-US" altLang="zh-CN" i="1">
                        <a:latin typeface="Cambria Math" panose="02040503050406030204" pitchFamily="18" charset="0"/>
                      </a:rPr>
                      <m:t> →</m:t>
                    </m:r>
                    <m:r>
                      <a:rPr lang="en-US" altLang="zh-CN" i="1">
                        <a:latin typeface="Cambria Math" panose="02040503050406030204" pitchFamily="18" charset="0"/>
                      </a:rPr>
                      <m:t>𝐺𝑅</m:t>
                    </m:r>
                    <m:r>
                      <a:rPr lang="en-US" altLang="zh-CN" i="1">
                        <a:latin typeface="Cambria Math" panose="02040503050406030204" pitchFamily="18" charset="0"/>
                      </a:rPr>
                      <m:t>(</m:t>
                    </m:r>
                    <m:r>
                      <a:rPr lang="en-US" altLang="zh-CN" i="1">
                        <a:latin typeface="Cambria Math" panose="02040503050406030204" pitchFamily="18" charset="0"/>
                      </a:rPr>
                      <m:t>𝑞</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i="1">
                            <a:latin typeface="Cambria Math" panose="02040503050406030204" pitchFamily="18" charset="0"/>
                          </a:rPr>
                          <m:t>1</m:t>
                        </m:r>
                      </m:sub>
                    </m:sSub>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i="1">
                            <a:latin typeface="Cambria Math" panose="02040503050406030204" pitchFamily="18" charset="0"/>
                          </a:rPr>
                          <m:t>2</m:t>
                        </m:r>
                      </m:sub>
                    </m:sSub>
                    <m:r>
                      <a:rPr lang="en-US" altLang="zh-CN" i="1">
                        <a:latin typeface="Cambria Math" panose="02040503050406030204" pitchFamily="18" charset="0"/>
                      </a:rPr>
                      <m:t>)</m:t>
                    </m:r>
                  </m:oMath>
                </a14:m>
                <a:r>
                  <a:rPr lang="en-US" altLang="zh-CN" dirty="0"/>
                  <a:t> and </a:t>
                </a:r>
                <a14:m>
                  <m:oMath xmlns:m="http://schemas.openxmlformats.org/officeDocument/2006/math">
                    <m:r>
                      <a:rPr lang="en-US" altLang="zh-CN">
                        <a:latin typeface="Cambria Math" panose="02040503050406030204" pitchFamily="18" charset="0"/>
                      </a:rPr>
                      <m:t> </m:t>
                    </m:r>
                    <m:sSub>
                      <m:sSubPr>
                        <m:ctrlPr>
                          <a:rPr lang="en-US" altLang="zh-CN" i="1">
                            <a:latin typeface="Cambria Math" panose="02040503050406030204" pitchFamily="18" charset="0"/>
                          </a:rPr>
                        </m:ctrlPr>
                      </m:sSubPr>
                      <m:e>
                        <m:r>
                          <m:rPr>
                            <m:sty m:val="p"/>
                          </m:rPr>
                          <a:rPr lang="en-US" altLang="zh-CN" i="1">
                            <a:latin typeface="Cambria Math" panose="02040503050406030204" pitchFamily="18" charset="0"/>
                          </a:rPr>
                          <m:t>ψ</m:t>
                        </m:r>
                      </m:e>
                      <m:sub>
                        <m:r>
                          <a:rPr lang="en-US" altLang="zh-CN" i="1">
                            <a:latin typeface="Cambria Math" panose="02040503050406030204" pitchFamily="18" charset="0"/>
                          </a:rPr>
                          <m:t>2</m:t>
                        </m:r>
                      </m:sub>
                    </m:sSub>
                    <m:r>
                      <a:rPr lang="en-US" altLang="zh-CN" i="1">
                        <a:latin typeface="Cambria Math" panose="02040503050406030204" pitchFamily="18" charset="0"/>
                      </a:rPr>
                      <m:t>:</m:t>
                    </m:r>
                    <m:r>
                      <a:rPr lang="en-US" altLang="zh-CN" i="1">
                        <a:latin typeface="Cambria Math" panose="02040503050406030204" pitchFamily="18" charset="0"/>
                      </a:rPr>
                      <m:t>𝐺𝑅</m:t>
                    </m:r>
                    <m:d>
                      <m:dPr>
                        <m:ctrlPr>
                          <a:rPr lang="en-US" altLang="zh-CN" i="1">
                            <a:latin typeface="Cambria Math" panose="02040503050406030204" pitchFamily="18" charset="0"/>
                          </a:rPr>
                        </m:ctrlPr>
                      </m:dPr>
                      <m:e>
                        <m:r>
                          <a:rPr lang="en-US" altLang="zh-CN" i="1">
                            <a:latin typeface="Cambria Math" panose="02040503050406030204" pitchFamily="18" charset="0"/>
                          </a:rPr>
                          <m:t>𝑞</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i="1">
                                <a:latin typeface="Cambria Math" panose="02040503050406030204" pitchFamily="18" charset="0"/>
                              </a:rPr>
                              <m:t>1</m:t>
                            </m:r>
                          </m:sub>
                        </m:sSub>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i="1">
                                <a:latin typeface="Cambria Math" panose="02040503050406030204" pitchFamily="18" charset="0"/>
                              </a:rPr>
                              <m:t>2</m:t>
                            </m:r>
                          </m:sub>
                        </m:sSub>
                      </m:e>
                    </m:d>
                    <m:r>
                      <a:rPr lang="en-US" altLang="zh-CN" i="1">
                        <a:latin typeface="Cambria Math" panose="02040503050406030204" pitchFamily="18" charset="0"/>
                      </a:rPr>
                      <m:t>→</m:t>
                    </m:r>
                    <m:r>
                      <a:rPr lang="en-US" altLang="zh-CN" i="1">
                        <a:latin typeface="Cambria Math" panose="02040503050406030204" pitchFamily="18" charset="0"/>
                      </a:rPr>
                      <m:t>𝐺𝑅</m:t>
                    </m:r>
                    <m:sSup>
                      <m:sSupPr>
                        <m:ctrlPr>
                          <a:rPr lang="en-US" altLang="zh-CN" i="1">
                            <a:latin typeface="Cambria Math" panose="02040503050406030204" pitchFamily="18" charset="0"/>
                          </a:rPr>
                        </m:ctrlPr>
                      </m:sSupPr>
                      <m:e>
                        <m:d>
                          <m:dPr>
                            <m:ctrlPr>
                              <a:rPr lang="en-US" altLang="zh-CN" i="1">
                                <a:latin typeface="Cambria Math" panose="02040503050406030204" pitchFamily="18" charset="0"/>
                              </a:rPr>
                            </m:ctrlPr>
                          </m:dPr>
                          <m:e>
                            <m:r>
                              <a:rPr lang="en-US" altLang="zh-CN" i="1">
                                <a:latin typeface="Cambria Math" panose="02040503050406030204" pitchFamily="18" charset="0"/>
                              </a:rPr>
                              <m:t>𝑞</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i="1">
                                    <a:latin typeface="Cambria Math" panose="02040503050406030204" pitchFamily="18" charset="0"/>
                                  </a:rPr>
                                  <m:t>1</m:t>
                                </m:r>
                              </m:sub>
                            </m:sSub>
                          </m:e>
                        </m:d>
                      </m:e>
                      <m:sup>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2</m:t>
                            </m:r>
                          </m:sub>
                        </m:sSub>
                      </m:sup>
                    </m:sSup>
                    <m:r>
                      <a:rPr lang="en-US" altLang="zh-CN">
                        <a:latin typeface="Cambria Math" panose="02040503050406030204" pitchFamily="18" charset="0"/>
                      </a:rPr>
                      <m:t>. </m:t>
                    </m:r>
                  </m:oMath>
                </a14:m>
                <a:r>
                  <a:rPr lang="en-US" altLang="zh-CN" dirty="0"/>
                  <a:t> Then, there exists a degree-D RMFE </a:t>
                </a:r>
                <a14:m>
                  <m:oMath xmlns:m="http://schemas.openxmlformats.org/officeDocument/2006/math">
                    <m:d>
                      <m:dPr>
                        <m:ctrlPr>
                          <a:rPr lang="en-US" altLang="zh-CN" i="1">
                            <a:latin typeface="Cambria Math" panose="02040503050406030204" pitchFamily="18" charset="0"/>
                          </a:rPr>
                        </m:ctrlPr>
                      </m:dPr>
                      <m:e>
                        <m:r>
                          <a:rPr lang="en-US" altLang="zh-CN" i="1">
                            <a:latin typeface="Cambria Math" panose="02040503050406030204" pitchFamily="18" charset="0"/>
                          </a:rPr>
                          <m:t>𝜙</m:t>
                        </m:r>
                        <m:r>
                          <a:rPr lang="en-US" altLang="zh-CN" i="1">
                            <a:latin typeface="Cambria Math" panose="02040503050406030204" pitchFamily="18" charset="0"/>
                          </a:rPr>
                          <m:t>,</m:t>
                        </m:r>
                        <m:r>
                          <a:rPr lang="en-US" altLang="zh-CN" i="1">
                            <a:latin typeface="Cambria Math" panose="02040503050406030204" pitchFamily="18" charset="0"/>
                          </a:rPr>
                          <m:t>𝜓</m:t>
                        </m:r>
                      </m:e>
                    </m:d>
                  </m:oMath>
                </a14:m>
                <a:r>
                  <a:rPr lang="en-US" altLang="zh-CN" dirty="0">
                    <a:ea typeface="宋体" panose="02010600030101010101" pitchFamily="2" charset="-122"/>
                  </a:rPr>
                  <a:t> with </a:t>
                </a:r>
                <a14:m>
                  <m:oMath xmlns:m="http://schemas.openxmlformats.org/officeDocument/2006/math">
                    <m:r>
                      <a:rPr lang="en-US" altLang="zh-CN" i="1">
                        <a:latin typeface="Cambria Math" panose="02040503050406030204" pitchFamily="18" charset="0"/>
                      </a:rPr>
                      <m:t>𝜙</m:t>
                    </m:r>
                    <m:r>
                      <a:rPr lang="en-US" altLang="zh-CN" i="1">
                        <a:latin typeface="Cambria Math" panose="02040503050406030204" pitchFamily="18" charset="0"/>
                      </a:rPr>
                      <m:t>: </m:t>
                    </m:r>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𝑍</m:t>
                        </m:r>
                      </m:e>
                      <m:sub>
                        <m:r>
                          <a:rPr lang="en-US" altLang="zh-CN" i="1">
                            <a:latin typeface="Cambria Math" panose="02040503050406030204" pitchFamily="18" charset="0"/>
                          </a:rPr>
                          <m:t>𝑞</m:t>
                        </m:r>
                      </m:sub>
                      <m:sup>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1</m:t>
                            </m:r>
                          </m:sub>
                        </m:sSub>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2</m:t>
                            </m:r>
                          </m:sub>
                        </m:sSub>
                      </m:sup>
                    </m:sSubSup>
                    <m:r>
                      <a:rPr lang="en-US" altLang="zh-CN" i="1">
                        <a:latin typeface="Cambria Math" panose="02040503050406030204" pitchFamily="18" charset="0"/>
                      </a:rPr>
                      <m:t> →</m:t>
                    </m:r>
                    <m:r>
                      <a:rPr lang="en-US" altLang="zh-CN" i="1">
                        <a:latin typeface="Cambria Math" panose="02040503050406030204" pitchFamily="18" charset="0"/>
                      </a:rPr>
                      <m:t>𝐺𝑅</m:t>
                    </m:r>
                    <m:r>
                      <a:rPr lang="en-US" altLang="zh-CN" i="1">
                        <a:latin typeface="Cambria Math" panose="02040503050406030204" pitchFamily="18" charset="0"/>
                      </a:rPr>
                      <m:t>(</m:t>
                    </m:r>
                    <m:r>
                      <a:rPr lang="en-US" altLang="zh-CN" i="1">
                        <a:latin typeface="Cambria Math" panose="02040503050406030204" pitchFamily="18" charset="0"/>
                      </a:rPr>
                      <m:t>𝑞</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i="1">
                            <a:latin typeface="Cambria Math" panose="02040503050406030204" pitchFamily="18" charset="0"/>
                          </a:rPr>
                          <m:t>1</m:t>
                        </m:r>
                      </m:sub>
                    </m:sSub>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i="1">
                            <a:latin typeface="Cambria Math" panose="02040503050406030204" pitchFamily="18" charset="0"/>
                          </a:rPr>
                          <m:t>2</m:t>
                        </m:r>
                      </m:sub>
                    </m:sSub>
                    <m:r>
                      <a:rPr lang="en-US" altLang="zh-CN" i="1">
                        <a:latin typeface="Cambria Math" panose="02040503050406030204" pitchFamily="18" charset="0"/>
                      </a:rPr>
                      <m:t>)</m:t>
                    </m:r>
                  </m:oMath>
                </a14:m>
                <a:r>
                  <a:rPr lang="en-US" altLang="zh-CN" dirty="0">
                    <a:ea typeface="宋体" panose="02010600030101010101" pitchFamily="2" charset="-122"/>
                  </a:rPr>
                  <a:t> and </a:t>
                </a:r>
                <a14:m>
                  <m:oMath xmlns:m="http://schemas.openxmlformats.org/officeDocument/2006/math">
                    <m:r>
                      <a:rPr lang="en-US" altLang="zh-CN" i="1">
                        <a:latin typeface="Cambria Math" panose="02040503050406030204" pitchFamily="18" charset="0"/>
                      </a:rPr>
                      <m:t>𝜓</m:t>
                    </m:r>
                    <m:r>
                      <a:rPr lang="en-US" altLang="zh-CN" i="1">
                        <a:latin typeface="Cambria Math" panose="02040503050406030204" pitchFamily="18" charset="0"/>
                      </a:rPr>
                      <m:t>:</m:t>
                    </m:r>
                    <m:r>
                      <a:rPr lang="en-US" altLang="zh-CN" i="1">
                        <a:latin typeface="Cambria Math" panose="02040503050406030204" pitchFamily="18" charset="0"/>
                      </a:rPr>
                      <m:t>𝐺𝑅</m:t>
                    </m:r>
                    <m:sSup>
                      <m:sSupPr>
                        <m:ctrlPr>
                          <a:rPr lang="en-US" altLang="zh-CN" i="1">
                            <a:latin typeface="Cambria Math" panose="02040503050406030204" pitchFamily="18" charset="0"/>
                          </a:rPr>
                        </m:ctrlPr>
                      </m:sSupPr>
                      <m:e>
                        <m:d>
                          <m:dPr>
                            <m:ctrlPr>
                              <a:rPr lang="en-US" altLang="zh-CN" i="1">
                                <a:latin typeface="Cambria Math" panose="02040503050406030204" pitchFamily="18" charset="0"/>
                              </a:rPr>
                            </m:ctrlPr>
                          </m:dPr>
                          <m:e>
                            <m:r>
                              <a:rPr lang="en-US" altLang="zh-CN" i="1">
                                <a:latin typeface="Cambria Math" panose="02040503050406030204" pitchFamily="18" charset="0"/>
                              </a:rPr>
                              <m:t>𝑞</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i="1">
                                    <a:latin typeface="Cambria Math" panose="02040503050406030204" pitchFamily="18" charset="0"/>
                                  </a:rPr>
                                  <m:t>1</m:t>
                                </m:r>
                              </m:sub>
                            </m:sSub>
                          </m:e>
                        </m:d>
                      </m:e>
                      <m:sup>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2</m:t>
                            </m:r>
                          </m:sub>
                        </m:sSub>
                      </m:sup>
                    </m:sSup>
                    <m:r>
                      <a:rPr lang="en-US" altLang="zh-CN" i="1">
                        <a:latin typeface="Cambria Math" panose="02040503050406030204" pitchFamily="18" charset="0"/>
                      </a:rPr>
                      <m:t> →</m:t>
                    </m:r>
                    <m:r>
                      <a:rPr lang="en-US" altLang="zh-CN" i="1">
                        <a:latin typeface="Cambria Math" panose="02040503050406030204" pitchFamily="18" charset="0"/>
                      </a:rPr>
                      <m:t>𝐺𝑅</m:t>
                    </m:r>
                    <m:r>
                      <a:rPr lang="en-US" altLang="zh-CN" i="1">
                        <a:latin typeface="Cambria Math" panose="02040503050406030204" pitchFamily="18" charset="0"/>
                      </a:rPr>
                      <m:t>(</m:t>
                    </m:r>
                    <m:r>
                      <a:rPr lang="en-US" altLang="zh-CN" i="1">
                        <a:latin typeface="Cambria Math" panose="02040503050406030204" pitchFamily="18" charset="0"/>
                      </a:rPr>
                      <m:t>𝑞</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i="1">
                            <a:latin typeface="Cambria Math" panose="02040503050406030204" pitchFamily="18" charset="0"/>
                          </a:rPr>
                          <m:t>1</m:t>
                        </m:r>
                      </m:sub>
                    </m:sSub>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i="1">
                            <a:latin typeface="Cambria Math" panose="02040503050406030204" pitchFamily="18" charset="0"/>
                          </a:rPr>
                          <m:t>2</m:t>
                        </m:r>
                      </m:sub>
                    </m:sSub>
                    <m:r>
                      <a:rPr lang="en-US" altLang="zh-CN" i="1">
                        <a:latin typeface="Cambria Math" panose="02040503050406030204" pitchFamily="18" charset="0"/>
                      </a:rPr>
                      <m:t>)</m:t>
                    </m:r>
                  </m:oMath>
                </a14:m>
                <a:r>
                  <a:rPr lang="en-US" altLang="zh-CN" dirty="0"/>
                  <a:t> .</a:t>
                </a:r>
                <a:endParaRPr lang="zh-CN" altLang="en-US" dirty="0"/>
              </a:p>
            </p:txBody>
          </p:sp>
        </mc:Choice>
        <mc:Fallback xmlns="">
          <p:sp>
            <p:nvSpPr>
              <p:cNvPr id="3" name="矩形 2">
                <a:extLst>
                  <a:ext uri="{FF2B5EF4-FFF2-40B4-BE49-F238E27FC236}">
                    <a16:creationId xmlns:a16="http://schemas.microsoft.com/office/drawing/2014/main" id="{3F4683A3-0CF9-4264-8DF3-2C026E3F11DF}"/>
                  </a:ext>
                </a:extLst>
              </p:cNvPr>
              <p:cNvSpPr>
                <a:spLocks noRot="1" noChangeAspect="1" noMove="1" noResize="1" noEditPoints="1" noAdjustHandles="1" noChangeArrowheads="1" noChangeShapeType="1" noTextEdit="1"/>
              </p:cNvSpPr>
              <p:nvPr/>
            </p:nvSpPr>
            <p:spPr>
              <a:xfrm>
                <a:off x="604684" y="1704810"/>
                <a:ext cx="7810212" cy="1645194"/>
              </a:xfrm>
              <a:prstGeom prst="rect">
                <a:avLst/>
              </a:prstGeom>
              <a:blipFill>
                <a:blip r:embed="rId7"/>
                <a:stretch>
                  <a:fillRect l="-625" t="-2222" b="-5185"/>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32560982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 calcmode="lin" valueType="num">
                                      <p:cBhvr additive="base">
                                        <p:cTn id="7"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GYzZTljZmEyOTkwODMwNTNiNzkwM2Q0YTJmNzY4MDgifQ=="/>
  <p:tag name="KSO_WPP_MARK_KEY" val="3ca93be8-8a6f-4f39-aac1-d5d5ca9f2559"/>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heme/theme1.xml><?xml version="1.0" encoding="utf-8"?>
<a:theme xmlns:a="http://schemas.openxmlformats.org/drawingml/2006/main" name="VI主题">
  <a:themeElements>
    <a:clrScheme name="VI蓝色版">
      <a:dk1>
        <a:srgbClr val="000000"/>
      </a:dk1>
      <a:lt1>
        <a:srgbClr val="FFFFFF"/>
      </a:lt1>
      <a:dk2>
        <a:srgbClr val="BD9F68"/>
      </a:dk2>
      <a:lt2>
        <a:srgbClr val="B5B5B6"/>
      </a:lt2>
      <a:accent1>
        <a:srgbClr val="004098"/>
      </a:accent1>
      <a:accent2>
        <a:srgbClr val="0086D1"/>
      </a:accent2>
      <a:accent3>
        <a:srgbClr val="338D27"/>
      </a:accent3>
      <a:accent4>
        <a:srgbClr val="00514E"/>
      </a:accent4>
      <a:accent5>
        <a:srgbClr val="FDD000"/>
      </a:accent5>
      <a:accent6>
        <a:srgbClr val="F08300"/>
      </a:accent6>
      <a:hlink>
        <a:srgbClr val="B5B5B6"/>
      </a:hlink>
      <a:folHlink>
        <a:srgbClr val="BD9F68"/>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22222</Template>
  <TotalTime>7322</TotalTime>
  <Words>1542</Words>
  <Application>Microsoft Office PowerPoint</Application>
  <PresentationFormat>全屏显示(4:3)</PresentationFormat>
  <Paragraphs>118</Paragraphs>
  <Slides>18</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18</vt:i4>
      </vt:variant>
    </vt:vector>
  </HeadingPairs>
  <TitlesOfParts>
    <vt:vector size="27" baseType="lpstr">
      <vt:lpstr>等线</vt:lpstr>
      <vt:lpstr>Wingdings</vt:lpstr>
      <vt:lpstr>微软雅黑</vt:lpstr>
      <vt:lpstr>Cambria Math</vt:lpstr>
      <vt:lpstr>Calibri</vt:lpstr>
      <vt:lpstr>等线 Light</vt:lpstr>
      <vt:lpstr>宋体</vt:lpstr>
      <vt:lpstr>Arial</vt:lpstr>
      <vt:lpstr>VI主题</vt:lpstr>
      <vt:lpstr>Degree-D Reverse Multiplication-Friendly Embeddings: Constructions and Applications </vt:lpstr>
      <vt:lpstr>Secure Multiparty Computation（MPC）</vt:lpstr>
      <vt:lpstr>MPC protocols</vt:lpstr>
      <vt:lpstr>Reverse Multiplication Friendly Embedding（RMFE） </vt:lpstr>
      <vt:lpstr>Application of RMFE</vt:lpstr>
      <vt:lpstr>Degree-D RMFE </vt:lpstr>
      <vt:lpstr>Instantiation of degree-D RMFE</vt:lpstr>
      <vt:lpstr>Instantiation of degree-D RMFE</vt:lpstr>
      <vt:lpstr>Composition of degree-D RMFE</vt:lpstr>
      <vt:lpstr>Asymptotic construction of Degree-D RMFE</vt:lpstr>
      <vt:lpstr>Homomorphic Encryption</vt:lpstr>
      <vt:lpstr>Connection with Homomorphic Encryption</vt:lpstr>
      <vt:lpstr>Connection with Homomorphic Encryption</vt:lpstr>
      <vt:lpstr>Application to MPC protocol</vt:lpstr>
      <vt:lpstr>Non-interactive Correlation Generation</vt:lpstr>
      <vt:lpstr>Non-interactive Correlation Generation</vt:lpstr>
      <vt:lpstr>Performance</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沈小丹</dc:creator>
  <cp:lastModifiedBy>ych</cp:lastModifiedBy>
  <cp:revision>359</cp:revision>
  <dcterms:created xsi:type="dcterms:W3CDTF">2016-04-20T02:59:00Z</dcterms:created>
  <dcterms:modified xsi:type="dcterms:W3CDTF">2023-12-07T03:27:16Z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108299EF8BCC43FE8D1BC05A0042BCE6</vt:lpwstr>
  </property>
  <property fmtid="{D5CDD505-2E9C-101B-9397-08002B2CF9AE}" pid="3" name="KSOProductBuildVer">
    <vt:lpwstr>2052-11.1.0.11744</vt:lpwstr>
  </property>
</Properties>
</file>