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  <p:sldMasterId id="2147483694" r:id="rId2"/>
  </p:sldMasterIdLst>
  <p:notesMasterIdLst>
    <p:notesMasterId r:id="rId22"/>
  </p:notesMasterIdLst>
  <p:handoutMasterIdLst>
    <p:handoutMasterId r:id="rId23"/>
  </p:handoutMasterIdLst>
  <p:sldIdLst>
    <p:sldId id="275" r:id="rId3"/>
    <p:sldId id="781" r:id="rId4"/>
    <p:sldId id="599" r:id="rId5"/>
    <p:sldId id="782" r:id="rId6"/>
    <p:sldId id="784" r:id="rId7"/>
    <p:sldId id="765" r:id="rId8"/>
    <p:sldId id="803" r:id="rId9"/>
    <p:sldId id="786" r:id="rId10"/>
    <p:sldId id="787" r:id="rId11"/>
    <p:sldId id="788" r:id="rId12"/>
    <p:sldId id="789" r:id="rId13"/>
    <p:sldId id="790" r:id="rId14"/>
    <p:sldId id="791" r:id="rId15"/>
    <p:sldId id="801" r:id="rId16"/>
    <p:sldId id="277" r:id="rId17"/>
    <p:sldId id="802" r:id="rId18"/>
    <p:sldId id="794" r:id="rId19"/>
    <p:sldId id="804" r:id="rId20"/>
    <p:sldId id="261" r:id="rId21"/>
  </p:sldIdLst>
  <p:sldSz cx="12192000" cy="6858000"/>
  <p:notesSz cx="6858000" cy="9144000"/>
  <p:embeddedFontLst>
    <p:embeddedFont>
      <p:font typeface="Aharoni" panose="02010803020104030203" pitchFamily="2" charset="-79"/>
      <p:bold r:id="rId24"/>
    </p:embeddedFont>
    <p:embeddedFont>
      <p:font typeface="Arial Black" panose="020B0A04020102020204" pitchFamily="34" charset="0"/>
      <p:bold r:id="rId25"/>
    </p:embeddedFon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E2EA9A"/>
    <a:srgbClr val="98E763"/>
    <a:srgbClr val="FF6600"/>
    <a:srgbClr val="663300"/>
    <a:srgbClr val="009644"/>
    <a:srgbClr val="666666"/>
    <a:srgbClr val="4D4D4D"/>
    <a:srgbClr val="9455B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85695" autoAdjust="0"/>
  </p:normalViewPr>
  <p:slideViewPr>
    <p:cSldViewPr snapToGrid="0" snapToObjects="1">
      <p:cViewPr varScale="1">
        <p:scale>
          <a:sx n="79" d="100"/>
          <a:sy n="79" d="100"/>
        </p:scale>
        <p:origin x="1070" y="72"/>
      </p:cViewPr>
      <p:guideLst/>
    </p:cSldViewPr>
  </p:slideViewPr>
  <p:outlineViewPr>
    <p:cViewPr>
      <p:scale>
        <a:sx n="33" d="100"/>
        <a:sy n="33" d="100"/>
      </p:scale>
      <p:origin x="0" y="-9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6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76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35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91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25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20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92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29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92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48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3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61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7AD8-0C72-4481-A258-865E592346C5}" type="datetime1">
              <a:rPr lang="nl-BE" smtClean="0"/>
              <a:t>5/12/2023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zk</a:t>
            </a:r>
            <a:r>
              <a:rPr lang="en-US" dirty="0"/>
              <a:t>-SNARKs in Practice                                          COSIC (Computer Security and Industrial Cryptography group)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76000" y="622016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7834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1343-D927-4469-9ACF-63D87B755454}" type="datetime1">
              <a:rPr lang="nl-BE" smtClean="0"/>
              <a:t>5/12/2023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B4D-C34E-407C-A92F-D6B714B197EF}" type="datetime1">
              <a:rPr lang="nl-BE" smtClean="0"/>
              <a:t>5/12/2023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BDA7-1B0B-42C2-9A5B-BB75DED62264}" type="datetime1">
              <a:rPr lang="nl-BE" smtClean="0"/>
              <a:t>5/12/2023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zk</a:t>
            </a:r>
            <a:r>
              <a:rPr lang="en-US" dirty="0"/>
              <a:t>-SNARKs in Practice                                                      COSIC (Computer Security and Industrial Cryptography group)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F27D-7C0E-431E-AFE1-D812577A23CA}" type="datetime1">
              <a:rPr lang="nl-BE" smtClean="0"/>
              <a:t>5/12/2023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1FA-DD39-4D9B-9631-DDDB28F86D57}" type="datetime1">
              <a:rPr lang="nl-BE" smtClean="0"/>
              <a:t>5/12/2023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86-F79A-47D5-BCBD-50A5FDEEEFC2}" type="datetime1">
              <a:rPr lang="nl-BE" smtClean="0"/>
              <a:t>5/12/2023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zk</a:t>
            </a:r>
            <a:r>
              <a:rPr lang="en-US" dirty="0"/>
              <a:t>-SNARKs in Practice                                                       COSIC (Computer Security and Industrial Cryptography group) 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D1FA-C900-43F5-83C8-C5F1BCE4D983}" type="datetime1">
              <a:rPr lang="nl-BE" smtClean="0"/>
              <a:t>5/12/2023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24D6-7C03-48F9-9A81-7D82B227FCA3}" type="datetime1">
              <a:rPr lang="nl-BE" smtClean="0"/>
              <a:t>5/12/2023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7617-E358-4D49-BA4A-6ACF300F77DB}" type="datetime1">
              <a:rPr lang="nl-BE" smtClean="0"/>
              <a:t>5/12/2023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14FF6283-7E33-406C-BA49-6C124DBF02AE}" type="datetime1">
              <a:rPr lang="nl-BE" smtClean="0"/>
              <a:t>5/12/2023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01900" y="6210000"/>
            <a:ext cx="85249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algn="l"/>
            <a:r>
              <a:rPr lang="en-US" dirty="0"/>
              <a:t>                                     </a:t>
            </a:r>
            <a:r>
              <a:rPr lang="en-US" dirty="0" err="1"/>
              <a:t>zk</a:t>
            </a:r>
            <a:r>
              <a:rPr lang="en-US" dirty="0"/>
              <a:t>-SNARKs in Practice                                                           COSIC (Computer Security and Industrial Cryptography group)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74900" y="639196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49" r:id="rId2"/>
    <p:sldLayoutId id="2147483650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61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9D56747-BE1B-4E75-BA97-E311EE92BFC2}" type="datetime1">
              <a:rPr lang="nl-BE" smtClean="0"/>
              <a:t>5/12/2023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90800" y="6210000"/>
            <a:ext cx="84360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err="1"/>
              <a:t>zk</a:t>
            </a:r>
            <a:r>
              <a:rPr lang="en-US" dirty="0"/>
              <a:t>-SNARKs in Practice                                                         COSIC (Computer Security and Industrial Cryptography group)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hyperlink" Target="https://eprint.iacr.org/2023/992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5.png"/><Relationship Id="rId18" Type="http://schemas.openxmlformats.org/officeDocument/2006/relationships/image" Target="../media/image99.png"/><Relationship Id="rId3" Type="http://schemas.openxmlformats.org/officeDocument/2006/relationships/image" Target="../media/image91.png"/><Relationship Id="rId21" Type="http://schemas.openxmlformats.org/officeDocument/2006/relationships/image" Target="../media/image102.png"/><Relationship Id="rId7" Type="http://schemas.openxmlformats.org/officeDocument/2006/relationships/image" Target="../media/image15.png"/><Relationship Id="rId12" Type="http://schemas.openxmlformats.org/officeDocument/2006/relationships/image" Target="../media/image94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1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52.png"/><Relationship Id="rId5" Type="http://schemas.openxmlformats.org/officeDocument/2006/relationships/image" Target="../media/image920.png"/><Relationship Id="rId15" Type="http://schemas.openxmlformats.org/officeDocument/2006/relationships/image" Target="../media/image97.png"/><Relationship Id="rId10" Type="http://schemas.openxmlformats.org/officeDocument/2006/relationships/image" Target="../media/image93.png"/><Relationship Id="rId19" Type="http://schemas.openxmlformats.org/officeDocument/2006/relationships/image" Target="../media/image100.png"/><Relationship Id="rId4" Type="http://schemas.openxmlformats.org/officeDocument/2006/relationships/image" Target="../media/image92.png"/><Relationship Id="rId9" Type="http://schemas.openxmlformats.org/officeDocument/2006/relationships/image" Target="../media/image18.png"/><Relationship Id="rId1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aghery/VSS-ABCP2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5" Type="http://schemas.microsoft.com/office/2007/relationships/hdphoto" Target="../media/hdphoto2.wdp"/><Relationship Id="rId4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0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6" Type="http://schemas.openxmlformats.org/officeDocument/2006/relationships/image" Target="../media/image129.png"/><Relationship Id="rId3" Type="http://schemas.openxmlformats.org/officeDocument/2006/relationships/image" Target="../media/image110.png"/><Relationship Id="rId21" Type="http://schemas.openxmlformats.org/officeDocument/2006/relationships/image" Target="../media/image15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28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27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8.png"/><Relationship Id="rId10" Type="http://schemas.openxmlformats.org/officeDocument/2006/relationships/image" Target="../media/image117.png"/><Relationship Id="rId19" Type="http://schemas.openxmlformats.org/officeDocument/2006/relationships/image" Target="../media/image5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7.png"/><Relationship Id="rId27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jp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6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9.pn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5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42.png"/><Relationship Id="rId21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46.png"/><Relationship Id="rId24" Type="http://schemas.openxmlformats.org/officeDocument/2006/relationships/image" Target="../media/image58.png"/><Relationship Id="rId5" Type="http://schemas.openxmlformats.org/officeDocument/2006/relationships/image" Target="../media/image15.png"/><Relationship Id="rId15" Type="http://schemas.openxmlformats.org/officeDocument/2006/relationships/image" Target="../media/image50.png"/><Relationship Id="rId23" Type="http://schemas.openxmlformats.org/officeDocument/2006/relationships/image" Target="../media/image53.jp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16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70.png"/><Relationship Id="rId18" Type="http://schemas.openxmlformats.org/officeDocument/2006/relationships/image" Target="../media/image600.png"/><Relationship Id="rId3" Type="http://schemas.openxmlformats.org/officeDocument/2006/relationships/image" Target="../media/image59.png"/><Relationship Id="rId21" Type="http://schemas.openxmlformats.org/officeDocument/2006/relationships/image" Target="../media/image630.png"/><Relationship Id="rId7" Type="http://schemas.openxmlformats.org/officeDocument/2006/relationships/image" Target="../media/image18.png"/><Relationship Id="rId12" Type="http://schemas.openxmlformats.org/officeDocument/2006/relationships/image" Target="../media/image62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611.png"/><Relationship Id="rId5" Type="http://schemas.openxmlformats.org/officeDocument/2006/relationships/image" Target="../media/image15.png"/><Relationship Id="rId15" Type="http://schemas.openxmlformats.org/officeDocument/2006/relationships/image" Target="../media/image51.png"/><Relationship Id="rId10" Type="http://schemas.openxmlformats.org/officeDocument/2006/relationships/image" Target="../media/image61.png"/><Relationship Id="rId19" Type="http://schemas.openxmlformats.org/officeDocument/2006/relationships/image" Target="../media/image610.png"/><Relationship Id="rId4" Type="http://schemas.openxmlformats.org/officeDocument/2006/relationships/image" Target="../media/image16.png"/><Relationship Id="rId9" Type="http://schemas.openxmlformats.org/officeDocument/2006/relationships/image" Target="../media/image530.png"/><Relationship Id="rId14" Type="http://schemas.openxmlformats.org/officeDocument/2006/relationships/image" Target="../media/image580.png"/><Relationship Id="rId22" Type="http://schemas.openxmlformats.org/officeDocument/2006/relationships/image" Target="../media/image5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16.png"/><Relationship Id="rId12" Type="http://schemas.openxmlformats.org/officeDocument/2006/relationships/image" Target="../media/image52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68.png"/><Relationship Id="rId5" Type="http://schemas.openxmlformats.org/officeDocument/2006/relationships/image" Target="../media/image66.png"/><Relationship Id="rId15" Type="http://schemas.openxmlformats.org/officeDocument/2006/relationships/image" Target="../media/image71.png"/><Relationship Id="rId10" Type="http://schemas.openxmlformats.org/officeDocument/2006/relationships/image" Target="../media/image18.png"/><Relationship Id="rId4" Type="http://schemas.openxmlformats.org/officeDocument/2006/relationships/image" Target="../media/image65.png"/><Relationship Id="rId9" Type="http://schemas.openxmlformats.org/officeDocument/2006/relationships/image" Target="../media/image17.png"/><Relationship Id="rId1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3.png"/><Relationship Id="rId3" Type="http://schemas.openxmlformats.org/officeDocument/2006/relationships/image" Target="../media/image740.png"/><Relationship Id="rId7" Type="http://schemas.openxmlformats.org/officeDocument/2006/relationships/image" Target="../media/image52.png"/><Relationship Id="rId12" Type="http://schemas.openxmlformats.org/officeDocument/2006/relationships/image" Target="../media/image80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79.png"/><Relationship Id="rId5" Type="http://schemas.openxmlformats.org/officeDocument/2006/relationships/image" Target="../media/image16.png"/><Relationship Id="rId15" Type="http://schemas.openxmlformats.org/officeDocument/2006/relationships/image" Target="../media/image18.png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image" Target="../media/image77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7.png"/><Relationship Id="rId3" Type="http://schemas.openxmlformats.org/officeDocument/2006/relationships/image" Target="../media/image830.png"/><Relationship Id="rId7" Type="http://schemas.openxmlformats.org/officeDocument/2006/relationships/image" Target="../media/image8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18.png"/><Relationship Id="rId5" Type="http://schemas.openxmlformats.org/officeDocument/2006/relationships/image" Target="../media/image84.png"/><Relationship Id="rId15" Type="http://schemas.openxmlformats.org/officeDocument/2006/relationships/image" Target="../media/image89.pn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2.png"/><Relationship Id="rId1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55909" y="3127228"/>
                <a:ext cx="7603221" cy="57379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1800" dirty="0"/>
                  <a:t>Shahla </a:t>
                </a:r>
                <a:r>
                  <a:rPr lang="en-US" sz="1800" dirty="0" err="1"/>
                  <a:t>Atapoor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800" dirty="0"/>
                  <a:t>, </a:t>
                </a:r>
                <a:r>
                  <a:rPr lang="en-US" sz="1800" b="1" dirty="0"/>
                  <a:t>Karim Baghery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800" dirty="0"/>
                  <a:t>, Daniele </a:t>
                </a:r>
                <a:r>
                  <a:rPr lang="en-US" sz="1800" dirty="0" err="1"/>
                  <a:t>Cozzo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1,2</m:t>
                        </m:r>
                      </m:sup>
                    </m:sSup>
                  </m:oMath>
                </a14:m>
                <a:r>
                  <a:rPr lang="en-US" sz="1800" dirty="0"/>
                  <a:t>, </a:t>
                </a:r>
                <a:r>
                  <a:rPr lang="en-US" sz="1800" dirty="0" err="1"/>
                  <a:t>Robi</a:t>
                </a:r>
                <a:r>
                  <a:rPr lang="en-US" sz="1800" dirty="0"/>
                  <a:t> Pedersen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55909" y="3127228"/>
                <a:ext cx="7603221" cy="573792"/>
              </a:xfrm>
              <a:blipFill>
                <a:blip r:embed="rId2"/>
                <a:stretch>
                  <a:fillRect t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9715" y="1880525"/>
            <a:ext cx="9289851" cy="876139"/>
          </a:xfrm>
        </p:spPr>
        <p:txBody>
          <a:bodyPr>
            <a:normAutofit/>
          </a:bodyPr>
          <a:lstStyle/>
          <a:p>
            <a:r>
              <a:rPr lang="en-US" sz="3200" dirty="0"/>
              <a:t>VSS from Distributed ZK Proofs and Applications  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EFBB07-4E11-48A2-9D20-F85BC6D6C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546841" y="373150"/>
            <a:ext cx="3290440" cy="728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08FAE4-8389-441A-BCE8-D0A42D2B2EC9}"/>
              </a:ext>
            </a:extLst>
          </p:cNvPr>
          <p:cNvSpPr txBox="1"/>
          <p:nvPr/>
        </p:nvSpPr>
        <p:spPr>
          <a:xfrm>
            <a:off x="8546841" y="486833"/>
            <a:ext cx="321959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ASIACRYPT 2023 </a:t>
            </a:r>
            <a:b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chemeClr val="bg1"/>
                </a:solidFill>
              </a:rPr>
              <a:t>4-8 Dec 2023, Guangzhou, China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1FD6FEB-6F06-A4F3-4F8B-A48962F29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4293" y="4651867"/>
            <a:ext cx="2222139" cy="1028894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0A1F15-7A6A-969B-49A2-DC13C8A05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2726" y="4392426"/>
            <a:ext cx="1364015" cy="1457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F6C800-59C4-2463-B895-8B97C5A98928}"/>
                  </a:ext>
                </a:extLst>
              </p:cNvPr>
              <p:cNvSpPr txBox="1"/>
              <p:nvPr/>
            </p:nvSpPr>
            <p:spPr>
              <a:xfrm>
                <a:off x="2902084" y="3916195"/>
                <a:ext cx="1983386" cy="52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  <a:t>COSIC </a:t>
                </a:r>
                <a:b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  <a:t>KU Leuven, Belgium </a:t>
                </a:r>
                <a:endParaRPr lang="en-US" sz="1400" b="1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F6C800-59C4-2463-B895-8B97C5A98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84" y="3916195"/>
                <a:ext cx="1983386" cy="528030"/>
              </a:xfrm>
              <a:prstGeom prst="rect">
                <a:avLst/>
              </a:prstGeom>
              <a:blipFill>
                <a:blip r:embed="rId8"/>
                <a:stretch>
                  <a:fillRect r="-1538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BD7F364-70DE-490E-4E2E-DCD6B44F6C7A}"/>
              </a:ext>
            </a:extLst>
          </p:cNvPr>
          <p:cNvSpPr txBox="1"/>
          <p:nvPr/>
        </p:nvSpPr>
        <p:spPr>
          <a:xfrm>
            <a:off x="694851" y="5422860"/>
            <a:ext cx="1766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ia.cr/2023/992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26C050A-62A1-8D96-DEEA-CEA4B1BAC82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748" y="3916194"/>
            <a:ext cx="1617165" cy="1617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CF2E60-BBB2-7466-2A44-0CD078F55835}"/>
                  </a:ext>
                </a:extLst>
              </p:cNvPr>
              <p:cNvSpPr txBox="1"/>
              <p:nvPr/>
            </p:nvSpPr>
            <p:spPr>
              <a:xfrm>
                <a:off x="5084407" y="3954181"/>
                <a:ext cx="2808520" cy="52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IMDEA Software Institute Madrid, Spain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CF2E60-BBB2-7466-2A44-0CD078F55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407" y="3954181"/>
                <a:ext cx="2808520" cy="528030"/>
              </a:xfrm>
              <a:prstGeom prst="rect">
                <a:avLst/>
              </a:prstGeom>
              <a:blipFill>
                <a:blip r:embed="rId11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1AF2537-2F62-5322-9AA8-73BA9AFE1AD2}"/>
              </a:ext>
            </a:extLst>
          </p:cNvPr>
          <p:cNvSpPr txBox="1"/>
          <p:nvPr/>
        </p:nvSpPr>
        <p:spPr>
          <a:xfrm>
            <a:off x="1005941" y="6179277"/>
            <a:ext cx="33932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karim.baghery@kuleuven.be </a:t>
            </a:r>
          </a:p>
        </p:txBody>
      </p:sp>
      <p:pic>
        <p:nvPicPr>
          <p:cNvPr id="38" name="Picture 37" descr="A black envelope with a black background&#10;&#10;Description automatically generated">
            <a:extLst>
              <a:ext uri="{FF2B5EF4-FFF2-40B4-BE49-F238E27FC236}">
                <a16:creationId xmlns:a16="http://schemas.microsoft.com/office/drawing/2014/main" id="{D8E30F77-A2A2-6855-96BF-879128716A1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898482" y="6179277"/>
            <a:ext cx="322803" cy="27186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FB765C3-A7BF-3028-BF25-9D598A6C3CAE}"/>
              </a:ext>
            </a:extLst>
          </p:cNvPr>
          <p:cNvCxnSpPr>
            <a:cxnSpLocks/>
          </p:cNvCxnSpPr>
          <p:nvPr/>
        </p:nvCxnSpPr>
        <p:spPr>
          <a:xfrm>
            <a:off x="2745934" y="3436232"/>
            <a:ext cx="17173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2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jdelijke aanduiding voor inhoud 12">
            <a:extLst>
              <a:ext uri="{FF2B5EF4-FFF2-40B4-BE49-F238E27FC236}">
                <a16:creationId xmlns:a16="http://schemas.microsoft.com/office/drawing/2014/main" id="{E391FE49-7DDF-C9A3-F315-9677406028FB}"/>
              </a:ext>
            </a:extLst>
          </p:cNvPr>
          <p:cNvSpPr txBox="1">
            <a:spLocks/>
          </p:cNvSpPr>
          <p:nvPr/>
        </p:nvSpPr>
        <p:spPr>
          <a:xfrm>
            <a:off x="8773722" y="1303626"/>
            <a:ext cx="3009709" cy="141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42" name="Tijdelijke aanduiding voor inhoud 12">
            <a:extLst>
              <a:ext uri="{FF2B5EF4-FFF2-40B4-BE49-F238E27FC236}">
                <a16:creationId xmlns:a16="http://schemas.microsoft.com/office/drawing/2014/main" id="{C65EB2B1-A768-09FE-CDEE-A8C4695463D7}"/>
              </a:ext>
            </a:extLst>
          </p:cNvPr>
          <p:cNvSpPr txBox="1">
            <a:spLocks/>
          </p:cNvSpPr>
          <p:nvPr/>
        </p:nvSpPr>
        <p:spPr>
          <a:xfrm>
            <a:off x="8803526" y="3058419"/>
            <a:ext cx="3018818" cy="1990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Our Contribution: </a:t>
            </a:r>
            <a:r>
              <a:rPr lang="en-US" sz="3200" dirty="0">
                <a:solidFill>
                  <a:srgbClr val="FFC000"/>
                </a:solidFill>
                <a:latin typeface="+mj-lt"/>
                <a:cs typeface="Aharoni" panose="02010803020104030203" pitchFamily="2" charset="-79"/>
              </a:rPr>
              <a:t>(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</a:t>
            </a:r>
            <a:r>
              <a:rPr lang="en-US" sz="3200" dirty="0">
                <a:solidFill>
                  <a:srgbClr val="FFC000"/>
                </a:solidFill>
                <a:latin typeface="+mj-lt"/>
                <a:cs typeface="Aharoni" panose="02010803020104030203" pitchFamily="2" charset="-79"/>
              </a:rPr>
              <a:t>)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Secret Reconstruction Approach 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108" y="1307613"/>
                <a:ext cx="8244400" cy="1634255"/>
              </a:xfrm>
            </p:spPr>
            <p:txBody>
              <a:bodyPr>
                <a:norm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ookman Old Style" panose="020506040505050202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valid shares, parties can reconstruct the secret:</a:t>
                </a:r>
                <a:endParaRPr lang="en-US" sz="2000" dirty="0">
                  <a:latin typeface="Bookman Old Style" panose="02050604050505020204" pitchFamily="18" charset="0"/>
                </a:endParaRPr>
              </a:p>
              <a:p>
                <a:pPr lvl="1" indent="-346075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Bookman Old Style" panose="02050604050505020204" pitchFamily="18" charset="0"/>
                  </a:rPr>
                  <a:t>E.g.,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</a:t>
                </a:r>
                <a:r>
                  <a:rPr lang="en-US" sz="16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1600" dirty="0">
                    <a:latin typeface="Bookman Old Style" panose="02050604050505020204" pitchFamily="18" charset="0"/>
                  </a:rPr>
                  <a:t>interpolate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of degree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.</a:t>
                </a:r>
              </a:p>
              <a:p>
                <a:pPr lvl="1" indent="-346075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Bookman Old Style" panose="02050604050505020204" pitchFamily="18" charset="0"/>
                  </a:rPr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̂"/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and verify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altLang="en-US" sz="16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16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sz="16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altLang="en-US" sz="16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16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. If yes, output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, else output reject. </a:t>
                </a:r>
              </a:p>
            </p:txBody>
          </p:sp>
        </mc:Choice>
        <mc:Fallback xmlns="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108" y="1307613"/>
                <a:ext cx="8244400" cy="1634255"/>
              </a:xfrm>
              <a:blipFill>
                <a:blip r:embed="rId3"/>
                <a:stretch>
                  <a:fillRect l="-443" t="-186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jdelijke aanduiding voor inhoud 12">
                <a:extLst>
                  <a:ext uri="{FF2B5EF4-FFF2-40B4-BE49-F238E27FC236}">
                    <a16:creationId xmlns:a16="http://schemas.microsoft.com/office/drawing/2014/main" id="{E3D1B2BC-5F3A-0B13-955A-CE8834ED2F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107" y="3058419"/>
                <a:ext cx="8108497" cy="19902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ookman Old Style" panose="02050604050505020204" pitchFamily="18" charset="0"/>
                  </a:rPr>
                  <a:t>New Approach: </a:t>
                </a:r>
              </a:p>
              <a:p>
                <a:pPr marL="690563" lvl="1" indent="-287338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Bookman Old Style" panose="02050604050505020204" pitchFamily="18" charset="0"/>
                  </a:rPr>
                  <a:t>The dealer publishes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along with a NI-TZK proof for the distributed relation,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 altLang="en-US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 </m:t>
                        </m:r>
                        <m:r>
                          <a:rPr lang="en-US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1, …, 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Bookman Old Style" panose="02050604050505020204" pitchFamily="18" charset="0"/>
                  </a:rPr>
                  <a:t>- the proof is TZK, but can be verified by any set of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valid shares.</a:t>
                </a:r>
              </a:p>
            </p:txBody>
          </p:sp>
        </mc:Choice>
        <mc:Fallback xmlns="">
          <p:sp>
            <p:nvSpPr>
              <p:cNvPr id="18" name="Tijdelijke aanduiding voor inhoud 12">
                <a:extLst>
                  <a:ext uri="{FF2B5EF4-FFF2-40B4-BE49-F238E27FC236}">
                    <a16:creationId xmlns:a16="http://schemas.microsoft.com/office/drawing/2014/main" id="{E3D1B2BC-5F3A-0B13-955A-CE8834ED2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7" y="3058419"/>
                <a:ext cx="8108497" cy="1990229"/>
              </a:xfrm>
              <a:prstGeom prst="rect">
                <a:avLst/>
              </a:prstGeom>
              <a:blipFill>
                <a:blip r:embed="rId4"/>
                <a:stretch>
                  <a:fillRect l="-451" t="-153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jdelijke aanduiding voor inhoud 12">
            <a:extLst>
              <a:ext uri="{FF2B5EF4-FFF2-40B4-BE49-F238E27FC236}">
                <a16:creationId xmlns:a16="http://schemas.microsoft.com/office/drawing/2014/main" id="{1A99FCF2-8A9B-1BE1-7ABE-14B9C52E709E}"/>
              </a:ext>
            </a:extLst>
          </p:cNvPr>
          <p:cNvSpPr txBox="1">
            <a:spLocks/>
          </p:cNvSpPr>
          <p:nvPr/>
        </p:nvSpPr>
        <p:spPr>
          <a:xfrm>
            <a:off x="250133" y="5260880"/>
            <a:ext cx="11690753" cy="74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Bookman Old Style" panose="02050604050505020204" pitchFamily="18" charset="0"/>
              </a:rPr>
              <a:t>Using the new approach, one can perform both sharing and reconstruction at the same time,</a:t>
            </a:r>
            <a:br>
              <a:rPr lang="en-US" sz="1800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en-US" sz="1800" dirty="0">
                <a:solidFill>
                  <a:srgbClr val="0070C0"/>
                </a:solidFill>
                <a:latin typeface="Bookman Old Style" panose="02050604050505020204" pitchFamily="18" charset="0"/>
              </a:rPr>
              <a:t>and construct low-round (and more efficient) protocols.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A22E99BA-48EF-5C4F-717C-7B6789DE8C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9017" y="3518622"/>
                <a:ext cx="11401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m:oMathPara>
                </a14:m>
                <a:b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sym typeface="Symbol" pitchFamily="18" charset="2"/>
                  </a:rPr>
                </a:b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sym typeface="Symbol" pitchFamily="18" charset="2"/>
                  </a:rPr>
                  <a:t>TZK </a:t>
                </a:r>
                <a:r>
                  <a:rPr lang="en-GB" sz="1400" dirty="0">
                    <a:solidFill>
                      <a:schemeClr val="tx1">
                        <a:lumMod val="50000"/>
                      </a:schemeClr>
                    </a:solidFill>
                    <a:sym typeface="Symbol" pitchFamily="18" charset="2"/>
                  </a:rPr>
                  <a:t>Proof</a:t>
                </a:r>
                <a:endParaRPr lang="en-GB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A22E99BA-48EF-5C4F-717C-7B6789DE8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09017" y="3518622"/>
                <a:ext cx="1140120" cy="523220"/>
              </a:xfrm>
              <a:prstGeom prst="rect">
                <a:avLst/>
              </a:prstGeom>
              <a:blipFill>
                <a:blip r:embed="rId5"/>
                <a:stretch>
                  <a:fillRect r="-1070" b="-11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31">
            <a:extLst>
              <a:ext uri="{FF2B5EF4-FFF2-40B4-BE49-F238E27FC236}">
                <a16:creationId xmlns:a16="http://schemas.microsoft.com/office/drawing/2014/main" id="{DE251676-6455-A54C-AAC7-B81618470C9B}"/>
              </a:ext>
            </a:extLst>
          </p:cNvPr>
          <p:cNvSpPr/>
          <p:nvPr/>
        </p:nvSpPr>
        <p:spPr>
          <a:xfrm>
            <a:off x="9563186" y="3997881"/>
            <a:ext cx="843441" cy="178240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DF2F9-3D67-D48D-DC2B-7CF841FE3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1991" y="3617715"/>
            <a:ext cx="398744" cy="569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E53CDB-CC94-ECEF-8453-88C6D380A8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2185" y="3161257"/>
            <a:ext cx="334619" cy="454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F3DD2-34EE-E00C-EDD4-4E17439F8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9762" y="3758161"/>
            <a:ext cx="323059" cy="446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874447-4F3F-FC93-D798-26013EDDD4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4322" y="4536394"/>
            <a:ext cx="323059" cy="449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2E2348-139D-4C28-1E79-0758D3270A35}"/>
                  </a:ext>
                </a:extLst>
              </p:cNvPr>
              <p:cNvSpPr txBox="1"/>
              <p:nvPr/>
            </p:nvSpPr>
            <p:spPr>
              <a:xfrm>
                <a:off x="10727633" y="4100499"/>
                <a:ext cx="619062" cy="305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2E2348-139D-4C28-1E79-0758D3270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633" y="4100499"/>
                <a:ext cx="619062" cy="3052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4AFADBB-724E-BF2C-44F3-7028CB9CE2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8617" y="4657032"/>
            <a:ext cx="197275" cy="200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8B058C-74E0-083B-2DAF-CBB6F5F131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42141" y="3292098"/>
            <a:ext cx="197275" cy="200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7E04E1-0B09-E706-921C-CE3EDC9B526D}"/>
                  </a:ext>
                </a:extLst>
              </p:cNvPr>
              <p:cNvSpPr txBox="1"/>
              <p:nvPr/>
            </p:nvSpPr>
            <p:spPr>
              <a:xfrm>
                <a:off x="10580890" y="3171609"/>
                <a:ext cx="2910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7E04E1-0B09-E706-921C-CE3EDC9B5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890" y="3171609"/>
                <a:ext cx="291006" cy="338554"/>
              </a:xfrm>
              <a:prstGeom prst="rect">
                <a:avLst/>
              </a:prstGeom>
              <a:blipFill>
                <a:blip r:embed="rId12"/>
                <a:stretch>
                  <a:fillRect l="-21277"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2F7ADB-075B-6256-37AC-E93B8EA62293}"/>
                  </a:ext>
                </a:extLst>
              </p:cNvPr>
              <p:cNvSpPr txBox="1"/>
              <p:nvPr/>
            </p:nvSpPr>
            <p:spPr>
              <a:xfrm>
                <a:off x="10572763" y="3778969"/>
                <a:ext cx="32010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2F7ADB-075B-6256-37AC-E93B8EA62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63" y="3778969"/>
                <a:ext cx="320107" cy="338554"/>
              </a:xfrm>
              <a:prstGeom prst="rect">
                <a:avLst/>
              </a:prstGeom>
              <a:blipFill>
                <a:blip r:embed="rId13"/>
                <a:stretch>
                  <a:fillRect l="-15094" b="-1272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61ECA3-9B08-1E9A-C4ED-277D70325287}"/>
                  </a:ext>
                </a:extLst>
              </p:cNvPr>
              <p:cNvSpPr txBox="1"/>
              <p:nvPr/>
            </p:nvSpPr>
            <p:spPr>
              <a:xfrm>
                <a:off x="10332898" y="4617000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61ECA3-9B08-1E9A-C4ED-277D70325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898" y="4617000"/>
                <a:ext cx="686179" cy="338554"/>
              </a:xfrm>
              <a:prstGeom prst="rect">
                <a:avLst/>
              </a:prstGeom>
              <a:blipFill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DD237CD7-40BC-3750-27CE-0C6879A05F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37762" y="3938345"/>
            <a:ext cx="197275" cy="200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500464-AF5D-3C49-E3F3-F49959D1FAD9}"/>
                  </a:ext>
                </a:extLst>
              </p:cNvPr>
              <p:cNvSpPr txBox="1"/>
              <p:nvPr/>
            </p:nvSpPr>
            <p:spPr>
              <a:xfrm>
                <a:off x="8908084" y="3175560"/>
                <a:ext cx="3493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500464-AF5D-3C49-E3F3-F49959D1F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084" y="3175560"/>
                <a:ext cx="349352" cy="369332"/>
              </a:xfrm>
              <a:prstGeom prst="rect">
                <a:avLst/>
              </a:prstGeom>
              <a:blipFill>
                <a:blip r:embed="rId15"/>
                <a:stretch>
                  <a:fillRect l="-5172" b="-1311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2830F2C-A36D-63D0-5EE8-B5A8FF55C4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74886" y="3301001"/>
            <a:ext cx="182768" cy="1885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38D28D-CB4B-365E-A982-2D372BBCBD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72981" y="3950606"/>
            <a:ext cx="182768" cy="1885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1080BC-AD1C-F31B-A531-FDAA30E64D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82506" y="4664981"/>
            <a:ext cx="182768" cy="1885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6314A7-CD7C-7893-1361-BAD1F049D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1210" y="1444071"/>
            <a:ext cx="334619" cy="4547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7317CE-74B9-95A8-2F2E-A96F9FB1A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3522" y="1448142"/>
            <a:ext cx="323059" cy="4462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9F976D-B643-C7D8-0712-64999EB235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8478" y="1428584"/>
            <a:ext cx="323059" cy="449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B916FC-9DC4-BA50-AC55-F0F49DA76A42}"/>
                  </a:ext>
                </a:extLst>
              </p:cNvPr>
              <p:cNvSpPr txBox="1"/>
              <p:nvPr/>
            </p:nvSpPr>
            <p:spPr>
              <a:xfrm>
                <a:off x="10363225" y="1463535"/>
                <a:ext cx="3494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B916FC-9DC4-BA50-AC55-F0F49DA76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25" y="1463535"/>
                <a:ext cx="34944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FBFC83-9E03-9AE8-7E1F-10B7B004822E}"/>
                  </a:ext>
                </a:extLst>
              </p:cNvPr>
              <p:cNvSpPr txBox="1"/>
              <p:nvPr/>
            </p:nvSpPr>
            <p:spPr>
              <a:xfrm>
                <a:off x="8909915" y="1454423"/>
                <a:ext cx="2910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FBFC83-9E03-9AE8-7E1F-10B7B0048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915" y="1454423"/>
                <a:ext cx="291006" cy="338554"/>
              </a:xfrm>
              <a:prstGeom prst="rect">
                <a:avLst/>
              </a:prstGeom>
              <a:blipFill>
                <a:blip r:embed="rId18"/>
                <a:stretch>
                  <a:fillRect l="-23404" b="-1272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6992C4D-E33D-4CBD-3550-28359B066022}"/>
                  </a:ext>
                </a:extLst>
              </p:cNvPr>
              <p:cNvSpPr txBox="1"/>
              <p:nvPr/>
            </p:nvSpPr>
            <p:spPr>
              <a:xfrm>
                <a:off x="9696523" y="1468950"/>
                <a:ext cx="32010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6992C4D-E33D-4CBD-3550-28359B066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523" y="1468950"/>
                <a:ext cx="320107" cy="338554"/>
              </a:xfrm>
              <a:prstGeom prst="rect">
                <a:avLst/>
              </a:prstGeom>
              <a:blipFill>
                <a:blip r:embed="rId19"/>
                <a:stretch>
                  <a:fillRect l="-17308"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BD63BF-5BF9-9F6D-17B6-145EDBE5D22B}"/>
                  </a:ext>
                </a:extLst>
              </p:cNvPr>
              <p:cNvSpPr txBox="1"/>
              <p:nvPr/>
            </p:nvSpPr>
            <p:spPr>
              <a:xfrm>
                <a:off x="10737054" y="1484806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BD63BF-5BF9-9F6D-17B6-145EDBE5D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054" y="1484806"/>
                <a:ext cx="686179" cy="338554"/>
              </a:xfrm>
              <a:prstGeom prst="rect">
                <a:avLst/>
              </a:prstGeom>
              <a:blipFill>
                <a:blip r:embed="rId2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65FD71-A549-EDAA-8A17-92C67FF842F8}"/>
                  </a:ext>
                </a:extLst>
              </p:cNvPr>
              <p:cNvSpPr txBox="1"/>
              <p:nvPr/>
            </p:nvSpPr>
            <p:spPr>
              <a:xfrm>
                <a:off x="9146136" y="2278770"/>
                <a:ext cx="2190263" cy="352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alt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→ </m:t>
                      </m:r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BE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65FD71-A549-EDAA-8A17-92C67FF84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136" y="2278770"/>
                <a:ext cx="2190263" cy="352469"/>
              </a:xfrm>
              <a:prstGeom prst="rect">
                <a:avLst/>
              </a:prstGeom>
              <a:blipFill>
                <a:blip r:embed="rId21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row: Down 43">
            <a:extLst>
              <a:ext uri="{FF2B5EF4-FFF2-40B4-BE49-F238E27FC236}">
                <a16:creationId xmlns:a16="http://schemas.microsoft.com/office/drawing/2014/main" id="{4DFE3CEC-17C8-AD6C-8724-B101344F1D65}"/>
              </a:ext>
            </a:extLst>
          </p:cNvPr>
          <p:cNvSpPr/>
          <p:nvPr/>
        </p:nvSpPr>
        <p:spPr>
          <a:xfrm>
            <a:off x="9406618" y="1981250"/>
            <a:ext cx="1509394" cy="276468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714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8" grpId="0" animBg="1"/>
      <p:bldP spid="20" grpId="0"/>
      <p:bldP spid="5" grpId="0"/>
      <p:bldP spid="6" grpId="0" animBg="1"/>
      <p:bldP spid="12" grpId="0"/>
      <p:bldP spid="15" grpId="0"/>
      <p:bldP spid="16" grpId="0"/>
      <p:bldP spid="17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Performance of New VSS: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Asymptotic Costs  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108" y="1335172"/>
                <a:ext cx="11857212" cy="1423266"/>
              </a:xfrm>
            </p:spPr>
            <p:txBody>
              <a:bodyPr>
                <a:norm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Bookman Old Style" panose="02050604050505020204" pitchFamily="18" charset="0"/>
                  </a:rPr>
                  <a:t>New VSS Scheme vs. Pedersen VSS [Ped91]</a:t>
                </a:r>
              </a:p>
              <a:p>
                <a:pPr marL="803275" lvl="1" indent="-346075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Bookman Old Style" panose="02050604050505020204" pitchFamily="18" charset="0"/>
                  </a:rPr>
                  <a:t>DL: Discrete Logarithm, BC: Broadcast,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Number of parties,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Exponentiation in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,</a:t>
                </a:r>
                <a:br>
                  <a:rPr lang="en-US" sz="1600" dirty="0">
                    <a:latin typeface="Bookman Old Style" panose="0205060405050502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𝑃𝐸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Degree-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polynomial evaluations,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Hashing,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element size. </a:t>
                </a:r>
              </a:p>
            </p:txBody>
          </p:sp>
        </mc:Choice>
        <mc:Fallback xmlns="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108" y="1335172"/>
                <a:ext cx="11857212" cy="1423266"/>
              </a:xfrm>
              <a:blipFill>
                <a:blip r:embed="rId3"/>
                <a:stretch>
                  <a:fillRect l="-462" t="-214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C688CFF-80DA-188A-B8D1-8BE5A3F64A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2432483"/>
                  </p:ext>
                </p:extLst>
              </p:nvPr>
            </p:nvGraphicFramePr>
            <p:xfrm>
              <a:off x="748766" y="2531552"/>
              <a:ext cx="10768782" cy="1707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2255">
                      <a:extLst>
                        <a:ext uri="{9D8B030D-6E8A-4147-A177-3AD203B41FA5}">
                          <a16:colId xmlns:a16="http://schemas.microsoft.com/office/drawing/2014/main" val="880904295"/>
                        </a:ext>
                      </a:extLst>
                    </a:gridCol>
                    <a:gridCol w="1682885">
                      <a:extLst>
                        <a:ext uri="{9D8B030D-6E8A-4147-A177-3AD203B41FA5}">
                          <a16:colId xmlns:a16="http://schemas.microsoft.com/office/drawing/2014/main" val="4226467719"/>
                        </a:ext>
                      </a:extLst>
                    </a:gridCol>
                    <a:gridCol w="1657395">
                      <a:extLst>
                        <a:ext uri="{9D8B030D-6E8A-4147-A177-3AD203B41FA5}">
                          <a16:colId xmlns:a16="http://schemas.microsoft.com/office/drawing/2014/main" val="3108151291"/>
                        </a:ext>
                      </a:extLst>
                    </a:gridCol>
                    <a:gridCol w="3216956">
                      <a:extLst>
                        <a:ext uri="{9D8B030D-6E8A-4147-A177-3AD203B41FA5}">
                          <a16:colId xmlns:a16="http://schemas.microsoft.com/office/drawing/2014/main" val="3820949010"/>
                        </a:ext>
                      </a:extLst>
                    </a:gridCol>
                    <a:gridCol w="2139291">
                      <a:extLst>
                        <a:ext uri="{9D8B030D-6E8A-4147-A177-3AD203B41FA5}">
                          <a16:colId xmlns:a16="http://schemas.microsoft.com/office/drawing/2014/main" val="2838365046"/>
                        </a:ext>
                      </a:extLst>
                    </a:gridCol>
                  </a:tblGrid>
                  <a:tr h="360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VSS Scheme</a:t>
                          </a:r>
                          <a:endParaRPr lang="en-BE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Assumption</a:t>
                          </a:r>
                          <a:endParaRPr lang="en-BE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Sharing</a:t>
                          </a:r>
                          <a:endParaRPr lang="en-BE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Dealer’s Communication</a:t>
                          </a:r>
                          <a:endParaRPr lang="en-BE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Verification</a:t>
                          </a:r>
                          <a:endParaRPr lang="en-BE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821500"/>
                      </a:ext>
                    </a:extLst>
                  </a:tr>
                  <a:tr h="643671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Pedersen [Ped91]</a:t>
                          </a:r>
                          <a:endParaRPr lang="en-BE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DL</a:t>
                          </a:r>
                          <a:endParaRPr lang="en-BE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Private: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r>
                            <a:rPr lang="en-US" sz="1800" b="0" dirty="0"/>
                            <a:t>BC: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≈0.5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≈0.5</m:t>
                                </m:r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64657346"/>
                      </a:ext>
                    </a:extLst>
                  </a:tr>
                  <a:tr h="666169"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This Work</a:t>
                          </a:r>
                          <a:endParaRPr lang="en-BE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Hash function </a:t>
                          </a:r>
                          <a:endParaRPr lang="en-BE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Private: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0" dirty="0"/>
                            <a:t>(or</a:t>
                          </a:r>
                          <a:r>
                            <a:rPr lang="en-US" sz="18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|)</m:t>
                              </m:r>
                            </m:oMath>
                          </a14:m>
                          <a:endParaRPr lang="en-US" sz="1800" b="0" dirty="0"/>
                        </a:p>
                        <a:p>
                          <a:r>
                            <a:rPr lang="en-US" sz="1800" b="0" dirty="0"/>
                            <a:t>BC: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+3 </m:t>
                                </m:r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(1 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𝑓𝑜𝑟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𝑅𝑂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53776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C688CFF-80DA-188A-B8D1-8BE5A3F64A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2432483"/>
                  </p:ext>
                </p:extLst>
              </p:nvPr>
            </p:nvGraphicFramePr>
            <p:xfrm>
              <a:off x="748766" y="2531552"/>
              <a:ext cx="10768782" cy="1707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2255">
                      <a:extLst>
                        <a:ext uri="{9D8B030D-6E8A-4147-A177-3AD203B41FA5}">
                          <a16:colId xmlns:a16="http://schemas.microsoft.com/office/drawing/2014/main" val="880904295"/>
                        </a:ext>
                      </a:extLst>
                    </a:gridCol>
                    <a:gridCol w="1682885">
                      <a:extLst>
                        <a:ext uri="{9D8B030D-6E8A-4147-A177-3AD203B41FA5}">
                          <a16:colId xmlns:a16="http://schemas.microsoft.com/office/drawing/2014/main" val="4226467719"/>
                        </a:ext>
                      </a:extLst>
                    </a:gridCol>
                    <a:gridCol w="1657395">
                      <a:extLst>
                        <a:ext uri="{9D8B030D-6E8A-4147-A177-3AD203B41FA5}">
                          <a16:colId xmlns:a16="http://schemas.microsoft.com/office/drawing/2014/main" val="3108151291"/>
                        </a:ext>
                      </a:extLst>
                    </a:gridCol>
                    <a:gridCol w="3216956">
                      <a:extLst>
                        <a:ext uri="{9D8B030D-6E8A-4147-A177-3AD203B41FA5}">
                          <a16:colId xmlns:a16="http://schemas.microsoft.com/office/drawing/2014/main" val="3820949010"/>
                        </a:ext>
                      </a:extLst>
                    </a:gridCol>
                    <a:gridCol w="2139291">
                      <a:extLst>
                        <a:ext uri="{9D8B030D-6E8A-4147-A177-3AD203B41FA5}">
                          <a16:colId xmlns:a16="http://schemas.microsoft.com/office/drawing/2014/main" val="28383650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VSS Scheme</a:t>
                          </a:r>
                          <a:endParaRPr lang="en-BE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Assumption</a:t>
                          </a:r>
                          <a:endParaRPr lang="en-BE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Sharing</a:t>
                          </a:r>
                          <a:endParaRPr lang="en-BE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Dealer’s Communication</a:t>
                          </a:r>
                          <a:endParaRPr lang="en-BE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Verification</a:t>
                          </a:r>
                          <a:endParaRPr lang="en-BE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821500"/>
                      </a:ext>
                    </a:extLst>
                  </a:tr>
                  <a:tr h="66128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Pedersen [Ped91]</a:t>
                          </a:r>
                          <a:endParaRPr lang="en-BE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DL</a:t>
                          </a:r>
                          <a:endParaRPr lang="en-BE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7206" t="-59633" r="-324632" b="-1174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8561" t="-59633" r="-67235" b="-1174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3989" t="-59633" r="-1140" b="-1174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4657346"/>
                      </a:ext>
                    </a:extLst>
                  </a:tr>
                  <a:tr h="680847"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This Work</a:t>
                          </a:r>
                          <a:endParaRPr lang="en-BE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Hash function </a:t>
                          </a:r>
                          <a:endParaRPr lang="en-BE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7206" t="-155357" r="-32463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8561" t="-155357" r="-67235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3989" t="-155357" r="-1140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3776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jdelijke aanduiding voor inhoud 12">
            <a:extLst>
              <a:ext uri="{FF2B5EF4-FFF2-40B4-BE49-F238E27FC236}">
                <a16:creationId xmlns:a16="http://schemas.microsoft.com/office/drawing/2014/main" id="{189FC48F-6A70-A87F-A515-A48FCE993C92}"/>
              </a:ext>
            </a:extLst>
          </p:cNvPr>
          <p:cNvSpPr txBox="1">
            <a:spLocks/>
          </p:cNvSpPr>
          <p:nvPr/>
        </p:nvSpPr>
        <p:spPr>
          <a:xfrm>
            <a:off x="621720" y="4567727"/>
            <a:ext cx="11616000" cy="1255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  <a:r>
              <a:rPr lang="en-US" sz="2000" dirty="0"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Bookman Old Style" panose="02050604050505020204" pitchFamily="18" charset="0"/>
              </a:rPr>
              <a:t>Considerably faster verification          </a:t>
            </a:r>
            <a:r>
              <a:rPr lang="en-US" sz="2000" dirty="0">
                <a:solidFill>
                  <a:srgbClr val="00B05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  <a:r>
              <a:rPr lang="en-US" sz="2000" dirty="0"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Bookman Old Style" panose="02050604050505020204" pitchFamily="18" charset="0"/>
              </a:rPr>
              <a:t>Faster sharing (lightweight operations)</a:t>
            </a:r>
            <a:br>
              <a:rPr lang="en-US" sz="2000" dirty="0">
                <a:latin typeface="Bookman Old Style" panose="02050604050505020204" pitchFamily="18" charset="0"/>
              </a:rPr>
            </a:br>
            <a:r>
              <a:rPr lang="en-US" sz="2000" dirty="0">
                <a:solidFill>
                  <a:srgbClr val="00B05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  <a:r>
              <a:rPr lang="en-US" sz="2000" dirty="0">
                <a:latin typeface="Bookman Old Style" panose="02050604050505020204" pitchFamily="18" charset="0"/>
              </a:rPr>
              <a:t> PQ secure                                          </a:t>
            </a:r>
            <a:r>
              <a:rPr lang="en-US" sz="2000" dirty="0">
                <a:solidFill>
                  <a:srgbClr val="FFC0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</a:t>
            </a:r>
            <a:r>
              <a:rPr lang="en-US" sz="2000" dirty="0">
                <a:latin typeface="Bookman Old Style" panose="02050604050505020204" pitchFamily="18" charset="0"/>
                <a:sym typeface="Wingdings" panose="05000000000000000000" pitchFamily="2" charset="2"/>
              </a:rPr>
              <a:t> Slightly higher communication </a:t>
            </a:r>
            <a:br>
              <a:rPr lang="en-US" sz="2000" dirty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FFC0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</a:t>
            </a:r>
            <a:r>
              <a:rPr lang="en-US" sz="2000" dirty="0">
                <a:latin typeface="Bookman Old Style" panose="02050604050505020204" pitchFamily="18" charset="0"/>
                <a:sym typeface="Wingdings" panose="05000000000000000000" pitchFamily="2" charset="2"/>
              </a:rPr>
              <a:t> Not IT-unpredictable </a:t>
            </a:r>
          </a:p>
        </p:txBody>
      </p:sp>
    </p:spTree>
    <p:extLst>
      <p:ext uri="{BB962C8B-B14F-4D97-AF65-F5344CB8AC3E}">
        <p14:creationId xmlns:p14="http://schemas.microsoft.com/office/powerpoint/2010/main" val="27780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Performance of New VSS: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Empirical Performance   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Tijdelijke aanduiding voor inhoud 12">
            <a:extLst>
              <a:ext uri="{FF2B5EF4-FFF2-40B4-BE49-F238E27FC236}">
                <a16:creationId xmlns:a16="http://schemas.microsoft.com/office/drawing/2014/main" id="{E5D42CCB-1653-1547-1D33-A064F1C73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07" y="1258972"/>
            <a:ext cx="3650874" cy="4892841"/>
          </a:xfrm>
        </p:spPr>
        <p:txBody>
          <a:bodyPr>
            <a:normAutofit/>
          </a:bodyPr>
          <a:lstStyle/>
          <a:p>
            <a:pPr marL="230188" indent="-230188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For both commitment and random oracle, we used the SHA256 hash function. </a:t>
            </a:r>
          </a:p>
          <a:p>
            <a:pPr marL="230188" indent="-230188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For the implementation of Pedersen VSS, we have used Curve 25519. </a:t>
            </a:r>
          </a:p>
          <a:p>
            <a:pPr marL="230188" indent="-230188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Laptop: Ubuntu 22.04 LTS, 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a 11</a:t>
            </a:r>
            <a:r>
              <a:rPr lang="en-US" sz="1600" baseline="300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 Gen Intel(R) Core i9-11950H at base frequency 2.60GHz, &amp; 64GB of memory. </a:t>
            </a:r>
          </a:p>
          <a:p>
            <a:pPr marL="230188" indent="-230188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Our codes are available on </a:t>
            </a:r>
            <a:r>
              <a:rPr lang="en-US" sz="1400" dirty="0">
                <a:solidFill>
                  <a:srgbClr val="0070C0"/>
                </a:solidFill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github.com/Baghery/VSS-ABCP23</a:t>
            </a:r>
            <a:r>
              <a:rPr lang="en-US" sz="1400" dirty="0">
                <a:latin typeface="Bookman Old Style" panose="02050604050505020204" pitchFamily="18" charset="0"/>
              </a:rPr>
              <a:t> </a:t>
            </a:r>
            <a:endParaRPr lang="en-US" sz="1600" dirty="0">
              <a:latin typeface="Bookman Old Style" panose="02050604050505020204" pitchFamily="18" charset="0"/>
            </a:endParaRPr>
          </a:p>
          <a:p>
            <a:pPr marL="230188" indent="-230188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Can be run by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scanning the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QR-code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C2687-BFE3-7803-5947-D03D27884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6748" y="1309564"/>
            <a:ext cx="8165694" cy="4786786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9D456DC-3A61-BA4B-575B-A216F34E430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8809" y="4563033"/>
            <a:ext cx="1733919" cy="173391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406B95-9A77-9137-92B9-DB4182D93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24758"/>
              </p:ext>
            </p:extLst>
          </p:nvPr>
        </p:nvGraphicFramePr>
        <p:xfrm>
          <a:off x="4008670" y="2262994"/>
          <a:ext cx="7870910" cy="31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470">
                  <a:extLst>
                    <a:ext uri="{9D8B030D-6E8A-4147-A177-3AD203B41FA5}">
                      <a16:colId xmlns:a16="http://schemas.microsoft.com/office/drawing/2014/main" val="880904295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4226467719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3108151291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val="3820949010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838365046"/>
                    </a:ext>
                  </a:extLst>
                </a:gridCol>
              </a:tblGrid>
              <a:tr h="3120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(n, t)</a:t>
                      </a:r>
                      <a:endParaRPr lang="en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VSS Scheme</a:t>
                      </a:r>
                      <a:endParaRPr lang="en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Sharing</a:t>
                      </a:r>
                      <a:endParaRPr lang="en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Dealer’s Communication</a:t>
                      </a:r>
                      <a:endParaRPr lang="en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Verification</a:t>
                      </a:r>
                      <a:endParaRPr lang="en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82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0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The Overhead to Achieve Verifiability: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Pedersen, New VSS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Tijdelijke aanduiding voor inhoud 12">
            <a:extLst>
              <a:ext uri="{FF2B5EF4-FFF2-40B4-BE49-F238E27FC236}">
                <a16:creationId xmlns:a16="http://schemas.microsoft.com/office/drawing/2014/main" id="{E5D42CCB-1653-1547-1D33-A064F1C73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316723"/>
            <a:ext cx="4815840" cy="627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Bookman Old Style" panose="02050604050505020204" pitchFamily="18" charset="0"/>
              </a:rPr>
              <a:t>Comparison of sharing time in standard Shamir secret sharing and VSS schemes. </a:t>
            </a:r>
          </a:p>
        </p:txBody>
      </p:sp>
      <p:pic>
        <p:nvPicPr>
          <p:cNvPr id="5" name="Picture 4" descr="A graph showing different numbers and a number of participants&#10;&#10;Description automatically generated">
            <a:extLst>
              <a:ext uri="{FF2B5EF4-FFF2-40B4-BE49-F238E27FC236}">
                <a16:creationId xmlns:a16="http://schemas.microsoft.com/office/drawing/2014/main" id="{1D9328CD-F2F9-2EF6-13F5-60166A692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5434" y="2111282"/>
            <a:ext cx="5159142" cy="3798920"/>
          </a:xfrm>
          <a:prstGeom prst="rect">
            <a:avLst/>
          </a:prstGeom>
        </p:spPr>
      </p:pic>
      <p:pic>
        <p:nvPicPr>
          <p:cNvPr id="8" name="Picture 7" descr="A graph showing a number of people sharing time&#10;&#10;Description automatically generated">
            <a:extLst>
              <a:ext uri="{FF2B5EF4-FFF2-40B4-BE49-F238E27FC236}">
                <a16:creationId xmlns:a16="http://schemas.microsoft.com/office/drawing/2014/main" id="{F9E12E18-8D00-8CBB-85F5-A23747D72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18" y="2120908"/>
            <a:ext cx="6344117" cy="3736399"/>
          </a:xfrm>
          <a:prstGeom prst="rect">
            <a:avLst/>
          </a:prstGeom>
        </p:spPr>
      </p:pic>
      <p:sp>
        <p:nvSpPr>
          <p:cNvPr id="10" name="Tijdelijke aanduiding voor inhoud 12">
            <a:extLst>
              <a:ext uri="{FF2B5EF4-FFF2-40B4-BE49-F238E27FC236}">
                <a16:creationId xmlns:a16="http://schemas.microsoft.com/office/drawing/2014/main" id="{B46737F2-4517-C6C5-6B91-2028CA69BB68}"/>
              </a:ext>
            </a:extLst>
          </p:cNvPr>
          <p:cNvSpPr txBox="1">
            <a:spLocks/>
          </p:cNvSpPr>
          <p:nvPr/>
        </p:nvSpPr>
        <p:spPr>
          <a:xfrm>
            <a:off x="7021650" y="1324745"/>
            <a:ext cx="4815840" cy="61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dirty="0">
                <a:latin typeface="Bookman Old Style" panose="02050604050505020204" pitchFamily="18" charset="0"/>
              </a:rPr>
              <a:t>Comparison of verification time for new VSS and Pedersen scheme </a:t>
            </a:r>
          </a:p>
        </p:txBody>
      </p:sp>
    </p:spTree>
    <p:extLst>
      <p:ext uri="{BB962C8B-B14F-4D97-AF65-F5344CB8AC3E}">
        <p14:creationId xmlns:p14="http://schemas.microsoft.com/office/powerpoint/2010/main" val="31289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7CB4-CD40-499F-78F1-50CEF59E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60" y="2594802"/>
            <a:ext cx="11039793" cy="1385904"/>
          </a:xfrm>
        </p:spPr>
        <p:txBody>
          <a:bodyPr/>
          <a:lstStyle/>
          <a:p>
            <a:r>
              <a:rPr lang="en-US" sz="4800" dirty="0"/>
              <a:t>Applications of New VSS Scheme</a:t>
            </a:r>
            <a:endParaRPr lang="en-BE" sz="4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1A422-4735-6CDC-3B5F-3EBFA6E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COSIC (Computer Security and Industrial Cryptography group)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64E6F-1611-F8C2-857C-542EA95D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47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5999" y="301681"/>
            <a:ext cx="11371237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More Efficient Robust Threshold Protocols: </a:t>
            </a:r>
            <a:endParaRPr lang="nl-NL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6685E46-2269-D3B2-FCC2-E1D711E6D7B1}"/>
              </a:ext>
            </a:extLst>
          </p:cNvPr>
          <p:cNvGrpSpPr/>
          <p:nvPr/>
        </p:nvGrpSpPr>
        <p:grpSpPr>
          <a:xfrm>
            <a:off x="350839" y="1467771"/>
            <a:ext cx="11392813" cy="4276816"/>
            <a:chOff x="350839" y="1467771"/>
            <a:chExt cx="11392813" cy="4276816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23B0675-71D2-377E-A320-A842D4BEABCB}"/>
                </a:ext>
              </a:extLst>
            </p:cNvPr>
            <p:cNvSpPr/>
            <p:nvPr/>
          </p:nvSpPr>
          <p:spPr>
            <a:xfrm>
              <a:off x="7469120" y="3976424"/>
              <a:ext cx="1186267" cy="5527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86267" y="0"/>
                  </a:moveTo>
                  <a:lnTo>
                    <a:pt x="1186267" y="374136"/>
                  </a:lnTo>
                  <a:lnTo>
                    <a:pt x="0" y="374136"/>
                  </a:lnTo>
                  <a:lnTo>
                    <a:pt x="0" y="55275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5CA61AE-3E4C-22FA-2C35-15A5BFF1E053}"/>
                </a:ext>
              </a:extLst>
            </p:cNvPr>
            <p:cNvSpPr/>
            <p:nvPr/>
          </p:nvSpPr>
          <p:spPr>
            <a:xfrm>
              <a:off x="8655388" y="3976424"/>
              <a:ext cx="1736057" cy="5527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4136"/>
                  </a:lnTo>
                  <a:lnTo>
                    <a:pt x="1736057" y="374136"/>
                  </a:lnTo>
                  <a:lnTo>
                    <a:pt x="1736057" y="55275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57BC625-01B7-D2F2-BB83-DA72EB6FCA54}"/>
                </a:ext>
              </a:extLst>
            </p:cNvPr>
            <p:cNvSpPr/>
            <p:nvPr/>
          </p:nvSpPr>
          <p:spPr>
            <a:xfrm>
              <a:off x="6054572" y="2532678"/>
              <a:ext cx="2600815" cy="5971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8498"/>
                  </a:lnTo>
                  <a:lnTo>
                    <a:pt x="2600815" y="418498"/>
                  </a:lnTo>
                  <a:lnTo>
                    <a:pt x="2600815" y="59711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71E03B-EEFB-2666-B60A-8AB5BCFB3AD6}"/>
                </a:ext>
              </a:extLst>
            </p:cNvPr>
            <p:cNvSpPr/>
            <p:nvPr/>
          </p:nvSpPr>
          <p:spPr>
            <a:xfrm>
              <a:off x="3091054" y="3989941"/>
              <a:ext cx="1319747" cy="5392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0619"/>
                  </a:lnTo>
                  <a:lnTo>
                    <a:pt x="1319747" y="360619"/>
                  </a:lnTo>
                  <a:lnTo>
                    <a:pt x="1319747" y="53924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650C672-0D18-D726-CAB2-7817B04A9F00}"/>
                </a:ext>
              </a:extLst>
            </p:cNvPr>
            <p:cNvSpPr/>
            <p:nvPr/>
          </p:nvSpPr>
          <p:spPr>
            <a:xfrm>
              <a:off x="1575371" y="3989941"/>
              <a:ext cx="1515682" cy="5392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15682" y="0"/>
                  </a:moveTo>
                  <a:lnTo>
                    <a:pt x="1515682" y="360619"/>
                  </a:lnTo>
                  <a:lnTo>
                    <a:pt x="0" y="360619"/>
                  </a:lnTo>
                  <a:lnTo>
                    <a:pt x="0" y="53924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2B675FC-B651-544D-FFCF-A3F65D89CD64}"/>
                </a:ext>
              </a:extLst>
            </p:cNvPr>
            <p:cNvSpPr/>
            <p:nvPr/>
          </p:nvSpPr>
          <p:spPr>
            <a:xfrm>
              <a:off x="3091054" y="2532678"/>
              <a:ext cx="2963518" cy="5836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63518" y="0"/>
                  </a:moveTo>
                  <a:lnTo>
                    <a:pt x="2963518" y="404981"/>
                  </a:lnTo>
                  <a:lnTo>
                    <a:pt x="0" y="404981"/>
                  </a:lnTo>
                  <a:lnTo>
                    <a:pt x="0" y="5836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23970B21-5057-F803-BC80-BF9B23D4A2F2}"/>
                </a:ext>
              </a:extLst>
            </p:cNvPr>
            <p:cNvSpPr/>
            <p:nvPr/>
          </p:nvSpPr>
          <p:spPr>
            <a:xfrm>
              <a:off x="3516406" y="1467771"/>
              <a:ext cx="5076331" cy="10649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EA35113-4EAA-A092-107E-13D9DA76B0D7}"/>
                </a:ext>
              </a:extLst>
            </p:cNvPr>
            <p:cNvSpPr/>
            <p:nvPr/>
          </p:nvSpPr>
          <p:spPr>
            <a:xfrm>
              <a:off x="3730644" y="1671297"/>
              <a:ext cx="5076331" cy="1064907"/>
            </a:xfrm>
            <a:custGeom>
              <a:avLst/>
              <a:gdLst>
                <a:gd name="connsiteX0" fmla="*/ 0 w 5076331"/>
                <a:gd name="connsiteY0" fmla="*/ 106491 h 1064907"/>
                <a:gd name="connsiteX1" fmla="*/ 106491 w 5076331"/>
                <a:gd name="connsiteY1" fmla="*/ 0 h 1064907"/>
                <a:gd name="connsiteX2" fmla="*/ 4969840 w 5076331"/>
                <a:gd name="connsiteY2" fmla="*/ 0 h 1064907"/>
                <a:gd name="connsiteX3" fmla="*/ 5076331 w 5076331"/>
                <a:gd name="connsiteY3" fmla="*/ 106491 h 1064907"/>
                <a:gd name="connsiteX4" fmla="*/ 5076331 w 5076331"/>
                <a:gd name="connsiteY4" fmla="*/ 958416 h 1064907"/>
                <a:gd name="connsiteX5" fmla="*/ 4969840 w 5076331"/>
                <a:gd name="connsiteY5" fmla="*/ 1064907 h 1064907"/>
                <a:gd name="connsiteX6" fmla="*/ 106491 w 5076331"/>
                <a:gd name="connsiteY6" fmla="*/ 1064907 h 1064907"/>
                <a:gd name="connsiteX7" fmla="*/ 0 w 5076331"/>
                <a:gd name="connsiteY7" fmla="*/ 958416 h 1064907"/>
                <a:gd name="connsiteX8" fmla="*/ 0 w 5076331"/>
                <a:gd name="connsiteY8" fmla="*/ 106491 h 106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6331" h="1064907">
                  <a:moveTo>
                    <a:pt x="0" y="106491"/>
                  </a:moveTo>
                  <a:cubicBezTo>
                    <a:pt x="0" y="47678"/>
                    <a:pt x="47678" y="0"/>
                    <a:pt x="106491" y="0"/>
                  </a:cubicBezTo>
                  <a:lnTo>
                    <a:pt x="4969840" y="0"/>
                  </a:lnTo>
                  <a:cubicBezTo>
                    <a:pt x="5028653" y="0"/>
                    <a:pt x="5076331" y="47678"/>
                    <a:pt x="5076331" y="106491"/>
                  </a:cubicBezTo>
                  <a:lnTo>
                    <a:pt x="5076331" y="958416"/>
                  </a:lnTo>
                  <a:cubicBezTo>
                    <a:pt x="5076331" y="1017229"/>
                    <a:pt x="5028653" y="1064907"/>
                    <a:pt x="4969840" y="1064907"/>
                  </a:cubicBezTo>
                  <a:lnTo>
                    <a:pt x="106491" y="1064907"/>
                  </a:lnTo>
                  <a:cubicBezTo>
                    <a:pt x="47678" y="1064907"/>
                    <a:pt x="0" y="1017229"/>
                    <a:pt x="0" y="958416"/>
                  </a:cubicBezTo>
                  <a:lnTo>
                    <a:pt x="0" y="10649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770" tIns="99770" rIns="99770" bIns="9977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More Efficient Robust DKG Protocols</a:t>
              </a:r>
              <a:br>
                <a:rPr lang="en-US" sz="18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</a:br>
              <a:r>
                <a:rPr lang="en-US" sz="6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 </a:t>
              </a:r>
              <a:br>
                <a:rPr lang="en-US" sz="18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</a:br>
              <a:r>
                <a:rPr lang="en-US" sz="18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and Threshold Signatures </a:t>
              </a:r>
              <a:endParaRPr lang="en-BE" sz="1800" kern="1200" dirty="0"/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9B96E597-DD2D-E8FE-8F28-5045EB8DA317}"/>
                </a:ext>
              </a:extLst>
            </p:cNvPr>
            <p:cNvSpPr/>
            <p:nvPr/>
          </p:nvSpPr>
          <p:spPr>
            <a:xfrm>
              <a:off x="2126984" y="3116280"/>
              <a:ext cx="1928140" cy="8736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1CC2120-B9EF-393A-4FF3-128FAF6EC608}"/>
                </a:ext>
              </a:extLst>
            </p:cNvPr>
            <p:cNvSpPr/>
            <p:nvPr/>
          </p:nvSpPr>
          <p:spPr>
            <a:xfrm>
              <a:off x="2341221" y="3319806"/>
              <a:ext cx="1928140" cy="873661"/>
            </a:xfrm>
            <a:custGeom>
              <a:avLst/>
              <a:gdLst>
                <a:gd name="connsiteX0" fmla="*/ 0 w 1928140"/>
                <a:gd name="connsiteY0" fmla="*/ 87366 h 873661"/>
                <a:gd name="connsiteX1" fmla="*/ 87366 w 1928140"/>
                <a:gd name="connsiteY1" fmla="*/ 0 h 873661"/>
                <a:gd name="connsiteX2" fmla="*/ 1840774 w 1928140"/>
                <a:gd name="connsiteY2" fmla="*/ 0 h 873661"/>
                <a:gd name="connsiteX3" fmla="*/ 1928140 w 1928140"/>
                <a:gd name="connsiteY3" fmla="*/ 87366 h 873661"/>
                <a:gd name="connsiteX4" fmla="*/ 1928140 w 1928140"/>
                <a:gd name="connsiteY4" fmla="*/ 786295 h 873661"/>
                <a:gd name="connsiteX5" fmla="*/ 1840774 w 1928140"/>
                <a:gd name="connsiteY5" fmla="*/ 873661 h 873661"/>
                <a:gd name="connsiteX6" fmla="*/ 87366 w 1928140"/>
                <a:gd name="connsiteY6" fmla="*/ 873661 h 873661"/>
                <a:gd name="connsiteX7" fmla="*/ 0 w 1928140"/>
                <a:gd name="connsiteY7" fmla="*/ 786295 h 873661"/>
                <a:gd name="connsiteX8" fmla="*/ 0 w 1928140"/>
                <a:gd name="connsiteY8" fmla="*/ 87366 h 87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8140" h="873661">
                  <a:moveTo>
                    <a:pt x="0" y="87366"/>
                  </a:moveTo>
                  <a:cubicBezTo>
                    <a:pt x="0" y="39115"/>
                    <a:pt x="39115" y="0"/>
                    <a:pt x="87366" y="0"/>
                  </a:cubicBezTo>
                  <a:lnTo>
                    <a:pt x="1840774" y="0"/>
                  </a:lnTo>
                  <a:cubicBezTo>
                    <a:pt x="1889025" y="0"/>
                    <a:pt x="1928140" y="39115"/>
                    <a:pt x="1928140" y="87366"/>
                  </a:cubicBezTo>
                  <a:lnTo>
                    <a:pt x="1928140" y="786295"/>
                  </a:lnTo>
                  <a:cubicBezTo>
                    <a:pt x="1928140" y="834546"/>
                    <a:pt x="1889025" y="873661"/>
                    <a:pt x="1840774" y="873661"/>
                  </a:cubicBezTo>
                  <a:lnTo>
                    <a:pt x="87366" y="873661"/>
                  </a:lnTo>
                  <a:cubicBezTo>
                    <a:pt x="39115" y="873661"/>
                    <a:pt x="0" y="834546"/>
                    <a:pt x="0" y="786295"/>
                  </a:cubicBezTo>
                  <a:lnTo>
                    <a:pt x="0" y="8736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169" tIns="94169" rIns="94169" bIns="9416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DL</a:t>
              </a:r>
              <a:br>
                <a:rPr lang="en-US" sz="1800" kern="1200" dirty="0"/>
              </a:br>
              <a:r>
                <a:rPr lang="en-US" sz="1800" kern="1200" dirty="0"/>
                <a:t>(Classic)</a:t>
              </a:r>
              <a:endParaRPr lang="en-BE" sz="1800" kern="1200" dirty="0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9154DCA9-B4FA-8EAF-6C7B-FEB4F74E1213}"/>
                </a:ext>
              </a:extLst>
            </p:cNvPr>
            <p:cNvSpPr/>
            <p:nvPr/>
          </p:nvSpPr>
          <p:spPr>
            <a:xfrm>
              <a:off x="350839" y="4529181"/>
              <a:ext cx="2449066" cy="10118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E5B1185-6F8A-7874-2EAB-1012F77A48E5}"/>
                </a:ext>
              </a:extLst>
            </p:cNvPr>
            <p:cNvSpPr/>
            <p:nvPr/>
          </p:nvSpPr>
          <p:spPr>
            <a:xfrm>
              <a:off x="565076" y="4732707"/>
              <a:ext cx="2449066" cy="1011880"/>
            </a:xfrm>
            <a:custGeom>
              <a:avLst/>
              <a:gdLst>
                <a:gd name="connsiteX0" fmla="*/ 0 w 2449066"/>
                <a:gd name="connsiteY0" fmla="*/ 101188 h 1011880"/>
                <a:gd name="connsiteX1" fmla="*/ 101188 w 2449066"/>
                <a:gd name="connsiteY1" fmla="*/ 0 h 1011880"/>
                <a:gd name="connsiteX2" fmla="*/ 2347878 w 2449066"/>
                <a:gd name="connsiteY2" fmla="*/ 0 h 1011880"/>
                <a:gd name="connsiteX3" fmla="*/ 2449066 w 2449066"/>
                <a:gd name="connsiteY3" fmla="*/ 101188 h 1011880"/>
                <a:gd name="connsiteX4" fmla="*/ 2449066 w 2449066"/>
                <a:gd name="connsiteY4" fmla="*/ 910692 h 1011880"/>
                <a:gd name="connsiteX5" fmla="*/ 2347878 w 2449066"/>
                <a:gd name="connsiteY5" fmla="*/ 1011880 h 1011880"/>
                <a:gd name="connsiteX6" fmla="*/ 101188 w 2449066"/>
                <a:gd name="connsiteY6" fmla="*/ 1011880 h 1011880"/>
                <a:gd name="connsiteX7" fmla="*/ 0 w 2449066"/>
                <a:gd name="connsiteY7" fmla="*/ 910692 h 1011880"/>
                <a:gd name="connsiteX8" fmla="*/ 0 w 2449066"/>
                <a:gd name="connsiteY8" fmla="*/ 101188 h 101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9066" h="1011880">
                  <a:moveTo>
                    <a:pt x="0" y="101188"/>
                  </a:moveTo>
                  <a:cubicBezTo>
                    <a:pt x="0" y="45303"/>
                    <a:pt x="45303" y="0"/>
                    <a:pt x="101188" y="0"/>
                  </a:cubicBezTo>
                  <a:lnTo>
                    <a:pt x="2347878" y="0"/>
                  </a:lnTo>
                  <a:cubicBezTo>
                    <a:pt x="2403763" y="0"/>
                    <a:pt x="2449066" y="45303"/>
                    <a:pt x="2449066" y="101188"/>
                  </a:cubicBezTo>
                  <a:lnTo>
                    <a:pt x="2449066" y="910692"/>
                  </a:lnTo>
                  <a:cubicBezTo>
                    <a:pt x="2449066" y="966577"/>
                    <a:pt x="2403763" y="1011880"/>
                    <a:pt x="2347878" y="1011880"/>
                  </a:cubicBezTo>
                  <a:lnTo>
                    <a:pt x="101188" y="1011880"/>
                  </a:lnTo>
                  <a:cubicBezTo>
                    <a:pt x="45303" y="1011880"/>
                    <a:pt x="0" y="966577"/>
                    <a:pt x="0" y="910692"/>
                  </a:cubicBezTo>
                  <a:lnTo>
                    <a:pt x="0" y="10118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597" tIns="90597" rIns="90597" bIns="9059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Pedersen DKG Protocol</a:t>
              </a:r>
              <a:br>
                <a:rPr lang="en-US" sz="16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</a:br>
              <a:r>
                <a:rPr lang="en-US" sz="16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 [Ped91, GJKR07] </a:t>
              </a:r>
              <a:endParaRPr lang="en-BE" sz="1600" kern="1200" dirty="0">
                <a:solidFill>
                  <a:srgbClr val="2F4D5D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D4DF05B-4132-F1EE-A79B-95CF96B586DA}"/>
                </a:ext>
              </a:extLst>
            </p:cNvPr>
            <p:cNvSpPr/>
            <p:nvPr/>
          </p:nvSpPr>
          <p:spPr>
            <a:xfrm>
              <a:off x="3209945" y="4529181"/>
              <a:ext cx="2401711" cy="10118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199F48-7E80-7261-A5E7-E897F853FB0E}"/>
                </a:ext>
              </a:extLst>
            </p:cNvPr>
            <p:cNvSpPr/>
            <p:nvPr/>
          </p:nvSpPr>
          <p:spPr>
            <a:xfrm>
              <a:off x="3424183" y="4732707"/>
              <a:ext cx="2401711" cy="1011880"/>
            </a:xfrm>
            <a:custGeom>
              <a:avLst/>
              <a:gdLst>
                <a:gd name="connsiteX0" fmla="*/ 0 w 2401711"/>
                <a:gd name="connsiteY0" fmla="*/ 101188 h 1011880"/>
                <a:gd name="connsiteX1" fmla="*/ 101188 w 2401711"/>
                <a:gd name="connsiteY1" fmla="*/ 0 h 1011880"/>
                <a:gd name="connsiteX2" fmla="*/ 2300523 w 2401711"/>
                <a:gd name="connsiteY2" fmla="*/ 0 h 1011880"/>
                <a:gd name="connsiteX3" fmla="*/ 2401711 w 2401711"/>
                <a:gd name="connsiteY3" fmla="*/ 101188 h 1011880"/>
                <a:gd name="connsiteX4" fmla="*/ 2401711 w 2401711"/>
                <a:gd name="connsiteY4" fmla="*/ 910692 h 1011880"/>
                <a:gd name="connsiteX5" fmla="*/ 2300523 w 2401711"/>
                <a:gd name="connsiteY5" fmla="*/ 1011880 h 1011880"/>
                <a:gd name="connsiteX6" fmla="*/ 101188 w 2401711"/>
                <a:gd name="connsiteY6" fmla="*/ 1011880 h 1011880"/>
                <a:gd name="connsiteX7" fmla="*/ 0 w 2401711"/>
                <a:gd name="connsiteY7" fmla="*/ 910692 h 1011880"/>
                <a:gd name="connsiteX8" fmla="*/ 0 w 2401711"/>
                <a:gd name="connsiteY8" fmla="*/ 101188 h 101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1711" h="1011880">
                  <a:moveTo>
                    <a:pt x="0" y="101188"/>
                  </a:moveTo>
                  <a:cubicBezTo>
                    <a:pt x="0" y="45303"/>
                    <a:pt x="45303" y="0"/>
                    <a:pt x="101188" y="0"/>
                  </a:cubicBezTo>
                  <a:lnTo>
                    <a:pt x="2300523" y="0"/>
                  </a:lnTo>
                  <a:cubicBezTo>
                    <a:pt x="2356408" y="0"/>
                    <a:pt x="2401711" y="45303"/>
                    <a:pt x="2401711" y="101188"/>
                  </a:cubicBezTo>
                  <a:lnTo>
                    <a:pt x="2401711" y="910692"/>
                  </a:lnTo>
                  <a:cubicBezTo>
                    <a:pt x="2401711" y="966577"/>
                    <a:pt x="2356408" y="1011880"/>
                    <a:pt x="2300523" y="1011880"/>
                  </a:cubicBezTo>
                  <a:lnTo>
                    <a:pt x="101188" y="1011880"/>
                  </a:lnTo>
                  <a:cubicBezTo>
                    <a:pt x="45303" y="1011880"/>
                    <a:pt x="0" y="966577"/>
                    <a:pt x="0" y="910692"/>
                  </a:cubicBezTo>
                  <a:lnTo>
                    <a:pt x="0" y="10118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597" tIns="90597" rIns="90597" bIns="9059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Threshold Robust Signature of GJKR [GJKR07] </a:t>
              </a:r>
              <a:endParaRPr lang="en-BE" sz="1600" kern="1200" dirty="0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4E95D254-FBCF-FA82-F08F-281FB5EA773C}"/>
                </a:ext>
              </a:extLst>
            </p:cNvPr>
            <p:cNvSpPr/>
            <p:nvPr/>
          </p:nvSpPr>
          <p:spPr>
            <a:xfrm>
              <a:off x="7476522" y="3129797"/>
              <a:ext cx="2357730" cy="8466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688FB50-9C5C-F2AA-4BFE-FF6244982641}"/>
                </a:ext>
              </a:extLst>
            </p:cNvPr>
            <p:cNvSpPr/>
            <p:nvPr/>
          </p:nvSpPr>
          <p:spPr>
            <a:xfrm>
              <a:off x="7690760" y="3333323"/>
              <a:ext cx="2357730" cy="846626"/>
            </a:xfrm>
            <a:custGeom>
              <a:avLst/>
              <a:gdLst>
                <a:gd name="connsiteX0" fmla="*/ 0 w 2357730"/>
                <a:gd name="connsiteY0" fmla="*/ 84663 h 846626"/>
                <a:gd name="connsiteX1" fmla="*/ 84663 w 2357730"/>
                <a:gd name="connsiteY1" fmla="*/ 0 h 846626"/>
                <a:gd name="connsiteX2" fmla="*/ 2273067 w 2357730"/>
                <a:gd name="connsiteY2" fmla="*/ 0 h 846626"/>
                <a:gd name="connsiteX3" fmla="*/ 2357730 w 2357730"/>
                <a:gd name="connsiteY3" fmla="*/ 84663 h 846626"/>
                <a:gd name="connsiteX4" fmla="*/ 2357730 w 2357730"/>
                <a:gd name="connsiteY4" fmla="*/ 761963 h 846626"/>
                <a:gd name="connsiteX5" fmla="*/ 2273067 w 2357730"/>
                <a:gd name="connsiteY5" fmla="*/ 846626 h 846626"/>
                <a:gd name="connsiteX6" fmla="*/ 84663 w 2357730"/>
                <a:gd name="connsiteY6" fmla="*/ 846626 h 846626"/>
                <a:gd name="connsiteX7" fmla="*/ 0 w 2357730"/>
                <a:gd name="connsiteY7" fmla="*/ 761963 h 846626"/>
                <a:gd name="connsiteX8" fmla="*/ 0 w 2357730"/>
                <a:gd name="connsiteY8" fmla="*/ 84663 h 8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7730" h="846626">
                  <a:moveTo>
                    <a:pt x="0" y="84663"/>
                  </a:moveTo>
                  <a:cubicBezTo>
                    <a:pt x="0" y="37905"/>
                    <a:pt x="37905" y="0"/>
                    <a:pt x="84663" y="0"/>
                  </a:cubicBezTo>
                  <a:lnTo>
                    <a:pt x="2273067" y="0"/>
                  </a:lnTo>
                  <a:cubicBezTo>
                    <a:pt x="2319825" y="0"/>
                    <a:pt x="2357730" y="37905"/>
                    <a:pt x="2357730" y="84663"/>
                  </a:cubicBezTo>
                  <a:lnTo>
                    <a:pt x="2357730" y="761963"/>
                  </a:lnTo>
                  <a:cubicBezTo>
                    <a:pt x="2357730" y="808721"/>
                    <a:pt x="2319825" y="846626"/>
                    <a:pt x="2273067" y="846626"/>
                  </a:cubicBezTo>
                  <a:lnTo>
                    <a:pt x="84663" y="846626"/>
                  </a:lnTo>
                  <a:cubicBezTo>
                    <a:pt x="37905" y="846626"/>
                    <a:pt x="0" y="808721"/>
                    <a:pt x="0" y="761963"/>
                  </a:cubicBezTo>
                  <a:lnTo>
                    <a:pt x="0" y="8466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377" tIns="93377" rIns="93377" bIns="9337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Isogenies</a:t>
              </a:r>
              <a:br>
                <a:rPr lang="en-US" sz="1800" kern="1200" dirty="0"/>
              </a:br>
              <a:br>
                <a:rPr lang="en-US" sz="700" kern="1200" dirty="0"/>
              </a:br>
              <a:r>
                <a:rPr lang="en-US" sz="1800" kern="1200" dirty="0"/>
                <a:t>(PQ Secure)</a:t>
              </a:r>
              <a:endParaRPr lang="en-BE" sz="1800" kern="1200" dirty="0"/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58EA231B-5C71-BE5A-32B9-6520CE400D27}"/>
                </a:ext>
              </a:extLst>
            </p:cNvPr>
            <p:cNvSpPr/>
            <p:nvPr/>
          </p:nvSpPr>
          <p:spPr>
            <a:xfrm>
              <a:off x="9253476" y="4529181"/>
              <a:ext cx="2275938" cy="10118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4780ABF-38E6-6CC9-3F03-D81DCEF7655C}"/>
                </a:ext>
              </a:extLst>
            </p:cNvPr>
            <p:cNvSpPr/>
            <p:nvPr/>
          </p:nvSpPr>
          <p:spPr>
            <a:xfrm>
              <a:off x="9467714" y="4732707"/>
              <a:ext cx="2275938" cy="1011880"/>
            </a:xfrm>
            <a:custGeom>
              <a:avLst/>
              <a:gdLst>
                <a:gd name="connsiteX0" fmla="*/ 0 w 2275938"/>
                <a:gd name="connsiteY0" fmla="*/ 101188 h 1011880"/>
                <a:gd name="connsiteX1" fmla="*/ 101188 w 2275938"/>
                <a:gd name="connsiteY1" fmla="*/ 0 h 1011880"/>
                <a:gd name="connsiteX2" fmla="*/ 2174750 w 2275938"/>
                <a:gd name="connsiteY2" fmla="*/ 0 h 1011880"/>
                <a:gd name="connsiteX3" fmla="*/ 2275938 w 2275938"/>
                <a:gd name="connsiteY3" fmla="*/ 101188 h 1011880"/>
                <a:gd name="connsiteX4" fmla="*/ 2275938 w 2275938"/>
                <a:gd name="connsiteY4" fmla="*/ 910692 h 1011880"/>
                <a:gd name="connsiteX5" fmla="*/ 2174750 w 2275938"/>
                <a:gd name="connsiteY5" fmla="*/ 1011880 h 1011880"/>
                <a:gd name="connsiteX6" fmla="*/ 101188 w 2275938"/>
                <a:gd name="connsiteY6" fmla="*/ 1011880 h 1011880"/>
                <a:gd name="connsiteX7" fmla="*/ 0 w 2275938"/>
                <a:gd name="connsiteY7" fmla="*/ 910692 h 1011880"/>
                <a:gd name="connsiteX8" fmla="*/ 0 w 2275938"/>
                <a:gd name="connsiteY8" fmla="*/ 101188 h 101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938" h="1011880">
                  <a:moveTo>
                    <a:pt x="0" y="101188"/>
                  </a:moveTo>
                  <a:cubicBezTo>
                    <a:pt x="0" y="45303"/>
                    <a:pt x="45303" y="0"/>
                    <a:pt x="101188" y="0"/>
                  </a:cubicBezTo>
                  <a:lnTo>
                    <a:pt x="2174750" y="0"/>
                  </a:lnTo>
                  <a:cubicBezTo>
                    <a:pt x="2230635" y="0"/>
                    <a:pt x="2275938" y="45303"/>
                    <a:pt x="2275938" y="101188"/>
                  </a:cubicBezTo>
                  <a:lnTo>
                    <a:pt x="2275938" y="910692"/>
                  </a:lnTo>
                  <a:cubicBezTo>
                    <a:pt x="2275938" y="966577"/>
                    <a:pt x="2230635" y="1011880"/>
                    <a:pt x="2174750" y="1011880"/>
                  </a:cubicBezTo>
                  <a:lnTo>
                    <a:pt x="101188" y="1011880"/>
                  </a:lnTo>
                  <a:cubicBezTo>
                    <a:pt x="45303" y="1011880"/>
                    <a:pt x="0" y="966577"/>
                    <a:pt x="0" y="910692"/>
                  </a:cubicBezTo>
                  <a:lnTo>
                    <a:pt x="0" y="10118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597" tIns="90597" rIns="90597" bIns="9059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Threshold Robust Signature of Campos-</a:t>
              </a:r>
              <a:r>
                <a:rPr lang="en-US" sz="1600" kern="1200" dirty="0" err="1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Muth</a:t>
              </a:r>
              <a:r>
                <a:rPr lang="en-US" sz="16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 [CM22] </a:t>
              </a:r>
              <a:endParaRPr lang="en-BE" sz="1600" kern="1200" dirty="0"/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C1E16A7C-A046-830A-F969-6115118A3DA9}"/>
                </a:ext>
              </a:extLst>
            </p:cNvPr>
            <p:cNvSpPr/>
            <p:nvPr/>
          </p:nvSpPr>
          <p:spPr>
            <a:xfrm>
              <a:off x="6304369" y="4529181"/>
              <a:ext cx="2329502" cy="10118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E247790-FE2E-3ED3-AED7-794EEC5E0A38}"/>
                </a:ext>
              </a:extLst>
            </p:cNvPr>
            <p:cNvSpPr/>
            <p:nvPr/>
          </p:nvSpPr>
          <p:spPr>
            <a:xfrm>
              <a:off x="6518607" y="4732707"/>
              <a:ext cx="2329502" cy="1011880"/>
            </a:xfrm>
            <a:custGeom>
              <a:avLst/>
              <a:gdLst>
                <a:gd name="connsiteX0" fmla="*/ 0 w 2329502"/>
                <a:gd name="connsiteY0" fmla="*/ 101188 h 1011880"/>
                <a:gd name="connsiteX1" fmla="*/ 101188 w 2329502"/>
                <a:gd name="connsiteY1" fmla="*/ 0 h 1011880"/>
                <a:gd name="connsiteX2" fmla="*/ 2228314 w 2329502"/>
                <a:gd name="connsiteY2" fmla="*/ 0 h 1011880"/>
                <a:gd name="connsiteX3" fmla="*/ 2329502 w 2329502"/>
                <a:gd name="connsiteY3" fmla="*/ 101188 h 1011880"/>
                <a:gd name="connsiteX4" fmla="*/ 2329502 w 2329502"/>
                <a:gd name="connsiteY4" fmla="*/ 910692 h 1011880"/>
                <a:gd name="connsiteX5" fmla="*/ 2228314 w 2329502"/>
                <a:gd name="connsiteY5" fmla="*/ 1011880 h 1011880"/>
                <a:gd name="connsiteX6" fmla="*/ 101188 w 2329502"/>
                <a:gd name="connsiteY6" fmla="*/ 1011880 h 1011880"/>
                <a:gd name="connsiteX7" fmla="*/ 0 w 2329502"/>
                <a:gd name="connsiteY7" fmla="*/ 910692 h 1011880"/>
                <a:gd name="connsiteX8" fmla="*/ 0 w 2329502"/>
                <a:gd name="connsiteY8" fmla="*/ 101188 h 101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9502" h="1011880">
                  <a:moveTo>
                    <a:pt x="0" y="101188"/>
                  </a:moveTo>
                  <a:cubicBezTo>
                    <a:pt x="0" y="45303"/>
                    <a:pt x="45303" y="0"/>
                    <a:pt x="101188" y="0"/>
                  </a:cubicBezTo>
                  <a:lnTo>
                    <a:pt x="2228314" y="0"/>
                  </a:lnTo>
                  <a:cubicBezTo>
                    <a:pt x="2284199" y="0"/>
                    <a:pt x="2329502" y="45303"/>
                    <a:pt x="2329502" y="101188"/>
                  </a:cubicBezTo>
                  <a:lnTo>
                    <a:pt x="2329502" y="910692"/>
                  </a:lnTo>
                  <a:cubicBezTo>
                    <a:pt x="2329502" y="966577"/>
                    <a:pt x="2284199" y="1011880"/>
                    <a:pt x="2228314" y="1011880"/>
                  </a:cubicBezTo>
                  <a:lnTo>
                    <a:pt x="101188" y="1011880"/>
                  </a:lnTo>
                  <a:cubicBezTo>
                    <a:pt x="45303" y="1011880"/>
                    <a:pt x="0" y="966577"/>
                    <a:pt x="0" y="910692"/>
                  </a:cubicBezTo>
                  <a:lnTo>
                    <a:pt x="0" y="10118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597" tIns="90597" rIns="90597" bIns="9059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A</a:t>
              </a:r>
              <a:r>
                <a:rPr lang="en-US" sz="1600" kern="1200" dirty="0">
                  <a:solidFill>
                    <a:srgbClr val="FF0000"/>
                  </a:solidFill>
                  <a:latin typeface="Arial" panose="020B0604020202020204"/>
                  <a:ea typeface="+mn-ea"/>
                  <a:cs typeface="+mn-cs"/>
                </a:rPr>
                <a:t>B</a:t>
              </a:r>
              <a:r>
                <a:rPr lang="en-US" sz="16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CP DKG </a:t>
              </a:r>
              <a:br>
                <a:rPr lang="en-US" sz="16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</a:br>
              <a:r>
                <a:rPr lang="en-US" sz="16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Protocol for CSIDH [A</a:t>
              </a:r>
              <a:r>
                <a:rPr lang="en-US" sz="1600" kern="1200" dirty="0">
                  <a:solidFill>
                    <a:srgbClr val="FF0000"/>
                  </a:solidFill>
                  <a:latin typeface="Arial" panose="020B0604020202020204"/>
                  <a:ea typeface="+mn-ea"/>
                  <a:cs typeface="+mn-cs"/>
                </a:rPr>
                <a:t>B</a:t>
              </a:r>
              <a:r>
                <a:rPr lang="en-US" sz="1600" kern="1200" dirty="0">
                  <a:solidFill>
                    <a:srgbClr val="2F4D5D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rPr>
                <a:t>CP23] </a:t>
              </a:r>
              <a:endParaRPr lang="en-BE" sz="1600" kern="1200" dirty="0"/>
            </a:p>
          </p:txBody>
        </p:sp>
      </p:grp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96600231-28F8-94D4-FD0C-B539FD42BE6A}"/>
              </a:ext>
            </a:extLst>
          </p:cNvPr>
          <p:cNvSpPr/>
          <p:nvPr/>
        </p:nvSpPr>
        <p:spPr>
          <a:xfrm>
            <a:off x="3730643" y="1676406"/>
            <a:ext cx="5076331" cy="1064907"/>
          </a:xfrm>
          <a:custGeom>
            <a:avLst/>
            <a:gdLst>
              <a:gd name="connsiteX0" fmla="*/ 0 w 5076331"/>
              <a:gd name="connsiteY0" fmla="*/ 106491 h 1064907"/>
              <a:gd name="connsiteX1" fmla="*/ 106491 w 5076331"/>
              <a:gd name="connsiteY1" fmla="*/ 0 h 1064907"/>
              <a:gd name="connsiteX2" fmla="*/ 4969840 w 5076331"/>
              <a:gd name="connsiteY2" fmla="*/ 0 h 1064907"/>
              <a:gd name="connsiteX3" fmla="*/ 5076331 w 5076331"/>
              <a:gd name="connsiteY3" fmla="*/ 106491 h 1064907"/>
              <a:gd name="connsiteX4" fmla="*/ 5076331 w 5076331"/>
              <a:gd name="connsiteY4" fmla="*/ 958416 h 1064907"/>
              <a:gd name="connsiteX5" fmla="*/ 4969840 w 5076331"/>
              <a:gd name="connsiteY5" fmla="*/ 1064907 h 1064907"/>
              <a:gd name="connsiteX6" fmla="*/ 106491 w 5076331"/>
              <a:gd name="connsiteY6" fmla="*/ 1064907 h 1064907"/>
              <a:gd name="connsiteX7" fmla="*/ 0 w 5076331"/>
              <a:gd name="connsiteY7" fmla="*/ 958416 h 1064907"/>
              <a:gd name="connsiteX8" fmla="*/ 0 w 5076331"/>
              <a:gd name="connsiteY8" fmla="*/ 106491 h 106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6331" h="1064907">
                <a:moveTo>
                  <a:pt x="0" y="106491"/>
                </a:moveTo>
                <a:cubicBezTo>
                  <a:pt x="0" y="47678"/>
                  <a:pt x="47678" y="0"/>
                  <a:pt x="106491" y="0"/>
                </a:cubicBezTo>
                <a:lnTo>
                  <a:pt x="4969840" y="0"/>
                </a:lnTo>
                <a:cubicBezTo>
                  <a:pt x="5028653" y="0"/>
                  <a:pt x="5076331" y="47678"/>
                  <a:pt x="5076331" y="106491"/>
                </a:cubicBezTo>
                <a:lnTo>
                  <a:pt x="5076331" y="958416"/>
                </a:lnTo>
                <a:cubicBezTo>
                  <a:pt x="5076331" y="1017229"/>
                  <a:pt x="5028653" y="1064907"/>
                  <a:pt x="4969840" y="1064907"/>
                </a:cubicBezTo>
                <a:lnTo>
                  <a:pt x="106491" y="1064907"/>
                </a:lnTo>
                <a:cubicBezTo>
                  <a:pt x="47678" y="1064907"/>
                  <a:pt x="0" y="1017229"/>
                  <a:pt x="0" y="958416"/>
                </a:cubicBezTo>
                <a:lnTo>
                  <a:pt x="0" y="10649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770" tIns="99770" rIns="99770" bIns="9977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rgbClr val="2F4D5D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More Efficient Robust DKG Protocols</a:t>
            </a:r>
            <a:br>
              <a:rPr lang="en-US" sz="1800" kern="1200" dirty="0">
                <a:solidFill>
                  <a:srgbClr val="2F4D5D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US" sz="600" kern="1200" dirty="0">
                <a:solidFill>
                  <a:srgbClr val="2F4D5D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 </a:t>
            </a:r>
            <a:br>
              <a:rPr lang="en-US" sz="1800" kern="1200" dirty="0">
                <a:solidFill>
                  <a:srgbClr val="2F4D5D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US" sz="1800" kern="1200" dirty="0">
                <a:solidFill>
                  <a:srgbClr val="2F4D5D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and Threshold Signatures </a:t>
            </a:r>
            <a:endParaRPr lang="en-BE" sz="1800" kern="1200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3E0FEB79-80B6-2278-284C-9950E7318380}"/>
              </a:ext>
            </a:extLst>
          </p:cNvPr>
          <p:cNvSpPr/>
          <p:nvPr/>
        </p:nvSpPr>
        <p:spPr>
          <a:xfrm>
            <a:off x="2348020" y="3327980"/>
            <a:ext cx="1928140" cy="873661"/>
          </a:xfrm>
          <a:custGeom>
            <a:avLst/>
            <a:gdLst>
              <a:gd name="connsiteX0" fmla="*/ 0 w 1928140"/>
              <a:gd name="connsiteY0" fmla="*/ 87366 h 873661"/>
              <a:gd name="connsiteX1" fmla="*/ 87366 w 1928140"/>
              <a:gd name="connsiteY1" fmla="*/ 0 h 873661"/>
              <a:gd name="connsiteX2" fmla="*/ 1840774 w 1928140"/>
              <a:gd name="connsiteY2" fmla="*/ 0 h 873661"/>
              <a:gd name="connsiteX3" fmla="*/ 1928140 w 1928140"/>
              <a:gd name="connsiteY3" fmla="*/ 87366 h 873661"/>
              <a:gd name="connsiteX4" fmla="*/ 1928140 w 1928140"/>
              <a:gd name="connsiteY4" fmla="*/ 786295 h 873661"/>
              <a:gd name="connsiteX5" fmla="*/ 1840774 w 1928140"/>
              <a:gd name="connsiteY5" fmla="*/ 873661 h 873661"/>
              <a:gd name="connsiteX6" fmla="*/ 87366 w 1928140"/>
              <a:gd name="connsiteY6" fmla="*/ 873661 h 873661"/>
              <a:gd name="connsiteX7" fmla="*/ 0 w 1928140"/>
              <a:gd name="connsiteY7" fmla="*/ 786295 h 873661"/>
              <a:gd name="connsiteX8" fmla="*/ 0 w 1928140"/>
              <a:gd name="connsiteY8" fmla="*/ 87366 h 87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8140" h="873661">
                <a:moveTo>
                  <a:pt x="0" y="87366"/>
                </a:moveTo>
                <a:cubicBezTo>
                  <a:pt x="0" y="39115"/>
                  <a:pt x="39115" y="0"/>
                  <a:pt x="87366" y="0"/>
                </a:cubicBezTo>
                <a:lnTo>
                  <a:pt x="1840774" y="0"/>
                </a:lnTo>
                <a:cubicBezTo>
                  <a:pt x="1889025" y="0"/>
                  <a:pt x="1928140" y="39115"/>
                  <a:pt x="1928140" y="87366"/>
                </a:cubicBezTo>
                <a:lnTo>
                  <a:pt x="1928140" y="786295"/>
                </a:lnTo>
                <a:cubicBezTo>
                  <a:pt x="1928140" y="834546"/>
                  <a:pt x="1889025" y="873661"/>
                  <a:pt x="1840774" y="873661"/>
                </a:cubicBezTo>
                <a:lnTo>
                  <a:pt x="87366" y="873661"/>
                </a:lnTo>
                <a:cubicBezTo>
                  <a:pt x="39115" y="873661"/>
                  <a:pt x="0" y="834546"/>
                  <a:pt x="0" y="786295"/>
                </a:cubicBezTo>
                <a:lnTo>
                  <a:pt x="0" y="873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169" tIns="94169" rIns="94169" bIns="9416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DL</a:t>
            </a:r>
            <a:br>
              <a:rPr lang="en-US" sz="1800" kern="1200" dirty="0"/>
            </a:br>
            <a:r>
              <a:rPr lang="en-US" sz="1800" kern="1200" dirty="0"/>
              <a:t>(Classic)</a:t>
            </a:r>
            <a:endParaRPr lang="en-BE" sz="1800" kern="1200" dirty="0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D76F63C7-F3C0-773D-5071-1B92D3F85F92}"/>
              </a:ext>
            </a:extLst>
          </p:cNvPr>
          <p:cNvSpPr/>
          <p:nvPr/>
        </p:nvSpPr>
        <p:spPr>
          <a:xfrm>
            <a:off x="561832" y="4729466"/>
            <a:ext cx="2449066" cy="1011880"/>
          </a:xfrm>
          <a:custGeom>
            <a:avLst/>
            <a:gdLst>
              <a:gd name="connsiteX0" fmla="*/ 0 w 2449066"/>
              <a:gd name="connsiteY0" fmla="*/ 101188 h 1011880"/>
              <a:gd name="connsiteX1" fmla="*/ 101188 w 2449066"/>
              <a:gd name="connsiteY1" fmla="*/ 0 h 1011880"/>
              <a:gd name="connsiteX2" fmla="*/ 2347878 w 2449066"/>
              <a:gd name="connsiteY2" fmla="*/ 0 h 1011880"/>
              <a:gd name="connsiteX3" fmla="*/ 2449066 w 2449066"/>
              <a:gd name="connsiteY3" fmla="*/ 101188 h 1011880"/>
              <a:gd name="connsiteX4" fmla="*/ 2449066 w 2449066"/>
              <a:gd name="connsiteY4" fmla="*/ 910692 h 1011880"/>
              <a:gd name="connsiteX5" fmla="*/ 2347878 w 2449066"/>
              <a:gd name="connsiteY5" fmla="*/ 1011880 h 1011880"/>
              <a:gd name="connsiteX6" fmla="*/ 101188 w 2449066"/>
              <a:gd name="connsiteY6" fmla="*/ 1011880 h 1011880"/>
              <a:gd name="connsiteX7" fmla="*/ 0 w 2449066"/>
              <a:gd name="connsiteY7" fmla="*/ 910692 h 1011880"/>
              <a:gd name="connsiteX8" fmla="*/ 0 w 2449066"/>
              <a:gd name="connsiteY8" fmla="*/ 101188 h 101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066" h="1011880">
                <a:moveTo>
                  <a:pt x="0" y="101188"/>
                </a:moveTo>
                <a:cubicBezTo>
                  <a:pt x="0" y="45303"/>
                  <a:pt x="45303" y="0"/>
                  <a:pt x="101188" y="0"/>
                </a:cubicBezTo>
                <a:lnTo>
                  <a:pt x="2347878" y="0"/>
                </a:lnTo>
                <a:cubicBezTo>
                  <a:pt x="2403763" y="0"/>
                  <a:pt x="2449066" y="45303"/>
                  <a:pt x="2449066" y="101188"/>
                </a:cubicBezTo>
                <a:lnTo>
                  <a:pt x="2449066" y="910692"/>
                </a:lnTo>
                <a:cubicBezTo>
                  <a:pt x="2449066" y="966577"/>
                  <a:pt x="2403763" y="1011880"/>
                  <a:pt x="2347878" y="1011880"/>
                </a:cubicBezTo>
                <a:lnTo>
                  <a:pt x="101188" y="1011880"/>
                </a:lnTo>
                <a:cubicBezTo>
                  <a:pt x="45303" y="1011880"/>
                  <a:pt x="0" y="966577"/>
                  <a:pt x="0" y="910692"/>
                </a:cubicBezTo>
                <a:lnTo>
                  <a:pt x="0" y="10118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597" tIns="90597" rIns="90597" bIns="9059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rgbClr val="2F4D5D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Pedersen DKG Protocol</a:t>
            </a:r>
            <a:br>
              <a:rPr lang="en-US" sz="1600" kern="1200" dirty="0">
                <a:solidFill>
                  <a:srgbClr val="2F4D5D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US" sz="1600" kern="1200" dirty="0">
                <a:solidFill>
                  <a:srgbClr val="2F4D5D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 [Ped91, GJKR07] </a:t>
            </a:r>
            <a:endParaRPr lang="en-BE" sz="1600" kern="1200" dirty="0">
              <a:solidFill>
                <a:srgbClr val="2F4D5D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jdelijke aanduiding voor inhoud 12"/>
              <p:cNvSpPr>
                <a:spLocks noGrp="1"/>
              </p:cNvSpPr>
              <p:nvPr>
                <p:ph idx="1"/>
              </p:nvPr>
            </p:nvSpPr>
            <p:spPr>
              <a:xfrm>
                <a:off x="452471" y="1257725"/>
                <a:ext cx="5069427" cy="1224630"/>
              </a:xfrm>
            </p:spPr>
            <p:txBody>
              <a:bodyPr>
                <a:normAutofit/>
              </a:bodyPr>
              <a:lstStyle/>
              <a:p>
                <a:pPr marL="225425" indent="-225425">
                  <a:buFont typeface="Wingdings" panose="05000000000000000000" pitchFamily="2" charset="2"/>
                  <a:buChar char="§"/>
                  <a:tabLst>
                    <a:tab pos="173038" algn="l"/>
                  </a:tabLst>
                </a:pPr>
                <a:r>
                  <a:rPr lang="en-US" sz="1800" dirty="0">
                    <a:latin typeface="Bookman Old Style" panose="02050604050505020204" pitchFamily="18" charset="0"/>
                  </a:rPr>
                  <a:t>Pedersen DKG protocol [Ped91] allows a set of parties to sample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𝑃𝐾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𝑆𝐾</m:t>
                        </m:r>
                      </m:sup>
                    </m:s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in a fully distributed manner. </a:t>
                </a:r>
              </a:p>
            </p:txBody>
          </p:sp>
        </mc:Choice>
        <mc:Fallback xmlns="">
          <p:sp>
            <p:nvSpPr>
              <p:cNvPr id="13" name="Tijdelijke aanduiding voor inhoud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471" y="1257725"/>
                <a:ext cx="5069427" cy="1224630"/>
              </a:xfrm>
              <a:blipFill>
                <a:blip r:embed="rId2"/>
                <a:stretch>
                  <a:fillRect l="-721" t="-19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5999" y="301681"/>
            <a:ext cx="11371237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 More Efficient Robust DKG Protocol for DL: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nl-NL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inhoud 12">
                <a:extLst>
                  <a:ext uri="{FF2B5EF4-FFF2-40B4-BE49-F238E27FC236}">
                    <a16:creationId xmlns:a16="http://schemas.microsoft.com/office/drawing/2014/main" id="{352AB6ED-FE25-33FE-9088-4BD218CE55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62611" y="1329795"/>
                <a:ext cx="5829360" cy="9377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 indent="-234950">
                  <a:buFont typeface="Wingdings" panose="05000000000000000000" pitchFamily="2" charset="2"/>
                  <a:buChar char="§"/>
                </a:pPr>
                <a:r>
                  <a:rPr lang="en-US" sz="1800" b="1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Key building block</a:t>
                </a:r>
                <a:r>
                  <a:rPr lang="en-US" sz="18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: a NI-TZK proof scheme for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1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 </m:t>
                        </m:r>
                        <m:r>
                          <a:rPr lang="en-US" alt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1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en-US" sz="18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8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Tijdelijke aanduiding voor inhoud 12">
                <a:extLst>
                  <a:ext uri="{FF2B5EF4-FFF2-40B4-BE49-F238E27FC236}">
                    <a16:creationId xmlns:a16="http://schemas.microsoft.com/office/drawing/2014/main" id="{352AB6ED-FE25-33FE-9088-4BD218CE5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611" y="1329795"/>
                <a:ext cx="5829360" cy="937742"/>
              </a:xfrm>
              <a:prstGeom prst="rect">
                <a:avLst/>
              </a:prstGeom>
              <a:blipFill>
                <a:blip r:embed="rId3"/>
                <a:stretch>
                  <a:fillRect l="-732" t="-324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jdelijke aanduiding voor inhoud 12">
            <a:extLst>
              <a:ext uri="{FF2B5EF4-FFF2-40B4-BE49-F238E27FC236}">
                <a16:creationId xmlns:a16="http://schemas.microsoft.com/office/drawing/2014/main" id="{86FE9D68-87D6-449E-0D10-D7CB256F6C6B}"/>
              </a:ext>
            </a:extLst>
          </p:cNvPr>
          <p:cNvSpPr txBox="1">
            <a:spLocks/>
          </p:cNvSpPr>
          <p:nvPr/>
        </p:nvSpPr>
        <p:spPr>
          <a:xfrm>
            <a:off x="452471" y="5484855"/>
            <a:ext cx="6093461" cy="587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>
              <a:buFont typeface="Wingdings" panose="05000000000000000000" pitchFamily="2" charset="2"/>
              <a:buChar char="ü"/>
            </a:pPr>
            <a:r>
              <a:rPr lang="en-US" sz="1800" dirty="0">
                <a:latin typeface="Bookman Old Style" panose="02050604050505020204" pitchFamily="18" charset="0"/>
              </a:rPr>
              <a:t>NI-TZK for DL can be of an independent interest.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jdelijke aanduiding voor inhoud 12">
                <a:extLst>
                  <a:ext uri="{FF2B5EF4-FFF2-40B4-BE49-F238E27FC236}">
                    <a16:creationId xmlns:a16="http://schemas.microsoft.com/office/drawing/2014/main" id="{432B67D8-E1D6-05D1-2E0E-BE68DB960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3123" y="2425276"/>
                <a:ext cx="5918527" cy="7801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8925" indent="-288925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Bookman Old Style" panose="02050604050505020204" pitchFamily="18" charset="0"/>
                  </a:rPr>
                  <a:t>Allows a party to prove that he/she has generated (partial public key)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using the shared secret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5" name="Tijdelijke aanduiding voor inhoud 12">
                <a:extLst>
                  <a:ext uri="{FF2B5EF4-FFF2-40B4-BE49-F238E27FC236}">
                    <a16:creationId xmlns:a16="http://schemas.microsoft.com/office/drawing/2014/main" id="{432B67D8-E1D6-05D1-2E0E-BE68DB960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123" y="2425276"/>
                <a:ext cx="5918527" cy="780166"/>
              </a:xfrm>
              <a:prstGeom prst="rect">
                <a:avLst/>
              </a:prstGeom>
              <a:blipFill>
                <a:blip r:embed="rId4"/>
                <a:stretch>
                  <a:fillRect l="-412" t="-234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9BA34E-006E-BBCC-2C1F-CCBC9F5ABB58}"/>
              </a:ext>
            </a:extLst>
          </p:cNvPr>
          <p:cNvCxnSpPr>
            <a:cxnSpLocks/>
          </p:cNvCxnSpPr>
          <p:nvPr/>
        </p:nvCxnSpPr>
        <p:spPr>
          <a:xfrm>
            <a:off x="7336200" y="5656102"/>
            <a:ext cx="37354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28F107E-982C-B8A0-3F23-8A56607BBFCF}"/>
              </a:ext>
            </a:extLst>
          </p:cNvPr>
          <p:cNvCxnSpPr>
            <a:cxnSpLocks/>
          </p:cNvCxnSpPr>
          <p:nvPr/>
        </p:nvCxnSpPr>
        <p:spPr>
          <a:xfrm flipV="1">
            <a:off x="7755154" y="3450338"/>
            <a:ext cx="0" cy="2473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3D17C3-0C63-9A8D-C98D-C82300A9AA66}"/>
              </a:ext>
            </a:extLst>
          </p:cNvPr>
          <p:cNvCxnSpPr>
            <a:cxnSpLocks/>
          </p:cNvCxnSpPr>
          <p:nvPr/>
        </p:nvCxnSpPr>
        <p:spPr>
          <a:xfrm>
            <a:off x="7448172" y="4023372"/>
            <a:ext cx="2748200" cy="18377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26D649-EAE7-89F9-4739-05C179B29106}"/>
              </a:ext>
            </a:extLst>
          </p:cNvPr>
          <p:cNvCxnSpPr>
            <a:cxnSpLocks/>
          </p:cNvCxnSpPr>
          <p:nvPr/>
        </p:nvCxnSpPr>
        <p:spPr>
          <a:xfrm>
            <a:off x="8179937" y="4581719"/>
            <a:ext cx="0" cy="1051815"/>
          </a:xfrm>
          <a:prstGeom prst="line">
            <a:avLst/>
          </a:prstGeom>
          <a:ln w="19050">
            <a:solidFill>
              <a:srgbClr val="6633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0DC21E-7A98-78B1-DF43-25C8E437007F}"/>
              </a:ext>
            </a:extLst>
          </p:cNvPr>
          <p:cNvCxnSpPr>
            <a:cxnSpLocks/>
          </p:cNvCxnSpPr>
          <p:nvPr/>
        </p:nvCxnSpPr>
        <p:spPr>
          <a:xfrm>
            <a:off x="8658908" y="4891494"/>
            <a:ext cx="0" cy="718405"/>
          </a:xfrm>
          <a:prstGeom prst="line">
            <a:avLst/>
          </a:prstGeom>
          <a:ln w="19050">
            <a:solidFill>
              <a:srgbClr val="4D4D4D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927167-94FB-2826-C3F3-69B221BA76FA}"/>
              </a:ext>
            </a:extLst>
          </p:cNvPr>
          <p:cNvCxnSpPr>
            <a:cxnSpLocks/>
          </p:cNvCxnSpPr>
          <p:nvPr/>
        </p:nvCxnSpPr>
        <p:spPr>
          <a:xfrm>
            <a:off x="9406104" y="5337691"/>
            <a:ext cx="0" cy="30754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3DF81C-DDCE-3660-18D2-BA759240BB14}"/>
              </a:ext>
            </a:extLst>
          </p:cNvPr>
          <p:cNvCxnSpPr>
            <a:cxnSpLocks/>
          </p:cNvCxnSpPr>
          <p:nvPr/>
        </p:nvCxnSpPr>
        <p:spPr>
          <a:xfrm flipH="1">
            <a:off x="7801603" y="5325588"/>
            <a:ext cx="1532666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82B65-FA22-6C00-C81C-1A9DA6DC9C35}"/>
              </a:ext>
            </a:extLst>
          </p:cNvPr>
          <p:cNvCxnSpPr>
            <a:cxnSpLocks/>
          </p:cNvCxnSpPr>
          <p:nvPr/>
        </p:nvCxnSpPr>
        <p:spPr>
          <a:xfrm flipH="1">
            <a:off x="7804238" y="4843257"/>
            <a:ext cx="755811" cy="0"/>
          </a:xfrm>
          <a:prstGeom prst="line">
            <a:avLst/>
          </a:prstGeom>
          <a:ln w="19050">
            <a:solidFill>
              <a:srgbClr val="4D4D4D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AEAEF5-D104-6234-0A4F-D2DE24A1FACC}"/>
              </a:ext>
            </a:extLst>
          </p:cNvPr>
          <p:cNvCxnSpPr>
            <a:cxnSpLocks/>
          </p:cNvCxnSpPr>
          <p:nvPr/>
        </p:nvCxnSpPr>
        <p:spPr>
          <a:xfrm flipH="1">
            <a:off x="7746793" y="4529121"/>
            <a:ext cx="391729" cy="0"/>
          </a:xfrm>
          <a:prstGeom prst="line">
            <a:avLst/>
          </a:prstGeom>
          <a:ln w="19050">
            <a:solidFill>
              <a:srgbClr val="6633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D8C63A-E22B-817F-CA62-61D9BEF686C1}"/>
                  </a:ext>
                </a:extLst>
              </p:cNvPr>
              <p:cNvSpPr txBox="1"/>
              <p:nvPr/>
            </p:nvSpPr>
            <p:spPr>
              <a:xfrm>
                <a:off x="7404524" y="4358191"/>
                <a:ext cx="384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D8C63A-E22B-817F-CA62-61D9BEF68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524" y="4358191"/>
                <a:ext cx="384385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912710-1D46-1E3A-8775-8480FDB29E90}"/>
                  </a:ext>
                </a:extLst>
              </p:cNvPr>
              <p:cNvSpPr txBox="1"/>
              <p:nvPr/>
            </p:nvSpPr>
            <p:spPr>
              <a:xfrm>
                <a:off x="7388972" y="4697205"/>
                <a:ext cx="384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912710-1D46-1E3A-8775-8480FDB29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972" y="4697205"/>
                <a:ext cx="384385" cy="30777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6C86BD-8605-A34B-7359-0304CF653B90}"/>
                  </a:ext>
                </a:extLst>
              </p:cNvPr>
              <p:cNvSpPr txBox="1"/>
              <p:nvPr/>
            </p:nvSpPr>
            <p:spPr>
              <a:xfrm>
                <a:off x="7322369" y="5100786"/>
                <a:ext cx="5116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6C86BD-8605-A34B-7359-0304CF653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369" y="5100786"/>
                <a:ext cx="511617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FCF3CD-547F-C965-583E-2A2EE55816E9}"/>
                  </a:ext>
                </a:extLst>
              </p:cNvPr>
              <p:cNvSpPr txBox="1"/>
              <p:nvPr/>
            </p:nvSpPr>
            <p:spPr>
              <a:xfrm>
                <a:off x="8039871" y="5624923"/>
                <a:ext cx="2386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FCF3CD-547F-C965-583E-2A2EE5581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871" y="5624923"/>
                <a:ext cx="238674" cy="307777"/>
              </a:xfrm>
              <a:prstGeom prst="rect">
                <a:avLst/>
              </a:prstGeom>
              <a:blipFill>
                <a:blip r:embed="rId8"/>
                <a:stretch>
                  <a:fillRect r="-512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92310F-9F34-DE4D-4AE8-FDCC4C57698A}"/>
                  </a:ext>
                </a:extLst>
              </p:cNvPr>
              <p:cNvSpPr txBox="1"/>
              <p:nvPr/>
            </p:nvSpPr>
            <p:spPr>
              <a:xfrm>
                <a:off x="8453239" y="5624923"/>
                <a:ext cx="384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92310F-9F34-DE4D-4AE8-FDCC4C576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239" y="5624923"/>
                <a:ext cx="38438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752B52-A58C-6FA7-1509-377F646332E2}"/>
                  </a:ext>
                </a:extLst>
              </p:cNvPr>
              <p:cNvSpPr txBox="1"/>
              <p:nvPr/>
            </p:nvSpPr>
            <p:spPr>
              <a:xfrm>
                <a:off x="8765136" y="5624923"/>
                <a:ext cx="93023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1400" b="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…  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752B52-A58C-6FA7-1509-377F64633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136" y="5624923"/>
                <a:ext cx="930237" cy="307777"/>
              </a:xfrm>
              <a:prstGeom prst="rect">
                <a:avLst/>
              </a:prstGeom>
              <a:blipFill>
                <a:blip r:embed="rId10"/>
                <a:stretch>
                  <a:fillRect l="-1974" t="-4000" b="-2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22EABC-3B8D-2852-CDEC-B03C5742FD3A}"/>
                  </a:ext>
                </a:extLst>
              </p:cNvPr>
              <p:cNvSpPr txBox="1"/>
              <p:nvPr/>
            </p:nvSpPr>
            <p:spPr>
              <a:xfrm>
                <a:off x="7722197" y="3926538"/>
                <a:ext cx="61109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(0, </m:t>
                      </m:r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22EABC-3B8D-2852-CDEC-B03C5742F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197" y="3926538"/>
                <a:ext cx="611096" cy="307777"/>
              </a:xfrm>
              <a:prstGeom prst="rect">
                <a:avLst/>
              </a:prstGeom>
              <a:blipFill>
                <a:blip r:embed="rId11"/>
                <a:stretch>
                  <a:fillRect r="-4000" b="-78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982431-5AFA-C196-4AFD-D4517608F60E}"/>
                  </a:ext>
                </a:extLst>
              </p:cNvPr>
              <p:cNvSpPr txBox="1"/>
              <p:nvPr/>
            </p:nvSpPr>
            <p:spPr>
              <a:xfrm>
                <a:off x="7686017" y="5619738"/>
                <a:ext cx="2386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982431-5AFA-C196-4AFD-D4517608F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017" y="5619738"/>
                <a:ext cx="238674" cy="307777"/>
              </a:xfrm>
              <a:prstGeom prst="rect">
                <a:avLst/>
              </a:prstGeom>
              <a:blipFill>
                <a:blip r:embed="rId12"/>
                <a:stretch>
                  <a:fillRect r="-512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B7919C-02CC-9535-F1E4-F32858B64780}"/>
                  </a:ext>
                </a:extLst>
              </p:cNvPr>
              <p:cNvSpPr txBox="1"/>
              <p:nvPr/>
            </p:nvSpPr>
            <p:spPr>
              <a:xfrm>
                <a:off x="8105292" y="4203740"/>
                <a:ext cx="6293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(1,</m:t>
                      </m:r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B7919C-02CC-9535-F1E4-F32858B64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292" y="4203740"/>
                <a:ext cx="629364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5BDD9F-13E4-47FB-546B-57725123BA39}"/>
                  </a:ext>
                </a:extLst>
              </p:cNvPr>
              <p:cNvSpPr txBox="1"/>
              <p:nvPr/>
            </p:nvSpPr>
            <p:spPr>
              <a:xfrm>
                <a:off x="8719023" y="4591033"/>
                <a:ext cx="6293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(2,</m:t>
                      </m:r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5BDD9F-13E4-47FB-546B-57725123B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023" y="4591033"/>
                <a:ext cx="629364" cy="307777"/>
              </a:xfrm>
              <a:prstGeom prst="rect">
                <a:avLst/>
              </a:prstGeom>
              <a:blipFill>
                <a:blip r:embed="rId14"/>
                <a:stretch>
                  <a:fillRect r="-962" b="-78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D235CF-F91D-3B7E-B253-C505E755D0DF}"/>
                  </a:ext>
                </a:extLst>
              </p:cNvPr>
              <p:cNvSpPr txBox="1"/>
              <p:nvPr/>
            </p:nvSpPr>
            <p:spPr>
              <a:xfrm>
                <a:off x="9258712" y="4952287"/>
                <a:ext cx="113251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+1,</m:t>
                      </m:r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D235CF-F91D-3B7E-B253-C505E755D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712" y="4952287"/>
                <a:ext cx="1132512" cy="307777"/>
              </a:xfrm>
              <a:prstGeom prst="rect">
                <a:avLst/>
              </a:prstGeom>
              <a:blipFill>
                <a:blip r:embed="rId1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66810F-36EC-67AF-01D7-6D439FCEB786}"/>
                  </a:ext>
                </a:extLst>
              </p:cNvPr>
              <p:cNvSpPr txBox="1"/>
              <p:nvPr/>
            </p:nvSpPr>
            <p:spPr>
              <a:xfrm>
                <a:off x="7211996" y="3243259"/>
                <a:ext cx="5715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66810F-36EC-67AF-01D7-6D439FCEB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996" y="3243259"/>
                <a:ext cx="571575" cy="338554"/>
              </a:xfrm>
              <a:prstGeom prst="rect">
                <a:avLst/>
              </a:prstGeom>
              <a:blipFill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B0C52E-5758-F30C-A4F6-8AA58A3E7B3D}"/>
                  </a:ext>
                </a:extLst>
              </p:cNvPr>
              <p:cNvSpPr txBox="1"/>
              <p:nvPr/>
            </p:nvSpPr>
            <p:spPr>
              <a:xfrm>
                <a:off x="10697224" y="5678671"/>
                <a:ext cx="5715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B0C52E-5758-F30C-A4F6-8AA58A3E7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224" y="5678671"/>
                <a:ext cx="571575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09CDFC2-BCF3-3A21-160F-E30B34B03A6E}"/>
                  </a:ext>
                </a:extLst>
              </p:cNvPr>
              <p:cNvSpPr txBox="1"/>
              <p:nvPr/>
            </p:nvSpPr>
            <p:spPr>
              <a:xfrm>
                <a:off x="7852708" y="3249655"/>
                <a:ext cx="1522211" cy="322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(0,</m:t>
                      </m:r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1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09CDFC2-BCF3-3A21-160F-E30B34B03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708" y="3249655"/>
                <a:ext cx="1522211" cy="322268"/>
              </a:xfrm>
              <a:prstGeom prst="rect">
                <a:avLst/>
              </a:prstGeom>
              <a:blipFill>
                <a:blip r:embed="rId18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800F1F4-5CEA-B6D1-C305-12A772BB92B2}"/>
              </a:ext>
            </a:extLst>
          </p:cNvPr>
          <p:cNvCxnSpPr>
            <a:cxnSpLocks/>
          </p:cNvCxnSpPr>
          <p:nvPr/>
        </p:nvCxnSpPr>
        <p:spPr>
          <a:xfrm flipV="1">
            <a:off x="8198800" y="3622439"/>
            <a:ext cx="203630" cy="270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5A943C0C-C514-AF8C-84CA-7B917CC4FE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09331" y="3381637"/>
            <a:ext cx="197275" cy="200176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374D4F-019E-A416-320E-19C38B8C551F}"/>
              </a:ext>
            </a:extLst>
          </p:cNvPr>
          <p:cNvCxnSpPr>
            <a:cxnSpLocks/>
          </p:cNvCxnSpPr>
          <p:nvPr/>
        </p:nvCxnSpPr>
        <p:spPr>
          <a:xfrm flipV="1">
            <a:off x="9163185" y="3490782"/>
            <a:ext cx="1292544" cy="49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989CBA9-E94E-9B08-028B-A2112D52EF9F}"/>
              </a:ext>
            </a:extLst>
          </p:cNvPr>
          <p:cNvCxnSpPr>
            <a:cxnSpLocks/>
          </p:cNvCxnSpPr>
          <p:nvPr/>
        </p:nvCxnSpPr>
        <p:spPr>
          <a:xfrm flipV="1">
            <a:off x="8748483" y="3577513"/>
            <a:ext cx="1684005" cy="56883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DAF9124-149F-2C5D-FF05-5D7B6E5E5189}"/>
              </a:ext>
            </a:extLst>
          </p:cNvPr>
          <p:cNvCxnSpPr>
            <a:cxnSpLocks/>
          </p:cNvCxnSpPr>
          <p:nvPr/>
        </p:nvCxnSpPr>
        <p:spPr>
          <a:xfrm>
            <a:off x="9163185" y="3541558"/>
            <a:ext cx="1305978" cy="4757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18F9F99-A7DF-BE9D-C697-894336EC9697}"/>
              </a:ext>
            </a:extLst>
          </p:cNvPr>
          <p:cNvCxnSpPr>
            <a:cxnSpLocks/>
          </p:cNvCxnSpPr>
          <p:nvPr/>
        </p:nvCxnSpPr>
        <p:spPr>
          <a:xfrm flipV="1">
            <a:off x="9342596" y="4093434"/>
            <a:ext cx="1126567" cy="56286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8FFC0859-BB2B-8C36-31B2-714E77D3A8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20997" y="3954748"/>
            <a:ext cx="197275" cy="200176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1A9B42D-69E8-6ACF-3592-646AAE57371F}"/>
              </a:ext>
            </a:extLst>
          </p:cNvPr>
          <p:cNvCxnSpPr>
            <a:cxnSpLocks/>
          </p:cNvCxnSpPr>
          <p:nvPr/>
        </p:nvCxnSpPr>
        <p:spPr>
          <a:xfrm>
            <a:off x="9179819" y="3588384"/>
            <a:ext cx="1289344" cy="9979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028B8AB-9A68-DE33-C20E-30D4F5EF8B94}"/>
              </a:ext>
            </a:extLst>
          </p:cNvPr>
          <p:cNvCxnSpPr>
            <a:cxnSpLocks/>
          </p:cNvCxnSpPr>
          <p:nvPr/>
        </p:nvCxnSpPr>
        <p:spPr>
          <a:xfrm flipV="1">
            <a:off x="10082622" y="4639769"/>
            <a:ext cx="373107" cy="33868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2780340B-EA26-8AC0-6E09-A241CA1E1A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35394" y="4463822"/>
            <a:ext cx="197275" cy="200176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1D0121E-B89C-7CFC-72B7-767B7D8E39E2}"/>
              </a:ext>
            </a:extLst>
          </p:cNvPr>
          <p:cNvSpPr txBox="1"/>
          <p:nvPr/>
        </p:nvSpPr>
        <p:spPr>
          <a:xfrm>
            <a:off x="10761295" y="3343251"/>
            <a:ext cx="10575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By Party 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3B712DE-A145-DA82-A0A1-1FB7AA60B1BF}"/>
              </a:ext>
            </a:extLst>
          </p:cNvPr>
          <p:cNvSpPr txBox="1"/>
          <p:nvPr/>
        </p:nvSpPr>
        <p:spPr>
          <a:xfrm>
            <a:off x="9169948" y="3196144"/>
            <a:ext cx="13303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1">
                    <a:lumMod val="50000"/>
                  </a:schemeClr>
                </a:solidFill>
              </a:rPr>
              <a:t>Publicly Verifiable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99DDAB5-703F-4FA0-B0DA-4A9E60D8E1F9}"/>
              </a:ext>
            </a:extLst>
          </p:cNvPr>
          <p:cNvSpPr txBox="1"/>
          <p:nvPr/>
        </p:nvSpPr>
        <p:spPr>
          <a:xfrm>
            <a:off x="10775504" y="3892695"/>
            <a:ext cx="10961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By Party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958E08D-41AA-A72E-B6C7-57D3A7F6C19E}"/>
                  </a:ext>
                </a:extLst>
              </p:cNvPr>
              <p:cNvSpPr txBox="1"/>
              <p:nvPr/>
            </p:nvSpPr>
            <p:spPr>
              <a:xfrm>
                <a:off x="10775504" y="4420206"/>
                <a:ext cx="128934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</a:rPr>
                  <a:t>By Party </a:t>
                </a:r>
                <a14:m>
                  <m:oMath xmlns:m="http://schemas.openxmlformats.org/officeDocument/2006/math">
                    <m:r>
                      <a:rPr lang="en-US" altLang="en-US" sz="12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altLang="en-US" sz="12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</m:t>
                    </m:r>
                  </m:oMath>
                </a14:m>
                <a:endParaRPr lang="en-US" sz="12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958E08D-41AA-A72E-B6C7-57D3A7F6C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504" y="4420206"/>
                <a:ext cx="1289344" cy="276999"/>
              </a:xfrm>
              <a:prstGeom prst="rect">
                <a:avLst/>
              </a:prstGeom>
              <a:blipFill>
                <a:blip r:embed="rId20"/>
                <a:stretch>
                  <a:fillRect l="-474" t="-2174" b="-130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jdelijke aanduiding voor inhoud 12">
            <a:extLst>
              <a:ext uri="{FF2B5EF4-FFF2-40B4-BE49-F238E27FC236}">
                <a16:creationId xmlns:a16="http://schemas.microsoft.com/office/drawing/2014/main" id="{E9DCCB19-0E87-AE4C-00D7-16810FA59294}"/>
              </a:ext>
            </a:extLst>
          </p:cNvPr>
          <p:cNvSpPr txBox="1">
            <a:spLocks/>
          </p:cNvSpPr>
          <p:nvPr/>
        </p:nvSpPr>
        <p:spPr>
          <a:xfrm>
            <a:off x="457233" y="4712635"/>
            <a:ext cx="5863285" cy="69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Bookman Old Style" panose="02050604050505020204" pitchFamily="18" charset="0"/>
              </a:rPr>
              <a:t>TZK proof scheme for DL 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 More efficient DKG protocol for DL </a:t>
            </a:r>
            <a:r>
              <a:rPr lang="en-US" sz="1600" dirty="0">
                <a:latin typeface="Bookman Old Style" panose="02050604050505020204" pitchFamily="18" charset="0"/>
              </a:rPr>
              <a:t>(2-round in the happy path)</a:t>
            </a:r>
            <a:endParaRPr lang="en-US" sz="1800" dirty="0">
              <a:latin typeface="Bookman Old Style" panose="02050604050505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FA8F88B-FC18-43C8-D079-42668F4FC4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86060" y="2500639"/>
            <a:ext cx="334619" cy="4547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9A082C0-EF11-D2EA-A209-7A5761F4B6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02922" y="2474544"/>
            <a:ext cx="323059" cy="44623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AA4D58A-DE08-1092-0068-97A2BA647F3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35063" y="3942272"/>
            <a:ext cx="323059" cy="449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B16EC72-232A-A6F1-527B-54ABA732C201}"/>
                  </a:ext>
                </a:extLst>
              </p:cNvPr>
              <p:cNvSpPr txBox="1"/>
              <p:nvPr/>
            </p:nvSpPr>
            <p:spPr>
              <a:xfrm>
                <a:off x="1394765" y="2510991"/>
                <a:ext cx="2910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B16EC72-232A-A6F1-527B-54ABA732C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765" y="2510991"/>
                <a:ext cx="291006" cy="338554"/>
              </a:xfrm>
              <a:prstGeom prst="rect">
                <a:avLst/>
              </a:prstGeom>
              <a:blipFill>
                <a:blip r:embed="rId24"/>
                <a:stretch>
                  <a:fillRect l="-20833" b="-1272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D31EE5-F91A-4DE4-6B69-166D3ED216CA}"/>
                  </a:ext>
                </a:extLst>
              </p:cNvPr>
              <p:cNvSpPr txBox="1"/>
              <p:nvPr/>
            </p:nvSpPr>
            <p:spPr>
              <a:xfrm>
                <a:off x="4947863" y="2478074"/>
                <a:ext cx="32010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D31EE5-F91A-4DE4-6B69-166D3ED21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863" y="2478074"/>
                <a:ext cx="320107" cy="338554"/>
              </a:xfrm>
              <a:prstGeom prst="rect">
                <a:avLst/>
              </a:prstGeom>
              <a:blipFill>
                <a:blip r:embed="rId25"/>
                <a:stretch>
                  <a:fillRect l="-17308" b="-1272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6D6D2C5-30DF-89B7-18CA-41A78C2D65A2}"/>
                  </a:ext>
                </a:extLst>
              </p:cNvPr>
              <p:cNvSpPr txBox="1"/>
              <p:nvPr/>
            </p:nvSpPr>
            <p:spPr>
              <a:xfrm>
                <a:off x="2754728" y="3992398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6D6D2C5-30DF-89B7-18CA-41A78C2D6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728" y="3992398"/>
                <a:ext cx="686179" cy="338554"/>
              </a:xfrm>
              <a:prstGeom prst="rect">
                <a:avLst/>
              </a:prstGeom>
              <a:blipFill>
                <a:blip r:embed="rId2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4016102-ADF8-7694-11C9-29DA6413820B}"/>
              </a:ext>
            </a:extLst>
          </p:cNvPr>
          <p:cNvCxnSpPr>
            <a:cxnSpLocks/>
          </p:cNvCxnSpPr>
          <p:nvPr/>
        </p:nvCxnSpPr>
        <p:spPr>
          <a:xfrm flipV="1">
            <a:off x="2667028" y="2524746"/>
            <a:ext cx="1434580" cy="1123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12CD499-FBDA-548D-9536-FD26CBC824FF}"/>
              </a:ext>
            </a:extLst>
          </p:cNvPr>
          <p:cNvCxnSpPr>
            <a:cxnSpLocks/>
          </p:cNvCxnSpPr>
          <p:nvPr/>
        </p:nvCxnSpPr>
        <p:spPr>
          <a:xfrm flipV="1">
            <a:off x="3926589" y="3231859"/>
            <a:ext cx="786504" cy="682611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666A50D-91A0-83BF-A363-3ADEB7DEDC9E}"/>
              </a:ext>
            </a:extLst>
          </p:cNvPr>
          <p:cNvCxnSpPr>
            <a:cxnSpLocks/>
          </p:cNvCxnSpPr>
          <p:nvPr/>
        </p:nvCxnSpPr>
        <p:spPr>
          <a:xfrm>
            <a:off x="2002901" y="3170344"/>
            <a:ext cx="801655" cy="68216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70F5D31-7E7D-1673-67A3-6AD09A9AFA23}"/>
              </a:ext>
            </a:extLst>
          </p:cNvPr>
          <p:cNvCxnSpPr>
            <a:cxnSpLocks/>
          </p:cNvCxnSpPr>
          <p:nvPr/>
        </p:nvCxnSpPr>
        <p:spPr>
          <a:xfrm flipV="1">
            <a:off x="2668095" y="2693366"/>
            <a:ext cx="1408113" cy="744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72F1EE3-F96B-D543-624C-FF0385834166}"/>
              </a:ext>
            </a:extLst>
          </p:cNvPr>
          <p:cNvCxnSpPr>
            <a:cxnSpLocks/>
          </p:cNvCxnSpPr>
          <p:nvPr/>
        </p:nvCxnSpPr>
        <p:spPr>
          <a:xfrm>
            <a:off x="1921699" y="3253436"/>
            <a:ext cx="780754" cy="668988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6E9F356-65FB-B243-030D-A75002017CCB}"/>
              </a:ext>
            </a:extLst>
          </p:cNvPr>
          <p:cNvCxnSpPr>
            <a:cxnSpLocks/>
          </p:cNvCxnSpPr>
          <p:nvPr/>
        </p:nvCxnSpPr>
        <p:spPr>
          <a:xfrm flipV="1">
            <a:off x="3787477" y="3133318"/>
            <a:ext cx="793088" cy="68745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5AC03E0-0221-CB16-E234-5B5F93338416}"/>
                  </a:ext>
                </a:extLst>
              </p:cNvPr>
              <p:cNvSpPr txBox="1"/>
              <p:nvPr/>
            </p:nvSpPr>
            <p:spPr>
              <a:xfrm>
                <a:off x="2833677" y="3042974"/>
                <a:ext cx="1096420" cy="344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𝑷𝑲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𝑺𝑲</m:t>
                          </m:r>
                        </m:sup>
                      </m:sSup>
                    </m:oMath>
                  </m:oMathPara>
                </a14:m>
                <a:endParaRPr lang="en-BE" sz="1600" b="1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5AC03E0-0221-CB16-E234-5B5F93338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77" y="3042974"/>
                <a:ext cx="1096420" cy="344133"/>
              </a:xfrm>
              <a:prstGeom prst="rect">
                <a:avLst/>
              </a:prstGeom>
              <a:blipFill>
                <a:blip r:embed="rId2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4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29" grpId="0"/>
      <p:bldP spid="36" grpId="0"/>
      <p:bldP spid="37" grpId="0"/>
      <p:bldP spid="39" grpId="0"/>
      <p:bldP spid="79" grpId="0"/>
      <p:bldP spid="84" grpId="0"/>
      <p:bldP spid="85" grpId="0"/>
      <p:bldP spid="8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Efficiency of New DKG Protocol: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Asymptotic Costs  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12">
                <a:extLst>
                  <a:ext uri="{FF2B5EF4-FFF2-40B4-BE49-F238E27FC236}">
                    <a16:creationId xmlns:a16="http://schemas.microsoft.com/office/drawing/2014/main" id="{F09900E7-40D1-8477-ED9F-4CCF3100CD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3672" y="5126871"/>
                <a:ext cx="7861356" cy="1144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7030A0"/>
                    </a:solidFill>
                    <a:latin typeface="Bookman Old Style" panose="02050604050505020204" pitchFamily="18" charset="0"/>
                  </a:rPr>
                  <a:t>In new DKG protocol each party needs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Bookman Old Style" panose="02050604050505020204" pitchFamily="18" charset="0"/>
                  </a:rPr>
                  <a:t> exponentions instead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Bookman Old Style" panose="02050604050505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ijdelijke aanduiding voor inhoud 12">
                <a:extLst>
                  <a:ext uri="{FF2B5EF4-FFF2-40B4-BE49-F238E27FC236}">
                    <a16:creationId xmlns:a16="http://schemas.microsoft.com/office/drawing/2014/main" id="{F09900E7-40D1-8477-ED9F-4CCF3100C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72" y="5126871"/>
                <a:ext cx="7861356" cy="1144248"/>
              </a:xfrm>
              <a:prstGeom prst="rect">
                <a:avLst/>
              </a:prstGeom>
              <a:blipFill>
                <a:blip r:embed="rId3"/>
                <a:stretch>
                  <a:fillRect t="-266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12">
                <a:extLst>
                  <a:ext uri="{FF2B5EF4-FFF2-40B4-BE49-F238E27FC236}">
                    <a16:creationId xmlns:a16="http://schemas.microsoft.com/office/drawing/2014/main" id="{B01FCBFD-13C5-B978-B3B0-8CC6B97B2E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107" y="1342135"/>
                <a:ext cx="11567652" cy="11442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Bookman Old Style" panose="02050604050505020204" pitchFamily="18" charset="0"/>
                  </a:rPr>
                  <a:t>Pedersen DKG protocol [Ped91, GJKR07] vs. our proposed variant</a:t>
                </a:r>
              </a:p>
              <a:p>
                <a:pPr marL="803275" lvl="1" indent="-346075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Bookman Old Style" panose="02050604050505020204" pitchFamily="18" charset="0"/>
                  </a:rPr>
                  <a:t>DL: Discrete Logarithm,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number of parties,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threshold parameter,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Exponentiation in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𝑃𝐸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Degree-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polynomial evaluation,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Hashing,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element size. </a:t>
                </a:r>
              </a:p>
            </p:txBody>
          </p:sp>
        </mc:Choice>
        <mc:Fallback xmlns="">
          <p:sp>
            <p:nvSpPr>
              <p:cNvPr id="4" name="Tijdelijke aanduiding voor inhoud 12">
                <a:extLst>
                  <a:ext uri="{FF2B5EF4-FFF2-40B4-BE49-F238E27FC236}">
                    <a16:creationId xmlns:a16="http://schemas.microsoft.com/office/drawing/2014/main" id="{B01FCBFD-13C5-B978-B3B0-8CC6B97B2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7" y="1342135"/>
                <a:ext cx="11567652" cy="1144249"/>
              </a:xfrm>
              <a:prstGeom prst="rect">
                <a:avLst/>
              </a:prstGeom>
              <a:blipFill>
                <a:blip r:embed="rId4"/>
                <a:stretch>
                  <a:fillRect l="-474" t="-266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60AE1A-01AA-8F85-80C0-E53A620100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184773"/>
                  </p:ext>
                </p:extLst>
              </p:nvPr>
            </p:nvGraphicFramePr>
            <p:xfrm>
              <a:off x="783121" y="2487743"/>
              <a:ext cx="10890071" cy="19610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1907">
                      <a:extLst>
                        <a:ext uri="{9D8B030D-6E8A-4147-A177-3AD203B41FA5}">
                          <a16:colId xmlns:a16="http://schemas.microsoft.com/office/drawing/2014/main" val="880904295"/>
                        </a:ext>
                      </a:extLst>
                    </a:gridCol>
                    <a:gridCol w="1973487">
                      <a:extLst>
                        <a:ext uri="{9D8B030D-6E8A-4147-A177-3AD203B41FA5}">
                          <a16:colId xmlns:a16="http://schemas.microsoft.com/office/drawing/2014/main" val="4226467719"/>
                        </a:ext>
                      </a:extLst>
                    </a:gridCol>
                    <a:gridCol w="3597753">
                      <a:extLst>
                        <a:ext uri="{9D8B030D-6E8A-4147-A177-3AD203B41FA5}">
                          <a16:colId xmlns:a16="http://schemas.microsoft.com/office/drawing/2014/main" val="3108151291"/>
                        </a:ext>
                      </a:extLst>
                    </a:gridCol>
                    <a:gridCol w="2926924">
                      <a:extLst>
                        <a:ext uri="{9D8B030D-6E8A-4147-A177-3AD203B41FA5}">
                          <a16:colId xmlns:a16="http://schemas.microsoft.com/office/drawing/2014/main" val="3820949010"/>
                        </a:ext>
                      </a:extLst>
                    </a:gridCol>
                  </a:tblGrid>
                  <a:tr h="423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DKG Scheme</a:t>
                          </a:r>
                          <a:endParaRPr lang="en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Assumption</a:t>
                          </a:r>
                          <a:endParaRPr lang="en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Parties’ Computation</a:t>
                          </a:r>
                          <a:endParaRPr lang="en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Communication</a:t>
                          </a:r>
                          <a:endParaRPr lang="en-BE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821500"/>
                      </a:ext>
                    </a:extLst>
                  </a:tr>
                  <a:tr h="755472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Pedersen </a:t>
                          </a:r>
                          <a:br>
                            <a:rPr lang="en-US" sz="1800" dirty="0"/>
                          </a:br>
                          <a:r>
                            <a:rPr lang="en-US" sz="1800" dirty="0"/>
                            <a:t>[Ped91, GJKR07] </a:t>
                          </a:r>
                          <a:endParaRPr lang="en-BE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DL</a:t>
                          </a:r>
                          <a:endParaRPr lang="en-BE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sz="1800" dirty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𝑃𝐸</m:t>
                              </m:r>
                            </m:oMath>
                          </a14:m>
                          <a:r>
                            <a:rPr lang="en-US" sz="1800" dirty="0"/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Private: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pPr algn="l"/>
                          <a:r>
                            <a:rPr lang="en-US" sz="1800" b="0" dirty="0"/>
                            <a:t>Broadcast: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64657346"/>
                      </a:ext>
                    </a:extLst>
                  </a:tr>
                  <a:tr h="781878"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This Work</a:t>
                          </a:r>
                          <a:endParaRPr lang="en-BE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DL &amp; Hash</a:t>
                          </a:r>
                          <a:endParaRPr lang="en-BE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𝑃𝐸</m:t>
                              </m:r>
                            </m:oMath>
                          </a14:m>
                          <a:r>
                            <a:rPr lang="en-US" sz="1800" b="0" dirty="0"/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endParaRPr lang="en-US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Private: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800" b="0" dirty="0"/>
                        </a:p>
                        <a:p>
                          <a:pPr algn="ctr"/>
                          <a:r>
                            <a:rPr lang="en-US" sz="1800" b="0" dirty="0"/>
                            <a:t>Broadcast: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53776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60AE1A-01AA-8F85-80C0-E53A620100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184773"/>
                  </p:ext>
                </p:extLst>
              </p:nvPr>
            </p:nvGraphicFramePr>
            <p:xfrm>
              <a:off x="783121" y="2487743"/>
              <a:ext cx="10890071" cy="19610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1907">
                      <a:extLst>
                        <a:ext uri="{9D8B030D-6E8A-4147-A177-3AD203B41FA5}">
                          <a16:colId xmlns:a16="http://schemas.microsoft.com/office/drawing/2014/main" val="880904295"/>
                        </a:ext>
                      </a:extLst>
                    </a:gridCol>
                    <a:gridCol w="1973487">
                      <a:extLst>
                        <a:ext uri="{9D8B030D-6E8A-4147-A177-3AD203B41FA5}">
                          <a16:colId xmlns:a16="http://schemas.microsoft.com/office/drawing/2014/main" val="4226467719"/>
                        </a:ext>
                      </a:extLst>
                    </a:gridCol>
                    <a:gridCol w="3597753">
                      <a:extLst>
                        <a:ext uri="{9D8B030D-6E8A-4147-A177-3AD203B41FA5}">
                          <a16:colId xmlns:a16="http://schemas.microsoft.com/office/drawing/2014/main" val="3108151291"/>
                        </a:ext>
                      </a:extLst>
                    </a:gridCol>
                    <a:gridCol w="2926924">
                      <a:extLst>
                        <a:ext uri="{9D8B030D-6E8A-4147-A177-3AD203B41FA5}">
                          <a16:colId xmlns:a16="http://schemas.microsoft.com/office/drawing/2014/main" val="3820949010"/>
                        </a:ext>
                      </a:extLst>
                    </a:gridCol>
                  </a:tblGrid>
                  <a:tr h="423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DKG Scheme</a:t>
                          </a:r>
                          <a:endParaRPr lang="en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Assumption</a:t>
                          </a:r>
                          <a:endParaRPr lang="en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Parties’ Computation</a:t>
                          </a:r>
                          <a:endParaRPr lang="en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Communication</a:t>
                          </a:r>
                          <a:endParaRPr lang="en-BE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821500"/>
                      </a:ext>
                    </a:extLst>
                  </a:tr>
                  <a:tr h="755472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Pedersen </a:t>
                          </a:r>
                          <a:br>
                            <a:rPr lang="en-US" sz="1800" dirty="0"/>
                          </a:br>
                          <a:r>
                            <a:rPr lang="en-US" sz="1800" dirty="0"/>
                            <a:t>[Ped91, GJKR07] </a:t>
                          </a:r>
                          <a:endParaRPr lang="en-BE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DL</a:t>
                          </a:r>
                          <a:endParaRPr lang="en-BE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1320" t="-60484" r="-82064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2500" t="-60484" r="-1042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4657346"/>
                      </a:ext>
                    </a:extLst>
                  </a:tr>
                  <a:tr h="781878"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This Work</a:t>
                          </a:r>
                          <a:endParaRPr lang="en-BE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/>
                            <a:t>DL &amp; Hash</a:t>
                          </a:r>
                          <a:endParaRPr lang="en-BE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1320" t="-155469" r="-82064" b="-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2500" t="-155469" r="-1042" b="-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37765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 descr="A group of men pushing a large red cube">
            <a:extLst>
              <a:ext uri="{FF2B5EF4-FFF2-40B4-BE49-F238E27FC236}">
                <a16:creationId xmlns:a16="http://schemas.microsoft.com/office/drawing/2014/main" id="{CB28C08C-3085-E57F-FD62-134378DF2F6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22" y="4577235"/>
            <a:ext cx="2658250" cy="156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jdelijke aanduiding voor inhoud 12"/>
              <p:cNvSpPr>
                <a:spLocks noGrp="1"/>
              </p:cNvSpPr>
              <p:nvPr>
                <p:ph idx="1"/>
              </p:nvPr>
            </p:nvSpPr>
            <p:spPr>
              <a:xfrm>
                <a:off x="576000" y="1308910"/>
                <a:ext cx="11041200" cy="3511685"/>
              </a:xfrm>
            </p:spPr>
            <p:txBody>
              <a:bodyPr>
                <a:norm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Bookman Old Style" panose="02050604050505020204" pitchFamily="18" charset="0"/>
                  </a:rPr>
                  <a:t>The First Practical Hash-based (PQ-secure) NI-VSS Scheme (for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>
                    <a:latin typeface="Bookman Old Style" panose="02050604050505020204" pitchFamily="18" charset="0"/>
                  </a:rPr>
                  <a:t>)</a:t>
                </a:r>
                <a:endParaRPr lang="nl-BE" sz="2000" dirty="0">
                  <a:latin typeface="Bookman Old Style" panose="02050604050505020204" pitchFamily="18" charset="0"/>
                </a:endParaRPr>
              </a:p>
              <a:p>
                <a:pPr lvl="1"/>
                <a:r>
                  <a:rPr lang="nl-BE" sz="1600" dirty="0">
                    <a:latin typeface="Bookman Old Style" panose="02050604050505020204" pitchFamily="18" charset="0"/>
                  </a:rPr>
                  <a:t>Uses an efficient NI-TZK proof scheme for the Shamir Relation</a:t>
                </a:r>
              </a:p>
              <a:p>
                <a:pPr lvl="1"/>
                <a:r>
                  <a:rPr lang="nl-BE" sz="1600" dirty="0">
                    <a:latin typeface="Bookman Old Style" panose="02050604050505020204" pitchFamily="18" charset="0"/>
                  </a:rPr>
                  <a:t>Assomptetically only 1x slower than standard Shamir </a:t>
                </a:r>
              </a:p>
              <a:p>
                <a:pPr lvl="1"/>
                <a:r>
                  <a:rPr lang="nl-BE" sz="1600" dirty="0">
                    <a:latin typeface="Bookman Old Style" panose="02050604050505020204" pitchFamily="18" charset="0"/>
                  </a:rPr>
                  <a:t>Comes with a novel secret reconstruciton approach based on TZK proof systems</a:t>
                </a:r>
              </a:p>
              <a:p>
                <a:pPr marL="346075" lvl="1" indent="-346075"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nl-BE" sz="2000" dirty="0">
                    <a:latin typeface="Bookman Old Style" panose="02050604050505020204" pitchFamily="18" charset="0"/>
                  </a:rPr>
                  <a:t>More Efficient DKG and Robust Threshold Signature based on DL</a:t>
                </a:r>
              </a:p>
              <a:p>
                <a:pPr marL="690563" lvl="2"/>
                <a:r>
                  <a:rPr lang="nl-BE" sz="1600" dirty="0">
                    <a:latin typeface="Bookman Old Style" panose="02050604050505020204" pitchFamily="18" charset="0"/>
                  </a:rPr>
                  <a:t>An efficient variant of Pedersen DKG protocol [Ped91]</a:t>
                </a:r>
              </a:p>
              <a:p>
                <a:pPr marL="690563" lvl="2"/>
                <a:r>
                  <a:rPr lang="nl-BE" sz="1600" dirty="0">
                    <a:latin typeface="Bookman Old Style" panose="02050604050505020204" pitchFamily="18" charset="0"/>
                  </a:rPr>
                  <a:t>and GJKR robust threshold signature scheme [GJKR07]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346075" lvl="1" indent="-346075"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nl-BE" sz="2000" dirty="0">
                    <a:latin typeface="Bookman Old Style" panose="02050604050505020204" pitchFamily="18" charset="0"/>
                  </a:rPr>
                  <a:t>More Efficient DKG and Robust Threshold Signature from Isogenies </a:t>
                </a:r>
              </a:p>
              <a:p>
                <a:pPr marL="739775" lvl="2"/>
                <a:r>
                  <a:rPr lang="nl-BE" sz="1600" dirty="0">
                    <a:latin typeface="Bookman Old Style" panose="02050604050505020204" pitchFamily="18" charset="0"/>
                  </a:rPr>
                  <a:t>An efficient variant of ABCP DKG [A</a:t>
                </a:r>
                <a:r>
                  <a:rPr lang="nl-BE" sz="1600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B</a:t>
                </a:r>
                <a:r>
                  <a:rPr lang="nl-BE" sz="1600" dirty="0">
                    <a:latin typeface="Bookman Old Style" panose="02050604050505020204" pitchFamily="18" charset="0"/>
                  </a:rPr>
                  <a:t>CP23] for the CSIDH-based premitivies</a:t>
                </a:r>
              </a:p>
              <a:p>
                <a:pPr marL="739775" lvl="2"/>
                <a:r>
                  <a:rPr lang="nl-BE" sz="1600" dirty="0">
                    <a:latin typeface="Bookman Old Style" panose="02050604050505020204" pitchFamily="18" charset="0"/>
                  </a:rPr>
                  <a:t>and Campos-Muth [CM22] robust threshold signature based on isogenies</a:t>
                </a:r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ijdelijke aanduiding voor inhoud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308910"/>
                <a:ext cx="11041200" cy="3511685"/>
              </a:xfrm>
              <a:blipFill>
                <a:blip r:embed="rId2"/>
                <a:stretch>
                  <a:fillRect l="-497" t="-104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041200" cy="850464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Aharoni" panose="02010803020104030203" pitchFamily="2" charset="-79"/>
                <a:cs typeface="Aharoni" panose="02010803020104030203" pitchFamily="2" charset="-79"/>
              </a:rPr>
              <a:t>Conclusion and Future Research:</a:t>
            </a:r>
            <a:endParaRPr lang="nl-NL" sz="3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18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4800" y="2561870"/>
            <a:ext cx="3026246" cy="3722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2D9ED7-F87C-9BAE-C0B0-A69B1866246D}"/>
              </a:ext>
            </a:extLst>
          </p:cNvPr>
          <p:cNvSpPr txBox="1"/>
          <p:nvPr/>
        </p:nvSpPr>
        <p:spPr>
          <a:xfrm>
            <a:off x="563630" y="4912874"/>
            <a:ext cx="8524901" cy="1051570"/>
          </a:xfrm>
          <a:prstGeom prst="rect">
            <a:avLst/>
          </a:prstGeom>
          <a:solidFill>
            <a:srgbClr val="E2EA9A"/>
          </a:solidFill>
        </p:spPr>
        <p:txBody>
          <a:bodyPr wrap="square">
            <a:spAutoFit/>
          </a:bodyPr>
          <a:lstStyle/>
          <a:p>
            <a:pPr marL="346075" lvl="1" indent="-346075">
              <a:spcBef>
                <a:spcPts val="1000"/>
              </a:spcBef>
              <a:buFont typeface="Bookman Old Style" panose="02050604050505020204" pitchFamily="18" charset="0"/>
              <a:buChar char="?"/>
            </a:pPr>
            <a:r>
              <a:rPr lang="nl-BE" sz="1800" dirty="0">
                <a:latin typeface="Bookman Old Style" panose="02050604050505020204" pitchFamily="18" charset="0"/>
              </a:rPr>
              <a:t>New V</a:t>
            </a:r>
            <a:r>
              <a:rPr lang="en-US" sz="1800" dirty="0">
                <a:latin typeface="Bookman Old Style" panose="02050604050505020204" pitchFamily="18" charset="0"/>
              </a:rPr>
              <a:t>SS scheme can be used in various classic/PQ-secure protocols</a:t>
            </a:r>
          </a:p>
          <a:p>
            <a:pPr marL="346075" lvl="1" indent="-346075">
              <a:spcBef>
                <a:spcPts val="1000"/>
              </a:spcBef>
              <a:buFont typeface="Bookman Old Style" panose="02050604050505020204" pitchFamily="18" charset="0"/>
              <a:buChar char="?"/>
            </a:pPr>
            <a:r>
              <a:rPr lang="en-US" sz="1800" dirty="0">
                <a:latin typeface="Bookman Old Style" panose="02050604050505020204" pitchFamily="18" charset="0"/>
              </a:rPr>
              <a:t>Future research can explore the integration of the new VSS scheme</a:t>
            </a:r>
            <a:br>
              <a:rPr lang="en-US" sz="1800" dirty="0">
                <a:latin typeface="Bookman Old Style" panose="02050604050505020204" pitchFamily="18" charset="0"/>
              </a:rPr>
            </a:br>
            <a:r>
              <a:rPr lang="en-US" sz="1800" dirty="0">
                <a:latin typeface="Bookman Old Style" panose="02050604050505020204" pitchFamily="18" charset="0"/>
              </a:rPr>
              <a:t>and the revised protocols into other settings and threshold protocols.</a:t>
            </a:r>
            <a:endParaRPr lang="nl-BE" sz="18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7" descr="A green globe with a white text&#10;&#10;Description automatically generated">
            <a:extLst>
              <a:ext uri="{FF2B5EF4-FFF2-40B4-BE49-F238E27FC236}">
                <a16:creationId xmlns:a16="http://schemas.microsoft.com/office/drawing/2014/main" id="{CD95462A-D620-B59C-DC24-BF0A2AA5E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5368" y="1954696"/>
            <a:ext cx="1184722" cy="6573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727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Thank You!</a:t>
            </a: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9212894" cy="385200"/>
          </a:xfrm>
        </p:spPr>
        <p:txBody>
          <a:bodyPr>
            <a:normAutofit/>
          </a:bodyPr>
          <a:lstStyle/>
          <a:p>
            <a:r>
              <a:rPr lang="nl-NL" sz="2000" dirty="0"/>
              <a:t>karim.baghery@kuleuven.be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350" y="1389100"/>
            <a:ext cx="2244183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575998" y="1258973"/>
            <a:ext cx="11364889" cy="1258891"/>
          </a:xfrm>
        </p:spPr>
        <p:txBody>
          <a:bodyPr>
            <a:normAutofit/>
          </a:bodyPr>
          <a:lstStyle/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2200" dirty="0">
                <a:latin typeface="Bookman Old Style" panose="02050604050505020204" pitchFamily="18" charset="0"/>
              </a:rPr>
              <a:t>In 2019, two different exchanges in Canada and Korea lost their secret keys and lost $150 million and 2.5 billion Won worth of cryptocurrency forever! 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0412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Secret Sharing: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Motivation</a:t>
            </a:r>
            <a:endParaRPr lang="nl-NL" sz="3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1DC1E3-4433-DE4A-64F5-D0D66D5B0B11}"/>
              </a:ext>
            </a:extLst>
          </p:cNvPr>
          <p:cNvSpPr txBox="1"/>
          <p:nvPr/>
        </p:nvSpPr>
        <p:spPr>
          <a:xfrm>
            <a:off x="2474880" y="2225994"/>
            <a:ext cx="7567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 indent="-288925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If the exchange’s private key had been backed up or recovered, this disaster would have been prevented! 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964DA8B4-D9ED-A9BE-FC1B-77D507838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92265"/>
              </p:ext>
            </p:extLst>
          </p:nvPr>
        </p:nvGraphicFramePr>
        <p:xfrm>
          <a:off x="5439789" y="3886831"/>
          <a:ext cx="19457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593">
                  <a:extLst>
                    <a:ext uri="{9D8B030D-6E8A-4147-A177-3AD203B41FA5}">
                      <a16:colId xmlns:a16="http://schemas.microsoft.com/office/drawing/2014/main" val="1454021576"/>
                    </a:ext>
                  </a:extLst>
                </a:gridCol>
                <a:gridCol w="648593">
                  <a:extLst>
                    <a:ext uri="{9D8B030D-6E8A-4147-A177-3AD203B41FA5}">
                      <a16:colId xmlns:a16="http://schemas.microsoft.com/office/drawing/2014/main" val="3507873475"/>
                    </a:ext>
                  </a:extLst>
                </a:gridCol>
                <a:gridCol w="648593">
                  <a:extLst>
                    <a:ext uri="{9D8B030D-6E8A-4147-A177-3AD203B41FA5}">
                      <a16:colId xmlns:a16="http://schemas.microsoft.com/office/drawing/2014/main" val="2941831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marL="21889" marR="21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marL="21889" marR="21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marL="21889" marR="21889"/>
                </a:tc>
                <a:extLst>
                  <a:ext uri="{0D108BD9-81ED-4DB2-BD59-A6C34878D82A}">
                    <a16:rowId xmlns:a16="http://schemas.microsoft.com/office/drawing/2014/main" val="343322187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9E4332F-0A1D-2E96-2E4E-320DA1A5C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7794"/>
              </p:ext>
            </p:extLst>
          </p:nvPr>
        </p:nvGraphicFramePr>
        <p:xfrm>
          <a:off x="3119102" y="5441005"/>
          <a:ext cx="12971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593">
                  <a:extLst>
                    <a:ext uri="{9D8B030D-6E8A-4147-A177-3AD203B41FA5}">
                      <a16:colId xmlns:a16="http://schemas.microsoft.com/office/drawing/2014/main" val="1454021576"/>
                    </a:ext>
                  </a:extLst>
                </a:gridCol>
                <a:gridCol w="648593">
                  <a:extLst>
                    <a:ext uri="{9D8B030D-6E8A-4147-A177-3AD203B41FA5}">
                      <a16:colId xmlns:a16="http://schemas.microsoft.com/office/drawing/2014/main" val="3507873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marL="21889" marR="21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marL="21889" marR="21889"/>
                </a:tc>
                <a:extLst>
                  <a:ext uri="{0D108BD9-81ED-4DB2-BD59-A6C34878D82A}">
                    <a16:rowId xmlns:a16="http://schemas.microsoft.com/office/drawing/2014/main" val="343322187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BF43F86-530E-2C87-22EB-2D1263C9E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77742"/>
              </p:ext>
            </p:extLst>
          </p:nvPr>
        </p:nvGraphicFramePr>
        <p:xfrm>
          <a:off x="6018059" y="5433865"/>
          <a:ext cx="12971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593">
                  <a:extLst>
                    <a:ext uri="{9D8B030D-6E8A-4147-A177-3AD203B41FA5}">
                      <a16:colId xmlns:a16="http://schemas.microsoft.com/office/drawing/2014/main" val="1454021576"/>
                    </a:ext>
                  </a:extLst>
                </a:gridCol>
                <a:gridCol w="648593">
                  <a:extLst>
                    <a:ext uri="{9D8B030D-6E8A-4147-A177-3AD203B41FA5}">
                      <a16:colId xmlns:a16="http://schemas.microsoft.com/office/drawing/2014/main" val="3507873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marL="21889" marR="21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marL="21889" marR="21889"/>
                </a:tc>
                <a:extLst>
                  <a:ext uri="{0D108BD9-81ED-4DB2-BD59-A6C34878D82A}">
                    <a16:rowId xmlns:a16="http://schemas.microsoft.com/office/drawing/2014/main" val="343322187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C2C7817-4139-C2AE-B5FF-2B96E2A6D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688715"/>
              </p:ext>
            </p:extLst>
          </p:nvPr>
        </p:nvGraphicFramePr>
        <p:xfrm>
          <a:off x="8855865" y="5440947"/>
          <a:ext cx="12971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593">
                  <a:extLst>
                    <a:ext uri="{9D8B030D-6E8A-4147-A177-3AD203B41FA5}">
                      <a16:colId xmlns:a16="http://schemas.microsoft.com/office/drawing/2014/main" val="1454021576"/>
                    </a:ext>
                  </a:extLst>
                </a:gridCol>
                <a:gridCol w="648593">
                  <a:extLst>
                    <a:ext uri="{9D8B030D-6E8A-4147-A177-3AD203B41FA5}">
                      <a16:colId xmlns:a16="http://schemas.microsoft.com/office/drawing/2014/main" val="3507873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marL="21889" marR="21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marL="21889" marR="21889"/>
                </a:tc>
                <a:extLst>
                  <a:ext uri="{0D108BD9-81ED-4DB2-BD59-A6C34878D82A}">
                    <a16:rowId xmlns:a16="http://schemas.microsoft.com/office/drawing/2014/main" val="343322187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755EC64-BCAE-EDD3-8A09-FE601FA4BEA7}"/>
              </a:ext>
            </a:extLst>
          </p:cNvPr>
          <p:cNvSpPr txBox="1"/>
          <p:nvPr/>
        </p:nvSpPr>
        <p:spPr>
          <a:xfrm>
            <a:off x="3266664" y="5054988"/>
            <a:ext cx="1220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Share 1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81F93B-9FDE-186A-860B-B690D494F915}"/>
              </a:ext>
            </a:extLst>
          </p:cNvPr>
          <p:cNvSpPr txBox="1"/>
          <p:nvPr/>
        </p:nvSpPr>
        <p:spPr>
          <a:xfrm>
            <a:off x="6106067" y="5051564"/>
            <a:ext cx="1220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Share 2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6FE099-7EF1-71A4-6649-E0EA36F2C841}"/>
              </a:ext>
            </a:extLst>
          </p:cNvPr>
          <p:cNvSpPr txBox="1"/>
          <p:nvPr/>
        </p:nvSpPr>
        <p:spPr>
          <a:xfrm>
            <a:off x="8951047" y="5061237"/>
            <a:ext cx="1220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Share 3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81E484-3675-D03E-6AAF-A5A1084DFA59}"/>
              </a:ext>
            </a:extLst>
          </p:cNvPr>
          <p:cNvSpPr txBox="1"/>
          <p:nvPr/>
        </p:nvSpPr>
        <p:spPr>
          <a:xfrm>
            <a:off x="5941227" y="3516265"/>
            <a:ext cx="1220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Secret</a:t>
            </a:r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3E6DD41-1695-FA4B-771F-BD3904BF9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17" y="5075839"/>
            <a:ext cx="538908" cy="7324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80F28E-32FE-DC1C-1F3A-3AC9B511E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230" y="3501208"/>
            <a:ext cx="530728" cy="7576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35CCDBF-5417-8273-5265-09B4CA785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565" y="5083721"/>
            <a:ext cx="520289" cy="7186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A5730EE-46E7-F781-1837-F30A06501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979" y="5091231"/>
            <a:ext cx="520289" cy="723879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EC47AA7-3D2D-8E5C-FEA0-D969A5B41749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198212" y="4257671"/>
            <a:ext cx="2214466" cy="598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7BC59E1-07DD-5B45-D3D0-4AC662DE5EB4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412678" y="4257671"/>
            <a:ext cx="0" cy="536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DCAD919-B059-DDF5-7FE4-69BC04912F04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412678" y="4257671"/>
            <a:ext cx="2982685" cy="694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jdelijke aanduiding voor inhoud 12"/>
              <p:cNvSpPr>
                <a:spLocks noGrp="1"/>
              </p:cNvSpPr>
              <p:nvPr>
                <p:ph idx="1"/>
              </p:nvPr>
            </p:nvSpPr>
            <p:spPr>
              <a:xfrm>
                <a:off x="575999" y="1258973"/>
                <a:ext cx="11616001" cy="1376039"/>
              </a:xfrm>
            </p:spPr>
            <p:txBody>
              <a:bodyPr>
                <a:normAutofit fontScale="92500"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Bookman Old Style" panose="02050604050505020204" pitchFamily="18" charset="0"/>
                  </a:rPr>
                  <a:t>Given a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a </a:t>
                </a:r>
                <a:r>
                  <a:rPr lang="en-US" u="sng" dirty="0">
                    <a:latin typeface="Bookman Old Style" panose="02050604050505020204" pitchFamily="18" charset="0"/>
                  </a:rPr>
                  <a:t>trusted</a:t>
                </a:r>
                <a:r>
                  <a:rPr lang="en-US" dirty="0">
                    <a:latin typeface="Bookman Old Style" panose="02050604050505020204" pitchFamily="18" charset="0"/>
                  </a:rPr>
                  <a:t> dealer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shares 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parties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</a:t>
                </a:r>
                <a:r>
                  <a:rPr lang="en-US" dirty="0" err="1">
                    <a:latin typeface="Bookman Old Style" panose="02050604050505020204" pitchFamily="18" charset="0"/>
                  </a:rPr>
                  <a:t>s.t.</a:t>
                </a:r>
                <a:r>
                  <a:rPr lang="en-US" dirty="0">
                    <a:latin typeface="Bookman Old Style" panose="02050604050505020204" pitchFamily="18" charset="0"/>
                  </a:rPr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900" dirty="0">
                    <a:latin typeface="Bookman Old Style" panose="02050604050505020204" pitchFamily="18" charset="0"/>
                  </a:rPr>
                  <a:t> shareholders </a:t>
                </a:r>
                <a:r>
                  <a:rPr lang="en-US" sz="1900" u="sng" dirty="0">
                    <a:latin typeface="Bookman Old Style" panose="02050604050505020204" pitchFamily="18" charset="0"/>
                  </a:rPr>
                  <a:t>can</a:t>
                </a:r>
                <a:r>
                  <a:rPr lang="en-US" sz="1900" dirty="0">
                    <a:latin typeface="Bookman Old Style" panose="02050604050505020204" pitchFamily="18" charset="0"/>
                  </a:rPr>
                  <a:t> reconstruct the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900" dirty="0">
                  <a:latin typeface="Bookman Old Style" panose="0205060405050502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>
                    <a:latin typeface="Bookman Old Style" panose="02050604050505020204" pitchFamily="18" charset="0"/>
                  </a:rPr>
                  <a:t> shareholders </a:t>
                </a:r>
                <a:r>
                  <a:rPr lang="en-US" sz="1900" u="sng" dirty="0">
                    <a:latin typeface="Bookman Old Style" panose="02050604050505020204" pitchFamily="18" charset="0"/>
                  </a:rPr>
                  <a:t>cannot</a:t>
                </a:r>
                <a:r>
                  <a:rPr lang="en-US" sz="1900" dirty="0">
                    <a:latin typeface="Bookman Old Style" panose="02050604050505020204" pitchFamily="18" charset="0"/>
                  </a:rPr>
                  <a:t> reconstruct the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latin typeface="Bookman Old Style" panose="02050604050505020204" pitchFamily="18" charset="0"/>
                </a:endParaRPr>
              </a:p>
              <a:p>
                <a:pPr marL="457200" lvl="1" indent="0">
                  <a:buNone/>
                </a:pPr>
                <a:endParaRPr lang="en-US" sz="20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3" name="Tijdelijke aanduiding voor inhoud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258973"/>
                <a:ext cx="11616001" cy="1376039"/>
              </a:xfrm>
              <a:blipFill>
                <a:blip r:embed="rId3"/>
                <a:stretch>
                  <a:fillRect l="-577" t="-266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0412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Shamir Secret Sharing: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Toy Example</a:t>
            </a:r>
            <a:endParaRPr lang="nl-NL" sz="3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Right Arrow 31">
            <a:extLst>
              <a:ext uri="{FF2B5EF4-FFF2-40B4-BE49-F238E27FC236}">
                <a16:creationId xmlns:a16="http://schemas.microsoft.com/office/drawing/2014/main" id="{96070E33-8A5C-2A61-8CDD-B03923725F52}"/>
              </a:ext>
            </a:extLst>
          </p:cNvPr>
          <p:cNvSpPr/>
          <p:nvPr/>
        </p:nvSpPr>
        <p:spPr>
          <a:xfrm>
            <a:off x="3298793" y="3382073"/>
            <a:ext cx="1988791" cy="91465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3211E5-CEFB-3941-D6FD-742814F16CB5}"/>
              </a:ext>
            </a:extLst>
          </p:cNvPr>
          <p:cNvCxnSpPr>
            <a:cxnSpLocks/>
          </p:cNvCxnSpPr>
          <p:nvPr/>
        </p:nvCxnSpPr>
        <p:spPr>
          <a:xfrm>
            <a:off x="7059431" y="5597786"/>
            <a:ext cx="37354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6D177F-6A65-DB80-DAB3-C2DC0419E78D}"/>
              </a:ext>
            </a:extLst>
          </p:cNvPr>
          <p:cNvCxnSpPr>
            <a:cxnSpLocks/>
          </p:cNvCxnSpPr>
          <p:nvPr/>
        </p:nvCxnSpPr>
        <p:spPr>
          <a:xfrm flipV="1">
            <a:off x="7478385" y="3392022"/>
            <a:ext cx="0" cy="2473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8BF5FE6-D7C6-72F0-9B6B-55FBF281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05" y="3012868"/>
            <a:ext cx="530728" cy="757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727715-5025-B4FB-BD15-B02366B83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736" y="3042332"/>
            <a:ext cx="538908" cy="732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22217AF-E1AC-7C07-0BA0-FEA1B6FC8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320" y="3956214"/>
            <a:ext cx="395746" cy="5466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0BCE76C-2DB1-C0A0-9FDC-13A7F23CB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883" y="5213449"/>
            <a:ext cx="520289" cy="723879"/>
          </a:xfrm>
          <a:prstGeom prst="rect">
            <a:avLst/>
          </a:prstGeom>
        </p:spPr>
      </p:pic>
      <p:sp>
        <p:nvSpPr>
          <p:cNvPr id="45" name="Right Arrow 31">
            <a:extLst>
              <a:ext uri="{FF2B5EF4-FFF2-40B4-BE49-F238E27FC236}">
                <a16:creationId xmlns:a16="http://schemas.microsoft.com/office/drawing/2014/main" id="{32613980-68A4-584A-F171-42F30B985C67}"/>
              </a:ext>
            </a:extLst>
          </p:cNvPr>
          <p:cNvSpPr/>
          <p:nvPr/>
        </p:nvSpPr>
        <p:spPr>
          <a:xfrm rot="1109687">
            <a:off x="3229245" y="3946409"/>
            <a:ext cx="2121763" cy="94649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6" name="Right Arrow 31">
            <a:extLst>
              <a:ext uri="{FF2B5EF4-FFF2-40B4-BE49-F238E27FC236}">
                <a16:creationId xmlns:a16="http://schemas.microsoft.com/office/drawing/2014/main" id="{6AC383DD-DA83-B8C3-A22D-75748E487CDD}"/>
              </a:ext>
            </a:extLst>
          </p:cNvPr>
          <p:cNvSpPr/>
          <p:nvPr/>
        </p:nvSpPr>
        <p:spPr>
          <a:xfrm rot="2085349">
            <a:off x="3016098" y="4516445"/>
            <a:ext cx="2492421" cy="87173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">
                <a:extLst>
                  <a:ext uri="{FF2B5EF4-FFF2-40B4-BE49-F238E27FC236}">
                    <a16:creationId xmlns:a16="http://schemas.microsoft.com/office/drawing/2014/main" id="{3C93F3B2-529F-757E-767B-3701621F4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176" y="4090483"/>
                <a:ext cx="3230020" cy="1215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Given a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altLang="en-US" sz="1400" b="0" dirty="0">
                    <a:solidFill>
                      <a:srgbClr val="FF0000"/>
                    </a:solidFill>
                  </a:rPr>
                </a:br>
                <a:endParaRPr lang="da-DK" altLang="en-US" sz="700" dirty="0">
                  <a:solidFill>
                    <a:srgbClr val="7030A0"/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Sample a degree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4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polynomial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s.t.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 </a:t>
                </a:r>
              </a:p>
              <a:p>
                <a:pPr marL="173038" indent="-173038" eaLnBrk="1" hangingPunct="1">
                  <a:buFontTx/>
                  <a:buChar char="-"/>
                </a:pPr>
                <a:endParaRPr lang="da-DK" altLang="en-US" sz="9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2, 3</m:t>
                    </m:r>
                  </m:oMath>
                </a14:m>
                <a:endParaRPr lang="da-DK" alt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2">
                <a:extLst>
                  <a:ext uri="{FF2B5EF4-FFF2-40B4-BE49-F238E27FC236}">
                    <a16:creationId xmlns:a16="http://schemas.microsoft.com/office/drawing/2014/main" id="{3C93F3B2-529F-757E-767B-3701621F4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176" y="4090483"/>
                <a:ext cx="3230020" cy="1215717"/>
              </a:xfrm>
              <a:prstGeom prst="rect">
                <a:avLst/>
              </a:prstGeom>
              <a:blipFill>
                <a:blip r:embed="rId8"/>
                <a:stretch>
                  <a:fillRect l="-189" t="-1005" b="-35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7FFF4C-EC5D-3EDA-A473-5E49B9138FBE}"/>
                  </a:ext>
                </a:extLst>
              </p:cNvPr>
              <p:cNvSpPr txBox="1"/>
              <p:nvPr/>
            </p:nvSpPr>
            <p:spPr>
              <a:xfrm>
                <a:off x="4199731" y="3042332"/>
                <a:ext cx="349441" cy="338554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7FFF4C-EC5D-3EDA-A473-5E49B9138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731" y="3042332"/>
                <a:ext cx="349441" cy="338554"/>
              </a:xfrm>
              <a:prstGeom prst="rect">
                <a:avLst/>
              </a:prstGeom>
              <a:blipFill>
                <a:blip r:embed="rId9"/>
                <a:stretch>
                  <a:fillRect b="-8621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0B76808-D654-42AB-BF9A-351EB87BAD62}"/>
                  </a:ext>
                </a:extLst>
              </p:cNvPr>
              <p:cNvSpPr txBox="1"/>
              <p:nvPr/>
            </p:nvSpPr>
            <p:spPr>
              <a:xfrm rot="1118667">
                <a:off x="4249490" y="3642605"/>
                <a:ext cx="349441" cy="338554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0B76808-D654-42AB-BF9A-351EB87B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18667">
                <a:off x="4249490" y="3642605"/>
                <a:ext cx="349441" cy="338554"/>
              </a:xfrm>
              <a:prstGeom prst="rect">
                <a:avLst/>
              </a:prstGeom>
              <a:blipFill>
                <a:blip r:embed="rId10"/>
                <a:stretch>
                  <a:fillRect l="-1333" b="-2703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D0F7BE-F550-78A0-CF61-D314B3012814}"/>
                  </a:ext>
                </a:extLst>
              </p:cNvPr>
              <p:cNvSpPr txBox="1"/>
              <p:nvPr/>
            </p:nvSpPr>
            <p:spPr>
              <a:xfrm rot="2164496">
                <a:off x="4226238" y="4231586"/>
                <a:ext cx="349441" cy="338554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D0F7BE-F550-78A0-CF61-D314B3012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4496">
                <a:off x="4226238" y="4231586"/>
                <a:ext cx="349441" cy="338554"/>
              </a:xfrm>
              <a:prstGeom prst="rect">
                <a:avLst/>
              </a:prstGeom>
              <a:blipFill>
                <a:blip r:embed="rId11"/>
                <a:stretch>
                  <a:fillRect l="-3659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AA8880D-2196-76AA-57BC-C92850C986B4}"/>
              </a:ext>
            </a:extLst>
          </p:cNvPr>
          <p:cNvCxnSpPr>
            <a:cxnSpLocks/>
          </p:cNvCxnSpPr>
          <p:nvPr/>
        </p:nvCxnSpPr>
        <p:spPr>
          <a:xfrm>
            <a:off x="7171403" y="3965056"/>
            <a:ext cx="2748200" cy="18377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1F95A9A-BB47-C3D3-C5C2-FB21B565D938}"/>
              </a:ext>
            </a:extLst>
          </p:cNvPr>
          <p:cNvCxnSpPr>
            <a:cxnSpLocks/>
          </p:cNvCxnSpPr>
          <p:nvPr/>
        </p:nvCxnSpPr>
        <p:spPr>
          <a:xfrm>
            <a:off x="7903168" y="4523403"/>
            <a:ext cx="0" cy="1051815"/>
          </a:xfrm>
          <a:prstGeom prst="line">
            <a:avLst/>
          </a:prstGeom>
          <a:ln w="19050">
            <a:solidFill>
              <a:srgbClr val="6633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E4D0CF5-9424-8D3C-8091-945E3AFF724E}"/>
              </a:ext>
            </a:extLst>
          </p:cNvPr>
          <p:cNvCxnSpPr>
            <a:cxnSpLocks/>
          </p:cNvCxnSpPr>
          <p:nvPr/>
        </p:nvCxnSpPr>
        <p:spPr>
          <a:xfrm>
            <a:off x="8382139" y="4833178"/>
            <a:ext cx="0" cy="718405"/>
          </a:xfrm>
          <a:prstGeom prst="line">
            <a:avLst/>
          </a:prstGeom>
          <a:ln w="19050">
            <a:solidFill>
              <a:srgbClr val="4D4D4D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822ABCA-2576-F329-99F8-F4E2142A7476}"/>
              </a:ext>
            </a:extLst>
          </p:cNvPr>
          <p:cNvCxnSpPr>
            <a:cxnSpLocks/>
          </p:cNvCxnSpPr>
          <p:nvPr/>
        </p:nvCxnSpPr>
        <p:spPr>
          <a:xfrm>
            <a:off x="8861111" y="5140955"/>
            <a:ext cx="0" cy="450269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B379688-935F-DD82-2A16-2913C2CF6AA8}"/>
              </a:ext>
            </a:extLst>
          </p:cNvPr>
          <p:cNvCxnSpPr>
            <a:cxnSpLocks/>
          </p:cNvCxnSpPr>
          <p:nvPr/>
        </p:nvCxnSpPr>
        <p:spPr>
          <a:xfrm flipH="1">
            <a:off x="7524010" y="5127064"/>
            <a:ext cx="1241707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0AD0F2-A398-15A6-4F32-CF5EF0FA3B3A}"/>
              </a:ext>
            </a:extLst>
          </p:cNvPr>
          <p:cNvCxnSpPr>
            <a:cxnSpLocks/>
          </p:cNvCxnSpPr>
          <p:nvPr/>
        </p:nvCxnSpPr>
        <p:spPr>
          <a:xfrm flipH="1">
            <a:off x="7527469" y="4784941"/>
            <a:ext cx="755811" cy="0"/>
          </a:xfrm>
          <a:prstGeom prst="line">
            <a:avLst/>
          </a:prstGeom>
          <a:ln w="19050">
            <a:solidFill>
              <a:srgbClr val="4D4D4D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6EBDE16-1D90-61C5-3CDA-4CAC11CF22F7}"/>
              </a:ext>
            </a:extLst>
          </p:cNvPr>
          <p:cNvCxnSpPr>
            <a:cxnSpLocks/>
          </p:cNvCxnSpPr>
          <p:nvPr/>
        </p:nvCxnSpPr>
        <p:spPr>
          <a:xfrm flipH="1">
            <a:off x="7470024" y="4470805"/>
            <a:ext cx="391729" cy="0"/>
          </a:xfrm>
          <a:prstGeom prst="line">
            <a:avLst/>
          </a:prstGeom>
          <a:ln w="19050">
            <a:solidFill>
              <a:srgbClr val="6633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DABFCDC-8062-FAE2-8AEF-4D1979AB9B05}"/>
                  </a:ext>
                </a:extLst>
              </p:cNvPr>
              <p:cNvSpPr txBox="1"/>
              <p:nvPr/>
            </p:nvSpPr>
            <p:spPr>
              <a:xfrm>
                <a:off x="7127755" y="4299875"/>
                <a:ext cx="384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DABFCDC-8062-FAE2-8AEF-4D1979AB9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755" y="4299875"/>
                <a:ext cx="384385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30AC140-092E-8B40-E178-CB6B2BD7AD39}"/>
                  </a:ext>
                </a:extLst>
              </p:cNvPr>
              <p:cNvSpPr txBox="1"/>
              <p:nvPr/>
            </p:nvSpPr>
            <p:spPr>
              <a:xfrm>
                <a:off x="7112203" y="4638889"/>
                <a:ext cx="384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30AC140-092E-8B40-E178-CB6B2BD7A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03" y="4638889"/>
                <a:ext cx="384385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510B0B-3418-AF70-F38F-FBBFFE8F4C0D}"/>
                  </a:ext>
                </a:extLst>
              </p:cNvPr>
              <p:cNvSpPr txBox="1"/>
              <p:nvPr/>
            </p:nvSpPr>
            <p:spPr>
              <a:xfrm>
                <a:off x="7051696" y="5005894"/>
                <a:ext cx="5116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510B0B-3418-AF70-F38F-FBBFFE8F4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696" y="5005894"/>
                <a:ext cx="511617" cy="307777"/>
              </a:xfrm>
              <a:prstGeom prst="rect">
                <a:avLst/>
              </a:prstGeom>
              <a:blipFill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C7D51D6-EAB7-C121-6AE2-867575EA7676}"/>
                  </a:ext>
                </a:extLst>
              </p:cNvPr>
              <p:cNvSpPr txBox="1"/>
              <p:nvPr/>
            </p:nvSpPr>
            <p:spPr>
              <a:xfrm>
                <a:off x="7763102" y="5566607"/>
                <a:ext cx="2386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C7D51D6-EAB7-C121-6AE2-867575EA7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102" y="5566607"/>
                <a:ext cx="238674" cy="307777"/>
              </a:xfrm>
              <a:prstGeom prst="rect">
                <a:avLst/>
              </a:prstGeom>
              <a:blipFill>
                <a:blip r:embed="rId15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3ACD2AA-2DBF-DFEE-A889-02CFDCD5DA8F}"/>
                  </a:ext>
                </a:extLst>
              </p:cNvPr>
              <p:cNvSpPr txBox="1"/>
              <p:nvPr/>
            </p:nvSpPr>
            <p:spPr>
              <a:xfrm>
                <a:off x="8176470" y="5566607"/>
                <a:ext cx="384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3ACD2AA-2DBF-DFEE-A889-02CFDCD5D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470" y="5566607"/>
                <a:ext cx="384385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16656A4-F0A3-3334-F259-BCA9F95123F7}"/>
                  </a:ext>
                </a:extLst>
              </p:cNvPr>
              <p:cNvSpPr txBox="1"/>
              <p:nvPr/>
            </p:nvSpPr>
            <p:spPr>
              <a:xfrm>
                <a:off x="8664150" y="5566607"/>
                <a:ext cx="384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3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16656A4-F0A3-3334-F259-BCA9F9512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150" y="5566607"/>
                <a:ext cx="38438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DFAC3C-E788-57C7-4BC3-D4753017D075}"/>
                  </a:ext>
                </a:extLst>
              </p:cNvPr>
              <p:cNvSpPr txBox="1"/>
              <p:nvPr/>
            </p:nvSpPr>
            <p:spPr>
              <a:xfrm>
                <a:off x="7445428" y="3868222"/>
                <a:ext cx="3176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DFAC3C-E788-57C7-4BC3-D4753017D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428" y="3868222"/>
                <a:ext cx="317674" cy="307777"/>
              </a:xfrm>
              <a:prstGeom prst="rect">
                <a:avLst/>
              </a:prstGeom>
              <a:blipFill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3C67FC-16CE-E00D-A2D9-86E6FD2D113B}"/>
                  </a:ext>
                </a:extLst>
              </p:cNvPr>
              <p:cNvSpPr txBox="1"/>
              <p:nvPr/>
            </p:nvSpPr>
            <p:spPr>
              <a:xfrm>
                <a:off x="7409248" y="5561422"/>
                <a:ext cx="2386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3C67FC-16CE-E00D-A2D9-86E6FD2D1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248" y="5561422"/>
                <a:ext cx="238674" cy="307777"/>
              </a:xfrm>
              <a:prstGeom prst="rect">
                <a:avLst/>
              </a:prstGeom>
              <a:blipFill>
                <a:blip r:embed="rId19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0E0E201-D563-59EC-CB74-B47AF0B5064E}"/>
                  </a:ext>
                </a:extLst>
              </p:cNvPr>
              <p:cNvSpPr txBox="1"/>
              <p:nvPr/>
            </p:nvSpPr>
            <p:spPr>
              <a:xfrm>
                <a:off x="7828523" y="4145424"/>
                <a:ext cx="6293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(1,</m:t>
                      </m:r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0E0E201-D563-59EC-CB74-B47AF0B50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523" y="4145424"/>
                <a:ext cx="629364" cy="307777"/>
              </a:xfrm>
              <a:prstGeom prst="rect">
                <a:avLst/>
              </a:prstGeom>
              <a:blipFill>
                <a:blip r:embed="rId20"/>
                <a:stretch>
                  <a:fillRect r="-971" b="-78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E0E27C8-28AC-7444-4E40-3494B3B63F1A}"/>
                  </a:ext>
                </a:extLst>
              </p:cNvPr>
              <p:cNvSpPr txBox="1"/>
              <p:nvPr/>
            </p:nvSpPr>
            <p:spPr>
              <a:xfrm>
                <a:off x="8442254" y="4532717"/>
                <a:ext cx="6293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(2,</m:t>
                      </m:r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E0E27C8-28AC-7444-4E40-3494B3B63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254" y="4532717"/>
                <a:ext cx="629364" cy="307777"/>
              </a:xfrm>
              <a:prstGeom prst="rect">
                <a:avLst/>
              </a:prstGeom>
              <a:blipFill>
                <a:blip r:embed="rId21"/>
                <a:stretch>
                  <a:fillRect r="-971"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46BF7A6-01F3-EDD8-D25A-38A6C4332AF5}"/>
                  </a:ext>
                </a:extLst>
              </p:cNvPr>
              <p:cNvSpPr txBox="1"/>
              <p:nvPr/>
            </p:nvSpPr>
            <p:spPr>
              <a:xfrm>
                <a:off x="8981944" y="4893971"/>
                <a:ext cx="6293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(3,</m:t>
                      </m:r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46BF7A6-01F3-EDD8-D25A-38A6C4332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944" y="4893971"/>
                <a:ext cx="629364" cy="307777"/>
              </a:xfrm>
              <a:prstGeom prst="rect">
                <a:avLst/>
              </a:prstGeom>
              <a:blipFill>
                <a:blip r:embed="rId22"/>
                <a:stretch>
                  <a:fillRect r="-962"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D4BDC72-CFAC-31C9-ACFC-6C6E5E8E47FF}"/>
              </a:ext>
            </a:extLst>
          </p:cNvPr>
          <p:cNvCxnSpPr>
            <a:cxnSpLocks/>
          </p:cNvCxnSpPr>
          <p:nvPr/>
        </p:nvCxnSpPr>
        <p:spPr>
          <a:xfrm flipV="1">
            <a:off x="8373594" y="3593343"/>
            <a:ext cx="1034275" cy="81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2B15F2C-EB3E-0E4F-B2FA-6C1BE67EA678}"/>
              </a:ext>
            </a:extLst>
          </p:cNvPr>
          <p:cNvCxnSpPr>
            <a:cxnSpLocks/>
          </p:cNvCxnSpPr>
          <p:nvPr/>
        </p:nvCxnSpPr>
        <p:spPr>
          <a:xfrm flipV="1">
            <a:off x="8787612" y="3652517"/>
            <a:ext cx="662105" cy="3088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0" name="Picture 99">
            <a:extLst>
              <a:ext uri="{FF2B5EF4-FFF2-40B4-BE49-F238E27FC236}">
                <a16:creationId xmlns:a16="http://schemas.microsoft.com/office/drawing/2014/main" id="{99E7012A-FDAD-F3E2-4B7B-2B024237A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161" y="3610076"/>
            <a:ext cx="445378" cy="605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D9760CA-5FF3-0255-B382-54633F7EB5C8}"/>
                  </a:ext>
                </a:extLst>
              </p:cNvPr>
              <p:cNvSpPr txBox="1"/>
              <p:nvPr/>
            </p:nvSpPr>
            <p:spPr>
              <a:xfrm>
                <a:off x="9603147" y="3145833"/>
                <a:ext cx="2184381" cy="466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D9760CA-5FF3-0255-B382-54633F7EB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147" y="3145833"/>
                <a:ext cx="2184381" cy="46653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6E57E3A-CC38-EFC5-8C7F-F3A6654BFB84}"/>
                  </a:ext>
                </a:extLst>
              </p:cNvPr>
              <p:cNvSpPr txBox="1"/>
              <p:nvPr/>
            </p:nvSpPr>
            <p:spPr>
              <a:xfrm>
                <a:off x="9188968" y="2465128"/>
                <a:ext cx="2265685" cy="466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6E57E3A-CC38-EFC5-8C7F-F3A6654BF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968" y="2465128"/>
                <a:ext cx="2265685" cy="46653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3AB2CA6-A896-5E1A-8459-C0A25816FBF4}"/>
                  </a:ext>
                </a:extLst>
              </p:cNvPr>
              <p:cNvSpPr txBox="1"/>
              <p:nvPr/>
            </p:nvSpPr>
            <p:spPr>
              <a:xfrm>
                <a:off x="6935227" y="3184943"/>
                <a:ext cx="5715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3AB2CA6-A896-5E1A-8459-C0A25816F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227" y="3184943"/>
                <a:ext cx="571575" cy="338554"/>
              </a:xfrm>
              <a:prstGeom prst="rect">
                <a:avLst/>
              </a:prstGeom>
              <a:blipFill>
                <a:blip r:embed="rId2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32528A0-8E81-ED77-5F98-362CC4490CC5}"/>
                  </a:ext>
                </a:extLst>
              </p:cNvPr>
              <p:cNvSpPr txBox="1"/>
              <p:nvPr/>
            </p:nvSpPr>
            <p:spPr>
              <a:xfrm>
                <a:off x="10420455" y="5620355"/>
                <a:ext cx="5715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32528A0-8E81-ED77-5F98-362CC449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455" y="5620355"/>
                <a:ext cx="571575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C9C2A0-1DA7-781E-5D97-2ADF6E920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093" y="4149235"/>
            <a:ext cx="520289" cy="718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A15D3-108B-2AD4-38D3-BE1B197E3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843" y="4331788"/>
            <a:ext cx="395746" cy="550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8C4742-43F8-B085-EB85-E7CAC224D015}"/>
                  </a:ext>
                </a:extLst>
              </p:cNvPr>
              <p:cNvSpPr txBox="1"/>
              <p:nvPr/>
            </p:nvSpPr>
            <p:spPr>
              <a:xfrm>
                <a:off x="5741315" y="2621799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8C4742-43F8-B085-EB85-E7CAC224D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315" y="2621799"/>
                <a:ext cx="426063" cy="338554"/>
              </a:xfrm>
              <a:prstGeom prst="rect">
                <a:avLst/>
              </a:prstGeom>
              <a:blipFill>
                <a:blip r:embed="rId2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1B1B7B-6C54-0F8E-C91C-665A8B48DEAA}"/>
                  </a:ext>
                </a:extLst>
              </p:cNvPr>
              <p:cNvSpPr txBox="1"/>
              <p:nvPr/>
            </p:nvSpPr>
            <p:spPr>
              <a:xfrm>
                <a:off x="5728236" y="3751929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1B1B7B-6C54-0F8E-C91C-665A8B48D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236" y="3751929"/>
                <a:ext cx="426063" cy="338554"/>
              </a:xfrm>
              <a:prstGeom prst="rect">
                <a:avLst/>
              </a:prstGeom>
              <a:blipFill>
                <a:blip r:embed="rId2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CEBF18-A388-20AE-16A1-0532B9000538}"/>
                  </a:ext>
                </a:extLst>
              </p:cNvPr>
              <p:cNvSpPr txBox="1"/>
              <p:nvPr/>
            </p:nvSpPr>
            <p:spPr>
              <a:xfrm>
                <a:off x="5728235" y="4840311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CEBF18-A388-20AE-16A1-0532B9000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235" y="4840311"/>
                <a:ext cx="426063" cy="338554"/>
              </a:xfrm>
              <a:prstGeom prst="rect">
                <a:avLst/>
              </a:prstGeom>
              <a:blipFill>
                <a:blip r:embed="rId2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0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animBg="1"/>
      <p:bldP spid="51" grpId="0" animBg="1"/>
      <p:bldP spid="52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3" grpId="0"/>
      <p:bldP spid="84" grpId="0"/>
      <p:bldP spid="85" grpId="0"/>
      <p:bldP spid="106" grpId="0"/>
      <p:bldP spid="120" grpId="0"/>
      <p:bldP spid="122" grpId="0"/>
      <p:bldP spid="12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jdelijke aanduiding voor inhoud 12"/>
              <p:cNvSpPr>
                <a:spLocks noGrp="1"/>
              </p:cNvSpPr>
              <p:nvPr>
                <p:ph idx="1"/>
              </p:nvPr>
            </p:nvSpPr>
            <p:spPr>
              <a:xfrm>
                <a:off x="575999" y="1258973"/>
                <a:ext cx="11616001" cy="1376039"/>
              </a:xfrm>
            </p:spPr>
            <p:txBody>
              <a:bodyPr>
                <a:normAutofit fontScale="92500"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Bookman Old Style" panose="02050604050505020204" pitchFamily="18" charset="0"/>
                  </a:rPr>
                  <a:t>Given a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a </a:t>
                </a:r>
                <a:r>
                  <a:rPr lang="en-US" strike="sngStrike" dirty="0">
                    <a:solidFill>
                      <a:srgbClr val="C00000"/>
                    </a:solidFill>
                    <a:latin typeface="Bookman Old Style" panose="02050604050505020204" pitchFamily="18" charset="0"/>
                  </a:rPr>
                  <a:t>trusted</a:t>
                </a:r>
                <a:r>
                  <a:rPr lang="en-US" dirty="0">
                    <a:latin typeface="Bookman Old Style" panose="02050604050505020204" pitchFamily="18" charset="0"/>
                  </a:rPr>
                  <a:t> dealer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shares 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parties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</a:t>
                </a:r>
                <a:r>
                  <a:rPr lang="en-US" dirty="0" err="1">
                    <a:latin typeface="Bookman Old Style" panose="02050604050505020204" pitchFamily="18" charset="0"/>
                  </a:rPr>
                  <a:t>s.t.</a:t>
                </a:r>
                <a:r>
                  <a:rPr lang="en-US" dirty="0">
                    <a:latin typeface="Bookman Old Style" panose="02050604050505020204" pitchFamily="18" charset="0"/>
                  </a:rPr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900" dirty="0">
                    <a:latin typeface="Bookman Old Style" panose="02050604050505020204" pitchFamily="18" charset="0"/>
                  </a:rPr>
                  <a:t> shareholders </a:t>
                </a:r>
                <a:r>
                  <a:rPr lang="en-US" sz="1900" u="sng" dirty="0">
                    <a:latin typeface="Bookman Old Style" panose="02050604050505020204" pitchFamily="18" charset="0"/>
                  </a:rPr>
                  <a:t>can</a:t>
                </a:r>
                <a:r>
                  <a:rPr lang="en-US" sz="1900" dirty="0">
                    <a:latin typeface="Bookman Old Style" panose="02050604050505020204" pitchFamily="18" charset="0"/>
                  </a:rPr>
                  <a:t> reconstruct the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900" dirty="0">
                  <a:latin typeface="Bookman Old Style" panose="0205060405050502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1900" dirty="0">
                    <a:latin typeface="Bookman Old Style" panose="02050604050505020204" pitchFamily="18" charset="0"/>
                  </a:rPr>
                  <a:t>shareholders </a:t>
                </a:r>
                <a:r>
                  <a:rPr lang="en-US" sz="1900" u="sng" dirty="0">
                    <a:latin typeface="Bookman Old Style" panose="02050604050505020204" pitchFamily="18" charset="0"/>
                  </a:rPr>
                  <a:t>cannot</a:t>
                </a:r>
                <a:r>
                  <a:rPr lang="en-US" sz="1900" dirty="0">
                    <a:latin typeface="Bookman Old Style" panose="02050604050505020204" pitchFamily="18" charset="0"/>
                  </a:rPr>
                  <a:t> reconstruct the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9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3" name="Tijdelijke aanduiding voor inhoud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258973"/>
                <a:ext cx="11616001" cy="1376039"/>
              </a:xfrm>
              <a:blipFill>
                <a:blip r:embed="rId3"/>
                <a:stretch>
                  <a:fillRect l="-577" t="-266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71278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VSS from Homomorphic Commitments:</a:t>
            </a:r>
            <a:endParaRPr lang="nl-NL" sz="3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Right Arrow 31">
            <a:extLst>
              <a:ext uri="{FF2B5EF4-FFF2-40B4-BE49-F238E27FC236}">
                <a16:creationId xmlns:a16="http://schemas.microsoft.com/office/drawing/2014/main" id="{96070E33-8A5C-2A61-8CDD-B03923725F52}"/>
              </a:ext>
            </a:extLst>
          </p:cNvPr>
          <p:cNvSpPr/>
          <p:nvPr/>
        </p:nvSpPr>
        <p:spPr>
          <a:xfrm>
            <a:off x="4689189" y="3360630"/>
            <a:ext cx="1988791" cy="91465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8BF5FE6-D7C6-72F0-9B6B-55FBF281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881" y="2991425"/>
            <a:ext cx="530728" cy="757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727715-5025-B4FB-BD15-B02366B83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500" y="3020889"/>
            <a:ext cx="538908" cy="732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22217AF-E1AC-7C07-0BA0-FEA1B6FC8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087" y="4043920"/>
            <a:ext cx="520289" cy="7186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0BCE76C-2DB1-C0A0-9FDC-13A7F23CB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647" y="5192006"/>
            <a:ext cx="520289" cy="723879"/>
          </a:xfrm>
          <a:prstGeom prst="rect">
            <a:avLst/>
          </a:prstGeom>
        </p:spPr>
      </p:pic>
      <p:sp>
        <p:nvSpPr>
          <p:cNvPr id="45" name="Right Arrow 31">
            <a:extLst>
              <a:ext uri="{FF2B5EF4-FFF2-40B4-BE49-F238E27FC236}">
                <a16:creationId xmlns:a16="http://schemas.microsoft.com/office/drawing/2014/main" id="{32613980-68A4-584A-F171-42F30B985C67}"/>
              </a:ext>
            </a:extLst>
          </p:cNvPr>
          <p:cNvSpPr/>
          <p:nvPr/>
        </p:nvSpPr>
        <p:spPr>
          <a:xfrm rot="1109687">
            <a:off x="4619641" y="3924966"/>
            <a:ext cx="2121763" cy="94649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6" name="Right Arrow 31">
            <a:extLst>
              <a:ext uri="{FF2B5EF4-FFF2-40B4-BE49-F238E27FC236}">
                <a16:creationId xmlns:a16="http://schemas.microsoft.com/office/drawing/2014/main" id="{6AC383DD-DA83-B8C3-A22D-75748E487CDD}"/>
              </a:ext>
            </a:extLst>
          </p:cNvPr>
          <p:cNvSpPr/>
          <p:nvPr/>
        </p:nvSpPr>
        <p:spPr>
          <a:xfrm rot="2085349">
            <a:off x="4406494" y="4495002"/>
            <a:ext cx="2492421" cy="87173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">
                <a:extLst>
                  <a:ext uri="{FF2B5EF4-FFF2-40B4-BE49-F238E27FC236}">
                    <a16:creationId xmlns:a16="http://schemas.microsoft.com/office/drawing/2014/main" id="{3C93F3B2-529F-757E-767B-3701621F4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112" y="2748835"/>
                <a:ext cx="3485631" cy="163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Given a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br>
                  <a:rPr lang="en-US" altLang="en-US" sz="6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Sample a degree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polynomial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br>
                  <a:rPr lang="en-US" altLang="en-US" sz="1400" dirty="0">
                    <a:solidFill>
                      <a:srgbClr val="FF0000"/>
                    </a:solidFill>
                  </a:rPr>
                </a:br>
                <a:br>
                  <a:rPr lang="en-US" altLang="en-US" sz="300" dirty="0">
                    <a:solidFill>
                      <a:srgbClr val="FF0000"/>
                    </a:solidFill>
                  </a:rPr>
                </a:br>
                <a:endParaRPr lang="da-DK" altLang="en-US" sz="400" dirty="0">
                  <a:solidFill>
                    <a:srgbClr val="FF0000"/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eaLnBrk="1" hangingPunct="1"/>
                <a:br>
                  <a:rPr lang="en-US" altLang="en-US" sz="7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1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b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5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2">
                <a:extLst>
                  <a:ext uri="{FF2B5EF4-FFF2-40B4-BE49-F238E27FC236}">
                    <a16:creationId xmlns:a16="http://schemas.microsoft.com/office/drawing/2014/main" id="{3C93F3B2-529F-757E-767B-3701621F4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112" y="2748835"/>
                <a:ext cx="3485631" cy="1637115"/>
              </a:xfrm>
              <a:prstGeom prst="rect">
                <a:avLst/>
              </a:prstGeom>
              <a:blipFill>
                <a:blip r:embed="rId8"/>
                <a:stretch>
                  <a:fillRect l="-350" t="-7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B82AA8-E63D-E78A-2107-86B731B69C49}"/>
                  </a:ext>
                </a:extLst>
              </p:cNvPr>
              <p:cNvSpPr txBox="1"/>
              <p:nvPr/>
            </p:nvSpPr>
            <p:spPr>
              <a:xfrm>
                <a:off x="4490762" y="4979100"/>
                <a:ext cx="194237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B82AA8-E63D-E78A-2107-86B731B69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62" y="4979100"/>
                <a:ext cx="1942376" cy="338554"/>
              </a:xfrm>
              <a:prstGeom prst="rect">
                <a:avLst/>
              </a:prstGeom>
              <a:blipFill>
                <a:blip r:embed="rId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1CA39-E44A-3BC7-C134-E68F8F034B29}"/>
                  </a:ext>
                </a:extLst>
              </p:cNvPr>
              <p:cNvSpPr txBox="1"/>
              <p:nvPr/>
            </p:nvSpPr>
            <p:spPr>
              <a:xfrm>
                <a:off x="7565426" y="2015631"/>
                <a:ext cx="2371140" cy="809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en-US" sz="16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1CA39-E44A-3BC7-C134-E68F8F034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426" y="2015631"/>
                <a:ext cx="2371140" cy="8093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BE9792-30E5-6759-BC01-D1444D0DDBA0}"/>
                  </a:ext>
                </a:extLst>
              </p:cNvPr>
              <p:cNvSpPr txBox="1"/>
              <p:nvPr/>
            </p:nvSpPr>
            <p:spPr>
              <a:xfrm>
                <a:off x="8073660" y="2961996"/>
                <a:ext cx="3684337" cy="636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BE9792-30E5-6759-BC01-D1444D0D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60" y="2961996"/>
                <a:ext cx="3684337" cy="636008"/>
              </a:xfrm>
              <a:prstGeom prst="rect">
                <a:avLst/>
              </a:prstGeom>
              <a:blipFill>
                <a:blip r:embed="rId11"/>
                <a:stretch>
                  <a:fillRect b="-288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0C94A4-6E0C-C698-4324-6721F3989898}"/>
                  </a:ext>
                </a:extLst>
              </p:cNvPr>
              <p:cNvSpPr txBox="1"/>
              <p:nvPr/>
            </p:nvSpPr>
            <p:spPr>
              <a:xfrm>
                <a:off x="8092607" y="5259294"/>
                <a:ext cx="3665390" cy="663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0C94A4-6E0C-C698-4324-6721F3989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607" y="5259294"/>
                <a:ext cx="3665390" cy="663900"/>
              </a:xfrm>
              <a:prstGeom prst="rect">
                <a:avLst/>
              </a:prstGeom>
              <a:blipFill>
                <a:blip r:embed="rId12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A5CB7E-C294-5046-D97D-94F4CC1478F4}"/>
                  </a:ext>
                </a:extLst>
              </p:cNvPr>
              <p:cNvSpPr txBox="1"/>
              <p:nvPr/>
            </p:nvSpPr>
            <p:spPr>
              <a:xfrm>
                <a:off x="350751" y="5382414"/>
                <a:ext cx="30150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𝑐𝑜𝑚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𝑐𝑜𝑚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A5CB7E-C294-5046-D97D-94F4CC147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51" y="5382414"/>
                <a:ext cx="3015019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D9B3961-320B-2A48-F1FD-4D82A0D6F543}"/>
              </a:ext>
            </a:extLst>
          </p:cNvPr>
          <p:cNvSpPr txBox="1"/>
          <p:nvPr/>
        </p:nvSpPr>
        <p:spPr>
          <a:xfrm>
            <a:off x="344215" y="5079858"/>
            <a:ext cx="3240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Add. Homomorphic Commitments: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24FD94-8F1E-BD6D-811B-7CBD6EA45BBB}"/>
                  </a:ext>
                </a:extLst>
              </p:cNvPr>
              <p:cNvSpPr txBox="1"/>
              <p:nvPr/>
            </p:nvSpPr>
            <p:spPr>
              <a:xfrm>
                <a:off x="360375" y="5720711"/>
                <a:ext cx="279138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24FD94-8F1E-BD6D-811B-7CBD6EA45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75" y="5720711"/>
                <a:ext cx="2791387" cy="307777"/>
              </a:xfrm>
              <a:prstGeom prst="rect">
                <a:avLst/>
              </a:prstGeom>
              <a:blipFill>
                <a:blip r:embed="rId14"/>
                <a:stretch>
                  <a:fillRect l="-655" t="-1961" b="-1960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7126AA-B959-B308-4A6C-585CD545DCCE}"/>
                  </a:ext>
                </a:extLst>
              </p:cNvPr>
              <p:cNvSpPr txBox="1"/>
              <p:nvPr/>
            </p:nvSpPr>
            <p:spPr>
              <a:xfrm>
                <a:off x="6427807" y="4600541"/>
                <a:ext cx="12063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7126AA-B959-B308-4A6C-585CD545D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807" y="4600541"/>
                <a:ext cx="120637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F2AE75C3-1D04-FF2E-FED1-2D025CF20B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12236" y="4272896"/>
            <a:ext cx="243265" cy="2509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EEF197-EDFA-F1BD-748F-4A690B4EDC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88467" y="5424495"/>
            <a:ext cx="288830" cy="2930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EA59FB-27DD-7D2F-1FF3-C5E0D0CB8D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5176" y="3245565"/>
            <a:ext cx="288830" cy="293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2BD412-F3CF-EE20-55A6-BFE1A5CFDE3C}"/>
                  </a:ext>
                </a:extLst>
              </p:cNvPr>
              <p:cNvSpPr txBox="1"/>
              <p:nvPr/>
            </p:nvSpPr>
            <p:spPr>
              <a:xfrm>
                <a:off x="8073660" y="4058324"/>
                <a:ext cx="3665390" cy="66261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2BD412-F3CF-EE20-55A6-BFE1A5CFD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60" y="4058324"/>
                <a:ext cx="3665390" cy="662617"/>
              </a:xfrm>
              <a:prstGeom prst="rect">
                <a:avLst/>
              </a:prstGeom>
              <a:blipFill>
                <a:blip r:embed="rId1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571E1D-ED46-DB4C-C92D-6771DBC0CF3B}"/>
                  </a:ext>
                </a:extLst>
              </p:cNvPr>
              <p:cNvSpPr txBox="1"/>
              <p:nvPr/>
            </p:nvSpPr>
            <p:spPr>
              <a:xfrm>
                <a:off x="4568519" y="4581062"/>
                <a:ext cx="515660" cy="3385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571E1D-ED46-DB4C-C92D-6771DBC0C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519" y="4581062"/>
                <a:ext cx="515660" cy="338554"/>
              </a:xfrm>
              <a:prstGeom prst="rect">
                <a:avLst/>
              </a:prstGeom>
              <a:blipFill>
                <a:blip r:embed="rId1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157F6FD-D3C9-CC82-2F67-1F90819CAADC}"/>
              </a:ext>
            </a:extLst>
          </p:cNvPr>
          <p:cNvSpPr/>
          <p:nvPr/>
        </p:nvSpPr>
        <p:spPr>
          <a:xfrm>
            <a:off x="322112" y="5067039"/>
            <a:ext cx="3043658" cy="104579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3CCC06-F52D-ABF5-E007-7DEA2E9CCAB9}"/>
                  </a:ext>
                </a:extLst>
              </p:cNvPr>
              <p:cNvSpPr txBox="1"/>
              <p:nvPr/>
            </p:nvSpPr>
            <p:spPr>
              <a:xfrm>
                <a:off x="6866605" y="2679485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3CCC06-F52D-ABF5-E007-7DEA2E9CC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605" y="2679485"/>
                <a:ext cx="426063" cy="338554"/>
              </a:xfrm>
              <a:prstGeom prst="rect">
                <a:avLst/>
              </a:prstGeom>
              <a:blipFill>
                <a:blip r:embed="rId2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1BD9EC-7084-BAEB-6040-DD74E7CEE989}"/>
                  </a:ext>
                </a:extLst>
              </p:cNvPr>
              <p:cNvSpPr txBox="1"/>
              <p:nvPr/>
            </p:nvSpPr>
            <p:spPr>
              <a:xfrm>
                <a:off x="6867469" y="3730613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1BD9EC-7084-BAEB-6040-DD74E7CEE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69" y="3730613"/>
                <a:ext cx="426063" cy="338554"/>
              </a:xfrm>
              <a:prstGeom prst="rect">
                <a:avLst/>
              </a:prstGeom>
              <a:blipFill>
                <a:blip r:embed="rId2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0474EA-E1D6-DE52-BC3E-DDE5D8379ECA}"/>
                  </a:ext>
                </a:extLst>
              </p:cNvPr>
              <p:cNvSpPr txBox="1"/>
              <p:nvPr/>
            </p:nvSpPr>
            <p:spPr>
              <a:xfrm>
                <a:off x="6738354" y="4881021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0474EA-E1D6-DE52-BC3E-DDE5D8379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54" y="4881021"/>
                <a:ext cx="686179" cy="338554"/>
              </a:xfrm>
              <a:prstGeom prst="rect">
                <a:avLst/>
              </a:prstGeom>
              <a:blipFill>
                <a:blip r:embed="rId2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red devil face with horns and tail&#10;&#10;Description automatically generated">
            <a:extLst>
              <a:ext uri="{FF2B5EF4-FFF2-40B4-BE49-F238E27FC236}">
                <a16:creationId xmlns:a16="http://schemas.microsoft.com/office/drawing/2014/main" id="{BD4CB713-F199-481E-215F-4E39408982C7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828" y="2908204"/>
            <a:ext cx="394740" cy="3092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C365669-3C65-8B02-3209-CDA422A9744B}"/>
              </a:ext>
            </a:extLst>
          </p:cNvPr>
          <p:cNvSpPr txBox="1"/>
          <p:nvPr/>
        </p:nvSpPr>
        <p:spPr>
          <a:xfrm>
            <a:off x="8033904" y="428982"/>
            <a:ext cx="3237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Feldman </a:t>
            </a:r>
            <a:r>
              <a:rPr lang="en-US" sz="3200" dirty="0">
                <a:solidFill>
                  <a:srgbClr val="FFC000"/>
                </a:solidFill>
                <a:latin typeface="+mj-lt"/>
                <a:cs typeface="Aharoni" panose="02010803020104030203" pitchFamily="2" charset="-79"/>
              </a:rPr>
              <a:t>[Fel87]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B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343060AA-623F-423B-E365-6100A9532D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913" y="4261554"/>
                <a:ext cx="3485631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73038" indent="-173038" eaLnBrk="1" hangingPunct="1">
                  <a:buFontTx/>
                  <a:buChar char="-"/>
                </a:pPr>
                <a:endParaRPr lang="da-DK" altLang="en-US" sz="5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and send privatly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to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a-DK" alt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343060AA-623F-423B-E365-6100A9532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13" y="4261554"/>
                <a:ext cx="3485631" cy="600164"/>
              </a:xfrm>
              <a:prstGeom prst="rect">
                <a:avLst/>
              </a:prstGeom>
              <a:blipFill>
                <a:blip r:embed="rId24"/>
                <a:stretch>
                  <a:fillRect l="-350" b="-101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/>
      <p:bldP spid="8" grpId="0"/>
      <p:bldP spid="14" grpId="0"/>
      <p:bldP spid="17" grpId="0"/>
      <p:bldP spid="22" grpId="0"/>
      <p:bldP spid="23" grpId="0"/>
      <p:bldP spid="24" grpId="0"/>
      <p:bldP spid="33" grpId="0" animBg="1"/>
      <p:bldP spid="36" grpId="0" animBg="1"/>
      <p:bldP spid="39" grpId="0" animBg="1"/>
      <p:bldP spid="4" grpId="0"/>
      <p:bldP spid="7" grpId="0"/>
      <p:bldP spid="9" grpId="0"/>
      <p:bldP spid="20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jdelijke aanduiding voor inhoud 12"/>
              <p:cNvSpPr>
                <a:spLocks noGrp="1"/>
              </p:cNvSpPr>
              <p:nvPr>
                <p:ph idx="1"/>
              </p:nvPr>
            </p:nvSpPr>
            <p:spPr>
              <a:xfrm>
                <a:off x="575999" y="1258973"/>
                <a:ext cx="11616001" cy="913079"/>
              </a:xfrm>
            </p:spPr>
            <p:txBody>
              <a:bodyPr>
                <a:no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ookman Old Style" panose="02050604050505020204" pitchFamily="18" charset="0"/>
                  </a:rPr>
                  <a:t>Pedersen VSS: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of shareholders (information theoretically) learns nothing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dirty="0">
                  <a:latin typeface="Bookman Old Style" panose="02050604050505020204" pitchFamily="18" charset="0"/>
                </a:endParaRPr>
              </a:p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ookman Old Style" panose="02050604050505020204" pitchFamily="18" charset="0"/>
                  </a:rPr>
                  <a:t>Pedersen Commitment: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𝑐𝑜𝑚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   </a:t>
                </a:r>
                <a:r>
                  <a:rPr lang="en-US" sz="1600" dirty="0">
                    <a:latin typeface="Bookman Old Style" panose="02050604050505020204" pitchFamily="18" charset="0"/>
                  </a:rPr>
                  <a:t>(Perfectly Hiding + Computationally Binding)</a:t>
                </a:r>
                <a:endParaRPr lang="en-US" sz="18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ijdelijke aanduiding voor inhoud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258973"/>
                <a:ext cx="11616001" cy="913079"/>
              </a:xfrm>
              <a:blipFill>
                <a:blip r:embed="rId3"/>
                <a:stretch>
                  <a:fillRect l="-315" t="-335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71278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VSS from Homomorphic Commitments: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Pedersen </a:t>
            </a:r>
            <a:r>
              <a:rPr lang="en-US" sz="3200" dirty="0">
                <a:solidFill>
                  <a:srgbClr val="FFC000"/>
                </a:solidFill>
                <a:latin typeface="+mj-lt"/>
                <a:cs typeface="Aharoni" panose="02010803020104030203" pitchFamily="2" charset="-79"/>
              </a:rPr>
              <a:t>[Ped91]</a:t>
            </a:r>
            <a:endParaRPr lang="nl-NL" sz="3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Right Arrow 31">
            <a:extLst>
              <a:ext uri="{FF2B5EF4-FFF2-40B4-BE49-F238E27FC236}">
                <a16:creationId xmlns:a16="http://schemas.microsoft.com/office/drawing/2014/main" id="{96070E33-8A5C-2A61-8CDD-B03923725F52}"/>
              </a:ext>
            </a:extLst>
          </p:cNvPr>
          <p:cNvSpPr/>
          <p:nvPr/>
        </p:nvSpPr>
        <p:spPr>
          <a:xfrm>
            <a:off x="4523813" y="3360630"/>
            <a:ext cx="1988791" cy="91465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8BF5FE6-D7C6-72F0-9B6B-55FBF281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756" y="2991425"/>
            <a:ext cx="530728" cy="757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727715-5025-B4FB-BD15-B02366B83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124" y="3020889"/>
            <a:ext cx="538908" cy="732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22217AF-E1AC-7C07-0BA0-FEA1B6FC8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711" y="4043920"/>
            <a:ext cx="520289" cy="7186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0BCE76C-2DB1-C0A0-9FDC-13A7F23CB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9271" y="5278366"/>
            <a:ext cx="520289" cy="723879"/>
          </a:xfrm>
          <a:prstGeom prst="rect">
            <a:avLst/>
          </a:prstGeom>
        </p:spPr>
      </p:pic>
      <p:sp>
        <p:nvSpPr>
          <p:cNvPr id="45" name="Right Arrow 31">
            <a:extLst>
              <a:ext uri="{FF2B5EF4-FFF2-40B4-BE49-F238E27FC236}">
                <a16:creationId xmlns:a16="http://schemas.microsoft.com/office/drawing/2014/main" id="{32613980-68A4-584A-F171-42F30B985C67}"/>
              </a:ext>
            </a:extLst>
          </p:cNvPr>
          <p:cNvSpPr/>
          <p:nvPr/>
        </p:nvSpPr>
        <p:spPr>
          <a:xfrm rot="1109687">
            <a:off x="4454265" y="3924966"/>
            <a:ext cx="2121763" cy="94649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6" name="Right Arrow 31">
            <a:extLst>
              <a:ext uri="{FF2B5EF4-FFF2-40B4-BE49-F238E27FC236}">
                <a16:creationId xmlns:a16="http://schemas.microsoft.com/office/drawing/2014/main" id="{6AC383DD-DA83-B8C3-A22D-75748E487CDD}"/>
              </a:ext>
            </a:extLst>
          </p:cNvPr>
          <p:cNvSpPr/>
          <p:nvPr/>
        </p:nvSpPr>
        <p:spPr>
          <a:xfrm rot="2267374">
            <a:off x="4241118" y="4495002"/>
            <a:ext cx="2492421" cy="87173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">
                <a:extLst>
                  <a:ext uri="{FF2B5EF4-FFF2-40B4-BE49-F238E27FC236}">
                    <a16:creationId xmlns:a16="http://schemas.microsoft.com/office/drawing/2014/main" id="{3C93F3B2-529F-757E-767B-3701621F4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361" y="2387151"/>
                <a:ext cx="3872121" cy="2498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Given a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endParaRPr lang="da-DK" altLang="en-US" sz="5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Sample a degree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polynomial</a:t>
                </a:r>
                <a:b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br>
                  <a:rPr lang="en-US" altLang="en-US" sz="1400" dirty="0">
                    <a:solidFill>
                      <a:srgbClr val="FF0000"/>
                    </a:solidFill>
                  </a:rPr>
                </a:br>
                <a:endParaRPr lang="da-DK" altLang="en-US" sz="600" dirty="0">
                  <a:solidFill>
                    <a:srgbClr val="FF0000"/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Sample another degree </a:t>
                </a:r>
                <a14:m>
                  <m:oMath xmlns:m="http://schemas.openxmlformats.org/officeDocument/2006/math"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polynomial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da-DK" altLang="en-US" sz="1400" dirty="0">
                  <a:solidFill>
                    <a:srgbClr val="FF0000"/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endParaRPr lang="da-DK" altLang="en-US" sz="600" dirty="0">
                  <a:solidFill>
                    <a:srgbClr val="FF0000"/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a-DK" alt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endParaRPr lang="da-DK" altLang="en-US" sz="7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b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and send privatly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) to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a-DK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2">
                <a:extLst>
                  <a:ext uri="{FF2B5EF4-FFF2-40B4-BE49-F238E27FC236}">
                    <a16:creationId xmlns:a16="http://schemas.microsoft.com/office/drawing/2014/main" id="{3C93F3B2-529F-757E-767B-3701621F4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361" y="2387151"/>
                <a:ext cx="3872121" cy="2498889"/>
              </a:xfrm>
              <a:prstGeom prst="rect">
                <a:avLst/>
              </a:prstGeom>
              <a:blipFill>
                <a:blip r:embed="rId8"/>
                <a:stretch>
                  <a:fillRect l="-157" t="-488" b="-1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B82AA8-E63D-E78A-2107-86B731B69C49}"/>
                  </a:ext>
                </a:extLst>
              </p:cNvPr>
              <p:cNvSpPr txBox="1"/>
              <p:nvPr/>
            </p:nvSpPr>
            <p:spPr>
              <a:xfrm>
                <a:off x="4371202" y="5092715"/>
                <a:ext cx="19423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8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B82AA8-E63D-E78A-2107-86B731B69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202" y="5092715"/>
                <a:ext cx="1942376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1CA39-E44A-3BC7-C134-E68F8F034B29}"/>
                  </a:ext>
                </a:extLst>
              </p:cNvPr>
              <p:cNvSpPr txBox="1"/>
              <p:nvPr/>
            </p:nvSpPr>
            <p:spPr>
              <a:xfrm>
                <a:off x="7212931" y="2172052"/>
                <a:ext cx="2371140" cy="809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en-US" sz="16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1CA39-E44A-3BC7-C134-E68F8F034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931" y="2172052"/>
                <a:ext cx="2371140" cy="8093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BE9792-30E5-6759-BC01-D1444D0DDBA0}"/>
                  </a:ext>
                </a:extLst>
              </p:cNvPr>
              <p:cNvSpPr txBox="1"/>
              <p:nvPr/>
            </p:nvSpPr>
            <p:spPr>
              <a:xfrm>
                <a:off x="7598111" y="3145013"/>
                <a:ext cx="4690669" cy="636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BE9792-30E5-6759-BC01-D1444D0D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111" y="3145013"/>
                <a:ext cx="4690669" cy="636008"/>
              </a:xfrm>
              <a:prstGeom prst="rect">
                <a:avLst/>
              </a:prstGeom>
              <a:blipFill>
                <a:blip r:embed="rId11"/>
                <a:stretch>
                  <a:fillRect b="-288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0C94A4-6E0C-C698-4324-6721F3989898}"/>
                  </a:ext>
                </a:extLst>
              </p:cNvPr>
              <p:cNvSpPr txBox="1"/>
              <p:nvPr/>
            </p:nvSpPr>
            <p:spPr>
              <a:xfrm>
                <a:off x="8893363" y="5193633"/>
                <a:ext cx="5331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0C94A4-6E0C-C698-4324-6721F3989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63" y="5193633"/>
                <a:ext cx="53319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9B3961-320B-2A48-F1FD-4D82A0D6F543}"/>
                  </a:ext>
                </a:extLst>
              </p:cNvPr>
              <p:cNvSpPr txBox="1"/>
              <p:nvPr/>
            </p:nvSpPr>
            <p:spPr>
              <a:xfrm>
                <a:off x="256560" y="5229409"/>
                <a:ext cx="3579378" cy="797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Pedersen Commitment: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𝑐𝑜𝑚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𝑐𝑜𝑚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r>
                  <a:rPr lang="en-US" sz="1400" b="0" dirty="0"/>
                  <a:t>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𝑐𝑜𝑚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1400" dirty="0"/>
                  <a:t> </a:t>
                </a:r>
                <a:endParaRPr lang="en-US" sz="14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9B3961-320B-2A48-F1FD-4D82A0D6F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60" y="5229409"/>
                <a:ext cx="3579378" cy="797270"/>
              </a:xfrm>
              <a:prstGeom prst="rect">
                <a:avLst/>
              </a:prstGeom>
              <a:blipFill>
                <a:blip r:embed="rId13"/>
                <a:stretch>
                  <a:fillRect l="-511" t="-1527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7126AA-B959-B308-4A6C-585CD545DCCE}"/>
                  </a:ext>
                </a:extLst>
              </p:cNvPr>
              <p:cNvSpPr txBox="1"/>
              <p:nvPr/>
            </p:nvSpPr>
            <p:spPr>
              <a:xfrm>
                <a:off x="6568337" y="4662445"/>
                <a:ext cx="619062" cy="305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7126AA-B959-B308-4A6C-585CD545D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337" y="4662445"/>
                <a:ext cx="619062" cy="3052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F2AE75C3-1D04-FF2E-FED1-2D025CF20B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23597" y="3952295"/>
            <a:ext cx="243265" cy="2509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EEF197-EDFA-F1BD-748F-4A690B4EDC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2931" y="5087624"/>
            <a:ext cx="262573" cy="2664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EA59FB-27DD-7D2F-1FF3-C5E0D0CB8D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05309" y="2818198"/>
            <a:ext cx="262573" cy="266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571E1D-ED46-DB4C-C92D-6771DBC0CF3B}"/>
                  </a:ext>
                </a:extLst>
              </p:cNvPr>
              <p:cNvSpPr txBox="1"/>
              <p:nvPr/>
            </p:nvSpPr>
            <p:spPr>
              <a:xfrm>
                <a:off x="4465249" y="4663818"/>
                <a:ext cx="919551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altLang="en-US" sz="18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altLang="en-US" sz="18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571E1D-ED46-DB4C-C92D-6771DBC0C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249" y="4663818"/>
                <a:ext cx="919551" cy="369332"/>
              </a:xfrm>
              <a:prstGeom prst="rect">
                <a:avLst/>
              </a:prstGeom>
              <a:blipFill>
                <a:blip r:embed="rId1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157F6FD-D3C9-CC82-2F67-1F90819CAADC}"/>
              </a:ext>
            </a:extLst>
          </p:cNvPr>
          <p:cNvSpPr/>
          <p:nvPr/>
        </p:nvSpPr>
        <p:spPr>
          <a:xfrm>
            <a:off x="228106" y="5153091"/>
            <a:ext cx="3607831" cy="954856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37CA57-CA16-6C72-259A-8FD07A2B6BA0}"/>
                  </a:ext>
                </a:extLst>
              </p:cNvPr>
              <p:cNvSpPr txBox="1"/>
              <p:nvPr/>
            </p:nvSpPr>
            <p:spPr>
              <a:xfrm>
                <a:off x="6522531" y="2679485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da-DK" altLang="en-US" sz="1600" b="0" dirty="0">
                    <a:solidFill>
                      <a:schemeClr val="tx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,</a:t>
                </a:r>
                <a:r>
                  <a:rPr lang="da-DK" altLang="en-US" sz="16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en-US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37CA57-CA16-6C72-259A-8FD07A2B6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531" y="2679485"/>
                <a:ext cx="686179" cy="338554"/>
              </a:xfrm>
              <a:prstGeom prst="rect">
                <a:avLst/>
              </a:prstGeom>
              <a:blipFill>
                <a:blip r:embed="rId1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5D009D-EE08-5F10-D4BE-AB745247059F}"/>
                  </a:ext>
                </a:extLst>
              </p:cNvPr>
              <p:cNvSpPr txBox="1"/>
              <p:nvPr/>
            </p:nvSpPr>
            <p:spPr>
              <a:xfrm>
                <a:off x="6542851" y="3720885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altLang="en-US" sz="1600" b="0" dirty="0">
                    <a:solidFill>
                      <a:schemeClr val="tx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,</a:t>
                </a:r>
                <a:r>
                  <a:rPr lang="da-DK" altLang="en-US" sz="16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5D009D-EE08-5F10-D4BE-AB7452470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851" y="3720885"/>
                <a:ext cx="686179" cy="338554"/>
              </a:xfrm>
              <a:prstGeom prst="rect">
                <a:avLst/>
              </a:prstGeom>
              <a:blipFill>
                <a:blip r:embed="rId1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362FC7-54AD-E390-68A4-D901D3E9C34A}"/>
                  </a:ext>
                </a:extLst>
              </p:cNvPr>
              <p:cNvSpPr txBox="1"/>
              <p:nvPr/>
            </p:nvSpPr>
            <p:spPr>
              <a:xfrm>
                <a:off x="6544103" y="4939812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a-DK" altLang="en-US" sz="1600" b="0" dirty="0">
                    <a:solidFill>
                      <a:schemeClr val="tx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,</a:t>
                </a:r>
                <a:r>
                  <a:rPr lang="da-DK" altLang="en-US" sz="16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362FC7-54AD-E390-68A4-D901D3E9C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103" y="4939812"/>
                <a:ext cx="686179" cy="338554"/>
              </a:xfrm>
              <a:prstGeom prst="rect">
                <a:avLst/>
              </a:prstGeom>
              <a:blipFill>
                <a:blip r:embed="rId2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3ABB40-C5C0-E95D-823D-BF584043DECF}"/>
                  </a:ext>
                </a:extLst>
              </p:cNvPr>
              <p:cNvSpPr txBox="1"/>
              <p:nvPr/>
            </p:nvSpPr>
            <p:spPr>
              <a:xfrm>
                <a:off x="7975600" y="4123842"/>
                <a:ext cx="3051200" cy="6360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altLang="en-US" sz="160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3ABB40-C5C0-E95D-823D-BF584043D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600" y="4123842"/>
                <a:ext cx="3051200" cy="636008"/>
              </a:xfrm>
              <a:prstGeom prst="rect">
                <a:avLst/>
              </a:prstGeom>
              <a:blipFill>
                <a:blip r:embed="rId21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red devil face with horns and tail&#10;&#10;Description automatically generated">
            <a:extLst>
              <a:ext uri="{FF2B5EF4-FFF2-40B4-BE49-F238E27FC236}">
                <a16:creationId xmlns:a16="http://schemas.microsoft.com/office/drawing/2014/main" id="{51469C4D-A8E2-8772-F294-78E3945BE9F8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075" y="2903435"/>
            <a:ext cx="394740" cy="3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/>
      <p:bldP spid="8" grpId="0"/>
      <p:bldP spid="14" grpId="0"/>
      <p:bldP spid="17" grpId="0"/>
      <p:bldP spid="36" grpId="0" animBg="1"/>
      <p:bldP spid="7" grpId="0"/>
      <p:bldP spid="9" grpId="0"/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ZK Proofs Over Secret Shared Data: </a:t>
            </a:r>
            <a:r>
              <a:rPr lang="en-US" sz="3200" dirty="0">
                <a:solidFill>
                  <a:srgbClr val="FFC000"/>
                </a:solidFill>
                <a:latin typeface="+mj-lt"/>
                <a:cs typeface="Aharoni" panose="02010803020104030203" pitchFamily="2" charset="-79"/>
              </a:rPr>
              <a:t>[BBC+19]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utoShape 18">
                <a:extLst>
                  <a:ext uri="{FF2B5EF4-FFF2-40B4-BE49-F238E27FC236}">
                    <a16:creationId xmlns:a16="http://schemas.microsoft.com/office/drawing/2014/main" id="{422DA2B7-CE2C-4A95-B4B7-7A0D2AB0D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97" y="2954705"/>
                <a:ext cx="1631446" cy="648000"/>
              </a:xfrm>
              <a:prstGeom prst="cloudCallout">
                <a:avLst>
                  <a:gd name="adj1" fmla="val 80320"/>
                  <a:gd name="adj2" fmla="val 6252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500" b="0" i="0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en-US" sz="14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b="0" dirty="0">
                    <a:solidFill>
                      <a:schemeClr val="tx1"/>
                    </a:solidFill>
                  </a:rPr>
                  <a:t>,</a:t>
                </a:r>
                <a:r>
                  <a:rPr lang="en-US" altLang="en-US" sz="14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da-DK" altLang="en-US" sz="1400" b="0" baseline="-250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0" name="AutoShape 18">
                <a:extLst>
                  <a:ext uri="{FF2B5EF4-FFF2-40B4-BE49-F238E27FC236}">
                    <a16:creationId xmlns:a16="http://schemas.microsoft.com/office/drawing/2014/main" id="{422DA2B7-CE2C-4A95-B4B7-7A0D2AB0D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297" y="2954705"/>
                <a:ext cx="1631446" cy="648000"/>
              </a:xfrm>
              <a:prstGeom prst="cloudCallout">
                <a:avLst>
                  <a:gd name="adj1" fmla="val 80320"/>
                  <a:gd name="adj2" fmla="val 62520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">
            <a:extLst>
              <a:ext uri="{FF2B5EF4-FFF2-40B4-BE49-F238E27FC236}">
                <a16:creationId xmlns:a16="http://schemas.microsoft.com/office/drawing/2014/main" id="{FD334DD3-3E5A-3457-7E64-3E39420F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07" y="3847026"/>
            <a:ext cx="975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solidFill>
                  <a:srgbClr val="FF6600"/>
                </a:solidFill>
                <a:sym typeface="Symbol" pitchFamily="18" charset="2"/>
              </a:rPr>
              <a:t>Proof</a:t>
            </a:r>
            <a:endParaRPr lang="en-GB" sz="1400" dirty="0">
              <a:solidFill>
                <a:srgbClr val="FF6600"/>
              </a:solidFill>
            </a:endParaRPr>
          </a:p>
        </p:txBody>
      </p:sp>
      <p:sp>
        <p:nvSpPr>
          <p:cNvPr id="5" name="Right Arrow 31">
            <a:extLst>
              <a:ext uri="{FF2B5EF4-FFF2-40B4-BE49-F238E27FC236}">
                <a16:creationId xmlns:a16="http://schemas.microsoft.com/office/drawing/2014/main" id="{96070E33-8A5C-2A61-8CDD-B03923725F52}"/>
              </a:ext>
            </a:extLst>
          </p:cNvPr>
          <p:cNvSpPr/>
          <p:nvPr/>
        </p:nvSpPr>
        <p:spPr>
          <a:xfrm>
            <a:off x="3931409" y="4156599"/>
            <a:ext cx="1078816" cy="178240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jdelijke aanduiding voor inhoud 12">
                <a:extLst>
                  <a:ext uri="{FF2B5EF4-FFF2-40B4-BE49-F238E27FC236}">
                    <a16:creationId xmlns:a16="http://schemas.microsoft.com/office/drawing/2014/main" id="{BF34D5BA-A20F-33BF-715F-4E10D349AA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2129" y="3791677"/>
                <a:ext cx="5108758" cy="12484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600" b="1" dirty="0">
                    <a:latin typeface="Bookman Old Style" panose="02050604050505020204" pitchFamily="18" charset="0"/>
                  </a:rPr>
                  <a:t>Threshold Zero-Knowledge (TZK): </a:t>
                </a:r>
                <a:r>
                  <a:rPr lang="en-US" sz="1700" dirty="0">
                    <a:latin typeface="Bookman Old Style" panose="02050604050505020204" pitchFamily="18" charset="0"/>
                  </a:rPr>
                  <a:t>any subset of the verifiers up to </a:t>
                </a:r>
                <a14:m>
                  <m:oMath xmlns:m="http://schemas.openxmlformats.org/officeDocument/2006/math">
                    <m:r>
                      <a:rPr lang="en-US" altLang="en-US" sz="1800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700" dirty="0">
                    <a:latin typeface="Bookman Old Style" panose="02050604050505020204" pitchFamily="18" charset="0"/>
                  </a:rPr>
                  <a:t>, should learn no additional information about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700" dirty="0">
                    <a:latin typeface="Bookman Old Style" panose="02050604050505020204" pitchFamily="18" charset="0"/>
                  </a:rPr>
                  <a:t>, beyond their own shares and the fact that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700" dirty="0">
                    <a:latin typeface="Bookman Old Style" panose="0205060405050502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Tijdelijke aanduiding voor inhoud 12">
                <a:extLst>
                  <a:ext uri="{FF2B5EF4-FFF2-40B4-BE49-F238E27FC236}">
                    <a16:creationId xmlns:a16="http://schemas.microsoft.com/office/drawing/2014/main" id="{BF34D5BA-A20F-33BF-715F-4E10D349A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129" y="3791677"/>
                <a:ext cx="5108758" cy="1248434"/>
              </a:xfrm>
              <a:prstGeom prst="rect">
                <a:avLst/>
              </a:prstGeom>
              <a:blipFill>
                <a:blip r:embed="rId4"/>
                <a:stretch>
                  <a:fillRect l="-477" t="-1463" r="-107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ijdelijke aanduiding voor inhoud 12">
                <a:extLst>
                  <a:ext uri="{FF2B5EF4-FFF2-40B4-BE49-F238E27FC236}">
                    <a16:creationId xmlns:a16="http://schemas.microsoft.com/office/drawing/2014/main" id="{1B236DAA-3A08-2426-00DE-EB6DE50E4C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6157" y="2714775"/>
                <a:ext cx="4988279" cy="1152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600" b="1" dirty="0">
                    <a:latin typeface="Bookman Old Style" panose="02050604050505020204" pitchFamily="18" charset="0"/>
                  </a:rPr>
                  <a:t>Soundness against prover and </a:t>
                </a:r>
                <a14:m>
                  <m:oMath xmlns:m="http://schemas.openxmlformats.org/officeDocument/2006/math">
                    <m:r>
                      <a:rPr lang="en-US" altLang="en-US" sz="1600" b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b="1" dirty="0">
                    <a:latin typeface="Bookman Old Style" panose="02050604050505020204" pitchFamily="18" charset="0"/>
                  </a:rPr>
                  <a:t> verifiers: </a:t>
                </a:r>
                <a:r>
                  <a:rPr lang="en-US" sz="1600" dirty="0"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, honest verifiers will reject the proof, except for a negligible probability, even if up to t of verifiers collude with the prover. </a:t>
                </a:r>
                <a:endParaRPr lang="en-US" sz="16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3" name="Tijdelijke aanduiding voor inhoud 12">
                <a:extLst>
                  <a:ext uri="{FF2B5EF4-FFF2-40B4-BE49-F238E27FC236}">
                    <a16:creationId xmlns:a16="http://schemas.microsoft.com/office/drawing/2014/main" id="{1B236DAA-3A08-2426-00DE-EB6DE50E4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57" y="2714775"/>
                <a:ext cx="4988279" cy="1152572"/>
              </a:xfrm>
              <a:prstGeom prst="rect">
                <a:avLst/>
              </a:prstGeom>
              <a:blipFill>
                <a:blip r:embed="rId5"/>
                <a:stretch>
                  <a:fillRect l="-489" t="-1587" r="-61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ijdelijke aanduiding voor inhoud 12">
                <a:extLst>
                  <a:ext uri="{FF2B5EF4-FFF2-40B4-BE49-F238E27FC236}">
                    <a16:creationId xmlns:a16="http://schemas.microsoft.com/office/drawing/2014/main" id="{F3F94581-65A7-5156-A5AC-4F902E627C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16" y="2142379"/>
                <a:ext cx="4988279" cy="64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600" b="1" dirty="0">
                    <a:latin typeface="Bookman Old Style" panose="02050604050505020204" pitchFamily="18" charset="0"/>
                  </a:rPr>
                  <a:t>Completeness: </a:t>
                </a:r>
                <a:r>
                  <a:rPr lang="en-US" sz="1600" dirty="0"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, honest prover will convince honest verifiers. </a:t>
                </a:r>
              </a:p>
            </p:txBody>
          </p:sp>
        </mc:Choice>
        <mc:Fallback xmlns="">
          <p:sp>
            <p:nvSpPr>
              <p:cNvPr id="50" name="Tijdelijke aanduiding voor inhoud 12">
                <a:extLst>
                  <a:ext uri="{FF2B5EF4-FFF2-40B4-BE49-F238E27FC236}">
                    <a16:creationId xmlns:a16="http://schemas.microsoft.com/office/drawing/2014/main" id="{F3F94581-65A7-5156-A5AC-4F902E62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16" y="2142379"/>
                <a:ext cx="4988279" cy="648000"/>
              </a:xfrm>
              <a:prstGeom prst="rect">
                <a:avLst/>
              </a:prstGeom>
              <a:blipFill>
                <a:blip r:embed="rId6"/>
                <a:stretch>
                  <a:fillRect l="-488" t="-2804" b="-93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6C66948A-F59D-14AD-BEC5-AB3F2597F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5107" y="3682227"/>
            <a:ext cx="530728" cy="7576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B61B5F-8932-8AFE-404E-5E18803A1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9069" y="2535227"/>
            <a:ext cx="538908" cy="732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60F7F1B-7679-F61C-44E8-E957E37ED1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0656" y="3683384"/>
            <a:ext cx="520289" cy="7186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2744561-A7C9-9BDF-4758-2F2E79C001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5216" y="5100711"/>
            <a:ext cx="520289" cy="723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0E1F14-DEB2-3189-BF7C-09B6B5C3A8D7}"/>
                  </a:ext>
                </a:extLst>
              </p:cNvPr>
              <p:cNvSpPr txBox="1"/>
              <p:nvPr/>
            </p:nvSpPr>
            <p:spPr>
              <a:xfrm>
                <a:off x="5584282" y="4398160"/>
                <a:ext cx="619062" cy="305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0E1F14-DEB2-3189-BF7C-09B6B5C3A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82" y="4398160"/>
                <a:ext cx="619062" cy="3052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045F1DDD-A242-629B-1D94-F2386CB61A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5017" y="5310183"/>
            <a:ext cx="262573" cy="26643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279E2BC-14AC-4129-0D95-59E8833B97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301" y="2756529"/>
            <a:ext cx="262573" cy="266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553F692-7F5E-28E0-5333-A78CF03EDCB8}"/>
                  </a:ext>
                </a:extLst>
              </p:cNvPr>
              <p:cNvSpPr txBox="1"/>
              <p:nvPr/>
            </p:nvSpPr>
            <p:spPr>
              <a:xfrm>
                <a:off x="5538476" y="2193823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553F692-7F5E-28E0-5333-A78CF03ED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76" y="2193823"/>
                <a:ext cx="686179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C827F44-E7E1-064C-06AD-55B43AFD7AD8}"/>
                  </a:ext>
                </a:extLst>
              </p:cNvPr>
              <p:cNvSpPr txBox="1"/>
              <p:nvPr/>
            </p:nvSpPr>
            <p:spPr>
              <a:xfrm>
                <a:off x="5558796" y="3360349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C827F44-E7E1-064C-06AD-55B43AFD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796" y="3360349"/>
                <a:ext cx="686179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9EF732-5123-B7E2-8F67-B15DA9377EE3}"/>
                  </a:ext>
                </a:extLst>
              </p:cNvPr>
              <p:cNvSpPr txBox="1"/>
              <p:nvPr/>
            </p:nvSpPr>
            <p:spPr>
              <a:xfrm>
                <a:off x="5560048" y="4762157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9EF732-5123-B7E2-8F67-B15DA9377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048" y="4762157"/>
                <a:ext cx="686179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9FF731-1559-D204-346F-DBB6E87846C6}"/>
                  </a:ext>
                </a:extLst>
              </p:cNvPr>
              <p:cNvSpPr txBox="1"/>
              <p:nvPr/>
            </p:nvSpPr>
            <p:spPr>
              <a:xfrm>
                <a:off x="504297" y="2487317"/>
                <a:ext cx="19684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9FF731-1559-D204-346F-DBB6E8784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" y="2487317"/>
                <a:ext cx="1968419" cy="369332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F12D7B3E-8139-A5AD-BF3D-958AC14E1F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4162" y="3951416"/>
            <a:ext cx="262573" cy="266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275" y="1328328"/>
                <a:ext cx="11365161" cy="1024187"/>
              </a:xfrm>
            </p:spPr>
            <p:txBody>
              <a:bodyPr>
                <a:no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Bookman Old Style" panose="02050604050505020204" pitchFamily="18" charset="0"/>
                  </a:rPr>
                  <a:t>Involves a prover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verifiers, which allows the parties to communicate in synchronous rounds.</a:t>
                </a:r>
              </a:p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Bookman Old Style" panose="02050604050505020204" pitchFamily="18" charset="0"/>
                  </a:rPr>
                  <a:t>The prover holds 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-distributed input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∥…∥</m:t>
                    </m:r>
                  </m:oMath>
                </a14:m>
                <a:r>
                  <a:rPr lang="en-US" altLang="en-US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and a witness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,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holds an input piece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275" y="1328328"/>
                <a:ext cx="11365161" cy="1024187"/>
              </a:xfrm>
              <a:blipFill>
                <a:blip r:embed="rId17"/>
                <a:stretch>
                  <a:fillRect l="-215" t="-1786" r="-134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F8DC8EB-33A8-F6F1-33E2-7C3FC8C887EA}"/>
              </a:ext>
            </a:extLst>
          </p:cNvPr>
          <p:cNvSpPr txBox="1"/>
          <p:nvPr/>
        </p:nvSpPr>
        <p:spPr>
          <a:xfrm>
            <a:off x="-18031" y="5755689"/>
            <a:ext cx="49710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/>
              <a:t>[BBC+19]: </a:t>
            </a:r>
            <a:r>
              <a:rPr lang="en-US" sz="1050" dirty="0"/>
              <a:t>Dan </a:t>
            </a:r>
            <a:r>
              <a:rPr lang="en-US" sz="1050" dirty="0" err="1"/>
              <a:t>Boneh</a:t>
            </a:r>
            <a:r>
              <a:rPr lang="en-US" sz="1050" dirty="0"/>
              <a:t>, </a:t>
            </a:r>
            <a:r>
              <a:rPr lang="en-US" sz="1050" dirty="0" err="1"/>
              <a:t>Elette</a:t>
            </a:r>
            <a:r>
              <a:rPr lang="en-US" sz="1050" dirty="0"/>
              <a:t> Boyle, Henry Corrigan-Gibbs, Niv Gilboa, Yuval </a:t>
            </a:r>
            <a:r>
              <a:rPr lang="en-US" sz="1050" dirty="0" err="1"/>
              <a:t>Ishai</a:t>
            </a:r>
            <a:r>
              <a:rPr lang="en-US" sz="1050" dirty="0"/>
              <a:t>. Zero-Knowledge Proofs on Secret-Shared Data via Fully Linear PCPs.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inhoud 12">
                <a:extLst>
                  <a:ext uri="{FF2B5EF4-FFF2-40B4-BE49-F238E27FC236}">
                    <a16:creationId xmlns:a16="http://schemas.microsoft.com/office/drawing/2014/main" id="{A1B7525A-687B-A8B6-F456-91E561E432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22827" y="5249223"/>
                <a:ext cx="5108758" cy="6480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1600" b="1" dirty="0">
                    <a:solidFill>
                      <a:srgbClr val="009242"/>
                    </a:solidFill>
                    <a:latin typeface="Bookman Old Style" panose="02050604050505020204" pitchFamily="18" charset="0"/>
                  </a:rPr>
                  <a:t>Positive Result</a:t>
                </a:r>
                <a:r>
                  <a:rPr lang="en-US" sz="1600" b="1" dirty="0">
                    <a:latin typeface="Bookman Old Style" panose="02050604050505020204" pitchFamily="18" charset="0"/>
                  </a:rPr>
                  <a:t>: We can build NI-TZK proof schemes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b="1" dirty="0">
                    <a:latin typeface="Bookman Old Style" panose="02050604050505020204" pitchFamily="18" charset="0"/>
                  </a:rPr>
                  <a:t> [BBC+19].  </a:t>
                </a:r>
                <a:endParaRPr lang="en-US" sz="17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Tijdelijke aanduiding voor inhoud 12">
                <a:extLst>
                  <a:ext uri="{FF2B5EF4-FFF2-40B4-BE49-F238E27FC236}">
                    <a16:creationId xmlns:a16="http://schemas.microsoft.com/office/drawing/2014/main" id="{A1B7525A-687B-A8B6-F456-91E561E43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827" y="5249223"/>
                <a:ext cx="5108758" cy="648001"/>
              </a:xfrm>
              <a:prstGeom prst="rect">
                <a:avLst/>
              </a:prstGeom>
              <a:blipFill>
                <a:blip r:embed="rId18"/>
                <a:stretch>
                  <a:fillRect l="-477" t="-2830" b="-188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9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/>
      <p:bldP spid="5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1A422-4735-6CDC-3B5F-3EBFA6E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COSIC (Computer Security and Industrial Cryptography group)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64E6F-1611-F8C2-857C-542EA95D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93C6F-9ED1-8430-2C95-CFF7899AAAA9}"/>
              </a:ext>
            </a:extLst>
          </p:cNvPr>
          <p:cNvSpPr txBox="1"/>
          <p:nvPr/>
        </p:nvSpPr>
        <p:spPr>
          <a:xfrm>
            <a:off x="1758626" y="2930334"/>
            <a:ext cx="10011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VSS from Distributed ZK Proofs</a:t>
            </a:r>
            <a:endParaRPr lang="en-BE" sz="4800" dirty="0">
              <a:solidFill>
                <a:schemeClr val="bg1"/>
              </a:solidFill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788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C9B5A4-636F-1D01-F1B0-0F3B66BA2A4A}"/>
              </a:ext>
            </a:extLst>
          </p:cNvPr>
          <p:cNvSpPr/>
          <p:nvPr/>
        </p:nvSpPr>
        <p:spPr>
          <a:xfrm>
            <a:off x="7644138" y="3737030"/>
            <a:ext cx="4113700" cy="20270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BCB1FE-3D69-A6BF-A084-45FC04CDB464}"/>
              </a:ext>
            </a:extLst>
          </p:cNvPr>
          <p:cNvSpPr/>
          <p:nvPr/>
        </p:nvSpPr>
        <p:spPr>
          <a:xfrm>
            <a:off x="247809" y="3671712"/>
            <a:ext cx="3852857" cy="22793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Our Contribution: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TZK Proof for Shamir Relation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utoShape 18">
                <a:extLst>
                  <a:ext uri="{FF2B5EF4-FFF2-40B4-BE49-F238E27FC236}">
                    <a16:creationId xmlns:a16="http://schemas.microsoft.com/office/drawing/2014/main" id="{422DA2B7-CE2C-4A95-B4B7-7A0D2AB0D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111" y="2272435"/>
                <a:ext cx="1631446" cy="757633"/>
              </a:xfrm>
              <a:prstGeom prst="cloudCallout">
                <a:avLst>
                  <a:gd name="adj1" fmla="val 70290"/>
                  <a:gd name="adj2" fmla="val 1944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500" b="0" i="0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en-US" sz="16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b="0" dirty="0">
                    <a:solidFill>
                      <a:schemeClr val="tx1"/>
                    </a:solidFill>
                  </a:rPr>
                  <a:t>,</a:t>
                </a:r>
                <a:r>
                  <a:rPr lang="en-US" altLang="en-US" sz="16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da-DK" altLang="en-US" sz="1600" b="0" baseline="-250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0" name="AutoShape 18">
                <a:extLst>
                  <a:ext uri="{FF2B5EF4-FFF2-40B4-BE49-F238E27FC236}">
                    <a16:creationId xmlns:a16="http://schemas.microsoft.com/office/drawing/2014/main" id="{422DA2B7-CE2C-4A95-B4B7-7A0D2AB0D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111" y="2272435"/>
                <a:ext cx="1631446" cy="757633"/>
              </a:xfrm>
              <a:prstGeom prst="cloudCallout">
                <a:avLst>
                  <a:gd name="adj1" fmla="val 70290"/>
                  <a:gd name="adj2" fmla="val 19444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FD334DD3-3E5A-3457-7E64-3E39420FC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8362" y="3619507"/>
                <a:ext cx="286160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5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en-US" sz="15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en-US" sz="15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5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15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15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altLang="en-US" sz="15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5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15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sz="15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en-US" sz="15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5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15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sz="15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en-US" sz="15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Sup>
                        <m:sSubSupPr>
                          <m:ctrlPr>
                            <a:rPr lang="en-US" altLang="en-US" sz="15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5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15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en-US" sz="15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en-US" sz="15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15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en-US" sz="15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5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sz="15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GB" sz="15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FD334DD3-3E5A-3457-7E64-3E39420FC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8362" y="3619507"/>
                <a:ext cx="2861607" cy="323165"/>
              </a:xfrm>
              <a:prstGeom prst="rect">
                <a:avLst/>
              </a:prstGeom>
              <a:blipFill>
                <a:blip r:embed="rId4"/>
                <a:stretch>
                  <a:fillRect b="-11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31">
            <a:extLst>
              <a:ext uri="{FF2B5EF4-FFF2-40B4-BE49-F238E27FC236}">
                <a16:creationId xmlns:a16="http://schemas.microsoft.com/office/drawing/2014/main" id="{96070E33-8A5C-2A61-8CDD-B03923725F52}"/>
              </a:ext>
            </a:extLst>
          </p:cNvPr>
          <p:cNvSpPr/>
          <p:nvPr/>
        </p:nvSpPr>
        <p:spPr>
          <a:xfrm>
            <a:off x="4642506" y="3961919"/>
            <a:ext cx="2636007" cy="178240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66948A-F59D-14AD-BEC5-AB3F2597F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852" y="2761410"/>
            <a:ext cx="530728" cy="7576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B61B5F-8932-8AFE-404E-5E18803A1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4830" y="2853951"/>
            <a:ext cx="538908" cy="73245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279E2BC-14AC-4129-0D95-59E8833B9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4945" y="5828125"/>
            <a:ext cx="262573" cy="266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553F692-7F5E-28E0-5333-A78CF03EDCB8}"/>
                  </a:ext>
                </a:extLst>
              </p:cNvPr>
              <p:cNvSpPr txBox="1"/>
              <p:nvPr/>
            </p:nvSpPr>
            <p:spPr>
              <a:xfrm>
                <a:off x="9060839" y="2179629"/>
                <a:ext cx="148093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Verifier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553F692-7F5E-28E0-5333-A78CF03ED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839" y="2179629"/>
                <a:ext cx="1480935" cy="338554"/>
              </a:xfrm>
              <a:prstGeom prst="rect">
                <a:avLst/>
              </a:prstGeom>
              <a:blipFill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9FF731-1559-D204-346F-DBB6E87846C6}"/>
                  </a:ext>
                </a:extLst>
              </p:cNvPr>
              <p:cNvSpPr txBox="1"/>
              <p:nvPr/>
            </p:nvSpPr>
            <p:spPr>
              <a:xfrm>
                <a:off x="475109" y="3138799"/>
                <a:ext cx="196841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∥…</m:t>
                    </m:r>
                    <m:r>
                      <a:rPr lang="en-US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altLang="en-US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9FF731-1559-D204-346F-DBB6E8784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09" y="3138799"/>
                <a:ext cx="1968419" cy="338554"/>
              </a:xfrm>
              <a:prstGeom prst="rect">
                <a:avLst/>
              </a:prstGeom>
              <a:blipFill>
                <a:blip r:embed="rId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108" y="1329774"/>
                <a:ext cx="11537628" cy="1062118"/>
              </a:xfrm>
            </p:spPr>
            <p:txBody>
              <a:bodyPr>
                <a:norm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ookman Old Style" panose="02050604050505020204" pitchFamily="18" charset="0"/>
                  </a:rPr>
                  <a:t>We present a NI-TZK proof scheme for the following (Shamir)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-d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istributed relation, </a:t>
                </a:r>
              </a:p>
              <a:p>
                <a:pPr marL="0" indent="0" algn="ctr">
                  <a:buNone/>
                </a:pPr>
                <a:br>
                  <a:rPr lang="en-US" altLang="en-US" sz="400" b="0" i="1" dirty="0">
                    <a:solidFill>
                      <a:schemeClr val="tx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108" y="1329774"/>
                <a:ext cx="11537628" cy="1062118"/>
              </a:xfrm>
              <a:blipFill>
                <a:blip r:embed="rId10"/>
                <a:stretch>
                  <a:fillRect l="-317" t="-229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51FAA371-D4DF-6D93-8D0D-273263278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265" y="3861176"/>
                <a:ext cx="4113701" cy="1997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Sample a degree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polynomial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br>
                  <a:rPr lang="en-US" altLang="en-US" sz="1400" dirty="0">
                    <a:solidFill>
                      <a:srgbClr val="FF0000"/>
                    </a:solidFill>
                  </a:rPr>
                </a:br>
                <a:endParaRPr lang="da-DK" altLang="en-US" sz="600" dirty="0">
                  <a:solidFill>
                    <a:srgbClr val="FF0000"/>
                  </a:solidFill>
                </a:endParaRPr>
              </a:p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: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and 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altLang="en-US" sz="14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14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b="1" dirty="0">
                    <a:solidFill>
                      <a:srgbClr val="FF0000"/>
                    </a:solidFill>
                  </a:rPr>
                  <a:t> </a:t>
                </a: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b="1" dirty="0">
                    <a:solidFill>
                      <a:srgbClr val="FF0000"/>
                    </a:solidFill>
                  </a:rPr>
                  <a:t> </a:t>
                </a:r>
                <a:br>
                  <a:rPr lang="da-DK" altLang="en-US" sz="1400" b="1" dirty="0">
                    <a:solidFill>
                      <a:srgbClr val="FF0000"/>
                    </a:solidFill>
                  </a:rPr>
                </a:br>
                <a:endParaRPr lang="da-DK" altLang="en-US" sz="600" b="1" dirty="0">
                  <a:solidFill>
                    <a:srgbClr val="FF0000"/>
                  </a:solidFill>
                </a:endParaRPr>
              </a:p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𝐻𝑎𝑠h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𝑑𝑓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b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Sup>
                          <m:sSubSupPr>
                            <m:ctrlP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b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and send privatly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to verifier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51FAA371-D4DF-6D93-8D0D-273263278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265" y="3861176"/>
                <a:ext cx="4113701" cy="1997855"/>
              </a:xfrm>
              <a:prstGeom prst="rect">
                <a:avLst/>
              </a:prstGeom>
              <a:blipFill>
                <a:blip r:embed="rId11"/>
                <a:stretch>
                  <a:fillRect l="-148" t="-305" b="-21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76AC074D-AA1C-ACE6-653C-DA15427543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5594" y="3829181"/>
                <a:ext cx="4494994" cy="181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1)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accept/reject: 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700" dirty="0">
                  <a:solidFill>
                    <a:srgbClr val="FF0000"/>
                  </a:solidFill>
                </a:endParaRPr>
              </a:p>
              <a:p>
                <a:pPr marL="233363" eaLnBrk="1" hangingPunct="1"/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- If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14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4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14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≠ </m:t>
                    </m:r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reject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5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233363" eaLnBrk="1" hangingPunct="1"/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- Set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𝐻𝑎𝑠h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Sup>
                          <m:sSubSupPr>
                            <m:ctrlP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233363" eaLnBrk="1" hangingPunct="1"/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-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i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outputs accept, otherwise, reject.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9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225425" indent="-225425" eaLnBrk="1" hangingPunct="1">
                  <a:buFont typeface="+mj-lt"/>
                  <a:buAutoNum type="arabicParenR" startAt="2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Return accept, </a:t>
                </a:r>
                <a:r>
                  <a:rPr lang="da-DK" altLang="en-US" sz="1400" i="1" u="sng" dirty="0">
                    <a:solidFill>
                      <a:schemeClr val="tx1">
                        <a:lumMod val="50000"/>
                      </a:schemeClr>
                    </a:solidFill>
                  </a:rPr>
                  <a:t>if all parties</a:t>
                </a: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return accept.</a:t>
                </a: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76AC074D-AA1C-ACE6-653C-DA1542754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5594" y="3829181"/>
                <a:ext cx="4494994" cy="1816075"/>
              </a:xfrm>
              <a:prstGeom prst="rect">
                <a:avLst/>
              </a:prstGeom>
              <a:blipFill>
                <a:blip r:embed="rId12"/>
                <a:stretch>
                  <a:fillRect l="-407" t="-671" b="-20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jdelijke aanduiding voor inhoud 12">
                <a:extLst>
                  <a:ext uri="{FF2B5EF4-FFF2-40B4-BE49-F238E27FC236}">
                    <a16:creationId xmlns:a16="http://schemas.microsoft.com/office/drawing/2014/main" id="{6EB26F82-0465-AB99-FD70-42D5EE278D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31367" y="4405605"/>
                <a:ext cx="2658283" cy="119513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Bookman Old Style" panose="02050604050505020204" pitchFamily="18" charset="0"/>
                  </a:rPr>
                  <a:t>Completeness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Bookman Old Style" panose="02050604050505020204" pitchFamily="18" charset="0"/>
                  </a:rPr>
                  <a:t>Soundness against prover and </a:t>
                </a:r>
                <a14:m>
                  <m:oMath xmlns:m="http://schemas.openxmlformats.org/officeDocument/2006/math">
                    <m:r>
                      <a:rPr lang="en-US" altLang="en-US" sz="1600" b="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verifiers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Bookman Old Style" panose="02050604050505020204" pitchFamily="18" charset="0"/>
                  </a:rPr>
                  <a:t>Threshold ZK</a:t>
                </a:r>
              </a:p>
            </p:txBody>
          </p:sp>
        </mc:Choice>
        <mc:Fallback xmlns="">
          <p:sp>
            <p:nvSpPr>
              <p:cNvPr id="13" name="Tijdelijke aanduiding voor inhoud 12">
                <a:extLst>
                  <a:ext uri="{FF2B5EF4-FFF2-40B4-BE49-F238E27FC236}">
                    <a16:creationId xmlns:a16="http://schemas.microsoft.com/office/drawing/2014/main" id="{6EB26F82-0465-AB99-FD70-42D5EE278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367" y="4405605"/>
                <a:ext cx="2658283" cy="1195139"/>
              </a:xfrm>
              <a:prstGeom prst="rect">
                <a:avLst/>
              </a:prstGeom>
              <a:blipFill>
                <a:blip r:embed="rId13"/>
                <a:stretch>
                  <a:fillRect l="-688" t="-3571" b="-306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1981406-24A9-829B-6F16-A0F0F0BD28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83194" y="2871833"/>
            <a:ext cx="518113" cy="7156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625E6B-055E-2D3B-DB7C-AEF950ED02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3519" y="2894498"/>
            <a:ext cx="518113" cy="720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730A7A-05FA-606F-0EDB-8B97EB2865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71329" y="5823045"/>
            <a:ext cx="243265" cy="2509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57E6BD-D7FF-8F65-687C-46CDE6BC5940}"/>
                  </a:ext>
                </a:extLst>
              </p:cNvPr>
              <p:cNvSpPr txBox="1"/>
              <p:nvPr/>
            </p:nvSpPr>
            <p:spPr>
              <a:xfrm>
                <a:off x="9750368" y="3017507"/>
                <a:ext cx="5627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57E6BD-D7FF-8F65-687C-46CDE6BC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368" y="3017507"/>
                <a:ext cx="56278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C8B4F6-2675-99C2-0AE3-212F24267207}"/>
                  </a:ext>
                </a:extLst>
              </p:cNvPr>
              <p:cNvSpPr txBox="1"/>
              <p:nvPr/>
            </p:nvSpPr>
            <p:spPr>
              <a:xfrm>
                <a:off x="9132445" y="2453149"/>
                <a:ext cx="1337723" cy="369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1800" b="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Sup>
                      <m:sSubSup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da-DK" altLang="en-US" sz="18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C8B4F6-2675-99C2-0AE3-212F24267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445" y="2453149"/>
                <a:ext cx="1337723" cy="369588"/>
              </a:xfrm>
              <a:prstGeom prst="rect">
                <a:avLst/>
              </a:prstGeom>
              <a:blipFill>
                <a:blip r:embed="rId1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0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4535CD-2EFB-88A4-63F5-7BD0234934CB}"/>
              </a:ext>
            </a:extLst>
          </p:cNvPr>
          <p:cNvSpPr/>
          <p:nvPr/>
        </p:nvSpPr>
        <p:spPr>
          <a:xfrm>
            <a:off x="7410882" y="3524384"/>
            <a:ext cx="4566427" cy="25060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6916C2-57E8-ECD7-6B51-925A1450868A}"/>
              </a:ext>
            </a:extLst>
          </p:cNvPr>
          <p:cNvSpPr/>
          <p:nvPr/>
        </p:nvSpPr>
        <p:spPr>
          <a:xfrm>
            <a:off x="206941" y="3424652"/>
            <a:ext cx="3946327" cy="21191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Our Contribution: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VSS Scheme from New TZK Proof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FD334DD3-3E5A-3457-7E64-3E39420FC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1813" y="2985987"/>
                <a:ext cx="292546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en-US" sz="1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Sup>
                        <m:sSubSupPr>
                          <m:ctrlP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en-US" sz="1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GB" sz="14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FD334DD3-3E5A-3457-7E64-3E39420FC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1813" y="2985987"/>
                <a:ext cx="2925460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31">
            <a:extLst>
              <a:ext uri="{FF2B5EF4-FFF2-40B4-BE49-F238E27FC236}">
                <a16:creationId xmlns:a16="http://schemas.microsoft.com/office/drawing/2014/main" id="{96070E33-8A5C-2A61-8CDD-B03923725F52}"/>
              </a:ext>
            </a:extLst>
          </p:cNvPr>
          <p:cNvSpPr/>
          <p:nvPr/>
        </p:nvSpPr>
        <p:spPr>
          <a:xfrm>
            <a:off x="4464704" y="3319270"/>
            <a:ext cx="2647083" cy="178240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66948A-F59D-14AD-BEC5-AB3F2597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107" y="2556412"/>
            <a:ext cx="530728" cy="75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9FF731-1559-D204-346F-DBB6E87846C6}"/>
                  </a:ext>
                </a:extLst>
              </p:cNvPr>
              <p:cNvSpPr txBox="1"/>
              <p:nvPr/>
            </p:nvSpPr>
            <p:spPr>
              <a:xfrm>
                <a:off x="1051327" y="2719364"/>
                <a:ext cx="5389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9FF731-1559-D204-346F-DBB6E8784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27" y="2719364"/>
                <a:ext cx="538908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ijdelijke aanduiding voor inhoud 12">
            <a:extLst>
              <a:ext uri="{FF2B5EF4-FFF2-40B4-BE49-F238E27FC236}">
                <a16:creationId xmlns:a16="http://schemas.microsoft.com/office/drawing/2014/main" id="{E5D42CCB-1653-1547-1D33-A064F1C73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07" y="1307613"/>
            <a:ext cx="11712779" cy="501899"/>
          </a:xfrm>
        </p:spPr>
        <p:txBody>
          <a:bodyPr>
            <a:normAutofit fontScale="92500"/>
          </a:bodyPr>
          <a:lstStyle/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2200" dirty="0">
                <a:latin typeface="Bookman Old Style" panose="02050604050505020204" pitchFamily="18" charset="0"/>
              </a:rPr>
              <a:t>Given the new NI-TZK proof scheme we construct a PQ secure (hash-based) NI-VSS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51FAA371-D4DF-6D93-8D0D-273263278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816" y="3533475"/>
                <a:ext cx="3886387" cy="1878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en-US" sz="14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: sample a degree-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s.t.,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&amp;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9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∥…∥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run the new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NI-TZK scheme &amp; obtains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900" dirty="0">
                  <a:solidFill>
                    <a:srgbClr val="FF0000"/>
                  </a:solidFill>
                </a:endParaRPr>
              </a:p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and send privatly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to participant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a-DK" alt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51FAA371-D4DF-6D93-8D0D-273263278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816" y="3533475"/>
                <a:ext cx="3886387" cy="1878206"/>
              </a:xfrm>
              <a:prstGeom prst="rect">
                <a:avLst/>
              </a:prstGeom>
              <a:blipFill>
                <a:blip r:embed="rId6"/>
                <a:stretch>
                  <a:fillRect l="-157" t="-649" b="-2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76AC074D-AA1C-ACE6-653C-DA15427543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4012" y="3675945"/>
                <a:ext cx="4510191" cy="233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1) </a:t>
                </a:r>
                <a:r>
                  <a:rPr lang="da-DK" altLang="en-US" sz="1400" dirty="0">
                    <a:solidFill>
                      <a:srgbClr val="666666"/>
                    </a:solidFill>
                  </a:rPr>
                  <a:t>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da-DK" altLang="en-US" sz="1400" dirty="0">
                    <a:solidFill>
                      <a:srgbClr val="666666"/>
                    </a:solidFill>
                  </a:rPr>
                  <a:t>outputs accept/reject: </a:t>
                </a:r>
              </a:p>
              <a:p>
                <a:pPr marL="233363" eaLnBrk="1" hangingPunct="1"/>
                <a:r>
                  <a:rPr lang="da-DK" altLang="en-US" sz="1400" dirty="0">
                    <a:solidFill>
                      <a:srgbClr val="666666"/>
                    </a:solidFill>
                  </a:rPr>
                  <a:t>-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40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en-US" sz="140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140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1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en-US" sz="140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US" altLang="en-US" sz="140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a-DK" altLang="en-US" sz="1400" dirty="0">
                    <a:solidFill>
                      <a:srgbClr val="666666"/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1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140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≠ </m:t>
                    </m:r>
                    <m:r>
                      <a:rPr lang="en-US" altLang="en-US" sz="140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altLang="en-US" sz="140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140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da-DK" altLang="en-US" sz="1400" dirty="0">
                    <a:solidFill>
                      <a:srgbClr val="666666"/>
                    </a:solidFill>
                  </a:rPr>
                  <a:t> reject</a:t>
                </a:r>
              </a:p>
              <a:p>
                <a:pPr marL="233363" eaLnBrk="1" hangingPunct="1"/>
                <a:r>
                  <a:rPr lang="da-DK" altLang="en-US" sz="1400" dirty="0">
                    <a:solidFill>
                      <a:srgbClr val="666666"/>
                    </a:solidFill>
                  </a:rPr>
                  <a:t>- Set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𝐻𝑎𝑠h</m:t>
                    </m:r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Sup>
                      <m:sSubSupPr>
                        <m:ctrlPr>
                          <a:rPr lang="en-US" altLang="en-US" sz="1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en-US" sz="1400" i="1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altLang="en-US" sz="1400" dirty="0">
                  <a:solidFill>
                    <a:srgbClr val="666666"/>
                  </a:solidFill>
                </a:endParaRPr>
              </a:p>
              <a:p>
                <a:pPr marL="233363" eaLnBrk="1" hangingPunct="1"/>
                <a:r>
                  <a:rPr lang="da-DK" altLang="en-US" sz="1400" dirty="0">
                    <a:solidFill>
                      <a:srgbClr val="666666"/>
                    </a:solidFill>
                  </a:rPr>
                  <a:t>-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6666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i="1" dirty="0">
                    <a:solidFill>
                      <a:srgbClr val="666666"/>
                    </a:solidFill>
                  </a:rPr>
                  <a:t> </a:t>
                </a:r>
                <a:r>
                  <a:rPr lang="da-DK" altLang="en-US" sz="1400" dirty="0">
                    <a:solidFill>
                      <a:srgbClr val="666666"/>
                    </a:solidFill>
                  </a:rPr>
                  <a:t>outputs accept, otherwise, reject.</a:t>
                </a:r>
                <a:br>
                  <a:rPr lang="da-DK" altLang="en-US" sz="1400" dirty="0">
                    <a:solidFill>
                      <a:srgbClr val="666666"/>
                    </a:solidFill>
                  </a:rPr>
                </a:br>
                <a:endParaRPr lang="da-DK" altLang="en-US" sz="600" dirty="0">
                  <a:solidFill>
                    <a:srgbClr val="666666"/>
                  </a:solidFill>
                </a:endParaRPr>
              </a:p>
              <a:p>
                <a:pPr marL="225425" indent="-225425" eaLnBrk="1" hangingPunct="1">
                  <a:buFont typeface="+mj-lt"/>
                  <a:buAutoNum type="arabicParenR" startAt="2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complains, dealer publish </a:t>
                </a:r>
                <a14:m>
                  <m:oMath xmlns:m="http://schemas.openxmlformats.org/officeDocument/2006/math">
                    <m:r>
                      <a:rPr lang="en-US" alt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Sup>
                      <m:sSubSup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  <m:sup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, s.t., other parties can check them.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r>
                  <a:rPr lang="da-DK" altLang="en-US" sz="5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da-DK" altLang="en-US" sz="8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da-DK" alt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227013" indent="-227013" eaLnBrk="1" hangingPunct="1">
                  <a:buFont typeface="+mj-lt"/>
                  <a:buAutoNum type="arabicParenR" startAt="2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At the end, the honest parties either reject, or get sure that they have received a valid share. </a:t>
                </a: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76AC074D-AA1C-ACE6-653C-DA1542754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4012" y="3675945"/>
                <a:ext cx="4510191" cy="2333075"/>
              </a:xfrm>
              <a:prstGeom prst="rect">
                <a:avLst/>
              </a:prstGeom>
              <a:blipFill>
                <a:blip r:embed="rId7"/>
                <a:stretch>
                  <a:fillRect l="-405" t="-5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9F822A9-CE22-A5DC-17BF-468415A22A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8019" y="2581327"/>
            <a:ext cx="538908" cy="732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88C394-8775-F4A9-F1D5-D93FA38568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4309" y="2812254"/>
            <a:ext cx="262573" cy="266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6687A7-0A8E-DEBE-7B01-B13F3AAA35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6383" y="2599209"/>
            <a:ext cx="518113" cy="715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A2937C-7279-6ACE-F283-8AC1E83F77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6708" y="2621874"/>
            <a:ext cx="518113" cy="720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8DB352-ACEC-EECB-6E87-30EA6F0122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40693" y="2807174"/>
            <a:ext cx="243265" cy="2509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59A9DF-49D9-3714-16FD-983033489E78}"/>
                  </a:ext>
                </a:extLst>
              </p:cNvPr>
              <p:cNvSpPr txBox="1"/>
              <p:nvPr/>
            </p:nvSpPr>
            <p:spPr>
              <a:xfrm>
                <a:off x="9883557" y="2744883"/>
                <a:ext cx="5627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59A9DF-49D9-3714-16FD-983033489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557" y="2744883"/>
                <a:ext cx="56278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jdelijke aanduiding voor inhoud 12">
            <a:extLst>
              <a:ext uri="{FF2B5EF4-FFF2-40B4-BE49-F238E27FC236}">
                <a16:creationId xmlns:a16="http://schemas.microsoft.com/office/drawing/2014/main" id="{223C13B8-76E0-EE24-520D-4E998ED8870A}"/>
              </a:ext>
            </a:extLst>
          </p:cNvPr>
          <p:cNvSpPr txBox="1">
            <a:spLocks/>
          </p:cNvSpPr>
          <p:nvPr/>
        </p:nvSpPr>
        <p:spPr>
          <a:xfrm>
            <a:off x="4452934" y="3616027"/>
            <a:ext cx="2658283" cy="12619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Bookman Old Style" panose="02050604050505020204" pitchFamily="18" charset="0"/>
              </a:rPr>
              <a:t>Completeness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latin typeface="Bookman Old Style" panose="02050604050505020204" pitchFamily="18" charset="0"/>
              </a:rPr>
              <a:t>Reconstructability</a:t>
            </a:r>
            <a:r>
              <a:rPr lang="en-US" sz="1600" dirty="0">
                <a:latin typeface="Bookman Old Style" panose="02050604050505020204" pitchFamily="18" charset="0"/>
              </a:rPr>
              <a:t> (soundness)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Bookman Old Style" panose="02050604050505020204" pitchFamily="18" charset="0"/>
              </a:rPr>
              <a:t>Unpredictable (TZK)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jdelijke aanduiding voor inhoud 12">
                <a:extLst>
                  <a:ext uri="{FF2B5EF4-FFF2-40B4-BE49-F238E27FC236}">
                    <a16:creationId xmlns:a16="http://schemas.microsoft.com/office/drawing/2014/main" id="{93BE39A0-44D4-64DE-35BB-4FFD7C3A17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3776" y="5138590"/>
                <a:ext cx="2658283" cy="86622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600" dirty="0">
                    <a:latin typeface="Bookman Old Style" panose="02050604050505020204" pitchFamily="18" charset="0"/>
                  </a:rPr>
                  <a:t>In practice we can omit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𝑎𝑛𝑑</m:t>
                    </m:r>
                    <m:r>
                      <a:rPr lang="en-US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Sup>
                      <m:sSubSupPr>
                        <m:ctrlP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has enough entropy)</a:t>
                </a:r>
              </a:p>
            </p:txBody>
          </p:sp>
        </mc:Choice>
        <mc:Fallback xmlns="">
          <p:sp>
            <p:nvSpPr>
              <p:cNvPr id="17" name="Tijdelijke aanduiding voor inhoud 12">
                <a:extLst>
                  <a:ext uri="{FF2B5EF4-FFF2-40B4-BE49-F238E27FC236}">
                    <a16:creationId xmlns:a16="http://schemas.microsoft.com/office/drawing/2014/main" id="{93BE39A0-44D4-64DE-35BB-4FFD7C3A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776" y="5138590"/>
                <a:ext cx="2658283" cy="866222"/>
              </a:xfrm>
              <a:prstGeom prst="rect">
                <a:avLst/>
              </a:prstGeom>
              <a:blipFill>
                <a:blip r:embed="rId14"/>
                <a:stretch>
                  <a:fillRect l="-917" t="-2113" r="-2064" b="-422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7F419-89DD-BBAC-24C6-13FFDCC50612}"/>
                  </a:ext>
                </a:extLst>
              </p:cNvPr>
              <p:cNvSpPr txBox="1"/>
              <p:nvPr/>
            </p:nvSpPr>
            <p:spPr>
              <a:xfrm>
                <a:off x="8637934" y="1878155"/>
                <a:ext cx="211232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Shareholder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7F419-89DD-BBAC-24C6-13FFDCC5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934" y="1878155"/>
                <a:ext cx="2112322" cy="338554"/>
              </a:xfrm>
              <a:prstGeom prst="rect">
                <a:avLst/>
              </a:prstGeom>
              <a:blipFill>
                <a:blip r:embed="rId1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34863-5055-21AC-5512-54B2806D87ED}"/>
                  </a:ext>
                </a:extLst>
              </p:cNvPr>
              <p:cNvSpPr txBox="1"/>
              <p:nvPr/>
            </p:nvSpPr>
            <p:spPr>
              <a:xfrm>
                <a:off x="9061241" y="2156946"/>
                <a:ext cx="1326668" cy="369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1800" b="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Sup>
                      <m:sSubSup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da-DK" altLang="en-US" sz="18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34863-5055-21AC-5512-54B2806D8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241" y="2156946"/>
                <a:ext cx="1326668" cy="369588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72B4FF3-1048-0184-019B-F46DCB5B9F19}"/>
              </a:ext>
            </a:extLst>
          </p:cNvPr>
          <p:cNvSpPr txBox="1"/>
          <p:nvPr/>
        </p:nvSpPr>
        <p:spPr>
          <a:xfrm>
            <a:off x="1594804" y="2133984"/>
            <a:ext cx="814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tx1">
                    <a:lumMod val="50000"/>
                  </a:schemeClr>
                </a:solidFill>
              </a:rPr>
              <a:t>Dealer</a:t>
            </a:r>
            <a:endParaRPr lang="da-DK" altLang="en-US" sz="1600" b="0" dirty="0">
              <a:solidFill>
                <a:srgbClr val="7030A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42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6" grpId="0" animBg="1"/>
      <p:bldP spid="17" grpId="0" animBg="1"/>
      <p:bldP spid="22" grpId="0"/>
    </p:bld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2716</Words>
  <Application>Microsoft Office PowerPoint</Application>
  <PresentationFormat>Widescreen</PresentationFormat>
  <Paragraphs>357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Bookman Old Style</vt:lpstr>
      <vt:lpstr>Aharoni</vt:lpstr>
      <vt:lpstr>Wingdings</vt:lpstr>
      <vt:lpstr>Cambria Math</vt:lpstr>
      <vt:lpstr>Arial Black</vt:lpstr>
      <vt:lpstr>KU Leuven</vt:lpstr>
      <vt:lpstr>KU Leuven Sedes</vt:lpstr>
      <vt:lpstr>VSS from Distributed ZK Proofs and Applications  </vt:lpstr>
      <vt:lpstr>Secret Sharing: Motivation</vt:lpstr>
      <vt:lpstr>Shamir Secret Sharing: A Toy Example</vt:lpstr>
      <vt:lpstr>VSS from Homomorphic Commitments:</vt:lpstr>
      <vt:lpstr>VSS from Homomorphic Commitments: Pedersen [Ped91]</vt:lpstr>
      <vt:lpstr>ZK Proofs Over Secret Shared Data: [BBC+19]</vt:lpstr>
      <vt:lpstr>PowerPoint Presentation</vt:lpstr>
      <vt:lpstr>Our Contribution: A TZK Proof for Shamir Relation</vt:lpstr>
      <vt:lpstr>Our Contribution: A VSS Scheme from New TZK Proof</vt:lpstr>
      <vt:lpstr>Our Contribution: (New) Secret Reconstruction Approach </vt:lpstr>
      <vt:lpstr>Performance of New VSS: Asymptotic Costs  </vt:lpstr>
      <vt:lpstr>Performance of New VSS: Empirical Performance   </vt:lpstr>
      <vt:lpstr>The Overhead to Achieve Verifiability: Pedersen, New VSS</vt:lpstr>
      <vt:lpstr>Applications of New VSS Scheme</vt:lpstr>
      <vt:lpstr>More Efficient Robust Threshold Protocols: </vt:lpstr>
      <vt:lpstr>A More Efficient Robust DKG Protocol for DL: </vt:lpstr>
      <vt:lpstr>Efficiency of New DKG Protocol: Asymptotic Costs  </vt:lpstr>
      <vt:lpstr>Conclusion and Future Research: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2020-11-11T02:16:01Z</dcterms:created>
  <dcterms:modified xsi:type="dcterms:W3CDTF">2023-12-05T14:00:05Z</dcterms:modified>
</cp:coreProperties>
</file>