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8"/>
  </p:notesMasterIdLst>
  <p:handoutMasterIdLst>
    <p:handoutMasterId r:id="rId19"/>
  </p:handoutMasterIdLst>
  <p:sldIdLst>
    <p:sldId id="256" r:id="rId2"/>
    <p:sldId id="360" r:id="rId3"/>
    <p:sldId id="405" r:id="rId4"/>
    <p:sldId id="363" r:id="rId5"/>
    <p:sldId id="415" r:id="rId6"/>
    <p:sldId id="365" r:id="rId7"/>
    <p:sldId id="367" r:id="rId8"/>
    <p:sldId id="391" r:id="rId9"/>
    <p:sldId id="407" r:id="rId10"/>
    <p:sldId id="408" r:id="rId11"/>
    <p:sldId id="413" r:id="rId12"/>
    <p:sldId id="412" r:id="rId13"/>
    <p:sldId id="397" r:id="rId14"/>
    <p:sldId id="380" r:id="rId15"/>
    <p:sldId id="414" r:id="rId16"/>
    <p:sldId id="384" r:id="rId1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6600CC"/>
    <a:srgbClr val="FFCC99"/>
    <a:srgbClr val="FF9933"/>
    <a:srgbClr val="6666FF"/>
    <a:srgbClr val="CC3300"/>
    <a:srgbClr val="9999FF"/>
    <a:srgbClr val="CC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6" autoAdjust="0"/>
    <p:restoredTop sz="96323" autoAdjust="0"/>
  </p:normalViewPr>
  <p:slideViewPr>
    <p:cSldViewPr>
      <p:cViewPr varScale="1">
        <p:scale>
          <a:sx n="113" d="100"/>
          <a:sy n="113" d="100"/>
        </p:scale>
        <p:origin x="79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E9F197E-5C75-4044-A68B-19887AB09028}" type="datetimeFigureOut">
              <a:rPr lang="en-US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64C3A00-A997-4060-A97A-8A437C2D6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8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98FAFC34-3E37-49E8-8481-0AE5E77FF7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8510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285C8CC-803E-4373-8544-8D4E0B833AD9}" type="slidenum">
              <a:rPr lang="zh-CN" altLang="en-US" b="0" smtClean="0">
                <a:latin typeface="Arial" charset="0"/>
              </a:rPr>
              <a:pPr/>
              <a:t>1</a:t>
            </a:fld>
            <a:endParaRPr lang="en-US" altLang="zh-CN" b="0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CA69600-AE59-44FA-BC9C-0D60390E373B}" type="slidenum">
              <a:rPr lang="zh-CN" altLang="en-US" b="0" smtClean="0">
                <a:latin typeface="Arial" charset="0"/>
              </a:rPr>
              <a:pPr/>
              <a:t>10</a:t>
            </a:fld>
            <a:endParaRPr lang="en-US" altLang="zh-CN" b="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210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CA69600-AE59-44FA-BC9C-0D60390E373B}" type="slidenum">
              <a:rPr lang="zh-CN" altLang="en-US" b="0" smtClean="0">
                <a:latin typeface="Arial" charset="0"/>
              </a:rPr>
              <a:pPr/>
              <a:t>11</a:t>
            </a:fld>
            <a:endParaRPr lang="en-US" altLang="zh-CN" b="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884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CA69600-AE59-44FA-BC9C-0D60390E373B}" type="slidenum">
              <a:rPr lang="zh-CN" altLang="en-US" b="0" smtClean="0">
                <a:latin typeface="Arial" charset="0"/>
              </a:rPr>
              <a:pPr/>
              <a:t>12</a:t>
            </a:fld>
            <a:endParaRPr lang="en-US" altLang="zh-CN" b="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5309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DC8D715-D542-4918-9641-D2FB46B0FE1E}" type="slidenum">
              <a:rPr lang="zh-CN" altLang="en-US" b="0" smtClean="0">
                <a:latin typeface="Arial" charset="0"/>
              </a:rPr>
              <a:pPr/>
              <a:t>13</a:t>
            </a:fld>
            <a:endParaRPr lang="en-US" altLang="zh-CN" b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049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DC8D715-D542-4918-9641-D2FB46B0FE1E}" type="slidenum">
              <a:rPr lang="zh-CN" altLang="en-US" b="0" smtClean="0">
                <a:latin typeface="Arial" charset="0"/>
              </a:rPr>
              <a:pPr/>
              <a:t>14</a:t>
            </a:fld>
            <a:endParaRPr lang="en-US" altLang="zh-CN" b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DC8D715-D542-4918-9641-D2FB46B0FE1E}" type="slidenum">
              <a:rPr lang="zh-CN" altLang="en-US" b="0" smtClean="0">
                <a:latin typeface="Arial" charset="0"/>
              </a:rPr>
              <a:pPr/>
              <a:t>15</a:t>
            </a:fld>
            <a:endParaRPr lang="en-US" altLang="zh-CN" b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0535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E6110DD-4306-42FC-85D6-1BC037460F6A}" type="slidenum">
              <a:rPr lang="zh-CN" altLang="en-US" b="0" smtClean="0">
                <a:latin typeface="Arial" charset="0"/>
              </a:rPr>
              <a:pPr/>
              <a:t>16</a:t>
            </a:fld>
            <a:endParaRPr lang="en-US" altLang="zh-CN" b="0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CA69600-AE59-44FA-BC9C-0D60390E373B}" type="slidenum">
              <a:rPr lang="zh-CN" altLang="en-US" b="0" smtClean="0">
                <a:latin typeface="Arial" charset="0"/>
              </a:rPr>
              <a:pPr/>
              <a:t>2</a:t>
            </a:fld>
            <a:endParaRPr lang="en-US" altLang="zh-CN" b="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CA69600-AE59-44FA-BC9C-0D60390E373B}" type="slidenum">
              <a:rPr lang="zh-CN" altLang="en-US" b="0" smtClean="0">
                <a:latin typeface="Arial" charset="0"/>
              </a:rPr>
              <a:pPr/>
              <a:t>3</a:t>
            </a:fld>
            <a:endParaRPr lang="en-US" altLang="zh-CN" b="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001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9CCD32E-7C34-4656-A6B5-0922F64DF465}" type="slidenum">
              <a:rPr lang="zh-CN" altLang="en-US" b="0" smtClean="0">
                <a:latin typeface="Arial" charset="0"/>
              </a:rPr>
              <a:pPr/>
              <a:t>4</a:t>
            </a:fld>
            <a:endParaRPr lang="en-US" altLang="zh-CN" b="0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9CCD32E-7C34-4656-A6B5-0922F64DF465}" type="slidenum">
              <a:rPr lang="zh-CN" altLang="en-US" b="0" smtClean="0">
                <a:latin typeface="Arial" charset="0"/>
              </a:rPr>
              <a:pPr/>
              <a:t>5</a:t>
            </a:fld>
            <a:endParaRPr lang="en-US" altLang="zh-CN" b="0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818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7D87424-01BF-41C0-A308-20AEFB578071}" type="slidenum">
              <a:rPr lang="zh-CN" altLang="en-US" b="0" smtClean="0">
                <a:latin typeface="Arial" charset="0"/>
              </a:rPr>
              <a:pPr/>
              <a:t>6</a:t>
            </a:fld>
            <a:endParaRPr lang="en-US" altLang="zh-CN" b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421E48D-EC1A-437B-B423-3B059C75F504}" type="slidenum">
              <a:rPr lang="zh-CN" altLang="en-US" b="0" smtClean="0">
                <a:latin typeface="Arial" charset="0"/>
              </a:rPr>
              <a:pPr/>
              <a:t>7</a:t>
            </a:fld>
            <a:endParaRPr lang="en-US" altLang="zh-CN" b="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421E48D-EC1A-437B-B423-3B059C75F504}" type="slidenum">
              <a:rPr lang="zh-CN" altLang="en-US" b="0" smtClean="0">
                <a:latin typeface="Arial" charset="0"/>
              </a:rPr>
              <a:pPr/>
              <a:t>8</a:t>
            </a:fld>
            <a:endParaRPr lang="en-US" altLang="zh-CN" b="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275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CA69600-AE59-44FA-BC9C-0D60390E373B}" type="slidenum">
              <a:rPr lang="zh-CN" altLang="en-US" b="0" smtClean="0">
                <a:latin typeface="Arial" charset="0"/>
              </a:rPr>
              <a:pPr/>
              <a:t>9</a:t>
            </a:fld>
            <a:endParaRPr lang="en-US" altLang="zh-CN" b="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432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57 w 64000"/>
                <a:gd name="T1" fmla="*/ -38 h 64000"/>
                <a:gd name="T2" fmla="*/ 83 w 64000"/>
                <a:gd name="T3" fmla="*/ 0 h 64000"/>
                <a:gd name="T4" fmla="*/ 57 w 64000"/>
                <a:gd name="T5" fmla="*/ 38 h 64000"/>
                <a:gd name="T6" fmla="*/ 57 w 64000"/>
                <a:gd name="T7" fmla="*/ 38 h 64000"/>
                <a:gd name="T8" fmla="*/ 57 w 64000"/>
                <a:gd name="T9" fmla="*/ 38 h 64000"/>
                <a:gd name="T10" fmla="*/ 57 w 64000"/>
                <a:gd name="T11" fmla="*/ 38 h 64000"/>
                <a:gd name="T12" fmla="*/ 57 w 64000"/>
                <a:gd name="T13" fmla="*/ -38 h 64000"/>
                <a:gd name="T14" fmla="*/ 57 w 64000"/>
                <a:gd name="T15" fmla="*/ -38 h 64000"/>
                <a:gd name="T16" fmla="*/ 57 w 64000"/>
                <a:gd name="T17" fmla="*/ -3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81 w 64000"/>
                <a:gd name="T1" fmla="*/ -41 h 64000"/>
                <a:gd name="T2" fmla="*/ 101 w 64000"/>
                <a:gd name="T3" fmla="*/ 0 h 64000"/>
                <a:gd name="T4" fmla="*/ 81 w 64000"/>
                <a:gd name="T5" fmla="*/ 41 h 64000"/>
                <a:gd name="T6" fmla="*/ 81 w 64000"/>
                <a:gd name="T7" fmla="*/ 41 h 64000"/>
                <a:gd name="T8" fmla="*/ 81 w 64000"/>
                <a:gd name="T9" fmla="*/ 41 h 64000"/>
                <a:gd name="T10" fmla="*/ 81 w 64000"/>
                <a:gd name="T11" fmla="*/ 41 h 64000"/>
                <a:gd name="T12" fmla="*/ 81 w 64000"/>
                <a:gd name="T13" fmla="*/ -41 h 64000"/>
                <a:gd name="T14" fmla="*/ 81 w 64000"/>
                <a:gd name="T15" fmla="*/ -41 h 64000"/>
                <a:gd name="T16" fmla="*/ 81 w 64000"/>
                <a:gd name="T17" fmla="*/ -41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PKC 2014, Buenos Aires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C7BA1-1CBA-4BFF-9BDB-877E6215AD1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6191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PKC 2014, Buenos Aires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1C7C6-1420-4021-A692-AE47E4DFEF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7937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PKC 2014, Buenos Aires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129FA-CEB7-4CBA-B942-2BE34382CC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122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PKC 2014, Buenos Aires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2474D-3DF5-4EDD-A69A-1AAD95FF535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7539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PKC 2014, Buenos Aires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8C748-DCFA-453D-928F-5E68E462A55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865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PKC 2014, Buenos Aires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C4C1E-A0D4-46DE-8112-D227320912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459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PKC 2014, Buenos Aires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2945D-09A6-4EA0-A7D8-FF5FB5DF1B9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092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PKC 2014, Buenos Aires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480C8-7CCC-429C-847C-9E19CE2AA7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2831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PKC 2014, Buenos Aires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EB3FB-33FA-495E-BD45-630AB7F290B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654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PKC 2014, Buenos Aires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3E68D-4375-41DF-A62E-317B1850308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910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PKC 2014, Buenos Aires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A6469-8CBD-41DF-9F8E-382BD45061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811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PKC 2014, Buenos Aires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a typeface="宋体" pitchFamily="2" charset="-122"/>
              </a:defRPr>
            </a:lvl1pPr>
          </a:lstStyle>
          <a:p>
            <a:pPr>
              <a:defRPr/>
            </a:pPr>
            <a:fld id="{939A0523-54E8-4124-BED7-C8FBB108BF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219200"/>
            <a:ext cx="7772400" cy="1219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lIns="0" tIns="0" rIns="0" bIns="0"/>
          <a:lstStyle/>
          <a:p>
            <a:pPr algn="ctr"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altLang="zh-CN" dirty="0">
                <a:ea typeface="宋体" pitchFamily="2" charset="-122"/>
              </a:rPr>
              <a:t>Short Concurrent Covert AKE (Short </a:t>
            </a:r>
            <a:r>
              <a:rPr lang="en-US" altLang="zh-CN" dirty="0" err="1">
                <a:ea typeface="宋体" pitchFamily="2" charset="-122"/>
              </a:rPr>
              <a:t>cAKE</a:t>
            </a:r>
            <a:r>
              <a:rPr lang="en-US" altLang="zh-CN" dirty="0">
                <a:ea typeface="宋体" pitchFamily="2" charset="-122"/>
              </a:rPr>
              <a:t>)</a:t>
            </a:r>
            <a:endParaRPr lang="en-US" altLang="zh-CN" sz="3600" i="1" u="sng" dirty="0"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971800"/>
            <a:ext cx="8534400" cy="3810000"/>
          </a:xfr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zh-CN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宋体" pitchFamily="2" charset="-122"/>
                <a:cs typeface="+mn-cs"/>
              </a:rPr>
              <a:t>Karim </a:t>
            </a:r>
            <a:r>
              <a:rPr kumimoji="0" lang="en-US" altLang="zh-CN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宋体" pitchFamily="2" charset="-122"/>
                <a:cs typeface="+mn-cs"/>
              </a:rPr>
              <a:t>Eldafrawy</a:t>
            </a:r>
            <a:endParaRPr kumimoji="0" lang="en-US" altLang="zh-CN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宋体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宋体" pitchFamily="2" charset="-122"/>
                <a:cs typeface="+mn-cs"/>
              </a:rPr>
              <a:t>SRI International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宋体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zh-CN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宋体" pitchFamily="2" charset="-122"/>
                <a:cs typeface="+mn-cs"/>
              </a:rPr>
              <a:t>Nick </a:t>
            </a:r>
            <a:r>
              <a:rPr kumimoji="0" lang="en-US" altLang="zh-CN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宋体" pitchFamily="2" charset="-122"/>
                <a:cs typeface="+mn-cs"/>
              </a:rPr>
              <a:t>Genise</a:t>
            </a:r>
            <a:endParaRPr kumimoji="0" lang="en-US" altLang="zh-CN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宋体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宋体" pitchFamily="2" charset="-122"/>
                <a:cs typeface="+mn-cs"/>
              </a:rPr>
              <a:t>Duality Technologies</a:t>
            </a:r>
          </a:p>
          <a:p>
            <a:pPr algn="ctr" eaLnBrk="1" hangingPunct="1">
              <a:lnSpc>
                <a:spcPct val="80000"/>
              </a:lnSpc>
            </a:pPr>
            <a:endParaRPr lang="en-US" altLang="zh-CN" sz="1800" dirty="0">
              <a:ea typeface="宋体" pitchFamily="2" charset="-122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altLang="zh-CN" sz="2200" u="sng" dirty="0">
                <a:ea typeface="宋体" pitchFamily="2" charset="-122"/>
              </a:rPr>
              <a:t>Stanislaw Jarecki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zh-CN" sz="1800" dirty="0">
                <a:ea typeface="宋体" pitchFamily="2" charset="-122"/>
              </a:rPr>
              <a:t>University of California, Irvine</a:t>
            </a:r>
          </a:p>
          <a:p>
            <a:pPr algn="ctr" eaLnBrk="1" hangingPunct="1">
              <a:lnSpc>
                <a:spcPct val="11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 algn="ctr" eaLnBrk="1" hangingPunct="1">
              <a:lnSpc>
                <a:spcPct val="11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altLang="zh-CN" sz="2000" dirty="0" err="1">
                <a:ea typeface="宋体" pitchFamily="2" charset="-122"/>
              </a:rPr>
              <a:t>Asiacrypt</a:t>
            </a:r>
            <a:r>
              <a:rPr lang="en-US" altLang="zh-CN" sz="2000" dirty="0">
                <a:ea typeface="宋体" pitchFamily="2" charset="-122"/>
              </a:rPr>
              <a:t> 2023</a:t>
            </a:r>
          </a:p>
          <a:p>
            <a:pPr algn="ctr" eaLnBrk="1" hangingPunct="1">
              <a:lnSpc>
                <a:spcPct val="110000"/>
              </a:lnSpc>
            </a:pPr>
            <a:endParaRPr lang="en-US" altLang="zh-CN" sz="2000" dirty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>
            <a:extLst>
              <a:ext uri="{FF2B5EF4-FFF2-40B4-BE49-F238E27FC236}">
                <a16:creationId xmlns:a16="http://schemas.microsoft.com/office/drawing/2014/main" id="{DD219BE1-B39B-4875-ACF0-794F93CAC1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988"/>
            <a:ext cx="8077200" cy="533400"/>
          </a:xfrm>
        </p:spPr>
        <p:txBody>
          <a:bodyPr/>
          <a:lstStyle/>
          <a:p>
            <a:pPr algn="ctr" eaLnBrk="1" hangingPunct="1"/>
            <a:r>
              <a:rPr lang="en-US" altLang="zh-CN" sz="2800" dirty="0">
                <a:ea typeface="宋体" pitchFamily="2" charset="-122"/>
              </a:rPr>
              <a:t>Towards covert (group-based) AKE (</a:t>
            </a:r>
            <a:r>
              <a:rPr lang="en-US" altLang="zh-CN" sz="2800" dirty="0" err="1">
                <a:ea typeface="宋体" pitchFamily="2" charset="-122"/>
              </a:rPr>
              <a:t>cAKE</a:t>
            </a:r>
            <a:r>
              <a:rPr lang="en-US" altLang="zh-CN" sz="2800" dirty="0">
                <a:ea typeface="宋体" pitchFamily="2" charset="-122"/>
              </a:rPr>
              <a:t>)</a:t>
            </a:r>
            <a:endParaRPr lang="en-US" altLang="zh-CN" sz="1800" dirty="0">
              <a:ea typeface="宋体" pitchFamily="2" charset="-122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5F0C3D0-4D34-5DFE-D73A-FE7630D36D47}"/>
              </a:ext>
            </a:extLst>
          </p:cNvPr>
          <p:cNvGrpSpPr/>
          <p:nvPr/>
        </p:nvGrpSpPr>
        <p:grpSpPr>
          <a:xfrm>
            <a:off x="352772" y="4445000"/>
            <a:ext cx="8636363" cy="1201823"/>
            <a:chOff x="352772" y="4445000"/>
            <a:chExt cx="8636363" cy="1201823"/>
          </a:xfrm>
        </p:grpSpPr>
        <p:sp>
          <p:nvSpPr>
            <p:cNvPr id="6" name="Text Box 130">
              <a:extLst>
                <a:ext uri="{FF2B5EF4-FFF2-40B4-BE49-F238E27FC236}">
                  <a16:creationId xmlns:a16="http://schemas.microsoft.com/office/drawing/2014/main" id="{B0235453-1768-A6FF-CD3F-70A57E15BE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954" y="4542220"/>
              <a:ext cx="3952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0" dirty="0">
                  <a:ea typeface="宋体" pitchFamily="2" charset="-122"/>
                </a:rPr>
                <a:t>A</a:t>
              </a:r>
              <a:endParaRPr lang="en-US" altLang="zh-CN" sz="1800" b="0" baseline="-25000" dirty="0">
                <a:ea typeface="宋体" pitchFamily="2" charset="-122"/>
              </a:endParaRPr>
            </a:p>
          </p:txBody>
        </p:sp>
        <p:sp>
          <p:nvSpPr>
            <p:cNvPr id="7" name="Text Box 130">
              <a:extLst>
                <a:ext uri="{FF2B5EF4-FFF2-40B4-BE49-F238E27FC236}">
                  <a16:creationId xmlns:a16="http://schemas.microsoft.com/office/drawing/2014/main" id="{7E1D8909-8AFA-450E-B3B7-2FFB9A6C77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8164" y="4445000"/>
              <a:ext cx="3968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0" dirty="0">
                  <a:ea typeface="宋体" pitchFamily="2" charset="-122"/>
                </a:rPr>
                <a:t>B</a:t>
              </a:r>
              <a:endParaRPr lang="en-US" altLang="zh-CN" sz="1800" b="0" baseline="-25000" dirty="0">
                <a:ea typeface="宋体" pitchFamily="2" charset="-122"/>
              </a:endParaRPr>
            </a:p>
          </p:txBody>
        </p:sp>
        <p:sp>
          <p:nvSpPr>
            <p:cNvPr id="8" name="Rectangle 34">
              <a:extLst>
                <a:ext uri="{FF2B5EF4-FFF2-40B4-BE49-F238E27FC236}">
                  <a16:creationId xmlns:a16="http://schemas.microsoft.com/office/drawing/2014/main" id="{DEF732C1-680C-1F45-D50C-15CFE321E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6888" y="4597783"/>
              <a:ext cx="217399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0" dirty="0">
                  <a:ea typeface="宋体" pitchFamily="2" charset="-122"/>
                </a:rPr>
                <a:t>C</a:t>
              </a:r>
              <a:r>
                <a:rPr lang="en-US" altLang="zh-CN" sz="1800" baseline="-25000" dirty="0">
                  <a:ea typeface="宋体" pitchFamily="2" charset="-122"/>
                </a:rPr>
                <a:t>A</a:t>
              </a:r>
              <a:r>
                <a:rPr lang="en-US" altLang="zh-CN" sz="1800" b="0" dirty="0">
                  <a:ea typeface="宋体" pitchFamily="2" charset="-122"/>
                </a:rPr>
                <a:t> = COM(</a:t>
              </a:r>
              <a:r>
                <a:rPr lang="en-US" altLang="zh-CN" sz="1800" b="0" dirty="0" err="1">
                  <a:ea typeface="宋体" pitchFamily="2" charset="-122"/>
                </a:rPr>
                <a:t>cert</a:t>
              </a:r>
              <a:r>
                <a:rPr lang="en-US" altLang="zh-CN" sz="1800" baseline="-25000" dirty="0" err="1">
                  <a:ea typeface="宋体" pitchFamily="2" charset="-122"/>
                </a:rPr>
                <a:t>A</a:t>
              </a:r>
              <a:r>
                <a:rPr lang="en-US" altLang="zh-CN" sz="1800" b="0" dirty="0">
                  <a:ea typeface="宋体" pitchFamily="2" charset="-122"/>
                </a:rPr>
                <a:t>)</a:t>
              </a:r>
              <a:endParaRPr lang="en-US" altLang="en-US" sz="1800" dirty="0"/>
            </a:p>
          </p:txBody>
        </p:sp>
        <p:sp>
          <p:nvSpPr>
            <p:cNvPr id="12" name="Rectangle 30">
              <a:extLst>
                <a:ext uri="{FF2B5EF4-FFF2-40B4-BE49-F238E27FC236}">
                  <a16:creationId xmlns:a16="http://schemas.microsoft.com/office/drawing/2014/main" id="{73193EED-3B79-B82E-68E2-309A89328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6651" y="4815826"/>
              <a:ext cx="15824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0" dirty="0">
                  <a:ea typeface="宋体" pitchFamily="2" charset="-122"/>
                </a:rPr>
                <a:t>(</a:t>
              </a:r>
              <a:r>
                <a:rPr lang="en-US" altLang="zh-CN" sz="1800" b="0" dirty="0" err="1">
                  <a:solidFill>
                    <a:srgbClr val="000066"/>
                  </a:solidFill>
                  <a:ea typeface="宋体" pitchFamily="2" charset="-122"/>
                </a:rPr>
                <a:t>gpk</a:t>
              </a:r>
              <a:r>
                <a:rPr lang="en-US" altLang="zh-CN" sz="1800" baseline="-25000" dirty="0" err="1">
                  <a:solidFill>
                    <a:srgbClr val="000066"/>
                  </a:solidFill>
                  <a:ea typeface="宋体" pitchFamily="2" charset="-122"/>
                </a:rPr>
                <a:t>B</a:t>
              </a:r>
              <a:r>
                <a:rPr lang="en-US" altLang="zh-CN" sz="1800" b="0" dirty="0" err="1">
                  <a:solidFill>
                    <a:schemeClr val="bg2">
                      <a:lumMod val="40000"/>
                      <a:lumOff val="60000"/>
                    </a:schemeClr>
                  </a:solidFill>
                  <a:ea typeface="宋体" pitchFamily="2" charset="-122"/>
                </a:rPr>
                <a:t>,cert</a:t>
              </a:r>
              <a:r>
                <a:rPr lang="en-US" altLang="zh-CN" sz="1800" baseline="-25000" dirty="0" err="1">
                  <a:solidFill>
                    <a:schemeClr val="bg2">
                      <a:lumMod val="40000"/>
                      <a:lumOff val="60000"/>
                    </a:schemeClr>
                  </a:solidFill>
                  <a:ea typeface="宋体" pitchFamily="2" charset="-122"/>
                </a:rPr>
                <a:t>B</a:t>
              </a:r>
              <a:r>
                <a:rPr lang="en-US" altLang="zh-CN" sz="1800" b="0" dirty="0">
                  <a:ea typeface="宋体" pitchFamily="2" charset="-122"/>
                </a:rPr>
                <a:t>)</a:t>
              </a:r>
              <a:endParaRPr lang="en-US" altLang="en-US" sz="1800" dirty="0"/>
            </a:p>
          </p:txBody>
        </p:sp>
        <p:sp>
          <p:nvSpPr>
            <p:cNvPr id="18" name="Rectangle 18">
              <a:extLst>
                <a:ext uri="{FF2B5EF4-FFF2-40B4-BE49-F238E27FC236}">
                  <a16:creationId xmlns:a16="http://schemas.microsoft.com/office/drawing/2014/main" id="{92D44053-3078-5BAF-1784-9D7F1029E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772" y="4915388"/>
              <a:ext cx="158889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0" dirty="0">
                  <a:ea typeface="宋体" pitchFamily="2" charset="-122"/>
                </a:rPr>
                <a:t>(</a:t>
              </a:r>
              <a:r>
                <a:rPr lang="en-US" altLang="zh-CN" sz="1800" b="0" dirty="0" err="1">
                  <a:solidFill>
                    <a:schemeClr val="bg2">
                      <a:lumMod val="40000"/>
                      <a:lumOff val="60000"/>
                    </a:schemeClr>
                  </a:solidFill>
                  <a:ea typeface="宋体" pitchFamily="2" charset="-122"/>
                </a:rPr>
                <a:t>gpk</a:t>
              </a:r>
              <a:r>
                <a:rPr lang="en-US" altLang="zh-CN" sz="1800" baseline="-25000" dirty="0" err="1">
                  <a:solidFill>
                    <a:schemeClr val="bg2">
                      <a:lumMod val="40000"/>
                      <a:lumOff val="60000"/>
                    </a:schemeClr>
                  </a:solidFill>
                  <a:ea typeface="宋体" pitchFamily="2" charset="-122"/>
                </a:rPr>
                <a:t>A</a:t>
              </a:r>
              <a:r>
                <a:rPr lang="en-US" altLang="zh-CN" sz="1800" b="0" dirty="0" err="1">
                  <a:solidFill>
                    <a:schemeClr val="bg2">
                      <a:lumMod val="40000"/>
                      <a:lumOff val="60000"/>
                    </a:schemeClr>
                  </a:solidFill>
                  <a:ea typeface="宋体" pitchFamily="2" charset="-122"/>
                </a:rPr>
                <a:t>,</a:t>
              </a:r>
              <a:r>
                <a:rPr lang="en-US" altLang="zh-CN" sz="1800" b="0" dirty="0" err="1">
                  <a:ea typeface="宋体" pitchFamily="2" charset="-122"/>
                </a:rPr>
                <a:t>cert</a:t>
              </a:r>
              <a:r>
                <a:rPr lang="en-US" altLang="zh-CN" sz="1800" baseline="-25000" dirty="0" err="1">
                  <a:ea typeface="宋体" pitchFamily="2" charset="-122"/>
                </a:rPr>
                <a:t>A</a:t>
              </a:r>
              <a:r>
                <a:rPr lang="en-US" altLang="zh-CN" sz="1800" b="0" dirty="0">
                  <a:ea typeface="宋体" pitchFamily="2" charset="-122"/>
                </a:rPr>
                <a:t>)</a:t>
              </a:r>
              <a:endParaRPr lang="en-US" altLang="en-US" sz="1800" dirty="0"/>
            </a:p>
          </p:txBody>
        </p:sp>
        <p:sp>
          <p:nvSpPr>
            <p:cNvPr id="19" name="Line 128">
              <a:extLst>
                <a:ext uri="{FF2B5EF4-FFF2-40B4-BE49-F238E27FC236}">
                  <a16:creationId xmlns:a16="http://schemas.microsoft.com/office/drawing/2014/main" id="{F54B02CC-DA35-E157-9CAE-1791C38558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3000" y="5642358"/>
              <a:ext cx="3530600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199FCD1-A213-E71D-E578-18D34652783F}"/>
                </a:ext>
              </a:extLst>
            </p:cNvPr>
            <p:cNvSpPr/>
            <p:nvPr/>
          </p:nvSpPr>
          <p:spPr>
            <a:xfrm>
              <a:off x="2778125" y="5185158"/>
              <a:ext cx="31390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b="0" dirty="0">
                  <a:ea typeface="宋体" pitchFamily="2" charset="-122"/>
                </a:rPr>
                <a:t>ZKP</a:t>
              </a:r>
              <a:r>
                <a:rPr lang="en-US" altLang="zh-CN" sz="2000" b="0" dirty="0">
                  <a:ea typeface="宋体" pitchFamily="2" charset="-122"/>
                </a:rPr>
                <a:t>[</a:t>
              </a:r>
              <a:r>
                <a:rPr lang="en-US" altLang="zh-CN" b="0" dirty="0">
                  <a:ea typeface="宋体" pitchFamily="2" charset="-122"/>
                </a:rPr>
                <a:t> C</a:t>
              </a:r>
              <a:r>
                <a:rPr lang="en-US" altLang="zh-CN" baseline="-25000" dirty="0">
                  <a:ea typeface="宋体" pitchFamily="2" charset="-122"/>
                </a:rPr>
                <a:t>A</a:t>
              </a:r>
              <a:r>
                <a:rPr lang="en-US" altLang="zh-CN" b="0" dirty="0">
                  <a:ea typeface="宋体" pitchFamily="2" charset="-122"/>
                </a:rPr>
                <a:t> </a:t>
              </a:r>
              <a:r>
                <a:rPr lang="en-US" altLang="zh-CN" sz="2800" b="0" baseline="2000" dirty="0">
                  <a:ea typeface="宋体" pitchFamily="2" charset="-122"/>
                  <a:sym typeface="Symbol"/>
                </a:rPr>
                <a:t></a:t>
              </a:r>
              <a:r>
                <a:rPr lang="en-US" altLang="zh-CN" b="0" dirty="0">
                  <a:ea typeface="宋体" pitchFamily="2" charset="-122"/>
                  <a:sym typeface="Symbol"/>
                </a:rPr>
                <a:t> </a:t>
              </a:r>
              <a:r>
                <a:rPr lang="en-US" altLang="zh-CN" dirty="0" err="1">
                  <a:ea typeface="宋体" pitchFamily="2" charset="-122"/>
                  <a:sym typeface="Symbol"/>
                </a:rPr>
                <a:t>L</a:t>
              </a:r>
              <a:r>
                <a:rPr lang="en-US" altLang="zh-CN" baseline="30000" dirty="0" err="1">
                  <a:latin typeface="+mn-lt"/>
                  <a:ea typeface="SimHei" panose="02010609060101010101" pitchFamily="49" charset="-122"/>
                  <a:sym typeface="Symbol"/>
                </a:rPr>
                <a:t>ComCert</a:t>
              </a:r>
              <a:r>
                <a:rPr lang="en-US" altLang="zh-CN" baseline="30000" dirty="0">
                  <a:latin typeface="+mn-lt"/>
                  <a:ea typeface="SimHei" panose="02010609060101010101" pitchFamily="49" charset="-122"/>
                  <a:sym typeface="Symbol"/>
                </a:rPr>
                <a:t>(</a:t>
              </a:r>
              <a:r>
                <a:rPr lang="en-US" altLang="zh-CN" sz="1800" b="0" baseline="30000" dirty="0" err="1">
                  <a:solidFill>
                    <a:srgbClr val="000066"/>
                  </a:solidFill>
                  <a:ea typeface="宋体" pitchFamily="2" charset="-122"/>
                </a:rPr>
                <a:t>gpk</a:t>
              </a:r>
              <a:r>
                <a:rPr lang="en-US" altLang="zh-CN" sz="1800" baseline="30000" dirty="0" err="1">
                  <a:solidFill>
                    <a:srgbClr val="000066"/>
                  </a:solidFill>
                  <a:ea typeface="宋体" pitchFamily="2" charset="-122"/>
                </a:rPr>
                <a:t>B</a:t>
              </a:r>
              <a:r>
                <a:rPr lang="en-US" altLang="zh-CN" baseline="30000" dirty="0">
                  <a:latin typeface="+mn-lt"/>
                  <a:ea typeface="SimHei" panose="02010609060101010101" pitchFamily="49" charset="-122"/>
                  <a:sym typeface="Symbol"/>
                </a:rPr>
                <a:t>)</a:t>
              </a:r>
              <a:r>
                <a:rPr lang="en-US" altLang="zh-CN" sz="2400" b="0" dirty="0">
                  <a:ea typeface="宋体" pitchFamily="2" charset="-122"/>
                  <a:sym typeface="Symbol"/>
                </a:rPr>
                <a:t> </a:t>
              </a:r>
              <a:r>
                <a:rPr lang="en-US" altLang="zh-CN" sz="2000" b="0" dirty="0">
                  <a:ea typeface="宋体" pitchFamily="2" charset="-122"/>
                </a:rPr>
                <a:t>]</a:t>
              </a:r>
              <a:endParaRPr lang="en-US" dirty="0"/>
            </a:p>
          </p:txBody>
        </p:sp>
        <p:sp>
          <p:nvSpPr>
            <p:cNvPr id="21" name="Line 128">
              <a:extLst>
                <a:ext uri="{FF2B5EF4-FFF2-40B4-BE49-F238E27FC236}">
                  <a16:creationId xmlns:a16="http://schemas.microsoft.com/office/drawing/2014/main" id="{51DB63C5-2D8F-372E-43FD-F5C0273D9D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3000" y="4999420"/>
              <a:ext cx="3530600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Rectangle 2">
            <a:extLst>
              <a:ext uri="{FF2B5EF4-FFF2-40B4-BE49-F238E27FC236}">
                <a16:creationId xmlns:a16="http://schemas.microsoft.com/office/drawing/2014/main" id="{45C9FC59-099B-8FD5-4BF5-84C8B92CD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542220"/>
            <a:ext cx="4114800" cy="1295400"/>
          </a:xfrm>
          <a:prstGeom prst="rect">
            <a:avLst/>
          </a:prstGeom>
          <a:noFill/>
          <a:ln w="9525" algn="ctr">
            <a:noFill/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6B94B97B-832F-2CD6-8464-D76B4254C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72" y="643304"/>
            <a:ext cx="8461027" cy="8251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Assume root of trust Cert. Authority (CA) with a “group public key” </a:t>
            </a:r>
            <a:r>
              <a:rPr lang="en-US" altLang="zh-CN" sz="1800" b="0" kern="0" dirty="0" err="1">
                <a:ea typeface="宋体" pitchFamily="2" charset="-122"/>
                <a:sym typeface="Symbol"/>
              </a:rPr>
              <a:t>gpk</a:t>
            </a:r>
            <a:endParaRPr lang="en-US" altLang="zh-CN" sz="1800" b="0" kern="0" dirty="0">
              <a:ea typeface="宋体" pitchFamily="2" charset="-122"/>
              <a:sym typeface="Symbol"/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Assume CA issues certificates cert</a:t>
            </a:r>
            <a:r>
              <a:rPr lang="en-US" altLang="zh-CN" sz="1800" b="0" kern="0" baseline="-25000" dirty="0">
                <a:ea typeface="宋体" pitchFamily="2" charset="-122"/>
                <a:sym typeface="Symbol"/>
              </a:rPr>
              <a:t>1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,cert</a:t>
            </a:r>
            <a:r>
              <a:rPr lang="en-US" altLang="zh-CN" sz="1800" b="0" kern="0" baseline="-25000" dirty="0">
                <a:ea typeface="宋体" pitchFamily="2" charset="-122"/>
                <a:sym typeface="Symbol"/>
              </a:rPr>
              <a:t>2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,… to end-users</a:t>
            </a: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7C2C4D2E-3829-A9F1-3A9B-DC3211B64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554" y="3797593"/>
            <a:ext cx="8461027" cy="5446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How to achieve this?  Consider authentication in the A-to-B direction:</a:t>
            </a:r>
          </a:p>
        </p:txBody>
      </p:sp>
      <p:sp>
        <p:nvSpPr>
          <p:cNvPr id="29" name="Oval 6">
            <a:extLst>
              <a:ext uri="{FF2B5EF4-FFF2-40B4-BE49-F238E27FC236}">
                <a16:creationId xmlns:a16="http://schemas.microsoft.com/office/drawing/2014/main" id="{0B9CA314-BA96-22A0-B1EC-CE598121D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4846" y="4521200"/>
            <a:ext cx="2327744" cy="508158"/>
          </a:xfrm>
          <a:prstGeom prst="ellipse">
            <a:avLst/>
          </a:prstGeom>
          <a:noFill/>
          <a:ln w="381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" name="Rectangle 18">
            <a:extLst>
              <a:ext uri="{FF2B5EF4-FFF2-40B4-BE49-F238E27FC236}">
                <a16:creationId xmlns:a16="http://schemas.microsoft.com/office/drawing/2014/main" id="{CD207386-4F1B-2D4A-0953-328AE5248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5246" y="4549802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solidFill>
                  <a:srgbClr val="00B050"/>
                </a:solidFill>
                <a:ea typeface="宋体" pitchFamily="2" charset="-122"/>
              </a:rPr>
              <a:t>$ ≈ </a:t>
            </a:r>
            <a:endParaRPr lang="en-US" altLang="en-US" sz="1800" b="0" dirty="0">
              <a:solidFill>
                <a:srgbClr val="00B050"/>
              </a:solidFill>
            </a:endParaRPr>
          </a:p>
        </p:txBody>
      </p:sp>
      <p:sp>
        <p:nvSpPr>
          <p:cNvPr id="32" name="Oval 33">
            <a:extLst>
              <a:ext uri="{FF2B5EF4-FFF2-40B4-BE49-F238E27FC236}">
                <a16:creationId xmlns:a16="http://schemas.microsoft.com/office/drawing/2014/main" id="{FA8FEC47-56A9-109A-2726-6119CAC35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4184" y="5185158"/>
            <a:ext cx="3344862" cy="479042"/>
          </a:xfrm>
          <a:prstGeom prst="ellipse">
            <a:avLst/>
          </a:prstGeom>
          <a:noFill/>
          <a:ln w="38100" algn="ctr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7F70894-A82D-7020-D699-21A696E78014}"/>
              </a:ext>
            </a:extLst>
          </p:cNvPr>
          <p:cNvSpPr txBox="1"/>
          <p:nvPr/>
        </p:nvSpPr>
        <p:spPr>
          <a:xfrm>
            <a:off x="6103701" y="5356089"/>
            <a:ext cx="29055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0" kern="0" dirty="0">
                <a:solidFill>
                  <a:srgbClr val="C00000"/>
                </a:solidFill>
                <a:ea typeface="宋体" pitchFamily="2" charset="-122"/>
                <a:sym typeface="Symbol"/>
              </a:rPr>
              <a:t>verifiable </a:t>
            </a:r>
            <a:r>
              <a:rPr lang="en-US" altLang="zh-CN" sz="1800" b="0" kern="0" dirty="0">
                <a:solidFill>
                  <a:srgbClr val="C00000"/>
                </a:solidFill>
                <a:ea typeface="宋体" pitchFamily="2" charset="-122"/>
                <a:sym typeface="Symbol" panose="05050102010706020507" pitchFamily="18" charset="2"/>
              </a:rPr>
              <a:t> non-covert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0" name="Rectangle 3">
            <a:extLst>
              <a:ext uri="{FF2B5EF4-FFF2-40B4-BE49-F238E27FC236}">
                <a16:creationId xmlns:a16="http://schemas.microsoft.com/office/drawing/2014/main" id="{0F9D16EF-8695-A62B-1E4B-AF8EFD74C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943600"/>
            <a:ext cx="8836735" cy="7611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If cert = </a:t>
            </a:r>
            <a:r>
              <a:rPr lang="en-US" altLang="zh-CN" sz="1800" b="0" i="1" kern="0" dirty="0">
                <a:ea typeface="宋体" pitchFamily="2" charset="-122"/>
                <a:sym typeface="Symbol"/>
              </a:rPr>
              <a:t>randomizable signature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 under </a:t>
            </a:r>
            <a:r>
              <a:rPr lang="en-US" altLang="zh-CN" sz="1800" b="0" kern="0" dirty="0" err="1">
                <a:ea typeface="宋体" pitchFamily="2" charset="-122"/>
                <a:sym typeface="Symbol"/>
              </a:rPr>
              <a:t>gpk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 [Pointcheval-Sanders’16] then </a:t>
            </a:r>
            <a:r>
              <a:rPr lang="en-US" altLang="zh-CN" sz="1800" b="0" i="1" kern="0" dirty="0">
                <a:ea typeface="宋体" pitchFamily="2" charset="-122"/>
                <a:sym typeface="Symbol" panose="05050102010706020507" pitchFamily="18" charset="2"/>
              </a:rPr>
              <a:t>Sigma-protocol ZKP</a:t>
            </a:r>
            <a:r>
              <a:rPr lang="en-US" altLang="zh-CN" sz="1800" b="0" kern="0" dirty="0">
                <a:ea typeface="宋体" pitchFamily="2" charset="-122"/>
                <a:sym typeface="Symbol" panose="05050102010706020507" pitchFamily="18" charset="2"/>
              </a:rPr>
              <a:t> for </a:t>
            </a:r>
            <a:r>
              <a:rPr lang="en-US" altLang="zh-CN" sz="1800" dirty="0" err="1">
                <a:ea typeface="宋体" pitchFamily="2" charset="-122"/>
                <a:sym typeface="Symbol"/>
              </a:rPr>
              <a:t>L</a:t>
            </a:r>
            <a:r>
              <a:rPr lang="en-US" altLang="zh-CN" sz="1800" baseline="30000" dirty="0" err="1">
                <a:ea typeface="SimHei" panose="02010609060101010101" pitchFamily="49" charset="-122"/>
                <a:sym typeface="Symbol"/>
              </a:rPr>
              <a:t>ComCert</a:t>
            </a:r>
            <a:r>
              <a:rPr lang="en-US" altLang="zh-CN" sz="1800" baseline="30000" dirty="0">
                <a:ea typeface="SimHei" panose="02010609060101010101" pitchFamily="49" charset="-122"/>
                <a:sym typeface="Symbol"/>
              </a:rPr>
              <a:t>(</a:t>
            </a:r>
            <a:r>
              <a:rPr lang="en-US" altLang="zh-CN" sz="1800" b="0" baseline="30000" dirty="0" err="1">
                <a:solidFill>
                  <a:srgbClr val="000066"/>
                </a:solidFill>
                <a:ea typeface="宋体" pitchFamily="2" charset="-122"/>
              </a:rPr>
              <a:t>gpk</a:t>
            </a:r>
            <a:r>
              <a:rPr lang="en-US" altLang="zh-CN" sz="1800" baseline="30000" dirty="0">
                <a:ea typeface="SimHei" panose="02010609060101010101" pitchFamily="49" charset="-122"/>
                <a:sym typeface="Symbol"/>
              </a:rPr>
              <a:t>)</a:t>
            </a:r>
            <a:r>
              <a:rPr lang="en-US" altLang="zh-CN" sz="1800" b="0" kern="0" dirty="0">
                <a:ea typeface="宋体" pitchFamily="2" charset="-122"/>
                <a:sym typeface="Symbol" panose="05050102010706020507" pitchFamily="18" charset="2"/>
              </a:rPr>
              <a:t> 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uses only 512 bits and 2 bilinear maps</a:t>
            </a:r>
          </a:p>
        </p:txBody>
      </p:sp>
      <p:sp>
        <p:nvSpPr>
          <p:cNvPr id="44" name="Line 128">
            <a:extLst>
              <a:ext uri="{FF2B5EF4-FFF2-40B4-BE49-F238E27FC236}">
                <a16:creationId xmlns:a16="http://schemas.microsoft.com/office/drawing/2014/main" id="{39C3B4F8-76C4-B254-2220-4FA1EDEF12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9788" y="2131949"/>
            <a:ext cx="2101580" cy="1741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Text Box 130">
            <a:extLst>
              <a:ext uri="{FF2B5EF4-FFF2-40B4-BE49-F238E27FC236}">
                <a16:creationId xmlns:a16="http://schemas.microsoft.com/office/drawing/2014/main" id="{F951E76A-154E-A961-DAC1-15BD0E1DC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2919" y="1722097"/>
            <a:ext cx="6590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solidFill>
                  <a:srgbClr val="00B050"/>
                </a:solidFill>
                <a:ea typeface="宋体" pitchFamily="2" charset="-122"/>
              </a:rPr>
              <a:t>B</a:t>
            </a:r>
          </a:p>
        </p:txBody>
      </p:sp>
      <p:sp>
        <p:nvSpPr>
          <p:cNvPr id="47" name="Line 128">
            <a:extLst>
              <a:ext uri="{FF2B5EF4-FFF2-40B4-BE49-F238E27FC236}">
                <a16:creationId xmlns:a16="http://schemas.microsoft.com/office/drawing/2014/main" id="{51FE7A34-3A50-FB6F-7C1C-16BD5A9C2FA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10200" y="2150835"/>
            <a:ext cx="1834501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131">
                <a:extLst>
                  <a:ext uri="{FF2B5EF4-FFF2-40B4-BE49-F238E27FC236}">
                    <a16:creationId xmlns:a16="http://schemas.microsoft.com/office/drawing/2014/main" id="{E3687FB8-5915-0F8B-6830-146938368C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78923" y="1747745"/>
                <a:ext cx="1431958" cy="87203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lnSpc>
                    <a:spcPct val="150000"/>
                  </a:lnSpc>
                  <a:defRPr/>
                </a:pPr>
                <a:r>
                  <a:rPr lang="el-GR" altLang="zh-CN" sz="1800" dirty="0">
                    <a:solidFill>
                      <a:srgbClr val="000066"/>
                    </a:solidFill>
                    <a:latin typeface="Arial"/>
                    <a:ea typeface="宋体" pitchFamily="2" charset="-122"/>
                    <a:cs typeface="Arial"/>
                  </a:rPr>
                  <a:t>π</a:t>
                </a:r>
                <a:r>
                  <a:rPr lang="en-US" altLang="zh-CN" sz="1800" dirty="0">
                    <a:solidFill>
                      <a:srgbClr val="000066"/>
                    </a:solidFill>
                    <a:latin typeface="Arial"/>
                    <a:ea typeface="宋体" pitchFamily="2" charset="-122"/>
                    <a:cs typeface="Arial"/>
                  </a:rPr>
                  <a:t> for </a:t>
                </a:r>
                <a:r>
                  <a:rPr lang="en-US" altLang="zh-CN" dirty="0" err="1">
                    <a:solidFill>
                      <a:srgbClr val="000066"/>
                    </a:solidFill>
                    <a:latin typeface="Arial"/>
                    <a:ea typeface="宋体" pitchFamily="2" charset="-122"/>
                    <a:cs typeface="Arial"/>
                  </a:rPr>
                  <a:t>cAKE</a:t>
                </a:r>
                <a:r>
                  <a:rPr lang="en-US" altLang="zh-CN" dirty="0">
                    <a:solidFill>
                      <a:srgbClr val="000066"/>
                    </a:solidFill>
                    <a:latin typeface="Arial"/>
                    <a:ea typeface="宋体" pitchFamily="2" charset="-122"/>
                    <a:cs typeface="Arial"/>
                  </a:rPr>
                  <a:t> </a:t>
                </a: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en-US" altLang="zh-CN" dirty="0">
                    <a:solidFill>
                      <a:srgbClr val="000066"/>
                    </a:solidFill>
                    <a:latin typeface="Arial"/>
                    <a:ea typeface="宋体" pitchFamily="2" charset="-122"/>
                    <a:cs typeface="Arial"/>
                  </a:rPr>
                  <a:t>(or $ on </a:t>
                </a:r>
                <a14:m>
                  <m:oMath xmlns:m="http://schemas.openxmlformats.org/officeDocument/2006/math">
                    <m:r>
                      <a:rPr lang="en-US" altLang="zh-CN" sz="1800" b="0" i="1" dirty="0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altLang="zh-CN" dirty="0">
                    <a:solidFill>
                      <a:srgbClr val="000066"/>
                    </a:solidFill>
                    <a:latin typeface="Arial"/>
                    <a:ea typeface="宋体" pitchFamily="2" charset="-122"/>
                    <a:cs typeface="Arial"/>
                  </a:rPr>
                  <a:t>) </a:t>
                </a:r>
                <a:endParaRPr lang="en-US" altLang="zh-CN" baseline="-25000" dirty="0">
                  <a:solidFill>
                    <a:srgbClr val="000066"/>
                  </a:solidFill>
                  <a:latin typeface="Verdana" pitchFamily="34" charset="0"/>
                  <a:ea typeface="宋体" pitchFamily="2" charset="-122"/>
                </a:endParaRPr>
              </a:p>
            </p:txBody>
          </p:sp>
        </mc:Choice>
        <mc:Fallback xmlns="">
          <p:sp>
            <p:nvSpPr>
              <p:cNvPr id="48" name="Text Box 131">
                <a:extLst>
                  <a:ext uri="{FF2B5EF4-FFF2-40B4-BE49-F238E27FC236}">
                    <a16:creationId xmlns:a16="http://schemas.microsoft.com/office/drawing/2014/main" id="{E3687FB8-5915-0F8B-6830-146938368C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78923" y="1747745"/>
                <a:ext cx="1431958" cy="872034"/>
              </a:xfrm>
              <a:prstGeom prst="rect">
                <a:avLst/>
              </a:prstGeom>
              <a:blipFill>
                <a:blip r:embed="rId3"/>
                <a:stretch>
                  <a:fillRect l="-1255" r="-1674" b="-8844"/>
                </a:stretch>
              </a:blipFill>
              <a:ln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>
            <a:extLst>
              <a:ext uri="{FF2B5EF4-FFF2-40B4-BE49-F238E27FC236}">
                <a16:creationId xmlns:a16="http://schemas.microsoft.com/office/drawing/2014/main" id="{875D657C-B597-60D6-A2AB-37F4A6C1B55C}"/>
              </a:ext>
            </a:extLst>
          </p:cNvPr>
          <p:cNvGrpSpPr/>
          <p:nvPr/>
        </p:nvGrpSpPr>
        <p:grpSpPr>
          <a:xfrm>
            <a:off x="2647625" y="2198771"/>
            <a:ext cx="857250" cy="375095"/>
            <a:chOff x="2971430" y="2622299"/>
            <a:chExt cx="857250" cy="375095"/>
          </a:xfrm>
        </p:grpSpPr>
        <p:sp>
          <p:nvSpPr>
            <p:cNvPr id="50" name="Line 129">
              <a:extLst>
                <a:ext uri="{FF2B5EF4-FFF2-40B4-BE49-F238E27FC236}">
                  <a16:creationId xmlns:a16="http://schemas.microsoft.com/office/drawing/2014/main" id="{A5A62E20-3078-FE0C-84B6-565A0A20211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2971430" y="2997394"/>
              <a:ext cx="857250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49">
              <a:extLst>
                <a:ext uri="{FF2B5EF4-FFF2-40B4-BE49-F238E27FC236}">
                  <a16:creationId xmlns:a16="http://schemas.microsoft.com/office/drawing/2014/main" id="{9141D20A-E9F1-A48B-7822-96ABDA034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5773" y="2622299"/>
              <a:ext cx="4507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0" dirty="0">
                  <a:solidFill>
                    <a:srgbClr val="000066"/>
                  </a:solidFill>
                  <a:ea typeface="宋体" pitchFamily="2" charset="-122"/>
                </a:rPr>
                <a:t>K</a:t>
              </a:r>
              <a:r>
                <a:rPr lang="en-US" altLang="zh-CN" sz="1800" b="0" baseline="-25000" dirty="0">
                  <a:solidFill>
                    <a:srgbClr val="000066"/>
                  </a:solidFill>
                  <a:ea typeface="宋体" pitchFamily="2" charset="-122"/>
                </a:rPr>
                <a:t>A</a:t>
              </a:r>
              <a:endParaRPr lang="en-US" altLang="en-US" sz="1800" baseline="-25000" dirty="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B4F3C38-2E4B-1C09-3605-766A3C00239F}"/>
              </a:ext>
            </a:extLst>
          </p:cNvPr>
          <p:cNvGrpSpPr/>
          <p:nvPr/>
        </p:nvGrpSpPr>
        <p:grpSpPr>
          <a:xfrm>
            <a:off x="5513975" y="2200582"/>
            <a:ext cx="834159" cy="369332"/>
            <a:chOff x="5314624" y="2629511"/>
            <a:chExt cx="834159" cy="369332"/>
          </a:xfrm>
        </p:grpSpPr>
        <p:sp>
          <p:nvSpPr>
            <p:cNvPr id="53" name="Line 128">
              <a:extLst>
                <a:ext uri="{FF2B5EF4-FFF2-40B4-BE49-F238E27FC236}">
                  <a16:creationId xmlns:a16="http://schemas.microsoft.com/office/drawing/2014/main" id="{8DAD3475-8C7A-2ADA-A31B-7C8D770CBA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14624" y="2997394"/>
              <a:ext cx="834159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49">
              <a:extLst>
                <a:ext uri="{FF2B5EF4-FFF2-40B4-BE49-F238E27FC236}">
                  <a16:creationId xmlns:a16="http://schemas.microsoft.com/office/drawing/2014/main" id="{55DE46A1-2BA5-E932-1DBF-13A45D02D2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3154" y="2629511"/>
              <a:ext cx="4507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0" dirty="0">
                  <a:solidFill>
                    <a:srgbClr val="000066"/>
                  </a:solidFill>
                  <a:ea typeface="宋体" pitchFamily="2" charset="-122"/>
                </a:rPr>
                <a:t>K</a:t>
              </a:r>
              <a:r>
                <a:rPr lang="en-US" altLang="zh-CN" sz="1800" b="0" baseline="-25000" dirty="0">
                  <a:solidFill>
                    <a:srgbClr val="000066"/>
                  </a:solidFill>
                  <a:ea typeface="宋体" pitchFamily="2" charset="-122"/>
                </a:rPr>
                <a:t>B</a:t>
              </a:r>
              <a:endParaRPr lang="en-US" altLang="en-US" sz="1800" baseline="-25000" dirty="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55CD8FB-8E84-4D64-D0A8-06C5ACE4AA89}"/>
              </a:ext>
            </a:extLst>
          </p:cNvPr>
          <p:cNvGrpSpPr/>
          <p:nvPr/>
        </p:nvGrpSpPr>
        <p:grpSpPr>
          <a:xfrm>
            <a:off x="1371600" y="1742039"/>
            <a:ext cx="2302994" cy="374627"/>
            <a:chOff x="2971429" y="2086037"/>
            <a:chExt cx="2302994" cy="374627"/>
          </a:xfrm>
        </p:grpSpPr>
        <p:sp>
          <p:nvSpPr>
            <p:cNvPr id="56" name="Rectangle 49">
              <a:extLst>
                <a:ext uri="{FF2B5EF4-FFF2-40B4-BE49-F238E27FC236}">
                  <a16:creationId xmlns:a16="http://schemas.microsoft.com/office/drawing/2014/main" id="{10504DE2-DB7B-46CC-3C6F-1682014212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429" y="2090776"/>
              <a:ext cx="3206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0" dirty="0">
                  <a:solidFill>
                    <a:srgbClr val="000066"/>
                  </a:solidFill>
                  <a:ea typeface="宋体" pitchFamily="2" charset="-122"/>
                </a:rPr>
                <a:t>x</a:t>
              </a:r>
              <a:endParaRPr lang="en-US" altLang="en-US" sz="1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Rectangle 49">
                  <a:extLst>
                    <a:ext uri="{FF2B5EF4-FFF2-40B4-BE49-F238E27FC236}">
                      <a16:creationId xmlns:a16="http://schemas.microsoft.com/office/drawing/2014/main" id="{A504E352-8CA0-D0C0-E281-6A827E4E44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58138" y="2086037"/>
                  <a:ext cx="2116285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¡"/>
                    <a:defRPr sz="2900"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2500"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Wingdings" pitchFamily="2" charset="2"/>
                    <a:buChar char="¡"/>
                    <a:defRPr sz="2200"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CN" sz="1800" b="0" dirty="0">
                      <a:solidFill>
                        <a:srgbClr val="000066"/>
                      </a:solidFill>
                      <a:ea typeface="宋体" pitchFamily="2" charset="-122"/>
                    </a:rPr>
                    <a:t>=(</a:t>
                  </a:r>
                  <a:r>
                    <a:rPr lang="en-US" altLang="zh-CN" sz="1800" b="0" dirty="0" err="1">
                      <a:solidFill>
                        <a:srgbClr val="6600FF"/>
                      </a:solidFill>
                      <a:ea typeface="宋体" pitchFamily="2" charset="-122"/>
                    </a:rPr>
                    <a:t>gpk</a:t>
                  </a:r>
                  <a:r>
                    <a:rPr lang="en-US" altLang="zh-CN" sz="1800" baseline="-25000" dirty="0" err="1">
                      <a:solidFill>
                        <a:srgbClr val="6600FF"/>
                      </a:solidFill>
                      <a:ea typeface="宋体" pitchFamily="2" charset="-122"/>
                    </a:rPr>
                    <a:t>A</a:t>
                  </a:r>
                  <a:r>
                    <a:rPr lang="en-US" altLang="zh-CN" sz="1800" b="0" dirty="0" err="1">
                      <a:solidFill>
                        <a:srgbClr val="6600FF"/>
                      </a:solidFill>
                      <a:ea typeface="宋体" pitchFamily="2" charset="-122"/>
                    </a:rPr>
                    <a:t>,cert</a:t>
                  </a:r>
                  <a:r>
                    <a:rPr lang="en-US" altLang="zh-CN" sz="1800" baseline="-25000" dirty="0" err="1">
                      <a:solidFill>
                        <a:srgbClr val="6600FF"/>
                      </a:solidFill>
                      <a:ea typeface="宋体" pitchFamily="2" charset="-122"/>
                    </a:rPr>
                    <a:t>A</a:t>
                  </a:r>
                  <a:r>
                    <a:rPr lang="en-US" altLang="zh-CN" sz="1800" b="0" dirty="0">
                      <a:solidFill>
                        <a:srgbClr val="000066"/>
                      </a:solidFill>
                      <a:ea typeface="宋体" pitchFamily="2" charset="-122"/>
                    </a:rPr>
                    <a:t>) /</a:t>
                  </a:r>
                  <a14:m>
                    <m:oMath xmlns:m="http://schemas.openxmlformats.org/officeDocument/2006/math">
                      <m:r>
                        <a:rPr lang="en-US" altLang="zh-CN" sz="1800" b="0" i="1" dirty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⊥</m:t>
                      </m:r>
                    </m:oMath>
                  </a14:m>
                  <a:endParaRPr lang="en-US" altLang="en-US" sz="1800" baseline="-25000" dirty="0"/>
                </a:p>
              </p:txBody>
            </p:sp>
          </mc:Choice>
          <mc:Fallback xmlns="">
            <p:sp>
              <p:nvSpPr>
                <p:cNvPr id="57" name="Rectangle 49">
                  <a:extLst>
                    <a:ext uri="{FF2B5EF4-FFF2-40B4-BE49-F238E27FC236}">
                      <a16:creationId xmlns:a16="http://schemas.microsoft.com/office/drawing/2014/main" id="{A504E352-8CA0-D0C0-E281-6A827E4E44C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58138" y="2086037"/>
                  <a:ext cx="2116285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2594" t="-10000" b="-26667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54264A1-A95A-9F8A-7011-1BE80DE4D47D}"/>
              </a:ext>
            </a:extLst>
          </p:cNvPr>
          <p:cNvGrpSpPr/>
          <p:nvPr/>
        </p:nvGrpSpPr>
        <p:grpSpPr>
          <a:xfrm>
            <a:off x="5302846" y="1747997"/>
            <a:ext cx="2253649" cy="385603"/>
            <a:chOff x="5695596" y="2001296"/>
            <a:chExt cx="2253649" cy="350548"/>
          </a:xfrm>
        </p:grpSpPr>
        <p:sp>
          <p:nvSpPr>
            <p:cNvPr id="59" name="Rectangle 50">
              <a:extLst>
                <a:ext uri="{FF2B5EF4-FFF2-40B4-BE49-F238E27FC236}">
                  <a16:creationId xmlns:a16="http://schemas.microsoft.com/office/drawing/2014/main" id="{596AD059-01F3-E368-5FD2-6FE812561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5596" y="2015582"/>
              <a:ext cx="219075" cy="33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0" dirty="0">
                  <a:solidFill>
                    <a:srgbClr val="000066"/>
                  </a:solidFill>
                  <a:ea typeface="宋体" pitchFamily="2" charset="-122"/>
                </a:rPr>
                <a:t>y</a:t>
              </a:r>
              <a:endParaRPr lang="en-US" altLang="en-US" sz="1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Rectangle 49">
                  <a:extLst>
                    <a:ext uri="{FF2B5EF4-FFF2-40B4-BE49-F238E27FC236}">
                      <a16:creationId xmlns:a16="http://schemas.microsoft.com/office/drawing/2014/main" id="{7366B8DA-4F0E-3F2A-F949-3438C8153C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50594" y="2001296"/>
                  <a:ext cx="2098651" cy="3357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¡"/>
                    <a:defRPr sz="2900"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2500"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Wingdings" pitchFamily="2" charset="2"/>
                    <a:buChar char="¡"/>
                    <a:defRPr sz="2200"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CN" sz="1800" b="0" dirty="0">
                      <a:solidFill>
                        <a:srgbClr val="000066"/>
                      </a:solidFill>
                      <a:ea typeface="宋体" pitchFamily="2" charset="-122"/>
                    </a:rPr>
                    <a:t>=(</a:t>
                  </a:r>
                  <a:r>
                    <a:rPr lang="en-US" altLang="zh-CN" sz="1800" b="0" dirty="0" err="1">
                      <a:solidFill>
                        <a:srgbClr val="00B050"/>
                      </a:solidFill>
                      <a:ea typeface="宋体" pitchFamily="2" charset="-122"/>
                    </a:rPr>
                    <a:t>gpk</a:t>
                  </a:r>
                  <a:r>
                    <a:rPr lang="en-US" altLang="zh-CN" sz="1800" baseline="-25000" dirty="0" err="1">
                      <a:solidFill>
                        <a:srgbClr val="00B050"/>
                      </a:solidFill>
                      <a:ea typeface="宋体" pitchFamily="2" charset="-122"/>
                    </a:rPr>
                    <a:t>B</a:t>
                  </a:r>
                  <a:r>
                    <a:rPr lang="en-US" altLang="zh-CN" sz="1800" b="0" dirty="0" err="1">
                      <a:solidFill>
                        <a:srgbClr val="00B050"/>
                      </a:solidFill>
                      <a:ea typeface="宋体" pitchFamily="2" charset="-122"/>
                    </a:rPr>
                    <a:t>,cert</a:t>
                  </a:r>
                  <a:r>
                    <a:rPr lang="en-US" altLang="zh-CN" sz="1800" baseline="-25000" dirty="0" err="1">
                      <a:solidFill>
                        <a:srgbClr val="00B050"/>
                      </a:solidFill>
                      <a:ea typeface="宋体" pitchFamily="2" charset="-122"/>
                    </a:rPr>
                    <a:t>B</a:t>
                  </a:r>
                  <a:r>
                    <a:rPr lang="en-US" altLang="zh-CN" sz="1800" b="0" dirty="0">
                      <a:solidFill>
                        <a:srgbClr val="000066"/>
                      </a:solidFill>
                      <a:ea typeface="宋体" pitchFamily="2" charset="-122"/>
                    </a:rPr>
                    <a:t>) /</a:t>
                  </a:r>
                  <a14:m>
                    <m:oMath xmlns:m="http://schemas.openxmlformats.org/officeDocument/2006/math">
                      <m:r>
                        <a:rPr lang="en-US" altLang="zh-CN" sz="1800" b="0" i="1" dirty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⊥</m:t>
                      </m:r>
                    </m:oMath>
                  </a14:m>
                  <a:endParaRPr lang="en-US" altLang="en-US" sz="1800" baseline="-25000" dirty="0"/>
                </a:p>
              </p:txBody>
            </p:sp>
          </mc:Choice>
          <mc:Fallback xmlns="">
            <p:sp>
              <p:nvSpPr>
                <p:cNvPr id="60" name="Rectangle 49">
                  <a:extLst>
                    <a:ext uri="{FF2B5EF4-FFF2-40B4-BE49-F238E27FC236}">
                      <a16:creationId xmlns:a16="http://schemas.microsoft.com/office/drawing/2014/main" id="{7366B8DA-4F0E-3F2A-F949-3438C8153CE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50594" y="2001296"/>
                  <a:ext cx="2098651" cy="335757"/>
                </a:xfrm>
                <a:prstGeom prst="rect">
                  <a:avLst/>
                </a:prstGeom>
                <a:blipFill>
                  <a:blip r:embed="rId5"/>
                  <a:stretch>
                    <a:fillRect l="-2319" t="-10000" b="-26667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1" name="Rectangle 3">
            <a:extLst>
              <a:ext uri="{FF2B5EF4-FFF2-40B4-BE49-F238E27FC236}">
                <a16:creationId xmlns:a16="http://schemas.microsoft.com/office/drawing/2014/main" id="{5AB6F867-A8B6-F946-A50B-B05B6C011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988" y="2723903"/>
            <a:ext cx="7685396" cy="88328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20000"/>
              </a:lnSpc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K</a:t>
            </a:r>
            <a:r>
              <a:rPr lang="en-US" altLang="zh-CN" sz="1800" b="0" kern="0" baseline="-25000" dirty="0">
                <a:ea typeface="宋体" pitchFamily="2" charset="-122"/>
                <a:sym typeface="Symbol"/>
              </a:rPr>
              <a:t>A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=K</a:t>
            </a:r>
            <a:r>
              <a:rPr lang="en-US" altLang="zh-CN" sz="1800" b="0" kern="0" baseline="-25000" dirty="0">
                <a:ea typeface="宋体" pitchFamily="2" charset="-122"/>
                <a:sym typeface="Symbol"/>
              </a:rPr>
              <a:t>B    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if  </a:t>
            </a:r>
            <a:r>
              <a:rPr lang="en-US" altLang="zh-CN" sz="1800" b="0" dirty="0" err="1">
                <a:solidFill>
                  <a:srgbClr val="6600FF"/>
                </a:solidFill>
                <a:ea typeface="宋体" pitchFamily="2" charset="-122"/>
              </a:rPr>
              <a:t>cert</a:t>
            </a:r>
            <a:r>
              <a:rPr lang="en-US" altLang="zh-CN" sz="1800" baseline="-25000" dirty="0" err="1">
                <a:solidFill>
                  <a:srgbClr val="6600FF"/>
                </a:solidFill>
                <a:ea typeface="宋体" pitchFamily="2" charset="-122"/>
              </a:rPr>
              <a:t>A</a:t>
            </a:r>
            <a:r>
              <a:rPr lang="en-US" altLang="zh-CN" sz="1800" b="0" dirty="0">
                <a:ea typeface="宋体" pitchFamily="2" charset="-122"/>
              </a:rPr>
              <a:t> </a:t>
            </a:r>
            <a:r>
              <a:rPr lang="en-US" altLang="zh-CN" sz="2800" b="0" baseline="2000" dirty="0">
                <a:ea typeface="宋体" pitchFamily="2" charset="-122"/>
                <a:sym typeface="Symbol"/>
              </a:rPr>
              <a:t></a:t>
            </a:r>
            <a:r>
              <a:rPr lang="en-US" altLang="zh-CN" sz="1800" b="0" dirty="0">
                <a:ea typeface="宋体" pitchFamily="2" charset="-122"/>
                <a:sym typeface="Symbol"/>
              </a:rPr>
              <a:t> </a:t>
            </a:r>
            <a:r>
              <a:rPr lang="en-US" altLang="zh-CN" sz="1800" dirty="0" err="1">
                <a:ea typeface="宋体" pitchFamily="2" charset="-122"/>
                <a:sym typeface="Symbol"/>
              </a:rPr>
              <a:t>L</a:t>
            </a:r>
            <a:r>
              <a:rPr lang="en-US" altLang="zh-CN" sz="1800" baseline="30000" dirty="0" err="1">
                <a:ea typeface="SimHei" panose="02010609060101010101" pitchFamily="49" charset="-122"/>
                <a:sym typeface="Symbol"/>
              </a:rPr>
              <a:t>validCert</a:t>
            </a:r>
            <a:r>
              <a:rPr lang="en-US" altLang="zh-CN" sz="1800" baseline="30000" dirty="0">
                <a:solidFill>
                  <a:srgbClr val="000000"/>
                </a:solidFill>
                <a:ea typeface="SimHei" panose="02010609060101010101" pitchFamily="49" charset="-122"/>
                <a:sym typeface="Symbol"/>
              </a:rPr>
              <a:t>(</a:t>
            </a:r>
            <a:r>
              <a:rPr lang="en-US" altLang="zh-CN" sz="1800" b="0" baseline="30000" dirty="0" err="1">
                <a:solidFill>
                  <a:srgbClr val="00B050"/>
                </a:solidFill>
                <a:latin typeface="Verdana" pitchFamily="34" charset="0"/>
                <a:ea typeface="宋体" pitchFamily="2" charset="-122"/>
              </a:rPr>
              <a:t>gpk</a:t>
            </a:r>
            <a:r>
              <a:rPr lang="en-US" altLang="zh-CN" sz="1800" baseline="30000" dirty="0" err="1">
                <a:solidFill>
                  <a:srgbClr val="00B050"/>
                </a:solidFill>
                <a:latin typeface="Verdana" pitchFamily="34" charset="0"/>
                <a:ea typeface="宋体" pitchFamily="2" charset="-122"/>
              </a:rPr>
              <a:t>B</a:t>
            </a:r>
            <a:r>
              <a:rPr lang="en-US" altLang="zh-CN" sz="1800" baseline="30000" dirty="0">
                <a:solidFill>
                  <a:srgbClr val="000000"/>
                </a:solidFill>
                <a:ea typeface="SimHei" panose="02010609060101010101" pitchFamily="49" charset="-122"/>
                <a:sym typeface="Symbol"/>
              </a:rPr>
              <a:t>)</a:t>
            </a:r>
            <a:r>
              <a:rPr lang="en-US" altLang="zh-CN" sz="2400" b="0" dirty="0">
                <a:ea typeface="宋体" pitchFamily="2" charset="-122"/>
                <a:sym typeface="Symbol"/>
              </a:rPr>
              <a:t>  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and  </a:t>
            </a:r>
            <a:r>
              <a:rPr lang="en-US" altLang="zh-CN" sz="1800" b="0" dirty="0" err="1">
                <a:solidFill>
                  <a:srgbClr val="00B050"/>
                </a:solidFill>
                <a:ea typeface="宋体" pitchFamily="2" charset="-122"/>
              </a:rPr>
              <a:t>cert</a:t>
            </a:r>
            <a:r>
              <a:rPr lang="en-US" altLang="zh-CN" sz="1800" baseline="-25000" dirty="0" err="1">
                <a:solidFill>
                  <a:srgbClr val="00B050"/>
                </a:solidFill>
                <a:ea typeface="宋体" pitchFamily="2" charset="-122"/>
              </a:rPr>
              <a:t>B</a:t>
            </a:r>
            <a:r>
              <a:rPr lang="en-US" altLang="zh-CN" sz="1800" b="0" dirty="0">
                <a:ea typeface="宋体" pitchFamily="2" charset="-122"/>
              </a:rPr>
              <a:t> </a:t>
            </a:r>
            <a:r>
              <a:rPr lang="en-US" altLang="zh-CN" sz="2800" b="0" baseline="2000" dirty="0">
                <a:ea typeface="宋体" pitchFamily="2" charset="-122"/>
                <a:sym typeface="Symbol"/>
              </a:rPr>
              <a:t></a:t>
            </a:r>
            <a:r>
              <a:rPr lang="en-US" altLang="zh-CN" sz="1800" b="0" dirty="0">
                <a:ea typeface="宋体" pitchFamily="2" charset="-122"/>
                <a:sym typeface="Symbol"/>
              </a:rPr>
              <a:t> </a:t>
            </a:r>
            <a:r>
              <a:rPr lang="en-US" altLang="zh-CN" sz="1800" dirty="0" err="1">
                <a:ea typeface="宋体" pitchFamily="2" charset="-122"/>
                <a:sym typeface="Symbol"/>
              </a:rPr>
              <a:t>L</a:t>
            </a:r>
            <a:r>
              <a:rPr lang="en-US" altLang="zh-CN" sz="1800" baseline="30000" dirty="0" err="1">
                <a:ea typeface="SimHei" panose="02010609060101010101" pitchFamily="49" charset="-122"/>
                <a:sym typeface="Symbol"/>
              </a:rPr>
              <a:t>validCert</a:t>
            </a:r>
            <a:r>
              <a:rPr lang="en-US" altLang="zh-CN" sz="1800" baseline="30000" dirty="0">
                <a:solidFill>
                  <a:srgbClr val="000000"/>
                </a:solidFill>
                <a:latin typeface="Verdana" pitchFamily="34" charset="0"/>
                <a:ea typeface="SimHei" panose="02010609060101010101" pitchFamily="49" charset="-122"/>
                <a:sym typeface="Symbol"/>
              </a:rPr>
              <a:t>(</a:t>
            </a:r>
            <a:r>
              <a:rPr lang="en-US" altLang="zh-CN" sz="1800" b="0" baseline="30000" dirty="0" err="1">
                <a:solidFill>
                  <a:srgbClr val="6600FF"/>
                </a:solidFill>
                <a:latin typeface="Verdana" pitchFamily="34" charset="0"/>
                <a:ea typeface="宋体" pitchFamily="2" charset="-122"/>
              </a:rPr>
              <a:t>gpk</a:t>
            </a:r>
            <a:r>
              <a:rPr lang="en-US" altLang="zh-CN" sz="1800" baseline="30000" dirty="0" err="1">
                <a:solidFill>
                  <a:srgbClr val="6600FF"/>
                </a:solidFill>
                <a:latin typeface="Verdana" pitchFamily="34" charset="0"/>
                <a:ea typeface="宋体" pitchFamily="2" charset="-122"/>
              </a:rPr>
              <a:t>A</a:t>
            </a:r>
            <a:r>
              <a:rPr lang="en-US" altLang="zh-CN" sz="1800" baseline="30000" dirty="0">
                <a:solidFill>
                  <a:srgbClr val="000000"/>
                </a:solidFill>
                <a:latin typeface="Verdana" pitchFamily="34" charset="0"/>
                <a:ea typeface="SimHei" panose="02010609060101010101" pitchFamily="49" charset="-122"/>
                <a:sym typeface="Symbol"/>
              </a:rPr>
              <a:t>)</a:t>
            </a:r>
            <a:r>
              <a:rPr lang="en-US" altLang="zh-CN" sz="2400" b="0" dirty="0">
                <a:ea typeface="宋体" pitchFamily="2" charset="-122"/>
                <a:sym typeface="Symbol"/>
              </a:rPr>
              <a:t> 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	</a:t>
            </a:r>
          </a:p>
          <a:p>
            <a:pPr marL="0" indent="0" algn="ctr" eaLnBrk="1" hangingPunct="1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(otherwise K</a:t>
            </a:r>
            <a:r>
              <a:rPr lang="en-US" altLang="zh-CN" sz="1800" b="0" kern="0" baseline="-25000" dirty="0">
                <a:ea typeface="宋体" pitchFamily="2" charset="-122"/>
                <a:sym typeface="Symbol"/>
              </a:rPr>
              <a:t>A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 and K</a:t>
            </a:r>
            <a:r>
              <a:rPr lang="en-US" altLang="zh-CN" sz="1800" b="0" kern="0" baseline="-25000" dirty="0">
                <a:ea typeface="宋体" pitchFamily="2" charset="-122"/>
                <a:sym typeface="Symbol"/>
              </a:rPr>
              <a:t>B</a:t>
            </a:r>
            <a:r>
              <a:rPr lang="en-US" altLang="zh-CN" sz="1800" b="0" kern="0" dirty="0">
                <a:solidFill>
                  <a:srgbClr val="000000"/>
                </a:solidFill>
                <a:latin typeface="Verdana" pitchFamily="34" charset="0"/>
                <a:ea typeface="宋体" pitchFamily="2" charset="-122"/>
                <a:sym typeface="Symbol"/>
              </a:rPr>
              <a:t> independent)</a:t>
            </a:r>
            <a:endParaRPr lang="en-US" altLang="zh-CN" sz="1800" b="0" kern="0" dirty="0">
              <a:ea typeface="宋体" pitchFamily="2" charset="-122"/>
              <a:sym typeface="Symbol"/>
            </a:endParaRPr>
          </a:p>
        </p:txBody>
      </p:sp>
      <p:sp>
        <p:nvSpPr>
          <p:cNvPr id="62" name="Text Box 130">
            <a:extLst>
              <a:ext uri="{FF2B5EF4-FFF2-40B4-BE49-F238E27FC236}">
                <a16:creationId xmlns:a16="http://schemas.microsoft.com/office/drawing/2014/main" id="{E4A5EFA2-3EB9-0B71-6199-7D1F25FA1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19" y="1722097"/>
            <a:ext cx="6590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solidFill>
                  <a:srgbClr val="6600FF"/>
                </a:solidFill>
                <a:ea typeface="宋体" pitchFamily="2" charset="-122"/>
              </a:rPr>
              <a:t>A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D755488-B988-2480-ABAD-EE216270AA83}"/>
              </a:ext>
            </a:extLst>
          </p:cNvPr>
          <p:cNvSpPr/>
          <p:nvPr/>
        </p:nvSpPr>
        <p:spPr bwMode="auto">
          <a:xfrm>
            <a:off x="2345246" y="2798738"/>
            <a:ext cx="2607754" cy="42571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90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  <p:bldP spid="30" grpId="0"/>
      <p:bldP spid="32" grpId="0" animBg="1"/>
      <p:bldP spid="34" grpId="0"/>
      <p:bldP spid="40" grpId="0" animBg="1"/>
      <p:bldP spid="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>
            <a:extLst>
              <a:ext uri="{FF2B5EF4-FFF2-40B4-BE49-F238E27FC236}">
                <a16:creationId xmlns:a16="http://schemas.microsoft.com/office/drawing/2014/main" id="{DD219BE1-B39B-4875-ACF0-794F93CAC1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988"/>
            <a:ext cx="8077200" cy="533400"/>
          </a:xfrm>
        </p:spPr>
        <p:txBody>
          <a:bodyPr/>
          <a:lstStyle/>
          <a:p>
            <a:pPr algn="ctr" eaLnBrk="1" hangingPunct="1"/>
            <a:r>
              <a:rPr lang="en-US" altLang="zh-CN" sz="2800" dirty="0">
                <a:ea typeface="宋体" pitchFamily="2" charset="-122"/>
              </a:rPr>
              <a:t>Towards covert (group-based) AKE (</a:t>
            </a:r>
            <a:r>
              <a:rPr lang="en-US" altLang="zh-CN" sz="2800" dirty="0" err="1">
                <a:ea typeface="宋体" pitchFamily="2" charset="-122"/>
              </a:rPr>
              <a:t>cAKE</a:t>
            </a:r>
            <a:r>
              <a:rPr lang="en-US" altLang="zh-CN" sz="2800" dirty="0">
                <a:ea typeface="宋体" pitchFamily="2" charset="-122"/>
              </a:rPr>
              <a:t>)</a:t>
            </a:r>
            <a:endParaRPr lang="en-US" altLang="zh-CN" sz="1800" dirty="0">
              <a:ea typeface="宋体" pitchFamily="2" charset="-122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45C9FC59-099B-8FD5-4BF5-84C8B92CD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542220"/>
            <a:ext cx="4114800" cy="1295400"/>
          </a:xfrm>
          <a:prstGeom prst="rect">
            <a:avLst/>
          </a:prstGeom>
          <a:noFill/>
          <a:ln w="9525" algn="ctr">
            <a:noFill/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6B94B97B-832F-2CD6-8464-D76B4254C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72" y="643304"/>
            <a:ext cx="8461027" cy="4445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Assume CA issues certificates cert</a:t>
            </a:r>
            <a:r>
              <a:rPr lang="en-US" altLang="zh-CN" sz="1800" b="0" kern="0" baseline="-25000" dirty="0">
                <a:ea typeface="宋体" pitchFamily="2" charset="-122"/>
                <a:sym typeface="Symbol"/>
              </a:rPr>
              <a:t>1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,cert</a:t>
            </a:r>
            <a:r>
              <a:rPr lang="en-US" altLang="zh-CN" sz="1800" b="0" kern="0" baseline="-25000" dirty="0">
                <a:ea typeface="宋体" pitchFamily="2" charset="-122"/>
                <a:sym typeface="Symbol"/>
              </a:rPr>
              <a:t>2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,… to end-users</a:t>
            </a: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7C2C4D2E-3829-A9F1-3A9B-DC3211B64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554" y="3797593"/>
            <a:ext cx="8461027" cy="5446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How to achieve this?  Consider authentication in the A-to-B direction: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2F7C2BF-4FDF-3A19-78AC-A5D48E0DC541}"/>
              </a:ext>
            </a:extLst>
          </p:cNvPr>
          <p:cNvGrpSpPr/>
          <p:nvPr/>
        </p:nvGrpSpPr>
        <p:grpSpPr>
          <a:xfrm>
            <a:off x="352772" y="4445000"/>
            <a:ext cx="8656516" cy="1280421"/>
            <a:chOff x="352772" y="4445000"/>
            <a:chExt cx="8656516" cy="1280421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A5F0C3D0-4D34-5DFE-D73A-FE7630D36D47}"/>
                </a:ext>
              </a:extLst>
            </p:cNvPr>
            <p:cNvGrpSpPr/>
            <p:nvPr/>
          </p:nvGrpSpPr>
          <p:grpSpPr>
            <a:xfrm>
              <a:off x="352772" y="4445000"/>
              <a:ext cx="8636363" cy="1201823"/>
              <a:chOff x="352772" y="4445000"/>
              <a:chExt cx="8636363" cy="1201823"/>
            </a:xfrm>
          </p:grpSpPr>
          <p:sp>
            <p:nvSpPr>
              <p:cNvPr id="6" name="Text Box 130">
                <a:extLst>
                  <a:ext uri="{FF2B5EF4-FFF2-40B4-BE49-F238E27FC236}">
                    <a16:creationId xmlns:a16="http://schemas.microsoft.com/office/drawing/2014/main" id="{B0235453-1768-A6FF-CD3F-70A57E15BE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7954" y="4542220"/>
                <a:ext cx="395288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400" b="0" dirty="0">
                    <a:ea typeface="宋体" pitchFamily="2" charset="-122"/>
                  </a:rPr>
                  <a:t>A</a:t>
                </a:r>
                <a:endParaRPr lang="en-US" altLang="zh-CN" sz="1800" b="0" baseline="-25000" dirty="0">
                  <a:ea typeface="宋体" pitchFamily="2" charset="-122"/>
                </a:endParaRPr>
              </a:p>
            </p:txBody>
          </p:sp>
          <p:sp>
            <p:nvSpPr>
              <p:cNvPr id="7" name="Text Box 130">
                <a:extLst>
                  <a:ext uri="{FF2B5EF4-FFF2-40B4-BE49-F238E27FC236}">
                    <a16:creationId xmlns:a16="http://schemas.microsoft.com/office/drawing/2014/main" id="{7E1D8909-8AFA-450E-B3B7-2FFB9A6C77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98164" y="4445000"/>
                <a:ext cx="396875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400" b="0" dirty="0">
                    <a:ea typeface="宋体" pitchFamily="2" charset="-122"/>
                  </a:rPr>
                  <a:t>B</a:t>
                </a:r>
                <a:endParaRPr lang="en-US" altLang="zh-CN" sz="1800" b="0" baseline="-25000" dirty="0">
                  <a:ea typeface="宋体" pitchFamily="2" charset="-122"/>
                </a:endParaRPr>
              </a:p>
            </p:txBody>
          </p:sp>
          <p:sp>
            <p:nvSpPr>
              <p:cNvPr id="8" name="Rectangle 34">
                <a:extLst>
                  <a:ext uri="{FF2B5EF4-FFF2-40B4-BE49-F238E27FC236}">
                    <a16:creationId xmlns:a16="http://schemas.microsoft.com/office/drawing/2014/main" id="{DEF732C1-680C-1F45-D50C-15CFE321EE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6888" y="4597783"/>
                <a:ext cx="217399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800" b="0" dirty="0">
                    <a:ea typeface="宋体" pitchFamily="2" charset="-122"/>
                  </a:rPr>
                  <a:t>C</a:t>
                </a:r>
                <a:r>
                  <a:rPr lang="en-US" altLang="zh-CN" sz="1800" baseline="-25000" dirty="0">
                    <a:ea typeface="宋体" pitchFamily="2" charset="-122"/>
                  </a:rPr>
                  <a:t>A</a:t>
                </a:r>
                <a:r>
                  <a:rPr lang="en-US" altLang="zh-CN" sz="1800" b="0" dirty="0">
                    <a:ea typeface="宋体" pitchFamily="2" charset="-122"/>
                  </a:rPr>
                  <a:t> = COM(</a:t>
                </a:r>
                <a:r>
                  <a:rPr lang="en-US" altLang="zh-CN" sz="1800" b="0" dirty="0" err="1">
                    <a:ea typeface="宋体" pitchFamily="2" charset="-122"/>
                  </a:rPr>
                  <a:t>cert</a:t>
                </a:r>
                <a:r>
                  <a:rPr lang="en-US" altLang="zh-CN" sz="1800" baseline="-25000" dirty="0" err="1">
                    <a:ea typeface="宋体" pitchFamily="2" charset="-122"/>
                  </a:rPr>
                  <a:t>A</a:t>
                </a:r>
                <a:r>
                  <a:rPr lang="en-US" altLang="zh-CN" sz="1800" b="0" dirty="0">
                    <a:ea typeface="宋体" pitchFamily="2" charset="-122"/>
                  </a:rPr>
                  <a:t>)</a:t>
                </a:r>
                <a:endParaRPr lang="en-US" altLang="en-US" sz="1800" dirty="0"/>
              </a:p>
            </p:txBody>
          </p:sp>
          <p:sp>
            <p:nvSpPr>
              <p:cNvPr id="12" name="Rectangle 30">
                <a:extLst>
                  <a:ext uri="{FF2B5EF4-FFF2-40B4-BE49-F238E27FC236}">
                    <a16:creationId xmlns:a16="http://schemas.microsoft.com/office/drawing/2014/main" id="{73193EED-3B79-B82E-68E2-309A893286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06651" y="4815826"/>
                <a:ext cx="158248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800" b="0" dirty="0">
                    <a:ea typeface="宋体" pitchFamily="2" charset="-122"/>
                  </a:rPr>
                  <a:t>(</a:t>
                </a:r>
                <a:r>
                  <a:rPr lang="en-US" altLang="zh-CN" sz="1800" b="0" dirty="0" err="1">
                    <a:solidFill>
                      <a:srgbClr val="000066"/>
                    </a:solidFill>
                    <a:ea typeface="宋体" pitchFamily="2" charset="-122"/>
                  </a:rPr>
                  <a:t>gpk</a:t>
                </a:r>
                <a:r>
                  <a:rPr lang="en-US" altLang="zh-CN" sz="1800" baseline="-25000" dirty="0" err="1">
                    <a:solidFill>
                      <a:srgbClr val="000066"/>
                    </a:solidFill>
                    <a:ea typeface="宋体" pitchFamily="2" charset="-122"/>
                  </a:rPr>
                  <a:t>B</a:t>
                </a:r>
                <a:r>
                  <a:rPr lang="en-US" altLang="zh-CN" sz="1800" b="0" dirty="0" err="1">
                    <a:solidFill>
                      <a:schemeClr val="bg2">
                        <a:lumMod val="40000"/>
                        <a:lumOff val="60000"/>
                      </a:schemeClr>
                    </a:solidFill>
                    <a:ea typeface="宋体" pitchFamily="2" charset="-122"/>
                  </a:rPr>
                  <a:t>,cert</a:t>
                </a:r>
                <a:r>
                  <a:rPr lang="en-US" altLang="zh-CN" sz="1800" baseline="-25000" dirty="0" err="1">
                    <a:solidFill>
                      <a:schemeClr val="bg2">
                        <a:lumMod val="40000"/>
                        <a:lumOff val="60000"/>
                      </a:schemeClr>
                    </a:solidFill>
                    <a:ea typeface="宋体" pitchFamily="2" charset="-122"/>
                  </a:rPr>
                  <a:t>B</a:t>
                </a:r>
                <a:r>
                  <a:rPr lang="en-US" altLang="zh-CN" sz="1800" b="0" dirty="0">
                    <a:ea typeface="宋体" pitchFamily="2" charset="-122"/>
                  </a:rPr>
                  <a:t>)</a:t>
                </a:r>
                <a:endParaRPr lang="en-US" altLang="en-US" sz="1800" dirty="0"/>
              </a:p>
            </p:txBody>
          </p:sp>
          <p:sp>
            <p:nvSpPr>
              <p:cNvPr id="18" name="Rectangle 18">
                <a:extLst>
                  <a:ext uri="{FF2B5EF4-FFF2-40B4-BE49-F238E27FC236}">
                    <a16:creationId xmlns:a16="http://schemas.microsoft.com/office/drawing/2014/main" id="{92D44053-3078-5BAF-1784-9D7F1029E4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772" y="4915388"/>
                <a:ext cx="158889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800" b="0" dirty="0">
                    <a:ea typeface="宋体" pitchFamily="2" charset="-122"/>
                  </a:rPr>
                  <a:t>(</a:t>
                </a:r>
                <a:r>
                  <a:rPr lang="en-US" altLang="zh-CN" sz="1800" b="0" dirty="0" err="1">
                    <a:solidFill>
                      <a:schemeClr val="bg2">
                        <a:lumMod val="40000"/>
                        <a:lumOff val="60000"/>
                      </a:schemeClr>
                    </a:solidFill>
                    <a:ea typeface="宋体" pitchFamily="2" charset="-122"/>
                  </a:rPr>
                  <a:t>gpk</a:t>
                </a:r>
                <a:r>
                  <a:rPr lang="en-US" altLang="zh-CN" sz="1800" baseline="-25000" dirty="0" err="1">
                    <a:solidFill>
                      <a:schemeClr val="bg2">
                        <a:lumMod val="40000"/>
                        <a:lumOff val="60000"/>
                      </a:schemeClr>
                    </a:solidFill>
                    <a:ea typeface="宋体" pitchFamily="2" charset="-122"/>
                  </a:rPr>
                  <a:t>A</a:t>
                </a:r>
                <a:r>
                  <a:rPr lang="en-US" altLang="zh-CN" sz="1800" b="0" dirty="0" err="1">
                    <a:solidFill>
                      <a:schemeClr val="bg2">
                        <a:lumMod val="40000"/>
                        <a:lumOff val="60000"/>
                      </a:schemeClr>
                    </a:solidFill>
                    <a:ea typeface="宋体" pitchFamily="2" charset="-122"/>
                  </a:rPr>
                  <a:t>,</a:t>
                </a:r>
                <a:r>
                  <a:rPr lang="en-US" altLang="zh-CN" sz="1800" b="0" dirty="0" err="1">
                    <a:ea typeface="宋体" pitchFamily="2" charset="-122"/>
                  </a:rPr>
                  <a:t>cert</a:t>
                </a:r>
                <a:r>
                  <a:rPr lang="en-US" altLang="zh-CN" sz="1800" baseline="-25000" dirty="0" err="1">
                    <a:ea typeface="宋体" pitchFamily="2" charset="-122"/>
                  </a:rPr>
                  <a:t>A</a:t>
                </a:r>
                <a:r>
                  <a:rPr lang="en-US" altLang="zh-CN" sz="1800" b="0" dirty="0">
                    <a:ea typeface="宋体" pitchFamily="2" charset="-122"/>
                  </a:rPr>
                  <a:t>)</a:t>
                </a:r>
                <a:endParaRPr lang="en-US" altLang="en-US" sz="1800" dirty="0"/>
              </a:p>
            </p:txBody>
          </p:sp>
          <p:sp>
            <p:nvSpPr>
              <p:cNvPr id="19" name="Line 128">
                <a:extLst>
                  <a:ext uri="{FF2B5EF4-FFF2-40B4-BE49-F238E27FC236}">
                    <a16:creationId xmlns:a16="http://schemas.microsoft.com/office/drawing/2014/main" id="{F54B02CC-DA35-E157-9CAE-1791C38558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3000" y="5642358"/>
                <a:ext cx="3530600" cy="158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199FCD1-A213-E71D-E578-18D34652783F}"/>
                  </a:ext>
                </a:extLst>
              </p:cNvPr>
              <p:cNvSpPr/>
              <p:nvPr/>
            </p:nvSpPr>
            <p:spPr>
              <a:xfrm>
                <a:off x="2778125" y="5185158"/>
                <a:ext cx="313900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CN" b="0" dirty="0">
                    <a:ea typeface="宋体" pitchFamily="2" charset="-122"/>
                  </a:rPr>
                  <a:t>ZKP</a:t>
                </a:r>
                <a:r>
                  <a:rPr lang="en-US" altLang="zh-CN" sz="2000" b="0" dirty="0">
                    <a:ea typeface="宋体" pitchFamily="2" charset="-122"/>
                  </a:rPr>
                  <a:t>[</a:t>
                </a:r>
                <a:r>
                  <a:rPr lang="en-US" altLang="zh-CN" b="0" dirty="0">
                    <a:ea typeface="宋体" pitchFamily="2" charset="-122"/>
                  </a:rPr>
                  <a:t> C</a:t>
                </a:r>
                <a:r>
                  <a:rPr lang="en-US" altLang="zh-CN" baseline="-25000" dirty="0">
                    <a:ea typeface="宋体" pitchFamily="2" charset="-122"/>
                  </a:rPr>
                  <a:t>A</a:t>
                </a:r>
                <a:r>
                  <a:rPr lang="en-US" altLang="zh-CN" b="0" dirty="0">
                    <a:ea typeface="宋体" pitchFamily="2" charset="-122"/>
                  </a:rPr>
                  <a:t> </a:t>
                </a:r>
                <a:r>
                  <a:rPr lang="en-US" altLang="zh-CN" sz="2800" b="0" baseline="2000" dirty="0">
                    <a:ea typeface="宋体" pitchFamily="2" charset="-122"/>
                    <a:sym typeface="Symbol"/>
                  </a:rPr>
                  <a:t></a:t>
                </a:r>
                <a:r>
                  <a:rPr lang="en-US" altLang="zh-CN" b="0" dirty="0">
                    <a:ea typeface="宋体" pitchFamily="2" charset="-122"/>
                    <a:sym typeface="Symbol"/>
                  </a:rPr>
                  <a:t> </a:t>
                </a:r>
                <a:r>
                  <a:rPr lang="en-US" altLang="zh-CN" dirty="0" err="1">
                    <a:ea typeface="宋体" pitchFamily="2" charset="-122"/>
                    <a:sym typeface="Symbol"/>
                  </a:rPr>
                  <a:t>L</a:t>
                </a:r>
                <a:r>
                  <a:rPr lang="en-US" altLang="zh-CN" baseline="30000" dirty="0" err="1">
                    <a:latin typeface="+mn-lt"/>
                    <a:ea typeface="SimHei" panose="02010609060101010101" pitchFamily="49" charset="-122"/>
                    <a:sym typeface="Symbol"/>
                  </a:rPr>
                  <a:t>ComCert</a:t>
                </a:r>
                <a:r>
                  <a:rPr lang="en-US" altLang="zh-CN" baseline="30000" dirty="0">
                    <a:latin typeface="+mn-lt"/>
                    <a:ea typeface="SimHei" panose="02010609060101010101" pitchFamily="49" charset="-122"/>
                    <a:sym typeface="Symbol"/>
                  </a:rPr>
                  <a:t>(</a:t>
                </a:r>
                <a:r>
                  <a:rPr lang="en-US" altLang="zh-CN" sz="1800" b="0" baseline="30000" dirty="0" err="1">
                    <a:solidFill>
                      <a:srgbClr val="000066"/>
                    </a:solidFill>
                    <a:ea typeface="宋体" pitchFamily="2" charset="-122"/>
                  </a:rPr>
                  <a:t>gpk</a:t>
                </a:r>
                <a:r>
                  <a:rPr lang="en-US" altLang="zh-CN" sz="1800" baseline="30000" dirty="0" err="1">
                    <a:solidFill>
                      <a:srgbClr val="000066"/>
                    </a:solidFill>
                    <a:ea typeface="宋体" pitchFamily="2" charset="-122"/>
                  </a:rPr>
                  <a:t>B</a:t>
                </a:r>
                <a:r>
                  <a:rPr lang="en-US" altLang="zh-CN" baseline="30000" dirty="0">
                    <a:latin typeface="+mn-lt"/>
                    <a:ea typeface="SimHei" panose="02010609060101010101" pitchFamily="49" charset="-122"/>
                    <a:sym typeface="Symbol"/>
                  </a:rPr>
                  <a:t>)</a:t>
                </a:r>
                <a:r>
                  <a:rPr lang="en-US" altLang="zh-CN" sz="2400" b="0" dirty="0">
                    <a:ea typeface="宋体" pitchFamily="2" charset="-122"/>
                    <a:sym typeface="Symbol"/>
                  </a:rPr>
                  <a:t> </a:t>
                </a:r>
                <a:r>
                  <a:rPr lang="en-US" altLang="zh-CN" sz="2000" b="0" dirty="0">
                    <a:ea typeface="宋体" pitchFamily="2" charset="-122"/>
                  </a:rPr>
                  <a:t>]</a:t>
                </a:r>
                <a:endParaRPr lang="en-US" dirty="0"/>
              </a:p>
            </p:txBody>
          </p:sp>
          <p:sp>
            <p:nvSpPr>
              <p:cNvPr id="21" name="Line 128">
                <a:extLst>
                  <a:ext uri="{FF2B5EF4-FFF2-40B4-BE49-F238E27FC236}">
                    <a16:creationId xmlns:a16="http://schemas.microsoft.com/office/drawing/2014/main" id="{51DB63C5-2D8F-372E-43FD-F5C0273D9D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3000" y="4999420"/>
                <a:ext cx="3530600" cy="15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" name="Oval 6">
              <a:extLst>
                <a:ext uri="{FF2B5EF4-FFF2-40B4-BE49-F238E27FC236}">
                  <a16:creationId xmlns:a16="http://schemas.microsoft.com/office/drawing/2014/main" id="{0B9CA314-BA96-22A0-B1EC-CE598121D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4846" y="4521200"/>
              <a:ext cx="2327744" cy="508158"/>
            </a:xfrm>
            <a:prstGeom prst="ellipse">
              <a:avLst/>
            </a:prstGeom>
            <a:noFill/>
            <a:ln w="38100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0" name="Rectangle 18">
              <a:extLst>
                <a:ext uri="{FF2B5EF4-FFF2-40B4-BE49-F238E27FC236}">
                  <a16:creationId xmlns:a16="http://schemas.microsoft.com/office/drawing/2014/main" id="{CD207386-4F1B-2D4A-0953-328AE5248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5246" y="4549802"/>
              <a:ext cx="68480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0" dirty="0">
                  <a:solidFill>
                    <a:srgbClr val="00B050"/>
                  </a:solidFill>
                  <a:ea typeface="宋体" pitchFamily="2" charset="-122"/>
                </a:rPr>
                <a:t>$ ≈ </a:t>
              </a:r>
              <a:endParaRPr lang="en-US" altLang="en-US" sz="1800" b="0" dirty="0">
                <a:solidFill>
                  <a:srgbClr val="00B050"/>
                </a:solidFill>
              </a:endParaRPr>
            </a:p>
          </p:txBody>
        </p:sp>
        <p:sp>
          <p:nvSpPr>
            <p:cNvPr id="32" name="Oval 33">
              <a:extLst>
                <a:ext uri="{FF2B5EF4-FFF2-40B4-BE49-F238E27FC236}">
                  <a16:creationId xmlns:a16="http://schemas.microsoft.com/office/drawing/2014/main" id="{FA8FEC47-56A9-109A-2726-6119CAC35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4184" y="5185158"/>
              <a:ext cx="3344862" cy="479042"/>
            </a:xfrm>
            <a:prstGeom prst="ellipse">
              <a:avLst/>
            </a:prstGeom>
            <a:noFill/>
            <a:ln w="38100" algn="ctr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7F70894-A82D-7020-D699-21A696E78014}"/>
                </a:ext>
              </a:extLst>
            </p:cNvPr>
            <p:cNvSpPr txBox="1"/>
            <p:nvPr/>
          </p:nvSpPr>
          <p:spPr>
            <a:xfrm>
              <a:off x="6103701" y="5356089"/>
              <a:ext cx="290558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800" b="0" kern="0" dirty="0">
                  <a:solidFill>
                    <a:srgbClr val="C00000"/>
                  </a:solidFill>
                  <a:ea typeface="宋体" pitchFamily="2" charset="-122"/>
                  <a:sym typeface="Symbol"/>
                </a:rPr>
                <a:t>verifiable </a:t>
              </a:r>
              <a:r>
                <a:rPr lang="en-US" altLang="zh-CN" sz="1800" b="0" kern="0" dirty="0">
                  <a:solidFill>
                    <a:srgbClr val="C00000"/>
                  </a:solidFill>
                  <a:ea typeface="宋体" pitchFamily="2" charset="-122"/>
                  <a:sym typeface="Symbol" panose="05050102010706020507" pitchFamily="18" charset="2"/>
                </a:rPr>
                <a:t> non-covert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FF9753F-A839-93FB-1B2E-8AED87D880CF}"/>
              </a:ext>
            </a:extLst>
          </p:cNvPr>
          <p:cNvGrpSpPr/>
          <p:nvPr/>
        </p:nvGrpSpPr>
        <p:grpSpPr>
          <a:xfrm>
            <a:off x="635019" y="1722097"/>
            <a:ext cx="8043365" cy="1885095"/>
            <a:chOff x="635019" y="1722097"/>
            <a:chExt cx="8043365" cy="1885095"/>
          </a:xfrm>
        </p:grpSpPr>
        <p:sp>
          <p:nvSpPr>
            <p:cNvPr id="37" name="Line 128"/>
            <p:cNvSpPr>
              <a:spLocks noChangeShapeType="1"/>
            </p:cNvSpPr>
            <p:nvPr/>
          </p:nvSpPr>
          <p:spPr bwMode="auto">
            <a:xfrm>
              <a:off x="1509788" y="2131949"/>
              <a:ext cx="2101580" cy="174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Text Box 130"/>
            <p:cNvSpPr txBox="1">
              <a:spLocks noChangeArrowheads="1"/>
            </p:cNvSpPr>
            <p:nvPr/>
          </p:nvSpPr>
          <p:spPr bwMode="auto">
            <a:xfrm>
              <a:off x="7722919" y="1722097"/>
              <a:ext cx="65908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0" dirty="0">
                  <a:solidFill>
                    <a:srgbClr val="000066"/>
                  </a:solidFill>
                  <a:ea typeface="宋体" pitchFamily="2" charset="-122"/>
                </a:rPr>
                <a:t>B</a:t>
              </a:r>
            </a:p>
          </p:txBody>
        </p:sp>
        <p:sp>
          <p:nvSpPr>
            <p:cNvPr id="70" name="Line 128"/>
            <p:cNvSpPr>
              <a:spLocks noChangeShapeType="1"/>
            </p:cNvSpPr>
            <p:nvPr/>
          </p:nvSpPr>
          <p:spPr bwMode="auto">
            <a:xfrm flipH="1" flipV="1">
              <a:off x="5410200" y="2150835"/>
              <a:ext cx="1834501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 Box 131"/>
                <p:cNvSpPr txBox="1">
                  <a:spLocks noChangeArrowheads="1"/>
                </p:cNvSpPr>
                <p:nvPr/>
              </p:nvSpPr>
              <p:spPr bwMode="auto">
                <a:xfrm>
                  <a:off x="3778923" y="1747745"/>
                  <a:ext cx="1431958" cy="872034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lnSpc>
                      <a:spcPct val="150000"/>
                    </a:lnSpc>
                    <a:defRPr/>
                  </a:pPr>
                  <a:r>
                    <a:rPr lang="el-GR" altLang="zh-CN" sz="1800" dirty="0">
                      <a:solidFill>
                        <a:srgbClr val="000066"/>
                      </a:solidFill>
                      <a:latin typeface="Arial"/>
                      <a:ea typeface="宋体" pitchFamily="2" charset="-122"/>
                      <a:cs typeface="Arial"/>
                    </a:rPr>
                    <a:t>π</a:t>
                  </a:r>
                  <a:r>
                    <a:rPr lang="en-US" altLang="zh-CN" sz="1800" dirty="0">
                      <a:solidFill>
                        <a:srgbClr val="000066"/>
                      </a:solidFill>
                      <a:latin typeface="Arial"/>
                      <a:ea typeface="宋体" pitchFamily="2" charset="-122"/>
                      <a:cs typeface="Arial"/>
                    </a:rPr>
                    <a:t> for </a:t>
                  </a:r>
                  <a:r>
                    <a:rPr lang="en-US" altLang="zh-CN" dirty="0" err="1">
                      <a:solidFill>
                        <a:srgbClr val="000066"/>
                      </a:solidFill>
                      <a:latin typeface="Arial"/>
                      <a:ea typeface="宋体" pitchFamily="2" charset="-122"/>
                      <a:cs typeface="Arial"/>
                    </a:rPr>
                    <a:t>cAKE</a:t>
                  </a:r>
                  <a:r>
                    <a:rPr lang="en-US" altLang="zh-CN" dirty="0">
                      <a:solidFill>
                        <a:srgbClr val="000066"/>
                      </a:solidFill>
                      <a:latin typeface="Arial"/>
                      <a:ea typeface="宋体" pitchFamily="2" charset="-122"/>
                      <a:cs typeface="Arial"/>
                    </a:rPr>
                    <a:t> </a:t>
                  </a:r>
                </a:p>
                <a:p>
                  <a:pPr algn="ctr">
                    <a:lnSpc>
                      <a:spcPct val="150000"/>
                    </a:lnSpc>
                    <a:defRPr/>
                  </a:pPr>
                  <a:r>
                    <a:rPr lang="en-US" altLang="zh-CN" dirty="0">
                      <a:solidFill>
                        <a:srgbClr val="000066"/>
                      </a:solidFill>
                      <a:latin typeface="Arial"/>
                      <a:ea typeface="宋体" pitchFamily="2" charset="-122"/>
                      <a:cs typeface="Arial"/>
                    </a:rPr>
                    <a:t>(or $ on </a:t>
                  </a:r>
                  <a14:m>
                    <m:oMath xmlns:m="http://schemas.openxmlformats.org/officeDocument/2006/math">
                      <m:r>
                        <a:rPr lang="en-US" altLang="zh-CN" sz="1800" b="0" i="1" dirty="0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⊥</m:t>
                      </m:r>
                    </m:oMath>
                  </a14:m>
                  <a:r>
                    <a:rPr lang="en-US" altLang="zh-CN" dirty="0">
                      <a:solidFill>
                        <a:srgbClr val="000066"/>
                      </a:solidFill>
                      <a:latin typeface="Arial"/>
                      <a:ea typeface="宋体" pitchFamily="2" charset="-122"/>
                      <a:cs typeface="Arial"/>
                    </a:rPr>
                    <a:t>) </a:t>
                  </a:r>
                  <a:endParaRPr lang="en-US" altLang="zh-CN" baseline="-25000" dirty="0">
                    <a:solidFill>
                      <a:srgbClr val="000066"/>
                    </a:solidFill>
                    <a:latin typeface="Verdana" pitchFamily="34" charset="0"/>
                    <a:ea typeface="宋体" pitchFamily="2" charset="-122"/>
                  </a:endParaRPr>
                </a:p>
              </p:txBody>
            </p:sp>
          </mc:Choice>
          <mc:Fallback xmlns="">
            <p:sp>
              <p:nvSpPr>
                <p:cNvPr id="71" name="Text Box 1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78923" y="1747745"/>
                  <a:ext cx="1431958" cy="872034"/>
                </a:xfrm>
                <a:prstGeom prst="rect">
                  <a:avLst/>
                </a:prstGeom>
                <a:blipFill>
                  <a:blip r:embed="rId3"/>
                  <a:stretch>
                    <a:fillRect l="-1255" r="-1674" b="-8844"/>
                  </a:stretch>
                </a:blipFill>
                <a:ln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1611923-8122-4C94-9F01-C02C2F3A8E51}"/>
                </a:ext>
              </a:extLst>
            </p:cNvPr>
            <p:cNvGrpSpPr/>
            <p:nvPr/>
          </p:nvGrpSpPr>
          <p:grpSpPr>
            <a:xfrm>
              <a:off x="2647625" y="2198771"/>
              <a:ext cx="857250" cy="375095"/>
              <a:chOff x="2971430" y="2622299"/>
              <a:chExt cx="857250" cy="375095"/>
            </a:xfrm>
          </p:grpSpPr>
          <p:sp>
            <p:nvSpPr>
              <p:cNvPr id="42" name="Line 129"/>
              <p:cNvSpPr>
                <a:spLocks noChangeShapeType="1"/>
              </p:cNvSpPr>
              <p:nvPr/>
            </p:nvSpPr>
            <p:spPr bwMode="auto">
              <a:xfrm rot="10800000">
                <a:off x="2971430" y="2997394"/>
                <a:ext cx="857250" cy="0"/>
              </a:xfrm>
              <a:prstGeom prst="line">
                <a:avLst/>
              </a:prstGeom>
              <a:noFill/>
              <a:ln w="25400">
                <a:solidFill>
                  <a:srgbClr val="000066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Rectangle 49">
                <a:extLst>
                  <a:ext uri="{FF2B5EF4-FFF2-40B4-BE49-F238E27FC236}">
                    <a16:creationId xmlns:a16="http://schemas.microsoft.com/office/drawing/2014/main" id="{8572C6D6-C3DE-4AF6-900F-1F0F058062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5773" y="2622299"/>
                <a:ext cx="45076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800" b="0" dirty="0">
                    <a:solidFill>
                      <a:srgbClr val="000066"/>
                    </a:solidFill>
                    <a:ea typeface="宋体" pitchFamily="2" charset="-122"/>
                  </a:rPr>
                  <a:t>K</a:t>
                </a:r>
                <a:r>
                  <a:rPr lang="en-US" altLang="zh-CN" sz="1800" b="0" baseline="-25000" dirty="0">
                    <a:solidFill>
                      <a:srgbClr val="000066"/>
                    </a:solidFill>
                    <a:ea typeface="宋体" pitchFamily="2" charset="-122"/>
                  </a:rPr>
                  <a:t>A</a:t>
                </a:r>
                <a:endParaRPr lang="en-US" altLang="en-US" sz="1800" baseline="-25000" dirty="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35A04B3-3B49-6FC1-C5D9-C257B43CC396}"/>
                </a:ext>
              </a:extLst>
            </p:cNvPr>
            <p:cNvGrpSpPr/>
            <p:nvPr/>
          </p:nvGrpSpPr>
          <p:grpSpPr>
            <a:xfrm>
              <a:off x="5513975" y="2200582"/>
              <a:ext cx="834159" cy="369332"/>
              <a:chOff x="5314624" y="2629511"/>
              <a:chExt cx="834159" cy="369332"/>
            </a:xfrm>
          </p:grpSpPr>
          <p:sp>
            <p:nvSpPr>
              <p:cNvPr id="4" name="Line 128">
                <a:extLst>
                  <a:ext uri="{FF2B5EF4-FFF2-40B4-BE49-F238E27FC236}">
                    <a16:creationId xmlns:a16="http://schemas.microsoft.com/office/drawing/2014/main" id="{C6B144B7-7F09-4B8A-BE03-8CB5D3800B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4624" y="2997394"/>
                <a:ext cx="834159" cy="0"/>
              </a:xfrm>
              <a:prstGeom prst="line">
                <a:avLst/>
              </a:prstGeom>
              <a:noFill/>
              <a:ln w="25400">
                <a:solidFill>
                  <a:srgbClr val="000066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Rectangle 49">
                <a:extLst>
                  <a:ext uri="{FF2B5EF4-FFF2-40B4-BE49-F238E27FC236}">
                    <a16:creationId xmlns:a16="http://schemas.microsoft.com/office/drawing/2014/main" id="{DFB0F3C4-4492-4AE5-91A4-67901CAE93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83154" y="2629511"/>
                <a:ext cx="45076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800" b="0" dirty="0">
                    <a:solidFill>
                      <a:srgbClr val="000066"/>
                    </a:solidFill>
                    <a:ea typeface="宋体" pitchFamily="2" charset="-122"/>
                  </a:rPr>
                  <a:t>K</a:t>
                </a:r>
                <a:r>
                  <a:rPr lang="en-US" altLang="zh-CN" sz="1800" b="0" baseline="-25000" dirty="0">
                    <a:solidFill>
                      <a:srgbClr val="000066"/>
                    </a:solidFill>
                    <a:ea typeface="宋体" pitchFamily="2" charset="-122"/>
                  </a:rPr>
                  <a:t>B</a:t>
                </a:r>
                <a:endParaRPr lang="en-US" altLang="en-US" sz="1800" baseline="-25000" dirty="0"/>
              </a:p>
            </p:txBody>
          </p: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973D018D-798C-34DA-7D29-16A690CE0BF8}"/>
                </a:ext>
              </a:extLst>
            </p:cNvPr>
            <p:cNvGrpSpPr/>
            <p:nvPr/>
          </p:nvGrpSpPr>
          <p:grpSpPr>
            <a:xfrm>
              <a:off x="1371600" y="1742039"/>
              <a:ext cx="2302994" cy="374627"/>
              <a:chOff x="2971429" y="2086037"/>
              <a:chExt cx="2302994" cy="374627"/>
            </a:xfrm>
          </p:grpSpPr>
          <p:sp>
            <p:nvSpPr>
              <p:cNvPr id="7177" name="Rectangle 49"/>
              <p:cNvSpPr>
                <a:spLocks noChangeArrowheads="1"/>
              </p:cNvSpPr>
              <p:nvPr/>
            </p:nvSpPr>
            <p:spPr bwMode="auto">
              <a:xfrm>
                <a:off x="2971429" y="2090776"/>
                <a:ext cx="320675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800" b="0" dirty="0">
                    <a:solidFill>
                      <a:srgbClr val="000066"/>
                    </a:solidFill>
                    <a:ea typeface="宋体" pitchFamily="2" charset="-122"/>
                  </a:rPr>
                  <a:t>x</a:t>
                </a:r>
                <a:endParaRPr lang="en-US" altLang="en-US" sz="18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Rectangle 49">
                    <a:extLst>
                      <a:ext uri="{FF2B5EF4-FFF2-40B4-BE49-F238E27FC236}">
                        <a16:creationId xmlns:a16="http://schemas.microsoft.com/office/drawing/2014/main" id="{1928EEC4-DAEA-432E-8BFF-2959E31018D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158138" y="2086037"/>
                    <a:ext cx="2116285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2"/>
                      </a:buClr>
                      <a:buSzPct val="70000"/>
                      <a:buFont typeface="Wingdings" pitchFamily="2" charset="2"/>
                      <a:buChar char="¡"/>
                      <a:defRPr sz="2900"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70000"/>
                      <a:buFont typeface="Wingdings" pitchFamily="2" charset="2"/>
                      <a:buChar char="l"/>
                      <a:defRPr sz="2500"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2"/>
                      </a:buClr>
                      <a:buSzPct val="65000"/>
                      <a:buFont typeface="Wingdings" pitchFamily="2" charset="2"/>
                      <a:buChar char="¡"/>
                      <a:defRPr sz="2200"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70000"/>
                      <a:buFont typeface="Wingdings" pitchFamily="2" charset="2"/>
                      <a:buChar char="l"/>
                      <a:defRPr sz="1900"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2"/>
                      </a:buClr>
                      <a:buSzPct val="60000"/>
                      <a:buFont typeface="Wingdings" pitchFamily="2" charset="2"/>
                      <a:buChar char="¡"/>
                      <a:defRPr sz="1900"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2"/>
                      </a:buClr>
                      <a:buSzPct val="60000"/>
                      <a:buFont typeface="Wingdings" pitchFamily="2" charset="2"/>
                      <a:buChar char="¡"/>
                      <a:defRPr sz="1900"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2"/>
                      </a:buClr>
                      <a:buSzPct val="60000"/>
                      <a:buFont typeface="Wingdings" pitchFamily="2" charset="2"/>
                      <a:buChar char="¡"/>
                      <a:defRPr sz="1900"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2"/>
                      </a:buClr>
                      <a:buSzPct val="60000"/>
                      <a:buFont typeface="Wingdings" pitchFamily="2" charset="2"/>
                      <a:buChar char="¡"/>
                      <a:defRPr sz="1900"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2"/>
                      </a:buClr>
                      <a:buSzPct val="60000"/>
                      <a:buFont typeface="Wingdings" pitchFamily="2" charset="2"/>
                      <a:buChar char="¡"/>
                      <a:defRPr sz="1900"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CN" sz="1800" b="0" dirty="0">
                        <a:solidFill>
                          <a:srgbClr val="000066"/>
                        </a:solidFill>
                        <a:ea typeface="宋体" pitchFamily="2" charset="-122"/>
                      </a:rPr>
                      <a:t>=(</a:t>
                    </a:r>
                    <a:r>
                      <a:rPr lang="en-US" altLang="zh-CN" sz="1800" b="0" dirty="0" err="1">
                        <a:solidFill>
                          <a:srgbClr val="000066"/>
                        </a:solidFill>
                        <a:ea typeface="宋体" pitchFamily="2" charset="-122"/>
                      </a:rPr>
                      <a:t>gpk</a:t>
                    </a:r>
                    <a:r>
                      <a:rPr lang="en-US" altLang="zh-CN" sz="1800" baseline="-25000" dirty="0" err="1">
                        <a:solidFill>
                          <a:srgbClr val="000066"/>
                        </a:solidFill>
                        <a:ea typeface="宋体" pitchFamily="2" charset="-122"/>
                      </a:rPr>
                      <a:t>A</a:t>
                    </a:r>
                    <a:r>
                      <a:rPr lang="en-US" altLang="zh-CN" sz="1800" b="0" dirty="0" err="1">
                        <a:solidFill>
                          <a:srgbClr val="000066"/>
                        </a:solidFill>
                        <a:ea typeface="宋体" pitchFamily="2" charset="-122"/>
                      </a:rPr>
                      <a:t>,cert</a:t>
                    </a:r>
                    <a:r>
                      <a:rPr lang="en-US" altLang="zh-CN" sz="1800" baseline="-25000" dirty="0" err="1">
                        <a:solidFill>
                          <a:srgbClr val="000066"/>
                        </a:solidFill>
                        <a:ea typeface="宋体" pitchFamily="2" charset="-122"/>
                      </a:rPr>
                      <a:t>A</a:t>
                    </a:r>
                    <a:r>
                      <a:rPr lang="en-US" altLang="zh-CN" sz="1800" b="0" dirty="0">
                        <a:solidFill>
                          <a:srgbClr val="000066"/>
                        </a:solidFill>
                        <a:ea typeface="宋体" pitchFamily="2" charset="-122"/>
                      </a:rPr>
                      <a:t>) /</a:t>
                    </a:r>
                    <a14:m>
                      <m:oMath xmlns:m="http://schemas.openxmlformats.org/officeDocument/2006/math">
                        <m:r>
                          <a:rPr lang="en-US" altLang="zh-CN" sz="1800" b="0" i="1" dirty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⊥</m:t>
                        </m:r>
                      </m:oMath>
                    </a14:m>
                    <a:endParaRPr lang="en-US" altLang="en-US" sz="1800" baseline="-25000" dirty="0"/>
                  </a:p>
                </p:txBody>
              </p:sp>
            </mc:Choice>
            <mc:Fallback xmlns="">
              <p:sp>
                <p:nvSpPr>
                  <p:cNvPr id="45" name="Rectangle 49">
                    <a:extLst>
                      <a:ext uri="{FF2B5EF4-FFF2-40B4-BE49-F238E27FC236}">
                        <a16:creationId xmlns:a16="http://schemas.microsoft.com/office/drawing/2014/main" id="{1928EEC4-DAEA-432E-8BFF-2959E31018D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158138" y="2086037"/>
                    <a:ext cx="2116285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2594" t="-10000" b="-26667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349465E-BBD1-3DFC-29A7-BE51E6952AB0}"/>
                </a:ext>
              </a:extLst>
            </p:cNvPr>
            <p:cNvGrpSpPr/>
            <p:nvPr/>
          </p:nvGrpSpPr>
          <p:grpSpPr>
            <a:xfrm>
              <a:off x="5302846" y="1747997"/>
              <a:ext cx="2253649" cy="385603"/>
              <a:chOff x="5695596" y="2001296"/>
              <a:chExt cx="2253649" cy="350548"/>
            </a:xfrm>
          </p:grpSpPr>
          <p:sp>
            <p:nvSpPr>
              <p:cNvPr id="7178" name="Rectangle 50"/>
              <p:cNvSpPr>
                <a:spLocks noChangeArrowheads="1"/>
              </p:cNvSpPr>
              <p:nvPr/>
            </p:nvSpPr>
            <p:spPr bwMode="auto">
              <a:xfrm>
                <a:off x="5695596" y="2015582"/>
                <a:ext cx="219075" cy="336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800" b="0" dirty="0">
                    <a:solidFill>
                      <a:srgbClr val="000066"/>
                    </a:solidFill>
                    <a:ea typeface="宋体" pitchFamily="2" charset="-122"/>
                  </a:rPr>
                  <a:t>y</a:t>
                </a:r>
                <a:endParaRPr lang="en-US" altLang="en-US" sz="18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Rectangle 49">
                    <a:extLst>
                      <a:ext uri="{FF2B5EF4-FFF2-40B4-BE49-F238E27FC236}">
                        <a16:creationId xmlns:a16="http://schemas.microsoft.com/office/drawing/2014/main" id="{2C2CBE5D-8F20-EA91-87D6-59FADD15B89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850594" y="2001296"/>
                    <a:ext cx="2098651" cy="33575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2"/>
                      </a:buClr>
                      <a:buSzPct val="70000"/>
                      <a:buFont typeface="Wingdings" pitchFamily="2" charset="2"/>
                      <a:buChar char="¡"/>
                      <a:defRPr sz="2900"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70000"/>
                      <a:buFont typeface="Wingdings" pitchFamily="2" charset="2"/>
                      <a:buChar char="l"/>
                      <a:defRPr sz="2500"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2"/>
                      </a:buClr>
                      <a:buSzPct val="65000"/>
                      <a:buFont typeface="Wingdings" pitchFamily="2" charset="2"/>
                      <a:buChar char="¡"/>
                      <a:defRPr sz="2200"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70000"/>
                      <a:buFont typeface="Wingdings" pitchFamily="2" charset="2"/>
                      <a:buChar char="l"/>
                      <a:defRPr sz="1900"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2"/>
                      </a:buClr>
                      <a:buSzPct val="60000"/>
                      <a:buFont typeface="Wingdings" pitchFamily="2" charset="2"/>
                      <a:buChar char="¡"/>
                      <a:defRPr sz="1900"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2"/>
                      </a:buClr>
                      <a:buSzPct val="60000"/>
                      <a:buFont typeface="Wingdings" pitchFamily="2" charset="2"/>
                      <a:buChar char="¡"/>
                      <a:defRPr sz="1900"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2"/>
                      </a:buClr>
                      <a:buSzPct val="60000"/>
                      <a:buFont typeface="Wingdings" pitchFamily="2" charset="2"/>
                      <a:buChar char="¡"/>
                      <a:defRPr sz="1900"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2"/>
                      </a:buClr>
                      <a:buSzPct val="60000"/>
                      <a:buFont typeface="Wingdings" pitchFamily="2" charset="2"/>
                      <a:buChar char="¡"/>
                      <a:defRPr sz="1900"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2"/>
                      </a:buClr>
                      <a:buSzPct val="60000"/>
                      <a:buFont typeface="Wingdings" pitchFamily="2" charset="2"/>
                      <a:buChar char="¡"/>
                      <a:defRPr sz="1900"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zh-CN" sz="1800" b="0" dirty="0">
                        <a:solidFill>
                          <a:srgbClr val="000066"/>
                        </a:solidFill>
                        <a:ea typeface="宋体" pitchFamily="2" charset="-122"/>
                      </a:rPr>
                      <a:t>=(</a:t>
                    </a:r>
                    <a:r>
                      <a:rPr lang="en-US" altLang="zh-CN" sz="1800" b="0" dirty="0" err="1">
                        <a:solidFill>
                          <a:srgbClr val="000066"/>
                        </a:solidFill>
                        <a:ea typeface="宋体" pitchFamily="2" charset="-122"/>
                      </a:rPr>
                      <a:t>gpk</a:t>
                    </a:r>
                    <a:r>
                      <a:rPr lang="en-US" altLang="zh-CN" sz="1800" baseline="-25000" dirty="0" err="1">
                        <a:solidFill>
                          <a:srgbClr val="000066"/>
                        </a:solidFill>
                        <a:ea typeface="宋体" pitchFamily="2" charset="-122"/>
                      </a:rPr>
                      <a:t>B</a:t>
                    </a:r>
                    <a:r>
                      <a:rPr lang="en-US" altLang="zh-CN" sz="1800" b="0" dirty="0" err="1">
                        <a:solidFill>
                          <a:srgbClr val="000066"/>
                        </a:solidFill>
                        <a:ea typeface="宋体" pitchFamily="2" charset="-122"/>
                      </a:rPr>
                      <a:t>,cert</a:t>
                    </a:r>
                    <a:r>
                      <a:rPr lang="en-US" altLang="zh-CN" sz="1800" baseline="-25000" dirty="0" err="1">
                        <a:solidFill>
                          <a:srgbClr val="000066"/>
                        </a:solidFill>
                        <a:ea typeface="宋体" pitchFamily="2" charset="-122"/>
                      </a:rPr>
                      <a:t>B</a:t>
                    </a:r>
                    <a:r>
                      <a:rPr lang="en-US" altLang="zh-CN" sz="1800" b="0" dirty="0">
                        <a:solidFill>
                          <a:srgbClr val="000066"/>
                        </a:solidFill>
                        <a:ea typeface="宋体" pitchFamily="2" charset="-122"/>
                      </a:rPr>
                      <a:t>) /</a:t>
                    </a:r>
                    <a14:m>
                      <m:oMath xmlns:m="http://schemas.openxmlformats.org/officeDocument/2006/math">
                        <m:r>
                          <a:rPr lang="en-US" altLang="zh-CN" sz="1800" b="0" i="1" dirty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⊥</m:t>
                        </m:r>
                      </m:oMath>
                    </a14:m>
                    <a:endParaRPr lang="en-US" altLang="en-US" sz="1800" baseline="-25000" dirty="0"/>
                  </a:p>
                </p:txBody>
              </p:sp>
            </mc:Choice>
            <mc:Fallback xmlns="">
              <p:sp>
                <p:nvSpPr>
                  <p:cNvPr id="5" name="Rectangle 49">
                    <a:extLst>
                      <a:ext uri="{FF2B5EF4-FFF2-40B4-BE49-F238E27FC236}">
                        <a16:creationId xmlns:a16="http://schemas.microsoft.com/office/drawing/2014/main" id="{2C2CBE5D-8F20-EA91-87D6-59FADD15B89D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850594" y="2001296"/>
                    <a:ext cx="2098651" cy="335757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2319" t="-10000" b="-26667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8" name="Rectangle 3">
              <a:extLst>
                <a:ext uri="{FF2B5EF4-FFF2-40B4-BE49-F238E27FC236}">
                  <a16:creationId xmlns:a16="http://schemas.microsoft.com/office/drawing/2014/main" id="{BEF996D3-503F-55DA-E008-82AC123D51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2988" y="2723903"/>
              <a:ext cx="7685396" cy="8832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 eaLnBrk="1" hangingPunct="1">
                <a:lnSpc>
                  <a:spcPct val="120000"/>
                </a:lnSpc>
                <a:buNone/>
                <a:defRPr/>
              </a:pPr>
              <a:r>
                <a:rPr lang="en-US" altLang="zh-CN" sz="1800" b="0" kern="0" dirty="0">
                  <a:ea typeface="宋体" pitchFamily="2" charset="-122"/>
                  <a:sym typeface="Symbol"/>
                </a:rPr>
                <a:t>K</a:t>
              </a:r>
              <a:r>
                <a:rPr lang="en-US" altLang="zh-CN" sz="1800" b="0" kern="0" baseline="-25000" dirty="0">
                  <a:ea typeface="宋体" pitchFamily="2" charset="-122"/>
                  <a:sym typeface="Symbol"/>
                </a:rPr>
                <a:t>A</a:t>
              </a:r>
              <a:r>
                <a:rPr lang="en-US" altLang="zh-CN" sz="1800" b="0" kern="0" dirty="0">
                  <a:ea typeface="宋体" pitchFamily="2" charset="-122"/>
                  <a:sym typeface="Symbol"/>
                </a:rPr>
                <a:t>=K</a:t>
              </a:r>
              <a:r>
                <a:rPr lang="en-US" altLang="zh-CN" sz="1800" b="0" kern="0" baseline="-25000" dirty="0">
                  <a:ea typeface="宋体" pitchFamily="2" charset="-122"/>
                  <a:sym typeface="Symbol"/>
                </a:rPr>
                <a:t>B    </a:t>
              </a:r>
              <a:r>
                <a:rPr lang="en-US" altLang="zh-CN" sz="1800" b="0" kern="0" dirty="0">
                  <a:ea typeface="宋体" pitchFamily="2" charset="-122"/>
                  <a:sym typeface="Symbol"/>
                </a:rPr>
                <a:t>if  </a:t>
              </a:r>
              <a:r>
                <a:rPr lang="en-US" altLang="zh-CN" sz="1800" b="0" dirty="0" err="1">
                  <a:ea typeface="宋体" pitchFamily="2" charset="-122"/>
                </a:rPr>
                <a:t>cert</a:t>
              </a:r>
              <a:r>
                <a:rPr lang="en-US" altLang="zh-CN" sz="1800" baseline="-25000" dirty="0" err="1">
                  <a:ea typeface="宋体" pitchFamily="2" charset="-122"/>
                </a:rPr>
                <a:t>A</a:t>
              </a:r>
              <a:r>
                <a:rPr lang="en-US" altLang="zh-CN" sz="1800" b="0" dirty="0">
                  <a:ea typeface="宋体" pitchFamily="2" charset="-122"/>
                </a:rPr>
                <a:t> </a:t>
              </a:r>
              <a:r>
                <a:rPr lang="en-US" altLang="zh-CN" sz="2800" b="0" baseline="2000" dirty="0">
                  <a:ea typeface="宋体" pitchFamily="2" charset="-122"/>
                  <a:sym typeface="Symbol"/>
                </a:rPr>
                <a:t></a:t>
              </a:r>
              <a:r>
                <a:rPr lang="en-US" altLang="zh-CN" sz="1800" b="0" dirty="0">
                  <a:ea typeface="宋体" pitchFamily="2" charset="-122"/>
                  <a:sym typeface="Symbol"/>
                </a:rPr>
                <a:t> </a:t>
              </a:r>
              <a:r>
                <a:rPr lang="en-US" altLang="zh-CN" sz="1800" dirty="0" err="1">
                  <a:ea typeface="宋体" pitchFamily="2" charset="-122"/>
                  <a:sym typeface="Symbol"/>
                </a:rPr>
                <a:t>L</a:t>
              </a:r>
              <a:r>
                <a:rPr lang="en-US" altLang="zh-CN" sz="1800" baseline="30000" dirty="0" err="1">
                  <a:ea typeface="SimHei" panose="02010609060101010101" pitchFamily="49" charset="-122"/>
                  <a:sym typeface="Symbol"/>
                </a:rPr>
                <a:t>validCert</a:t>
              </a:r>
              <a:r>
                <a:rPr lang="en-US" altLang="zh-CN" sz="1800" baseline="30000" dirty="0">
                  <a:solidFill>
                    <a:srgbClr val="000000"/>
                  </a:solidFill>
                  <a:ea typeface="SimHei" panose="02010609060101010101" pitchFamily="49" charset="-122"/>
                  <a:sym typeface="Symbol"/>
                </a:rPr>
                <a:t>(</a:t>
              </a:r>
              <a:r>
                <a:rPr lang="en-US" altLang="zh-CN" sz="1800" b="0" baseline="30000" dirty="0" err="1">
                  <a:solidFill>
                    <a:srgbClr val="000066"/>
                  </a:solidFill>
                  <a:latin typeface="Verdana" pitchFamily="34" charset="0"/>
                  <a:ea typeface="宋体" pitchFamily="2" charset="-122"/>
                </a:rPr>
                <a:t>gpk</a:t>
              </a:r>
              <a:r>
                <a:rPr lang="en-US" altLang="zh-CN" sz="1800" baseline="30000" dirty="0" err="1">
                  <a:solidFill>
                    <a:srgbClr val="000066"/>
                  </a:solidFill>
                  <a:latin typeface="Verdana" pitchFamily="34" charset="0"/>
                  <a:ea typeface="宋体" pitchFamily="2" charset="-122"/>
                </a:rPr>
                <a:t>B</a:t>
              </a:r>
              <a:r>
                <a:rPr lang="en-US" altLang="zh-CN" sz="1800" baseline="30000" dirty="0">
                  <a:solidFill>
                    <a:srgbClr val="000000"/>
                  </a:solidFill>
                  <a:ea typeface="SimHei" panose="02010609060101010101" pitchFamily="49" charset="-122"/>
                  <a:sym typeface="Symbol"/>
                </a:rPr>
                <a:t>)</a:t>
              </a:r>
              <a:r>
                <a:rPr lang="en-US" altLang="zh-CN" sz="2400" b="0" dirty="0">
                  <a:ea typeface="宋体" pitchFamily="2" charset="-122"/>
                  <a:sym typeface="Symbol"/>
                </a:rPr>
                <a:t>  </a:t>
              </a:r>
              <a:r>
                <a:rPr lang="en-US" altLang="zh-CN" sz="1800" b="0" kern="0" dirty="0">
                  <a:ea typeface="宋体" pitchFamily="2" charset="-122"/>
                  <a:sym typeface="Symbol"/>
                </a:rPr>
                <a:t>and  </a:t>
              </a:r>
              <a:r>
                <a:rPr lang="en-US" altLang="zh-CN" sz="1800" b="0" dirty="0" err="1">
                  <a:ea typeface="宋体" pitchFamily="2" charset="-122"/>
                </a:rPr>
                <a:t>cert</a:t>
              </a:r>
              <a:r>
                <a:rPr lang="en-US" altLang="zh-CN" sz="1800" baseline="-25000" dirty="0" err="1">
                  <a:ea typeface="宋体" pitchFamily="2" charset="-122"/>
                </a:rPr>
                <a:t>B</a:t>
              </a:r>
              <a:r>
                <a:rPr lang="en-US" altLang="zh-CN" sz="1800" b="0" dirty="0">
                  <a:ea typeface="宋体" pitchFamily="2" charset="-122"/>
                </a:rPr>
                <a:t> </a:t>
              </a:r>
              <a:r>
                <a:rPr lang="en-US" altLang="zh-CN" sz="2800" b="0" baseline="2000" dirty="0">
                  <a:ea typeface="宋体" pitchFamily="2" charset="-122"/>
                  <a:sym typeface="Symbol"/>
                </a:rPr>
                <a:t></a:t>
              </a:r>
              <a:r>
                <a:rPr lang="en-US" altLang="zh-CN" sz="1800" b="0" dirty="0">
                  <a:ea typeface="宋体" pitchFamily="2" charset="-122"/>
                  <a:sym typeface="Symbol"/>
                </a:rPr>
                <a:t> </a:t>
              </a:r>
              <a:r>
                <a:rPr lang="en-US" altLang="zh-CN" sz="1800" dirty="0" err="1">
                  <a:ea typeface="宋体" pitchFamily="2" charset="-122"/>
                  <a:sym typeface="Symbol"/>
                </a:rPr>
                <a:t>L</a:t>
              </a:r>
              <a:r>
                <a:rPr lang="en-US" altLang="zh-CN" sz="1800" baseline="30000" dirty="0" err="1">
                  <a:ea typeface="SimHei" panose="02010609060101010101" pitchFamily="49" charset="-122"/>
                  <a:sym typeface="Symbol"/>
                </a:rPr>
                <a:t>validCert</a:t>
              </a:r>
              <a:r>
                <a:rPr lang="en-US" altLang="zh-CN" sz="1800" baseline="30000" dirty="0">
                  <a:solidFill>
                    <a:srgbClr val="000000"/>
                  </a:solidFill>
                  <a:latin typeface="Verdana" pitchFamily="34" charset="0"/>
                  <a:ea typeface="SimHei" panose="02010609060101010101" pitchFamily="49" charset="-122"/>
                  <a:sym typeface="Symbol"/>
                </a:rPr>
                <a:t>(</a:t>
              </a:r>
              <a:r>
                <a:rPr lang="en-US" altLang="zh-CN" sz="1800" b="0" baseline="30000" dirty="0" err="1">
                  <a:solidFill>
                    <a:srgbClr val="000066"/>
                  </a:solidFill>
                  <a:latin typeface="Verdana" pitchFamily="34" charset="0"/>
                  <a:ea typeface="宋体" pitchFamily="2" charset="-122"/>
                </a:rPr>
                <a:t>gpk</a:t>
              </a:r>
              <a:r>
                <a:rPr lang="en-US" altLang="zh-CN" sz="1800" baseline="30000" dirty="0" err="1">
                  <a:solidFill>
                    <a:srgbClr val="000066"/>
                  </a:solidFill>
                  <a:latin typeface="Verdana" pitchFamily="34" charset="0"/>
                  <a:ea typeface="宋体" pitchFamily="2" charset="-122"/>
                </a:rPr>
                <a:t>A</a:t>
              </a:r>
              <a:r>
                <a:rPr lang="en-US" altLang="zh-CN" sz="1800" baseline="30000" dirty="0">
                  <a:solidFill>
                    <a:srgbClr val="000000"/>
                  </a:solidFill>
                  <a:latin typeface="Verdana" pitchFamily="34" charset="0"/>
                  <a:ea typeface="SimHei" panose="02010609060101010101" pitchFamily="49" charset="-122"/>
                  <a:sym typeface="Symbol"/>
                </a:rPr>
                <a:t>)</a:t>
              </a:r>
              <a:r>
                <a:rPr lang="en-US" altLang="zh-CN" sz="2400" b="0" dirty="0">
                  <a:ea typeface="宋体" pitchFamily="2" charset="-122"/>
                  <a:sym typeface="Symbol"/>
                </a:rPr>
                <a:t> </a:t>
              </a:r>
              <a:r>
                <a:rPr lang="en-US" altLang="zh-CN" sz="1800" b="0" kern="0" dirty="0">
                  <a:ea typeface="宋体" pitchFamily="2" charset="-122"/>
                  <a:sym typeface="Symbol"/>
                </a:rPr>
                <a:t>	</a:t>
              </a:r>
            </a:p>
            <a:p>
              <a:pPr marL="0" indent="0" algn="ctr" eaLnBrk="1" hangingPunct="1">
                <a:lnSpc>
                  <a:spcPct val="120000"/>
                </a:lnSpc>
                <a:spcBef>
                  <a:spcPts val="0"/>
                </a:spcBef>
                <a:buNone/>
                <a:defRPr/>
              </a:pPr>
              <a:r>
                <a:rPr lang="en-US" altLang="zh-CN" sz="1800" b="0" kern="0" dirty="0">
                  <a:ea typeface="宋体" pitchFamily="2" charset="-122"/>
                  <a:sym typeface="Symbol"/>
                </a:rPr>
                <a:t>(otherwise K</a:t>
              </a:r>
              <a:r>
                <a:rPr lang="en-US" altLang="zh-CN" sz="1800" b="0" kern="0" baseline="-25000" dirty="0">
                  <a:ea typeface="宋体" pitchFamily="2" charset="-122"/>
                  <a:sym typeface="Symbol"/>
                </a:rPr>
                <a:t>A</a:t>
              </a:r>
              <a:r>
                <a:rPr lang="en-US" altLang="zh-CN" sz="1800" b="0" kern="0" dirty="0">
                  <a:ea typeface="宋体" pitchFamily="2" charset="-122"/>
                  <a:sym typeface="Symbol"/>
                </a:rPr>
                <a:t> and K</a:t>
              </a:r>
              <a:r>
                <a:rPr lang="en-US" altLang="zh-CN" sz="1800" b="0" kern="0" baseline="-25000" dirty="0">
                  <a:ea typeface="宋体" pitchFamily="2" charset="-122"/>
                  <a:sym typeface="Symbol"/>
                </a:rPr>
                <a:t>B</a:t>
              </a:r>
              <a:r>
                <a:rPr lang="en-US" altLang="zh-CN" sz="1800" b="0" kern="0" dirty="0">
                  <a:solidFill>
                    <a:srgbClr val="000000"/>
                  </a:solidFill>
                  <a:latin typeface="Verdana" pitchFamily="34" charset="0"/>
                  <a:ea typeface="宋体" pitchFamily="2" charset="-122"/>
                  <a:sym typeface="Symbol"/>
                </a:rPr>
                <a:t> independent)</a:t>
              </a:r>
              <a:endParaRPr lang="en-US" altLang="zh-CN" sz="1800" b="0" kern="0" dirty="0">
                <a:ea typeface="宋体" pitchFamily="2" charset="-122"/>
                <a:sym typeface="Symbol"/>
              </a:endParaRPr>
            </a:p>
          </p:txBody>
        </p:sp>
        <p:sp>
          <p:nvSpPr>
            <p:cNvPr id="36" name="Text Box 130">
              <a:extLst>
                <a:ext uri="{FF2B5EF4-FFF2-40B4-BE49-F238E27FC236}">
                  <a16:creationId xmlns:a16="http://schemas.microsoft.com/office/drawing/2014/main" id="{893A6A08-A98D-921D-099D-10405F9F39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019" y="1722097"/>
              <a:ext cx="65908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0" dirty="0">
                  <a:solidFill>
                    <a:srgbClr val="000066"/>
                  </a:solidFill>
                  <a:ea typeface="宋体" pitchFamily="2" charset="-122"/>
                </a:rPr>
                <a:t>A</a:t>
              </a:r>
            </a:p>
          </p:txBody>
        </p:sp>
      </p:grpSp>
      <p:sp>
        <p:nvSpPr>
          <p:cNvPr id="15" name="Rectangle 3">
            <a:extLst>
              <a:ext uri="{FF2B5EF4-FFF2-40B4-BE49-F238E27FC236}">
                <a16:creationId xmlns:a16="http://schemas.microsoft.com/office/drawing/2014/main" id="{7A0302BE-6F23-B612-3CB6-B9EF75A1B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943600"/>
            <a:ext cx="8836735" cy="7611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If cert = </a:t>
            </a:r>
            <a:r>
              <a:rPr lang="en-US" altLang="zh-CN" sz="1800" b="0" i="1" kern="0" dirty="0">
                <a:ea typeface="宋体" pitchFamily="2" charset="-122"/>
                <a:sym typeface="Symbol"/>
              </a:rPr>
              <a:t>randomizable signature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 under </a:t>
            </a:r>
            <a:r>
              <a:rPr lang="en-US" altLang="zh-CN" sz="1800" b="0" kern="0" dirty="0" err="1">
                <a:ea typeface="宋体" pitchFamily="2" charset="-122"/>
                <a:sym typeface="Symbol"/>
              </a:rPr>
              <a:t>gpk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 [Pointcheval-Sanders’16] then </a:t>
            </a:r>
            <a:r>
              <a:rPr lang="en-US" altLang="zh-CN" sz="1800" b="0" i="1" kern="0" dirty="0">
                <a:ea typeface="宋体" pitchFamily="2" charset="-122"/>
                <a:sym typeface="Symbol" panose="05050102010706020507" pitchFamily="18" charset="2"/>
              </a:rPr>
              <a:t>Sigma-protocol ZKP</a:t>
            </a:r>
            <a:r>
              <a:rPr lang="en-US" altLang="zh-CN" sz="1800" b="0" kern="0" dirty="0">
                <a:ea typeface="宋体" pitchFamily="2" charset="-122"/>
                <a:sym typeface="Symbol" panose="05050102010706020507" pitchFamily="18" charset="2"/>
              </a:rPr>
              <a:t> for </a:t>
            </a:r>
            <a:r>
              <a:rPr lang="en-US" altLang="zh-CN" sz="1800" dirty="0" err="1">
                <a:ea typeface="宋体" pitchFamily="2" charset="-122"/>
                <a:sym typeface="Symbol"/>
              </a:rPr>
              <a:t>L</a:t>
            </a:r>
            <a:r>
              <a:rPr lang="en-US" altLang="zh-CN" sz="1800" baseline="30000" dirty="0" err="1">
                <a:ea typeface="SimHei" panose="02010609060101010101" pitchFamily="49" charset="-122"/>
                <a:sym typeface="Symbol"/>
              </a:rPr>
              <a:t>ComCert</a:t>
            </a:r>
            <a:r>
              <a:rPr lang="en-US" altLang="zh-CN" sz="1800" baseline="30000" dirty="0">
                <a:ea typeface="SimHei" panose="02010609060101010101" pitchFamily="49" charset="-122"/>
                <a:sym typeface="Symbol"/>
              </a:rPr>
              <a:t>(</a:t>
            </a:r>
            <a:r>
              <a:rPr lang="en-US" altLang="zh-CN" sz="1800" b="0" baseline="30000" dirty="0" err="1">
                <a:solidFill>
                  <a:srgbClr val="000066"/>
                </a:solidFill>
                <a:ea typeface="宋体" pitchFamily="2" charset="-122"/>
              </a:rPr>
              <a:t>gpk</a:t>
            </a:r>
            <a:r>
              <a:rPr lang="en-US" altLang="zh-CN" sz="1800" baseline="30000" dirty="0">
                <a:ea typeface="SimHei" panose="02010609060101010101" pitchFamily="49" charset="-122"/>
                <a:sym typeface="Symbol"/>
              </a:rPr>
              <a:t>)</a:t>
            </a:r>
            <a:r>
              <a:rPr lang="en-US" altLang="zh-CN" sz="1800" b="0" kern="0" dirty="0">
                <a:ea typeface="宋体" pitchFamily="2" charset="-122"/>
                <a:sym typeface="Symbol" panose="05050102010706020507" pitchFamily="18" charset="2"/>
              </a:rPr>
              <a:t> 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uses only 512 bits and 2 bilinear maps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AE4233C-9501-662D-8A5C-985A286FDA3E}"/>
              </a:ext>
            </a:extLst>
          </p:cNvPr>
          <p:cNvSpPr/>
          <p:nvPr/>
        </p:nvSpPr>
        <p:spPr bwMode="auto">
          <a:xfrm>
            <a:off x="2345246" y="2798738"/>
            <a:ext cx="2607754" cy="42571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38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00885 -0.4747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" y="-2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5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3" name="Rectangle 7182">
            <a:extLst>
              <a:ext uri="{FF2B5EF4-FFF2-40B4-BE49-F238E27FC236}">
                <a16:creationId xmlns:a16="http://schemas.microsoft.com/office/drawing/2014/main" id="{C12B0CD6-4CE4-20ED-231C-98F5F31C8EC1}"/>
              </a:ext>
            </a:extLst>
          </p:cNvPr>
          <p:cNvSpPr/>
          <p:nvPr/>
        </p:nvSpPr>
        <p:spPr>
          <a:xfrm>
            <a:off x="2651820" y="1917469"/>
            <a:ext cx="3342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0" dirty="0">
                <a:ea typeface="宋体" pitchFamily="2" charset="-122"/>
              </a:rPr>
              <a:t>CKEM</a:t>
            </a:r>
            <a:r>
              <a:rPr lang="en-US" altLang="zh-CN" sz="2000" b="0" dirty="0">
                <a:ea typeface="宋体" pitchFamily="2" charset="-122"/>
              </a:rPr>
              <a:t>[</a:t>
            </a:r>
            <a:r>
              <a:rPr lang="en-US" altLang="zh-CN" b="0" dirty="0">
                <a:ea typeface="宋体" pitchFamily="2" charset="-122"/>
              </a:rPr>
              <a:t> C</a:t>
            </a:r>
            <a:r>
              <a:rPr lang="en-US" altLang="zh-CN" baseline="-25000" dirty="0">
                <a:ea typeface="宋体" pitchFamily="2" charset="-122"/>
              </a:rPr>
              <a:t>A</a:t>
            </a:r>
            <a:r>
              <a:rPr lang="en-US" altLang="zh-CN" b="0" dirty="0">
                <a:ea typeface="宋体" pitchFamily="2" charset="-122"/>
              </a:rPr>
              <a:t> </a:t>
            </a:r>
            <a:r>
              <a:rPr lang="en-US" altLang="zh-CN" sz="2800" b="0" baseline="2000" dirty="0">
                <a:ea typeface="宋体" pitchFamily="2" charset="-122"/>
                <a:sym typeface="Symbol"/>
              </a:rPr>
              <a:t></a:t>
            </a:r>
            <a:r>
              <a:rPr lang="en-US" altLang="zh-CN" b="0" dirty="0">
                <a:ea typeface="宋体" pitchFamily="2" charset="-122"/>
                <a:sym typeface="Symbol"/>
              </a:rPr>
              <a:t> </a:t>
            </a:r>
            <a:r>
              <a:rPr lang="en-US" altLang="zh-CN" dirty="0" err="1">
                <a:ea typeface="宋体" pitchFamily="2" charset="-122"/>
                <a:sym typeface="Symbol"/>
              </a:rPr>
              <a:t>L</a:t>
            </a:r>
            <a:r>
              <a:rPr lang="en-US" altLang="zh-CN" baseline="30000" dirty="0" err="1">
                <a:latin typeface="+mn-lt"/>
                <a:ea typeface="SimHei" panose="02010609060101010101" pitchFamily="49" charset="-122"/>
                <a:sym typeface="Symbol"/>
              </a:rPr>
              <a:t>ComCert</a:t>
            </a:r>
            <a:r>
              <a:rPr lang="en-US" altLang="zh-CN" baseline="30000" dirty="0">
                <a:latin typeface="+mn-lt"/>
                <a:ea typeface="SimHei" panose="02010609060101010101" pitchFamily="49" charset="-122"/>
                <a:sym typeface="Symbol"/>
              </a:rPr>
              <a:t>(</a:t>
            </a:r>
            <a:r>
              <a:rPr lang="en-US" altLang="zh-CN" sz="1800" b="0" baseline="30000" dirty="0" err="1">
                <a:solidFill>
                  <a:srgbClr val="000066"/>
                </a:solidFill>
                <a:ea typeface="宋体" pitchFamily="2" charset="-122"/>
              </a:rPr>
              <a:t>gpk</a:t>
            </a:r>
            <a:r>
              <a:rPr lang="en-US" altLang="zh-CN" sz="1800" baseline="30000" dirty="0" err="1">
                <a:solidFill>
                  <a:srgbClr val="000066"/>
                </a:solidFill>
                <a:ea typeface="宋体" pitchFamily="2" charset="-122"/>
              </a:rPr>
              <a:t>B</a:t>
            </a:r>
            <a:r>
              <a:rPr lang="en-US" altLang="zh-CN" baseline="30000" dirty="0">
                <a:latin typeface="+mn-lt"/>
                <a:ea typeface="SimHei" panose="02010609060101010101" pitchFamily="49" charset="-122"/>
                <a:sym typeface="Symbol"/>
              </a:rPr>
              <a:t>)</a:t>
            </a:r>
            <a:r>
              <a:rPr lang="en-US" altLang="zh-CN" sz="2400" b="0" dirty="0">
                <a:ea typeface="宋体" pitchFamily="2" charset="-122"/>
                <a:sym typeface="Symbol"/>
              </a:rPr>
              <a:t> </a:t>
            </a:r>
            <a:r>
              <a:rPr lang="en-US" altLang="zh-CN" sz="2000" b="0" dirty="0">
                <a:ea typeface="宋体" pitchFamily="2" charset="-122"/>
              </a:rPr>
              <a:t>]</a:t>
            </a:r>
            <a:endParaRPr lang="en-US" dirty="0"/>
          </a:p>
        </p:txBody>
      </p:sp>
      <p:sp>
        <p:nvSpPr>
          <p:cNvPr id="7179" name="Right Brace 7178">
            <a:extLst>
              <a:ext uri="{FF2B5EF4-FFF2-40B4-BE49-F238E27FC236}">
                <a16:creationId xmlns:a16="http://schemas.microsoft.com/office/drawing/2014/main" id="{D205F782-9591-F7AB-2580-01EF432D8F65}"/>
              </a:ext>
            </a:extLst>
          </p:cNvPr>
          <p:cNvSpPr/>
          <p:nvPr/>
        </p:nvSpPr>
        <p:spPr bwMode="auto">
          <a:xfrm rot="5400000">
            <a:off x="7055426" y="3608769"/>
            <a:ext cx="271083" cy="1148561"/>
          </a:xfrm>
          <a:prstGeom prst="rightBrace">
            <a:avLst>
              <a:gd name="adj1" fmla="val 8333"/>
              <a:gd name="adj2" fmla="val 41545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DD219BE1-B39B-4875-ACF0-794F93CAC1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988"/>
            <a:ext cx="8077200" cy="533400"/>
          </a:xfrm>
        </p:spPr>
        <p:txBody>
          <a:bodyPr/>
          <a:lstStyle/>
          <a:p>
            <a:pPr algn="ctr" eaLnBrk="1" hangingPunct="1"/>
            <a:r>
              <a:rPr lang="en-US" altLang="zh-CN" sz="2800" dirty="0">
                <a:ea typeface="宋体" pitchFamily="2" charset="-122"/>
              </a:rPr>
              <a:t>Covert AKE idea: replace ZKP with </a:t>
            </a:r>
            <a:r>
              <a:rPr lang="en-US" altLang="zh-CN" sz="2800" i="1" dirty="0">
                <a:ea typeface="宋体" pitchFamily="2" charset="-122"/>
              </a:rPr>
              <a:t>Covert CKEM</a:t>
            </a:r>
            <a:endParaRPr lang="en-US" altLang="zh-CN" sz="1800" i="1" dirty="0">
              <a:ea typeface="宋体" pitchFamily="2" charset="-122"/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6B94B97B-832F-2CD6-8464-D76B4254C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72" y="643304"/>
            <a:ext cx="8461027" cy="4637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Assume CA issues certificates cert</a:t>
            </a:r>
            <a:r>
              <a:rPr lang="en-US" altLang="zh-CN" sz="1800" b="0" kern="0" baseline="-25000" dirty="0">
                <a:ea typeface="宋体" pitchFamily="2" charset="-122"/>
                <a:sym typeface="Symbol"/>
              </a:rPr>
              <a:t>1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,cert</a:t>
            </a:r>
            <a:r>
              <a:rPr lang="en-US" altLang="zh-CN" sz="1800" b="0" kern="0" baseline="-25000" dirty="0">
                <a:ea typeface="宋体" pitchFamily="2" charset="-122"/>
                <a:sym typeface="Symbol"/>
              </a:rPr>
              <a:t>2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,… to end-users</a:t>
            </a:r>
          </a:p>
        </p:txBody>
      </p:sp>
      <p:sp>
        <p:nvSpPr>
          <p:cNvPr id="6" name="Text Box 130">
            <a:extLst>
              <a:ext uri="{FF2B5EF4-FFF2-40B4-BE49-F238E27FC236}">
                <a16:creationId xmlns:a16="http://schemas.microsoft.com/office/drawing/2014/main" id="{B0235453-1768-A6FF-CD3F-70A57E15B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64" y="1282552"/>
            <a:ext cx="395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ea typeface="宋体" pitchFamily="2" charset="-122"/>
              </a:rPr>
              <a:t>A</a:t>
            </a:r>
            <a:endParaRPr lang="en-US" altLang="zh-CN" sz="1800" b="0" baseline="-25000" dirty="0">
              <a:ea typeface="宋体" pitchFamily="2" charset="-122"/>
            </a:endParaRPr>
          </a:p>
        </p:txBody>
      </p:sp>
      <p:sp>
        <p:nvSpPr>
          <p:cNvPr id="7" name="Text Box 130">
            <a:extLst>
              <a:ext uri="{FF2B5EF4-FFF2-40B4-BE49-F238E27FC236}">
                <a16:creationId xmlns:a16="http://schemas.microsoft.com/office/drawing/2014/main" id="{7E1D8909-8AFA-450E-B3B7-2FFB9A6C7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3274" y="1185332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ea typeface="宋体" pitchFamily="2" charset="-122"/>
              </a:rPr>
              <a:t>B</a:t>
            </a:r>
            <a:endParaRPr lang="en-US" altLang="zh-CN" sz="1800" b="0" baseline="-25000" dirty="0">
              <a:ea typeface="宋体" pitchFamily="2" charset="-122"/>
            </a:endParaRPr>
          </a:p>
        </p:txBody>
      </p:sp>
      <p:sp>
        <p:nvSpPr>
          <p:cNvPr id="8" name="Rectangle 34">
            <a:extLst>
              <a:ext uri="{FF2B5EF4-FFF2-40B4-BE49-F238E27FC236}">
                <a16:creationId xmlns:a16="http://schemas.microsoft.com/office/drawing/2014/main" id="{DEF732C1-680C-1F45-D50C-15CFE321E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1998" y="1338115"/>
            <a:ext cx="21739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C</a:t>
            </a:r>
            <a:r>
              <a:rPr lang="en-US" altLang="zh-CN" sz="1800" baseline="-25000" dirty="0">
                <a:ea typeface="宋体" pitchFamily="2" charset="-122"/>
              </a:rPr>
              <a:t>A</a:t>
            </a:r>
            <a:r>
              <a:rPr lang="en-US" altLang="zh-CN" sz="1800" b="0" dirty="0">
                <a:ea typeface="宋体" pitchFamily="2" charset="-122"/>
              </a:rPr>
              <a:t> = COM(</a:t>
            </a:r>
            <a:r>
              <a:rPr lang="en-US" altLang="zh-CN" sz="1800" b="0" dirty="0" err="1">
                <a:ea typeface="宋体" pitchFamily="2" charset="-122"/>
              </a:rPr>
              <a:t>cert</a:t>
            </a:r>
            <a:r>
              <a:rPr lang="en-US" altLang="zh-CN" sz="1800" baseline="-25000" dirty="0" err="1">
                <a:ea typeface="宋体" pitchFamily="2" charset="-122"/>
              </a:rPr>
              <a:t>A</a:t>
            </a:r>
            <a:r>
              <a:rPr lang="en-US" altLang="zh-CN" sz="1800" b="0" dirty="0">
                <a:ea typeface="宋体" pitchFamily="2" charset="-122"/>
              </a:rPr>
              <a:t>)</a:t>
            </a:r>
            <a:endParaRPr lang="en-US" altLang="en-US" sz="1800" dirty="0"/>
          </a:p>
        </p:txBody>
      </p:sp>
      <p:sp>
        <p:nvSpPr>
          <p:cNvPr id="12" name="Rectangle 30">
            <a:extLst>
              <a:ext uri="{FF2B5EF4-FFF2-40B4-BE49-F238E27FC236}">
                <a16:creationId xmlns:a16="http://schemas.microsoft.com/office/drawing/2014/main" id="{73193EED-3B79-B82E-68E2-309A89328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1761" y="1556158"/>
            <a:ext cx="1582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(</a:t>
            </a:r>
            <a:r>
              <a:rPr lang="en-US" altLang="zh-CN" sz="1800" b="0" dirty="0" err="1">
                <a:solidFill>
                  <a:srgbClr val="000066"/>
                </a:solidFill>
                <a:ea typeface="宋体" pitchFamily="2" charset="-122"/>
              </a:rPr>
              <a:t>gpk</a:t>
            </a:r>
            <a:r>
              <a:rPr lang="en-US" altLang="zh-CN" sz="1800" baseline="-25000" dirty="0" err="1">
                <a:solidFill>
                  <a:srgbClr val="000066"/>
                </a:solidFill>
                <a:ea typeface="宋体" pitchFamily="2" charset="-122"/>
              </a:rPr>
              <a:t>B</a:t>
            </a:r>
            <a:r>
              <a:rPr lang="en-US" altLang="zh-CN" sz="1800" b="0" dirty="0" err="1">
                <a:solidFill>
                  <a:schemeClr val="bg2">
                    <a:lumMod val="40000"/>
                    <a:lumOff val="60000"/>
                  </a:schemeClr>
                </a:solidFill>
                <a:ea typeface="宋体" pitchFamily="2" charset="-122"/>
              </a:rPr>
              <a:t>,cert</a:t>
            </a:r>
            <a:r>
              <a:rPr lang="en-US" altLang="zh-CN" sz="1800" baseline="-25000" dirty="0" err="1">
                <a:solidFill>
                  <a:schemeClr val="bg2">
                    <a:lumMod val="40000"/>
                    <a:lumOff val="60000"/>
                  </a:schemeClr>
                </a:solidFill>
                <a:ea typeface="宋体" pitchFamily="2" charset="-122"/>
              </a:rPr>
              <a:t>B</a:t>
            </a:r>
            <a:r>
              <a:rPr lang="en-US" altLang="zh-CN" sz="1800" b="0" dirty="0">
                <a:ea typeface="宋体" pitchFamily="2" charset="-122"/>
              </a:rPr>
              <a:t>)</a:t>
            </a:r>
            <a:endParaRPr lang="en-US" altLang="en-US" sz="1800" dirty="0"/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92D44053-3078-5BAF-1784-9D7F1029E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882" y="1655720"/>
            <a:ext cx="1588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(</a:t>
            </a:r>
            <a:r>
              <a:rPr lang="en-US" altLang="zh-CN" sz="1800" b="0" dirty="0" err="1">
                <a:solidFill>
                  <a:schemeClr val="bg2">
                    <a:lumMod val="40000"/>
                    <a:lumOff val="60000"/>
                  </a:schemeClr>
                </a:solidFill>
                <a:ea typeface="宋体" pitchFamily="2" charset="-122"/>
              </a:rPr>
              <a:t>gpk</a:t>
            </a:r>
            <a:r>
              <a:rPr lang="en-US" altLang="zh-CN" sz="1800" baseline="-25000" dirty="0" err="1">
                <a:solidFill>
                  <a:schemeClr val="bg2">
                    <a:lumMod val="40000"/>
                    <a:lumOff val="60000"/>
                  </a:schemeClr>
                </a:solidFill>
                <a:ea typeface="宋体" pitchFamily="2" charset="-122"/>
              </a:rPr>
              <a:t>A</a:t>
            </a:r>
            <a:r>
              <a:rPr lang="en-US" altLang="zh-CN" sz="1800" b="0" dirty="0" err="1">
                <a:solidFill>
                  <a:schemeClr val="bg2">
                    <a:lumMod val="40000"/>
                    <a:lumOff val="60000"/>
                  </a:schemeClr>
                </a:solidFill>
                <a:ea typeface="宋体" pitchFamily="2" charset="-122"/>
              </a:rPr>
              <a:t>,</a:t>
            </a:r>
            <a:r>
              <a:rPr lang="en-US" altLang="zh-CN" sz="1800" b="0" dirty="0" err="1">
                <a:ea typeface="宋体" pitchFamily="2" charset="-122"/>
              </a:rPr>
              <a:t>cert</a:t>
            </a:r>
            <a:r>
              <a:rPr lang="en-US" altLang="zh-CN" sz="1800" baseline="-25000" dirty="0" err="1">
                <a:ea typeface="宋体" pitchFamily="2" charset="-122"/>
              </a:rPr>
              <a:t>A</a:t>
            </a:r>
            <a:r>
              <a:rPr lang="en-US" altLang="zh-CN" sz="1800" b="0" dirty="0">
                <a:ea typeface="宋体" pitchFamily="2" charset="-122"/>
              </a:rPr>
              <a:t>)</a:t>
            </a:r>
            <a:endParaRPr lang="en-US" altLang="en-US" sz="1800" dirty="0"/>
          </a:p>
        </p:txBody>
      </p:sp>
      <p:sp>
        <p:nvSpPr>
          <p:cNvPr id="19" name="Line 128">
            <a:extLst>
              <a:ext uri="{FF2B5EF4-FFF2-40B4-BE49-F238E27FC236}">
                <a16:creationId xmlns:a16="http://schemas.microsoft.com/office/drawing/2014/main" id="{F54B02CC-DA35-E157-9CAE-1791C38558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8110" y="2382690"/>
            <a:ext cx="35306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99FCD1-A213-E71D-E578-18D34652783F}"/>
              </a:ext>
            </a:extLst>
          </p:cNvPr>
          <p:cNvSpPr/>
          <p:nvPr/>
        </p:nvSpPr>
        <p:spPr>
          <a:xfrm>
            <a:off x="2863235" y="1925490"/>
            <a:ext cx="3139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0" dirty="0">
                <a:ea typeface="宋体" pitchFamily="2" charset="-122"/>
              </a:rPr>
              <a:t>ZKP</a:t>
            </a:r>
            <a:r>
              <a:rPr lang="en-US" altLang="zh-CN" sz="2000" b="0" dirty="0">
                <a:ea typeface="宋体" pitchFamily="2" charset="-122"/>
              </a:rPr>
              <a:t>[</a:t>
            </a:r>
            <a:r>
              <a:rPr lang="en-US" altLang="zh-CN" b="0" dirty="0">
                <a:ea typeface="宋体" pitchFamily="2" charset="-122"/>
              </a:rPr>
              <a:t> C</a:t>
            </a:r>
            <a:r>
              <a:rPr lang="en-US" altLang="zh-CN" baseline="-25000" dirty="0">
                <a:ea typeface="宋体" pitchFamily="2" charset="-122"/>
              </a:rPr>
              <a:t>A</a:t>
            </a:r>
            <a:r>
              <a:rPr lang="en-US" altLang="zh-CN" b="0" dirty="0">
                <a:ea typeface="宋体" pitchFamily="2" charset="-122"/>
              </a:rPr>
              <a:t> </a:t>
            </a:r>
            <a:r>
              <a:rPr lang="en-US" altLang="zh-CN" sz="2800" b="0" baseline="2000" dirty="0">
                <a:ea typeface="宋体" pitchFamily="2" charset="-122"/>
                <a:sym typeface="Symbol"/>
              </a:rPr>
              <a:t></a:t>
            </a:r>
            <a:r>
              <a:rPr lang="en-US" altLang="zh-CN" b="0" dirty="0">
                <a:ea typeface="宋体" pitchFamily="2" charset="-122"/>
                <a:sym typeface="Symbol"/>
              </a:rPr>
              <a:t> </a:t>
            </a:r>
            <a:r>
              <a:rPr lang="en-US" altLang="zh-CN" dirty="0" err="1">
                <a:ea typeface="宋体" pitchFamily="2" charset="-122"/>
                <a:sym typeface="Symbol"/>
              </a:rPr>
              <a:t>L</a:t>
            </a:r>
            <a:r>
              <a:rPr lang="en-US" altLang="zh-CN" baseline="30000" dirty="0" err="1">
                <a:latin typeface="+mn-lt"/>
                <a:ea typeface="SimHei" panose="02010609060101010101" pitchFamily="49" charset="-122"/>
                <a:sym typeface="Symbol"/>
              </a:rPr>
              <a:t>ComCert</a:t>
            </a:r>
            <a:r>
              <a:rPr lang="en-US" altLang="zh-CN" baseline="30000" dirty="0">
                <a:latin typeface="+mn-lt"/>
                <a:ea typeface="SimHei" panose="02010609060101010101" pitchFamily="49" charset="-122"/>
                <a:sym typeface="Symbol"/>
              </a:rPr>
              <a:t>(</a:t>
            </a:r>
            <a:r>
              <a:rPr lang="en-US" altLang="zh-CN" sz="1800" b="0" baseline="30000" dirty="0" err="1">
                <a:solidFill>
                  <a:srgbClr val="000066"/>
                </a:solidFill>
                <a:ea typeface="宋体" pitchFamily="2" charset="-122"/>
              </a:rPr>
              <a:t>gpk</a:t>
            </a:r>
            <a:r>
              <a:rPr lang="en-US" altLang="zh-CN" sz="1800" baseline="30000" dirty="0" err="1">
                <a:solidFill>
                  <a:srgbClr val="000066"/>
                </a:solidFill>
                <a:ea typeface="宋体" pitchFamily="2" charset="-122"/>
              </a:rPr>
              <a:t>B</a:t>
            </a:r>
            <a:r>
              <a:rPr lang="en-US" altLang="zh-CN" baseline="30000" dirty="0">
                <a:latin typeface="+mn-lt"/>
                <a:ea typeface="SimHei" panose="02010609060101010101" pitchFamily="49" charset="-122"/>
                <a:sym typeface="Symbol"/>
              </a:rPr>
              <a:t>)</a:t>
            </a:r>
            <a:r>
              <a:rPr lang="en-US" altLang="zh-CN" sz="2400" b="0" dirty="0">
                <a:ea typeface="宋体" pitchFamily="2" charset="-122"/>
                <a:sym typeface="Symbol"/>
              </a:rPr>
              <a:t> </a:t>
            </a:r>
            <a:r>
              <a:rPr lang="en-US" altLang="zh-CN" sz="2000" b="0" dirty="0">
                <a:ea typeface="宋体" pitchFamily="2" charset="-122"/>
              </a:rPr>
              <a:t>]</a:t>
            </a:r>
            <a:endParaRPr lang="en-US" dirty="0"/>
          </a:p>
        </p:txBody>
      </p:sp>
      <p:sp>
        <p:nvSpPr>
          <p:cNvPr id="21" name="Line 128">
            <a:extLst>
              <a:ext uri="{FF2B5EF4-FFF2-40B4-BE49-F238E27FC236}">
                <a16:creationId xmlns:a16="http://schemas.microsoft.com/office/drawing/2014/main" id="{51DB63C5-2D8F-372E-43FD-F5C0273D9D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8110" y="1739752"/>
            <a:ext cx="3530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45C9FC59-099B-8FD5-4BF5-84C8B92CD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8710" y="1299486"/>
            <a:ext cx="4114800" cy="1295400"/>
          </a:xfrm>
          <a:prstGeom prst="rect">
            <a:avLst/>
          </a:prstGeom>
          <a:noFill/>
          <a:ln w="9525" algn="ctr">
            <a:noFill/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9" name="Oval 6">
            <a:extLst>
              <a:ext uri="{FF2B5EF4-FFF2-40B4-BE49-F238E27FC236}">
                <a16:creationId xmlns:a16="http://schemas.microsoft.com/office/drawing/2014/main" id="{0B9CA314-BA96-22A0-B1EC-CE598121D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9956" y="1261532"/>
            <a:ext cx="2327744" cy="508158"/>
          </a:xfrm>
          <a:prstGeom prst="ellipse">
            <a:avLst/>
          </a:prstGeom>
          <a:noFill/>
          <a:ln w="381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" name="Rectangle 18">
            <a:extLst>
              <a:ext uri="{FF2B5EF4-FFF2-40B4-BE49-F238E27FC236}">
                <a16:creationId xmlns:a16="http://schemas.microsoft.com/office/drawing/2014/main" id="{CD207386-4F1B-2D4A-0953-328AE5248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0356" y="1290134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solidFill>
                  <a:srgbClr val="00B050"/>
                </a:solidFill>
                <a:ea typeface="宋体" pitchFamily="2" charset="-122"/>
              </a:rPr>
              <a:t>$ ≈ </a:t>
            </a:r>
            <a:endParaRPr lang="en-US" altLang="en-US" sz="1800" b="0" dirty="0">
              <a:solidFill>
                <a:srgbClr val="00B050"/>
              </a:solidFill>
            </a:endParaRPr>
          </a:p>
        </p:txBody>
      </p:sp>
      <p:grpSp>
        <p:nvGrpSpPr>
          <p:cNvPr id="7182" name="Group 7181">
            <a:extLst>
              <a:ext uri="{FF2B5EF4-FFF2-40B4-BE49-F238E27FC236}">
                <a16:creationId xmlns:a16="http://schemas.microsoft.com/office/drawing/2014/main" id="{BED7998D-F3EB-D104-662B-92058EC09485}"/>
              </a:ext>
            </a:extLst>
          </p:cNvPr>
          <p:cNvGrpSpPr/>
          <p:nvPr/>
        </p:nvGrpSpPr>
        <p:grpSpPr>
          <a:xfrm>
            <a:off x="2819294" y="1933957"/>
            <a:ext cx="6266957" cy="535110"/>
            <a:chOff x="2819294" y="1933957"/>
            <a:chExt cx="6266957" cy="535110"/>
          </a:xfrm>
        </p:grpSpPr>
        <p:sp>
          <p:nvSpPr>
            <p:cNvPr id="32" name="Oval 33">
              <a:extLst>
                <a:ext uri="{FF2B5EF4-FFF2-40B4-BE49-F238E27FC236}">
                  <a16:creationId xmlns:a16="http://schemas.microsoft.com/office/drawing/2014/main" id="{FA8FEC47-56A9-109A-2726-6119CAC35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9294" y="1933957"/>
              <a:ext cx="3344862" cy="479042"/>
            </a:xfrm>
            <a:prstGeom prst="ellipse">
              <a:avLst/>
            </a:prstGeom>
            <a:noFill/>
            <a:ln w="38100" algn="ctr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7F70894-A82D-7020-D699-21A696E78014}"/>
                </a:ext>
              </a:extLst>
            </p:cNvPr>
            <p:cNvSpPr txBox="1"/>
            <p:nvPr/>
          </p:nvSpPr>
          <p:spPr>
            <a:xfrm>
              <a:off x="6180664" y="2099735"/>
              <a:ext cx="290558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800" b="0" kern="0" dirty="0">
                  <a:solidFill>
                    <a:srgbClr val="C00000"/>
                  </a:solidFill>
                  <a:ea typeface="宋体" pitchFamily="2" charset="-122"/>
                  <a:sym typeface="Symbol"/>
                </a:rPr>
                <a:t>verifiable </a:t>
              </a:r>
              <a:r>
                <a:rPr lang="en-US" altLang="zh-CN" sz="1800" b="0" kern="0" dirty="0">
                  <a:solidFill>
                    <a:srgbClr val="C00000"/>
                  </a:solidFill>
                  <a:ea typeface="宋体" pitchFamily="2" charset="-122"/>
                  <a:sym typeface="Symbol" panose="05050102010706020507" pitchFamily="18" charset="2"/>
                </a:rPr>
                <a:t> non-covert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24" name="Text Box 131">
            <a:extLst>
              <a:ext uri="{FF2B5EF4-FFF2-40B4-BE49-F238E27FC236}">
                <a16:creationId xmlns:a16="http://schemas.microsoft.com/office/drawing/2014/main" id="{FC1AB3CF-604D-EC84-AD56-D42398E9C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5830" y="4209127"/>
            <a:ext cx="3114675" cy="127727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200"/>
              </a:spcAft>
              <a:defRPr/>
            </a:pPr>
            <a:r>
              <a:rPr lang="en-US" altLang="zh-CN" dirty="0">
                <a:latin typeface="Verdana" pitchFamily="34" charset="0"/>
                <a:ea typeface="宋体" pitchFamily="2" charset="-122"/>
              </a:rPr>
              <a:t>CKEM for L</a:t>
            </a:r>
          </a:p>
          <a:p>
            <a:pPr algn="ctr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If w witness for x in </a:t>
            </a:r>
            <a:r>
              <a:rPr lang="en-US" altLang="zh-CN" dirty="0">
                <a:latin typeface="Verdana" pitchFamily="34" charset="0"/>
                <a:ea typeface="宋体" pitchFamily="2" charset="-122"/>
                <a:sym typeface="Symbol"/>
              </a:rPr>
              <a:t>L</a:t>
            </a:r>
          </a:p>
          <a:p>
            <a:pPr algn="ctr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then 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R</a:t>
            </a: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=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S</a:t>
            </a: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, o/w  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R </a:t>
            </a: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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S</a:t>
            </a:r>
            <a:endParaRPr lang="en-US" altLang="zh-CN" sz="300" b="0" dirty="0">
              <a:latin typeface="Verdana" pitchFamily="34" charset="0"/>
              <a:ea typeface="宋体" pitchFamily="2" charset="-122"/>
            </a:endParaRPr>
          </a:p>
          <a:p>
            <a:pPr algn="ctr">
              <a:lnSpc>
                <a:spcPct val="200000"/>
              </a:lnSpc>
              <a:defRPr/>
            </a:pPr>
            <a:endParaRPr lang="en-US" altLang="zh-CN" sz="300" b="0" dirty="0"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27" name="Line 128">
            <a:extLst>
              <a:ext uri="{FF2B5EF4-FFF2-40B4-BE49-F238E27FC236}">
                <a16:creationId xmlns:a16="http://schemas.microsoft.com/office/drawing/2014/main" id="{91679BD5-373F-12A5-270B-3451B1FEE0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74481" y="5207655"/>
            <a:ext cx="1368424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Rectangle 64">
            <a:extLst>
              <a:ext uri="{FF2B5EF4-FFF2-40B4-BE49-F238E27FC236}">
                <a16:creationId xmlns:a16="http://schemas.microsoft.com/office/drawing/2014/main" id="{FAD5730D-22C0-7EE6-8A62-197912ACC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1476" y="4802843"/>
            <a:ext cx="4651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K</a:t>
            </a:r>
            <a:r>
              <a:rPr lang="en-US" altLang="zh-CN" sz="1800" baseline="-25000" dirty="0">
                <a:ea typeface="宋体" pitchFamily="2" charset="-122"/>
              </a:rPr>
              <a:t>R</a:t>
            </a:r>
            <a:endParaRPr lang="en-US" altLang="en-US" sz="1800" dirty="0"/>
          </a:p>
        </p:txBody>
      </p:sp>
      <p:sp>
        <p:nvSpPr>
          <p:cNvPr id="33" name="Line 128">
            <a:extLst>
              <a:ext uri="{FF2B5EF4-FFF2-40B4-BE49-F238E27FC236}">
                <a16:creationId xmlns:a16="http://schemas.microsoft.com/office/drawing/2014/main" id="{9E1C9755-0E99-E28F-8268-C0A34A4A59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62468" y="5207656"/>
            <a:ext cx="12954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66">
            <a:extLst>
              <a:ext uri="{FF2B5EF4-FFF2-40B4-BE49-F238E27FC236}">
                <a16:creationId xmlns:a16="http://schemas.microsoft.com/office/drawing/2014/main" id="{8E985900-DD03-A105-248A-AD1F346D3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468" y="4802843"/>
            <a:ext cx="450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K</a:t>
            </a:r>
            <a:r>
              <a:rPr lang="en-US" altLang="zh-CN" sz="1800" baseline="-25000" dirty="0">
                <a:ea typeface="宋体" pitchFamily="2" charset="-122"/>
              </a:rPr>
              <a:t>S</a:t>
            </a:r>
            <a:endParaRPr lang="en-US" altLang="en-US" sz="1800" dirty="0"/>
          </a:p>
        </p:txBody>
      </p:sp>
      <p:sp>
        <p:nvSpPr>
          <p:cNvPr id="38" name="Line 128">
            <a:extLst>
              <a:ext uri="{FF2B5EF4-FFF2-40B4-BE49-F238E27FC236}">
                <a16:creationId xmlns:a16="http://schemas.microsoft.com/office/drawing/2014/main" id="{8ED77B84-62D2-3576-F681-FD9924197B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4481" y="4646127"/>
            <a:ext cx="1449386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Text Box 130">
            <a:extLst>
              <a:ext uri="{FF2B5EF4-FFF2-40B4-BE49-F238E27FC236}">
                <a16:creationId xmlns:a16="http://schemas.microsoft.com/office/drawing/2014/main" id="{8755F9FE-FB9E-343B-9CC2-C41ED13FF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505" y="4291677"/>
            <a:ext cx="400050" cy="461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</a:rPr>
              <a:t>R</a:t>
            </a:r>
            <a:endParaRPr lang="en-US" altLang="zh-CN" sz="1800" b="0" baseline="-25000" dirty="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40" name="Rectangle 70">
            <a:extLst>
              <a:ext uri="{FF2B5EF4-FFF2-40B4-BE49-F238E27FC236}">
                <a16:creationId xmlns:a16="http://schemas.microsoft.com/office/drawing/2014/main" id="{94F27C30-BE5D-CCA6-7F33-BC0BBE4FC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093" y="4280556"/>
            <a:ext cx="1323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witness w</a:t>
            </a:r>
            <a:endParaRPr lang="en-US" altLang="en-US" sz="1800" dirty="0"/>
          </a:p>
        </p:txBody>
      </p:sp>
      <p:sp>
        <p:nvSpPr>
          <p:cNvPr id="41" name="Text Box 130">
            <a:extLst>
              <a:ext uri="{FF2B5EF4-FFF2-40B4-BE49-F238E27FC236}">
                <a16:creationId xmlns:a16="http://schemas.microsoft.com/office/drawing/2014/main" id="{00FC6C2C-3F42-F09B-B582-FB3F4A918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230" y="4291677"/>
            <a:ext cx="396875" cy="461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</a:rPr>
              <a:t>S</a:t>
            </a:r>
            <a:endParaRPr lang="en-US" altLang="zh-CN" sz="1800" b="0" baseline="-25000" dirty="0">
              <a:solidFill>
                <a:srgbClr val="000066"/>
              </a:solidFill>
              <a:ea typeface="宋体" pitchFamily="2" charset="-122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4122B2E-310E-F885-20F7-2193B50A600D}"/>
              </a:ext>
            </a:extLst>
          </p:cNvPr>
          <p:cNvGrpSpPr/>
          <p:nvPr/>
        </p:nvGrpSpPr>
        <p:grpSpPr>
          <a:xfrm>
            <a:off x="6510066" y="4265127"/>
            <a:ext cx="1600202" cy="381000"/>
            <a:chOff x="6396035" y="2008196"/>
            <a:chExt cx="1600202" cy="381000"/>
          </a:xfrm>
        </p:grpSpPr>
        <p:sp>
          <p:nvSpPr>
            <p:cNvPr id="44" name="Line 128">
              <a:extLst>
                <a:ext uri="{FF2B5EF4-FFF2-40B4-BE49-F238E27FC236}">
                  <a16:creationId xmlns:a16="http://schemas.microsoft.com/office/drawing/2014/main" id="{CF89A5F6-7614-3A3D-A3B3-0C096D7A8A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396035" y="2389196"/>
              <a:ext cx="1600201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74">
              <a:extLst>
                <a:ext uri="{FF2B5EF4-FFF2-40B4-BE49-F238E27FC236}">
                  <a16:creationId xmlns:a16="http://schemas.microsoft.com/office/drawing/2014/main" id="{70AF0A78-3B8F-7470-F03C-895F40751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5087" y="2008196"/>
              <a:ext cx="15811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0" dirty="0">
                  <a:ea typeface="宋体" pitchFamily="2" charset="-122"/>
                </a:rPr>
                <a:t>statement x</a:t>
              </a:r>
              <a:endParaRPr lang="en-US" altLang="en-US" sz="1800" dirty="0"/>
            </a:p>
          </p:txBody>
        </p:sp>
      </p:grpSp>
      <p:sp>
        <p:nvSpPr>
          <p:cNvPr id="47" name="Rectangle 3">
            <a:extLst>
              <a:ext uri="{FF2B5EF4-FFF2-40B4-BE49-F238E27FC236}">
                <a16:creationId xmlns:a16="http://schemas.microsoft.com/office/drawing/2014/main" id="{91AA0276-4F2D-9AEE-7450-A794BB01E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7" y="2816141"/>
            <a:ext cx="7605713" cy="4602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Covert Conditional KEM (Covert CKEM) for L</a:t>
            </a:r>
            <a:endParaRPr lang="en-US" altLang="zh-CN" sz="1600" b="0" kern="0" dirty="0">
              <a:ea typeface="宋体" pitchFamily="2" charset="-122"/>
              <a:sym typeface="Symbol"/>
            </a:endParaRPr>
          </a:p>
        </p:txBody>
      </p:sp>
      <p:sp>
        <p:nvSpPr>
          <p:cNvPr id="49" name="Rectangle 70">
            <a:extLst>
              <a:ext uri="{FF2B5EF4-FFF2-40B4-BE49-F238E27FC236}">
                <a16:creationId xmlns:a16="http://schemas.microsoft.com/office/drawing/2014/main" id="{AF408E78-3EB4-FCE0-0CE7-A94441470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30" y="3319046"/>
            <a:ext cx="89398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 dirty="0">
                <a:ea typeface="宋体" pitchFamily="2" charset="-122"/>
              </a:rPr>
              <a:t>≈ </a:t>
            </a:r>
            <a:r>
              <a:rPr lang="en-US" altLang="en-US" sz="1600" b="0" i="1" dirty="0">
                <a:ea typeface="宋体" pitchFamily="2" charset="-122"/>
              </a:rPr>
              <a:t>ZK-Send</a:t>
            </a:r>
            <a:r>
              <a:rPr lang="en-US" altLang="en-US" sz="1600" b="0" dirty="0">
                <a:ea typeface="宋体" pitchFamily="2" charset="-122"/>
              </a:rPr>
              <a:t> </a:t>
            </a:r>
            <a:r>
              <a:rPr lang="en-US" altLang="en-US" sz="1400" b="0" dirty="0">
                <a:ea typeface="宋体" pitchFamily="2" charset="-122"/>
              </a:rPr>
              <a:t>[CGOS07]</a:t>
            </a:r>
            <a:r>
              <a:rPr lang="en-US" altLang="en-US" sz="1600" b="0" dirty="0">
                <a:ea typeface="宋体" pitchFamily="2" charset="-122"/>
              </a:rPr>
              <a:t>, </a:t>
            </a:r>
            <a:r>
              <a:rPr lang="en-US" altLang="en-US" sz="1600" b="0" i="1" dirty="0">
                <a:ea typeface="宋体" pitchFamily="2" charset="-122"/>
              </a:rPr>
              <a:t>Conditional OT</a:t>
            </a:r>
            <a:r>
              <a:rPr lang="en-US" altLang="en-US" sz="1600" b="0" dirty="0">
                <a:ea typeface="宋体" pitchFamily="2" charset="-122"/>
              </a:rPr>
              <a:t> </a:t>
            </a:r>
            <a:r>
              <a:rPr lang="en-US" altLang="en-US" sz="1400" b="0" dirty="0">
                <a:ea typeface="宋体" pitchFamily="2" charset="-122"/>
              </a:rPr>
              <a:t>[J14]</a:t>
            </a:r>
            <a:r>
              <a:rPr lang="en-US" altLang="en-US" sz="1600" b="0" dirty="0">
                <a:ea typeface="宋体" pitchFamily="2" charset="-122"/>
              </a:rPr>
              <a:t>, </a:t>
            </a:r>
            <a:r>
              <a:rPr lang="en-US" altLang="en-US" sz="1600" b="0" i="1" dirty="0">
                <a:ea typeface="宋体" pitchFamily="2" charset="-122"/>
              </a:rPr>
              <a:t>Implicit ZK</a:t>
            </a:r>
            <a:r>
              <a:rPr lang="en-US" altLang="en-US" sz="1600" b="0" dirty="0">
                <a:ea typeface="宋体" pitchFamily="2" charset="-122"/>
              </a:rPr>
              <a:t> </a:t>
            </a:r>
            <a:r>
              <a:rPr lang="en-US" altLang="en-US" sz="1400" b="0" dirty="0">
                <a:ea typeface="宋体" pitchFamily="2" charset="-122"/>
              </a:rPr>
              <a:t>[BCPW15]</a:t>
            </a:r>
            <a:r>
              <a:rPr lang="en-US" altLang="en-US" sz="1600" b="0" dirty="0">
                <a:ea typeface="宋体" pitchFamily="2" charset="-122"/>
              </a:rPr>
              <a:t>, </a:t>
            </a:r>
            <a:r>
              <a:rPr lang="en-US" altLang="en-US" sz="1600" b="0" i="1" dirty="0">
                <a:ea typeface="宋体" pitchFamily="2" charset="-122"/>
              </a:rPr>
              <a:t>Witness Encryption</a:t>
            </a:r>
          </a:p>
        </p:txBody>
      </p:sp>
      <p:sp>
        <p:nvSpPr>
          <p:cNvPr id="7171" name="TextBox 7170">
            <a:extLst>
              <a:ext uri="{FF2B5EF4-FFF2-40B4-BE49-F238E27FC236}">
                <a16:creationId xmlns:a16="http://schemas.microsoft.com/office/drawing/2014/main" id="{173726D6-15EE-8425-68DB-699DEB809199}"/>
              </a:ext>
            </a:extLst>
          </p:cNvPr>
          <p:cNvSpPr txBox="1"/>
          <p:nvPr/>
        </p:nvSpPr>
        <p:spPr>
          <a:xfrm>
            <a:off x="76200" y="3858967"/>
            <a:ext cx="13684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0" dirty="0">
                <a:ea typeface="宋体" pitchFamily="2" charset="-122"/>
              </a:rPr>
              <a:t>(receiver)</a:t>
            </a:r>
            <a:endParaRPr lang="en-US" dirty="0"/>
          </a:p>
        </p:txBody>
      </p:sp>
      <p:sp>
        <p:nvSpPr>
          <p:cNvPr id="7172" name="TextBox 7171">
            <a:extLst>
              <a:ext uri="{FF2B5EF4-FFF2-40B4-BE49-F238E27FC236}">
                <a16:creationId xmlns:a16="http://schemas.microsoft.com/office/drawing/2014/main" id="{B27EC3AD-A401-CDA1-2EDA-DD338364A63F}"/>
              </a:ext>
            </a:extLst>
          </p:cNvPr>
          <p:cNvSpPr txBox="1"/>
          <p:nvPr/>
        </p:nvSpPr>
        <p:spPr>
          <a:xfrm>
            <a:off x="7881668" y="3902822"/>
            <a:ext cx="11917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0" dirty="0">
                <a:ea typeface="宋体" pitchFamily="2" charset="-122"/>
              </a:rPr>
              <a:t>(sender)</a:t>
            </a:r>
            <a:endParaRPr lang="en-US" dirty="0"/>
          </a:p>
        </p:txBody>
      </p:sp>
      <p:sp>
        <p:nvSpPr>
          <p:cNvPr id="7174" name="Line 128">
            <a:extLst>
              <a:ext uri="{FF2B5EF4-FFF2-40B4-BE49-F238E27FC236}">
                <a16:creationId xmlns:a16="http://schemas.microsoft.com/office/drawing/2014/main" id="{6CAEDA78-718A-5A12-C05A-C2F644A030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42904" y="6059210"/>
            <a:ext cx="1" cy="159992"/>
          </a:xfrm>
          <a:prstGeom prst="line">
            <a:avLst/>
          </a:prstGeom>
          <a:noFill/>
          <a:ln w="635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TextBox 7174">
            <a:extLst>
              <a:ext uri="{FF2B5EF4-FFF2-40B4-BE49-F238E27FC236}">
                <a16:creationId xmlns:a16="http://schemas.microsoft.com/office/drawing/2014/main" id="{F3B708E2-153A-73A6-29D0-BBD65D3B5E87}"/>
              </a:ext>
            </a:extLst>
          </p:cNvPr>
          <p:cNvSpPr txBox="1"/>
          <p:nvPr/>
        </p:nvSpPr>
        <p:spPr>
          <a:xfrm>
            <a:off x="6553200" y="3714643"/>
            <a:ext cx="13377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0" dirty="0">
                <a:ea typeface="宋体" pitchFamily="2" charset="-122"/>
              </a:rPr>
              <a:t>(</a:t>
            </a:r>
            <a:r>
              <a:rPr lang="en-US" altLang="zh-CN" sz="1800" b="0" dirty="0" err="1">
                <a:ea typeface="宋体" pitchFamily="2" charset="-122"/>
              </a:rPr>
              <a:t>C</a:t>
            </a:r>
            <a:r>
              <a:rPr lang="en-US" altLang="zh-CN" sz="1800" baseline="-25000" dirty="0" err="1">
                <a:ea typeface="宋体" pitchFamily="2" charset="-122"/>
              </a:rPr>
              <a:t>A</a:t>
            </a:r>
            <a:r>
              <a:rPr lang="en-US" altLang="zh-CN" sz="1800" b="0" dirty="0" err="1">
                <a:ea typeface="宋体" pitchFamily="2" charset="-122"/>
              </a:rPr>
              <a:t>,gpk</a:t>
            </a:r>
            <a:r>
              <a:rPr lang="en-US" altLang="zh-CN" sz="1800" baseline="-25000" dirty="0" err="1">
                <a:ea typeface="宋体" pitchFamily="2" charset="-122"/>
              </a:rPr>
              <a:t>B</a:t>
            </a:r>
            <a:r>
              <a:rPr lang="en-US" altLang="zh-CN" sz="1800" b="0" dirty="0">
                <a:ea typeface="宋体" pitchFamily="2" charset="-122"/>
              </a:rPr>
              <a:t>)</a:t>
            </a:r>
            <a:endParaRPr lang="en-US" dirty="0"/>
          </a:p>
        </p:txBody>
      </p:sp>
      <p:sp>
        <p:nvSpPr>
          <p:cNvPr id="7176" name="Right Brace 7175">
            <a:extLst>
              <a:ext uri="{FF2B5EF4-FFF2-40B4-BE49-F238E27FC236}">
                <a16:creationId xmlns:a16="http://schemas.microsoft.com/office/drawing/2014/main" id="{47FC2EE4-B860-4E9B-1478-D62CBDE9BA7D}"/>
              </a:ext>
            </a:extLst>
          </p:cNvPr>
          <p:cNvSpPr/>
          <p:nvPr/>
        </p:nvSpPr>
        <p:spPr bwMode="auto">
          <a:xfrm rot="5400000">
            <a:off x="2185271" y="3541778"/>
            <a:ext cx="312516" cy="1323975"/>
          </a:xfrm>
          <a:prstGeom prst="rightBrace">
            <a:avLst>
              <a:gd name="adj1" fmla="val 8333"/>
              <a:gd name="adj2" fmla="val 47442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173" name="TextBox 7172">
            <a:extLst>
              <a:ext uri="{FF2B5EF4-FFF2-40B4-BE49-F238E27FC236}">
                <a16:creationId xmlns:a16="http://schemas.microsoft.com/office/drawing/2014/main" id="{AB910246-67CE-42DB-BDF0-3ACD817D7558}"/>
              </a:ext>
            </a:extLst>
          </p:cNvPr>
          <p:cNvSpPr txBox="1"/>
          <p:nvPr/>
        </p:nvSpPr>
        <p:spPr>
          <a:xfrm>
            <a:off x="1609250" y="3743698"/>
            <a:ext cx="15397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0" dirty="0">
                <a:ea typeface="宋体" pitchFamily="2" charset="-122"/>
              </a:rPr>
              <a:t>(</a:t>
            </a:r>
            <a:r>
              <a:rPr lang="en-US" altLang="zh-CN" sz="1800" b="0" dirty="0" err="1">
                <a:ea typeface="宋体" pitchFamily="2" charset="-122"/>
              </a:rPr>
              <a:t>cert</a:t>
            </a:r>
            <a:r>
              <a:rPr lang="en-US" altLang="zh-CN" sz="1800" baseline="-25000" dirty="0" err="1">
                <a:ea typeface="宋体" pitchFamily="2" charset="-122"/>
              </a:rPr>
              <a:t>A</a:t>
            </a:r>
            <a:r>
              <a:rPr lang="en-US" altLang="zh-CN" sz="1800" b="0" dirty="0">
                <a:ea typeface="宋体" pitchFamily="2" charset="-122"/>
              </a:rPr>
              <a:t>,$</a:t>
            </a:r>
            <a:r>
              <a:rPr lang="en-US" altLang="zh-CN" sz="1800" b="0" baseline="-25000" dirty="0">
                <a:ea typeface="宋体" pitchFamily="2" charset="-122"/>
              </a:rPr>
              <a:t>com</a:t>
            </a:r>
            <a:r>
              <a:rPr lang="en-US" altLang="zh-CN" sz="1800" b="0" dirty="0">
                <a:ea typeface="宋体" pitchFamily="2" charset="-122"/>
              </a:rPr>
              <a:t>)</a:t>
            </a:r>
            <a:endParaRPr lang="en-US" dirty="0"/>
          </a:p>
        </p:txBody>
      </p:sp>
      <p:sp>
        <p:nvSpPr>
          <p:cNvPr id="7180" name="Rectangle 3">
            <a:extLst>
              <a:ext uri="{FF2B5EF4-FFF2-40B4-BE49-F238E27FC236}">
                <a16:creationId xmlns:a16="http://schemas.microsoft.com/office/drawing/2014/main" id="{017CF955-AF24-C95F-AA82-750B5589B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5715000"/>
            <a:ext cx="8915400" cy="95527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CKEM covertness property: </a:t>
            </a:r>
            <a:r>
              <a:rPr lang="en-US" altLang="zh-CN" sz="600" b="0" kern="0" dirty="0">
                <a:ea typeface="宋体" pitchFamily="2" charset="-122"/>
                <a:sym typeface="Symbol"/>
              </a:rPr>
              <a:t>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(1) For any S*:  interaction with R(</a:t>
            </a:r>
            <a:r>
              <a:rPr lang="en-US" altLang="zh-CN" sz="1800" b="0" kern="0" dirty="0" err="1">
                <a:ea typeface="宋体" pitchFamily="2" charset="-122"/>
                <a:sym typeface="Symbol"/>
              </a:rPr>
              <a:t>w,x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)</a:t>
            </a:r>
            <a:r>
              <a:rPr lang="en-US" altLang="zh-CN" sz="1800" b="0" dirty="0">
                <a:ea typeface="宋体" pitchFamily="2" charset="-122"/>
              </a:rPr>
              <a:t> </a:t>
            </a:r>
            <a:r>
              <a:rPr lang="en-US" altLang="zh-CN" sz="1400" b="0" dirty="0">
                <a:ea typeface="宋体" pitchFamily="2" charset="-122"/>
              </a:rPr>
              <a:t> </a:t>
            </a:r>
            <a:r>
              <a:rPr lang="en-US" altLang="zh-CN" sz="1800" b="0" dirty="0">
                <a:ea typeface="宋体" pitchFamily="2" charset="-122"/>
              </a:rPr>
              <a:t>≈  </a:t>
            </a:r>
            <a:r>
              <a:rPr lang="en-US" altLang="zh-CN" sz="1800" dirty="0">
                <a:ea typeface="宋体" pitchFamily="2" charset="-122"/>
              </a:rPr>
              <a:t>$</a:t>
            </a:r>
            <a:r>
              <a:rPr lang="en-US" altLang="zh-CN" sz="1800" b="0" dirty="0">
                <a:ea typeface="宋体" pitchFamily="2" charset="-122"/>
              </a:rPr>
              <a:t>  for all x,w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(2) For any R*:  interaction with S(x)</a:t>
            </a:r>
            <a:r>
              <a:rPr lang="en-US" altLang="zh-CN" sz="1800" b="0" dirty="0">
                <a:ea typeface="宋体" pitchFamily="2" charset="-122"/>
              </a:rPr>
              <a:t>     ≈  </a:t>
            </a:r>
            <a:r>
              <a:rPr lang="en-US" altLang="zh-CN" sz="1800" dirty="0">
                <a:ea typeface="宋体" pitchFamily="2" charset="-122"/>
              </a:rPr>
              <a:t>$ </a:t>
            </a:r>
            <a:r>
              <a:rPr lang="en-US" altLang="zh-CN" sz="1800" b="0" dirty="0">
                <a:ea typeface="宋体" pitchFamily="2" charset="-122"/>
              </a:rPr>
              <a:t> for all x</a:t>
            </a:r>
          </a:p>
        </p:txBody>
      </p:sp>
      <p:sp>
        <p:nvSpPr>
          <p:cNvPr id="7184" name="Line 128">
            <a:extLst>
              <a:ext uri="{FF2B5EF4-FFF2-40B4-BE49-F238E27FC236}">
                <a16:creationId xmlns:a16="http://schemas.microsoft.com/office/drawing/2014/main" id="{B824813F-819B-D535-5F93-1F341ECE39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379134"/>
            <a:ext cx="35306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Oval 6">
            <a:extLst>
              <a:ext uri="{FF2B5EF4-FFF2-40B4-BE49-F238E27FC236}">
                <a16:creationId xmlns:a16="http://schemas.microsoft.com/office/drawing/2014/main" id="{93A9BCE6-66B5-C893-E2D4-F5B95E7B8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4816" y="1921606"/>
            <a:ext cx="3440401" cy="508158"/>
          </a:xfrm>
          <a:prstGeom prst="ellipse">
            <a:avLst/>
          </a:prstGeom>
          <a:noFill/>
          <a:ln w="381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87" name="Rectangle 18">
            <a:extLst>
              <a:ext uri="{FF2B5EF4-FFF2-40B4-BE49-F238E27FC236}">
                <a16:creationId xmlns:a16="http://schemas.microsoft.com/office/drawing/2014/main" id="{F57DA4C5-EE53-7139-0DC7-DBF8A63A2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9044" y="1924807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solidFill>
                  <a:srgbClr val="00B050"/>
                </a:solidFill>
                <a:ea typeface="宋体" pitchFamily="2" charset="-122"/>
              </a:rPr>
              <a:t>$ ≈ </a:t>
            </a:r>
            <a:endParaRPr lang="en-US" altLang="en-US" sz="1800" b="0" dirty="0">
              <a:solidFill>
                <a:srgbClr val="00B050"/>
              </a:solidFill>
            </a:endParaRPr>
          </a:p>
        </p:txBody>
      </p:sp>
      <p:cxnSp>
        <p:nvCxnSpPr>
          <p:cNvPr id="7188" name="Straight Connector 7187">
            <a:extLst>
              <a:ext uri="{FF2B5EF4-FFF2-40B4-BE49-F238E27FC236}">
                <a16:creationId xmlns:a16="http://schemas.microsoft.com/office/drawing/2014/main" id="{F88A7C2D-41EB-BE5B-9E25-779177D69E96}"/>
              </a:ext>
            </a:extLst>
          </p:cNvPr>
          <p:cNvCxnSpPr/>
          <p:nvPr/>
        </p:nvCxnSpPr>
        <p:spPr bwMode="auto">
          <a:xfrm>
            <a:off x="0" y="266700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0158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/>
      <p:bldP spid="7179" grpId="0" animBg="1"/>
      <p:bldP spid="20" grpId="0"/>
      <p:bldP spid="24" grpId="0" animBg="1"/>
      <p:bldP spid="27" grpId="0" animBg="1"/>
      <p:bldP spid="31" grpId="0"/>
      <p:bldP spid="33" grpId="0" animBg="1"/>
      <p:bldP spid="35" grpId="0"/>
      <p:bldP spid="38" grpId="0" animBg="1"/>
      <p:bldP spid="39" grpId="0" animBg="1"/>
      <p:bldP spid="40" grpId="0"/>
      <p:bldP spid="41" grpId="0" animBg="1"/>
      <p:bldP spid="47" grpId="0" animBg="1"/>
      <p:bldP spid="49" grpId="0"/>
      <p:bldP spid="7171" grpId="0"/>
      <p:bldP spid="7172" grpId="0"/>
      <p:bldP spid="7174" grpId="0" animBg="1"/>
      <p:bldP spid="7175" grpId="0"/>
      <p:bldP spid="7176" grpId="0" animBg="1"/>
      <p:bldP spid="7173" grpId="0"/>
      <p:bldP spid="7180" grpId="0" animBg="1"/>
      <p:bldP spid="7184" grpId="0" animBg="1"/>
      <p:bldP spid="7185" grpId="0" animBg="1"/>
      <p:bldP spid="71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077200" cy="7556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CN" sz="2800" dirty="0">
                <a:ea typeface="宋体" pitchFamily="2" charset="-122"/>
              </a:rPr>
              <a:t>Properties of </a:t>
            </a:r>
            <a:r>
              <a:rPr lang="en-US" altLang="zh-CN" sz="2800" i="1" dirty="0">
                <a:ea typeface="宋体" pitchFamily="2" charset="-122"/>
              </a:rPr>
              <a:t>Covert CKEM </a:t>
            </a:r>
            <a:r>
              <a:rPr lang="en-US" altLang="zh-CN" sz="2800" dirty="0">
                <a:ea typeface="宋体" pitchFamily="2" charset="-122"/>
              </a:rPr>
              <a:t>for </a:t>
            </a:r>
            <a:r>
              <a:rPr lang="en-US" altLang="zh-CN" sz="2800" dirty="0">
                <a:solidFill>
                  <a:srgbClr val="C00000"/>
                </a:solidFill>
                <a:ea typeface="宋体" pitchFamily="2" charset="-122"/>
              </a:rPr>
              <a:t>UC-secure </a:t>
            </a:r>
            <a:r>
              <a:rPr lang="en-US" altLang="zh-CN" sz="2800" dirty="0" err="1">
                <a:solidFill>
                  <a:srgbClr val="C00000"/>
                </a:solidFill>
                <a:ea typeface="宋体" pitchFamily="2" charset="-122"/>
              </a:rPr>
              <a:t>cAKE</a:t>
            </a:r>
            <a:br>
              <a:rPr lang="en-US" altLang="zh-CN" sz="2800" dirty="0">
                <a:ea typeface="宋体" pitchFamily="2" charset="-122"/>
              </a:rPr>
            </a:br>
            <a:endParaRPr lang="en-US" altLang="zh-CN" sz="1600" b="1" baseline="30000" dirty="0">
              <a:latin typeface="+mn-lt"/>
              <a:ea typeface="宋体" pitchFamily="2" charset="-122"/>
            </a:endParaRPr>
          </a:p>
        </p:txBody>
      </p:sp>
      <p:sp>
        <p:nvSpPr>
          <p:cNvPr id="64" name="Line 128"/>
          <p:cNvSpPr>
            <a:spLocks noChangeShapeType="1"/>
          </p:cNvSpPr>
          <p:nvPr/>
        </p:nvSpPr>
        <p:spPr bwMode="auto">
          <a:xfrm flipH="1">
            <a:off x="1368426" y="1905000"/>
            <a:ext cx="1368424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Rectangle 64"/>
          <p:cNvSpPr>
            <a:spLocks noChangeArrowheads="1"/>
          </p:cNvSpPr>
          <p:nvPr/>
        </p:nvSpPr>
        <p:spPr bwMode="auto">
          <a:xfrm>
            <a:off x="1855441" y="1502212"/>
            <a:ext cx="4651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K</a:t>
            </a:r>
            <a:r>
              <a:rPr lang="en-US" altLang="zh-CN" sz="1800" baseline="-25000" dirty="0">
                <a:ea typeface="宋体" pitchFamily="2" charset="-122"/>
              </a:rPr>
              <a:t>R</a:t>
            </a:r>
            <a:endParaRPr lang="en-US" altLang="en-US" sz="1800" dirty="0"/>
          </a:p>
        </p:txBody>
      </p:sp>
      <p:sp>
        <p:nvSpPr>
          <p:cNvPr id="66" name="Line 128"/>
          <p:cNvSpPr>
            <a:spLocks noChangeShapeType="1"/>
          </p:cNvSpPr>
          <p:nvPr/>
        </p:nvSpPr>
        <p:spPr bwMode="auto">
          <a:xfrm flipH="1">
            <a:off x="6477002" y="1905000"/>
            <a:ext cx="12954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Rectangle 66"/>
          <p:cNvSpPr>
            <a:spLocks noChangeArrowheads="1"/>
          </p:cNvSpPr>
          <p:nvPr/>
        </p:nvSpPr>
        <p:spPr bwMode="auto">
          <a:xfrm>
            <a:off x="6832602" y="1535112"/>
            <a:ext cx="450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K</a:t>
            </a:r>
            <a:r>
              <a:rPr lang="en-US" altLang="zh-CN" sz="1800" baseline="-25000" dirty="0">
                <a:ea typeface="宋体" pitchFamily="2" charset="-122"/>
              </a:rPr>
              <a:t>S</a:t>
            </a:r>
            <a:endParaRPr lang="en-US" altLang="en-US" sz="1800" dirty="0"/>
          </a:p>
        </p:txBody>
      </p:sp>
      <p:sp>
        <p:nvSpPr>
          <p:cNvPr id="69" name="Line 128"/>
          <p:cNvSpPr>
            <a:spLocks noChangeShapeType="1"/>
          </p:cNvSpPr>
          <p:nvPr/>
        </p:nvSpPr>
        <p:spPr bwMode="auto">
          <a:xfrm>
            <a:off x="1293814" y="1414951"/>
            <a:ext cx="1449386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Text Box 130"/>
          <p:cNvSpPr txBox="1">
            <a:spLocks noChangeArrowheads="1"/>
          </p:cNvSpPr>
          <p:nvPr/>
        </p:nvSpPr>
        <p:spPr bwMode="auto">
          <a:xfrm>
            <a:off x="604838" y="1156342"/>
            <a:ext cx="400050" cy="461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</a:rPr>
              <a:t>R</a:t>
            </a:r>
            <a:endParaRPr lang="en-US" altLang="zh-CN" sz="1800" b="0" baseline="-25000" dirty="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18456" name="Rectangle 70"/>
          <p:cNvSpPr>
            <a:spLocks noChangeArrowheads="1"/>
          </p:cNvSpPr>
          <p:nvPr/>
        </p:nvSpPr>
        <p:spPr bwMode="auto">
          <a:xfrm>
            <a:off x="1368426" y="1049380"/>
            <a:ext cx="1323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witness w</a:t>
            </a:r>
            <a:endParaRPr lang="en-US" altLang="en-US" sz="1800" dirty="0"/>
          </a:p>
        </p:txBody>
      </p:sp>
      <p:sp>
        <p:nvSpPr>
          <p:cNvPr id="73" name="Text Box 130"/>
          <p:cNvSpPr txBox="1">
            <a:spLocks noChangeArrowheads="1"/>
          </p:cNvSpPr>
          <p:nvPr/>
        </p:nvSpPr>
        <p:spPr bwMode="auto">
          <a:xfrm>
            <a:off x="8056564" y="1138238"/>
            <a:ext cx="396875" cy="461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S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C7324A9-7F59-4368-9E80-37D8CD7E7F4B}"/>
              </a:ext>
            </a:extLst>
          </p:cNvPr>
          <p:cNvGrpSpPr/>
          <p:nvPr/>
        </p:nvGrpSpPr>
        <p:grpSpPr>
          <a:xfrm>
            <a:off x="6248400" y="1006237"/>
            <a:ext cx="1600202" cy="381000"/>
            <a:chOff x="6396035" y="2008196"/>
            <a:chExt cx="1600202" cy="381000"/>
          </a:xfrm>
        </p:grpSpPr>
        <p:sp>
          <p:nvSpPr>
            <p:cNvPr id="74" name="Line 128"/>
            <p:cNvSpPr>
              <a:spLocks noChangeShapeType="1"/>
            </p:cNvSpPr>
            <p:nvPr/>
          </p:nvSpPr>
          <p:spPr bwMode="auto">
            <a:xfrm flipH="1" flipV="1">
              <a:off x="6396035" y="2389196"/>
              <a:ext cx="1600201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Rectangle 74"/>
            <p:cNvSpPr>
              <a:spLocks noChangeArrowheads="1"/>
            </p:cNvSpPr>
            <p:nvPr/>
          </p:nvSpPr>
          <p:spPr bwMode="auto">
            <a:xfrm>
              <a:off x="6415087" y="2008196"/>
              <a:ext cx="15811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0" dirty="0">
                  <a:ea typeface="宋体" pitchFamily="2" charset="-122"/>
                </a:rPr>
                <a:t>statement x</a:t>
              </a:r>
              <a:endParaRPr lang="en-US" altLang="en-US" sz="1800" dirty="0"/>
            </a:p>
          </p:txBody>
        </p:sp>
      </p:grpSp>
      <p:sp>
        <p:nvSpPr>
          <p:cNvPr id="19" name="Rectangle 3">
            <a:extLst>
              <a:ext uri="{FF2B5EF4-FFF2-40B4-BE49-F238E27FC236}">
                <a16:creationId xmlns:a16="http://schemas.microsoft.com/office/drawing/2014/main" id="{F7697704-400D-437B-96D5-AD9219D89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340" y="3372508"/>
            <a:ext cx="8915400" cy="120967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Zero-Knowledge:  </a:t>
            </a:r>
            <a:r>
              <a:rPr lang="en-US" altLang="zh-CN" sz="1800" b="0" kern="0" dirty="0">
                <a:ea typeface="宋体" pitchFamily="2" charset="-122"/>
                <a:sym typeface="Symbol" panose="05050102010706020507" pitchFamily="18" charset="2"/>
              </a:rPr>
              <a:t>Efficient </a:t>
            </a:r>
            <a:r>
              <a:rPr lang="en-US" altLang="zh-CN" sz="1800" b="0" i="1" kern="0" dirty="0">
                <a:ea typeface="宋体" pitchFamily="2" charset="-122"/>
                <a:sym typeface="Symbol" panose="05050102010706020507" pitchFamily="18" charset="2"/>
              </a:rPr>
              <a:t>Trapdoor Receiver</a:t>
            </a:r>
            <a:r>
              <a:rPr lang="en-US" altLang="zh-CN" sz="1800" b="0" kern="0" dirty="0">
                <a:ea typeface="宋体" pitchFamily="2" charset="-122"/>
                <a:sym typeface="Symbol" panose="05050102010706020507" pitchFamily="18" charset="2"/>
              </a:rPr>
              <a:t> (TR) (= simulator) s.t.</a:t>
            </a:r>
            <a:endParaRPr lang="en-US" altLang="zh-CN" sz="1800" b="0" kern="0" dirty="0">
              <a:ea typeface="宋体" pitchFamily="2" charset="-122"/>
              <a:sym typeface="Symbol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(3)  TR(x) outputs </a:t>
            </a:r>
            <a:r>
              <a:rPr lang="en-US" altLang="zh-CN" sz="1800" b="0" dirty="0">
                <a:ea typeface="宋体" pitchFamily="2" charset="-122"/>
              </a:rPr>
              <a:t>K</a:t>
            </a:r>
            <a:r>
              <a:rPr lang="en-US" altLang="zh-CN" sz="1800" baseline="-25000" dirty="0">
                <a:ea typeface="宋体" pitchFamily="2" charset="-122"/>
              </a:rPr>
              <a:t>R</a:t>
            </a:r>
            <a:r>
              <a:rPr lang="en-US" altLang="zh-CN" sz="1800" b="0" dirty="0">
                <a:ea typeface="宋体" pitchFamily="2" charset="-122"/>
              </a:rPr>
              <a:t> s.t. K</a:t>
            </a:r>
            <a:r>
              <a:rPr lang="en-US" altLang="zh-CN" sz="1800" baseline="-25000" dirty="0">
                <a:ea typeface="宋体" pitchFamily="2" charset="-122"/>
              </a:rPr>
              <a:t>R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=</a:t>
            </a:r>
            <a:r>
              <a:rPr lang="en-US" altLang="en-US" sz="1800" b="0" dirty="0">
                <a:ea typeface="宋体" pitchFamily="2" charset="-122"/>
                <a:sym typeface="Wingdings 3" panose="05040102010807070707" pitchFamily="18" charset="2"/>
              </a:rPr>
              <a:t>K</a:t>
            </a:r>
            <a:r>
              <a:rPr lang="en-US" altLang="zh-CN" sz="1800" baseline="-25000" dirty="0">
                <a:ea typeface="宋体" pitchFamily="2" charset="-122"/>
              </a:rPr>
              <a:t>S</a:t>
            </a:r>
            <a:r>
              <a:rPr lang="en-US" altLang="zh-CN" sz="1800" dirty="0">
                <a:ea typeface="宋体" pitchFamily="2" charset="-122"/>
              </a:rPr>
              <a:t> </a:t>
            </a:r>
            <a:r>
              <a:rPr lang="en-US" altLang="zh-CN" sz="1800" b="0" dirty="0">
                <a:ea typeface="宋体" pitchFamily="2" charset="-122"/>
              </a:rPr>
              <a:t>output by S(x) 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for all x (incl. x not in </a:t>
            </a:r>
            <a:r>
              <a:rPr lang="en-US" altLang="zh-CN" sz="1800" kern="0" dirty="0">
                <a:ea typeface="宋体" pitchFamily="2" charset="-122"/>
                <a:sym typeface="Symbol"/>
              </a:rPr>
              <a:t>L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)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(4)  For any S*: </a:t>
            </a:r>
            <a:r>
              <a:rPr lang="en-US" altLang="zh-CN" sz="1200" b="0" kern="0" dirty="0">
                <a:ea typeface="宋体" pitchFamily="2" charset="-122"/>
                <a:sym typeface="Symbol"/>
              </a:rPr>
              <a:t> 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interaction with </a:t>
            </a:r>
            <a:r>
              <a:rPr lang="en-US" altLang="zh-CN" sz="1800" b="0" kern="0" dirty="0" err="1">
                <a:ea typeface="宋体" pitchFamily="2" charset="-122"/>
                <a:sym typeface="Symbol"/>
              </a:rPr>
              <a:t>TRec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(x)</a:t>
            </a:r>
            <a:r>
              <a:rPr lang="en-US" altLang="zh-CN" sz="1000" b="0" kern="0" dirty="0">
                <a:ea typeface="宋体" pitchFamily="2" charset="-122"/>
                <a:sym typeface="Symbol"/>
              </a:rPr>
              <a:t> </a:t>
            </a:r>
            <a:r>
              <a:rPr lang="en-US" altLang="zh-CN" sz="1800" b="0" dirty="0">
                <a:ea typeface="宋体" pitchFamily="2" charset="-122"/>
              </a:rPr>
              <a:t>+</a:t>
            </a:r>
            <a:r>
              <a:rPr lang="en-US" altLang="zh-CN" sz="1000" b="0" kern="0" dirty="0">
                <a:solidFill>
                  <a:srgbClr val="000000"/>
                </a:solidFill>
                <a:ea typeface="宋体" pitchFamily="2" charset="-122"/>
                <a:sym typeface="Symbol"/>
              </a:rPr>
              <a:t> </a:t>
            </a:r>
            <a:r>
              <a:rPr lang="en-US" altLang="zh-CN" sz="1800" b="0" dirty="0">
                <a:ea typeface="宋体" pitchFamily="2" charset="-122"/>
              </a:rPr>
              <a:t>K</a:t>
            </a:r>
            <a:r>
              <a:rPr lang="en-US" altLang="zh-CN" sz="1800" baseline="-25000" dirty="0">
                <a:ea typeface="宋体" pitchFamily="2" charset="-122"/>
              </a:rPr>
              <a:t>R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 </a:t>
            </a:r>
            <a:r>
              <a:rPr lang="en-US" altLang="zh-CN" sz="1800" b="0" dirty="0">
                <a:ea typeface="宋体" pitchFamily="2" charset="-122"/>
              </a:rPr>
              <a:t>≈ R(x,w)</a:t>
            </a:r>
            <a:r>
              <a:rPr lang="en-US" altLang="zh-CN" sz="1000" b="0" kern="0" dirty="0">
                <a:solidFill>
                  <a:srgbClr val="000000"/>
                </a:solidFill>
                <a:ea typeface="宋体" pitchFamily="2" charset="-122"/>
                <a:sym typeface="Symbol"/>
              </a:rPr>
              <a:t> </a:t>
            </a:r>
            <a:r>
              <a:rPr lang="en-US" altLang="zh-CN" sz="1800" b="0" dirty="0">
                <a:ea typeface="宋体" pitchFamily="2" charset="-122"/>
              </a:rPr>
              <a:t>+</a:t>
            </a:r>
            <a:r>
              <a:rPr lang="en-US" altLang="zh-CN" sz="1000" b="0" kern="0" dirty="0">
                <a:solidFill>
                  <a:srgbClr val="000000"/>
                </a:solidFill>
                <a:ea typeface="宋体" pitchFamily="2" charset="-122"/>
                <a:sym typeface="Symbol"/>
              </a:rPr>
              <a:t> </a:t>
            </a:r>
            <a:r>
              <a:rPr lang="en-US" altLang="zh-CN" sz="1800" b="0" dirty="0">
                <a:ea typeface="宋体" pitchFamily="2" charset="-122"/>
              </a:rPr>
              <a:t>K</a:t>
            </a:r>
            <a:r>
              <a:rPr lang="en-US" altLang="zh-CN" sz="1800" baseline="-25000" dirty="0">
                <a:ea typeface="宋体" pitchFamily="2" charset="-122"/>
              </a:rPr>
              <a:t>R</a:t>
            </a:r>
            <a:endParaRPr lang="en-US" altLang="zh-CN" sz="1800" dirty="0">
              <a:ea typeface="宋体" pitchFamily="2" charset="-122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1800" dirty="0">
                <a:ea typeface="宋体" pitchFamily="2" charset="-122"/>
              </a:rPr>
              <a:t>	                          </a:t>
            </a:r>
            <a:r>
              <a:rPr lang="en-US" altLang="zh-CN" sz="1800" b="0" dirty="0">
                <a:ea typeface="宋体" pitchFamily="2" charset="-122"/>
              </a:rPr>
              <a:t>(i.e. even if S* sees R/</a:t>
            </a:r>
            <a:r>
              <a:rPr lang="en-US" altLang="zh-CN" sz="1800" b="0" dirty="0" err="1">
                <a:ea typeface="宋体" pitchFamily="2" charset="-122"/>
              </a:rPr>
              <a:t>TRec</a:t>
            </a:r>
            <a:r>
              <a:rPr lang="en-US" altLang="zh-CN" sz="1800" b="0" dirty="0">
                <a:ea typeface="宋体" pitchFamily="2" charset="-122"/>
              </a:rPr>
              <a:t> output K</a:t>
            </a:r>
            <a:r>
              <a:rPr lang="en-US" altLang="zh-CN" sz="1800" baseline="-25000" dirty="0">
                <a:ea typeface="宋体" pitchFamily="2" charset="-122"/>
              </a:rPr>
              <a:t>R</a:t>
            </a:r>
            <a:r>
              <a:rPr lang="en-US" altLang="zh-CN" sz="1800" b="0" dirty="0">
                <a:ea typeface="宋体" pitchFamily="2" charset="-122"/>
              </a:rPr>
              <a:t>)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altLang="zh-CN" sz="1800" b="0" kern="0" dirty="0">
              <a:ea typeface="宋体" pitchFamily="2" charset="-122"/>
              <a:sym typeface="Symbol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54F9F55A-0FDA-4BE8-A5EC-FABFE525A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07" y="5480050"/>
            <a:ext cx="89154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1800" b="0" kern="0" dirty="0">
                <a:solidFill>
                  <a:srgbClr val="C00000"/>
                </a:solidFill>
                <a:ea typeface="宋体" pitchFamily="2" charset="-122"/>
                <a:sym typeface="Symbol"/>
              </a:rPr>
              <a:t>Strong Simulation-Soundness: 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there exists efficient extractor Ext s.t.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(6)  If R* distinguishes S(x) </a:t>
            </a:r>
            <a:r>
              <a:rPr lang="en-US" altLang="zh-CN" sz="1800" b="0" dirty="0">
                <a:ea typeface="宋体" pitchFamily="2" charset="-122"/>
              </a:rPr>
              <a:t>+ K</a:t>
            </a:r>
            <a:r>
              <a:rPr lang="en-US" altLang="zh-CN" sz="1800" baseline="-25000" dirty="0">
                <a:ea typeface="宋体" pitchFamily="2" charset="-122"/>
              </a:rPr>
              <a:t>S</a:t>
            </a:r>
            <a:r>
              <a:rPr lang="en-US" altLang="zh-CN" sz="1800" b="0" dirty="0">
                <a:ea typeface="宋体" pitchFamily="2" charset="-122"/>
              </a:rPr>
              <a:t> from </a:t>
            </a:r>
            <a:r>
              <a:rPr lang="en-US" altLang="zh-CN" sz="1800" dirty="0">
                <a:ea typeface="宋体" pitchFamily="2" charset="-122"/>
              </a:rPr>
              <a:t>$</a:t>
            </a:r>
            <a:r>
              <a:rPr lang="en-US" altLang="zh-CN" sz="1800" b="0" dirty="0">
                <a:ea typeface="宋体" pitchFamily="2" charset="-122"/>
              </a:rPr>
              <a:t> then </a:t>
            </a:r>
            <a:r>
              <a:rPr lang="en-US" altLang="zh-CN" sz="1800" b="0" dirty="0" err="1">
                <a:ea typeface="宋体" pitchFamily="2" charset="-122"/>
              </a:rPr>
              <a:t>Ext</a:t>
            </a:r>
            <a:r>
              <a:rPr lang="en-US" altLang="zh-CN" sz="1800" b="0" baseline="30000" dirty="0" err="1">
                <a:ea typeface="宋体" pitchFamily="2" charset="-122"/>
              </a:rPr>
              <a:t>R</a:t>
            </a:r>
            <a:r>
              <a:rPr lang="en-US" altLang="zh-CN" sz="1800" b="0" baseline="30000" dirty="0">
                <a:ea typeface="宋体" pitchFamily="2" charset="-122"/>
              </a:rPr>
              <a:t>*</a:t>
            </a:r>
            <a:r>
              <a:rPr lang="en-US" altLang="zh-CN" sz="1800" b="0" dirty="0">
                <a:ea typeface="宋体" pitchFamily="2" charset="-122"/>
              </a:rPr>
              <a:t>(x) outputs w for x in </a:t>
            </a:r>
            <a:r>
              <a:rPr lang="en-US" altLang="zh-CN" sz="1800" dirty="0">
                <a:ea typeface="宋体" pitchFamily="2" charset="-122"/>
              </a:rPr>
              <a:t>L</a:t>
            </a:r>
            <a:r>
              <a:rPr lang="en-US" altLang="zh-CN" sz="1800" b="0" dirty="0">
                <a:ea typeface="宋体" pitchFamily="2" charset="-122"/>
              </a:rPr>
              <a:t>,</a:t>
            </a:r>
            <a:endParaRPr lang="en-US" altLang="zh-CN" sz="1800" b="0" dirty="0">
              <a:ea typeface="宋体" pitchFamily="2" charset="-122"/>
              <a:sym typeface="Symbol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1800" b="0" dirty="0">
                <a:ea typeface="宋体" pitchFamily="2" charset="-122"/>
                <a:sym typeface="Symbol"/>
              </a:rPr>
              <a:t>      even if R* interacts with </a:t>
            </a:r>
            <a:r>
              <a:rPr lang="en-US" altLang="zh-CN" sz="1800" b="0" dirty="0" err="1">
                <a:ea typeface="宋体" pitchFamily="2" charset="-122"/>
                <a:sym typeface="Symbol"/>
              </a:rPr>
              <a:t>TRec</a:t>
            </a:r>
            <a:r>
              <a:rPr lang="en-US" altLang="zh-CN" sz="1800" b="0" dirty="0">
                <a:ea typeface="宋体" pitchFamily="2" charset="-122"/>
                <a:sym typeface="Symbol"/>
              </a:rPr>
              <a:t>(</a:t>
            </a:r>
            <a:r>
              <a:rPr lang="en-US" altLang="zh-CN" sz="1800" b="0" dirty="0">
                <a:ea typeface="宋体" pitchFamily="2" charset="-122"/>
                <a:sym typeface="Symbol" panose="05050102010706020507" pitchFamily="18" charset="2"/>
              </a:rPr>
              <a:t></a:t>
            </a:r>
            <a:r>
              <a:rPr lang="en-US" altLang="zh-CN" sz="1800" b="0" dirty="0">
                <a:ea typeface="宋体" pitchFamily="2" charset="-122"/>
                <a:sym typeface="Symbol"/>
              </a:rPr>
              <a:t>) oracle on any x’ (</a:t>
            </a:r>
            <a:r>
              <a:rPr lang="en-US" altLang="zh-CN" sz="1800" b="0" dirty="0">
                <a:solidFill>
                  <a:srgbClr val="C00000"/>
                </a:solidFill>
                <a:ea typeface="宋体" pitchFamily="2" charset="-122"/>
                <a:sym typeface="Symbol"/>
              </a:rPr>
              <a:t>even x’</a:t>
            </a:r>
            <a:r>
              <a:rPr lang="en-US" altLang="zh-CN" sz="1800" b="0" dirty="0">
                <a:solidFill>
                  <a:srgbClr val="C00000"/>
                </a:solidFill>
                <a:ea typeface="宋体" pitchFamily="2" charset="-122"/>
                <a:sym typeface="Symbol" panose="05050102010706020507" pitchFamily="18" charset="2"/>
              </a:rPr>
              <a:t> = x</a:t>
            </a:r>
            <a:r>
              <a:rPr lang="en-US" altLang="zh-CN" sz="1800" b="0" dirty="0">
                <a:ea typeface="宋体" pitchFamily="2" charset="-122"/>
                <a:sym typeface="Symbol" panose="05050102010706020507" pitchFamily="18" charset="2"/>
              </a:rPr>
              <a:t>),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1800" b="0" dirty="0">
                <a:ea typeface="宋体" pitchFamily="2" charset="-122"/>
                <a:sym typeface="Symbol" panose="05050102010706020507" pitchFamily="18" charset="2"/>
              </a:rPr>
              <a:t>      </a:t>
            </a:r>
            <a:r>
              <a:rPr lang="en-US" altLang="zh-CN" sz="1800" b="0" dirty="0">
                <a:solidFill>
                  <a:srgbClr val="C00000"/>
                </a:solidFill>
                <a:ea typeface="宋体" pitchFamily="2" charset="-122"/>
                <a:sym typeface="Symbol" panose="05050102010706020507" pitchFamily="18" charset="2"/>
              </a:rPr>
              <a:t>as long as each </a:t>
            </a:r>
            <a:r>
              <a:rPr lang="en-US" altLang="zh-CN" sz="1800" b="0" dirty="0" err="1">
                <a:solidFill>
                  <a:srgbClr val="C00000"/>
                </a:solidFill>
                <a:ea typeface="宋体" pitchFamily="2" charset="-122"/>
                <a:sym typeface="Symbol" panose="05050102010706020507" pitchFamily="18" charset="2"/>
              </a:rPr>
              <a:t>TRec</a:t>
            </a:r>
            <a:r>
              <a:rPr lang="en-US" altLang="zh-CN" sz="1800" b="0" dirty="0">
                <a:solidFill>
                  <a:srgbClr val="C00000"/>
                </a:solidFill>
                <a:ea typeface="宋体" pitchFamily="2" charset="-122"/>
                <a:sym typeface="Symbol"/>
              </a:rPr>
              <a:t>(</a:t>
            </a:r>
            <a:r>
              <a:rPr lang="en-US" altLang="zh-CN" sz="1800" b="0" dirty="0">
                <a:solidFill>
                  <a:srgbClr val="C00000"/>
                </a:solidFill>
                <a:ea typeface="宋体" pitchFamily="2" charset="-122"/>
                <a:sym typeface="Symbol" panose="05050102010706020507" pitchFamily="18" charset="2"/>
              </a:rPr>
              <a:t></a:t>
            </a:r>
            <a:r>
              <a:rPr lang="en-US" altLang="zh-CN" sz="1800" b="0" dirty="0">
                <a:solidFill>
                  <a:srgbClr val="C00000"/>
                </a:solidFill>
                <a:ea typeface="宋体" pitchFamily="2" charset="-122"/>
                <a:sym typeface="Symbol"/>
              </a:rPr>
              <a:t>)</a:t>
            </a:r>
            <a:r>
              <a:rPr lang="en-US" altLang="zh-CN" sz="1800" b="0" dirty="0">
                <a:solidFill>
                  <a:srgbClr val="C00000"/>
                </a:solidFill>
                <a:ea typeface="宋体" pitchFamily="2" charset="-122"/>
                <a:sym typeface="Symbol" panose="05050102010706020507" pitchFamily="18" charset="2"/>
              </a:rPr>
              <a:t> transcript differs from R*’s transcript with S(x)</a:t>
            </a:r>
            <a:endParaRPr lang="en-US" altLang="zh-CN" sz="1800" b="0" kern="0" dirty="0">
              <a:solidFill>
                <a:srgbClr val="C00000"/>
              </a:solidFill>
              <a:ea typeface="宋体" pitchFamily="2" charset="-122"/>
              <a:sym typeface="Symbol"/>
            </a:endParaRPr>
          </a:p>
        </p:txBody>
      </p:sp>
      <p:sp>
        <p:nvSpPr>
          <p:cNvPr id="3" name="Text Box 131">
            <a:extLst>
              <a:ext uri="{FF2B5EF4-FFF2-40B4-BE49-F238E27FC236}">
                <a16:creationId xmlns:a16="http://schemas.microsoft.com/office/drawing/2014/main" id="{B28852DC-BE85-26FD-2FF9-6EF8D9015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5760" y="1024093"/>
            <a:ext cx="3114675" cy="116115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200"/>
              </a:spcAft>
              <a:defRPr/>
            </a:pPr>
            <a:r>
              <a:rPr lang="en-US" altLang="zh-CN" dirty="0">
                <a:latin typeface="Verdana" pitchFamily="34" charset="0"/>
                <a:ea typeface="宋体" pitchFamily="2" charset="-122"/>
              </a:rPr>
              <a:t>CKEM for L</a:t>
            </a:r>
          </a:p>
          <a:p>
            <a:pPr algn="ctr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If w witness for x in </a:t>
            </a:r>
            <a:r>
              <a:rPr lang="en-US" altLang="zh-CN" dirty="0">
                <a:latin typeface="Verdana" pitchFamily="34" charset="0"/>
                <a:ea typeface="宋体" pitchFamily="2" charset="-122"/>
                <a:sym typeface="Symbol"/>
              </a:rPr>
              <a:t>L</a:t>
            </a:r>
          </a:p>
          <a:p>
            <a:pPr algn="ctr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then 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R</a:t>
            </a: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=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S</a:t>
            </a: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, o/w  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R </a:t>
            </a: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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S</a:t>
            </a:r>
            <a:endParaRPr lang="en-US" altLang="zh-CN" sz="300" b="0" dirty="0">
              <a:latin typeface="Verdana" pitchFamily="34" charset="0"/>
              <a:ea typeface="宋体" pitchFamily="2" charset="-122"/>
            </a:endParaRPr>
          </a:p>
          <a:p>
            <a:pPr algn="ctr">
              <a:lnSpc>
                <a:spcPct val="200000"/>
              </a:lnSpc>
              <a:defRPr/>
            </a:pPr>
            <a:endParaRPr lang="en-US" altLang="zh-CN" sz="300" b="0" dirty="0"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C73831D-BBD7-360C-963E-811847F22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340" y="2336997"/>
            <a:ext cx="8915400" cy="90487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Covertness: </a:t>
            </a:r>
            <a:r>
              <a:rPr lang="en-US" altLang="zh-CN" sz="600" b="0" kern="0" dirty="0">
                <a:ea typeface="宋体" pitchFamily="2" charset="-122"/>
                <a:sym typeface="Symbol"/>
              </a:rPr>
              <a:t>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(1)  For any S*:  interaction with R(</a:t>
            </a:r>
            <a:r>
              <a:rPr lang="en-US" altLang="zh-CN" sz="1800" b="0" kern="0" dirty="0" err="1">
                <a:ea typeface="宋体" pitchFamily="2" charset="-122"/>
                <a:sym typeface="Symbol"/>
              </a:rPr>
              <a:t>w,x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)</a:t>
            </a:r>
            <a:r>
              <a:rPr lang="en-US" altLang="zh-CN" sz="1800" b="0" dirty="0">
                <a:ea typeface="宋体" pitchFamily="2" charset="-122"/>
                <a:sym typeface="Symbol"/>
              </a:rPr>
              <a:t>   </a:t>
            </a:r>
            <a:r>
              <a:rPr lang="en-US" altLang="zh-CN" sz="1800" b="0" dirty="0">
                <a:ea typeface="宋体" pitchFamily="2" charset="-122"/>
              </a:rPr>
              <a:t>≈  </a:t>
            </a:r>
            <a:r>
              <a:rPr lang="en-US" altLang="zh-CN" sz="1800" dirty="0">
                <a:ea typeface="宋体" pitchFamily="2" charset="-122"/>
              </a:rPr>
              <a:t>$</a:t>
            </a:r>
            <a:r>
              <a:rPr lang="en-US" altLang="zh-CN" sz="1800" b="0" dirty="0">
                <a:ea typeface="宋体" pitchFamily="2" charset="-122"/>
              </a:rPr>
              <a:t>  for all x,w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(2)  For any R*:  interaction with S(x)</a:t>
            </a:r>
            <a:r>
              <a:rPr lang="en-US" altLang="zh-CN" sz="1800" b="0" dirty="0">
                <a:ea typeface="宋体" pitchFamily="2" charset="-122"/>
              </a:rPr>
              <a:t>      </a:t>
            </a:r>
            <a:r>
              <a:rPr lang="en-US" altLang="zh-CN" sz="700" b="0" dirty="0">
                <a:ea typeface="宋体" pitchFamily="2" charset="-122"/>
              </a:rPr>
              <a:t> </a:t>
            </a:r>
            <a:r>
              <a:rPr lang="en-US" altLang="zh-CN" sz="1800" b="0" dirty="0">
                <a:ea typeface="宋体" pitchFamily="2" charset="-122"/>
              </a:rPr>
              <a:t>≈  </a:t>
            </a:r>
            <a:r>
              <a:rPr lang="en-US" altLang="zh-CN" sz="1800" dirty="0">
                <a:ea typeface="宋体" pitchFamily="2" charset="-122"/>
              </a:rPr>
              <a:t>$ </a:t>
            </a:r>
            <a:r>
              <a:rPr lang="en-US" altLang="zh-CN" sz="1800" b="0" dirty="0">
                <a:ea typeface="宋体" pitchFamily="2" charset="-122"/>
              </a:rPr>
              <a:t> if all 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x</a:t>
            </a:r>
            <a:endParaRPr lang="en-US" altLang="zh-CN" sz="1800" dirty="0">
              <a:ea typeface="宋体" pitchFamily="2" charset="-122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C02CC7C-B5F2-275C-2084-2AF43D0C8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340" y="4693722"/>
            <a:ext cx="8915400" cy="66645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1800" b="0" kern="0" dirty="0">
                <a:solidFill>
                  <a:srgbClr val="C00000"/>
                </a:solidFill>
                <a:ea typeface="宋体" pitchFamily="2" charset="-122"/>
                <a:sym typeface="Symbol"/>
              </a:rPr>
              <a:t>Statement-Postponed Zero-Knowledge: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(5) </a:t>
            </a:r>
            <a:r>
              <a:rPr lang="en-US" altLang="zh-CN" sz="1800" b="0" kern="0" dirty="0" err="1">
                <a:ea typeface="宋体" pitchFamily="2" charset="-122"/>
                <a:sym typeface="Symbol"/>
              </a:rPr>
              <a:t>TRec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 learns x after sending all its messages (but before computing </a:t>
            </a:r>
            <a:r>
              <a:rPr lang="en-US" altLang="en-US" sz="1800" b="0" dirty="0">
                <a:ea typeface="宋体" pitchFamily="2" charset="-122"/>
                <a:sym typeface="Wingdings 3" panose="05040102010807070707" pitchFamily="18" charset="2"/>
              </a:rPr>
              <a:t>K</a:t>
            </a:r>
            <a:r>
              <a:rPr lang="en-US" altLang="zh-CN" sz="1800" baseline="-25000" dirty="0">
                <a:ea typeface="宋体" pitchFamily="2" charset="-122"/>
              </a:rPr>
              <a:t>R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)</a:t>
            </a:r>
          </a:p>
        </p:txBody>
      </p:sp>
      <p:sp>
        <p:nvSpPr>
          <p:cNvPr id="8" name="Text Box 130">
            <a:extLst>
              <a:ext uri="{FF2B5EF4-FFF2-40B4-BE49-F238E27FC236}">
                <a16:creationId xmlns:a16="http://schemas.microsoft.com/office/drawing/2014/main" id="{98FF791E-C253-DED9-620E-074B9AC7A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62" y="1671935"/>
            <a:ext cx="92416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 err="1">
                <a:solidFill>
                  <a:srgbClr val="000066"/>
                </a:solidFill>
                <a:ea typeface="宋体" pitchFamily="2" charset="-122"/>
              </a:rPr>
              <a:t>TRec</a:t>
            </a:r>
            <a:endParaRPr lang="en-US" altLang="zh-CN" sz="1800" b="0" baseline="-25000" dirty="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415067-55A9-F9E6-9491-1FAF0047A8B1}"/>
              </a:ext>
            </a:extLst>
          </p:cNvPr>
          <p:cNvSpPr txBox="1"/>
          <p:nvPr/>
        </p:nvSpPr>
        <p:spPr>
          <a:xfrm>
            <a:off x="188911" y="790528"/>
            <a:ext cx="13684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0" dirty="0">
                <a:ea typeface="宋体" pitchFamily="2" charset="-122"/>
              </a:rPr>
              <a:t>(receiver)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9FDBA7-AA23-FC60-90A2-79DF59FF35A8}"/>
              </a:ext>
            </a:extLst>
          </p:cNvPr>
          <p:cNvSpPr txBox="1"/>
          <p:nvPr/>
        </p:nvSpPr>
        <p:spPr>
          <a:xfrm>
            <a:off x="7706168" y="811270"/>
            <a:ext cx="11917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0" dirty="0">
                <a:ea typeface="宋体" pitchFamily="2" charset="-122"/>
              </a:rPr>
              <a:t>(sender)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01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Box 130"/>
          <p:cNvSpPr txBox="1">
            <a:spLocks noChangeArrowheads="1"/>
          </p:cNvSpPr>
          <p:nvPr/>
        </p:nvSpPr>
        <p:spPr bwMode="auto">
          <a:xfrm>
            <a:off x="590550" y="1143000"/>
            <a:ext cx="400050" cy="461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</a:rPr>
              <a:t>R</a:t>
            </a:r>
            <a:endParaRPr lang="en-US" altLang="zh-CN" sz="1800" b="0" baseline="-25000" dirty="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79" name="Rectangle 2"/>
          <p:cNvSpPr>
            <a:spLocks noChangeArrowheads="1"/>
          </p:cNvSpPr>
          <p:nvPr/>
        </p:nvSpPr>
        <p:spPr bwMode="auto">
          <a:xfrm>
            <a:off x="709749" y="2128840"/>
            <a:ext cx="3505200" cy="37385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152400" y="65315"/>
            <a:ext cx="8839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zh-CN" sz="2800" b="0" kern="0" dirty="0">
                <a:solidFill>
                  <a:srgbClr val="006666"/>
                </a:solidFill>
                <a:ea typeface="宋体" pitchFamily="2" charset="-122"/>
              </a:rPr>
              <a:t>From </a:t>
            </a:r>
            <a:r>
              <a:rPr lang="el-GR" altLang="zh-CN" sz="2800" b="0" kern="0" dirty="0">
                <a:solidFill>
                  <a:srgbClr val="006666"/>
                </a:solidFill>
                <a:ea typeface="宋体" pitchFamily="2" charset="-122"/>
              </a:rPr>
              <a:t>Σ</a:t>
            </a:r>
            <a:r>
              <a:rPr lang="en-US" altLang="zh-CN" sz="2800" b="0" kern="0" dirty="0">
                <a:solidFill>
                  <a:srgbClr val="006666"/>
                </a:solidFill>
                <a:ea typeface="宋体" pitchFamily="2" charset="-122"/>
              </a:rPr>
              <a:t>-protocol to covert CKEM (DL example)</a:t>
            </a:r>
          </a:p>
          <a:p>
            <a:pPr algn="ctr" eaLnBrk="1" hangingPunct="1">
              <a:defRPr/>
            </a:pPr>
            <a:r>
              <a:rPr lang="en-US" altLang="zh-CN" sz="2800" b="0" kern="0" dirty="0">
                <a:solidFill>
                  <a:srgbClr val="006666"/>
                </a:solidFill>
                <a:ea typeface="宋体" pitchFamily="2" charset="-122"/>
              </a:rPr>
              <a:t>	</a:t>
            </a:r>
            <a:endParaRPr lang="en-US" altLang="zh-CN" sz="1600" b="1" kern="0" baseline="30000" dirty="0">
              <a:latin typeface="+mn-lt"/>
              <a:ea typeface="宋体" pitchFamily="2" charset="-122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F4E99CF-9862-4175-BBA7-488B8C89964A}"/>
              </a:ext>
            </a:extLst>
          </p:cNvPr>
          <p:cNvGrpSpPr/>
          <p:nvPr/>
        </p:nvGrpSpPr>
        <p:grpSpPr>
          <a:xfrm>
            <a:off x="1525571" y="1334815"/>
            <a:ext cx="1074792" cy="377216"/>
            <a:chOff x="1524000" y="1743684"/>
            <a:chExt cx="1074792" cy="377216"/>
          </a:xfrm>
        </p:grpSpPr>
        <p:sp>
          <p:nvSpPr>
            <p:cNvPr id="46" name="Line 128"/>
            <p:cNvSpPr>
              <a:spLocks noChangeShapeType="1"/>
            </p:cNvSpPr>
            <p:nvPr/>
          </p:nvSpPr>
          <p:spPr bwMode="auto">
            <a:xfrm flipH="1">
              <a:off x="1524000" y="2120900"/>
              <a:ext cx="1074792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64"/>
            <p:cNvSpPr>
              <a:spLocks noChangeArrowheads="1"/>
            </p:cNvSpPr>
            <p:nvPr/>
          </p:nvSpPr>
          <p:spPr bwMode="auto">
            <a:xfrm>
              <a:off x="1888565" y="1743684"/>
              <a:ext cx="4651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0" dirty="0">
                  <a:ea typeface="宋体" pitchFamily="2" charset="-122"/>
                </a:rPr>
                <a:t>K</a:t>
              </a:r>
              <a:r>
                <a:rPr lang="en-US" altLang="zh-CN" sz="1800" baseline="-25000" dirty="0">
                  <a:ea typeface="宋体" pitchFamily="2" charset="-122"/>
                </a:rPr>
                <a:t>R</a:t>
              </a:r>
              <a:endParaRPr lang="en-US" altLang="en-US" sz="1800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872BD48-038E-48AE-BA28-F9FEA046E27F}"/>
              </a:ext>
            </a:extLst>
          </p:cNvPr>
          <p:cNvGrpSpPr/>
          <p:nvPr/>
        </p:nvGrpSpPr>
        <p:grpSpPr>
          <a:xfrm>
            <a:off x="6609366" y="1322031"/>
            <a:ext cx="1066800" cy="387026"/>
            <a:chOff x="6629400" y="1760860"/>
            <a:chExt cx="1066800" cy="387026"/>
          </a:xfrm>
        </p:grpSpPr>
        <p:sp>
          <p:nvSpPr>
            <p:cNvPr id="48" name="Line 128"/>
            <p:cNvSpPr>
              <a:spLocks noChangeShapeType="1"/>
            </p:cNvSpPr>
            <p:nvPr/>
          </p:nvSpPr>
          <p:spPr bwMode="auto">
            <a:xfrm flipH="1" flipV="1">
              <a:off x="6629400" y="2147886"/>
              <a:ext cx="1066800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66"/>
            <p:cNvSpPr>
              <a:spLocks noChangeArrowheads="1"/>
            </p:cNvSpPr>
            <p:nvPr/>
          </p:nvSpPr>
          <p:spPr bwMode="auto">
            <a:xfrm>
              <a:off x="6934172" y="1760860"/>
              <a:ext cx="4508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0" dirty="0">
                  <a:ea typeface="宋体" pitchFamily="2" charset="-122"/>
                </a:rPr>
                <a:t>K</a:t>
              </a:r>
              <a:r>
                <a:rPr lang="en-US" altLang="zh-CN" sz="1800" baseline="-25000" dirty="0">
                  <a:ea typeface="宋体" pitchFamily="2" charset="-122"/>
                </a:rPr>
                <a:t>S</a:t>
              </a:r>
              <a:endParaRPr lang="en-US" altLang="en-US" sz="1800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5B13A5F-4E27-42F0-9142-518EFEF0F6EA}"/>
              </a:ext>
            </a:extLst>
          </p:cNvPr>
          <p:cNvGrpSpPr/>
          <p:nvPr/>
        </p:nvGrpSpPr>
        <p:grpSpPr>
          <a:xfrm>
            <a:off x="1082238" y="833438"/>
            <a:ext cx="1677529" cy="371570"/>
            <a:chOff x="1082380" y="1002207"/>
            <a:chExt cx="1677529" cy="371570"/>
          </a:xfrm>
        </p:grpSpPr>
        <p:sp>
          <p:nvSpPr>
            <p:cNvPr id="50" name="Line 128"/>
            <p:cNvSpPr>
              <a:spLocks noChangeShapeType="1"/>
            </p:cNvSpPr>
            <p:nvPr/>
          </p:nvSpPr>
          <p:spPr bwMode="auto">
            <a:xfrm flipV="1">
              <a:off x="1082380" y="1365188"/>
              <a:ext cx="1677529" cy="8589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Rectangle 70"/>
            <p:cNvSpPr>
              <a:spLocks noChangeArrowheads="1"/>
            </p:cNvSpPr>
            <p:nvPr/>
          </p:nvSpPr>
          <p:spPr bwMode="auto">
            <a:xfrm>
              <a:off x="1270344" y="1002207"/>
              <a:ext cx="13612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0" dirty="0">
                  <a:ea typeface="宋体" pitchFamily="2" charset="-122"/>
                </a:rPr>
                <a:t>witness </a:t>
              </a:r>
              <a:r>
                <a:rPr lang="en-US" altLang="zh-CN" sz="1800" dirty="0">
                  <a:ea typeface="宋体" pitchFamily="2" charset="-122"/>
                </a:rPr>
                <a:t>w</a:t>
              </a:r>
              <a:endParaRPr lang="en-US" altLang="en-US" sz="1800" dirty="0"/>
            </a:p>
          </p:txBody>
        </p:sp>
      </p:grpSp>
      <p:sp>
        <p:nvSpPr>
          <p:cNvPr id="54" name="Text Box 130"/>
          <p:cNvSpPr txBox="1">
            <a:spLocks noChangeArrowheads="1"/>
          </p:cNvSpPr>
          <p:nvPr/>
        </p:nvSpPr>
        <p:spPr bwMode="auto">
          <a:xfrm>
            <a:off x="8366125" y="1143000"/>
            <a:ext cx="396875" cy="461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</a:rPr>
              <a:t>S</a:t>
            </a:r>
            <a:endParaRPr lang="en-US" altLang="zh-CN" sz="1800" b="0" baseline="-25000" dirty="0">
              <a:solidFill>
                <a:srgbClr val="000066"/>
              </a:solidFill>
              <a:ea typeface="宋体" pitchFamily="2" charset="-122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BEBA34E-9B11-4068-B131-ED0B3CC4C00B}"/>
              </a:ext>
            </a:extLst>
          </p:cNvPr>
          <p:cNvGrpSpPr/>
          <p:nvPr/>
        </p:nvGrpSpPr>
        <p:grpSpPr>
          <a:xfrm>
            <a:off x="6570862" y="831918"/>
            <a:ext cx="1682635" cy="461962"/>
            <a:chOff x="6513415" y="1051848"/>
            <a:chExt cx="1733550" cy="369332"/>
          </a:xfrm>
        </p:grpSpPr>
        <p:sp>
          <p:nvSpPr>
            <p:cNvPr id="55" name="Line 128"/>
            <p:cNvSpPr>
              <a:spLocks noChangeShapeType="1"/>
            </p:cNvSpPr>
            <p:nvPr/>
          </p:nvSpPr>
          <p:spPr bwMode="auto">
            <a:xfrm flipH="1" flipV="1">
              <a:off x="6513415" y="1338762"/>
              <a:ext cx="1733550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74"/>
            <p:cNvSpPr>
              <a:spLocks noChangeArrowheads="1"/>
            </p:cNvSpPr>
            <p:nvPr/>
          </p:nvSpPr>
          <p:spPr bwMode="auto">
            <a:xfrm>
              <a:off x="6749804" y="1051848"/>
              <a:ext cx="10567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ea typeface="宋体" pitchFamily="2" charset="-122"/>
                </a:rPr>
                <a:t>x</a:t>
              </a:r>
              <a:r>
                <a:rPr lang="en-US" altLang="zh-CN" sz="1800" b="0" dirty="0">
                  <a:ea typeface="宋体" pitchFamily="2" charset="-122"/>
                </a:rPr>
                <a:t> = </a:t>
              </a:r>
              <a:r>
                <a:rPr lang="en-US" altLang="zh-CN" sz="1800" b="0" dirty="0" err="1">
                  <a:ea typeface="宋体" pitchFamily="2" charset="-122"/>
                </a:rPr>
                <a:t>g</a:t>
              </a:r>
              <a:r>
                <a:rPr lang="en-US" altLang="zh-CN" sz="2000" b="0" kern="0" baseline="30000" dirty="0" err="1">
                  <a:ea typeface="宋体" pitchFamily="2" charset="-122"/>
                  <a:sym typeface="Symbol"/>
                </a:rPr>
                <a:t>w</a:t>
              </a:r>
              <a:r>
                <a:rPr lang="en-US" altLang="zh-CN" sz="1800" b="0" kern="0" dirty="0">
                  <a:ea typeface="宋体" pitchFamily="2" charset="-122"/>
                  <a:sym typeface="Symbol"/>
                </a:rPr>
                <a:t> </a:t>
              </a:r>
              <a:endParaRPr lang="en-US" altLang="en-US" sz="1800" dirty="0"/>
            </a:p>
          </p:txBody>
        </p:sp>
      </p:grpSp>
      <p:sp>
        <p:nvSpPr>
          <p:cNvPr id="63" name="Text Box 131"/>
          <p:cNvSpPr txBox="1">
            <a:spLocks noChangeArrowheads="1"/>
          </p:cNvSpPr>
          <p:nvPr/>
        </p:nvSpPr>
        <p:spPr bwMode="auto">
          <a:xfrm>
            <a:off x="2880840" y="854680"/>
            <a:ext cx="3448049" cy="10849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200"/>
              </a:spcAft>
              <a:defRPr/>
            </a:pPr>
            <a:r>
              <a:rPr lang="en-US" altLang="zh-CN" sz="1600" dirty="0">
                <a:latin typeface="Verdana" pitchFamily="34" charset="0"/>
                <a:ea typeface="宋体" pitchFamily="2" charset="-122"/>
              </a:rPr>
              <a:t>CKEM for L</a:t>
            </a:r>
            <a:r>
              <a:rPr lang="en-US" altLang="zh-CN" sz="1600" baseline="30000" dirty="0">
                <a:latin typeface="Verdana" pitchFamily="34" charset="0"/>
                <a:ea typeface="宋体" pitchFamily="2" charset="-122"/>
              </a:rPr>
              <a:t>DL</a:t>
            </a:r>
          </a:p>
          <a:p>
            <a:pPr algn="ctr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If x =</a:t>
            </a:r>
            <a:r>
              <a:rPr lang="en-US" altLang="zh-CN" b="0" dirty="0">
                <a:solidFill>
                  <a:srgbClr val="000000"/>
                </a:solidFill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b="0" dirty="0" err="1">
                <a:solidFill>
                  <a:srgbClr val="000000"/>
                </a:solidFill>
                <a:latin typeface="Verdana" pitchFamily="34" charset="0"/>
                <a:ea typeface="宋体" pitchFamily="2" charset="-122"/>
              </a:rPr>
              <a:t>g</a:t>
            </a:r>
            <a:r>
              <a:rPr lang="en-US" altLang="zh-CN" sz="2000" b="0" kern="0" baseline="30000" dirty="0" err="1">
                <a:solidFill>
                  <a:srgbClr val="000000"/>
                </a:solidFill>
                <a:latin typeface="Verdana" pitchFamily="34" charset="0"/>
                <a:ea typeface="宋体" pitchFamily="2" charset="-122"/>
                <a:sym typeface="Symbol"/>
              </a:rPr>
              <a:t>w</a:t>
            </a:r>
            <a:r>
              <a:rPr lang="en-US" altLang="zh-CN" b="0" kern="0" dirty="0">
                <a:solidFill>
                  <a:srgbClr val="000000"/>
                </a:solidFill>
                <a:latin typeface="Verdana" pitchFamily="34" charset="0"/>
                <a:ea typeface="宋体" pitchFamily="2" charset="-122"/>
                <a:sym typeface="Symbol"/>
              </a:rPr>
              <a:t> </a:t>
            </a:r>
            <a:endParaRPr lang="en-US" altLang="zh-CN" b="0" dirty="0">
              <a:latin typeface="Verdana" pitchFamily="34" charset="0"/>
              <a:ea typeface="宋体" pitchFamily="2" charset="-122"/>
              <a:sym typeface="Symbol"/>
            </a:endParaRPr>
          </a:p>
          <a:p>
            <a:pPr algn="ctr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then 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R</a:t>
            </a: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=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S</a:t>
            </a: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, o/w  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S </a:t>
            </a: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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R</a:t>
            </a:r>
            <a:endParaRPr lang="en-US" altLang="zh-CN" sz="300" b="0" dirty="0"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65" name="Line 128"/>
          <p:cNvSpPr>
            <a:spLocks noChangeShapeType="1"/>
          </p:cNvSpPr>
          <p:nvPr/>
        </p:nvSpPr>
        <p:spPr bwMode="auto">
          <a:xfrm flipV="1">
            <a:off x="1566163" y="3564639"/>
            <a:ext cx="1962986" cy="0"/>
          </a:xfrm>
          <a:prstGeom prst="line">
            <a:avLst/>
          </a:prstGeom>
          <a:ln>
            <a:solidFill>
              <a:schemeClr val="tx1"/>
            </a:solidFill>
            <a:headEnd/>
            <a:tailEnd type="arrow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67" name="Rectangle 64"/>
          <p:cNvSpPr>
            <a:spLocks noChangeArrowheads="1"/>
          </p:cNvSpPr>
          <p:nvPr/>
        </p:nvSpPr>
        <p:spPr bwMode="auto">
          <a:xfrm>
            <a:off x="2272938" y="3119439"/>
            <a:ext cx="1143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b="0" dirty="0">
                <a:ea typeface="宋体" pitchFamily="2" charset="-122"/>
              </a:rPr>
              <a:t>a = 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g</a:t>
            </a:r>
            <a:r>
              <a:rPr lang="en-US" altLang="zh-CN" sz="2000" b="0" kern="0" baseline="30000" dirty="0">
                <a:ea typeface="宋体" pitchFamily="2" charset="-122"/>
                <a:sym typeface="Symbol"/>
              </a:rPr>
              <a:t>r</a:t>
            </a:r>
            <a:endParaRPr lang="en-US" altLang="en-US" sz="1800" dirty="0"/>
          </a:p>
        </p:txBody>
      </p:sp>
      <p:sp>
        <p:nvSpPr>
          <p:cNvPr id="71" name="Line 128"/>
          <p:cNvSpPr>
            <a:spLocks noChangeShapeType="1"/>
          </p:cNvSpPr>
          <p:nvPr/>
        </p:nvSpPr>
        <p:spPr bwMode="auto">
          <a:xfrm>
            <a:off x="1566163" y="4020776"/>
            <a:ext cx="1949923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1621569" y="3632939"/>
            <a:ext cx="20842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ea typeface="宋体" pitchFamily="2" charset="-122"/>
              </a:rPr>
              <a:t>e </a:t>
            </a:r>
            <a:r>
              <a:rPr lang="en-US" altLang="zh-CN" sz="1800" b="0" dirty="0">
                <a:ea typeface="宋体" pitchFamily="2" charset="-122"/>
                <a:sym typeface="Symbol"/>
              </a:rPr>
              <a:t> H(</a:t>
            </a:r>
            <a:r>
              <a:rPr lang="en-US" altLang="zh-CN" sz="1800" b="0" dirty="0" err="1">
                <a:ea typeface="宋体" pitchFamily="2" charset="-122"/>
                <a:sym typeface="Symbol"/>
              </a:rPr>
              <a:t>x,a</a:t>
            </a:r>
            <a:r>
              <a:rPr lang="en-US" altLang="zh-CN" sz="1800" b="0" dirty="0">
                <a:ea typeface="宋体" pitchFamily="2" charset="-122"/>
                <a:sym typeface="Symbol"/>
              </a:rPr>
              <a:t>) (RO)</a:t>
            </a:r>
            <a:endParaRPr lang="en-US" altLang="en-US" sz="1800" dirty="0"/>
          </a:p>
        </p:txBody>
      </p:sp>
      <p:sp>
        <p:nvSpPr>
          <p:cNvPr id="77" name="Line 128"/>
          <p:cNvSpPr>
            <a:spLocks noChangeShapeType="1"/>
          </p:cNvSpPr>
          <p:nvPr/>
        </p:nvSpPr>
        <p:spPr bwMode="auto">
          <a:xfrm flipV="1">
            <a:off x="1579226" y="4503319"/>
            <a:ext cx="1962986" cy="0"/>
          </a:xfrm>
          <a:prstGeom prst="line">
            <a:avLst/>
          </a:prstGeom>
          <a:ln>
            <a:solidFill>
              <a:schemeClr val="tx1"/>
            </a:solidFill>
            <a:headEnd/>
            <a:tailEnd type="arrow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78" name="Rectangle 64"/>
          <p:cNvSpPr>
            <a:spLocks noChangeArrowheads="1"/>
          </p:cNvSpPr>
          <p:nvPr/>
        </p:nvSpPr>
        <p:spPr bwMode="auto">
          <a:xfrm>
            <a:off x="1852749" y="4096976"/>
            <a:ext cx="16764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ea typeface="宋体" pitchFamily="2" charset="-122"/>
              </a:rPr>
              <a:t>z = r + e</a:t>
            </a:r>
            <a:r>
              <a:rPr lang="en-US" altLang="zh-CN" sz="1050" b="0" kern="0" dirty="0">
                <a:ea typeface="宋体" pitchFamily="2" charset="-122"/>
                <a:sym typeface="Symbol"/>
              </a:rPr>
              <a:t> 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</a:t>
            </a:r>
            <a:r>
              <a:rPr lang="en-US" altLang="zh-CN" sz="1050" b="0" kern="0" dirty="0">
                <a:ea typeface="宋体" pitchFamily="2" charset="-122"/>
                <a:sym typeface="Symbol"/>
              </a:rPr>
              <a:t> </a:t>
            </a:r>
            <a:r>
              <a:rPr lang="en-US" altLang="en-US" sz="1800" b="0" dirty="0">
                <a:ea typeface="宋体" pitchFamily="2" charset="-122"/>
              </a:rPr>
              <a:t>w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 </a:t>
            </a:r>
            <a:r>
              <a:rPr lang="en-US" altLang="en-US" sz="1800" b="0" dirty="0">
                <a:ea typeface="宋体" pitchFamily="2" charset="-122"/>
              </a:rPr>
              <a:t> </a:t>
            </a:r>
            <a:endParaRPr lang="en-US" alt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1385497" y="2216707"/>
            <a:ext cx="2010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el-GR" altLang="zh-CN" b="0" kern="0" dirty="0">
                <a:ea typeface="宋体" pitchFamily="2" charset="-122"/>
              </a:rPr>
              <a:t>Σ</a:t>
            </a:r>
            <a:r>
              <a:rPr lang="en-US" altLang="zh-CN" b="0" kern="0" dirty="0">
                <a:ea typeface="宋体" pitchFamily="2" charset="-122"/>
              </a:rPr>
              <a:t>-protocol </a:t>
            </a:r>
            <a:r>
              <a:rPr lang="en-US" altLang="zh-CN" b="0" dirty="0">
                <a:ea typeface="宋体" pitchFamily="2" charset="-122"/>
              </a:rPr>
              <a:t>for </a:t>
            </a:r>
            <a:r>
              <a:rPr lang="en-US" altLang="zh-CN" dirty="0">
                <a:ea typeface="宋体" pitchFamily="2" charset="-122"/>
              </a:rPr>
              <a:t>L</a:t>
            </a:r>
          </a:p>
        </p:txBody>
      </p:sp>
      <p:sp>
        <p:nvSpPr>
          <p:cNvPr id="92" name="Text Box 131"/>
          <p:cNvSpPr txBox="1">
            <a:spLocks noChangeArrowheads="1"/>
          </p:cNvSpPr>
          <p:nvPr/>
        </p:nvSpPr>
        <p:spPr bwMode="auto">
          <a:xfrm>
            <a:off x="4608195" y="2209800"/>
            <a:ext cx="3448049" cy="13080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200"/>
              </a:spcAft>
              <a:defRPr/>
            </a:pPr>
            <a:r>
              <a:rPr lang="en-US" altLang="zh-CN" sz="2000" b="0" dirty="0">
                <a:latin typeface="Verdana" pitchFamily="34" charset="0"/>
                <a:ea typeface="宋体" pitchFamily="2" charset="-122"/>
              </a:rPr>
              <a:t>SIM for this HVZK:</a:t>
            </a:r>
          </a:p>
          <a:p>
            <a:pPr algn="ctr">
              <a:spcAft>
                <a:spcPts val="600"/>
              </a:spcAft>
              <a:defRPr/>
            </a:pPr>
            <a:r>
              <a:rPr lang="en-US" altLang="en-US" sz="2000" b="0" dirty="0">
                <a:ea typeface="宋体" pitchFamily="2" charset="-122"/>
              </a:rPr>
              <a:t>z </a:t>
            </a:r>
            <a:r>
              <a:rPr lang="en-US" altLang="zh-CN" sz="2000" b="0" dirty="0">
                <a:ea typeface="宋体" pitchFamily="2" charset="-122"/>
                <a:sym typeface="Symbol"/>
              </a:rPr>
              <a:t> $  </a:t>
            </a:r>
            <a:r>
              <a:rPr lang="en-US" altLang="en-US" sz="2000" b="0" dirty="0">
                <a:ea typeface="宋体" pitchFamily="2" charset="-122"/>
              </a:rPr>
              <a:t>,  e</a:t>
            </a:r>
            <a:r>
              <a:rPr lang="en-US" altLang="zh-CN" sz="2000" b="0" dirty="0">
                <a:ea typeface="宋体" pitchFamily="2" charset="-122"/>
                <a:sym typeface="Symbol"/>
              </a:rPr>
              <a:t>  $</a:t>
            </a:r>
          </a:p>
          <a:p>
            <a:pPr algn="ctr">
              <a:spcAft>
                <a:spcPts val="600"/>
              </a:spcAft>
              <a:defRPr/>
            </a:pPr>
            <a:r>
              <a:rPr lang="en-US" altLang="zh-CN" sz="2000" b="0" dirty="0">
                <a:latin typeface="Verdana" pitchFamily="34" charset="0"/>
                <a:ea typeface="宋体" pitchFamily="2" charset="-122"/>
              </a:rPr>
              <a:t>a = f(</a:t>
            </a:r>
            <a:r>
              <a:rPr lang="en-US" altLang="zh-CN" sz="2000" b="0" dirty="0" err="1">
                <a:latin typeface="Verdana" pitchFamily="34" charset="0"/>
                <a:ea typeface="宋体" pitchFamily="2" charset="-122"/>
              </a:rPr>
              <a:t>x,e,z</a:t>
            </a:r>
            <a:r>
              <a:rPr lang="en-US" altLang="zh-CN" sz="2000" b="0" dirty="0">
                <a:latin typeface="Verdana" pitchFamily="34" charset="0"/>
                <a:ea typeface="宋体" pitchFamily="2" charset="-122"/>
              </a:rPr>
              <a:t>) = </a:t>
            </a:r>
            <a:r>
              <a:rPr lang="en-US" altLang="zh-CN" sz="2000" b="0" dirty="0" err="1">
                <a:latin typeface="Verdana" pitchFamily="34" charset="0"/>
                <a:ea typeface="宋体" pitchFamily="2" charset="-122"/>
              </a:rPr>
              <a:t>g</a:t>
            </a:r>
            <a:r>
              <a:rPr lang="en-US" altLang="zh-CN" sz="2400" b="0" kern="0" baseline="30000" dirty="0" err="1">
                <a:ea typeface="宋体" pitchFamily="2" charset="-122"/>
                <a:sym typeface="Symbol"/>
              </a:rPr>
              <a:t>z</a:t>
            </a:r>
            <a:r>
              <a:rPr lang="en-US" altLang="zh-CN" sz="2000" b="0" kern="0" dirty="0">
                <a:ea typeface="宋体" pitchFamily="2" charset="-122"/>
                <a:sym typeface="Symbol"/>
              </a:rPr>
              <a:t> / </a:t>
            </a:r>
            <a:r>
              <a:rPr lang="en-US" altLang="zh-CN" sz="2000" b="0" kern="0" dirty="0" err="1">
                <a:ea typeface="宋体" pitchFamily="2" charset="-122"/>
                <a:sym typeface="Symbol"/>
              </a:rPr>
              <a:t>x</a:t>
            </a:r>
            <a:r>
              <a:rPr lang="en-US" altLang="zh-CN" sz="2400" b="0" kern="0" baseline="30000" dirty="0" err="1">
                <a:ea typeface="宋体" pitchFamily="2" charset="-122"/>
                <a:sym typeface="Symbol"/>
              </a:rPr>
              <a:t>e</a:t>
            </a:r>
            <a:endParaRPr lang="en-US" altLang="zh-CN" sz="2000" b="0" dirty="0"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28ABDC2-F34E-D39F-D7AC-7C8095D3A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3021" y="261550"/>
            <a:ext cx="1144820" cy="340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zh-CN" sz="1800" b="0" kern="0" dirty="0">
                <a:solidFill>
                  <a:srgbClr val="006666"/>
                </a:solidFill>
                <a:ea typeface="宋体" pitchFamily="2" charset="-122"/>
              </a:rPr>
              <a:t>[Jar’14] </a:t>
            </a:r>
            <a:endParaRPr lang="en-US" altLang="zh-CN" sz="1100" b="1" kern="0" baseline="30000" dirty="0">
              <a:latin typeface="+mn-lt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0429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31">
            <a:extLst>
              <a:ext uri="{FF2B5EF4-FFF2-40B4-BE49-F238E27FC236}">
                <a16:creationId xmlns:a16="http://schemas.microsoft.com/office/drawing/2014/main" id="{AE636A6D-0891-35E0-5094-3BAD74BFF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4033" y="2199112"/>
            <a:ext cx="4679206" cy="23852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defRPr/>
            </a:pPr>
            <a:r>
              <a:rPr lang="en-US" altLang="zh-CN" sz="2000" b="0" dirty="0">
                <a:latin typeface="Verdana" pitchFamily="34" charset="0"/>
                <a:ea typeface="宋体" pitchFamily="2" charset="-122"/>
              </a:rPr>
              <a:t>COM = “Double Pedersen”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 3" panose="05040102010807070707" pitchFamily="18" charset="2"/>
              <a:buChar char="a"/>
              <a:defRPr/>
            </a:pPr>
            <a:r>
              <a:rPr lang="en-US" altLang="zh-CN" sz="2000" b="0" dirty="0">
                <a:latin typeface="Verdana" pitchFamily="34" charset="0"/>
                <a:ea typeface="宋体" pitchFamily="2" charset="-122"/>
              </a:rPr>
              <a:t>SPHF is for </a:t>
            </a:r>
            <a:r>
              <a:rPr lang="en-US" altLang="zh-CN" sz="2000" b="0" dirty="0" err="1">
                <a:latin typeface="Verdana" pitchFamily="34" charset="0"/>
                <a:ea typeface="宋体" pitchFamily="2" charset="-122"/>
              </a:rPr>
              <a:t>DLRepEq</a:t>
            </a:r>
            <a:r>
              <a:rPr lang="en-US" altLang="zh-CN" sz="2000" b="0" dirty="0">
                <a:latin typeface="Verdana" pitchFamily="34" charset="0"/>
                <a:ea typeface="宋体" pitchFamily="2" charset="-122"/>
              </a:rPr>
              <a:t> [CS’98]</a:t>
            </a:r>
          </a:p>
          <a:p>
            <a:pPr marL="342900" indent="-342900">
              <a:spcAft>
                <a:spcPts val="0"/>
              </a:spcAft>
              <a:buFont typeface="Wingdings 3" panose="05040102010807070707" pitchFamily="18" charset="2"/>
              <a:buChar char="a"/>
              <a:defRPr/>
            </a:pPr>
            <a:r>
              <a:rPr lang="en-US" altLang="zh-CN" sz="2000" b="0" dirty="0">
                <a:latin typeface="Verdana" pitchFamily="34" charset="0"/>
                <a:ea typeface="宋体" pitchFamily="2" charset="-122"/>
              </a:rPr>
              <a:t>has trapdoor commitment</a:t>
            </a:r>
          </a:p>
          <a:p>
            <a:pPr marL="1085850" lvl="1" indent="-342900">
              <a:spcBef>
                <a:spcPts val="600"/>
              </a:spcBef>
              <a:spcAft>
                <a:spcPts val="0"/>
              </a:spcAft>
              <a:buFont typeface="Wingdings 3" panose="05040102010807070707" pitchFamily="18" charset="2"/>
              <a:buChar char="a"/>
              <a:defRPr/>
            </a:pPr>
            <a:r>
              <a:rPr lang="en-US" altLang="zh-CN" sz="2000" b="0" dirty="0">
                <a:latin typeface="Verdana" pitchFamily="34" charset="0"/>
                <a:ea typeface="宋体" pitchFamily="2" charset="-122"/>
              </a:rPr>
              <a:t>allows for </a:t>
            </a:r>
            <a:r>
              <a:rPr lang="en-US" altLang="zh-CN" sz="2000" b="0" dirty="0">
                <a:solidFill>
                  <a:srgbClr val="FF0000"/>
                </a:solidFill>
                <a:latin typeface="Verdana" pitchFamily="34" charset="0"/>
                <a:ea typeface="宋体" pitchFamily="2" charset="-122"/>
              </a:rPr>
              <a:t>postponed-statement simulation</a:t>
            </a:r>
          </a:p>
          <a:p>
            <a:pPr marL="342900" indent="-342900">
              <a:spcAft>
                <a:spcPts val="0"/>
              </a:spcAft>
              <a:buFont typeface="Wingdings 3" panose="05040102010807070707" pitchFamily="18" charset="2"/>
              <a:buChar char="a"/>
              <a:defRPr/>
            </a:pPr>
            <a:endParaRPr lang="en-US" altLang="zh-CN" sz="1100" dirty="0"/>
          </a:p>
          <a:p>
            <a:pPr algn="ctr">
              <a:spcAft>
                <a:spcPts val="0"/>
              </a:spcAft>
              <a:defRPr/>
            </a:pPr>
            <a:r>
              <a:rPr lang="en-US" altLang="zh-CN" b="0" dirty="0">
                <a:latin typeface="Verdana" pitchFamily="34" charset="0"/>
                <a:ea typeface="宋体" pitchFamily="2" charset="-122"/>
              </a:rPr>
              <a:t>cost(CKEM)</a:t>
            </a:r>
            <a:r>
              <a:rPr lang="en-US" altLang="zh-CN" sz="1100" b="0" dirty="0"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=</a:t>
            </a:r>
            <a:r>
              <a:rPr lang="en-US" altLang="zh-CN" sz="1200" b="0" dirty="0"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cost(</a:t>
            </a:r>
            <a:r>
              <a:rPr lang="el-GR" altLang="zh-CN" b="0" kern="0" dirty="0">
                <a:ea typeface="宋体" pitchFamily="2" charset="-122"/>
              </a:rPr>
              <a:t>Σ</a:t>
            </a:r>
            <a:r>
              <a:rPr lang="en-US" altLang="zh-CN" b="0" kern="0" dirty="0">
                <a:ea typeface="宋体" pitchFamily="2" charset="-122"/>
              </a:rPr>
              <a:t>-</a:t>
            </a:r>
            <a:r>
              <a:rPr lang="en-US" altLang="zh-CN" b="0" kern="0" dirty="0" err="1">
                <a:ea typeface="宋体" pitchFamily="2" charset="-122"/>
              </a:rPr>
              <a:t>prot.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)</a:t>
            </a:r>
            <a:r>
              <a:rPr lang="en-US" altLang="zh-CN" sz="1200" b="0" dirty="0"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+</a:t>
            </a:r>
            <a:r>
              <a:rPr lang="en-US" altLang="zh-CN" sz="1200" b="0" dirty="0"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O(1) exp’s</a:t>
            </a:r>
          </a:p>
        </p:txBody>
      </p:sp>
      <p:sp>
        <p:nvSpPr>
          <p:cNvPr id="79" name="Rectangle 2"/>
          <p:cNvSpPr>
            <a:spLocks noChangeArrowheads="1"/>
          </p:cNvSpPr>
          <p:nvPr/>
        </p:nvSpPr>
        <p:spPr bwMode="auto">
          <a:xfrm>
            <a:off x="709749" y="2133601"/>
            <a:ext cx="3505200" cy="371983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F4E99CF-9862-4175-BBA7-488B8C89964A}"/>
              </a:ext>
            </a:extLst>
          </p:cNvPr>
          <p:cNvGrpSpPr/>
          <p:nvPr/>
        </p:nvGrpSpPr>
        <p:grpSpPr>
          <a:xfrm>
            <a:off x="1525571" y="1334815"/>
            <a:ext cx="1074792" cy="377216"/>
            <a:chOff x="1524000" y="1743684"/>
            <a:chExt cx="1074792" cy="377216"/>
          </a:xfrm>
        </p:grpSpPr>
        <p:sp>
          <p:nvSpPr>
            <p:cNvPr id="46" name="Line 128"/>
            <p:cNvSpPr>
              <a:spLocks noChangeShapeType="1"/>
            </p:cNvSpPr>
            <p:nvPr/>
          </p:nvSpPr>
          <p:spPr bwMode="auto">
            <a:xfrm flipH="1">
              <a:off x="1524000" y="2120900"/>
              <a:ext cx="1074792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64"/>
            <p:cNvSpPr>
              <a:spLocks noChangeArrowheads="1"/>
            </p:cNvSpPr>
            <p:nvPr/>
          </p:nvSpPr>
          <p:spPr bwMode="auto">
            <a:xfrm>
              <a:off x="1888565" y="1743684"/>
              <a:ext cx="4651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0" dirty="0">
                  <a:ea typeface="宋体" pitchFamily="2" charset="-122"/>
                </a:rPr>
                <a:t>K</a:t>
              </a:r>
              <a:r>
                <a:rPr lang="en-US" altLang="zh-CN" sz="1800" baseline="-25000" dirty="0">
                  <a:ea typeface="宋体" pitchFamily="2" charset="-122"/>
                </a:rPr>
                <a:t>R</a:t>
              </a:r>
              <a:endParaRPr lang="en-US" altLang="en-US" sz="1800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872BD48-038E-48AE-BA28-F9FEA046E27F}"/>
              </a:ext>
            </a:extLst>
          </p:cNvPr>
          <p:cNvGrpSpPr/>
          <p:nvPr/>
        </p:nvGrpSpPr>
        <p:grpSpPr>
          <a:xfrm>
            <a:off x="6609366" y="1322031"/>
            <a:ext cx="1066800" cy="387026"/>
            <a:chOff x="6629400" y="1760860"/>
            <a:chExt cx="1066800" cy="387026"/>
          </a:xfrm>
        </p:grpSpPr>
        <p:sp>
          <p:nvSpPr>
            <p:cNvPr id="48" name="Line 128"/>
            <p:cNvSpPr>
              <a:spLocks noChangeShapeType="1"/>
            </p:cNvSpPr>
            <p:nvPr/>
          </p:nvSpPr>
          <p:spPr bwMode="auto">
            <a:xfrm flipH="1" flipV="1">
              <a:off x="6629400" y="2147886"/>
              <a:ext cx="1066800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66"/>
            <p:cNvSpPr>
              <a:spLocks noChangeArrowheads="1"/>
            </p:cNvSpPr>
            <p:nvPr/>
          </p:nvSpPr>
          <p:spPr bwMode="auto">
            <a:xfrm>
              <a:off x="6934172" y="1760860"/>
              <a:ext cx="4508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0" dirty="0">
                  <a:ea typeface="宋体" pitchFamily="2" charset="-122"/>
                </a:rPr>
                <a:t>K</a:t>
              </a:r>
              <a:r>
                <a:rPr lang="en-US" altLang="zh-CN" sz="1800" baseline="-25000" dirty="0">
                  <a:ea typeface="宋体" pitchFamily="2" charset="-122"/>
                </a:rPr>
                <a:t>S</a:t>
              </a:r>
              <a:endParaRPr lang="en-US" altLang="en-US" sz="1800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5B13A5F-4E27-42F0-9142-518EFEF0F6EA}"/>
              </a:ext>
            </a:extLst>
          </p:cNvPr>
          <p:cNvGrpSpPr/>
          <p:nvPr/>
        </p:nvGrpSpPr>
        <p:grpSpPr>
          <a:xfrm>
            <a:off x="1082238" y="833438"/>
            <a:ext cx="1677529" cy="371570"/>
            <a:chOff x="1082380" y="1002207"/>
            <a:chExt cx="1677529" cy="371570"/>
          </a:xfrm>
        </p:grpSpPr>
        <p:sp>
          <p:nvSpPr>
            <p:cNvPr id="50" name="Line 128"/>
            <p:cNvSpPr>
              <a:spLocks noChangeShapeType="1"/>
            </p:cNvSpPr>
            <p:nvPr/>
          </p:nvSpPr>
          <p:spPr bwMode="auto">
            <a:xfrm flipV="1">
              <a:off x="1082380" y="1365188"/>
              <a:ext cx="1677529" cy="8589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Rectangle 70"/>
            <p:cNvSpPr>
              <a:spLocks noChangeArrowheads="1"/>
            </p:cNvSpPr>
            <p:nvPr/>
          </p:nvSpPr>
          <p:spPr bwMode="auto">
            <a:xfrm>
              <a:off x="1270344" y="1002207"/>
              <a:ext cx="13612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0" dirty="0">
                  <a:ea typeface="宋体" pitchFamily="2" charset="-122"/>
                </a:rPr>
                <a:t>witness </a:t>
              </a:r>
              <a:r>
                <a:rPr lang="en-US" altLang="zh-CN" sz="1800" dirty="0">
                  <a:ea typeface="宋体" pitchFamily="2" charset="-122"/>
                </a:rPr>
                <a:t>w</a:t>
              </a:r>
              <a:endParaRPr lang="en-US" altLang="en-US" sz="180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BEBA34E-9B11-4068-B131-ED0B3CC4C00B}"/>
              </a:ext>
            </a:extLst>
          </p:cNvPr>
          <p:cNvGrpSpPr/>
          <p:nvPr/>
        </p:nvGrpSpPr>
        <p:grpSpPr>
          <a:xfrm>
            <a:off x="6570862" y="831918"/>
            <a:ext cx="1682635" cy="461962"/>
            <a:chOff x="6513415" y="1051848"/>
            <a:chExt cx="1733550" cy="369332"/>
          </a:xfrm>
        </p:grpSpPr>
        <p:sp>
          <p:nvSpPr>
            <p:cNvPr id="55" name="Line 128"/>
            <p:cNvSpPr>
              <a:spLocks noChangeShapeType="1"/>
            </p:cNvSpPr>
            <p:nvPr/>
          </p:nvSpPr>
          <p:spPr bwMode="auto">
            <a:xfrm flipH="1" flipV="1">
              <a:off x="6513415" y="1338762"/>
              <a:ext cx="1733550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74"/>
            <p:cNvSpPr>
              <a:spLocks noChangeArrowheads="1"/>
            </p:cNvSpPr>
            <p:nvPr/>
          </p:nvSpPr>
          <p:spPr bwMode="auto">
            <a:xfrm>
              <a:off x="6749804" y="1051848"/>
              <a:ext cx="10567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ea typeface="宋体" pitchFamily="2" charset="-122"/>
                </a:rPr>
                <a:t>x</a:t>
              </a:r>
              <a:r>
                <a:rPr lang="en-US" altLang="zh-CN" sz="1800" b="0" dirty="0">
                  <a:ea typeface="宋体" pitchFamily="2" charset="-122"/>
                </a:rPr>
                <a:t> = </a:t>
              </a:r>
              <a:r>
                <a:rPr lang="en-US" altLang="zh-CN" sz="1800" b="0" dirty="0" err="1">
                  <a:ea typeface="宋体" pitchFamily="2" charset="-122"/>
                </a:rPr>
                <a:t>g</a:t>
              </a:r>
              <a:r>
                <a:rPr lang="en-US" altLang="zh-CN" sz="2000" b="0" kern="0" baseline="30000" dirty="0" err="1">
                  <a:ea typeface="宋体" pitchFamily="2" charset="-122"/>
                  <a:sym typeface="Symbol"/>
                </a:rPr>
                <a:t>w</a:t>
              </a:r>
              <a:r>
                <a:rPr lang="en-US" altLang="zh-CN" sz="1800" b="0" kern="0" dirty="0">
                  <a:ea typeface="宋体" pitchFamily="2" charset="-122"/>
                  <a:sym typeface="Symbol"/>
                </a:rPr>
                <a:t> </a:t>
              </a:r>
              <a:endParaRPr lang="en-US" altLang="en-US" sz="1800" dirty="0"/>
            </a:p>
          </p:txBody>
        </p:sp>
      </p:grpSp>
      <p:sp>
        <p:nvSpPr>
          <p:cNvPr id="63" name="Text Box 131"/>
          <p:cNvSpPr txBox="1">
            <a:spLocks noChangeArrowheads="1"/>
          </p:cNvSpPr>
          <p:nvPr/>
        </p:nvSpPr>
        <p:spPr bwMode="auto">
          <a:xfrm>
            <a:off x="2880840" y="854680"/>
            <a:ext cx="3448049" cy="10849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200"/>
              </a:spcAft>
              <a:defRPr/>
            </a:pPr>
            <a:r>
              <a:rPr lang="en-US" altLang="zh-CN" sz="1600" dirty="0">
                <a:latin typeface="Verdana" pitchFamily="34" charset="0"/>
                <a:ea typeface="宋体" pitchFamily="2" charset="-122"/>
              </a:rPr>
              <a:t>CKEM for L</a:t>
            </a:r>
            <a:r>
              <a:rPr lang="en-US" altLang="zh-CN" sz="1600" baseline="30000" dirty="0">
                <a:latin typeface="Verdana" pitchFamily="34" charset="0"/>
                <a:ea typeface="宋体" pitchFamily="2" charset="-122"/>
              </a:rPr>
              <a:t>DL</a:t>
            </a:r>
          </a:p>
          <a:p>
            <a:pPr algn="ctr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If x =</a:t>
            </a:r>
            <a:r>
              <a:rPr lang="en-US" altLang="zh-CN" b="0" dirty="0">
                <a:solidFill>
                  <a:srgbClr val="000000"/>
                </a:solidFill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b="0" dirty="0" err="1">
                <a:solidFill>
                  <a:srgbClr val="000000"/>
                </a:solidFill>
                <a:latin typeface="Verdana" pitchFamily="34" charset="0"/>
                <a:ea typeface="宋体" pitchFamily="2" charset="-122"/>
              </a:rPr>
              <a:t>g</a:t>
            </a:r>
            <a:r>
              <a:rPr lang="en-US" altLang="zh-CN" sz="2000" b="0" kern="0" baseline="30000" dirty="0" err="1">
                <a:solidFill>
                  <a:srgbClr val="000000"/>
                </a:solidFill>
                <a:latin typeface="Verdana" pitchFamily="34" charset="0"/>
                <a:ea typeface="宋体" pitchFamily="2" charset="-122"/>
                <a:sym typeface="Symbol"/>
              </a:rPr>
              <a:t>w</a:t>
            </a:r>
            <a:r>
              <a:rPr lang="en-US" altLang="zh-CN" b="0" kern="0" dirty="0">
                <a:solidFill>
                  <a:srgbClr val="000000"/>
                </a:solidFill>
                <a:latin typeface="Verdana" pitchFamily="34" charset="0"/>
                <a:ea typeface="宋体" pitchFamily="2" charset="-122"/>
                <a:sym typeface="Symbol"/>
              </a:rPr>
              <a:t> </a:t>
            </a:r>
            <a:endParaRPr lang="en-US" altLang="zh-CN" b="0" dirty="0">
              <a:latin typeface="Verdana" pitchFamily="34" charset="0"/>
              <a:ea typeface="宋体" pitchFamily="2" charset="-122"/>
              <a:sym typeface="Symbol"/>
            </a:endParaRPr>
          </a:p>
          <a:p>
            <a:pPr algn="ctr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then 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R</a:t>
            </a: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=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S</a:t>
            </a: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, o/w  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S </a:t>
            </a: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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R</a:t>
            </a:r>
            <a:endParaRPr lang="en-US" altLang="zh-CN" sz="300" b="0" dirty="0"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65" name="Line 128"/>
          <p:cNvSpPr>
            <a:spLocks noChangeShapeType="1"/>
          </p:cNvSpPr>
          <p:nvPr/>
        </p:nvSpPr>
        <p:spPr bwMode="auto">
          <a:xfrm flipV="1">
            <a:off x="1566163" y="3569400"/>
            <a:ext cx="1962986" cy="0"/>
          </a:xfrm>
          <a:prstGeom prst="line">
            <a:avLst/>
          </a:prstGeom>
          <a:ln>
            <a:solidFill>
              <a:schemeClr val="tx1"/>
            </a:solidFill>
            <a:headEnd/>
            <a:tailEnd type="arrow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67" name="Rectangle 64"/>
          <p:cNvSpPr>
            <a:spLocks noChangeArrowheads="1"/>
          </p:cNvSpPr>
          <p:nvPr/>
        </p:nvSpPr>
        <p:spPr bwMode="auto">
          <a:xfrm>
            <a:off x="2272938" y="3124200"/>
            <a:ext cx="1143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b="0" dirty="0">
                <a:ea typeface="宋体" pitchFamily="2" charset="-122"/>
              </a:rPr>
              <a:t>a = 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g</a:t>
            </a:r>
            <a:r>
              <a:rPr lang="en-US" altLang="zh-CN" sz="2000" b="0" kern="0" baseline="30000" dirty="0">
                <a:ea typeface="宋体" pitchFamily="2" charset="-122"/>
                <a:sym typeface="Symbol"/>
              </a:rPr>
              <a:t>r</a:t>
            </a:r>
            <a:endParaRPr lang="en-US" altLang="en-US" sz="1800" dirty="0"/>
          </a:p>
        </p:txBody>
      </p:sp>
      <p:sp>
        <p:nvSpPr>
          <p:cNvPr id="71" name="Line 128"/>
          <p:cNvSpPr>
            <a:spLocks noChangeShapeType="1"/>
          </p:cNvSpPr>
          <p:nvPr/>
        </p:nvSpPr>
        <p:spPr bwMode="auto">
          <a:xfrm>
            <a:off x="1566163" y="4025537"/>
            <a:ext cx="1949923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1621569" y="3637700"/>
            <a:ext cx="20842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ea typeface="宋体" pitchFamily="2" charset="-122"/>
              </a:rPr>
              <a:t>e </a:t>
            </a:r>
            <a:r>
              <a:rPr lang="en-US" altLang="zh-CN" sz="1800" b="0" dirty="0">
                <a:ea typeface="宋体" pitchFamily="2" charset="-122"/>
                <a:sym typeface="Symbol"/>
              </a:rPr>
              <a:t> H(</a:t>
            </a:r>
            <a:r>
              <a:rPr lang="en-US" altLang="zh-CN" sz="1800" b="0" dirty="0" err="1">
                <a:ea typeface="宋体" pitchFamily="2" charset="-122"/>
                <a:sym typeface="Symbol"/>
              </a:rPr>
              <a:t>x,a</a:t>
            </a:r>
            <a:r>
              <a:rPr lang="en-US" altLang="zh-CN" sz="1800" b="0" dirty="0">
                <a:ea typeface="宋体" pitchFamily="2" charset="-122"/>
                <a:sym typeface="Symbol"/>
              </a:rPr>
              <a:t>) (RO)</a:t>
            </a:r>
            <a:endParaRPr lang="en-US" altLang="en-US" sz="1800" dirty="0"/>
          </a:p>
        </p:txBody>
      </p:sp>
      <p:sp>
        <p:nvSpPr>
          <p:cNvPr id="77" name="Line 128"/>
          <p:cNvSpPr>
            <a:spLocks noChangeShapeType="1"/>
          </p:cNvSpPr>
          <p:nvPr/>
        </p:nvSpPr>
        <p:spPr bwMode="auto">
          <a:xfrm flipV="1">
            <a:off x="1579226" y="4508080"/>
            <a:ext cx="1962986" cy="0"/>
          </a:xfrm>
          <a:prstGeom prst="line">
            <a:avLst/>
          </a:prstGeom>
          <a:ln>
            <a:solidFill>
              <a:schemeClr val="tx1"/>
            </a:solidFill>
            <a:headEnd/>
            <a:tailEnd type="arrow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78" name="Rectangle 64"/>
          <p:cNvSpPr>
            <a:spLocks noChangeArrowheads="1"/>
          </p:cNvSpPr>
          <p:nvPr/>
        </p:nvSpPr>
        <p:spPr bwMode="auto">
          <a:xfrm>
            <a:off x="1852749" y="4101737"/>
            <a:ext cx="16764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ea typeface="宋体" pitchFamily="2" charset="-122"/>
              </a:rPr>
              <a:t>z = r + e</a:t>
            </a:r>
            <a:r>
              <a:rPr lang="en-US" altLang="zh-CN" sz="1050" b="0" kern="0" dirty="0">
                <a:ea typeface="宋体" pitchFamily="2" charset="-122"/>
                <a:sym typeface="Symbol"/>
              </a:rPr>
              <a:t> 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</a:t>
            </a:r>
            <a:r>
              <a:rPr lang="en-US" altLang="zh-CN" sz="1050" b="0" kern="0" dirty="0">
                <a:ea typeface="宋体" pitchFamily="2" charset="-122"/>
                <a:sym typeface="Symbol"/>
              </a:rPr>
              <a:t> </a:t>
            </a:r>
            <a:r>
              <a:rPr lang="en-US" altLang="en-US" sz="1800" b="0" dirty="0">
                <a:ea typeface="宋体" pitchFamily="2" charset="-122"/>
              </a:rPr>
              <a:t>w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 </a:t>
            </a:r>
            <a:r>
              <a:rPr lang="en-US" altLang="en-US" sz="1800" b="0" dirty="0">
                <a:ea typeface="宋体" pitchFamily="2" charset="-122"/>
              </a:rPr>
              <a:t> </a:t>
            </a:r>
            <a:endParaRPr lang="en-US" alt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1385497" y="2221468"/>
            <a:ext cx="2010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el-GR" altLang="zh-CN" b="0" kern="0" dirty="0">
                <a:ea typeface="宋体" pitchFamily="2" charset="-122"/>
              </a:rPr>
              <a:t>Σ</a:t>
            </a:r>
            <a:r>
              <a:rPr lang="en-US" altLang="zh-CN" b="0" kern="0" dirty="0">
                <a:ea typeface="宋体" pitchFamily="2" charset="-122"/>
              </a:rPr>
              <a:t>-protocol </a:t>
            </a:r>
            <a:r>
              <a:rPr lang="en-US" altLang="zh-CN" b="0" dirty="0">
                <a:ea typeface="宋体" pitchFamily="2" charset="-122"/>
              </a:rPr>
              <a:t>for </a:t>
            </a:r>
            <a:r>
              <a:rPr lang="en-US" altLang="zh-CN" dirty="0">
                <a:ea typeface="宋体" pitchFamily="2" charset="-122"/>
              </a:rPr>
              <a:t>L</a:t>
            </a:r>
          </a:p>
        </p:txBody>
      </p:sp>
      <p:sp>
        <p:nvSpPr>
          <p:cNvPr id="91" name="Rectangle 90"/>
          <p:cNvSpPr/>
          <p:nvPr/>
        </p:nvSpPr>
        <p:spPr>
          <a:xfrm>
            <a:off x="1211629" y="2527663"/>
            <a:ext cx="25758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en-US" altLang="zh-CN" b="0" dirty="0">
                <a:ea typeface="宋体" pitchFamily="2" charset="-122"/>
                <a:sym typeface="Wingdings 3"/>
              </a:rPr>
              <a:t></a:t>
            </a:r>
            <a:r>
              <a:rPr lang="en-US" altLang="zh-CN" b="0" dirty="0">
                <a:ea typeface="宋体" pitchFamily="2" charset="-122"/>
              </a:rPr>
              <a:t> covert CKEM for </a:t>
            </a:r>
            <a:r>
              <a:rPr lang="en-US" altLang="zh-CN" dirty="0">
                <a:ea typeface="宋体" pitchFamily="2" charset="-122"/>
              </a:rPr>
              <a:t>L</a:t>
            </a:r>
          </a:p>
        </p:txBody>
      </p:sp>
      <p:sp>
        <p:nvSpPr>
          <p:cNvPr id="9" name="Rectangle 64">
            <a:extLst>
              <a:ext uri="{FF2B5EF4-FFF2-40B4-BE49-F238E27FC236}">
                <a16:creationId xmlns:a16="http://schemas.microsoft.com/office/drawing/2014/main" id="{EA9C02FC-6EC4-6739-5EE8-0789C676C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149" y="3150606"/>
            <a:ext cx="22860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b="0" dirty="0">
                <a:ea typeface="宋体" pitchFamily="2" charset="-122"/>
              </a:rPr>
              <a:t>C=COM(          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)</a:t>
            </a:r>
            <a:endParaRPr lang="en-US" altLang="en-US" sz="1800" dirty="0"/>
          </a:p>
        </p:txBody>
      </p:sp>
      <p:sp>
        <p:nvSpPr>
          <p:cNvPr id="10" name="Line 128">
            <a:extLst>
              <a:ext uri="{FF2B5EF4-FFF2-40B4-BE49-F238E27FC236}">
                <a16:creationId xmlns:a16="http://schemas.microsoft.com/office/drawing/2014/main" id="{71A83FBC-C41B-08B0-5660-CB1DF32E35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80012" y="3576687"/>
            <a:ext cx="196298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Line 128">
            <a:extLst>
              <a:ext uri="{FF2B5EF4-FFF2-40B4-BE49-F238E27FC236}">
                <a16:creationId xmlns:a16="http://schemas.microsoft.com/office/drawing/2014/main" id="{97D0F09B-FF55-BE38-327B-5B410F6BF26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223" y="5066211"/>
            <a:ext cx="3159838" cy="0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64">
            <a:extLst>
              <a:ext uri="{FF2B5EF4-FFF2-40B4-BE49-F238E27FC236}">
                <a16:creationId xmlns:a16="http://schemas.microsoft.com/office/drawing/2014/main" id="{7CFD25D7-CCAB-3FEB-4D1C-02774163C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749" y="4635137"/>
            <a:ext cx="359906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ea typeface="宋体" pitchFamily="2" charset="-122"/>
              </a:rPr>
              <a:t>SPHF[ C=COM( a=f(</a:t>
            </a:r>
            <a:r>
              <a:rPr lang="en-US" altLang="en-US" sz="1800" b="0" dirty="0" err="1">
                <a:ea typeface="宋体" pitchFamily="2" charset="-122"/>
              </a:rPr>
              <a:t>x,e,z</a:t>
            </a:r>
            <a:r>
              <a:rPr lang="en-US" altLang="en-US" sz="1800" b="0" dirty="0">
                <a:ea typeface="宋体" pitchFamily="2" charset="-122"/>
              </a:rPr>
              <a:t>) ) ]</a:t>
            </a:r>
            <a:endParaRPr lang="en-US" altLang="en-US" sz="1800" dirty="0"/>
          </a:p>
        </p:txBody>
      </p:sp>
      <p:sp>
        <p:nvSpPr>
          <p:cNvPr id="13" name="Line 128">
            <a:extLst>
              <a:ext uri="{FF2B5EF4-FFF2-40B4-BE49-F238E27FC236}">
                <a16:creationId xmlns:a16="http://schemas.microsoft.com/office/drawing/2014/main" id="{708329E0-D186-93B2-608C-FBA305165B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5168537"/>
            <a:ext cx="381000" cy="416987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66">
            <a:extLst>
              <a:ext uri="{FF2B5EF4-FFF2-40B4-BE49-F238E27FC236}">
                <a16:creationId xmlns:a16="http://schemas.microsoft.com/office/drawing/2014/main" id="{18CABC60-2FF6-A67F-D999-F0F50D483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4315" y="5484449"/>
            <a:ext cx="450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K</a:t>
            </a:r>
            <a:r>
              <a:rPr lang="en-US" altLang="zh-CN" sz="1800" baseline="-25000" dirty="0">
                <a:ea typeface="宋体" pitchFamily="2" charset="-122"/>
              </a:rPr>
              <a:t>S</a:t>
            </a:r>
            <a:endParaRPr lang="en-US" altLang="en-US" sz="1800" dirty="0"/>
          </a:p>
        </p:txBody>
      </p:sp>
      <p:sp>
        <p:nvSpPr>
          <p:cNvPr id="15" name="Line 128">
            <a:extLst>
              <a:ext uri="{FF2B5EF4-FFF2-40B4-BE49-F238E27FC236}">
                <a16:creationId xmlns:a16="http://schemas.microsoft.com/office/drawing/2014/main" id="{6ABD9BFA-2FA4-D773-4F27-E83690934D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60862" y="5182624"/>
            <a:ext cx="367938" cy="416987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64">
            <a:extLst>
              <a:ext uri="{FF2B5EF4-FFF2-40B4-BE49-F238E27FC236}">
                <a16:creationId xmlns:a16="http://schemas.microsoft.com/office/drawing/2014/main" id="{8A91179F-3297-12C2-42A0-E4EC8A4FB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381" y="5469209"/>
            <a:ext cx="4651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K</a:t>
            </a:r>
            <a:r>
              <a:rPr lang="en-US" altLang="zh-CN" sz="1800" baseline="-25000" dirty="0">
                <a:ea typeface="宋体" pitchFamily="2" charset="-122"/>
              </a:rPr>
              <a:t>R</a:t>
            </a:r>
            <a:endParaRPr lang="en-US" altLang="en-US" sz="1800" dirty="0"/>
          </a:p>
        </p:txBody>
      </p:sp>
      <p:sp>
        <p:nvSpPr>
          <p:cNvPr id="17" name="Text Box 131">
            <a:extLst>
              <a:ext uri="{FF2B5EF4-FFF2-40B4-BE49-F238E27FC236}">
                <a16:creationId xmlns:a16="http://schemas.microsoft.com/office/drawing/2014/main" id="{B60D1EC1-06FA-E5EF-0E2B-B8E0CEB99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2191" y="4637376"/>
            <a:ext cx="4186367" cy="2169825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en-US" altLang="zh-CN" sz="2000" b="0" dirty="0" err="1">
                <a:latin typeface="Verdana" pitchFamily="34" charset="0"/>
                <a:ea typeface="宋体" pitchFamily="2" charset="-122"/>
              </a:rPr>
              <a:t>TRec</a:t>
            </a:r>
            <a:r>
              <a:rPr lang="en-US" altLang="zh-CN" sz="2000" b="0" dirty="0">
                <a:latin typeface="Verdana" pitchFamily="34" charset="0"/>
                <a:ea typeface="宋体" pitchFamily="2" charset="-122"/>
              </a:rPr>
              <a:t>(x):   [for ZK]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en-US" altLang="zh-CN" sz="2000" b="0" dirty="0">
                <a:latin typeface="+mj-lt"/>
                <a:ea typeface="宋体" pitchFamily="2" charset="-122"/>
              </a:rPr>
              <a:t>pick e </a:t>
            </a:r>
            <a:r>
              <a:rPr lang="en-US" altLang="zh-CN" sz="2000" b="0" dirty="0">
                <a:ea typeface="宋体" pitchFamily="2" charset="-122"/>
                <a:sym typeface="Symbol"/>
              </a:rPr>
              <a:t> $ , </a:t>
            </a:r>
            <a:r>
              <a:rPr lang="en-US" altLang="zh-CN" sz="2000" b="0" dirty="0">
                <a:ea typeface="宋体" pitchFamily="2" charset="-122"/>
              </a:rPr>
              <a:t>z </a:t>
            </a:r>
            <a:r>
              <a:rPr lang="en-US" altLang="zh-CN" sz="2000" b="0" dirty="0">
                <a:ea typeface="宋体" pitchFamily="2" charset="-122"/>
                <a:sym typeface="Symbol"/>
              </a:rPr>
              <a:t> $</a:t>
            </a:r>
            <a:endParaRPr lang="en-US" altLang="zh-CN" sz="2000" b="0" dirty="0">
              <a:latin typeface="+mj-lt"/>
              <a:ea typeface="宋体" pitchFamily="2" charset="-122"/>
            </a:endParaRP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en-US" altLang="zh-CN" sz="2000" b="0" dirty="0">
                <a:latin typeface="+mj-lt"/>
                <a:ea typeface="宋体" pitchFamily="2" charset="-122"/>
              </a:rPr>
              <a:t>set C as trapdoor commitment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en-US" altLang="zh-CN" sz="2000" b="0" dirty="0">
                <a:latin typeface="+mj-lt"/>
                <a:ea typeface="宋体" pitchFamily="2" charset="-122"/>
              </a:rPr>
              <a:t>when statement x revealed get K</a:t>
            </a:r>
            <a:r>
              <a:rPr lang="en-US" altLang="zh-CN" sz="2000" baseline="-25000" dirty="0">
                <a:latin typeface="+mj-lt"/>
                <a:ea typeface="宋体" pitchFamily="2" charset="-122"/>
              </a:rPr>
              <a:t>R </a:t>
            </a:r>
            <a:r>
              <a:rPr lang="en-US" altLang="zh-CN" sz="2000" b="0" dirty="0">
                <a:latin typeface="+mj-lt"/>
                <a:ea typeface="宋体" pitchFamily="2" charset="-122"/>
              </a:rPr>
              <a:t> </a:t>
            </a:r>
            <a:r>
              <a:rPr lang="en-US" altLang="zh-CN" sz="2000" b="0" dirty="0">
                <a:ea typeface="宋体" pitchFamily="2" charset="-122"/>
                <a:sym typeface="Symbol"/>
              </a:rPr>
              <a:t>  </a:t>
            </a:r>
            <a:r>
              <a:rPr lang="en-US" altLang="zh-CN" sz="2000" b="0" dirty="0">
                <a:latin typeface="+mj-lt"/>
                <a:ea typeface="宋体" pitchFamily="2" charset="-122"/>
              </a:rPr>
              <a:t>SPHF[C=COM(a)]       for  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a = f(</a:t>
            </a:r>
            <a:r>
              <a:rPr lang="en-US" altLang="zh-CN" b="0" dirty="0" err="1">
                <a:latin typeface="Verdana" pitchFamily="34" charset="0"/>
                <a:ea typeface="宋体" pitchFamily="2" charset="-122"/>
              </a:rPr>
              <a:t>x,e,z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) = </a:t>
            </a:r>
            <a:r>
              <a:rPr lang="en-US" altLang="zh-CN" b="0" dirty="0" err="1">
                <a:latin typeface="Verdana" pitchFamily="34" charset="0"/>
                <a:ea typeface="宋体" pitchFamily="2" charset="-122"/>
              </a:rPr>
              <a:t>g</a:t>
            </a:r>
            <a:r>
              <a:rPr lang="en-US" altLang="zh-CN" sz="2000" b="0" kern="0" baseline="30000" dirty="0" err="1">
                <a:ea typeface="宋体" pitchFamily="2" charset="-122"/>
                <a:sym typeface="Symbol"/>
              </a:rPr>
              <a:t>z</a:t>
            </a:r>
            <a:r>
              <a:rPr lang="en-US" altLang="zh-CN" b="0" kern="0" dirty="0">
                <a:ea typeface="宋体" pitchFamily="2" charset="-122"/>
                <a:sym typeface="Symbol"/>
              </a:rPr>
              <a:t> / </a:t>
            </a:r>
            <a:r>
              <a:rPr lang="en-US" altLang="zh-CN" b="0" kern="0" dirty="0" err="1">
                <a:ea typeface="宋体" pitchFamily="2" charset="-122"/>
                <a:sym typeface="Symbol"/>
              </a:rPr>
              <a:t>x</a:t>
            </a:r>
            <a:r>
              <a:rPr lang="en-US" altLang="zh-CN" sz="2000" b="0" kern="0" baseline="30000" dirty="0" err="1">
                <a:ea typeface="宋体" pitchFamily="2" charset="-122"/>
                <a:sym typeface="Symbol"/>
              </a:rPr>
              <a:t>e</a:t>
            </a:r>
            <a:endParaRPr lang="en-US" altLang="zh-CN" b="0" dirty="0">
              <a:latin typeface="+mj-lt"/>
              <a:ea typeface="宋体" pitchFamily="2" charset="-122"/>
            </a:endParaRPr>
          </a:p>
        </p:txBody>
      </p:sp>
      <p:sp>
        <p:nvSpPr>
          <p:cNvPr id="21" name="Text Box 131">
            <a:extLst>
              <a:ext uri="{FF2B5EF4-FFF2-40B4-BE49-F238E27FC236}">
                <a16:creationId xmlns:a16="http://schemas.microsoft.com/office/drawing/2014/main" id="{FF571A37-A7BF-0427-6B93-28043B25B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42" y="5987603"/>
            <a:ext cx="4679206" cy="7848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en-US" altLang="zh-CN" sz="2000" b="0" u="sng" dirty="0">
                <a:solidFill>
                  <a:srgbClr val="FF0000"/>
                </a:solidFill>
                <a:latin typeface="Verdana" pitchFamily="34" charset="0"/>
                <a:ea typeface="宋体" pitchFamily="2" charset="-122"/>
              </a:rPr>
              <a:t>1-flow</a:t>
            </a:r>
            <a:r>
              <a:rPr lang="en-US" altLang="zh-CN" sz="2000" b="0" dirty="0">
                <a:latin typeface="Verdana" pitchFamily="34" charset="0"/>
                <a:ea typeface="宋体" pitchFamily="2" charset="-122"/>
              </a:rPr>
              <a:t>: SPHF flow needs x only!</a:t>
            </a:r>
          </a:p>
          <a:p>
            <a:pPr>
              <a:spcAft>
                <a:spcPts val="600"/>
              </a:spcAft>
              <a:defRPr/>
            </a:pPr>
            <a:r>
              <a:rPr lang="en-US" altLang="zh-CN" sz="2000" b="0" u="sng" dirty="0">
                <a:solidFill>
                  <a:srgbClr val="FF0000"/>
                </a:solidFill>
                <a:latin typeface="Verdana" pitchFamily="34" charset="0"/>
                <a:ea typeface="宋体" pitchFamily="2" charset="-122"/>
              </a:rPr>
              <a:t>concurrency</a:t>
            </a:r>
            <a:r>
              <a:rPr lang="en-US" altLang="zh-CN" sz="2000" b="0" dirty="0">
                <a:latin typeface="Verdana" pitchFamily="34" charset="0"/>
                <a:ea typeface="宋体" pitchFamily="2" charset="-122"/>
              </a:rPr>
              <a:t>: </a:t>
            </a:r>
            <a:r>
              <a:rPr lang="en-US" altLang="zh-CN" sz="2000" b="0" dirty="0" err="1">
                <a:latin typeface="Verdana" pitchFamily="34" charset="0"/>
                <a:ea typeface="宋体" pitchFamily="2" charset="-122"/>
              </a:rPr>
              <a:t>TRec</a:t>
            </a:r>
            <a:r>
              <a:rPr lang="en-US" altLang="zh-CN" sz="2000" b="0" dirty="0">
                <a:latin typeface="Verdana" pitchFamily="34" charset="0"/>
                <a:ea typeface="宋体" pitchFamily="2" charset="-122"/>
              </a:rPr>
              <a:t> is straight-line…</a:t>
            </a: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49A1C0E7-221C-9473-0E73-947166633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5315"/>
            <a:ext cx="8839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zh-CN" sz="2800" b="0" kern="0" dirty="0">
                <a:solidFill>
                  <a:srgbClr val="006666"/>
                </a:solidFill>
                <a:ea typeface="宋体" pitchFamily="2" charset="-122"/>
              </a:rPr>
              <a:t>From </a:t>
            </a:r>
            <a:r>
              <a:rPr lang="el-GR" altLang="zh-CN" sz="2800" b="0" kern="0" dirty="0">
                <a:solidFill>
                  <a:srgbClr val="006666"/>
                </a:solidFill>
                <a:ea typeface="宋体" pitchFamily="2" charset="-122"/>
              </a:rPr>
              <a:t>Σ</a:t>
            </a:r>
            <a:r>
              <a:rPr lang="en-US" altLang="zh-CN" sz="2800" b="0" kern="0" dirty="0">
                <a:solidFill>
                  <a:srgbClr val="006666"/>
                </a:solidFill>
                <a:ea typeface="宋体" pitchFamily="2" charset="-122"/>
              </a:rPr>
              <a:t>-protocol to covert CKEM (DL example)</a:t>
            </a:r>
          </a:p>
          <a:p>
            <a:pPr algn="ctr" eaLnBrk="1" hangingPunct="1">
              <a:defRPr/>
            </a:pPr>
            <a:r>
              <a:rPr lang="en-US" altLang="zh-CN" sz="2800" b="0" kern="0" dirty="0">
                <a:solidFill>
                  <a:srgbClr val="006666"/>
                </a:solidFill>
                <a:ea typeface="宋体" pitchFamily="2" charset="-122"/>
              </a:rPr>
              <a:t>	</a:t>
            </a:r>
            <a:endParaRPr lang="en-US" altLang="zh-CN" sz="1600" b="1" kern="0" baseline="30000" dirty="0">
              <a:latin typeface="+mn-lt"/>
              <a:ea typeface="宋体" pitchFamily="2" charset="-122"/>
            </a:endParaRPr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D13FB8EF-4926-9743-A4E8-F71CA9CBB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3021" y="261550"/>
            <a:ext cx="1144820" cy="340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zh-CN" sz="1800" b="0" kern="0" dirty="0">
                <a:solidFill>
                  <a:srgbClr val="006666"/>
                </a:solidFill>
                <a:ea typeface="宋体" pitchFamily="2" charset="-122"/>
              </a:rPr>
              <a:t>[Jar’14] </a:t>
            </a:r>
            <a:endParaRPr lang="en-US" altLang="zh-CN" sz="1100" b="1" kern="0" baseline="30000" dirty="0">
              <a:latin typeface="+mn-lt"/>
              <a:ea typeface="宋体" pitchFamily="2" charset="-122"/>
            </a:endParaRPr>
          </a:p>
        </p:txBody>
      </p:sp>
      <p:sp>
        <p:nvSpPr>
          <p:cNvPr id="24" name="Text Box 130">
            <a:extLst>
              <a:ext uri="{FF2B5EF4-FFF2-40B4-BE49-F238E27FC236}">
                <a16:creationId xmlns:a16="http://schemas.microsoft.com/office/drawing/2014/main" id="{80F7112A-157A-0E0B-3BFB-5F0CCB7A7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" y="1143000"/>
            <a:ext cx="400050" cy="461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</a:rPr>
              <a:t>R</a:t>
            </a:r>
            <a:endParaRPr lang="en-US" altLang="zh-CN" sz="1800" b="0" baseline="-25000" dirty="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25" name="Text Box 130">
            <a:extLst>
              <a:ext uri="{FF2B5EF4-FFF2-40B4-BE49-F238E27FC236}">
                <a16:creationId xmlns:a16="http://schemas.microsoft.com/office/drawing/2014/main" id="{2E8AA4C5-1C0F-41C0-66F9-EA348C2BA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125" y="1143000"/>
            <a:ext cx="396875" cy="461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</a:rPr>
              <a:t>S</a:t>
            </a:r>
            <a:endParaRPr lang="en-US" altLang="zh-CN" sz="1800" b="0" baseline="-25000" dirty="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26" name="Rectangle 2">
            <a:extLst>
              <a:ext uri="{FF2B5EF4-FFF2-40B4-BE49-F238E27FC236}">
                <a16:creationId xmlns:a16="http://schemas.microsoft.com/office/drawing/2014/main" id="{D1B3323D-0F40-580C-3864-E64487938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9233" y="501973"/>
            <a:ext cx="1527020" cy="340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zh-CN" sz="1600" b="0" kern="0" dirty="0">
                <a:solidFill>
                  <a:srgbClr val="FF0000"/>
                </a:solidFill>
                <a:latin typeface="+mn-lt"/>
                <a:ea typeface="宋体" pitchFamily="2" charset="-122"/>
              </a:rPr>
              <a:t>(new in red)</a:t>
            </a:r>
            <a:endParaRPr lang="en-US" altLang="zh-CN" sz="1050" b="1" kern="0" baseline="30000" dirty="0">
              <a:solidFill>
                <a:srgbClr val="FF0000"/>
              </a:solidFill>
              <a:latin typeface="+mn-lt"/>
              <a:ea typeface="宋体" pitchFamily="2" charset="-122"/>
            </a:endParaRPr>
          </a:p>
        </p:txBody>
      </p:sp>
      <p:sp>
        <p:nvSpPr>
          <p:cNvPr id="27" name="Rectangle 64">
            <a:extLst>
              <a:ext uri="{FF2B5EF4-FFF2-40B4-BE49-F238E27FC236}">
                <a16:creationId xmlns:a16="http://schemas.microsoft.com/office/drawing/2014/main" id="{A3475F79-D38C-492D-085E-9AB6319AB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5710" y="3640666"/>
            <a:ext cx="2108269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ea typeface="宋体" pitchFamily="2" charset="-122"/>
              </a:rPr>
              <a:t>e </a:t>
            </a:r>
            <a:r>
              <a:rPr lang="en-US" altLang="zh-CN" sz="1800" b="0" dirty="0">
                <a:ea typeface="宋体" pitchFamily="2" charset="-122"/>
                <a:sym typeface="Symbol"/>
              </a:rPr>
              <a:t> H(</a:t>
            </a:r>
            <a:r>
              <a:rPr lang="en-US" altLang="zh-CN" sz="1800" b="0" dirty="0" err="1">
                <a:ea typeface="宋体" pitchFamily="2" charset="-122"/>
                <a:sym typeface="Symbol"/>
              </a:rPr>
              <a:t>x,C</a:t>
            </a:r>
            <a:r>
              <a:rPr lang="en-US" altLang="zh-CN" sz="1800" b="0" dirty="0">
                <a:ea typeface="宋体" pitchFamily="2" charset="-122"/>
                <a:sym typeface="Symbol"/>
              </a:rPr>
              <a:t>) (RO)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47030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2" grpId="0"/>
      <p:bldP spid="9" grpId="0"/>
      <p:bldP spid="10" grpId="0" animBg="1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21" grpId="0" animBg="1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225"/>
            <a:ext cx="7772400" cy="533400"/>
          </a:xfrm>
        </p:spPr>
        <p:txBody>
          <a:bodyPr/>
          <a:lstStyle/>
          <a:p>
            <a:pPr algn="ctr" eaLnBrk="1" hangingPunct="1"/>
            <a:r>
              <a:rPr lang="en-US" altLang="zh-CN" sz="2800" dirty="0">
                <a:ea typeface="宋体" pitchFamily="2" charset="-122"/>
              </a:rPr>
              <a:t>Summary / Open Problems</a:t>
            </a:r>
            <a:endParaRPr lang="en-US" altLang="zh-CN" sz="1800" dirty="0">
              <a:ea typeface="宋体" pitchFamily="2" charset="-122"/>
            </a:endParaRP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610600" cy="54864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altLang="zh-CN" sz="1800" dirty="0">
                <a:ea typeface="宋体" pitchFamily="2" charset="-122"/>
              </a:rPr>
              <a:t>We showed round-minimal (single simultaneous flow) </a:t>
            </a:r>
            <a:r>
              <a:rPr lang="en-US" altLang="zh-CN" sz="1800" i="1" dirty="0">
                <a:ea typeface="宋体" pitchFamily="2" charset="-122"/>
              </a:rPr>
              <a:t>Universally Composable covert (group-based) AKE </a:t>
            </a:r>
            <a:r>
              <a:rPr lang="en-US" altLang="zh-CN" sz="1800" dirty="0">
                <a:ea typeface="宋体" pitchFamily="2" charset="-122"/>
              </a:rPr>
              <a:t>using type-3 curve [PS’16] and a DDH group in ROM (10x smaller bandwidth than [Jar’14])</a:t>
            </a:r>
          </a:p>
          <a:p>
            <a:pPr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altLang="zh-CN" sz="1800" dirty="0">
                <a:ea typeface="宋体" pitchFamily="2" charset="-122"/>
              </a:rPr>
              <a:t>The essential tool is </a:t>
            </a:r>
            <a:r>
              <a:rPr lang="en-US" altLang="zh-CN" sz="1800" i="1" dirty="0">
                <a:ea typeface="宋体" pitchFamily="2" charset="-122"/>
              </a:rPr>
              <a:t>round-minimal concurrent Covert CKEM</a:t>
            </a:r>
            <a:r>
              <a:rPr lang="en-US" altLang="zh-CN" sz="1800" dirty="0">
                <a:ea typeface="宋体" pitchFamily="2" charset="-122"/>
              </a:rPr>
              <a:t>       for any language with </a:t>
            </a:r>
            <a:r>
              <a:rPr lang="el-GR" altLang="zh-CN" sz="1800" dirty="0">
                <a:ea typeface="宋体" pitchFamily="2" charset="-122"/>
              </a:rPr>
              <a:t>Σ-</a:t>
            </a:r>
            <a:r>
              <a:rPr lang="en-US" altLang="zh-CN" sz="1800" dirty="0">
                <a:ea typeface="宋体" pitchFamily="2" charset="-122"/>
              </a:rPr>
              <a:t>protocol</a:t>
            </a:r>
          </a:p>
          <a:p>
            <a:pPr marL="457200" lvl="1" indent="0" eaLnBrk="1" hangingPunct="1">
              <a:buNone/>
              <a:defRPr/>
            </a:pPr>
            <a:endParaRPr lang="en-US" altLang="zh-CN" sz="500" dirty="0">
              <a:ea typeface="宋体" pitchFamily="2" charset="-122"/>
            </a:endParaRPr>
          </a:p>
          <a:p>
            <a:pPr marL="0" indent="0" eaLnBrk="1" hangingPunct="1">
              <a:lnSpc>
                <a:spcPct val="200000"/>
              </a:lnSpc>
              <a:buNone/>
              <a:defRPr/>
            </a:pPr>
            <a:r>
              <a:rPr lang="en-US" altLang="zh-CN" sz="1800" dirty="0">
                <a:ea typeface="宋体" pitchFamily="2" charset="-122"/>
              </a:rPr>
              <a:t>Some related open questions</a:t>
            </a:r>
            <a:r>
              <a:rPr lang="en-US" altLang="zh-CN" sz="1800" dirty="0">
                <a:solidFill>
                  <a:srgbClr val="006666"/>
                </a:solidFill>
                <a:ea typeface="宋体" pitchFamily="2" charset="-122"/>
              </a:rPr>
              <a:t>:</a:t>
            </a:r>
            <a:endParaRPr lang="en-US" altLang="zh-CN" sz="1800" dirty="0">
              <a:ea typeface="宋体" pitchFamily="2" charset="-122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1800" dirty="0">
                <a:ea typeface="宋体" pitchFamily="2" charset="-122"/>
              </a:rPr>
              <a:t>Covert AKE from weaker assumptions?  (No bilinear maps?)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1800" dirty="0">
                <a:ea typeface="宋体" pitchFamily="2" charset="-122"/>
              </a:rPr>
              <a:t>Covert AKE with perfect forward security?  (Our </a:t>
            </a:r>
            <a:r>
              <a:rPr lang="en-US" altLang="zh-CN" sz="1800" dirty="0" err="1">
                <a:ea typeface="宋体" pitchFamily="2" charset="-122"/>
              </a:rPr>
              <a:t>cAKE</a:t>
            </a:r>
            <a:r>
              <a:rPr lang="en-US" altLang="zh-CN" sz="1800" dirty="0">
                <a:ea typeface="宋体" pitchFamily="2" charset="-122"/>
              </a:rPr>
              <a:t> has no PFS!)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1800" dirty="0">
                <a:ea typeface="宋体" pitchFamily="2" charset="-122"/>
              </a:rPr>
              <a:t>General composable covert computation?  (Our </a:t>
            </a:r>
            <a:r>
              <a:rPr lang="en-US" altLang="zh-CN" sz="1800" dirty="0" err="1">
                <a:ea typeface="宋体" pitchFamily="2" charset="-122"/>
              </a:rPr>
              <a:t>cAKE</a:t>
            </a:r>
            <a:r>
              <a:rPr lang="en-US" altLang="zh-CN" sz="1800" dirty="0">
                <a:ea typeface="宋体" pitchFamily="2" charset="-122"/>
              </a:rPr>
              <a:t> is composable but Covert UC 2PC of [Jar’18] is “subprocedure-revealing”…)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1800" dirty="0">
                <a:ea typeface="宋体" pitchFamily="2" charset="-122"/>
              </a:rPr>
              <a:t>Covertness as a tool in Secure Computation?		                (e.g. [CDJ’16] reduce O(n</a:t>
            </a:r>
            <a:r>
              <a:rPr lang="en-US" altLang="zh-CN" sz="1800" baseline="30000" dirty="0">
                <a:ea typeface="宋体" pitchFamily="2" charset="-122"/>
              </a:rPr>
              <a:t>2</a:t>
            </a:r>
            <a:r>
              <a:rPr lang="en-US" altLang="zh-CN" sz="1800" dirty="0">
                <a:ea typeface="宋体" pitchFamily="2" charset="-122"/>
              </a:rPr>
              <a:t>) to O(n) in “data-matching problems”)</a:t>
            </a:r>
          </a:p>
          <a:p>
            <a:pPr eaLnBrk="1" hangingPunct="1">
              <a:lnSpc>
                <a:spcPct val="200000"/>
              </a:lnSpc>
              <a:buFont typeface="+mj-lt"/>
              <a:buAutoNum type="arabicPeriod"/>
              <a:defRPr/>
            </a:pPr>
            <a:endParaRPr lang="en-US" altLang="zh-CN" sz="1800" dirty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5599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Line 128"/>
          <p:cNvSpPr>
            <a:spLocks noChangeShapeType="1"/>
          </p:cNvSpPr>
          <p:nvPr/>
        </p:nvSpPr>
        <p:spPr bwMode="auto">
          <a:xfrm flipV="1">
            <a:off x="3418321" y="2381250"/>
            <a:ext cx="834159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 Box 130"/>
          <p:cNvSpPr txBox="1">
            <a:spLocks noChangeArrowheads="1"/>
          </p:cNvSpPr>
          <p:nvPr/>
        </p:nvSpPr>
        <p:spPr bwMode="auto">
          <a:xfrm>
            <a:off x="2667000" y="2209800"/>
            <a:ext cx="3946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</a:rPr>
              <a:t>A</a:t>
            </a:r>
            <a:endParaRPr lang="en-US" altLang="zh-CN" sz="1800" b="0" baseline="-25000" dirty="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42" name="Line 129"/>
          <p:cNvSpPr>
            <a:spLocks noChangeShapeType="1"/>
          </p:cNvSpPr>
          <p:nvPr/>
        </p:nvSpPr>
        <p:spPr bwMode="auto">
          <a:xfrm rot="10800000">
            <a:off x="3400425" y="2905125"/>
            <a:ext cx="85725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Text Box 130"/>
          <p:cNvSpPr txBox="1">
            <a:spLocks noChangeArrowheads="1"/>
          </p:cNvSpPr>
          <p:nvPr/>
        </p:nvSpPr>
        <p:spPr bwMode="auto">
          <a:xfrm>
            <a:off x="3459163" y="2509838"/>
            <a:ext cx="9108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C(x,y)</a:t>
            </a:r>
            <a:endParaRPr lang="en-US" altLang="zh-CN" sz="1800" b="0" baseline="-25000" dirty="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7177" name="Rectangle 49"/>
          <p:cNvSpPr>
            <a:spLocks noChangeArrowheads="1"/>
          </p:cNvSpPr>
          <p:nvPr/>
        </p:nvSpPr>
        <p:spPr bwMode="auto">
          <a:xfrm>
            <a:off x="3697288" y="1981200"/>
            <a:ext cx="320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solidFill>
                  <a:srgbClr val="000066"/>
                </a:solidFill>
                <a:ea typeface="宋体" pitchFamily="2" charset="-122"/>
              </a:rPr>
              <a:t>x</a:t>
            </a:r>
            <a:endParaRPr lang="en-US" altLang="en-US" sz="1800"/>
          </a:p>
        </p:txBody>
      </p:sp>
      <p:sp>
        <p:nvSpPr>
          <p:cNvPr id="7178" name="Rectangle 50"/>
          <p:cNvSpPr>
            <a:spLocks noChangeArrowheads="1"/>
          </p:cNvSpPr>
          <p:nvPr/>
        </p:nvSpPr>
        <p:spPr bwMode="auto">
          <a:xfrm>
            <a:off x="6181725" y="1981200"/>
            <a:ext cx="219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solidFill>
                  <a:srgbClr val="000066"/>
                </a:solidFill>
                <a:ea typeface="宋体" pitchFamily="2" charset="-122"/>
              </a:rPr>
              <a:t>y</a:t>
            </a:r>
            <a:endParaRPr lang="en-US" altLang="en-US" sz="1800"/>
          </a:p>
        </p:txBody>
      </p:sp>
      <p:sp>
        <p:nvSpPr>
          <p:cNvPr id="69" name="Text Box 130"/>
          <p:cNvSpPr txBox="1">
            <a:spLocks noChangeArrowheads="1"/>
          </p:cNvSpPr>
          <p:nvPr/>
        </p:nvSpPr>
        <p:spPr bwMode="auto">
          <a:xfrm>
            <a:off x="6995138" y="2209800"/>
            <a:ext cx="396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</a:rPr>
              <a:t>B</a:t>
            </a:r>
            <a:endParaRPr lang="en-US" altLang="zh-CN" sz="1800" b="0" baseline="-25000" dirty="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70" name="Line 128"/>
          <p:cNvSpPr>
            <a:spLocks noChangeShapeType="1"/>
          </p:cNvSpPr>
          <p:nvPr/>
        </p:nvSpPr>
        <p:spPr bwMode="auto">
          <a:xfrm flipH="1" flipV="1">
            <a:off x="5867400" y="2384425"/>
            <a:ext cx="941388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81000" y="960780"/>
            <a:ext cx="8458200" cy="7918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>
                <a:ea typeface="宋体" pitchFamily="2" charset="-122"/>
                <a:sym typeface="Symbol"/>
              </a:rPr>
              <a:t>Secure computation (SC) of circuit </a:t>
            </a:r>
            <a:r>
              <a:rPr lang="en-US" altLang="zh-CN" sz="2000" kern="0" dirty="0">
                <a:ea typeface="宋体" pitchFamily="2" charset="-122"/>
                <a:sym typeface="Symbol"/>
              </a:rPr>
              <a:t>C</a:t>
            </a:r>
            <a:r>
              <a:rPr lang="en-US" altLang="zh-CN" sz="2000" b="0" kern="0" dirty="0">
                <a:ea typeface="宋体" pitchFamily="2" charset="-122"/>
                <a:sym typeface="Symbol"/>
              </a:rPr>
              <a:t> hides everything about everyone’s inputs except for circuit outputs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DD219BE1-B39B-4875-ACF0-794F93CAC1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988"/>
            <a:ext cx="8077200" cy="533400"/>
          </a:xfrm>
        </p:spPr>
        <p:txBody>
          <a:bodyPr/>
          <a:lstStyle/>
          <a:p>
            <a:pPr algn="ctr" eaLnBrk="1" hangingPunct="1"/>
            <a:r>
              <a:rPr lang="en-US" altLang="zh-CN" sz="2800" dirty="0">
                <a:ea typeface="宋体" pitchFamily="2" charset="-122"/>
              </a:rPr>
              <a:t>From secure computation to </a:t>
            </a:r>
            <a:r>
              <a:rPr lang="en-US" altLang="zh-CN" sz="2800" i="1" dirty="0">
                <a:ea typeface="宋体" pitchFamily="2" charset="-122"/>
              </a:rPr>
              <a:t>covert</a:t>
            </a:r>
            <a:r>
              <a:rPr lang="en-US" altLang="zh-CN" sz="2800" dirty="0">
                <a:ea typeface="宋体" pitchFamily="2" charset="-122"/>
              </a:rPr>
              <a:t> computation</a:t>
            </a:r>
            <a:endParaRPr lang="en-US" altLang="zh-CN" sz="1800" dirty="0">
              <a:ea typeface="宋体" pitchFamily="2" charset="-122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3EE4F0-F109-45A5-9E13-B6FA1C268394}"/>
              </a:ext>
            </a:extLst>
          </p:cNvPr>
          <p:cNvSpPr/>
          <p:nvPr/>
        </p:nvSpPr>
        <p:spPr>
          <a:xfrm>
            <a:off x="495300" y="3856380"/>
            <a:ext cx="8458200" cy="7918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>
                <a:ea typeface="宋体" pitchFamily="2" charset="-122"/>
                <a:sym typeface="Symbol"/>
              </a:rPr>
              <a:t>However, SC does not hide that party B engages in SC,</a:t>
            </a:r>
          </a:p>
          <a:p>
            <a:pPr marL="0" indent="0" algn="ctr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>
                <a:ea typeface="宋体" pitchFamily="2" charset="-122"/>
                <a:sym typeface="Symbol"/>
              </a:rPr>
              <a:t>and that’s already information…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131">
                <a:extLst>
                  <a:ext uri="{FF2B5EF4-FFF2-40B4-BE49-F238E27FC236}">
                    <a16:creationId xmlns:a16="http://schemas.microsoft.com/office/drawing/2014/main" id="{C7097DB4-1457-8C11-3EC1-97260D64E3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2763" y="2133600"/>
                <a:ext cx="1433547" cy="87203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lnSpc>
                    <a:spcPct val="150000"/>
                  </a:lnSpc>
                  <a:defRPr/>
                </a:pPr>
                <a:r>
                  <a:rPr lang="el-GR" altLang="zh-CN" dirty="0">
                    <a:solidFill>
                      <a:srgbClr val="000066"/>
                    </a:solidFill>
                    <a:latin typeface="Arial"/>
                    <a:ea typeface="宋体" pitchFamily="2" charset="-122"/>
                    <a:cs typeface="Arial"/>
                  </a:rPr>
                  <a:t>π</a:t>
                </a:r>
                <a:r>
                  <a:rPr lang="en-US" altLang="zh-CN" dirty="0">
                    <a:solidFill>
                      <a:srgbClr val="000066"/>
                    </a:solidFill>
                    <a:latin typeface="Arial"/>
                    <a:ea typeface="宋体" pitchFamily="2" charset="-122"/>
                    <a:cs typeface="Arial"/>
                  </a:rPr>
                  <a:t> for C</a:t>
                </a: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en-US" altLang="zh-CN" dirty="0">
                    <a:solidFill>
                      <a:schemeClr val="bg1"/>
                    </a:solidFill>
                    <a:latin typeface="Arial"/>
                    <a:ea typeface="宋体" pitchFamily="2" charset="-122"/>
                    <a:cs typeface="Arial"/>
                  </a:rPr>
                  <a:t>(or $ on </a:t>
                </a:r>
                <a14:m>
                  <m:oMath xmlns:m="http://schemas.openxmlformats.org/officeDocument/2006/math">
                    <m:r>
                      <a:rPr lang="en-US" altLang="zh-CN" sz="1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altLang="zh-CN" dirty="0">
                    <a:solidFill>
                      <a:schemeClr val="bg1"/>
                    </a:solidFill>
                    <a:latin typeface="Arial"/>
                    <a:ea typeface="宋体" pitchFamily="2" charset="-122"/>
                    <a:cs typeface="Arial"/>
                  </a:rPr>
                  <a:t>) </a:t>
                </a:r>
              </a:p>
            </p:txBody>
          </p:sp>
        </mc:Choice>
        <mc:Fallback xmlns="">
          <p:sp>
            <p:nvSpPr>
              <p:cNvPr id="6" name="Text Box 131">
                <a:extLst>
                  <a:ext uri="{FF2B5EF4-FFF2-40B4-BE49-F238E27FC236}">
                    <a16:creationId xmlns:a16="http://schemas.microsoft.com/office/drawing/2014/main" id="{C7097DB4-1457-8C11-3EC1-97260D64E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22763" y="2133600"/>
                <a:ext cx="1433547" cy="872034"/>
              </a:xfrm>
              <a:prstGeom prst="rect">
                <a:avLst/>
              </a:prstGeom>
              <a:blipFill>
                <a:blip r:embed="rId3"/>
                <a:stretch>
                  <a:fillRect r="-2929" b="-8844"/>
                </a:stretch>
              </a:blipFill>
              <a:ln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Box 130">
            <a:extLst>
              <a:ext uri="{FF2B5EF4-FFF2-40B4-BE49-F238E27FC236}">
                <a16:creationId xmlns:a16="http://schemas.microsoft.com/office/drawing/2014/main" id="{5A034DDB-6DA1-50C3-DB42-7C00CA6C9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209800"/>
            <a:ext cx="5902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</a:rPr>
              <a:t>A*</a:t>
            </a:r>
            <a:endParaRPr lang="en-US" altLang="zh-CN" sz="1800" b="0" baseline="-25000" dirty="0">
              <a:solidFill>
                <a:srgbClr val="000066"/>
              </a:solidFill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3"/>
          <p:cNvSpPr txBox="1">
            <a:spLocks noChangeArrowheads="1"/>
          </p:cNvSpPr>
          <p:nvPr/>
        </p:nvSpPr>
        <p:spPr bwMode="auto">
          <a:xfrm>
            <a:off x="418757" y="3242965"/>
            <a:ext cx="8305800" cy="220979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zh-CN" sz="1800" b="0" kern="0" dirty="0">
                <a:ea typeface="宋体" pitchFamily="2" charset="-122"/>
              </a:rPr>
              <a:t>Engaging in Secure Computation for some task reveals information: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zh-CN" sz="1400" b="0" kern="0" dirty="0">
                <a:ea typeface="宋体" pitchFamily="2" charset="-122"/>
              </a:rPr>
              <a:t>Private Auction:		reveals that you want to buy </a:t>
            </a:r>
            <a:r>
              <a:rPr lang="en-US" altLang="zh-CN" sz="1400" b="0" i="1" kern="0" dirty="0">
                <a:ea typeface="宋体" pitchFamily="2" charset="-122"/>
              </a:rPr>
              <a:t>some</a:t>
            </a:r>
            <a:r>
              <a:rPr lang="en-US" altLang="zh-CN" sz="1400" b="0" kern="0" dirty="0">
                <a:ea typeface="宋体" pitchFamily="2" charset="-122"/>
              </a:rPr>
              <a:t> good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zh-CN" sz="1400" b="0" kern="0" dirty="0">
                <a:ea typeface="宋体" pitchFamily="2" charset="-122"/>
              </a:rPr>
              <a:t>Secure Voting:		reveals that you are a voter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zh-CN" sz="1400" b="0" kern="0" dirty="0">
                <a:ea typeface="宋体" pitchFamily="2" charset="-122"/>
              </a:rPr>
              <a:t>MPC for some circuit C:	reveals that you have reasons to run this MPC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1800" b="0" u="sng" kern="0" dirty="0">
                <a:solidFill>
                  <a:srgbClr val="FF0000"/>
                </a:solidFill>
                <a:ea typeface="宋体" pitchFamily="2" charset="-122"/>
              </a:rPr>
              <a:t>Authenticated Key Exchange (AKE)</a:t>
            </a:r>
            <a:r>
              <a:rPr lang="en-US" altLang="zh-CN" sz="1800" b="0" kern="0" dirty="0">
                <a:ea typeface="宋体" pitchFamily="2" charset="-122"/>
              </a:rPr>
              <a:t>:  reveals a party who uses some credentials to authenticate to some desired counterparty</a:t>
            </a:r>
          </a:p>
          <a:p>
            <a:pPr lvl="1" eaLnBrk="1" hangingPunct="1">
              <a:lnSpc>
                <a:spcPct val="120000"/>
              </a:lnSpc>
              <a:defRPr/>
            </a:pPr>
            <a:endParaRPr lang="en-US" altLang="zh-CN" sz="1400" b="0" kern="0" dirty="0">
              <a:ea typeface="宋体" pitchFamily="2" charset="-122"/>
            </a:endParaRPr>
          </a:p>
          <a:p>
            <a:pPr lvl="1" eaLnBrk="1" hangingPunct="1">
              <a:lnSpc>
                <a:spcPct val="120000"/>
              </a:lnSpc>
              <a:defRPr/>
            </a:pPr>
            <a:endParaRPr lang="en-US" altLang="zh-CN" sz="1400" b="0" kern="0" dirty="0">
              <a:ea typeface="宋体" pitchFamily="2" charset="-122"/>
            </a:endParaRPr>
          </a:p>
        </p:txBody>
      </p:sp>
      <p:sp>
        <p:nvSpPr>
          <p:cNvPr id="37" name="Line 128"/>
          <p:cNvSpPr>
            <a:spLocks noChangeShapeType="1"/>
          </p:cNvSpPr>
          <p:nvPr/>
        </p:nvSpPr>
        <p:spPr bwMode="auto">
          <a:xfrm flipV="1">
            <a:off x="3418321" y="2381250"/>
            <a:ext cx="834159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29"/>
          <p:cNvSpPr>
            <a:spLocks noChangeShapeType="1"/>
          </p:cNvSpPr>
          <p:nvPr/>
        </p:nvSpPr>
        <p:spPr bwMode="auto">
          <a:xfrm rot="10800000">
            <a:off x="3400425" y="2905125"/>
            <a:ext cx="85725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Text Box 130"/>
          <p:cNvSpPr txBox="1">
            <a:spLocks noChangeArrowheads="1"/>
          </p:cNvSpPr>
          <p:nvPr/>
        </p:nvSpPr>
        <p:spPr bwMode="auto">
          <a:xfrm>
            <a:off x="3459163" y="2509838"/>
            <a:ext cx="9108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C(x,y)</a:t>
            </a:r>
            <a:endParaRPr lang="en-US" altLang="zh-CN" sz="1800" b="0" baseline="-25000" dirty="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7177" name="Rectangle 49"/>
          <p:cNvSpPr>
            <a:spLocks noChangeArrowheads="1"/>
          </p:cNvSpPr>
          <p:nvPr/>
        </p:nvSpPr>
        <p:spPr bwMode="auto">
          <a:xfrm>
            <a:off x="3697288" y="1981200"/>
            <a:ext cx="320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solidFill>
                  <a:srgbClr val="000066"/>
                </a:solidFill>
                <a:ea typeface="宋体" pitchFamily="2" charset="-122"/>
              </a:rPr>
              <a:t>x</a:t>
            </a:r>
            <a:endParaRPr lang="en-US" altLang="en-US" sz="1800"/>
          </a:p>
        </p:txBody>
      </p:sp>
      <p:sp>
        <p:nvSpPr>
          <p:cNvPr id="7178" name="Rectangle 50"/>
          <p:cNvSpPr>
            <a:spLocks noChangeArrowheads="1"/>
          </p:cNvSpPr>
          <p:nvPr/>
        </p:nvSpPr>
        <p:spPr bwMode="auto">
          <a:xfrm>
            <a:off x="6181725" y="1981200"/>
            <a:ext cx="219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solidFill>
                  <a:srgbClr val="000066"/>
                </a:solidFill>
                <a:ea typeface="宋体" pitchFamily="2" charset="-122"/>
              </a:rPr>
              <a:t>y</a:t>
            </a:r>
            <a:endParaRPr lang="en-US" altLang="en-US" sz="1800"/>
          </a:p>
        </p:txBody>
      </p:sp>
      <p:sp>
        <p:nvSpPr>
          <p:cNvPr id="69" name="Text Box 130"/>
          <p:cNvSpPr txBox="1">
            <a:spLocks noChangeArrowheads="1"/>
          </p:cNvSpPr>
          <p:nvPr/>
        </p:nvSpPr>
        <p:spPr bwMode="auto">
          <a:xfrm>
            <a:off x="6994525" y="2209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</a:rPr>
              <a:t>B</a:t>
            </a:r>
            <a:endParaRPr lang="en-US" altLang="zh-CN" sz="1800" b="0" baseline="-25000" dirty="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70" name="Line 128"/>
          <p:cNvSpPr>
            <a:spLocks noChangeShapeType="1"/>
          </p:cNvSpPr>
          <p:nvPr/>
        </p:nvSpPr>
        <p:spPr bwMode="auto">
          <a:xfrm flipH="1" flipV="1">
            <a:off x="5867400" y="2384425"/>
            <a:ext cx="941388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DD219BE1-B39B-4875-ACF0-794F93CAC1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988"/>
            <a:ext cx="8077200" cy="533400"/>
          </a:xfrm>
        </p:spPr>
        <p:txBody>
          <a:bodyPr/>
          <a:lstStyle/>
          <a:p>
            <a:pPr algn="ctr" eaLnBrk="1" hangingPunct="1"/>
            <a:r>
              <a:rPr lang="en-US" altLang="zh-CN" sz="2800" dirty="0">
                <a:ea typeface="宋体" pitchFamily="2" charset="-122"/>
              </a:rPr>
              <a:t>From secure computation to </a:t>
            </a:r>
            <a:r>
              <a:rPr lang="en-US" altLang="zh-CN" sz="2800" i="1" dirty="0">
                <a:ea typeface="宋体" pitchFamily="2" charset="-122"/>
              </a:rPr>
              <a:t>covert</a:t>
            </a:r>
            <a:r>
              <a:rPr lang="en-US" altLang="zh-CN" sz="2800" dirty="0">
                <a:ea typeface="宋体" pitchFamily="2" charset="-122"/>
              </a:rPr>
              <a:t> computation</a:t>
            </a:r>
            <a:endParaRPr lang="en-US" altLang="zh-CN" sz="1800" dirty="0">
              <a:ea typeface="宋体" pitchFamily="2" charset="-122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D8C57CC9-202E-429F-832F-3FB01CA2D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006" y="5441293"/>
            <a:ext cx="8305800" cy="1264307"/>
          </a:xfrm>
          <a:prstGeom prst="rect">
            <a:avLst/>
          </a:prstGeom>
          <a:solidFill>
            <a:srgbClr val="FFCC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2400" b="0" kern="0" dirty="0">
                <a:solidFill>
                  <a:srgbClr val="006666"/>
                </a:solidFill>
                <a:latin typeface="Arial"/>
                <a:ea typeface="宋体" pitchFamily="2" charset="-122"/>
                <a:cs typeface="+mj-cs"/>
              </a:rPr>
              <a:t>Covert Authentication Question:</a:t>
            </a:r>
            <a:endParaRPr lang="en-US" altLang="zh-CN" sz="1600" b="0" kern="0" dirty="0">
              <a:ea typeface="宋体" pitchFamily="2" charset="-122"/>
            </a:endParaRPr>
          </a:p>
          <a:p>
            <a:pPr marL="0" indent="0" algn="ctr" eaLnBrk="1" hangingPunct="1">
              <a:lnSpc>
                <a:spcPct val="120000"/>
              </a:lnSpc>
              <a:buNone/>
              <a:defRPr/>
            </a:pPr>
            <a:r>
              <a:rPr lang="en-US" altLang="zh-CN" sz="1800" b="0" kern="0" dirty="0">
                <a:ea typeface="宋体" pitchFamily="2" charset="-122"/>
              </a:rPr>
              <a:t>Can we have a protocol that realizes AKE,</a:t>
            </a:r>
          </a:p>
          <a:p>
            <a:pPr marL="0" indent="0" algn="ctr" eaLnBrk="1" hangingPunct="1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altLang="zh-CN" sz="1800" b="0" i="1" kern="0" dirty="0">
                <a:ea typeface="宋体" pitchFamily="2" charset="-122"/>
              </a:rPr>
              <a:t>but engagement in AKE is undetectable to non-credentialed entities?</a:t>
            </a:r>
            <a:endParaRPr lang="en-US" altLang="zh-CN" sz="1400" b="0" kern="0" dirty="0">
              <a:ea typeface="宋体" pitchFamily="2" charset="-122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7A81CD-717D-4897-AC06-0DE9D9AD7EEF}"/>
              </a:ext>
            </a:extLst>
          </p:cNvPr>
          <p:cNvSpPr/>
          <p:nvPr/>
        </p:nvSpPr>
        <p:spPr>
          <a:xfrm>
            <a:off x="381000" y="960780"/>
            <a:ext cx="8458200" cy="7918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>
                <a:ea typeface="宋体" pitchFamily="2" charset="-122"/>
                <a:sym typeface="Symbol"/>
              </a:rPr>
              <a:t>Secure computation (SC) protects the privacy of everyone’s input but it reveals that a party engaged in SC for some task </a:t>
            </a:r>
            <a:r>
              <a:rPr lang="en-US" altLang="zh-CN" sz="2000" kern="0" dirty="0">
                <a:ea typeface="宋体" pitchFamily="2" charset="-122"/>
                <a:sym typeface="Symbol"/>
              </a:rPr>
              <a:t>C</a:t>
            </a:r>
          </a:p>
        </p:txBody>
      </p:sp>
      <p:sp>
        <p:nvSpPr>
          <p:cNvPr id="2" name="Text Box 130">
            <a:extLst>
              <a:ext uri="{FF2B5EF4-FFF2-40B4-BE49-F238E27FC236}">
                <a16:creationId xmlns:a16="http://schemas.microsoft.com/office/drawing/2014/main" id="{F7E05ACB-DF03-C566-D5E6-D6E3D5706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209800"/>
            <a:ext cx="5902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</a:rPr>
              <a:t>A*</a:t>
            </a:r>
            <a:endParaRPr lang="en-US" altLang="zh-CN" sz="1800" b="0" baseline="-25000" dirty="0">
              <a:solidFill>
                <a:srgbClr val="000066"/>
              </a:solidFill>
              <a:ea typeface="宋体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131">
                <a:extLst>
                  <a:ext uri="{FF2B5EF4-FFF2-40B4-BE49-F238E27FC236}">
                    <a16:creationId xmlns:a16="http://schemas.microsoft.com/office/drawing/2014/main" id="{1FD4A01D-AAA8-068B-0802-C080212BA3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2763" y="2133600"/>
                <a:ext cx="1433547" cy="87203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lnSpc>
                    <a:spcPct val="150000"/>
                  </a:lnSpc>
                  <a:defRPr/>
                </a:pPr>
                <a:r>
                  <a:rPr lang="el-GR" altLang="zh-CN" dirty="0">
                    <a:solidFill>
                      <a:srgbClr val="000066"/>
                    </a:solidFill>
                    <a:latin typeface="Arial"/>
                    <a:ea typeface="宋体" pitchFamily="2" charset="-122"/>
                    <a:cs typeface="Arial"/>
                  </a:rPr>
                  <a:t>π</a:t>
                </a:r>
                <a:r>
                  <a:rPr lang="en-US" altLang="zh-CN" dirty="0">
                    <a:solidFill>
                      <a:srgbClr val="000066"/>
                    </a:solidFill>
                    <a:latin typeface="Arial"/>
                    <a:ea typeface="宋体" pitchFamily="2" charset="-122"/>
                    <a:cs typeface="Arial"/>
                  </a:rPr>
                  <a:t> for C</a:t>
                </a: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en-US" altLang="zh-CN" dirty="0">
                    <a:solidFill>
                      <a:schemeClr val="bg1"/>
                    </a:solidFill>
                    <a:latin typeface="Arial"/>
                    <a:ea typeface="宋体" pitchFamily="2" charset="-122"/>
                    <a:cs typeface="Arial"/>
                  </a:rPr>
                  <a:t>(or $ on </a:t>
                </a:r>
                <a14:m>
                  <m:oMath xmlns:m="http://schemas.openxmlformats.org/officeDocument/2006/math">
                    <m:r>
                      <a:rPr lang="en-US" altLang="zh-CN" sz="1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altLang="zh-CN" dirty="0">
                    <a:solidFill>
                      <a:schemeClr val="bg1"/>
                    </a:solidFill>
                    <a:latin typeface="Arial"/>
                    <a:ea typeface="宋体" pitchFamily="2" charset="-122"/>
                    <a:cs typeface="Arial"/>
                  </a:rPr>
                  <a:t>) </a:t>
                </a:r>
              </a:p>
            </p:txBody>
          </p:sp>
        </mc:Choice>
        <mc:Fallback xmlns="">
          <p:sp>
            <p:nvSpPr>
              <p:cNvPr id="4" name="Text Box 131">
                <a:extLst>
                  <a:ext uri="{FF2B5EF4-FFF2-40B4-BE49-F238E27FC236}">
                    <a16:creationId xmlns:a16="http://schemas.microsoft.com/office/drawing/2014/main" id="{1FD4A01D-AAA8-068B-0802-C080212BA3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22763" y="2133600"/>
                <a:ext cx="1433547" cy="872034"/>
              </a:xfrm>
              <a:prstGeom prst="rect">
                <a:avLst/>
              </a:prstGeom>
              <a:blipFill>
                <a:blip r:embed="rId3"/>
                <a:stretch>
                  <a:fillRect r="-2929" b="-8844"/>
                </a:stretch>
              </a:blipFill>
              <a:ln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0141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 128"/>
          <p:cNvSpPr>
            <a:spLocks noChangeShapeType="1"/>
          </p:cNvSpPr>
          <p:nvPr/>
        </p:nvSpPr>
        <p:spPr bwMode="auto">
          <a:xfrm flipV="1">
            <a:off x="3418321" y="2381250"/>
            <a:ext cx="834159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381000" y="3352800"/>
            <a:ext cx="8534400" cy="3352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>
                <a:ea typeface="宋体" pitchFamily="2" charset="-122"/>
                <a:sym typeface="Symbol"/>
              </a:rPr>
              <a:t>Q: How can we hide that B follows protocol </a:t>
            </a:r>
            <a:r>
              <a:rPr lang="el-GR" altLang="zh-CN" sz="2000" b="0" kern="0" dirty="0">
                <a:latin typeface="Arial"/>
                <a:ea typeface="宋体" pitchFamily="2" charset="-122"/>
                <a:cs typeface="Arial"/>
                <a:sym typeface="Symbol"/>
              </a:rPr>
              <a:t>π</a:t>
            </a:r>
            <a:r>
              <a:rPr lang="en-US" altLang="zh-CN" sz="2000" b="0" kern="0" dirty="0">
                <a:latin typeface="Arial"/>
                <a:ea typeface="宋体" pitchFamily="2" charset="-122"/>
                <a:cs typeface="Arial"/>
                <a:sym typeface="Symbol"/>
              </a:rPr>
              <a:t> </a:t>
            </a:r>
            <a:r>
              <a:rPr lang="en-US" altLang="zh-CN" sz="2000" b="0" kern="0" dirty="0">
                <a:ea typeface="宋体" pitchFamily="2" charset="-122"/>
                <a:sym typeface="Symbol"/>
              </a:rPr>
              <a:t>?</a:t>
            </a:r>
          </a:p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>
                <a:ea typeface="宋体" pitchFamily="2" charset="-122"/>
                <a:sym typeface="Symbol"/>
              </a:rPr>
              <a:t>A: Make </a:t>
            </a:r>
            <a:r>
              <a:rPr lang="el-GR" altLang="zh-CN" sz="2000" b="0" kern="0" dirty="0">
                <a:latin typeface="Arial"/>
                <a:ea typeface="宋体" pitchFamily="2" charset="-122"/>
                <a:cs typeface="Arial"/>
                <a:sym typeface="Symbol"/>
              </a:rPr>
              <a:t>π</a:t>
            </a:r>
            <a:r>
              <a:rPr lang="en-US" altLang="zh-CN" sz="2000" b="0" kern="0" dirty="0">
                <a:ea typeface="宋体" pitchFamily="2" charset="-122"/>
                <a:sym typeface="Symbol"/>
              </a:rPr>
              <a:t>’s messages indistinguishable from $ bits</a:t>
            </a:r>
          </a:p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en-US" altLang="zh-CN" sz="2000" b="0" kern="0" dirty="0">
              <a:ea typeface="宋体" pitchFamily="2" charset="-122"/>
              <a:sym typeface="Symbol"/>
            </a:endParaRPr>
          </a:p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>
                <a:ea typeface="宋体" pitchFamily="2" charset="-122"/>
                <a:sym typeface="Symbol"/>
              </a:rPr>
              <a:t>Q: How can we hide that B communicates $ bits?</a:t>
            </a:r>
          </a:p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>
                <a:ea typeface="宋体" pitchFamily="2" charset="-122"/>
                <a:sym typeface="Symbol"/>
              </a:rPr>
              <a:t>A: Run </a:t>
            </a:r>
            <a:r>
              <a:rPr lang="el-GR" altLang="zh-CN" sz="2000" b="0" kern="0" dirty="0">
                <a:latin typeface="Arial"/>
                <a:ea typeface="宋体" pitchFamily="2" charset="-122"/>
                <a:cs typeface="Arial"/>
                <a:sym typeface="Symbol"/>
              </a:rPr>
              <a:t>π </a:t>
            </a:r>
            <a:r>
              <a:rPr lang="en-US" altLang="zh-CN" sz="2000" b="0" kern="0" dirty="0">
                <a:ea typeface="宋体" pitchFamily="2" charset="-122"/>
                <a:sym typeface="Symbol"/>
              </a:rPr>
              <a:t>over a </a:t>
            </a:r>
            <a:r>
              <a:rPr lang="en-US" altLang="zh-CN" sz="2000" b="0" u="sng" kern="0" dirty="0" err="1">
                <a:ea typeface="宋体" pitchFamily="2" charset="-122"/>
                <a:sym typeface="Symbol"/>
              </a:rPr>
              <a:t>steganographic</a:t>
            </a:r>
            <a:r>
              <a:rPr lang="en-US" altLang="zh-CN" sz="2000" b="0" u="sng" kern="0" dirty="0">
                <a:ea typeface="宋体" pitchFamily="2" charset="-122"/>
                <a:sym typeface="Symbol"/>
              </a:rPr>
              <a:t> channel</a:t>
            </a:r>
            <a:r>
              <a:rPr lang="en-US" altLang="zh-CN" sz="2000" b="0" kern="0" dirty="0">
                <a:ea typeface="宋体" pitchFamily="2" charset="-122"/>
                <a:sym typeface="Symbol"/>
              </a:rPr>
              <a:t> (= always sends $ bits)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1800" b="0" kern="0" dirty="0">
                <a:ea typeface="宋体" pitchFamily="2" charset="-122"/>
              </a:rPr>
              <a:t>network control messages, …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1800" b="0" kern="0" dirty="0">
                <a:ea typeface="宋体" pitchFamily="2" charset="-122"/>
              </a:rPr>
              <a:t>picture files, music files, video, …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1800" b="0" kern="0" dirty="0">
                <a:ea typeface="宋体" pitchFamily="2" charset="-122"/>
              </a:rPr>
              <a:t>encryption (e.g. VPN router), other crypto (e.g. “</a:t>
            </a:r>
            <a:r>
              <a:rPr lang="en-US" altLang="zh-CN" sz="1800" b="0" kern="0" dirty="0" err="1">
                <a:ea typeface="宋体" pitchFamily="2" charset="-122"/>
              </a:rPr>
              <a:t>kleptography</a:t>
            </a:r>
            <a:r>
              <a:rPr lang="en-US" altLang="zh-CN" sz="1800" b="0" kern="0" dirty="0">
                <a:ea typeface="宋体" pitchFamily="2" charset="-122"/>
              </a:rPr>
              <a:t>”)</a:t>
            </a:r>
            <a:endParaRPr lang="en-US" altLang="zh-CN" sz="2000" b="0" kern="0" dirty="0">
              <a:ea typeface="宋体" pitchFamily="2" charset="-122"/>
            </a:endParaRPr>
          </a:p>
        </p:txBody>
      </p:sp>
      <p:sp>
        <p:nvSpPr>
          <p:cNvPr id="16" name="Line 128"/>
          <p:cNvSpPr>
            <a:spLocks noChangeShapeType="1"/>
          </p:cNvSpPr>
          <p:nvPr/>
        </p:nvSpPr>
        <p:spPr bwMode="auto">
          <a:xfrm flipH="1" flipV="1">
            <a:off x="5859933" y="2384425"/>
            <a:ext cx="941388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0"/>
            <a:ext cx="8610600" cy="914400"/>
          </a:xfrm>
        </p:spPr>
        <p:txBody>
          <a:bodyPr/>
          <a:lstStyle/>
          <a:p>
            <a:pPr algn="ctr" eaLnBrk="1" hangingPunct="1"/>
            <a:r>
              <a:rPr lang="en-US" altLang="zh-CN" sz="2800">
                <a:ea typeface="宋体" pitchFamily="2" charset="-122"/>
              </a:rPr>
              <a:t>Covert Computation </a:t>
            </a:r>
            <a:br>
              <a:rPr lang="en-US" altLang="zh-CN" sz="2800">
                <a:ea typeface="宋体" pitchFamily="2" charset="-122"/>
              </a:rPr>
            </a:br>
            <a:r>
              <a:rPr lang="en-US" altLang="zh-CN" sz="2400">
                <a:ea typeface="宋体" pitchFamily="2" charset="-122"/>
              </a:rPr>
              <a:t>Can we hide the fact that computation is taking place?</a:t>
            </a:r>
            <a:endParaRPr lang="en-US" altLang="zh-CN" sz="1600">
              <a:ea typeface="宋体" pitchFamily="2" charset="-122"/>
            </a:endParaRPr>
          </a:p>
        </p:txBody>
      </p:sp>
      <p:sp>
        <p:nvSpPr>
          <p:cNvPr id="10" name="Text Box 130">
            <a:extLst>
              <a:ext uri="{FF2B5EF4-FFF2-40B4-BE49-F238E27FC236}">
                <a16:creationId xmlns:a16="http://schemas.microsoft.com/office/drawing/2014/main" id="{A67E1BDB-2E5C-45EC-8887-B81B6990C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187575"/>
            <a:ext cx="769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</a:rPr>
              <a:t>Adv</a:t>
            </a:r>
            <a:endParaRPr lang="en-US" altLang="zh-CN" sz="1800" b="0" baseline="-25000" dirty="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40D02D7-B60E-A6CD-F41F-D73F66A265BD}"/>
              </a:ext>
            </a:extLst>
          </p:cNvPr>
          <p:cNvSpPr/>
          <p:nvPr/>
        </p:nvSpPr>
        <p:spPr>
          <a:xfrm>
            <a:off x="1171394" y="1014541"/>
            <a:ext cx="6801211" cy="7918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altLang="zh-CN" sz="2000" b="0" kern="0" dirty="0">
                <a:ea typeface="宋体" pitchFamily="2" charset="-122"/>
              </a:rPr>
              <a:t>Covert Computation (for circuit </a:t>
            </a:r>
            <a:r>
              <a:rPr lang="en-US" altLang="zh-CN" sz="2000" kern="0" dirty="0">
                <a:ea typeface="宋体" pitchFamily="2" charset="-122"/>
              </a:rPr>
              <a:t>C</a:t>
            </a:r>
            <a:r>
              <a:rPr lang="en-US" altLang="zh-CN" sz="2000" b="0" kern="0" dirty="0">
                <a:ea typeface="宋体" pitchFamily="2" charset="-122"/>
              </a:rPr>
              <a:t>) must hide</a:t>
            </a:r>
          </a:p>
          <a:p>
            <a:pPr marL="0" indent="0" algn="ctr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altLang="zh-CN" sz="2000" b="0" kern="0" dirty="0">
                <a:solidFill>
                  <a:srgbClr val="C00000"/>
                </a:solidFill>
                <a:ea typeface="宋体" pitchFamily="2" charset="-122"/>
              </a:rPr>
              <a:t>even whether party B engages in a sec. comp. of </a:t>
            </a:r>
            <a:r>
              <a:rPr lang="en-US" altLang="zh-CN" sz="2000" kern="0" dirty="0">
                <a:solidFill>
                  <a:srgbClr val="C00000"/>
                </a:solidFill>
                <a:ea typeface="宋体" pitchFamily="2" charset="-122"/>
              </a:rPr>
              <a:t>C</a:t>
            </a:r>
            <a:endParaRPr lang="en-US" altLang="zh-CN" sz="2000" kern="0" dirty="0">
              <a:ea typeface="宋体" pitchFamily="2" charset="-122"/>
            </a:endParaRPr>
          </a:p>
        </p:txBody>
      </p:sp>
      <p:sp>
        <p:nvSpPr>
          <p:cNvPr id="3" name="Rectangle 34">
            <a:extLst>
              <a:ext uri="{FF2B5EF4-FFF2-40B4-BE49-F238E27FC236}">
                <a16:creationId xmlns:a16="http://schemas.microsoft.com/office/drawing/2014/main" id="{BE88950A-8C6D-7234-5F0D-FDF1A9336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8" y="1981200"/>
            <a:ext cx="320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x</a:t>
            </a:r>
            <a:endParaRPr lang="en-US" altLang="en-US" sz="1800" dirty="0"/>
          </a:p>
        </p:txBody>
      </p:sp>
      <p:sp>
        <p:nvSpPr>
          <p:cNvPr id="7" name="Text Box 130">
            <a:extLst>
              <a:ext uri="{FF2B5EF4-FFF2-40B4-BE49-F238E27FC236}">
                <a16:creationId xmlns:a16="http://schemas.microsoft.com/office/drawing/2014/main" id="{31B57F01-6266-20D7-0CC9-A75593F16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6895" y="2209800"/>
            <a:ext cx="396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</a:rPr>
              <a:t>B</a:t>
            </a:r>
            <a:endParaRPr lang="en-US" altLang="zh-CN" sz="1800" b="0" baseline="-25000" dirty="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AC049C56-4EA7-E865-9270-3F5F004B4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8611" y="1981200"/>
            <a:ext cx="3209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y</a:t>
            </a:r>
            <a:endParaRPr lang="en-US" altLang="en-US" sz="1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 Box 131">
                <a:extLst>
                  <a:ext uri="{FF2B5EF4-FFF2-40B4-BE49-F238E27FC236}">
                    <a16:creationId xmlns:a16="http://schemas.microsoft.com/office/drawing/2014/main" id="{6E1FB8EE-FF6B-7806-228C-BAB2AB59F7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2763" y="2133600"/>
                <a:ext cx="1433547" cy="87203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lnSpc>
                    <a:spcPct val="150000"/>
                  </a:lnSpc>
                  <a:defRPr/>
                </a:pPr>
                <a:r>
                  <a:rPr lang="el-GR" altLang="zh-CN" dirty="0">
                    <a:solidFill>
                      <a:srgbClr val="000066"/>
                    </a:solidFill>
                    <a:latin typeface="Arial"/>
                    <a:ea typeface="宋体" pitchFamily="2" charset="-122"/>
                    <a:cs typeface="Arial"/>
                  </a:rPr>
                  <a:t>π</a:t>
                </a:r>
                <a:r>
                  <a:rPr lang="en-US" altLang="zh-CN" dirty="0">
                    <a:solidFill>
                      <a:srgbClr val="000066"/>
                    </a:solidFill>
                    <a:latin typeface="Arial"/>
                    <a:ea typeface="宋体" pitchFamily="2" charset="-122"/>
                    <a:cs typeface="Arial"/>
                  </a:rPr>
                  <a:t> for C</a:t>
                </a: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en-US" altLang="zh-CN" dirty="0">
                    <a:solidFill>
                      <a:schemeClr val="bg1"/>
                    </a:solidFill>
                    <a:latin typeface="Arial"/>
                    <a:ea typeface="宋体" pitchFamily="2" charset="-122"/>
                    <a:cs typeface="Arial"/>
                  </a:rPr>
                  <a:t>(or $ on </a:t>
                </a:r>
                <a14:m>
                  <m:oMath xmlns:m="http://schemas.openxmlformats.org/officeDocument/2006/math">
                    <m:r>
                      <a:rPr lang="en-US" altLang="zh-CN" sz="1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altLang="zh-CN" dirty="0">
                    <a:solidFill>
                      <a:schemeClr val="bg1"/>
                    </a:solidFill>
                    <a:latin typeface="Arial"/>
                    <a:ea typeface="宋体" pitchFamily="2" charset="-122"/>
                    <a:cs typeface="Arial"/>
                  </a:rPr>
                  <a:t>) </a:t>
                </a:r>
              </a:p>
            </p:txBody>
          </p:sp>
        </mc:Choice>
        <mc:Fallback>
          <p:sp>
            <p:nvSpPr>
              <p:cNvPr id="9" name="Text Box 131">
                <a:extLst>
                  <a:ext uri="{FF2B5EF4-FFF2-40B4-BE49-F238E27FC236}">
                    <a16:creationId xmlns:a16="http://schemas.microsoft.com/office/drawing/2014/main" id="{6E1FB8EE-FF6B-7806-228C-BAB2AB59F7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22763" y="2133600"/>
                <a:ext cx="1433547" cy="872034"/>
              </a:xfrm>
              <a:prstGeom prst="rect">
                <a:avLst/>
              </a:prstGeom>
              <a:blipFill>
                <a:blip r:embed="rId3"/>
                <a:stretch>
                  <a:fillRect r="-2929" b="-8844"/>
                </a:stretch>
              </a:blipFill>
              <a:ln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 128"/>
          <p:cNvSpPr>
            <a:spLocks noChangeShapeType="1"/>
          </p:cNvSpPr>
          <p:nvPr/>
        </p:nvSpPr>
        <p:spPr bwMode="auto">
          <a:xfrm flipV="1">
            <a:off x="3418321" y="2381250"/>
            <a:ext cx="834159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130"/>
              <p:cNvSpPr txBox="1">
                <a:spLocks noChangeArrowheads="1"/>
              </p:cNvSpPr>
              <p:nvPr/>
            </p:nvSpPr>
            <p:spPr bwMode="auto">
              <a:xfrm>
                <a:off x="6956895" y="2209800"/>
                <a:ext cx="73930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400" b="0" dirty="0">
                    <a:solidFill>
                      <a:srgbClr val="000066"/>
                    </a:solidFill>
                    <a:ea typeface="宋体" pitchFamily="2" charset="-122"/>
                  </a:rPr>
                  <a:t>B/</a:t>
                </a:r>
                <a14:m>
                  <m:oMath xmlns:m="http://schemas.openxmlformats.org/officeDocument/2006/math">
                    <m:r>
                      <a:rPr lang="en-US" altLang="zh-CN" sz="2400" b="0" i="1" dirty="0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endParaRPr lang="en-US" altLang="zh-CN" sz="1800" b="0" baseline="-25000" dirty="0">
                  <a:solidFill>
                    <a:srgbClr val="000066"/>
                  </a:solidFill>
                  <a:ea typeface="宋体" pitchFamily="2" charset="-122"/>
                </a:endParaRPr>
              </a:p>
            </p:txBody>
          </p:sp>
        </mc:Choice>
        <mc:Fallback xmlns="">
          <p:sp>
            <p:nvSpPr>
              <p:cNvPr id="14" name="Text 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56895" y="2209800"/>
                <a:ext cx="739305" cy="461665"/>
              </a:xfrm>
              <a:prstGeom prst="rect">
                <a:avLst/>
              </a:prstGeom>
              <a:blipFill>
                <a:blip r:embed="rId3"/>
                <a:stretch>
                  <a:fillRect l="-12295" t="-12000" b="-28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Line 128"/>
          <p:cNvSpPr>
            <a:spLocks noChangeShapeType="1"/>
          </p:cNvSpPr>
          <p:nvPr/>
        </p:nvSpPr>
        <p:spPr bwMode="auto">
          <a:xfrm flipH="1" flipV="1">
            <a:off x="5859933" y="2384425"/>
            <a:ext cx="941388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0"/>
            <a:ext cx="8610600" cy="914400"/>
          </a:xfrm>
        </p:spPr>
        <p:txBody>
          <a:bodyPr/>
          <a:lstStyle/>
          <a:p>
            <a:pPr algn="ctr" eaLnBrk="1" hangingPunct="1"/>
            <a:r>
              <a:rPr lang="en-US" altLang="zh-CN" sz="2800">
                <a:ea typeface="宋体" pitchFamily="2" charset="-122"/>
              </a:rPr>
              <a:t>Covert Computation </a:t>
            </a:r>
            <a:br>
              <a:rPr lang="en-US" altLang="zh-CN" sz="2800">
                <a:ea typeface="宋体" pitchFamily="2" charset="-122"/>
              </a:rPr>
            </a:br>
            <a:r>
              <a:rPr lang="en-US" altLang="zh-CN" sz="2400">
                <a:ea typeface="宋体" pitchFamily="2" charset="-122"/>
              </a:rPr>
              <a:t>Can we hide the fact that computation is taking place?</a:t>
            </a:r>
            <a:endParaRPr lang="en-US" altLang="zh-CN" sz="1600">
              <a:ea typeface="宋体" pitchFamily="2" charset="-122"/>
            </a:endParaRPr>
          </a:p>
        </p:txBody>
      </p:sp>
      <p:sp>
        <p:nvSpPr>
          <p:cNvPr id="10" name="Text Box 130">
            <a:extLst>
              <a:ext uri="{FF2B5EF4-FFF2-40B4-BE49-F238E27FC236}">
                <a16:creationId xmlns:a16="http://schemas.microsoft.com/office/drawing/2014/main" id="{A67E1BDB-2E5C-45EC-8887-B81B6990C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187575"/>
            <a:ext cx="769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</a:rPr>
              <a:t>Adv</a:t>
            </a:r>
            <a:endParaRPr lang="en-US" altLang="zh-CN" sz="1800" b="0" baseline="-25000" dirty="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40D02D7-B60E-A6CD-F41F-D73F66A265BD}"/>
              </a:ext>
            </a:extLst>
          </p:cNvPr>
          <p:cNvSpPr/>
          <p:nvPr/>
        </p:nvSpPr>
        <p:spPr>
          <a:xfrm>
            <a:off x="1171394" y="1014541"/>
            <a:ext cx="6801211" cy="7918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altLang="zh-CN" sz="2000" b="0" kern="0" dirty="0">
                <a:ea typeface="宋体" pitchFamily="2" charset="-122"/>
              </a:rPr>
              <a:t>Covert Computation (for circuit </a:t>
            </a:r>
            <a:r>
              <a:rPr lang="en-US" altLang="zh-CN" sz="2000" kern="0" dirty="0">
                <a:ea typeface="宋体" pitchFamily="2" charset="-122"/>
              </a:rPr>
              <a:t>C</a:t>
            </a:r>
            <a:r>
              <a:rPr lang="en-US" altLang="zh-CN" sz="2000" b="0" kern="0" dirty="0">
                <a:ea typeface="宋体" pitchFamily="2" charset="-122"/>
              </a:rPr>
              <a:t>) must hide</a:t>
            </a:r>
          </a:p>
          <a:p>
            <a:pPr marL="0" indent="0" algn="ctr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altLang="zh-CN" sz="2000" b="0" kern="0" dirty="0">
                <a:solidFill>
                  <a:srgbClr val="C00000"/>
                </a:solidFill>
                <a:ea typeface="宋体" pitchFamily="2" charset="-122"/>
              </a:rPr>
              <a:t>even whether party B engages in a sec. comp. of </a:t>
            </a:r>
            <a:r>
              <a:rPr lang="en-US" altLang="zh-CN" sz="2000" kern="0" dirty="0">
                <a:solidFill>
                  <a:srgbClr val="C00000"/>
                </a:solidFill>
                <a:ea typeface="宋体" pitchFamily="2" charset="-122"/>
              </a:rPr>
              <a:t>C</a:t>
            </a:r>
            <a:endParaRPr lang="en-US" altLang="zh-CN" sz="2000" kern="0" dirty="0">
              <a:ea typeface="宋体" pitchFamily="2" charset="-122"/>
            </a:endParaRPr>
          </a:p>
        </p:txBody>
      </p:sp>
      <p:sp>
        <p:nvSpPr>
          <p:cNvPr id="3" name="Rectangle 34">
            <a:extLst>
              <a:ext uri="{FF2B5EF4-FFF2-40B4-BE49-F238E27FC236}">
                <a16:creationId xmlns:a16="http://schemas.microsoft.com/office/drawing/2014/main" id="{BE88950A-8C6D-7234-5F0D-FDF1A9336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8" y="1981200"/>
            <a:ext cx="320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x</a:t>
            </a:r>
            <a:endParaRPr lang="en-US" alt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15">
                <a:extLst>
                  <a:ext uri="{FF2B5EF4-FFF2-40B4-BE49-F238E27FC236}">
                    <a16:creationId xmlns:a16="http://schemas.microsoft.com/office/drawing/2014/main" id="{0A405120-08A0-214F-2A7C-A3EFEAB6E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8611" y="1981200"/>
                <a:ext cx="57740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800" b="0" dirty="0">
                    <a:solidFill>
                      <a:srgbClr val="000066"/>
                    </a:solidFill>
                    <a:ea typeface="宋体" pitchFamily="2" charset="-122"/>
                  </a:rPr>
                  <a:t>y/</a:t>
                </a:r>
                <a14:m>
                  <m:oMath xmlns:m="http://schemas.openxmlformats.org/officeDocument/2006/math">
                    <m:r>
                      <a:rPr lang="en-US" altLang="zh-CN" sz="1800" b="0" i="1" dirty="0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endParaRPr lang="en-US" altLang="en-US" sz="1800" dirty="0"/>
              </a:p>
            </p:txBody>
          </p:sp>
        </mc:Choice>
        <mc:Fallback xmlns="">
          <p:sp>
            <p:nvSpPr>
              <p:cNvPr id="4" name="Rectangle 15">
                <a:extLst>
                  <a:ext uri="{FF2B5EF4-FFF2-40B4-BE49-F238E27FC236}">
                    <a16:creationId xmlns:a16="http://schemas.microsoft.com/office/drawing/2014/main" id="{0A405120-08A0-214F-2A7C-A3EFEAB6E5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48611" y="1981200"/>
                <a:ext cx="577402" cy="369332"/>
              </a:xfrm>
              <a:prstGeom prst="rect">
                <a:avLst/>
              </a:prstGeom>
              <a:blipFill>
                <a:blip r:embed="rId4"/>
                <a:stretch>
                  <a:fillRect l="-9574" t="-8197" b="-245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131">
                <a:extLst>
                  <a:ext uri="{FF2B5EF4-FFF2-40B4-BE49-F238E27FC236}">
                    <a16:creationId xmlns:a16="http://schemas.microsoft.com/office/drawing/2014/main" id="{92679E70-63A8-1808-025F-42A446DC39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2763" y="2133600"/>
                <a:ext cx="1433547" cy="87203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lnSpc>
                    <a:spcPct val="150000"/>
                  </a:lnSpc>
                  <a:defRPr/>
                </a:pPr>
                <a:r>
                  <a:rPr lang="el-GR" altLang="zh-CN" dirty="0">
                    <a:solidFill>
                      <a:srgbClr val="000066"/>
                    </a:solidFill>
                    <a:latin typeface="Arial"/>
                    <a:ea typeface="宋体" pitchFamily="2" charset="-122"/>
                    <a:cs typeface="Arial"/>
                  </a:rPr>
                  <a:t>π</a:t>
                </a:r>
                <a:r>
                  <a:rPr lang="en-US" altLang="zh-CN" dirty="0">
                    <a:solidFill>
                      <a:srgbClr val="000066"/>
                    </a:solidFill>
                    <a:latin typeface="Arial"/>
                    <a:ea typeface="宋体" pitchFamily="2" charset="-122"/>
                    <a:cs typeface="Arial"/>
                  </a:rPr>
                  <a:t> for C</a:t>
                </a: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en-US" altLang="zh-CN" dirty="0">
                    <a:solidFill>
                      <a:srgbClr val="000066"/>
                    </a:solidFill>
                    <a:latin typeface="Arial"/>
                    <a:ea typeface="宋体" pitchFamily="2" charset="-122"/>
                    <a:cs typeface="Arial"/>
                  </a:rPr>
                  <a:t>(or $ on </a:t>
                </a:r>
                <a14:m>
                  <m:oMath xmlns:m="http://schemas.openxmlformats.org/officeDocument/2006/math">
                    <m:r>
                      <a:rPr lang="en-US" altLang="zh-CN" sz="1800" b="0" i="1" dirty="0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altLang="zh-CN" dirty="0">
                    <a:solidFill>
                      <a:srgbClr val="000066"/>
                    </a:solidFill>
                    <a:latin typeface="Arial"/>
                    <a:ea typeface="宋体" pitchFamily="2" charset="-122"/>
                    <a:cs typeface="Arial"/>
                  </a:rPr>
                  <a:t>) </a:t>
                </a:r>
              </a:p>
            </p:txBody>
          </p:sp>
        </mc:Choice>
        <mc:Fallback xmlns="">
          <p:sp>
            <p:nvSpPr>
              <p:cNvPr id="5" name="Text Box 131">
                <a:extLst>
                  <a:ext uri="{FF2B5EF4-FFF2-40B4-BE49-F238E27FC236}">
                    <a16:creationId xmlns:a16="http://schemas.microsoft.com/office/drawing/2014/main" id="{92679E70-63A8-1808-025F-42A446DC39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22763" y="2133600"/>
                <a:ext cx="1433547" cy="872034"/>
              </a:xfrm>
              <a:prstGeom prst="rect">
                <a:avLst/>
              </a:prstGeom>
              <a:blipFill>
                <a:blip r:embed="rId5"/>
                <a:stretch>
                  <a:fillRect r="-2929" b="-8844"/>
                </a:stretch>
              </a:blipFill>
              <a:ln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3">
            <a:extLst>
              <a:ext uri="{FF2B5EF4-FFF2-40B4-BE49-F238E27FC236}">
                <a16:creationId xmlns:a16="http://schemas.microsoft.com/office/drawing/2014/main" id="{00FD9CD6-E411-1B96-DE75-327533420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352800"/>
            <a:ext cx="8534400" cy="3352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2000" b="0" kern="0" dirty="0">
                <a:ea typeface="宋体" pitchFamily="2" charset="-122"/>
                <a:sym typeface="Symbol"/>
              </a:rPr>
              <a:t>Q: How can we hide that B follows protocol </a:t>
            </a:r>
            <a:r>
              <a:rPr lang="el-GR" altLang="zh-CN" sz="2000" b="0" kern="0" dirty="0">
                <a:latin typeface="Arial"/>
                <a:ea typeface="宋体" pitchFamily="2" charset="-122"/>
                <a:cs typeface="Arial"/>
                <a:sym typeface="Symbol"/>
              </a:rPr>
              <a:t>π</a:t>
            </a:r>
            <a:r>
              <a:rPr lang="en-US" altLang="zh-CN" sz="2000" b="0" kern="0" dirty="0">
                <a:latin typeface="Arial"/>
                <a:ea typeface="宋体" pitchFamily="2" charset="-122"/>
                <a:cs typeface="Arial"/>
                <a:sym typeface="Symbol"/>
              </a:rPr>
              <a:t> </a:t>
            </a:r>
            <a:r>
              <a:rPr lang="en-US" altLang="zh-CN" sz="2000" b="0" kern="0" dirty="0">
                <a:ea typeface="宋体" pitchFamily="2" charset="-122"/>
                <a:sym typeface="Symbol"/>
              </a:rPr>
              <a:t>?</a:t>
            </a:r>
          </a:p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>
                <a:ea typeface="宋体" pitchFamily="2" charset="-122"/>
                <a:sym typeface="Symbol"/>
              </a:rPr>
              <a:t>A: Make </a:t>
            </a:r>
            <a:r>
              <a:rPr lang="el-GR" altLang="zh-CN" sz="2000" b="0" kern="0" dirty="0">
                <a:latin typeface="Arial"/>
                <a:ea typeface="宋体" pitchFamily="2" charset="-122"/>
                <a:cs typeface="Arial"/>
                <a:sym typeface="Symbol"/>
              </a:rPr>
              <a:t>π</a:t>
            </a:r>
            <a:r>
              <a:rPr lang="en-US" altLang="zh-CN" sz="2000" b="0" kern="0" dirty="0">
                <a:ea typeface="宋体" pitchFamily="2" charset="-122"/>
                <a:sym typeface="Symbol"/>
              </a:rPr>
              <a:t>’s messages indistinguishable from $ bits</a:t>
            </a:r>
          </a:p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en-US" altLang="zh-CN" sz="2000" b="0" kern="0" dirty="0">
              <a:ea typeface="宋体" pitchFamily="2" charset="-122"/>
              <a:sym typeface="Symbol"/>
            </a:endParaRPr>
          </a:p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>
                <a:ea typeface="宋体" pitchFamily="2" charset="-122"/>
                <a:sym typeface="Symbol"/>
              </a:rPr>
              <a:t>Q: How can we hide that B communicates $ bits?</a:t>
            </a:r>
          </a:p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>
                <a:ea typeface="宋体" pitchFamily="2" charset="-122"/>
                <a:sym typeface="Symbol"/>
              </a:rPr>
              <a:t>A: Run </a:t>
            </a:r>
            <a:r>
              <a:rPr lang="el-GR" altLang="zh-CN" sz="2000" b="0" kern="0" dirty="0">
                <a:latin typeface="Arial"/>
                <a:ea typeface="宋体" pitchFamily="2" charset="-122"/>
                <a:cs typeface="Arial"/>
                <a:sym typeface="Symbol"/>
              </a:rPr>
              <a:t>π </a:t>
            </a:r>
            <a:r>
              <a:rPr lang="en-US" altLang="zh-CN" sz="2000" b="0" kern="0" dirty="0">
                <a:ea typeface="宋体" pitchFamily="2" charset="-122"/>
                <a:sym typeface="Symbol"/>
              </a:rPr>
              <a:t>over a </a:t>
            </a:r>
            <a:r>
              <a:rPr lang="en-US" altLang="zh-CN" sz="2000" b="0" u="sng" kern="0" dirty="0" err="1">
                <a:ea typeface="宋体" pitchFamily="2" charset="-122"/>
                <a:sym typeface="Symbol"/>
              </a:rPr>
              <a:t>steganographic</a:t>
            </a:r>
            <a:r>
              <a:rPr lang="en-US" altLang="zh-CN" sz="2000" b="0" u="sng" kern="0" dirty="0">
                <a:ea typeface="宋体" pitchFamily="2" charset="-122"/>
                <a:sym typeface="Symbol"/>
              </a:rPr>
              <a:t> channel</a:t>
            </a:r>
            <a:r>
              <a:rPr lang="en-US" altLang="zh-CN" sz="2000" b="0" kern="0" dirty="0">
                <a:ea typeface="宋体" pitchFamily="2" charset="-122"/>
                <a:sym typeface="Symbol"/>
              </a:rPr>
              <a:t> (= always sends $ bits)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1800" b="0" kern="0" dirty="0">
                <a:ea typeface="宋体" pitchFamily="2" charset="-122"/>
              </a:rPr>
              <a:t>network control messages, …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1800" b="0" kern="0" dirty="0">
                <a:ea typeface="宋体" pitchFamily="2" charset="-122"/>
              </a:rPr>
              <a:t>picture files, music files, video, …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1800" b="0" kern="0" dirty="0">
                <a:ea typeface="宋体" pitchFamily="2" charset="-122"/>
              </a:rPr>
              <a:t>encryption (e.g. VPN router), other crypto (e.g. “</a:t>
            </a:r>
            <a:r>
              <a:rPr lang="en-US" altLang="zh-CN" sz="1800" b="0" kern="0" dirty="0" err="1">
                <a:ea typeface="宋体" pitchFamily="2" charset="-122"/>
              </a:rPr>
              <a:t>kleptography</a:t>
            </a:r>
            <a:r>
              <a:rPr lang="en-US" altLang="zh-CN" sz="1800" b="0" kern="0" dirty="0">
                <a:ea typeface="宋体" pitchFamily="2" charset="-122"/>
              </a:rPr>
              <a:t>”)</a:t>
            </a:r>
            <a:endParaRPr lang="en-US" altLang="zh-CN" sz="2000" b="0" kern="0" dirty="0">
              <a:ea typeface="宋体" pitchFamily="2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3B0955-B57F-ECB8-02A8-4D3B1CC8461C}"/>
              </a:ext>
            </a:extLst>
          </p:cNvPr>
          <p:cNvSpPr txBox="1"/>
          <p:nvPr/>
        </p:nvSpPr>
        <p:spPr>
          <a:xfrm>
            <a:off x="7654467" y="2694910"/>
            <a:ext cx="13741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b="0" kern="0" dirty="0">
                <a:solidFill>
                  <a:srgbClr val="C00000"/>
                </a:solidFill>
                <a:ea typeface="宋体" pitchFamily="2" charset="-122"/>
                <a:sym typeface="Symbol"/>
              </a:rPr>
              <a:t>“random</a:t>
            </a:r>
          </a:p>
          <a:p>
            <a:pPr algn="ctr"/>
            <a:r>
              <a:rPr lang="en-US" altLang="zh-CN" sz="1800" b="0" kern="0" dirty="0">
                <a:solidFill>
                  <a:srgbClr val="C00000"/>
                </a:solidFill>
                <a:ea typeface="宋体" pitchFamily="2" charset="-122"/>
                <a:sym typeface="Symbol"/>
              </a:rPr>
              <a:t>  beacon”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6C2ADB3-0B4D-D5DE-CA38-7F8796E9B24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654467" y="2476137"/>
            <a:ext cx="727533" cy="1953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05817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 128"/>
          <p:cNvSpPr>
            <a:spLocks noChangeShapeType="1"/>
          </p:cNvSpPr>
          <p:nvPr/>
        </p:nvSpPr>
        <p:spPr bwMode="auto">
          <a:xfrm flipV="1">
            <a:off x="3418321" y="2381250"/>
            <a:ext cx="834159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129"/>
          <p:cNvSpPr>
            <a:spLocks noChangeShapeType="1"/>
          </p:cNvSpPr>
          <p:nvPr/>
        </p:nvSpPr>
        <p:spPr bwMode="auto">
          <a:xfrm rot="10800000">
            <a:off x="3400425" y="2905125"/>
            <a:ext cx="85725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130"/>
          <p:cNvSpPr txBox="1">
            <a:spLocks noChangeArrowheads="1"/>
          </p:cNvSpPr>
          <p:nvPr/>
        </p:nvSpPr>
        <p:spPr bwMode="auto">
          <a:xfrm>
            <a:off x="3459163" y="2509838"/>
            <a:ext cx="9108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C(x,y)</a:t>
            </a:r>
            <a:endParaRPr lang="en-US" altLang="zh-CN" sz="1800" b="0" baseline="-25000" dirty="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10247" name="Rectangle 34"/>
          <p:cNvSpPr>
            <a:spLocks noChangeArrowheads="1"/>
          </p:cNvSpPr>
          <p:nvPr/>
        </p:nvSpPr>
        <p:spPr bwMode="auto">
          <a:xfrm>
            <a:off x="3697288" y="1981200"/>
            <a:ext cx="320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x</a:t>
            </a:r>
            <a:endParaRPr lang="en-US" altLang="en-US" sz="1800" dirty="0"/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381000" y="3352800"/>
            <a:ext cx="8686800" cy="1752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2000" b="0" kern="0" dirty="0">
                <a:ea typeface="宋体" pitchFamily="2" charset="-122"/>
                <a:sym typeface="Symbol"/>
              </a:rPr>
              <a:t>Q: But doesn’t output C(x,y) reveal that B runs</a:t>
            </a:r>
            <a:r>
              <a:rPr lang="el-GR" altLang="zh-CN" sz="2000" b="0" kern="0" dirty="0">
                <a:latin typeface="Arial"/>
                <a:ea typeface="宋体" pitchFamily="2" charset="-122"/>
                <a:cs typeface="Arial"/>
                <a:sym typeface="Symbol"/>
              </a:rPr>
              <a:t> π</a:t>
            </a:r>
            <a:r>
              <a:rPr lang="en-US" altLang="zh-CN" sz="2000" b="0" kern="0" dirty="0">
                <a:latin typeface="Arial"/>
                <a:ea typeface="宋体" pitchFamily="2" charset="-122"/>
                <a:cs typeface="Arial"/>
                <a:sym typeface="Symbol"/>
              </a:rPr>
              <a:t>[C] on </a:t>
            </a:r>
            <a:r>
              <a:rPr lang="en-US" altLang="zh-CN" sz="2000" b="0" i="1" kern="0" dirty="0">
                <a:latin typeface="Arial"/>
                <a:ea typeface="宋体" pitchFamily="2" charset="-122"/>
                <a:cs typeface="Arial"/>
                <a:sym typeface="Symbol"/>
              </a:rPr>
              <a:t>some</a:t>
            </a:r>
            <a:r>
              <a:rPr lang="en-US" altLang="zh-CN" sz="2000" b="0" kern="0" dirty="0">
                <a:latin typeface="Arial"/>
                <a:ea typeface="宋体" pitchFamily="2" charset="-122"/>
                <a:cs typeface="Arial"/>
                <a:sym typeface="Symbol"/>
              </a:rPr>
              <a:t> input y</a:t>
            </a:r>
            <a:r>
              <a:rPr lang="en-US" altLang="zh-CN" sz="2000" b="0" kern="0" dirty="0">
                <a:ea typeface="宋体" pitchFamily="2" charset="-122"/>
                <a:sym typeface="Symbol"/>
              </a:rPr>
              <a:t>?</a:t>
            </a:r>
          </a:p>
          <a:p>
            <a:pPr marL="0" indent="0" eaLnBrk="1" hangingPunct="1">
              <a:lnSpc>
                <a:spcPct val="250000"/>
              </a:lnSpc>
              <a:buNone/>
              <a:defRPr/>
            </a:pPr>
            <a:r>
              <a:rPr lang="en-US" altLang="zh-CN" sz="2000" b="0" kern="0" dirty="0">
                <a:ea typeface="宋体" pitchFamily="2" charset="-122"/>
                <a:sym typeface="Symbol"/>
              </a:rPr>
              <a:t>A: Yes, but if circuit C=AKE then its output looks $ for all inputs:   </a:t>
            </a:r>
          </a:p>
          <a:p>
            <a:pPr marL="0" indent="0" eaLnBrk="1" hangingPunct="1">
              <a:buNone/>
              <a:defRPr/>
            </a:pPr>
            <a:r>
              <a:rPr lang="en-US" altLang="zh-CN" sz="2000" b="0" i="1" kern="0" dirty="0">
                <a:ea typeface="宋体" pitchFamily="2" charset="-122"/>
                <a:sym typeface="Symbol"/>
              </a:rPr>
              <a:t>      Outputs of Authenticated Key Exchange (AKE) are $ keys!</a:t>
            </a:r>
          </a:p>
        </p:txBody>
      </p:sp>
      <p:sp>
        <p:nvSpPr>
          <p:cNvPr id="10253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0"/>
            <a:ext cx="8610600" cy="914400"/>
          </a:xfrm>
        </p:spPr>
        <p:txBody>
          <a:bodyPr/>
          <a:lstStyle/>
          <a:p>
            <a:pPr algn="ctr" eaLnBrk="1" hangingPunct="1"/>
            <a:r>
              <a:rPr lang="en-US" altLang="zh-CN" sz="2800" dirty="0">
                <a:ea typeface="宋体" pitchFamily="2" charset="-122"/>
              </a:rPr>
              <a:t>Covert Computation </a:t>
            </a:r>
            <a:br>
              <a:rPr lang="en-US" altLang="zh-CN" sz="2800" dirty="0">
                <a:ea typeface="宋体" pitchFamily="2" charset="-122"/>
              </a:rPr>
            </a:br>
            <a:r>
              <a:rPr lang="en-US" altLang="zh-CN" sz="2400" dirty="0">
                <a:ea typeface="宋体" pitchFamily="2" charset="-122"/>
              </a:rPr>
              <a:t>Can we hide the fact that computation is taking place?</a:t>
            </a:r>
            <a:endParaRPr lang="en-US" altLang="zh-CN" sz="1600" dirty="0">
              <a:ea typeface="宋体" pitchFamily="2" charset="-122"/>
            </a:endParaRPr>
          </a:p>
        </p:txBody>
      </p:sp>
      <p:sp>
        <p:nvSpPr>
          <p:cNvPr id="14" name="Text Box 130">
            <a:extLst>
              <a:ext uri="{FF2B5EF4-FFF2-40B4-BE49-F238E27FC236}">
                <a16:creationId xmlns:a16="http://schemas.microsoft.com/office/drawing/2014/main" id="{B489E055-4277-4410-8E40-49599CA46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187575"/>
            <a:ext cx="769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</a:rPr>
              <a:t>Adv</a:t>
            </a:r>
            <a:endParaRPr lang="en-US" altLang="zh-CN" sz="1800" b="0" baseline="-25000" dirty="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FFDE242-C785-93CC-84C1-03B01583310A}"/>
              </a:ext>
            </a:extLst>
          </p:cNvPr>
          <p:cNvSpPr/>
          <p:nvPr/>
        </p:nvSpPr>
        <p:spPr>
          <a:xfrm>
            <a:off x="1171394" y="1014541"/>
            <a:ext cx="6801211" cy="7918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altLang="zh-CN" sz="2000" b="0" kern="0" dirty="0">
                <a:ea typeface="宋体" pitchFamily="2" charset="-122"/>
              </a:rPr>
              <a:t>Covert Computation (for circuit </a:t>
            </a:r>
            <a:r>
              <a:rPr lang="en-US" altLang="zh-CN" sz="2000" kern="0" dirty="0">
                <a:ea typeface="宋体" pitchFamily="2" charset="-122"/>
              </a:rPr>
              <a:t>C</a:t>
            </a:r>
            <a:r>
              <a:rPr lang="en-US" altLang="zh-CN" sz="2000" b="0" kern="0" dirty="0">
                <a:ea typeface="宋体" pitchFamily="2" charset="-122"/>
              </a:rPr>
              <a:t>) must hide</a:t>
            </a:r>
          </a:p>
          <a:p>
            <a:pPr marL="0" indent="0" algn="ctr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altLang="zh-CN" sz="2000" b="0" kern="0" dirty="0">
                <a:solidFill>
                  <a:srgbClr val="C00000"/>
                </a:solidFill>
                <a:ea typeface="宋体" pitchFamily="2" charset="-122"/>
              </a:rPr>
              <a:t>even whether party B engages in a sec. comp. of </a:t>
            </a:r>
            <a:r>
              <a:rPr lang="en-US" altLang="zh-CN" sz="2000" kern="0" dirty="0">
                <a:solidFill>
                  <a:srgbClr val="C00000"/>
                </a:solidFill>
                <a:ea typeface="宋体" pitchFamily="2" charset="-122"/>
              </a:rPr>
              <a:t>C</a:t>
            </a:r>
            <a:endParaRPr lang="en-US" altLang="zh-CN" sz="2000" kern="0" dirty="0">
              <a:ea typeface="宋体" pitchFamily="2" charset="-122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9C94451-4FFF-9232-40B1-4D6DFF8D0C25}"/>
              </a:ext>
            </a:extLst>
          </p:cNvPr>
          <p:cNvCxnSpPr/>
          <p:nvPr/>
        </p:nvCxnSpPr>
        <p:spPr bwMode="auto">
          <a:xfrm>
            <a:off x="0" y="548640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3">
            <a:extLst>
              <a:ext uri="{FF2B5EF4-FFF2-40B4-BE49-F238E27FC236}">
                <a16:creationId xmlns:a16="http://schemas.microsoft.com/office/drawing/2014/main" id="{FAE497E0-CBFC-E29B-3AEA-07661CED3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5553074"/>
            <a:ext cx="8686800" cy="120935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2000" b="0" kern="0" dirty="0">
                <a:ea typeface="宋体" pitchFamily="2" charset="-122"/>
                <a:sym typeface="Symbol"/>
              </a:rPr>
              <a:t>In </a:t>
            </a:r>
            <a:r>
              <a:rPr lang="en-US" altLang="zh-CN" sz="2000" b="0" u="sng" kern="0" dirty="0">
                <a:ea typeface="宋体" pitchFamily="2" charset="-122"/>
                <a:sym typeface="Symbol"/>
              </a:rPr>
              <a:t>general covert MPC</a:t>
            </a:r>
            <a:r>
              <a:rPr lang="en-US" altLang="zh-CN" sz="2000" b="0" kern="0" dirty="0">
                <a:ea typeface="宋体" pitchFamily="2" charset="-122"/>
                <a:sym typeface="Symbol"/>
              </a:rPr>
              <a:t> (for arbitrary circuit C) [CGOS’07]:</a:t>
            </a: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2000" b="0" kern="0" dirty="0">
                <a:ea typeface="宋体" pitchFamily="2" charset="-122"/>
                <a:sym typeface="Symbol"/>
              </a:rPr>
              <a:t>         Circuit C includes </a:t>
            </a:r>
            <a:r>
              <a:rPr lang="en-US" altLang="zh-CN" sz="2000" b="0" i="1" kern="0" dirty="0">
                <a:ea typeface="宋体" pitchFamily="2" charset="-122"/>
                <a:sym typeface="Symbol"/>
              </a:rPr>
              <a:t>admissibility condition </a:t>
            </a:r>
            <a:r>
              <a:rPr lang="en-US" altLang="zh-CN" sz="2000" b="0" kern="0" dirty="0">
                <a:ea typeface="宋体" pitchFamily="2" charset="-122"/>
                <a:sym typeface="Symbol"/>
              </a:rPr>
              <a:t>AC s.t.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altLang="zh-CN" sz="2000" b="0" kern="0" dirty="0">
                <a:ea typeface="宋体" pitchFamily="2" charset="-122"/>
                <a:sym typeface="Symbol"/>
              </a:rPr>
              <a:t>         if AC(x,y)=0 then output is $, otherwise output is C(x,y)</a:t>
            </a:r>
          </a:p>
          <a:p>
            <a:pPr eaLnBrk="1" hangingPunct="1">
              <a:lnSpc>
                <a:spcPct val="120000"/>
              </a:lnSpc>
              <a:defRPr/>
            </a:pPr>
            <a:endParaRPr lang="en-US" altLang="zh-CN" sz="1800" b="0" kern="0" dirty="0">
              <a:ea typeface="宋体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131">
                <a:extLst>
                  <a:ext uri="{FF2B5EF4-FFF2-40B4-BE49-F238E27FC236}">
                    <a16:creationId xmlns:a16="http://schemas.microsoft.com/office/drawing/2014/main" id="{81BCFE36-48DB-6CE2-A7CC-46F749EEEA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2763" y="2133600"/>
                <a:ext cx="1433547" cy="87203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lnSpc>
                    <a:spcPct val="150000"/>
                  </a:lnSpc>
                  <a:defRPr/>
                </a:pPr>
                <a:r>
                  <a:rPr lang="el-GR" altLang="zh-CN" dirty="0">
                    <a:solidFill>
                      <a:srgbClr val="000066"/>
                    </a:solidFill>
                    <a:latin typeface="Arial"/>
                    <a:ea typeface="宋体" pitchFamily="2" charset="-122"/>
                    <a:cs typeface="Arial"/>
                  </a:rPr>
                  <a:t>π</a:t>
                </a:r>
                <a:r>
                  <a:rPr lang="en-US" altLang="zh-CN" dirty="0">
                    <a:solidFill>
                      <a:srgbClr val="000066"/>
                    </a:solidFill>
                    <a:latin typeface="Arial"/>
                    <a:ea typeface="宋体" pitchFamily="2" charset="-122"/>
                    <a:cs typeface="Arial"/>
                  </a:rPr>
                  <a:t> for C</a:t>
                </a: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en-US" altLang="zh-CN" dirty="0">
                    <a:solidFill>
                      <a:srgbClr val="000066"/>
                    </a:solidFill>
                    <a:latin typeface="Arial"/>
                    <a:ea typeface="宋体" pitchFamily="2" charset="-122"/>
                    <a:cs typeface="Arial"/>
                  </a:rPr>
                  <a:t>(or $ on </a:t>
                </a:r>
                <a14:m>
                  <m:oMath xmlns:m="http://schemas.openxmlformats.org/officeDocument/2006/math">
                    <m:r>
                      <a:rPr lang="en-US" altLang="zh-CN" sz="1800" b="0" i="1" dirty="0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altLang="zh-CN" dirty="0">
                    <a:solidFill>
                      <a:srgbClr val="000066"/>
                    </a:solidFill>
                    <a:latin typeface="Arial"/>
                    <a:ea typeface="宋体" pitchFamily="2" charset="-122"/>
                    <a:cs typeface="Arial"/>
                  </a:rPr>
                  <a:t>) </a:t>
                </a:r>
              </a:p>
            </p:txBody>
          </p:sp>
        </mc:Choice>
        <mc:Fallback xmlns="">
          <p:sp>
            <p:nvSpPr>
              <p:cNvPr id="7" name="Text Box 131">
                <a:extLst>
                  <a:ext uri="{FF2B5EF4-FFF2-40B4-BE49-F238E27FC236}">
                    <a16:creationId xmlns:a16="http://schemas.microsoft.com/office/drawing/2014/main" id="{81BCFE36-48DB-6CE2-A7CC-46F749EEE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22763" y="2133600"/>
                <a:ext cx="1433547" cy="872034"/>
              </a:xfrm>
              <a:prstGeom prst="rect">
                <a:avLst/>
              </a:prstGeom>
              <a:blipFill>
                <a:blip r:embed="rId3"/>
                <a:stretch>
                  <a:fillRect r="-2929" b="-8844"/>
                </a:stretch>
              </a:blipFill>
              <a:ln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15">
                <a:extLst>
                  <a:ext uri="{FF2B5EF4-FFF2-40B4-BE49-F238E27FC236}">
                    <a16:creationId xmlns:a16="http://schemas.microsoft.com/office/drawing/2014/main" id="{1BB244FE-18FC-9267-269D-6DBB5CF212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8611" y="1981200"/>
                <a:ext cx="57740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800" b="0" dirty="0">
                    <a:solidFill>
                      <a:srgbClr val="000066"/>
                    </a:solidFill>
                    <a:ea typeface="宋体" pitchFamily="2" charset="-122"/>
                  </a:rPr>
                  <a:t>y/</a:t>
                </a:r>
                <a14:m>
                  <m:oMath xmlns:m="http://schemas.openxmlformats.org/officeDocument/2006/math">
                    <m:r>
                      <a:rPr lang="en-US" altLang="zh-CN" sz="1800" b="0" i="1" dirty="0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endParaRPr lang="en-US" altLang="en-US" sz="1800" dirty="0"/>
              </a:p>
            </p:txBody>
          </p:sp>
        </mc:Choice>
        <mc:Fallback xmlns="">
          <p:sp>
            <p:nvSpPr>
              <p:cNvPr id="8" name="Rectangle 15">
                <a:extLst>
                  <a:ext uri="{FF2B5EF4-FFF2-40B4-BE49-F238E27FC236}">
                    <a16:creationId xmlns:a16="http://schemas.microsoft.com/office/drawing/2014/main" id="{1BB244FE-18FC-9267-269D-6DBB5CF212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48611" y="1981200"/>
                <a:ext cx="577402" cy="369332"/>
              </a:xfrm>
              <a:prstGeom prst="rect">
                <a:avLst/>
              </a:prstGeom>
              <a:blipFill>
                <a:blip r:embed="rId4"/>
                <a:stretch>
                  <a:fillRect l="-9574" t="-8197" b="-245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130">
                <a:extLst>
                  <a:ext uri="{FF2B5EF4-FFF2-40B4-BE49-F238E27FC236}">
                    <a16:creationId xmlns:a16="http://schemas.microsoft.com/office/drawing/2014/main" id="{E679FD19-1D54-EBCD-D319-DD88FE5E4E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56895" y="2209800"/>
                <a:ext cx="73930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400" b="0" dirty="0">
                    <a:solidFill>
                      <a:srgbClr val="000066"/>
                    </a:solidFill>
                    <a:ea typeface="宋体" pitchFamily="2" charset="-122"/>
                  </a:rPr>
                  <a:t>B/</a:t>
                </a:r>
                <a14:m>
                  <m:oMath xmlns:m="http://schemas.openxmlformats.org/officeDocument/2006/math">
                    <m:r>
                      <a:rPr lang="en-US" altLang="zh-CN" sz="2400" b="0" i="1" dirty="0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endParaRPr lang="en-US" altLang="zh-CN" sz="1800" b="0" baseline="-25000" dirty="0">
                  <a:solidFill>
                    <a:srgbClr val="000066"/>
                  </a:solidFill>
                  <a:ea typeface="宋体" pitchFamily="2" charset="-122"/>
                </a:endParaRPr>
              </a:p>
            </p:txBody>
          </p:sp>
        </mc:Choice>
        <mc:Fallback xmlns="">
          <p:sp>
            <p:nvSpPr>
              <p:cNvPr id="9" name="Text Box 130">
                <a:extLst>
                  <a:ext uri="{FF2B5EF4-FFF2-40B4-BE49-F238E27FC236}">
                    <a16:creationId xmlns:a16="http://schemas.microsoft.com/office/drawing/2014/main" id="{E679FD19-1D54-EBCD-D319-DD88FE5E4E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56895" y="2209800"/>
                <a:ext cx="739305" cy="461665"/>
              </a:xfrm>
              <a:prstGeom prst="rect">
                <a:avLst/>
              </a:prstGeom>
              <a:blipFill>
                <a:blip r:embed="rId5"/>
                <a:stretch>
                  <a:fillRect l="-12295" t="-12000" b="-28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Line 128">
            <a:extLst>
              <a:ext uri="{FF2B5EF4-FFF2-40B4-BE49-F238E27FC236}">
                <a16:creationId xmlns:a16="http://schemas.microsoft.com/office/drawing/2014/main" id="{D82E7FA3-9B39-B851-879C-2F03A995F7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59933" y="2384425"/>
            <a:ext cx="941388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17F4D2-A3BA-D1E4-14C8-7A7149DB1BEF}"/>
              </a:ext>
            </a:extLst>
          </p:cNvPr>
          <p:cNvSpPr txBox="1"/>
          <p:nvPr/>
        </p:nvSpPr>
        <p:spPr>
          <a:xfrm>
            <a:off x="7654467" y="2694910"/>
            <a:ext cx="13741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b="0" kern="0" dirty="0">
                <a:solidFill>
                  <a:srgbClr val="C00000"/>
                </a:solidFill>
                <a:ea typeface="宋体" pitchFamily="2" charset="-122"/>
                <a:sym typeface="Symbol"/>
              </a:rPr>
              <a:t>“random</a:t>
            </a:r>
          </a:p>
          <a:p>
            <a:pPr algn="ctr"/>
            <a:r>
              <a:rPr lang="en-US" altLang="zh-CN" sz="1800" b="0" kern="0" dirty="0">
                <a:solidFill>
                  <a:srgbClr val="C00000"/>
                </a:solidFill>
                <a:ea typeface="宋体" pitchFamily="2" charset="-122"/>
                <a:sym typeface="Symbol"/>
              </a:rPr>
              <a:t>  beacon”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FF3580C-4729-2B7E-F685-6708F8438C4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654467" y="2476137"/>
            <a:ext cx="727533" cy="1953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3757"/>
            <a:ext cx="8305800" cy="533508"/>
          </a:xfrm>
        </p:spPr>
        <p:txBody>
          <a:bodyPr/>
          <a:lstStyle/>
          <a:p>
            <a:pPr algn="ctr" eaLnBrk="1" hangingPunct="1"/>
            <a:r>
              <a:rPr lang="en-US" altLang="zh-CN" sz="2800" dirty="0">
                <a:ea typeface="宋体" pitchFamily="2" charset="-122"/>
              </a:rPr>
              <a:t>Covert Computation:  </a:t>
            </a:r>
            <a:r>
              <a:rPr lang="en-US" altLang="zh-CN" sz="2400" dirty="0">
                <a:ea typeface="宋体" pitchFamily="2" charset="-122"/>
              </a:rPr>
              <a:t>prior work vs. our results</a:t>
            </a:r>
            <a:endParaRPr lang="en-US" altLang="zh-CN" sz="1600" dirty="0">
              <a:ea typeface="宋体" pitchFamily="2" charset="-122"/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92208" y="1774680"/>
            <a:ext cx="8915400" cy="2643631"/>
          </a:xfrm>
          <a:prstGeom prst="rect">
            <a:avLst/>
          </a:prstGeom>
          <a:ln>
            <a:noFil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CN" sz="1600" b="0" kern="0" dirty="0">
                <a:ea typeface="宋体" pitchFamily="2" charset="-122"/>
                <a:sym typeface="Symbol"/>
              </a:rPr>
              <a:t>[vAHL’05]:   O(1)-round covert 2PC, </a:t>
            </a:r>
            <a:r>
              <a:rPr lang="en-US" altLang="zh-CN" sz="1600" b="0" i="1" kern="0" dirty="0">
                <a:ea typeface="宋体" pitchFamily="2" charset="-122"/>
                <a:sym typeface="Symbol"/>
              </a:rPr>
              <a:t>security only for passive adversaries</a:t>
            </a:r>
          </a:p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CN" sz="1600" b="0" kern="0" dirty="0">
                <a:ea typeface="宋体" pitchFamily="2" charset="-122"/>
                <a:sym typeface="Symbol"/>
              </a:rPr>
              <a:t>[CGOS’07]:  O(</a:t>
            </a:r>
            <a:r>
              <a:rPr lang="en-US" altLang="zh-CN" sz="1600" b="0" kern="0" dirty="0" err="1">
                <a:ea typeface="宋体" pitchFamily="2" charset="-122"/>
                <a:sym typeface="Symbol"/>
              </a:rPr>
              <a:t>sec.par</a:t>
            </a:r>
            <a:r>
              <a:rPr lang="en-US" altLang="zh-CN" sz="1600" b="0" kern="0" dirty="0">
                <a:ea typeface="宋体" pitchFamily="2" charset="-122"/>
                <a:sym typeface="Symbol"/>
              </a:rPr>
              <a:t>.)-round covert general MPC (with active security)</a:t>
            </a:r>
          </a:p>
          <a:p>
            <a:pPr marL="0" indent="0" eaLnBrk="1" hangingPunct="1">
              <a:spcAft>
                <a:spcPts val="600"/>
              </a:spcAft>
              <a:buNone/>
              <a:defRPr/>
            </a:pPr>
            <a:r>
              <a:rPr lang="en-US" altLang="zh-CN" sz="1600" b="0" kern="0" dirty="0">
                <a:ea typeface="宋体" pitchFamily="2" charset="-122"/>
                <a:sym typeface="Symbol"/>
              </a:rPr>
              <a:t>[GJ’10]:       </a:t>
            </a:r>
            <a:r>
              <a:rPr lang="el-GR" altLang="zh-CN" sz="1600" b="0" kern="0" dirty="0">
                <a:ea typeface="宋体" pitchFamily="2" charset="-122"/>
                <a:sym typeface="Symbol"/>
              </a:rPr>
              <a:t>Ω</a:t>
            </a:r>
            <a:r>
              <a:rPr lang="en-US" altLang="zh-CN" sz="1600" b="0" kern="0" dirty="0">
                <a:ea typeface="宋体" pitchFamily="2" charset="-122"/>
                <a:sym typeface="Symbol"/>
              </a:rPr>
              <a:t>(</a:t>
            </a:r>
            <a:r>
              <a:rPr lang="en-US" altLang="zh-CN" sz="1600" b="0" kern="0" dirty="0" err="1">
                <a:ea typeface="宋体" pitchFamily="2" charset="-122"/>
                <a:sym typeface="Symbol"/>
              </a:rPr>
              <a:t>sec.par</a:t>
            </a:r>
            <a:r>
              <a:rPr lang="en-US" altLang="zh-CN" sz="1600" b="0" kern="0" dirty="0">
                <a:ea typeface="宋体" pitchFamily="2" charset="-122"/>
                <a:sym typeface="Symbol"/>
              </a:rPr>
              <a:t>.)-round lower-bound for covert MPC without CRS</a:t>
            </a:r>
          </a:p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CN" sz="1600" b="0" kern="0" dirty="0">
                <a:ea typeface="宋体" pitchFamily="2" charset="-122"/>
                <a:sym typeface="Symbol"/>
              </a:rPr>
              <a:t>[CDJ’16]:     3-round covert secure Set Intersection in ROM</a:t>
            </a:r>
          </a:p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CN" sz="1600" b="0" kern="0" dirty="0">
                <a:ea typeface="宋体" pitchFamily="2" charset="-122"/>
                <a:sym typeface="Symbol"/>
              </a:rPr>
              <a:t>[Jar’18]:	      O(1)-round covert general 2PC in CRS</a:t>
            </a:r>
            <a:endParaRPr lang="en-US" altLang="zh-CN" sz="1600" b="0" i="1" kern="0" dirty="0">
              <a:ea typeface="宋体" pitchFamily="2" charset="-122"/>
              <a:sym typeface="Symbol"/>
            </a:endParaRPr>
          </a:p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CN" sz="1600" b="0" kern="0" dirty="0">
                <a:ea typeface="宋体" pitchFamily="2" charset="-122"/>
                <a:sym typeface="Symbol"/>
              </a:rPr>
              <a:t>[Jar’14]:      6-round covert </a:t>
            </a:r>
            <a:r>
              <a:rPr lang="en-US" altLang="zh-CN" sz="1600" b="0" u="sng" kern="0" dirty="0">
                <a:ea typeface="宋体" pitchFamily="2" charset="-122"/>
                <a:sym typeface="Symbol"/>
              </a:rPr>
              <a:t>group-based Authentication</a:t>
            </a:r>
            <a:r>
              <a:rPr lang="en-US" altLang="zh-CN" sz="1600" b="0" kern="0" dirty="0">
                <a:ea typeface="宋体" pitchFamily="2" charset="-122"/>
                <a:sym typeface="Symbol"/>
              </a:rPr>
              <a:t> from RSA (</a:t>
            </a:r>
            <a:r>
              <a:rPr lang="en-US" altLang="zh-CN" sz="1600" b="0" i="1" kern="0" dirty="0">
                <a:ea typeface="宋体" pitchFamily="2" charset="-122"/>
                <a:sym typeface="Symbol"/>
              </a:rPr>
              <a:t>no concurrency</a:t>
            </a:r>
            <a:r>
              <a:rPr lang="en-US" altLang="zh-CN" sz="1600" b="0" kern="0" dirty="0">
                <a:ea typeface="宋体" pitchFamily="2" charset="-122"/>
                <a:sym typeface="Symbol"/>
              </a:rPr>
              <a:t>)</a:t>
            </a:r>
          </a:p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CN" sz="1600" b="0" kern="0" dirty="0">
                <a:ea typeface="宋体" pitchFamily="2" charset="-122"/>
                <a:sym typeface="Symbol"/>
              </a:rPr>
              <a:t>[KN’22]:      </a:t>
            </a:r>
            <a:r>
              <a:rPr lang="en-US" altLang="zh-CN" sz="900" b="0" kern="0" dirty="0">
                <a:ea typeface="宋体" pitchFamily="2" charset="-122"/>
                <a:sym typeface="Symbol"/>
              </a:rPr>
              <a:t> </a:t>
            </a:r>
            <a:r>
              <a:rPr lang="en-US" altLang="zh-CN" sz="1600" b="0" kern="0" dirty="0">
                <a:ea typeface="宋体" pitchFamily="2" charset="-122"/>
                <a:sym typeface="Symbol"/>
              </a:rPr>
              <a:t>O(1)-round </a:t>
            </a:r>
            <a:r>
              <a:rPr lang="en-US" altLang="zh-CN" sz="1600" b="0" u="sng" kern="0" dirty="0">
                <a:ea typeface="宋体" pitchFamily="2" charset="-122"/>
                <a:sym typeface="Symbol"/>
              </a:rPr>
              <a:t>group-based Authentication</a:t>
            </a:r>
            <a:r>
              <a:rPr lang="en-US" altLang="zh-CN" sz="1600" b="0" kern="0" dirty="0">
                <a:ea typeface="宋体" pitchFamily="2" charset="-122"/>
                <a:sym typeface="Symbol"/>
              </a:rPr>
              <a:t> from LWE (</a:t>
            </a:r>
            <a:r>
              <a:rPr lang="en-US" altLang="zh-CN" sz="1600" b="0" i="1" kern="0" dirty="0">
                <a:ea typeface="宋体" pitchFamily="2" charset="-122"/>
                <a:sym typeface="Symbol"/>
              </a:rPr>
              <a:t>no concurrency</a:t>
            </a:r>
            <a:r>
              <a:rPr lang="en-US" altLang="zh-CN" sz="1600" b="0" kern="0" dirty="0">
                <a:ea typeface="宋体" pitchFamily="2" charset="-122"/>
                <a:sym typeface="Symbol"/>
              </a:rPr>
              <a:t>)</a:t>
            </a:r>
          </a:p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endParaRPr lang="en-US" altLang="zh-CN" sz="1600" b="0" kern="0" dirty="0">
              <a:ea typeface="宋体" pitchFamily="2" charset="-122"/>
              <a:sym typeface="Symbol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6E33E21-2848-477C-BF22-00C583D62045}"/>
              </a:ext>
            </a:extLst>
          </p:cNvPr>
          <p:cNvGrpSpPr/>
          <p:nvPr/>
        </p:nvGrpSpPr>
        <p:grpSpPr>
          <a:xfrm>
            <a:off x="2573177" y="838200"/>
            <a:ext cx="3918196" cy="744243"/>
            <a:chOff x="4424069" y="1068970"/>
            <a:chExt cx="3918196" cy="7442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4424069" y="1216834"/>
                  <a:ext cx="75693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¡"/>
                    <a:defRPr sz="2900"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2500"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Wingdings" pitchFamily="2" charset="2"/>
                    <a:buChar char="¡"/>
                    <a:defRPr sz="2200"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CN" sz="1800" b="0" dirty="0">
                      <a:ea typeface="宋体" pitchFamily="2" charset="-122"/>
                    </a:rPr>
                    <a:t>A</a:t>
                  </a:r>
                  <a:r>
                    <a:rPr kumimoji="0" lang="en-US" altLang="zh-CN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66"/>
                      </a:solidFill>
                      <a:effectLst/>
                      <a:uLnTx/>
                      <a:uFillTx/>
                      <a:latin typeface="Verdana" pitchFamily="34" charset="0"/>
                      <a:ea typeface="宋体" pitchFamily="2" charset="-122"/>
                      <a:cs typeface="+mn-cs"/>
                    </a:rPr>
                    <a:t> </a:t>
                  </a:r>
                  <a:r>
                    <a:rPr kumimoji="0" lang="en-US" altLang="zh-CN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66"/>
                      </a:solidFill>
                      <a:effectLst/>
                      <a:uLnTx/>
                      <a:uFillTx/>
                      <a:latin typeface="Verdana" pitchFamily="34" charset="0"/>
                      <a:ea typeface="宋体" pitchFamily="2" charset="-122"/>
                      <a:cs typeface="+mn-cs"/>
                    </a:rPr>
                    <a:t>/</a:t>
                  </a:r>
                  <a14:m>
                    <m:oMath xmlns:m="http://schemas.openxmlformats.org/officeDocument/2006/math">
                      <m:r>
                        <a:rPr kumimoji="0" lang="en-US" altLang="zh-CN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⊥</m:t>
                      </m:r>
                    </m:oMath>
                  </a14:m>
                  <a:endParaRPr lang="en-US" altLang="zh-CN" sz="1400" baseline="30000" dirty="0">
                    <a:ea typeface="宋体" pitchFamily="2" charset="-122"/>
                  </a:endParaRPr>
                </a:p>
              </p:txBody>
            </p:sp>
          </mc:Choice>
          <mc:Fallback xmlns="">
            <p:sp>
              <p:nvSpPr>
                <p:cNvPr id="15" name="Text Box 1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424069" y="1216834"/>
                  <a:ext cx="756938" cy="461665"/>
                </a:xfrm>
                <a:prstGeom prst="rect">
                  <a:avLst/>
                </a:prstGeom>
                <a:blipFill>
                  <a:blip r:embed="rId3"/>
                  <a:stretch>
                    <a:fillRect l="-6452" t="-12000" b="-29333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 Box 131"/>
                <p:cNvSpPr txBox="1">
                  <a:spLocks noChangeArrowheads="1"/>
                </p:cNvSpPr>
                <p:nvPr/>
              </p:nvSpPr>
              <p:spPr bwMode="auto">
                <a:xfrm>
                  <a:off x="5867400" y="1068970"/>
                  <a:ext cx="1066800" cy="744243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bIns="9144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lnSpc>
                      <a:spcPct val="150000"/>
                    </a:lnSpc>
                    <a:defRPr/>
                  </a:pPr>
                  <a:r>
                    <a:rPr lang="el-GR" altLang="zh-CN" sz="1400" dirty="0">
                      <a:solidFill>
                        <a:srgbClr val="000066"/>
                      </a:solidFill>
                      <a:latin typeface="Arial"/>
                      <a:ea typeface="宋体" pitchFamily="2" charset="-122"/>
                      <a:cs typeface="Arial"/>
                    </a:rPr>
                    <a:t>π</a:t>
                  </a:r>
                  <a:r>
                    <a:rPr lang="en-US" altLang="zh-CN" sz="1400" dirty="0">
                      <a:solidFill>
                        <a:srgbClr val="000066"/>
                      </a:solidFill>
                      <a:latin typeface="Arial"/>
                      <a:ea typeface="宋体" pitchFamily="2" charset="-122"/>
                      <a:cs typeface="Arial"/>
                    </a:rPr>
                    <a:t> for C</a:t>
                  </a:r>
                </a:p>
                <a:p>
                  <a:pPr algn="ctr">
                    <a:lnSpc>
                      <a:spcPct val="150000"/>
                    </a:lnSpc>
                    <a:defRPr/>
                  </a:pPr>
                  <a:r>
                    <a:rPr lang="en-US" altLang="zh-CN" sz="1400" dirty="0">
                      <a:solidFill>
                        <a:srgbClr val="000066"/>
                      </a:solidFill>
                      <a:latin typeface="Arial"/>
                      <a:ea typeface="宋体" pitchFamily="2" charset="-122"/>
                      <a:cs typeface="Arial"/>
                    </a:rPr>
                    <a:t>(or $ on </a:t>
                  </a:r>
                  <a14:m>
                    <m:oMath xmlns:m="http://schemas.openxmlformats.org/officeDocument/2006/math">
                      <m:r>
                        <a:rPr lang="en-US" altLang="zh-CN" sz="1400" b="0" i="1" dirty="0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⊥</m:t>
                      </m:r>
                    </m:oMath>
                  </a14:m>
                  <a:r>
                    <a:rPr lang="en-US" altLang="zh-CN" sz="1400" dirty="0">
                      <a:solidFill>
                        <a:srgbClr val="000066"/>
                      </a:solidFill>
                      <a:latin typeface="Arial"/>
                      <a:ea typeface="宋体" pitchFamily="2" charset="-122"/>
                      <a:cs typeface="Arial"/>
                    </a:rPr>
                    <a:t>)</a:t>
                  </a:r>
                  <a:endParaRPr lang="en-US" altLang="zh-CN" sz="1400" dirty="0">
                    <a:latin typeface="Verdana" pitchFamily="34" charset="0"/>
                    <a:ea typeface="宋体" pitchFamily="2" charset="-122"/>
                    <a:cs typeface="Arial"/>
                  </a:endParaRPr>
                </a:p>
              </p:txBody>
            </p:sp>
          </mc:Choice>
          <mc:Fallback xmlns="">
            <p:sp>
              <p:nvSpPr>
                <p:cNvPr id="19" name="Text Box 1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67400" y="1068970"/>
                  <a:ext cx="1066800" cy="744243"/>
                </a:xfrm>
                <a:prstGeom prst="rect">
                  <a:avLst/>
                </a:prstGeom>
                <a:blipFill>
                  <a:blip r:embed="rId4"/>
                  <a:stretch>
                    <a:fillRect l="-559"/>
                  </a:stretch>
                </a:blipFill>
                <a:ln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7583724" y="1222052"/>
                  <a:ext cx="758541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¡"/>
                    <a:defRPr sz="2900"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2500"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Wingdings" pitchFamily="2" charset="2"/>
                    <a:buChar char="¡"/>
                    <a:defRPr sz="2200"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CN" sz="1800" b="0" dirty="0">
                      <a:ea typeface="宋体" pitchFamily="2" charset="-122"/>
                    </a:rPr>
                    <a:t>B</a:t>
                  </a:r>
                  <a:r>
                    <a:rPr kumimoji="0" lang="en-US" altLang="zh-CN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66"/>
                      </a:solidFill>
                      <a:effectLst/>
                      <a:uLnTx/>
                      <a:uFillTx/>
                      <a:latin typeface="Verdana" pitchFamily="34" charset="0"/>
                      <a:ea typeface="宋体" pitchFamily="2" charset="-122"/>
                      <a:cs typeface="+mn-cs"/>
                    </a:rPr>
                    <a:t> </a:t>
                  </a:r>
                  <a:r>
                    <a:rPr kumimoji="0" lang="en-US" altLang="zh-CN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66"/>
                      </a:solidFill>
                      <a:effectLst/>
                      <a:uLnTx/>
                      <a:uFillTx/>
                      <a:latin typeface="Verdana" pitchFamily="34" charset="0"/>
                      <a:ea typeface="宋体" pitchFamily="2" charset="-122"/>
                      <a:cs typeface="+mn-cs"/>
                    </a:rPr>
                    <a:t>/</a:t>
                  </a:r>
                  <a14:m>
                    <m:oMath xmlns:m="http://schemas.openxmlformats.org/officeDocument/2006/math">
                      <m:r>
                        <a:rPr kumimoji="0" lang="en-US" altLang="zh-CN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⊥</m:t>
                      </m:r>
                    </m:oMath>
                  </a14:m>
                  <a:endParaRPr lang="en-US" altLang="zh-CN" sz="1400" b="0" baseline="-25000" dirty="0">
                    <a:ea typeface="宋体" pitchFamily="2" charset="-122"/>
                  </a:endParaRPr>
                </a:p>
              </p:txBody>
            </p:sp>
          </mc:Choice>
          <mc:Fallback xmlns="">
            <p:sp>
              <p:nvSpPr>
                <p:cNvPr id="20" name="Text Box 1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583724" y="1222052"/>
                  <a:ext cx="758541" cy="461665"/>
                </a:xfrm>
                <a:prstGeom prst="rect">
                  <a:avLst/>
                </a:prstGeom>
                <a:blipFill>
                  <a:blip r:embed="rId5"/>
                  <a:stretch>
                    <a:fillRect l="-6400" t="-12000" b="-29333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Line 129"/>
            <p:cNvSpPr>
              <a:spLocks noChangeShapeType="1"/>
            </p:cNvSpPr>
            <p:nvPr/>
          </p:nvSpPr>
          <p:spPr bwMode="auto">
            <a:xfrm rot="10800000" flipV="1">
              <a:off x="5240338" y="1299266"/>
              <a:ext cx="441325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4" name="Line 128"/>
            <p:cNvSpPr>
              <a:spLocks noChangeShapeType="1"/>
            </p:cNvSpPr>
            <p:nvPr/>
          </p:nvSpPr>
          <p:spPr bwMode="auto">
            <a:xfrm>
              <a:off x="5259388" y="1461191"/>
              <a:ext cx="441325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5" name="Line 129"/>
            <p:cNvSpPr>
              <a:spLocks noChangeShapeType="1"/>
            </p:cNvSpPr>
            <p:nvPr/>
          </p:nvSpPr>
          <p:spPr bwMode="auto">
            <a:xfrm rot="10800000" flipV="1">
              <a:off x="5240338" y="1621529"/>
              <a:ext cx="441325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6" name="Line 129"/>
            <p:cNvSpPr>
              <a:spLocks noChangeShapeType="1"/>
            </p:cNvSpPr>
            <p:nvPr/>
          </p:nvSpPr>
          <p:spPr bwMode="auto">
            <a:xfrm rot="10800000" flipV="1">
              <a:off x="7072313" y="1299266"/>
              <a:ext cx="441325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7" name="Line 128"/>
            <p:cNvSpPr>
              <a:spLocks noChangeShapeType="1"/>
            </p:cNvSpPr>
            <p:nvPr/>
          </p:nvSpPr>
          <p:spPr bwMode="auto">
            <a:xfrm>
              <a:off x="7089776" y="1461191"/>
              <a:ext cx="441325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8" name="Line 129"/>
            <p:cNvSpPr>
              <a:spLocks noChangeShapeType="1"/>
            </p:cNvSpPr>
            <p:nvPr/>
          </p:nvSpPr>
          <p:spPr bwMode="auto">
            <a:xfrm rot="10800000" flipV="1">
              <a:off x="7072313" y="1621529"/>
              <a:ext cx="441325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</p:grp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338667" y="4489595"/>
            <a:ext cx="8462138" cy="22149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en-US" altLang="zh-CN" sz="1600" b="0" kern="0" dirty="0">
                <a:ea typeface="宋体" pitchFamily="2" charset="-122"/>
                <a:sym typeface="Symbol"/>
              </a:rPr>
              <a:t>Our results: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sz="1600" b="0" kern="0" dirty="0">
                <a:ea typeface="宋体" pitchFamily="2" charset="-122"/>
                <a:sym typeface="Symbol"/>
              </a:rPr>
              <a:t>1-round (single simultaneous flow) covert </a:t>
            </a:r>
            <a:r>
              <a:rPr lang="en-US" altLang="zh-CN" sz="1600" b="0" u="sng" kern="0" dirty="0">
                <a:ea typeface="宋体" pitchFamily="2" charset="-122"/>
                <a:sym typeface="Symbol"/>
              </a:rPr>
              <a:t>group-based AKE </a:t>
            </a:r>
            <a:endParaRPr lang="en-US" altLang="zh-CN" sz="1600" b="0" i="1" u="sng" kern="0" dirty="0">
              <a:ea typeface="宋体" pitchFamily="2" charset="-122"/>
              <a:sym typeface="Symbol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sz="1600" b="0" kern="0" dirty="0">
                <a:ea typeface="宋体" pitchFamily="2" charset="-122"/>
                <a:sym typeface="Symbol"/>
              </a:rPr>
              <a:t>10x improvement over [Jar’14] in bandwidth: 350B/party using type-3 EC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sz="1600" b="0" kern="0" dirty="0">
                <a:ea typeface="宋体" pitchFamily="2" charset="-122"/>
                <a:sym typeface="Symbol"/>
              </a:rPr>
              <a:t>Provable in </a:t>
            </a:r>
            <a:r>
              <a:rPr lang="en-US" altLang="zh-CN" sz="1600" b="0" u="sng" kern="0" dirty="0">
                <a:ea typeface="宋体" pitchFamily="2" charset="-122"/>
                <a:sym typeface="Symbol"/>
              </a:rPr>
              <a:t>UC covert AKE</a:t>
            </a:r>
            <a:r>
              <a:rPr lang="en-US" altLang="zh-CN" sz="1600" b="0" kern="0" dirty="0">
                <a:ea typeface="宋体" pitchFamily="2" charset="-122"/>
                <a:sym typeface="Symbol"/>
              </a:rPr>
              <a:t> model, covers </a:t>
            </a:r>
            <a:r>
              <a:rPr lang="en-US" altLang="zh-CN" sz="1600" b="0" i="1" kern="0" dirty="0">
                <a:ea typeface="宋体" pitchFamily="2" charset="-122"/>
                <a:sym typeface="Symbol"/>
              </a:rPr>
              <a:t>composability and concurrency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sz="1600" b="0" kern="0" dirty="0">
                <a:ea typeface="宋体" pitchFamily="2" charset="-122"/>
                <a:sym typeface="Symbol"/>
              </a:rPr>
              <a:t>Tool:    </a:t>
            </a:r>
            <a:r>
              <a:rPr lang="en-US" altLang="zh-CN" sz="1600" b="0" u="sng" kern="0" dirty="0">
                <a:ea typeface="宋体" pitchFamily="2" charset="-122"/>
                <a:sym typeface="Symbol"/>
              </a:rPr>
              <a:t>concurrently-secure covert Conditional KEM</a:t>
            </a:r>
            <a:r>
              <a:rPr lang="en-US" altLang="zh-CN" sz="1600" b="0" kern="0" dirty="0">
                <a:ea typeface="宋体" pitchFamily="2" charset="-122"/>
                <a:sym typeface="Symbol"/>
              </a:rPr>
              <a:t> (covert CKEM)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1600" b="0" kern="0" dirty="0">
                <a:ea typeface="宋体" pitchFamily="2" charset="-122"/>
                <a:sym typeface="Symbol"/>
              </a:rPr>
              <a:t>	    for any Language with “Sigma-protocol” Zero-Knowledge Proof</a:t>
            </a:r>
            <a:endParaRPr lang="en-US" altLang="zh-CN" sz="1600" b="0" kern="0" dirty="0">
              <a:solidFill>
                <a:srgbClr val="6600FF"/>
              </a:solidFill>
              <a:ea typeface="宋体" pitchFamily="2" charset="-122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3">
            <a:extLst>
              <a:ext uri="{FF2B5EF4-FFF2-40B4-BE49-F238E27FC236}">
                <a16:creationId xmlns:a16="http://schemas.microsoft.com/office/drawing/2014/main" id="{8E5849F3-19A1-45AA-80D4-FD3E5EBF5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368" y="5435601"/>
            <a:ext cx="6742738" cy="1093078"/>
          </a:xfrm>
          <a:prstGeom prst="rect">
            <a:avLst/>
          </a:prstGeom>
          <a:ln>
            <a:noFil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FF0000"/>
              </a:buClr>
              <a:buSzPct val="100000"/>
              <a:buFont typeface="Webdings" panose="05030102010509060703" pitchFamily="18" charset="2"/>
              <a:buChar char=""/>
              <a:defRPr/>
            </a:pPr>
            <a:r>
              <a:rPr lang="en-US" altLang="zh-CN" sz="1600" b="0" kern="0" dirty="0">
                <a:ea typeface="宋体" pitchFamily="2" charset="-122"/>
                <a:sym typeface="Symbol"/>
              </a:rPr>
              <a:t>Commitment + Decommitment:  Verifiable  </a:t>
            </a:r>
            <a:r>
              <a:rPr lang="en-US" altLang="zh-CN" sz="1600" b="0" kern="0" dirty="0">
                <a:ea typeface="宋体" pitchFamily="2" charset="-122"/>
                <a:sym typeface="Symbol" panose="05050102010706020507" pitchFamily="18" charset="2"/>
              </a:rPr>
              <a:t>  Non-Covert</a:t>
            </a:r>
            <a:endParaRPr lang="en-US" altLang="zh-CN" sz="1600" b="0" kern="0" dirty="0">
              <a:ea typeface="宋体" pitchFamily="2" charset="-122"/>
              <a:sym typeface="Symbol"/>
            </a:endParaRPr>
          </a:p>
          <a:p>
            <a:pPr eaLnBrk="1" hangingPunct="1">
              <a:spcAft>
                <a:spcPts val="600"/>
              </a:spcAft>
              <a:buClr>
                <a:srgbClr val="FF0000"/>
              </a:buClr>
              <a:buSzPct val="100000"/>
              <a:buFont typeface="Webdings" panose="05030102010509060703" pitchFamily="18" charset="2"/>
              <a:buChar char=""/>
              <a:defRPr/>
            </a:pPr>
            <a:r>
              <a:rPr lang="en-US" altLang="zh-CN" sz="1600" b="0" kern="0" dirty="0">
                <a:ea typeface="宋体" pitchFamily="2" charset="-122"/>
                <a:sym typeface="Symbol"/>
              </a:rPr>
              <a:t>MAC’s</a:t>
            </a:r>
          </a:p>
          <a:p>
            <a:pPr eaLnBrk="1" hangingPunct="1">
              <a:spcAft>
                <a:spcPts val="600"/>
              </a:spcAft>
              <a:buClr>
                <a:srgbClr val="FF0000"/>
              </a:buClr>
              <a:buSzPct val="100000"/>
              <a:buFont typeface="Webdings" panose="05030102010509060703" pitchFamily="18" charset="2"/>
              <a:buChar char=""/>
              <a:defRPr/>
            </a:pPr>
            <a:r>
              <a:rPr lang="en-US" altLang="zh-CN" sz="1600" b="0" kern="0" dirty="0">
                <a:ea typeface="宋体" pitchFamily="2" charset="-122"/>
                <a:sym typeface="Symbol"/>
              </a:rPr>
              <a:t>Signatures  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3754"/>
            <a:ext cx="8305800" cy="533508"/>
          </a:xfrm>
        </p:spPr>
        <p:txBody>
          <a:bodyPr/>
          <a:lstStyle/>
          <a:p>
            <a:pPr algn="ctr" eaLnBrk="1" hangingPunct="1"/>
            <a:r>
              <a:rPr lang="en-US" altLang="zh-CN" sz="2800" dirty="0">
                <a:ea typeface="宋体" pitchFamily="2" charset="-122"/>
              </a:rPr>
              <a:t>Covert Computation:  </a:t>
            </a:r>
            <a:r>
              <a:rPr lang="en-US" altLang="zh-CN" sz="2400" dirty="0">
                <a:ea typeface="宋体" pitchFamily="2" charset="-122"/>
              </a:rPr>
              <a:t>what’s easy &amp; what’s hard</a:t>
            </a:r>
            <a:endParaRPr lang="en-US" altLang="zh-CN" sz="1600" dirty="0">
              <a:ea typeface="宋体" pitchFamily="2" charset="-122"/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601724" y="1755015"/>
            <a:ext cx="8008876" cy="2946593"/>
          </a:xfrm>
          <a:prstGeom prst="rect">
            <a:avLst/>
          </a:prstGeom>
          <a:ln>
            <a:noFil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00B050"/>
              </a:buClr>
              <a:buSzPct val="100000"/>
              <a:buFont typeface="Webdings" panose="05030102010509060703" pitchFamily="18" charset="2"/>
              <a:buChar char=""/>
              <a:defRPr/>
            </a:pPr>
            <a:r>
              <a:rPr lang="en-US" altLang="zh-CN" sz="1600" b="0" kern="0" dirty="0">
                <a:ea typeface="宋体" pitchFamily="2" charset="-122"/>
                <a:sym typeface="Symbol"/>
              </a:rPr>
              <a:t>Passive KE  </a:t>
            </a:r>
            <a:r>
              <a:rPr lang="en-US" altLang="zh-CN" sz="1600" b="0" kern="0" dirty="0">
                <a:ea typeface="宋体" pitchFamily="2" charset="-122"/>
              </a:rPr>
              <a:t>≈  $</a:t>
            </a:r>
            <a:endParaRPr lang="en-US" altLang="zh-CN" sz="1600" b="0" kern="0" dirty="0">
              <a:ea typeface="宋体" pitchFamily="2" charset="-122"/>
              <a:sym typeface="Symbol"/>
            </a:endParaRPr>
          </a:p>
          <a:p>
            <a:pPr eaLnBrk="1" hangingPunct="1">
              <a:spcAft>
                <a:spcPts val="600"/>
              </a:spcAft>
              <a:buClr>
                <a:srgbClr val="00B050"/>
              </a:buClr>
              <a:buSzPct val="100000"/>
              <a:buFont typeface="Webdings" panose="05030102010509060703" pitchFamily="18" charset="2"/>
              <a:buChar char=""/>
              <a:defRPr/>
            </a:pPr>
            <a:r>
              <a:rPr lang="en-US" altLang="zh-CN" sz="1600" b="0" kern="0" dirty="0">
                <a:ea typeface="宋体" pitchFamily="2" charset="-122"/>
                <a:sym typeface="Symbol"/>
              </a:rPr>
              <a:t>IND PKE ciphertext:  ElGamal, Khyber  </a:t>
            </a:r>
            <a:r>
              <a:rPr lang="en-US" altLang="zh-CN" sz="1600" b="0" kern="0" dirty="0">
                <a:ea typeface="宋体" pitchFamily="2" charset="-122"/>
              </a:rPr>
              <a:t>≈  $</a:t>
            </a:r>
            <a:r>
              <a:rPr lang="en-US" altLang="zh-CN" sz="1600" b="0" kern="0" dirty="0">
                <a:ea typeface="宋体" pitchFamily="2" charset="-122"/>
                <a:sym typeface="Symbol"/>
              </a:rPr>
              <a:t>      [even with a key]</a:t>
            </a:r>
          </a:p>
          <a:p>
            <a:pPr eaLnBrk="1" hangingPunct="1">
              <a:spcAft>
                <a:spcPts val="600"/>
              </a:spcAft>
              <a:buClr>
                <a:srgbClr val="00B050"/>
              </a:buClr>
              <a:buSzPct val="100000"/>
              <a:buFont typeface="Webdings" panose="05030102010509060703" pitchFamily="18" charset="2"/>
              <a:buChar char=""/>
              <a:defRPr/>
            </a:pPr>
            <a:r>
              <a:rPr lang="en-US" altLang="zh-CN" sz="1600" b="0" kern="0" dirty="0">
                <a:ea typeface="宋体" pitchFamily="2" charset="-122"/>
                <a:sym typeface="Symbol"/>
              </a:rPr>
              <a:t>CCA PKE ciphertext:  Fujisaki-Okamoto, Cramer-Shoup  </a:t>
            </a:r>
            <a:r>
              <a:rPr lang="en-US" altLang="zh-CN" sz="1600" b="0" kern="0" dirty="0">
                <a:ea typeface="宋体" pitchFamily="2" charset="-122"/>
              </a:rPr>
              <a:t>≈  $</a:t>
            </a:r>
          </a:p>
          <a:p>
            <a:pPr eaLnBrk="1" hangingPunct="1">
              <a:spcAft>
                <a:spcPts val="600"/>
              </a:spcAft>
              <a:buClr>
                <a:srgbClr val="00B050"/>
              </a:buClr>
              <a:buSzPct val="100000"/>
              <a:buFont typeface="Webdings" panose="05030102010509060703" pitchFamily="18" charset="2"/>
              <a:buChar char=""/>
              <a:defRPr/>
            </a:pPr>
            <a:r>
              <a:rPr lang="en-US" altLang="zh-CN" sz="1600" b="0" kern="0" dirty="0">
                <a:ea typeface="宋体" pitchFamily="2" charset="-122"/>
              </a:rPr>
              <a:t>Commitment  ≈  $</a:t>
            </a:r>
          </a:p>
          <a:p>
            <a:pPr eaLnBrk="1" hangingPunct="1">
              <a:spcAft>
                <a:spcPts val="600"/>
              </a:spcAft>
              <a:buClr>
                <a:srgbClr val="00B050"/>
              </a:buClr>
              <a:buSzPct val="100000"/>
              <a:buFont typeface="Webdings" panose="05030102010509060703" pitchFamily="18" charset="2"/>
              <a:buChar char=""/>
              <a:defRPr/>
            </a:pPr>
            <a:r>
              <a:rPr lang="en-US" altLang="zh-CN" sz="1600" b="0" kern="0" dirty="0">
                <a:ea typeface="宋体" pitchFamily="2" charset="-122"/>
                <a:sym typeface="Symbol"/>
              </a:rPr>
              <a:t>Oblivious Transfer (for $ m’s) </a:t>
            </a:r>
            <a:r>
              <a:rPr lang="en-US" altLang="zh-CN" sz="1600" b="0" kern="0" dirty="0">
                <a:ea typeface="宋体" pitchFamily="2" charset="-122"/>
              </a:rPr>
              <a:t>≈ ElGamal </a:t>
            </a:r>
            <a:r>
              <a:rPr lang="en-US" altLang="zh-CN" sz="1400" b="0" kern="0" dirty="0">
                <a:ea typeface="宋体" pitchFamily="2" charset="-122"/>
              </a:rPr>
              <a:t>[NP01,AIR01] </a:t>
            </a:r>
            <a:r>
              <a:rPr lang="en-US" altLang="zh-CN" sz="1600" b="0" kern="0" dirty="0">
                <a:ea typeface="宋体" pitchFamily="2" charset="-122"/>
              </a:rPr>
              <a:t> ≈  $</a:t>
            </a:r>
            <a:r>
              <a:rPr lang="en-US" altLang="zh-CN" sz="1600" b="0" kern="0" dirty="0">
                <a:ea typeface="宋体" pitchFamily="2" charset="-122"/>
                <a:sym typeface="Symbol"/>
              </a:rPr>
              <a:t>  </a:t>
            </a:r>
          </a:p>
          <a:p>
            <a:pPr eaLnBrk="1" hangingPunct="1">
              <a:spcAft>
                <a:spcPts val="600"/>
              </a:spcAft>
              <a:buClr>
                <a:srgbClr val="00B050"/>
              </a:buClr>
              <a:buSzPct val="100000"/>
              <a:buFont typeface="Webdings" panose="05030102010509060703" pitchFamily="18" charset="2"/>
              <a:buChar char=""/>
              <a:defRPr/>
            </a:pPr>
            <a:r>
              <a:rPr lang="en-US" altLang="zh-CN" sz="1600" b="0" kern="0" dirty="0">
                <a:ea typeface="宋体" pitchFamily="2" charset="-122"/>
                <a:sym typeface="Symbol"/>
              </a:rPr>
              <a:t>Garbled Circuits  </a:t>
            </a:r>
            <a:r>
              <a:rPr lang="en-US" altLang="zh-CN" sz="1600" b="0" kern="0" dirty="0">
                <a:ea typeface="宋体" pitchFamily="2" charset="-122"/>
              </a:rPr>
              <a:t>≈  SKE ciphertext tuples ≈  $   </a:t>
            </a:r>
            <a:r>
              <a:rPr lang="en-US" altLang="zh-CN" sz="1600" b="0" kern="0" dirty="0">
                <a:ea typeface="宋体" pitchFamily="2" charset="-122"/>
                <a:sym typeface="Symbol"/>
              </a:rPr>
              <a:t>[vAHL’05]</a:t>
            </a:r>
          </a:p>
          <a:p>
            <a:pPr eaLnBrk="1" hangingPunct="1">
              <a:spcAft>
                <a:spcPts val="600"/>
              </a:spcAft>
              <a:buClr>
                <a:srgbClr val="FF0000"/>
              </a:buClr>
              <a:buSzPct val="100000"/>
              <a:buFont typeface="Webdings" panose="05030102010509060703" pitchFamily="18" charset="2"/>
              <a:buChar char=""/>
              <a:defRPr/>
            </a:pPr>
            <a:r>
              <a:rPr lang="en-US" altLang="zh-CN" sz="1600" b="0" kern="0" dirty="0">
                <a:ea typeface="宋体" pitchFamily="2" charset="-122"/>
                <a:sym typeface="Symbol"/>
              </a:rPr>
              <a:t>ZK Proofs:  Verifiable  </a:t>
            </a:r>
            <a:r>
              <a:rPr lang="en-US" altLang="zh-CN" sz="1600" b="0" kern="0" dirty="0">
                <a:ea typeface="宋体" pitchFamily="2" charset="-122"/>
                <a:sym typeface="Symbol" panose="05050102010706020507" pitchFamily="18" charset="2"/>
              </a:rPr>
              <a:t>  Non-Covert</a:t>
            </a:r>
            <a:endParaRPr lang="en-US" altLang="zh-CN" sz="1600" b="0" kern="0" dirty="0">
              <a:ea typeface="宋体" pitchFamily="2" charset="-122"/>
              <a:sym typeface="Symbol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28DDF2E-4497-493B-93C9-E25DD7C46E0B}"/>
              </a:ext>
            </a:extLst>
          </p:cNvPr>
          <p:cNvGrpSpPr/>
          <p:nvPr/>
        </p:nvGrpSpPr>
        <p:grpSpPr>
          <a:xfrm>
            <a:off x="7078147" y="3044317"/>
            <a:ext cx="1747655" cy="1112477"/>
            <a:chOff x="7167745" y="2644771"/>
            <a:chExt cx="1747655" cy="1112477"/>
          </a:xfrm>
        </p:grpSpPr>
        <p:sp>
          <p:nvSpPr>
            <p:cNvPr id="6" name="Right Brace 5">
              <a:extLst>
                <a:ext uri="{FF2B5EF4-FFF2-40B4-BE49-F238E27FC236}">
                  <a16:creationId xmlns:a16="http://schemas.microsoft.com/office/drawing/2014/main" id="{648DFF71-468E-4960-A9D4-78DDB38042F5}"/>
                </a:ext>
              </a:extLst>
            </p:cNvPr>
            <p:cNvSpPr/>
            <p:nvPr/>
          </p:nvSpPr>
          <p:spPr bwMode="auto">
            <a:xfrm>
              <a:off x="7167745" y="2895600"/>
              <a:ext cx="266315" cy="609600"/>
            </a:xfrm>
            <a:prstGeom prst="rightBrace">
              <a:avLst>
                <a:gd name="adj1" fmla="val 8333"/>
                <a:gd name="adj2" fmla="val 51154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4" name="Rectangle 3">
              <a:extLst>
                <a:ext uri="{FF2B5EF4-FFF2-40B4-BE49-F238E27FC236}">
                  <a16:creationId xmlns:a16="http://schemas.microsoft.com/office/drawing/2014/main" id="{97A7DA08-457D-4009-B2FD-7C4CE52258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3800" y="2644771"/>
              <a:ext cx="1371600" cy="1112477"/>
            </a:xfrm>
            <a:prstGeom prst="rect">
              <a:avLst/>
            </a:prstGeom>
            <a:ln w="12700">
              <a:solidFill>
                <a:schemeClr val="tx1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 eaLnBrk="1" hangingPunct="1">
                <a:spcAft>
                  <a:spcPts val="600"/>
                </a:spcAft>
                <a:buNone/>
                <a:defRPr/>
              </a:pPr>
              <a:r>
                <a:rPr lang="en-US" altLang="zh-CN" sz="1600" b="0" kern="0" dirty="0">
                  <a:ea typeface="宋体" pitchFamily="2" charset="-122"/>
                  <a:sym typeface="Symbol"/>
                </a:rPr>
                <a:t>Covert 2PC for passive adversaries [vAHL’05]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3ACEEF0A-FD0E-46E5-9E34-67EA91A6CB20}"/>
              </a:ext>
            </a:extLst>
          </p:cNvPr>
          <p:cNvGrpSpPr/>
          <p:nvPr/>
        </p:nvGrpSpPr>
        <p:grpSpPr>
          <a:xfrm>
            <a:off x="1905000" y="4947433"/>
            <a:ext cx="4372904" cy="386567"/>
            <a:chOff x="1564408" y="4167499"/>
            <a:chExt cx="4810194" cy="386567"/>
          </a:xfrm>
        </p:grpSpPr>
        <p:sp>
          <p:nvSpPr>
            <p:cNvPr id="65" name="Text Box 130">
              <a:extLst>
                <a:ext uri="{FF2B5EF4-FFF2-40B4-BE49-F238E27FC236}">
                  <a16:creationId xmlns:a16="http://schemas.microsoft.com/office/drawing/2014/main" id="{8AD48AC5-C406-44A1-83D4-F7ECC3A559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4408" y="4167499"/>
              <a:ext cx="161255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 b="0" dirty="0">
                  <a:ea typeface="宋体" pitchFamily="2" charset="-122"/>
                </a:rPr>
                <a:t>0</a:t>
              </a:r>
              <a:r>
                <a:rPr lang="en-US" altLang="zh-CN" sz="1600" b="0" dirty="0">
                  <a:ea typeface="宋体" pitchFamily="2" charset="-122"/>
                  <a:sym typeface="Wingdings 3" panose="05040102010807070707" pitchFamily="18" charset="2"/>
                </a:rPr>
                <a:t> </a:t>
              </a:r>
              <a:r>
                <a:rPr lang="en-US" altLang="zh-CN" sz="1600" b="0" dirty="0">
                  <a:ea typeface="宋体" pitchFamily="2" charset="-122"/>
                </a:rPr>
                <a:t>Verifier(x)</a:t>
              </a:r>
              <a:endParaRPr lang="en-US" altLang="zh-CN" sz="1200" baseline="30000" dirty="0">
                <a:ea typeface="宋体" pitchFamily="2" charset="-122"/>
              </a:endParaRPr>
            </a:p>
          </p:txBody>
        </p:sp>
        <p:sp>
          <p:nvSpPr>
            <p:cNvPr id="66" name="Text Box 130">
              <a:extLst>
                <a:ext uri="{FF2B5EF4-FFF2-40B4-BE49-F238E27FC236}">
                  <a16:creationId xmlns:a16="http://schemas.microsoft.com/office/drawing/2014/main" id="{97AF942E-C6CA-4C84-9996-C4857E967A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94874" y="4175537"/>
              <a:ext cx="87972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 b="0" dirty="0">
                  <a:ea typeface="宋体" pitchFamily="2" charset="-122"/>
                </a:rPr>
                <a:t>$</a:t>
              </a:r>
              <a:r>
                <a:rPr lang="en-US" altLang="zh-CN" sz="1600" b="0" baseline="30000" dirty="0">
                  <a:ea typeface="宋体" pitchFamily="2" charset="-122"/>
                </a:rPr>
                <a:t>|Prover|</a:t>
              </a:r>
              <a:endParaRPr lang="en-US" altLang="zh-CN" sz="1200" b="0" baseline="30000" dirty="0">
                <a:ea typeface="宋体" pitchFamily="2" charset="-122"/>
              </a:endParaRPr>
            </a:p>
          </p:txBody>
        </p: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5E8CE80E-04D3-4E68-9EA1-9C2D6140D0EA}"/>
                </a:ext>
              </a:extLst>
            </p:cNvPr>
            <p:cNvGrpSpPr/>
            <p:nvPr/>
          </p:nvGrpSpPr>
          <p:grpSpPr>
            <a:xfrm>
              <a:off x="5030839" y="4331298"/>
              <a:ext cx="464035" cy="103884"/>
              <a:chOff x="4982861" y="4288618"/>
              <a:chExt cx="464035" cy="103884"/>
            </a:xfrm>
          </p:grpSpPr>
          <p:sp>
            <p:nvSpPr>
              <p:cNvPr id="72" name="Line 129">
                <a:extLst>
                  <a:ext uri="{FF2B5EF4-FFF2-40B4-BE49-F238E27FC236}">
                    <a16:creationId xmlns:a16="http://schemas.microsoft.com/office/drawing/2014/main" id="{815983FE-0816-4A42-84B0-B2DAD7D683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4982861" y="4288618"/>
                <a:ext cx="441325" cy="0"/>
              </a:xfrm>
              <a:prstGeom prst="line">
                <a:avLst/>
              </a:prstGeom>
              <a:noFill/>
              <a:ln w="25400">
                <a:solidFill>
                  <a:srgbClr val="000066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73" name="Line 128">
                <a:extLst>
                  <a:ext uri="{FF2B5EF4-FFF2-40B4-BE49-F238E27FC236}">
                    <a16:creationId xmlns:a16="http://schemas.microsoft.com/office/drawing/2014/main" id="{9AD9509D-E892-41B8-998E-B7B7CEF1D4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05571" y="4392502"/>
                <a:ext cx="441325" cy="0"/>
              </a:xfrm>
              <a:prstGeom prst="line">
                <a:avLst/>
              </a:prstGeom>
              <a:noFill/>
              <a:ln w="25400">
                <a:solidFill>
                  <a:srgbClr val="000066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200"/>
              </a:p>
            </p:txBody>
          </p:sp>
        </p:grpSp>
        <p:sp>
          <p:nvSpPr>
            <p:cNvPr id="68" name="Rectangle 3">
              <a:extLst>
                <a:ext uri="{FF2B5EF4-FFF2-40B4-BE49-F238E27FC236}">
                  <a16:creationId xmlns:a16="http://schemas.microsoft.com/office/drawing/2014/main" id="{D6F85D44-BE3E-4143-AD6A-0ED14080CB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2261" y="4184734"/>
              <a:ext cx="1110740" cy="369332"/>
            </a:xfrm>
            <a:prstGeom prst="rect">
              <a:avLst/>
            </a:prstGeom>
            <a:ln w="12700">
              <a:solidFill>
                <a:schemeClr val="tx1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 eaLnBrk="1" hangingPunct="1">
                <a:spcAft>
                  <a:spcPts val="600"/>
                </a:spcAft>
                <a:buNone/>
                <a:defRPr/>
              </a:pPr>
              <a:r>
                <a:rPr lang="en-US" altLang="zh-CN" sz="1400" b="0" kern="0" dirty="0">
                  <a:ea typeface="宋体" pitchFamily="2" charset="-122"/>
                  <a:sym typeface="Symbol"/>
                </a:rPr>
                <a:t>ZK proof</a:t>
              </a:r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9976534F-E857-477A-8F53-1590F0F7D5C1}"/>
                </a:ext>
              </a:extLst>
            </p:cNvPr>
            <p:cNvGrpSpPr/>
            <p:nvPr/>
          </p:nvGrpSpPr>
          <p:grpSpPr>
            <a:xfrm>
              <a:off x="3300389" y="4317458"/>
              <a:ext cx="481619" cy="103884"/>
              <a:chOff x="4965277" y="4288618"/>
              <a:chExt cx="481619" cy="103884"/>
            </a:xfrm>
          </p:grpSpPr>
          <p:sp>
            <p:nvSpPr>
              <p:cNvPr id="70" name="Line 129">
                <a:extLst>
                  <a:ext uri="{FF2B5EF4-FFF2-40B4-BE49-F238E27FC236}">
                    <a16:creationId xmlns:a16="http://schemas.microsoft.com/office/drawing/2014/main" id="{AE313A3D-F0F5-4228-9861-86C282F02A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4965277" y="4288618"/>
                <a:ext cx="441325" cy="0"/>
              </a:xfrm>
              <a:prstGeom prst="line">
                <a:avLst/>
              </a:prstGeom>
              <a:noFill/>
              <a:ln w="25400">
                <a:solidFill>
                  <a:srgbClr val="000066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71" name="Line 128">
                <a:extLst>
                  <a:ext uri="{FF2B5EF4-FFF2-40B4-BE49-F238E27FC236}">
                    <a16:creationId xmlns:a16="http://schemas.microsoft.com/office/drawing/2014/main" id="{47ADBBDF-FC10-4356-932F-E44153968F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05571" y="4392502"/>
                <a:ext cx="441325" cy="0"/>
              </a:xfrm>
              <a:prstGeom prst="line">
                <a:avLst/>
              </a:prstGeom>
              <a:noFill/>
              <a:ln w="25400">
                <a:solidFill>
                  <a:srgbClr val="000066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200"/>
              </a:p>
            </p:txBody>
          </p:sp>
        </p:grp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27A7C17-ED70-4134-A902-77152D17BE2D}"/>
              </a:ext>
            </a:extLst>
          </p:cNvPr>
          <p:cNvGrpSpPr/>
          <p:nvPr/>
        </p:nvGrpSpPr>
        <p:grpSpPr>
          <a:xfrm>
            <a:off x="7078147" y="4067633"/>
            <a:ext cx="1820429" cy="2461041"/>
            <a:chOff x="6992016" y="1841191"/>
            <a:chExt cx="1736130" cy="2566299"/>
          </a:xfrm>
        </p:grpSpPr>
        <p:sp>
          <p:nvSpPr>
            <p:cNvPr id="76" name="Right Brace 75">
              <a:extLst>
                <a:ext uri="{FF2B5EF4-FFF2-40B4-BE49-F238E27FC236}">
                  <a16:creationId xmlns:a16="http://schemas.microsoft.com/office/drawing/2014/main" id="{25C3F2AF-CF25-4082-98DE-1BF82BE97B26}"/>
                </a:ext>
              </a:extLst>
            </p:cNvPr>
            <p:cNvSpPr/>
            <p:nvPr/>
          </p:nvSpPr>
          <p:spPr bwMode="auto">
            <a:xfrm>
              <a:off x="6992016" y="1841191"/>
              <a:ext cx="294696" cy="2566299"/>
            </a:xfrm>
            <a:prstGeom prst="rightBrace">
              <a:avLst>
                <a:gd name="adj1" fmla="val 8333"/>
                <a:gd name="adj2" fmla="val 51154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7" name="Rectangle 3">
              <a:extLst>
                <a:ext uri="{FF2B5EF4-FFF2-40B4-BE49-F238E27FC236}">
                  <a16:creationId xmlns:a16="http://schemas.microsoft.com/office/drawing/2014/main" id="{2831D9DF-68C4-4A16-B476-A3542E6331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56546" y="2354402"/>
              <a:ext cx="1371600" cy="1365214"/>
            </a:xfrm>
            <a:prstGeom prst="rect">
              <a:avLst/>
            </a:prstGeom>
            <a:ln w="12700">
              <a:solidFill>
                <a:schemeClr val="tx1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 eaLnBrk="1" hangingPunct="1">
                <a:spcAft>
                  <a:spcPts val="600"/>
                </a:spcAft>
                <a:buNone/>
                <a:defRPr/>
              </a:pPr>
              <a:r>
                <a:rPr lang="en-US" altLang="zh-CN" sz="1600" b="0" kern="0" dirty="0">
                  <a:ea typeface="宋体" pitchFamily="2" charset="-122"/>
                  <a:sym typeface="Symbol"/>
                </a:rPr>
                <a:t>Tools for enforcing honest protocol behavior</a:t>
              </a:r>
            </a:p>
          </p:txBody>
        </p: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9EB3518E-8DEF-4D26-A80E-4E8F1E5E15C8}"/>
              </a:ext>
            </a:extLst>
          </p:cNvPr>
          <p:cNvCxnSpPr>
            <a:cxnSpLocks/>
          </p:cNvCxnSpPr>
          <p:nvPr/>
        </p:nvCxnSpPr>
        <p:spPr bwMode="auto">
          <a:xfrm>
            <a:off x="988641" y="4305593"/>
            <a:ext cx="1157287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3AA89A9-4C1C-4711-B2BB-4059510B841A}"/>
              </a:ext>
            </a:extLst>
          </p:cNvPr>
          <p:cNvGrpSpPr/>
          <p:nvPr/>
        </p:nvGrpSpPr>
        <p:grpSpPr>
          <a:xfrm>
            <a:off x="1905000" y="4516609"/>
            <a:ext cx="4839005" cy="378529"/>
            <a:chOff x="1573250" y="4175537"/>
            <a:chExt cx="5322905" cy="378529"/>
          </a:xfrm>
        </p:grpSpPr>
        <p:sp>
          <p:nvSpPr>
            <p:cNvPr id="80" name="Text Box 130">
              <a:extLst>
                <a:ext uri="{FF2B5EF4-FFF2-40B4-BE49-F238E27FC236}">
                  <a16:creationId xmlns:a16="http://schemas.microsoft.com/office/drawing/2014/main" id="{0B08AE23-416A-4D94-9878-D12ADC777E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3250" y="4184734"/>
              <a:ext cx="161255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 b="0" dirty="0">
                  <a:ea typeface="宋体" pitchFamily="2" charset="-122"/>
                </a:rPr>
                <a:t>1</a:t>
              </a:r>
              <a:r>
                <a:rPr lang="en-US" altLang="zh-CN" sz="1600" b="0" dirty="0">
                  <a:ea typeface="宋体" pitchFamily="2" charset="-122"/>
                  <a:sym typeface="Wingdings 3" panose="05040102010807070707" pitchFamily="18" charset="2"/>
                </a:rPr>
                <a:t> </a:t>
              </a:r>
              <a:r>
                <a:rPr lang="en-US" altLang="zh-CN" sz="1600" b="0" dirty="0">
                  <a:ea typeface="宋体" pitchFamily="2" charset="-122"/>
                </a:rPr>
                <a:t>Verifier(x)</a:t>
              </a:r>
              <a:endParaRPr lang="en-US" altLang="zh-CN" sz="1200" baseline="30000" dirty="0">
                <a:ea typeface="宋体" pitchFamily="2" charset="-122"/>
              </a:endParaRPr>
            </a:p>
          </p:txBody>
        </p:sp>
        <p:sp>
          <p:nvSpPr>
            <p:cNvPr id="81" name="Text Box 130">
              <a:extLst>
                <a:ext uri="{FF2B5EF4-FFF2-40B4-BE49-F238E27FC236}">
                  <a16:creationId xmlns:a16="http://schemas.microsoft.com/office/drawing/2014/main" id="{A8319273-4F20-4778-A573-5F198A296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94874" y="4175537"/>
              <a:ext cx="140128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 b="0" dirty="0">
                  <a:ea typeface="宋体" pitchFamily="2" charset="-122"/>
                </a:rPr>
                <a:t>Prover(x,w)</a:t>
              </a:r>
              <a:endParaRPr lang="en-US" altLang="zh-CN" sz="1200" b="0" baseline="-25000" dirty="0">
                <a:ea typeface="宋体" pitchFamily="2" charset="-122"/>
              </a:endParaRPr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841C6320-AA52-43EC-960C-092DA3FA2276}"/>
                </a:ext>
              </a:extLst>
            </p:cNvPr>
            <p:cNvGrpSpPr/>
            <p:nvPr/>
          </p:nvGrpSpPr>
          <p:grpSpPr>
            <a:xfrm>
              <a:off x="5039631" y="4331298"/>
              <a:ext cx="455243" cy="103884"/>
              <a:chOff x="4991653" y="4288618"/>
              <a:chExt cx="455243" cy="103884"/>
            </a:xfrm>
          </p:grpSpPr>
          <p:sp>
            <p:nvSpPr>
              <p:cNvPr id="87" name="Line 129">
                <a:extLst>
                  <a:ext uri="{FF2B5EF4-FFF2-40B4-BE49-F238E27FC236}">
                    <a16:creationId xmlns:a16="http://schemas.microsoft.com/office/drawing/2014/main" id="{A9B0C2A8-B8BA-451C-B8C9-5C3A33F1B6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4991653" y="4288618"/>
                <a:ext cx="441325" cy="0"/>
              </a:xfrm>
              <a:prstGeom prst="line">
                <a:avLst/>
              </a:prstGeom>
              <a:noFill/>
              <a:ln w="25400">
                <a:solidFill>
                  <a:srgbClr val="000066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88" name="Line 128">
                <a:extLst>
                  <a:ext uri="{FF2B5EF4-FFF2-40B4-BE49-F238E27FC236}">
                    <a16:creationId xmlns:a16="http://schemas.microsoft.com/office/drawing/2014/main" id="{BF756EA9-0A39-42D3-8CFA-35D1775743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05571" y="4392502"/>
                <a:ext cx="441325" cy="0"/>
              </a:xfrm>
              <a:prstGeom prst="line">
                <a:avLst/>
              </a:prstGeom>
              <a:noFill/>
              <a:ln w="25400">
                <a:solidFill>
                  <a:srgbClr val="000066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200"/>
              </a:p>
            </p:txBody>
          </p:sp>
        </p:grpSp>
        <p:sp>
          <p:nvSpPr>
            <p:cNvPr id="83" name="Rectangle 3">
              <a:extLst>
                <a:ext uri="{FF2B5EF4-FFF2-40B4-BE49-F238E27FC236}">
                  <a16:creationId xmlns:a16="http://schemas.microsoft.com/office/drawing/2014/main" id="{EED543C6-85D4-4493-88B8-5043217987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2261" y="4184734"/>
              <a:ext cx="1110740" cy="369332"/>
            </a:xfrm>
            <a:prstGeom prst="rect">
              <a:avLst/>
            </a:prstGeom>
            <a:ln w="12700">
              <a:solidFill>
                <a:schemeClr val="tx1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 eaLnBrk="1" hangingPunct="1">
                <a:spcAft>
                  <a:spcPts val="600"/>
                </a:spcAft>
                <a:buNone/>
                <a:defRPr/>
              </a:pPr>
              <a:r>
                <a:rPr lang="en-US" altLang="zh-CN" sz="1400" b="0" kern="0" dirty="0">
                  <a:ea typeface="宋体" pitchFamily="2" charset="-122"/>
                  <a:sym typeface="Symbol"/>
                </a:rPr>
                <a:t>ZK proof</a:t>
              </a:r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C56B5306-7D22-4BE9-934F-31751B300DE9}"/>
                </a:ext>
              </a:extLst>
            </p:cNvPr>
            <p:cNvGrpSpPr/>
            <p:nvPr/>
          </p:nvGrpSpPr>
          <p:grpSpPr>
            <a:xfrm>
              <a:off x="3300389" y="4317458"/>
              <a:ext cx="481619" cy="103884"/>
              <a:chOff x="4965277" y="4288618"/>
              <a:chExt cx="481619" cy="103884"/>
            </a:xfrm>
          </p:grpSpPr>
          <p:sp>
            <p:nvSpPr>
              <p:cNvPr id="85" name="Line 129">
                <a:extLst>
                  <a:ext uri="{FF2B5EF4-FFF2-40B4-BE49-F238E27FC236}">
                    <a16:creationId xmlns:a16="http://schemas.microsoft.com/office/drawing/2014/main" id="{1C09DF6F-7A2B-4902-A381-F2D3A7D40E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4965277" y="4288618"/>
                <a:ext cx="441325" cy="0"/>
              </a:xfrm>
              <a:prstGeom prst="line">
                <a:avLst/>
              </a:prstGeom>
              <a:noFill/>
              <a:ln w="25400">
                <a:solidFill>
                  <a:srgbClr val="000066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86" name="Line 128">
                <a:extLst>
                  <a:ext uri="{FF2B5EF4-FFF2-40B4-BE49-F238E27FC236}">
                    <a16:creationId xmlns:a16="http://schemas.microsoft.com/office/drawing/2014/main" id="{63791EDE-B724-405B-929B-AEDF9ADE90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05571" y="4392502"/>
                <a:ext cx="441325" cy="0"/>
              </a:xfrm>
              <a:prstGeom prst="line">
                <a:avLst/>
              </a:prstGeom>
              <a:noFill/>
              <a:ln w="25400">
                <a:solidFill>
                  <a:srgbClr val="000066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200"/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429406B-1F5B-6558-BE30-789551ACFC66}"/>
              </a:ext>
            </a:extLst>
          </p:cNvPr>
          <p:cNvGrpSpPr/>
          <p:nvPr/>
        </p:nvGrpSpPr>
        <p:grpSpPr>
          <a:xfrm>
            <a:off x="2573177" y="838200"/>
            <a:ext cx="3918196" cy="744243"/>
            <a:chOff x="4424069" y="1068970"/>
            <a:chExt cx="3918196" cy="7442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 Box 130">
                  <a:extLst>
                    <a:ext uri="{FF2B5EF4-FFF2-40B4-BE49-F238E27FC236}">
                      <a16:creationId xmlns:a16="http://schemas.microsoft.com/office/drawing/2014/main" id="{1D4DE1DF-6DDC-539C-ED21-A63F1187C34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24069" y="1216834"/>
                  <a:ext cx="75693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¡"/>
                    <a:defRPr sz="2900"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2500"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Wingdings" pitchFamily="2" charset="2"/>
                    <a:buChar char="¡"/>
                    <a:defRPr sz="2200"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CN" sz="1800" b="0" dirty="0">
                      <a:ea typeface="宋体" pitchFamily="2" charset="-122"/>
                    </a:rPr>
                    <a:t>A</a:t>
                  </a:r>
                  <a:r>
                    <a:rPr kumimoji="0" lang="en-US" altLang="zh-CN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66"/>
                      </a:solidFill>
                      <a:effectLst/>
                      <a:uLnTx/>
                      <a:uFillTx/>
                      <a:latin typeface="Verdana" pitchFamily="34" charset="0"/>
                      <a:ea typeface="宋体" pitchFamily="2" charset="-122"/>
                      <a:cs typeface="+mn-cs"/>
                    </a:rPr>
                    <a:t> </a:t>
                  </a:r>
                  <a:r>
                    <a:rPr kumimoji="0" lang="en-US" altLang="zh-CN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66"/>
                      </a:solidFill>
                      <a:effectLst/>
                      <a:uLnTx/>
                      <a:uFillTx/>
                      <a:latin typeface="Verdana" pitchFamily="34" charset="0"/>
                      <a:ea typeface="宋体" pitchFamily="2" charset="-122"/>
                      <a:cs typeface="+mn-cs"/>
                    </a:rPr>
                    <a:t>/</a:t>
                  </a:r>
                  <a14:m>
                    <m:oMath xmlns:m="http://schemas.openxmlformats.org/officeDocument/2006/math">
                      <m:r>
                        <a:rPr kumimoji="0" lang="en-US" altLang="zh-CN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⊥</m:t>
                      </m:r>
                    </m:oMath>
                  </a14:m>
                  <a:endParaRPr lang="en-US" altLang="zh-CN" sz="1400" baseline="30000" dirty="0">
                    <a:ea typeface="宋体" pitchFamily="2" charset="-122"/>
                  </a:endParaRPr>
                </a:p>
              </p:txBody>
            </p:sp>
          </mc:Choice>
          <mc:Fallback xmlns="">
            <p:sp>
              <p:nvSpPr>
                <p:cNvPr id="18" name="Text Box 130">
                  <a:extLst>
                    <a:ext uri="{FF2B5EF4-FFF2-40B4-BE49-F238E27FC236}">
                      <a16:creationId xmlns:a16="http://schemas.microsoft.com/office/drawing/2014/main" id="{1D4DE1DF-6DDC-539C-ED21-A63F1187C34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424069" y="1216834"/>
                  <a:ext cx="756938" cy="461665"/>
                </a:xfrm>
                <a:prstGeom prst="rect">
                  <a:avLst/>
                </a:prstGeom>
                <a:blipFill>
                  <a:blip r:embed="rId3"/>
                  <a:stretch>
                    <a:fillRect l="-6452" t="-12000" b="-29333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 Box 131">
                  <a:extLst>
                    <a:ext uri="{FF2B5EF4-FFF2-40B4-BE49-F238E27FC236}">
                      <a16:creationId xmlns:a16="http://schemas.microsoft.com/office/drawing/2014/main" id="{FBB47DC8-3535-AB4F-F08B-4B82ABA65C0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867400" y="1068970"/>
                  <a:ext cx="1066800" cy="744243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bIns="9144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lnSpc>
                      <a:spcPct val="150000"/>
                    </a:lnSpc>
                    <a:defRPr/>
                  </a:pPr>
                  <a:r>
                    <a:rPr lang="el-GR" altLang="zh-CN" sz="1400" dirty="0">
                      <a:solidFill>
                        <a:srgbClr val="000066"/>
                      </a:solidFill>
                      <a:latin typeface="Arial"/>
                      <a:ea typeface="宋体" pitchFamily="2" charset="-122"/>
                      <a:cs typeface="Arial"/>
                    </a:rPr>
                    <a:t>π</a:t>
                  </a:r>
                  <a:r>
                    <a:rPr lang="en-US" altLang="zh-CN" sz="1400" dirty="0">
                      <a:solidFill>
                        <a:srgbClr val="000066"/>
                      </a:solidFill>
                      <a:latin typeface="Arial"/>
                      <a:ea typeface="宋体" pitchFamily="2" charset="-122"/>
                      <a:cs typeface="Arial"/>
                    </a:rPr>
                    <a:t> for C</a:t>
                  </a:r>
                </a:p>
                <a:p>
                  <a:pPr algn="ctr">
                    <a:lnSpc>
                      <a:spcPct val="150000"/>
                    </a:lnSpc>
                    <a:defRPr/>
                  </a:pPr>
                  <a:r>
                    <a:rPr lang="en-US" altLang="zh-CN" sz="1400" dirty="0">
                      <a:solidFill>
                        <a:srgbClr val="000066"/>
                      </a:solidFill>
                      <a:latin typeface="Arial"/>
                      <a:ea typeface="宋体" pitchFamily="2" charset="-122"/>
                      <a:cs typeface="Arial"/>
                    </a:rPr>
                    <a:t>(or $ on </a:t>
                  </a:r>
                  <a14:m>
                    <m:oMath xmlns:m="http://schemas.openxmlformats.org/officeDocument/2006/math">
                      <m:r>
                        <a:rPr lang="en-US" altLang="zh-CN" sz="1400" b="0" i="1" dirty="0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⊥</m:t>
                      </m:r>
                    </m:oMath>
                  </a14:m>
                  <a:r>
                    <a:rPr lang="en-US" altLang="zh-CN" sz="1400" dirty="0">
                      <a:solidFill>
                        <a:srgbClr val="000066"/>
                      </a:solidFill>
                      <a:latin typeface="Arial"/>
                      <a:ea typeface="宋体" pitchFamily="2" charset="-122"/>
                      <a:cs typeface="Arial"/>
                    </a:rPr>
                    <a:t>)</a:t>
                  </a:r>
                  <a:endParaRPr lang="en-US" altLang="zh-CN" sz="1400" dirty="0">
                    <a:latin typeface="Verdana" pitchFamily="34" charset="0"/>
                    <a:ea typeface="宋体" pitchFamily="2" charset="-122"/>
                    <a:cs typeface="Arial"/>
                  </a:endParaRPr>
                </a:p>
              </p:txBody>
            </p:sp>
          </mc:Choice>
          <mc:Fallback xmlns="">
            <p:sp>
              <p:nvSpPr>
                <p:cNvPr id="19" name="Text Box 131">
                  <a:extLst>
                    <a:ext uri="{FF2B5EF4-FFF2-40B4-BE49-F238E27FC236}">
                      <a16:creationId xmlns:a16="http://schemas.microsoft.com/office/drawing/2014/main" id="{FBB47DC8-3535-AB4F-F08B-4B82ABA65C0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67400" y="1068970"/>
                  <a:ext cx="1066800" cy="744243"/>
                </a:xfrm>
                <a:prstGeom prst="rect">
                  <a:avLst/>
                </a:prstGeom>
                <a:blipFill>
                  <a:blip r:embed="rId4"/>
                  <a:stretch>
                    <a:fillRect l="-559"/>
                  </a:stretch>
                </a:blipFill>
                <a:ln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 Box 130">
                  <a:extLst>
                    <a:ext uri="{FF2B5EF4-FFF2-40B4-BE49-F238E27FC236}">
                      <a16:creationId xmlns:a16="http://schemas.microsoft.com/office/drawing/2014/main" id="{2DA53268-E9BA-5C04-72AD-C16BBF8D0FA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583724" y="1222052"/>
                  <a:ext cx="758541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¡"/>
                    <a:defRPr sz="2900"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2500"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Wingdings" pitchFamily="2" charset="2"/>
                    <a:buChar char="¡"/>
                    <a:defRPr sz="2200"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CN" sz="1800" b="0" dirty="0">
                      <a:ea typeface="宋体" pitchFamily="2" charset="-122"/>
                    </a:rPr>
                    <a:t>B</a:t>
                  </a:r>
                  <a:r>
                    <a:rPr kumimoji="0" lang="en-US" altLang="zh-CN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66"/>
                      </a:solidFill>
                      <a:effectLst/>
                      <a:uLnTx/>
                      <a:uFillTx/>
                      <a:latin typeface="Verdana" pitchFamily="34" charset="0"/>
                      <a:ea typeface="宋体" pitchFamily="2" charset="-122"/>
                      <a:cs typeface="+mn-cs"/>
                    </a:rPr>
                    <a:t> </a:t>
                  </a:r>
                  <a:r>
                    <a:rPr kumimoji="0" lang="en-US" altLang="zh-CN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66"/>
                      </a:solidFill>
                      <a:effectLst/>
                      <a:uLnTx/>
                      <a:uFillTx/>
                      <a:latin typeface="Verdana" pitchFamily="34" charset="0"/>
                      <a:ea typeface="宋体" pitchFamily="2" charset="-122"/>
                      <a:cs typeface="+mn-cs"/>
                    </a:rPr>
                    <a:t>/</a:t>
                  </a:r>
                  <a14:m>
                    <m:oMath xmlns:m="http://schemas.openxmlformats.org/officeDocument/2006/math">
                      <m:r>
                        <a:rPr kumimoji="0" lang="en-US" altLang="zh-CN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⊥</m:t>
                      </m:r>
                    </m:oMath>
                  </a14:m>
                  <a:endParaRPr lang="en-US" altLang="zh-CN" sz="1400" b="0" baseline="-25000" dirty="0">
                    <a:ea typeface="宋体" pitchFamily="2" charset="-122"/>
                  </a:endParaRPr>
                </a:p>
              </p:txBody>
            </p:sp>
          </mc:Choice>
          <mc:Fallback xmlns="">
            <p:sp>
              <p:nvSpPr>
                <p:cNvPr id="20" name="Text Box 130">
                  <a:extLst>
                    <a:ext uri="{FF2B5EF4-FFF2-40B4-BE49-F238E27FC236}">
                      <a16:creationId xmlns:a16="http://schemas.microsoft.com/office/drawing/2014/main" id="{2DA53268-E9BA-5C04-72AD-C16BBF8D0FA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583724" y="1222052"/>
                  <a:ext cx="758541" cy="461665"/>
                </a:xfrm>
                <a:prstGeom prst="rect">
                  <a:avLst/>
                </a:prstGeom>
                <a:blipFill>
                  <a:blip r:embed="rId5"/>
                  <a:stretch>
                    <a:fillRect l="-6400" t="-12000" b="-29333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Line 129">
              <a:extLst>
                <a:ext uri="{FF2B5EF4-FFF2-40B4-BE49-F238E27FC236}">
                  <a16:creationId xmlns:a16="http://schemas.microsoft.com/office/drawing/2014/main" id="{C94D56D7-491B-0026-36D3-0AA423D4941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5240338" y="1299266"/>
              <a:ext cx="441325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2" name="Line 128">
              <a:extLst>
                <a:ext uri="{FF2B5EF4-FFF2-40B4-BE49-F238E27FC236}">
                  <a16:creationId xmlns:a16="http://schemas.microsoft.com/office/drawing/2014/main" id="{55258509-10EB-2077-2BD5-3E919352A0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9388" y="1461191"/>
              <a:ext cx="441325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3" name="Line 129">
              <a:extLst>
                <a:ext uri="{FF2B5EF4-FFF2-40B4-BE49-F238E27FC236}">
                  <a16:creationId xmlns:a16="http://schemas.microsoft.com/office/drawing/2014/main" id="{103C2C6B-7AB0-921C-35A5-275E5EA5436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5240338" y="1621529"/>
              <a:ext cx="441325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4" name="Line 129">
              <a:extLst>
                <a:ext uri="{FF2B5EF4-FFF2-40B4-BE49-F238E27FC236}">
                  <a16:creationId xmlns:a16="http://schemas.microsoft.com/office/drawing/2014/main" id="{74E73791-BFB1-A3B3-E4B5-3E0D067330A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7072313" y="1299266"/>
              <a:ext cx="441325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5" name="Line 128">
              <a:extLst>
                <a:ext uri="{FF2B5EF4-FFF2-40B4-BE49-F238E27FC236}">
                  <a16:creationId xmlns:a16="http://schemas.microsoft.com/office/drawing/2014/main" id="{6FF4A4C6-1FD1-EC88-6EE6-2441434EF8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89776" y="1461191"/>
              <a:ext cx="441325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6" name="Line 129">
              <a:extLst>
                <a:ext uri="{FF2B5EF4-FFF2-40B4-BE49-F238E27FC236}">
                  <a16:creationId xmlns:a16="http://schemas.microsoft.com/office/drawing/2014/main" id="{BFD663E2-34F8-E882-DAE1-F50CAA75D11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7072313" y="1621529"/>
              <a:ext cx="441325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259488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uiExpand="1" build="p" animBg="1"/>
      <p:bldP spid="3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>
            <a:extLst>
              <a:ext uri="{FF2B5EF4-FFF2-40B4-BE49-F238E27FC236}">
                <a16:creationId xmlns:a16="http://schemas.microsoft.com/office/drawing/2014/main" id="{DD219BE1-B39B-4875-ACF0-794F93CAC1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988"/>
            <a:ext cx="8077200" cy="533400"/>
          </a:xfrm>
        </p:spPr>
        <p:txBody>
          <a:bodyPr/>
          <a:lstStyle/>
          <a:p>
            <a:pPr algn="ctr" eaLnBrk="1" hangingPunct="1"/>
            <a:r>
              <a:rPr lang="en-US" altLang="zh-CN" sz="2800" dirty="0">
                <a:ea typeface="宋体" pitchFamily="2" charset="-122"/>
              </a:rPr>
              <a:t>Towards covert (group-based) AKE (</a:t>
            </a:r>
            <a:r>
              <a:rPr lang="en-US" altLang="zh-CN" sz="2800" dirty="0" err="1">
                <a:ea typeface="宋体" pitchFamily="2" charset="-122"/>
              </a:rPr>
              <a:t>cAKE</a:t>
            </a:r>
            <a:r>
              <a:rPr lang="en-US" altLang="zh-CN" sz="2800" dirty="0">
                <a:ea typeface="宋体" pitchFamily="2" charset="-122"/>
              </a:rPr>
              <a:t>)</a:t>
            </a:r>
            <a:endParaRPr lang="en-US" altLang="zh-CN" sz="1800" dirty="0">
              <a:ea typeface="宋体" pitchFamily="2" charset="-122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1461CD1F-8450-4039-41FE-5643D3D4A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46" y="4419600"/>
            <a:ext cx="8118128" cy="8251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(*) simplification: inputs x and y must include also </a:t>
            </a:r>
            <a:r>
              <a:rPr lang="en-US" altLang="zh-CN" sz="1800" b="0" i="1" kern="0" dirty="0">
                <a:ea typeface="宋体" pitchFamily="2" charset="-122"/>
                <a:sym typeface="Symbol"/>
              </a:rPr>
              <a:t>revocation info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, and </a:t>
            </a:r>
            <a:r>
              <a:rPr lang="en-US" altLang="zh-CN" sz="1800" dirty="0" err="1">
                <a:ea typeface="宋体" pitchFamily="2" charset="-122"/>
                <a:sym typeface="Symbol"/>
              </a:rPr>
              <a:t>L</a:t>
            </a:r>
            <a:r>
              <a:rPr lang="en-US" altLang="zh-CN" sz="1800" baseline="30000" dirty="0" err="1">
                <a:ea typeface="SimHei" panose="02010609060101010101" pitchFamily="49" charset="-122"/>
                <a:sym typeface="Symbol"/>
              </a:rPr>
              <a:t>validCert</a:t>
            </a:r>
            <a:r>
              <a:rPr lang="en-US" altLang="zh-CN" sz="1800" baseline="30000" dirty="0">
                <a:ea typeface="SimHei" panose="02010609060101010101" pitchFamily="49" charset="-122"/>
                <a:sym typeface="Symbol"/>
              </a:rPr>
              <a:t> </a:t>
            </a:r>
            <a:r>
              <a:rPr lang="en-US" altLang="zh-CN" sz="1800" dirty="0">
                <a:ea typeface="SimHei" panose="02010609060101010101" pitchFamily="49" charset="-122"/>
                <a:sym typeface="Symbol"/>
              </a:rPr>
              <a:t> 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is modified to </a:t>
            </a:r>
            <a:r>
              <a:rPr lang="en-US" altLang="zh-CN" sz="1800" dirty="0" err="1">
                <a:ea typeface="宋体" pitchFamily="2" charset="-122"/>
                <a:sym typeface="Symbol"/>
              </a:rPr>
              <a:t>L</a:t>
            </a:r>
            <a:r>
              <a:rPr lang="en-US" altLang="zh-CN" sz="1800" baseline="30000" dirty="0" err="1">
                <a:ea typeface="SimHei" panose="02010609060101010101" pitchFamily="49" charset="-122"/>
                <a:sym typeface="Symbol"/>
              </a:rPr>
              <a:t>valid</a:t>
            </a:r>
            <a:r>
              <a:rPr lang="en-US" altLang="zh-CN" sz="1800" baseline="30000" dirty="0">
                <a:ea typeface="SimHei" panose="02010609060101010101" pitchFamily="49" charset="-122"/>
                <a:sym typeface="Symbol"/>
              </a:rPr>
              <a:t>-and-non-revoked-Cert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 (see the paper)</a:t>
            </a:r>
            <a:endParaRPr lang="en-US" altLang="zh-CN" sz="2000" b="0" kern="0" dirty="0">
              <a:ea typeface="宋体" pitchFamily="2" charset="-122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4395640B-B823-1298-11E7-4E9524EE8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72" y="643304"/>
            <a:ext cx="8461027" cy="8251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Assume root of trust Cert. Authority (CA) with a “group public key” </a:t>
            </a:r>
            <a:r>
              <a:rPr lang="en-US" altLang="zh-CN" sz="1800" b="0" kern="0" dirty="0" err="1">
                <a:ea typeface="宋体" pitchFamily="2" charset="-122"/>
                <a:sym typeface="Symbol"/>
              </a:rPr>
              <a:t>gpk</a:t>
            </a:r>
            <a:endParaRPr lang="en-US" altLang="zh-CN" sz="1800" b="0" kern="0" dirty="0">
              <a:ea typeface="宋体" pitchFamily="2" charset="-122"/>
              <a:sym typeface="Symbol"/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Assume CA issues certificates cert</a:t>
            </a:r>
            <a:r>
              <a:rPr lang="en-US" altLang="zh-CN" sz="1800" b="0" kern="0" baseline="-25000" dirty="0">
                <a:ea typeface="宋体" pitchFamily="2" charset="-122"/>
                <a:sym typeface="Symbol"/>
              </a:rPr>
              <a:t>1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,cert</a:t>
            </a:r>
            <a:r>
              <a:rPr lang="en-US" altLang="zh-CN" sz="1800" b="0" kern="0" baseline="-25000" dirty="0">
                <a:ea typeface="宋体" pitchFamily="2" charset="-122"/>
                <a:sym typeface="Symbol"/>
              </a:rPr>
              <a:t>2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,… to end-users</a:t>
            </a:r>
          </a:p>
        </p:txBody>
      </p:sp>
      <p:sp>
        <p:nvSpPr>
          <p:cNvPr id="19" name="Line 128">
            <a:extLst>
              <a:ext uri="{FF2B5EF4-FFF2-40B4-BE49-F238E27FC236}">
                <a16:creationId xmlns:a16="http://schemas.microsoft.com/office/drawing/2014/main" id="{4AA893C1-C7F5-6DDC-14EB-B16EB3B86A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9788" y="2131949"/>
            <a:ext cx="2101580" cy="1741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130">
            <a:extLst>
              <a:ext uri="{FF2B5EF4-FFF2-40B4-BE49-F238E27FC236}">
                <a16:creationId xmlns:a16="http://schemas.microsoft.com/office/drawing/2014/main" id="{1647C37E-80BA-E2F3-C7BC-C69130803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2919" y="1722097"/>
            <a:ext cx="6590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solidFill>
                  <a:srgbClr val="00B050"/>
                </a:solidFill>
                <a:ea typeface="宋体" pitchFamily="2" charset="-122"/>
              </a:rPr>
              <a:t>B</a:t>
            </a:r>
          </a:p>
        </p:txBody>
      </p:sp>
      <p:sp>
        <p:nvSpPr>
          <p:cNvPr id="23" name="Line 128">
            <a:extLst>
              <a:ext uri="{FF2B5EF4-FFF2-40B4-BE49-F238E27FC236}">
                <a16:creationId xmlns:a16="http://schemas.microsoft.com/office/drawing/2014/main" id="{75C7B38B-B7F9-1D83-88FC-2A732461EA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10200" y="2150835"/>
            <a:ext cx="1834501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131">
                <a:extLst>
                  <a:ext uri="{FF2B5EF4-FFF2-40B4-BE49-F238E27FC236}">
                    <a16:creationId xmlns:a16="http://schemas.microsoft.com/office/drawing/2014/main" id="{B3776D1F-537A-9198-A517-D25FE19850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78923" y="1747745"/>
                <a:ext cx="1431958" cy="87203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lnSpc>
                    <a:spcPct val="150000"/>
                  </a:lnSpc>
                  <a:defRPr/>
                </a:pPr>
                <a:r>
                  <a:rPr lang="el-GR" altLang="zh-CN" sz="1800" dirty="0">
                    <a:solidFill>
                      <a:srgbClr val="000066"/>
                    </a:solidFill>
                    <a:latin typeface="Arial"/>
                    <a:ea typeface="宋体" pitchFamily="2" charset="-122"/>
                    <a:cs typeface="Arial"/>
                  </a:rPr>
                  <a:t>π</a:t>
                </a:r>
                <a:r>
                  <a:rPr lang="en-US" altLang="zh-CN" sz="1800" dirty="0">
                    <a:solidFill>
                      <a:srgbClr val="000066"/>
                    </a:solidFill>
                    <a:latin typeface="Arial"/>
                    <a:ea typeface="宋体" pitchFamily="2" charset="-122"/>
                    <a:cs typeface="Arial"/>
                  </a:rPr>
                  <a:t> for </a:t>
                </a:r>
                <a:r>
                  <a:rPr lang="en-US" altLang="zh-CN" dirty="0" err="1">
                    <a:solidFill>
                      <a:srgbClr val="000066"/>
                    </a:solidFill>
                    <a:latin typeface="Arial"/>
                    <a:ea typeface="宋体" pitchFamily="2" charset="-122"/>
                    <a:cs typeface="Arial"/>
                  </a:rPr>
                  <a:t>cAKE</a:t>
                </a:r>
                <a:r>
                  <a:rPr lang="en-US" altLang="zh-CN" dirty="0">
                    <a:solidFill>
                      <a:srgbClr val="000066"/>
                    </a:solidFill>
                    <a:latin typeface="Arial"/>
                    <a:ea typeface="宋体" pitchFamily="2" charset="-122"/>
                    <a:cs typeface="Arial"/>
                  </a:rPr>
                  <a:t> </a:t>
                </a: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en-US" altLang="zh-CN" dirty="0">
                    <a:solidFill>
                      <a:srgbClr val="000066"/>
                    </a:solidFill>
                    <a:latin typeface="Arial"/>
                    <a:ea typeface="宋体" pitchFamily="2" charset="-122"/>
                    <a:cs typeface="Arial"/>
                  </a:rPr>
                  <a:t>(or $ on </a:t>
                </a:r>
                <a14:m>
                  <m:oMath xmlns:m="http://schemas.openxmlformats.org/officeDocument/2006/math">
                    <m:r>
                      <a:rPr lang="en-US" altLang="zh-CN" sz="1800" b="0" i="1" dirty="0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altLang="zh-CN" dirty="0">
                    <a:solidFill>
                      <a:srgbClr val="000066"/>
                    </a:solidFill>
                    <a:latin typeface="Arial"/>
                    <a:ea typeface="宋体" pitchFamily="2" charset="-122"/>
                    <a:cs typeface="Arial"/>
                  </a:rPr>
                  <a:t>) </a:t>
                </a:r>
                <a:endParaRPr lang="en-US" altLang="zh-CN" baseline="-25000" dirty="0">
                  <a:solidFill>
                    <a:srgbClr val="000066"/>
                  </a:solidFill>
                  <a:latin typeface="Verdana" pitchFamily="34" charset="0"/>
                  <a:ea typeface="宋体" pitchFamily="2" charset="-122"/>
                </a:endParaRPr>
              </a:p>
            </p:txBody>
          </p:sp>
        </mc:Choice>
        <mc:Fallback xmlns="">
          <p:sp>
            <p:nvSpPr>
              <p:cNvPr id="24" name="Text Box 131">
                <a:extLst>
                  <a:ext uri="{FF2B5EF4-FFF2-40B4-BE49-F238E27FC236}">
                    <a16:creationId xmlns:a16="http://schemas.microsoft.com/office/drawing/2014/main" id="{B3776D1F-537A-9198-A517-D25FE1985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78923" y="1747745"/>
                <a:ext cx="1431958" cy="872034"/>
              </a:xfrm>
              <a:prstGeom prst="rect">
                <a:avLst/>
              </a:prstGeom>
              <a:blipFill>
                <a:blip r:embed="rId3"/>
                <a:stretch>
                  <a:fillRect l="-1255" r="-1674" b="-8844"/>
                </a:stretch>
              </a:blipFill>
              <a:ln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8904D534-C35F-BBE1-A40D-048251AB482C}"/>
              </a:ext>
            </a:extLst>
          </p:cNvPr>
          <p:cNvGrpSpPr/>
          <p:nvPr/>
        </p:nvGrpSpPr>
        <p:grpSpPr>
          <a:xfrm>
            <a:off x="2647625" y="2198771"/>
            <a:ext cx="857250" cy="375095"/>
            <a:chOff x="2971430" y="2622299"/>
            <a:chExt cx="857250" cy="375095"/>
          </a:xfrm>
        </p:grpSpPr>
        <p:sp>
          <p:nvSpPr>
            <p:cNvPr id="30" name="Line 129">
              <a:extLst>
                <a:ext uri="{FF2B5EF4-FFF2-40B4-BE49-F238E27FC236}">
                  <a16:creationId xmlns:a16="http://schemas.microsoft.com/office/drawing/2014/main" id="{6168397B-41D6-6A38-DF6D-DAF6B3936AB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2971430" y="2997394"/>
              <a:ext cx="857250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Rectangle 49">
              <a:extLst>
                <a:ext uri="{FF2B5EF4-FFF2-40B4-BE49-F238E27FC236}">
                  <a16:creationId xmlns:a16="http://schemas.microsoft.com/office/drawing/2014/main" id="{F2BC4824-0D73-2CE7-EBEA-433302500D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5773" y="2622299"/>
              <a:ext cx="4507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0" dirty="0">
                  <a:solidFill>
                    <a:srgbClr val="000066"/>
                  </a:solidFill>
                  <a:ea typeface="宋体" pitchFamily="2" charset="-122"/>
                </a:rPr>
                <a:t>K</a:t>
              </a:r>
              <a:r>
                <a:rPr lang="en-US" altLang="zh-CN" sz="1800" b="0" baseline="-25000" dirty="0">
                  <a:solidFill>
                    <a:srgbClr val="000066"/>
                  </a:solidFill>
                  <a:ea typeface="宋体" pitchFamily="2" charset="-122"/>
                </a:rPr>
                <a:t>A</a:t>
              </a:r>
              <a:endParaRPr lang="en-US" altLang="en-US" sz="1800" baseline="-25000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3653F37-EFB3-A1EF-CA5E-3DB1BF0A5C49}"/>
              </a:ext>
            </a:extLst>
          </p:cNvPr>
          <p:cNvGrpSpPr/>
          <p:nvPr/>
        </p:nvGrpSpPr>
        <p:grpSpPr>
          <a:xfrm>
            <a:off x="5513975" y="2200582"/>
            <a:ext cx="834159" cy="369332"/>
            <a:chOff x="5314624" y="2629511"/>
            <a:chExt cx="834159" cy="369332"/>
          </a:xfrm>
        </p:grpSpPr>
        <p:sp>
          <p:nvSpPr>
            <p:cNvPr id="33" name="Line 128">
              <a:extLst>
                <a:ext uri="{FF2B5EF4-FFF2-40B4-BE49-F238E27FC236}">
                  <a16:creationId xmlns:a16="http://schemas.microsoft.com/office/drawing/2014/main" id="{5A9CCD91-5431-BF19-B322-5B7184C673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14624" y="2997394"/>
              <a:ext cx="834159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49">
              <a:extLst>
                <a:ext uri="{FF2B5EF4-FFF2-40B4-BE49-F238E27FC236}">
                  <a16:creationId xmlns:a16="http://schemas.microsoft.com/office/drawing/2014/main" id="{288684C8-73FC-08BA-3E83-7A31B03C5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3154" y="2629511"/>
              <a:ext cx="4507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0" dirty="0">
                  <a:solidFill>
                    <a:srgbClr val="000066"/>
                  </a:solidFill>
                  <a:ea typeface="宋体" pitchFamily="2" charset="-122"/>
                </a:rPr>
                <a:t>K</a:t>
              </a:r>
              <a:r>
                <a:rPr lang="en-US" altLang="zh-CN" sz="1800" b="0" baseline="-25000" dirty="0">
                  <a:solidFill>
                    <a:srgbClr val="000066"/>
                  </a:solidFill>
                  <a:ea typeface="宋体" pitchFamily="2" charset="-122"/>
                </a:rPr>
                <a:t>B</a:t>
              </a:r>
              <a:endParaRPr lang="en-US" altLang="en-US" sz="1800" baseline="-25000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6C26B07-DDB9-2561-E5DA-2978C0BBB7C7}"/>
              </a:ext>
            </a:extLst>
          </p:cNvPr>
          <p:cNvGrpSpPr/>
          <p:nvPr/>
        </p:nvGrpSpPr>
        <p:grpSpPr>
          <a:xfrm>
            <a:off x="1371600" y="1742039"/>
            <a:ext cx="2302994" cy="374627"/>
            <a:chOff x="2971429" y="2086037"/>
            <a:chExt cx="2302994" cy="374627"/>
          </a:xfrm>
        </p:grpSpPr>
        <p:sp>
          <p:nvSpPr>
            <p:cNvPr id="38" name="Rectangle 49">
              <a:extLst>
                <a:ext uri="{FF2B5EF4-FFF2-40B4-BE49-F238E27FC236}">
                  <a16:creationId xmlns:a16="http://schemas.microsoft.com/office/drawing/2014/main" id="{528A3409-6D05-7FBF-66C1-2D26691B97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429" y="2090776"/>
              <a:ext cx="3206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0" dirty="0">
                  <a:solidFill>
                    <a:srgbClr val="000066"/>
                  </a:solidFill>
                  <a:ea typeface="宋体" pitchFamily="2" charset="-122"/>
                </a:rPr>
                <a:t>x</a:t>
              </a:r>
              <a:endParaRPr lang="en-US" altLang="en-US" sz="1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49">
                  <a:extLst>
                    <a:ext uri="{FF2B5EF4-FFF2-40B4-BE49-F238E27FC236}">
                      <a16:creationId xmlns:a16="http://schemas.microsoft.com/office/drawing/2014/main" id="{7636DCD8-EC70-1904-0CA6-799A9D7816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58138" y="2086037"/>
                  <a:ext cx="2116285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¡"/>
                    <a:defRPr sz="2900"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2500"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Wingdings" pitchFamily="2" charset="2"/>
                    <a:buChar char="¡"/>
                    <a:defRPr sz="2200"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CN" sz="1800" b="0" dirty="0">
                      <a:solidFill>
                        <a:srgbClr val="000066"/>
                      </a:solidFill>
                      <a:ea typeface="宋体" pitchFamily="2" charset="-122"/>
                    </a:rPr>
                    <a:t>=(</a:t>
                  </a:r>
                  <a:r>
                    <a:rPr lang="en-US" altLang="zh-CN" sz="1800" b="0" dirty="0" err="1">
                      <a:solidFill>
                        <a:srgbClr val="6600FF"/>
                      </a:solidFill>
                      <a:ea typeface="宋体" pitchFamily="2" charset="-122"/>
                    </a:rPr>
                    <a:t>gpk</a:t>
                  </a:r>
                  <a:r>
                    <a:rPr lang="en-US" altLang="zh-CN" sz="1800" baseline="-25000" dirty="0" err="1">
                      <a:solidFill>
                        <a:srgbClr val="6600FF"/>
                      </a:solidFill>
                      <a:ea typeface="宋体" pitchFamily="2" charset="-122"/>
                    </a:rPr>
                    <a:t>A</a:t>
                  </a:r>
                  <a:r>
                    <a:rPr lang="en-US" altLang="zh-CN" sz="1800" b="0" dirty="0" err="1">
                      <a:solidFill>
                        <a:srgbClr val="6600FF"/>
                      </a:solidFill>
                      <a:ea typeface="宋体" pitchFamily="2" charset="-122"/>
                    </a:rPr>
                    <a:t>,cert</a:t>
                  </a:r>
                  <a:r>
                    <a:rPr lang="en-US" altLang="zh-CN" sz="1800" baseline="-25000" dirty="0" err="1">
                      <a:solidFill>
                        <a:srgbClr val="6600FF"/>
                      </a:solidFill>
                      <a:ea typeface="宋体" pitchFamily="2" charset="-122"/>
                    </a:rPr>
                    <a:t>A</a:t>
                  </a:r>
                  <a:r>
                    <a:rPr lang="en-US" altLang="zh-CN" sz="1800" b="0" dirty="0">
                      <a:solidFill>
                        <a:srgbClr val="000066"/>
                      </a:solidFill>
                      <a:ea typeface="宋体" pitchFamily="2" charset="-122"/>
                    </a:rPr>
                    <a:t>) /</a:t>
                  </a:r>
                  <a14:m>
                    <m:oMath xmlns:m="http://schemas.openxmlformats.org/officeDocument/2006/math">
                      <m:r>
                        <a:rPr lang="en-US" altLang="zh-CN" sz="1800" b="0" i="1" dirty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⊥</m:t>
                      </m:r>
                    </m:oMath>
                  </a14:m>
                  <a:endParaRPr lang="en-US" altLang="en-US" sz="1800" baseline="-25000" dirty="0"/>
                </a:p>
              </p:txBody>
            </p:sp>
          </mc:Choice>
          <mc:Fallback xmlns="">
            <p:sp>
              <p:nvSpPr>
                <p:cNvPr id="39" name="Rectangle 49">
                  <a:extLst>
                    <a:ext uri="{FF2B5EF4-FFF2-40B4-BE49-F238E27FC236}">
                      <a16:creationId xmlns:a16="http://schemas.microsoft.com/office/drawing/2014/main" id="{7636DCD8-EC70-1904-0CA6-799A9D78161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58138" y="2086037"/>
                  <a:ext cx="2116285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2594" t="-10000" b="-26667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DA3D95B-4FF9-2C6F-58DC-FC2C38DA91F7}"/>
              </a:ext>
            </a:extLst>
          </p:cNvPr>
          <p:cNvGrpSpPr/>
          <p:nvPr/>
        </p:nvGrpSpPr>
        <p:grpSpPr>
          <a:xfrm>
            <a:off x="5302846" y="1747997"/>
            <a:ext cx="2253649" cy="385603"/>
            <a:chOff x="5695596" y="2001296"/>
            <a:chExt cx="2253649" cy="350548"/>
          </a:xfrm>
        </p:grpSpPr>
        <p:sp>
          <p:nvSpPr>
            <p:cNvPr id="41" name="Rectangle 50">
              <a:extLst>
                <a:ext uri="{FF2B5EF4-FFF2-40B4-BE49-F238E27FC236}">
                  <a16:creationId xmlns:a16="http://schemas.microsoft.com/office/drawing/2014/main" id="{B6851520-38D4-967B-4DA4-AFB44E08C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5596" y="2015582"/>
              <a:ext cx="219075" cy="33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0" dirty="0">
                  <a:solidFill>
                    <a:srgbClr val="000066"/>
                  </a:solidFill>
                  <a:ea typeface="宋体" pitchFamily="2" charset="-122"/>
                </a:rPr>
                <a:t>y</a:t>
              </a:r>
              <a:endParaRPr lang="en-US" altLang="en-US" sz="1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Rectangle 49">
                  <a:extLst>
                    <a:ext uri="{FF2B5EF4-FFF2-40B4-BE49-F238E27FC236}">
                      <a16:creationId xmlns:a16="http://schemas.microsoft.com/office/drawing/2014/main" id="{2AC3428C-6CBC-515C-C798-285314661A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50594" y="2001296"/>
                  <a:ext cx="2098651" cy="3357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¡"/>
                    <a:defRPr sz="2900"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2500"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Wingdings" pitchFamily="2" charset="2"/>
                    <a:buChar char="¡"/>
                    <a:defRPr sz="2200"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CN" sz="1800" b="0" dirty="0">
                      <a:solidFill>
                        <a:srgbClr val="000066"/>
                      </a:solidFill>
                      <a:ea typeface="宋体" pitchFamily="2" charset="-122"/>
                    </a:rPr>
                    <a:t>=(</a:t>
                  </a:r>
                  <a:r>
                    <a:rPr lang="en-US" altLang="zh-CN" sz="1800" b="0" dirty="0" err="1">
                      <a:solidFill>
                        <a:srgbClr val="00B050"/>
                      </a:solidFill>
                      <a:ea typeface="宋体" pitchFamily="2" charset="-122"/>
                    </a:rPr>
                    <a:t>gpk</a:t>
                  </a:r>
                  <a:r>
                    <a:rPr lang="en-US" altLang="zh-CN" sz="1800" baseline="-25000" dirty="0" err="1">
                      <a:solidFill>
                        <a:srgbClr val="00B050"/>
                      </a:solidFill>
                      <a:ea typeface="宋体" pitchFamily="2" charset="-122"/>
                    </a:rPr>
                    <a:t>B</a:t>
                  </a:r>
                  <a:r>
                    <a:rPr lang="en-US" altLang="zh-CN" sz="1800" b="0" dirty="0" err="1">
                      <a:solidFill>
                        <a:srgbClr val="00B050"/>
                      </a:solidFill>
                      <a:ea typeface="宋体" pitchFamily="2" charset="-122"/>
                    </a:rPr>
                    <a:t>,cert</a:t>
                  </a:r>
                  <a:r>
                    <a:rPr lang="en-US" altLang="zh-CN" sz="1800" baseline="-25000" dirty="0" err="1">
                      <a:solidFill>
                        <a:srgbClr val="00B050"/>
                      </a:solidFill>
                      <a:ea typeface="宋体" pitchFamily="2" charset="-122"/>
                    </a:rPr>
                    <a:t>B</a:t>
                  </a:r>
                  <a:r>
                    <a:rPr lang="en-US" altLang="zh-CN" sz="1800" b="0" dirty="0">
                      <a:solidFill>
                        <a:srgbClr val="000066"/>
                      </a:solidFill>
                      <a:ea typeface="宋体" pitchFamily="2" charset="-122"/>
                    </a:rPr>
                    <a:t>) /</a:t>
                  </a:r>
                  <a14:m>
                    <m:oMath xmlns:m="http://schemas.openxmlformats.org/officeDocument/2006/math">
                      <m:r>
                        <a:rPr lang="en-US" altLang="zh-CN" sz="1800" b="0" i="1" dirty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⊥</m:t>
                      </m:r>
                    </m:oMath>
                  </a14:m>
                  <a:endParaRPr lang="en-US" altLang="en-US" sz="1800" baseline="-25000" dirty="0"/>
                </a:p>
              </p:txBody>
            </p:sp>
          </mc:Choice>
          <mc:Fallback xmlns="">
            <p:sp>
              <p:nvSpPr>
                <p:cNvPr id="43" name="Rectangle 49">
                  <a:extLst>
                    <a:ext uri="{FF2B5EF4-FFF2-40B4-BE49-F238E27FC236}">
                      <a16:creationId xmlns:a16="http://schemas.microsoft.com/office/drawing/2014/main" id="{2AC3428C-6CBC-515C-C798-285314661A6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50594" y="2001296"/>
                  <a:ext cx="2098651" cy="335757"/>
                </a:xfrm>
                <a:prstGeom prst="rect">
                  <a:avLst/>
                </a:prstGeom>
                <a:blipFill>
                  <a:blip r:embed="rId5"/>
                  <a:stretch>
                    <a:fillRect l="-2319" t="-10000" b="-26667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4" name="Rectangle 3">
            <a:extLst>
              <a:ext uri="{FF2B5EF4-FFF2-40B4-BE49-F238E27FC236}">
                <a16:creationId xmlns:a16="http://schemas.microsoft.com/office/drawing/2014/main" id="{3634CC32-93E9-C149-7FF0-43E17C4D1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988" y="2723903"/>
            <a:ext cx="7685396" cy="88328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20000"/>
              </a:lnSpc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K</a:t>
            </a:r>
            <a:r>
              <a:rPr lang="en-US" altLang="zh-CN" sz="1800" b="0" kern="0" baseline="-25000" dirty="0">
                <a:ea typeface="宋体" pitchFamily="2" charset="-122"/>
                <a:sym typeface="Symbol"/>
              </a:rPr>
              <a:t>A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=K</a:t>
            </a:r>
            <a:r>
              <a:rPr lang="en-US" altLang="zh-CN" sz="1800" b="0" kern="0" baseline="-25000" dirty="0">
                <a:ea typeface="宋体" pitchFamily="2" charset="-122"/>
                <a:sym typeface="Symbol"/>
              </a:rPr>
              <a:t>B    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if  </a:t>
            </a:r>
            <a:r>
              <a:rPr lang="en-US" altLang="zh-CN" sz="1800" b="0" dirty="0" err="1">
                <a:solidFill>
                  <a:srgbClr val="6600FF"/>
                </a:solidFill>
                <a:ea typeface="宋体" pitchFamily="2" charset="-122"/>
              </a:rPr>
              <a:t>cert</a:t>
            </a:r>
            <a:r>
              <a:rPr lang="en-US" altLang="zh-CN" sz="1800" baseline="-25000" dirty="0" err="1">
                <a:solidFill>
                  <a:srgbClr val="6600FF"/>
                </a:solidFill>
                <a:ea typeface="宋体" pitchFamily="2" charset="-122"/>
              </a:rPr>
              <a:t>A</a:t>
            </a:r>
            <a:r>
              <a:rPr lang="en-US" altLang="zh-CN" sz="1800" b="0" dirty="0">
                <a:ea typeface="宋体" pitchFamily="2" charset="-122"/>
              </a:rPr>
              <a:t> </a:t>
            </a:r>
            <a:r>
              <a:rPr lang="en-US" altLang="zh-CN" sz="2800" b="0" baseline="2000" dirty="0">
                <a:ea typeface="宋体" pitchFamily="2" charset="-122"/>
                <a:sym typeface="Symbol"/>
              </a:rPr>
              <a:t></a:t>
            </a:r>
            <a:r>
              <a:rPr lang="en-US" altLang="zh-CN" sz="1800" b="0" dirty="0">
                <a:ea typeface="宋体" pitchFamily="2" charset="-122"/>
                <a:sym typeface="Symbol"/>
              </a:rPr>
              <a:t> </a:t>
            </a:r>
            <a:r>
              <a:rPr lang="en-US" altLang="zh-CN" sz="1800" dirty="0" err="1">
                <a:ea typeface="宋体" pitchFamily="2" charset="-122"/>
                <a:sym typeface="Symbol"/>
              </a:rPr>
              <a:t>L</a:t>
            </a:r>
            <a:r>
              <a:rPr lang="en-US" altLang="zh-CN" sz="1800" baseline="30000" dirty="0" err="1">
                <a:ea typeface="SimHei" panose="02010609060101010101" pitchFamily="49" charset="-122"/>
                <a:sym typeface="Symbol"/>
              </a:rPr>
              <a:t>validCert</a:t>
            </a:r>
            <a:r>
              <a:rPr lang="en-US" altLang="zh-CN" sz="1800" baseline="30000" dirty="0">
                <a:solidFill>
                  <a:srgbClr val="000000"/>
                </a:solidFill>
                <a:ea typeface="SimHei" panose="02010609060101010101" pitchFamily="49" charset="-122"/>
                <a:sym typeface="Symbol"/>
              </a:rPr>
              <a:t>(</a:t>
            </a:r>
            <a:r>
              <a:rPr lang="en-US" altLang="zh-CN" sz="1800" b="0" baseline="30000" dirty="0" err="1">
                <a:solidFill>
                  <a:srgbClr val="00B050"/>
                </a:solidFill>
                <a:latin typeface="Verdana" pitchFamily="34" charset="0"/>
                <a:ea typeface="宋体" pitchFamily="2" charset="-122"/>
              </a:rPr>
              <a:t>gpk</a:t>
            </a:r>
            <a:r>
              <a:rPr lang="en-US" altLang="zh-CN" sz="1800" baseline="30000" dirty="0" err="1">
                <a:solidFill>
                  <a:srgbClr val="00B050"/>
                </a:solidFill>
                <a:latin typeface="Verdana" pitchFamily="34" charset="0"/>
                <a:ea typeface="宋体" pitchFamily="2" charset="-122"/>
              </a:rPr>
              <a:t>B</a:t>
            </a:r>
            <a:r>
              <a:rPr lang="en-US" altLang="zh-CN" sz="1800" baseline="30000" dirty="0">
                <a:solidFill>
                  <a:srgbClr val="000000"/>
                </a:solidFill>
                <a:ea typeface="SimHei" panose="02010609060101010101" pitchFamily="49" charset="-122"/>
                <a:sym typeface="Symbol"/>
              </a:rPr>
              <a:t>)</a:t>
            </a:r>
            <a:r>
              <a:rPr lang="en-US" altLang="zh-CN" sz="2400" b="0" dirty="0">
                <a:ea typeface="宋体" pitchFamily="2" charset="-122"/>
                <a:sym typeface="Symbol"/>
              </a:rPr>
              <a:t>  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and  </a:t>
            </a:r>
            <a:r>
              <a:rPr lang="en-US" altLang="zh-CN" sz="1800" b="0" dirty="0" err="1">
                <a:solidFill>
                  <a:srgbClr val="00B050"/>
                </a:solidFill>
                <a:ea typeface="宋体" pitchFamily="2" charset="-122"/>
              </a:rPr>
              <a:t>cert</a:t>
            </a:r>
            <a:r>
              <a:rPr lang="en-US" altLang="zh-CN" sz="1800" baseline="-25000" dirty="0" err="1">
                <a:solidFill>
                  <a:srgbClr val="00B050"/>
                </a:solidFill>
                <a:ea typeface="宋体" pitchFamily="2" charset="-122"/>
              </a:rPr>
              <a:t>B</a:t>
            </a:r>
            <a:r>
              <a:rPr lang="en-US" altLang="zh-CN" sz="1800" b="0" dirty="0">
                <a:ea typeface="宋体" pitchFamily="2" charset="-122"/>
              </a:rPr>
              <a:t> </a:t>
            </a:r>
            <a:r>
              <a:rPr lang="en-US" altLang="zh-CN" sz="2800" b="0" baseline="2000" dirty="0">
                <a:ea typeface="宋体" pitchFamily="2" charset="-122"/>
                <a:sym typeface="Symbol"/>
              </a:rPr>
              <a:t></a:t>
            </a:r>
            <a:r>
              <a:rPr lang="en-US" altLang="zh-CN" sz="1800" b="0" dirty="0">
                <a:ea typeface="宋体" pitchFamily="2" charset="-122"/>
                <a:sym typeface="Symbol"/>
              </a:rPr>
              <a:t> </a:t>
            </a:r>
            <a:r>
              <a:rPr lang="en-US" altLang="zh-CN" sz="1800" dirty="0" err="1">
                <a:ea typeface="宋体" pitchFamily="2" charset="-122"/>
                <a:sym typeface="Symbol"/>
              </a:rPr>
              <a:t>L</a:t>
            </a:r>
            <a:r>
              <a:rPr lang="en-US" altLang="zh-CN" sz="1800" baseline="30000" dirty="0" err="1">
                <a:ea typeface="SimHei" panose="02010609060101010101" pitchFamily="49" charset="-122"/>
                <a:sym typeface="Symbol"/>
              </a:rPr>
              <a:t>validCert</a:t>
            </a:r>
            <a:r>
              <a:rPr lang="en-US" altLang="zh-CN" sz="1800" baseline="30000" dirty="0">
                <a:solidFill>
                  <a:srgbClr val="000000"/>
                </a:solidFill>
                <a:latin typeface="Verdana" pitchFamily="34" charset="0"/>
                <a:ea typeface="SimHei" panose="02010609060101010101" pitchFamily="49" charset="-122"/>
                <a:sym typeface="Symbol"/>
              </a:rPr>
              <a:t>(</a:t>
            </a:r>
            <a:r>
              <a:rPr lang="en-US" altLang="zh-CN" sz="1800" b="0" baseline="30000" dirty="0" err="1">
                <a:solidFill>
                  <a:srgbClr val="6600FF"/>
                </a:solidFill>
                <a:latin typeface="Verdana" pitchFamily="34" charset="0"/>
                <a:ea typeface="宋体" pitchFamily="2" charset="-122"/>
              </a:rPr>
              <a:t>gpk</a:t>
            </a:r>
            <a:r>
              <a:rPr lang="en-US" altLang="zh-CN" sz="1800" baseline="30000" dirty="0" err="1">
                <a:solidFill>
                  <a:srgbClr val="6600FF"/>
                </a:solidFill>
                <a:latin typeface="Verdana" pitchFamily="34" charset="0"/>
                <a:ea typeface="宋体" pitchFamily="2" charset="-122"/>
              </a:rPr>
              <a:t>A</a:t>
            </a:r>
            <a:r>
              <a:rPr lang="en-US" altLang="zh-CN" sz="1800" baseline="30000" dirty="0">
                <a:solidFill>
                  <a:srgbClr val="000000"/>
                </a:solidFill>
                <a:latin typeface="Verdana" pitchFamily="34" charset="0"/>
                <a:ea typeface="SimHei" panose="02010609060101010101" pitchFamily="49" charset="-122"/>
                <a:sym typeface="Symbol"/>
              </a:rPr>
              <a:t>)</a:t>
            </a:r>
            <a:r>
              <a:rPr lang="en-US" altLang="zh-CN" sz="2400" b="0" dirty="0">
                <a:ea typeface="宋体" pitchFamily="2" charset="-122"/>
                <a:sym typeface="Symbol"/>
              </a:rPr>
              <a:t> 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	</a:t>
            </a:r>
          </a:p>
          <a:p>
            <a:pPr marL="0" indent="0" algn="ctr" eaLnBrk="1" hangingPunct="1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(otherwise K</a:t>
            </a:r>
            <a:r>
              <a:rPr lang="en-US" altLang="zh-CN" sz="1800" b="0" kern="0" baseline="-25000" dirty="0">
                <a:ea typeface="宋体" pitchFamily="2" charset="-122"/>
                <a:sym typeface="Symbol"/>
              </a:rPr>
              <a:t>A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 and K</a:t>
            </a:r>
            <a:r>
              <a:rPr lang="en-US" altLang="zh-CN" sz="1800" b="0" kern="0" baseline="-25000" dirty="0">
                <a:ea typeface="宋体" pitchFamily="2" charset="-122"/>
                <a:sym typeface="Symbol"/>
              </a:rPr>
              <a:t>B</a:t>
            </a:r>
            <a:r>
              <a:rPr lang="en-US" altLang="zh-CN" sz="1800" b="0" kern="0" dirty="0">
                <a:solidFill>
                  <a:srgbClr val="000000"/>
                </a:solidFill>
                <a:latin typeface="Verdana" pitchFamily="34" charset="0"/>
                <a:ea typeface="宋体" pitchFamily="2" charset="-122"/>
                <a:sym typeface="Symbol"/>
              </a:rPr>
              <a:t> independent)</a:t>
            </a:r>
            <a:endParaRPr lang="en-US" altLang="zh-CN" sz="1800" b="0" kern="0" dirty="0">
              <a:ea typeface="宋体" pitchFamily="2" charset="-122"/>
              <a:sym typeface="Symbol"/>
            </a:endParaRPr>
          </a:p>
        </p:txBody>
      </p:sp>
      <p:sp>
        <p:nvSpPr>
          <p:cNvPr id="46" name="Text Box 130">
            <a:extLst>
              <a:ext uri="{FF2B5EF4-FFF2-40B4-BE49-F238E27FC236}">
                <a16:creationId xmlns:a16="http://schemas.microsoft.com/office/drawing/2014/main" id="{10752782-A6B5-E9DE-0F71-E47CED838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19" y="1722097"/>
            <a:ext cx="6590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solidFill>
                  <a:srgbClr val="6600FF"/>
                </a:solidFill>
                <a:ea typeface="宋体" pitchFamily="2" charset="-122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310941247"/>
      </p:ext>
    </p:extLst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18167</TotalTime>
  <Words>2321</Words>
  <Application>Microsoft Office PowerPoint</Application>
  <PresentationFormat>On-screen Show (4:3)</PresentationFormat>
  <Paragraphs>336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Cambria Math</vt:lpstr>
      <vt:lpstr>Verdana</vt:lpstr>
      <vt:lpstr>Webdings</vt:lpstr>
      <vt:lpstr>Wingdings</vt:lpstr>
      <vt:lpstr>Wingdings 3</vt:lpstr>
      <vt:lpstr>Eclipse</vt:lpstr>
      <vt:lpstr>Short Concurrent Covert AKE (Short cAKE)</vt:lpstr>
      <vt:lpstr>From secure computation to covert computation</vt:lpstr>
      <vt:lpstr>From secure computation to covert computation</vt:lpstr>
      <vt:lpstr>Covert Computation  Can we hide the fact that computation is taking place?</vt:lpstr>
      <vt:lpstr>Covert Computation  Can we hide the fact that computation is taking place?</vt:lpstr>
      <vt:lpstr>Covert Computation  Can we hide the fact that computation is taking place?</vt:lpstr>
      <vt:lpstr>Covert Computation:  prior work vs. our results</vt:lpstr>
      <vt:lpstr>Covert Computation:  what’s easy &amp; what’s hard</vt:lpstr>
      <vt:lpstr>Towards covert (group-based) AKE (cAKE)</vt:lpstr>
      <vt:lpstr>Towards covert (group-based) AKE (cAKE)</vt:lpstr>
      <vt:lpstr>Towards covert (group-based) AKE (cAKE)</vt:lpstr>
      <vt:lpstr>Covert AKE idea: replace ZKP with Covert CKEM</vt:lpstr>
      <vt:lpstr>Properties of Covert CKEM for UC-secure cAKE </vt:lpstr>
      <vt:lpstr>PowerPoint Presentation</vt:lpstr>
      <vt:lpstr>PowerPoint Presentation</vt:lpstr>
      <vt:lpstr>Summary / Open Problems</vt:lpstr>
    </vt:vector>
  </TitlesOfParts>
  <Company>University of California, Irvine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Information and Computer Sciences</dc:creator>
  <cp:lastModifiedBy>Stanislaw Jarecki</cp:lastModifiedBy>
  <cp:revision>537</cp:revision>
  <cp:lastPrinted>2014-03-23T22:20:49Z</cp:lastPrinted>
  <dcterms:created xsi:type="dcterms:W3CDTF">2009-03-05T02:01:58Z</dcterms:created>
  <dcterms:modified xsi:type="dcterms:W3CDTF">2023-12-05T00:54:23Z</dcterms:modified>
</cp:coreProperties>
</file>