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26" r:id="rId3"/>
    <p:sldId id="327" r:id="rId4"/>
    <p:sldId id="329" r:id="rId5"/>
    <p:sldId id="292" r:id="rId6"/>
    <p:sldId id="330" r:id="rId7"/>
    <p:sldId id="264" r:id="rId8"/>
    <p:sldId id="288" r:id="rId9"/>
    <p:sldId id="286" r:id="rId10"/>
    <p:sldId id="310" r:id="rId11"/>
    <p:sldId id="331" r:id="rId12"/>
    <p:sldId id="300" r:id="rId13"/>
    <p:sldId id="332" r:id="rId14"/>
    <p:sldId id="333" r:id="rId15"/>
    <p:sldId id="334" r:id="rId16"/>
    <p:sldId id="335" r:id="rId17"/>
    <p:sldId id="337" r:id="rId18"/>
    <p:sldId id="336" r:id="rId19"/>
    <p:sldId id="268" r:id="rId20"/>
    <p:sldId id="338" r:id="rId21"/>
    <p:sldId id="339" r:id="rId22"/>
    <p:sldId id="340" r:id="rId23"/>
    <p:sldId id="341" r:id="rId24"/>
    <p:sldId id="342" r:id="rId25"/>
    <p:sldId id="343" r:id="rId26"/>
    <p:sldId id="344" r:id="rId27"/>
    <p:sldId id="345" r:id="rId28"/>
    <p:sldId id="346" r:id="rId29"/>
    <p:sldId id="306" r:id="rId30"/>
    <p:sldId id="350" r:id="rId31"/>
    <p:sldId id="351" r:id="rId32"/>
    <p:sldId id="354" r:id="rId33"/>
    <p:sldId id="353" r:id="rId34"/>
    <p:sldId id="352" r:id="rId35"/>
    <p:sldId id="355" r:id="rId36"/>
    <p:sldId id="356" r:id="rId37"/>
    <p:sldId id="280" r:id="rId38"/>
    <p:sldId id="347" r:id="rId39"/>
    <p:sldId id="358" r:id="rId40"/>
    <p:sldId id="357" r:id="rId41"/>
    <p:sldId id="28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11761EB-43E9-40BB-BC28-784BC1E8FD4D}">
          <p14:sldIdLst>
            <p14:sldId id="256"/>
            <p14:sldId id="326"/>
            <p14:sldId id="327"/>
            <p14:sldId id="329"/>
            <p14:sldId id="292"/>
            <p14:sldId id="330"/>
            <p14:sldId id="264"/>
            <p14:sldId id="288"/>
            <p14:sldId id="286"/>
            <p14:sldId id="310"/>
            <p14:sldId id="331"/>
            <p14:sldId id="300"/>
            <p14:sldId id="332"/>
            <p14:sldId id="333"/>
            <p14:sldId id="334"/>
            <p14:sldId id="335"/>
            <p14:sldId id="337"/>
            <p14:sldId id="336"/>
            <p14:sldId id="268"/>
            <p14:sldId id="338"/>
            <p14:sldId id="339"/>
            <p14:sldId id="340"/>
            <p14:sldId id="341"/>
            <p14:sldId id="342"/>
            <p14:sldId id="343"/>
            <p14:sldId id="344"/>
            <p14:sldId id="345"/>
            <p14:sldId id="346"/>
            <p14:sldId id="306"/>
            <p14:sldId id="350"/>
            <p14:sldId id="351"/>
            <p14:sldId id="354"/>
            <p14:sldId id="353"/>
            <p14:sldId id="352"/>
            <p14:sldId id="355"/>
            <p14:sldId id="356"/>
            <p14:sldId id="280"/>
            <p14:sldId id="347"/>
            <p14:sldId id="358"/>
            <p14:sldId id="357"/>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3" autoAdjust="0"/>
    <p:restoredTop sz="64930" autoAdjust="0"/>
  </p:normalViewPr>
  <p:slideViewPr>
    <p:cSldViewPr snapToGrid="0">
      <p:cViewPr varScale="1">
        <p:scale>
          <a:sx n="66" d="100"/>
          <a:sy n="66" d="100"/>
        </p:scale>
        <p:origin x="12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897D5-C31A-487C-9D36-2BE430AB1C7F}" type="datetimeFigureOut">
              <a:rPr lang="en-US" smtClean="0"/>
              <a:t>12/5/2023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4D864-7DF6-44ED-B06F-A5FF39ACE157}" type="slidenum">
              <a:rPr lang="en-US" smtClean="0"/>
              <a:t>‹#›</a:t>
            </a:fld>
            <a:endParaRPr lang="en-US"/>
          </a:p>
        </p:txBody>
      </p:sp>
    </p:spTree>
    <p:extLst>
      <p:ext uri="{BB962C8B-B14F-4D97-AF65-F5344CB8AC3E}">
        <p14:creationId xmlns:p14="http://schemas.microsoft.com/office/powerpoint/2010/main" val="213876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everyone. </a:t>
            </a:r>
          </a:p>
          <a:p>
            <a:endParaRPr lang="en-US" dirty="0"/>
          </a:p>
          <a:p>
            <a:r>
              <a:rPr lang="en-US" dirty="0"/>
              <a:t>Today I’m presenting our work called LERNA: secure single-server aggregation via key-homomorphic masking.</a:t>
            </a:r>
          </a:p>
          <a:p>
            <a:endParaRPr lang="en-US" dirty="0"/>
          </a:p>
          <a:p>
            <a:r>
              <a:rPr lang="en-US" dirty="0"/>
              <a:t>It’s a joint work with Rachel, </a:t>
            </a:r>
            <a:r>
              <a:rPr lang="en-US" dirty="0" err="1"/>
              <a:t>Antigoni</a:t>
            </a:r>
            <a:r>
              <a:rPr lang="en-US" dirty="0"/>
              <a:t>, and Stefano.</a:t>
            </a:r>
          </a:p>
        </p:txBody>
      </p:sp>
      <p:sp>
        <p:nvSpPr>
          <p:cNvPr id="4" name="灯片编号占位符 3"/>
          <p:cNvSpPr>
            <a:spLocks noGrp="1"/>
          </p:cNvSpPr>
          <p:nvPr>
            <p:ph type="sldNum" sz="quarter" idx="5"/>
          </p:nvPr>
        </p:nvSpPr>
        <p:spPr/>
        <p:txBody>
          <a:bodyPr/>
          <a:lstStyle/>
          <a:p>
            <a:fld id="{E0E4D864-7DF6-44ED-B06F-A5FF39ACE157}" type="slidenum">
              <a:rPr lang="en-US" smtClean="0"/>
              <a:t>1</a:t>
            </a:fld>
            <a:endParaRPr lang="en-US"/>
          </a:p>
        </p:txBody>
      </p:sp>
    </p:spTree>
    <p:extLst>
      <p:ext uri="{BB962C8B-B14F-4D97-AF65-F5344CB8AC3E}">
        <p14:creationId xmlns:p14="http://schemas.microsoft.com/office/powerpoint/2010/main" val="138218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There are many other work that aims to improve the state-of-art protocol of BBGLR20 in different directions. </a:t>
            </a:r>
          </a:p>
          <a:p>
            <a:endParaRPr lang="en-US" dirty="0"/>
          </a:p>
          <a:p>
            <a:r>
              <a:rPr lang="en-US" dirty="0"/>
              <a:t>The work of [LCYFLL22] proposes a semi-honest only protocol that improves the computation cost.</a:t>
            </a:r>
          </a:p>
          <a:p>
            <a:endParaRPr lang="en-US" dirty="0"/>
          </a:p>
          <a:p>
            <a:r>
              <a:rPr lang="en-US" dirty="0"/>
              <a:t>However, it does so at the cost of requiring more rounds than the baseline. </a:t>
            </a:r>
          </a:p>
          <a:p>
            <a:endParaRPr lang="en-US" dirty="0"/>
          </a:p>
          <a:p>
            <a:r>
              <a:rPr lang="en-US" dirty="0"/>
              <a:t>The work of [BGLLMRY23] proposes a system ACORN that added input validation. </a:t>
            </a:r>
          </a:p>
          <a:p>
            <a:endParaRPr lang="en-US" dirty="0"/>
          </a:p>
          <a:p>
            <a:r>
              <a:rPr lang="en-US" dirty="0"/>
              <a:t>They also reduces the computation compared to the baseline using a seed-homomorphic PRG. </a:t>
            </a:r>
          </a:p>
          <a:p>
            <a:endParaRPr lang="en-US" dirty="0"/>
          </a:p>
          <a:p>
            <a:r>
              <a:rPr lang="en-US" dirty="0"/>
              <a:t>Their system focuses still on the single session setting and requires 4 rounds per aggregation. </a:t>
            </a:r>
          </a:p>
        </p:txBody>
      </p:sp>
      <p:sp>
        <p:nvSpPr>
          <p:cNvPr id="4" name="灯片编号占位符 3"/>
          <p:cNvSpPr>
            <a:spLocks noGrp="1"/>
          </p:cNvSpPr>
          <p:nvPr>
            <p:ph type="sldNum" sz="quarter" idx="5"/>
          </p:nvPr>
        </p:nvSpPr>
        <p:spPr/>
        <p:txBody>
          <a:bodyPr/>
          <a:lstStyle/>
          <a:p>
            <a:fld id="{E0E4D864-7DF6-44ED-B06F-A5FF39ACE157}" type="slidenum">
              <a:rPr lang="en-US" smtClean="0"/>
              <a:t>10</a:t>
            </a:fld>
            <a:endParaRPr lang="en-US"/>
          </a:p>
        </p:txBody>
      </p:sp>
    </p:spTree>
    <p:extLst>
      <p:ext uri="{BB962C8B-B14F-4D97-AF65-F5344CB8AC3E}">
        <p14:creationId xmlns:p14="http://schemas.microsoft.com/office/powerpoint/2010/main" val="1640296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As a warmup to our actual protocol, I’ll first describe an inefficient strawman solution which does not utilize the setup round. </a:t>
            </a:r>
          </a:p>
          <a:p>
            <a:endParaRPr lang="en-US" dirty="0"/>
          </a:p>
          <a:p>
            <a:r>
              <a:rPr lang="en-US" dirty="0"/>
              <a:t>It’s based on linear secret sharing and is different from the popular paradigm of using pair-wise cancellation masks. </a:t>
            </a:r>
          </a:p>
          <a:p>
            <a:endParaRPr lang="en-US" dirty="0"/>
          </a:p>
          <a:p>
            <a:r>
              <a:rPr lang="en-US" dirty="0"/>
              <a:t>But this strawman is conceptually simpler, and will be closer to our final protocol. </a:t>
            </a:r>
          </a:p>
          <a:p>
            <a:endParaRPr lang="en-US" dirty="0"/>
          </a:p>
          <a:p>
            <a:r>
              <a:rPr lang="en-US" dirty="0"/>
              <a:t>For this talk, I will focus on the semi-honest setting.  </a:t>
            </a:r>
          </a:p>
        </p:txBody>
      </p:sp>
      <p:sp>
        <p:nvSpPr>
          <p:cNvPr id="4" name="灯片编号占位符 3"/>
          <p:cNvSpPr>
            <a:spLocks noGrp="1"/>
          </p:cNvSpPr>
          <p:nvPr>
            <p:ph type="sldNum" sz="quarter" idx="5"/>
          </p:nvPr>
        </p:nvSpPr>
        <p:spPr/>
        <p:txBody>
          <a:bodyPr/>
          <a:lstStyle/>
          <a:p>
            <a:fld id="{E0E4D864-7DF6-44ED-B06F-A5FF39ACE157}" type="slidenum">
              <a:rPr lang="en-US" smtClean="0"/>
              <a:t>11</a:t>
            </a:fld>
            <a:endParaRPr lang="en-US"/>
          </a:p>
        </p:txBody>
      </p:sp>
    </p:spTree>
    <p:extLst>
      <p:ext uri="{BB962C8B-B14F-4D97-AF65-F5344CB8AC3E}">
        <p14:creationId xmlns:p14="http://schemas.microsoft.com/office/powerpoint/2010/main" val="11821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the first stage, every client </a:t>
            </a:r>
            <a:r>
              <a:rPr lang="en-US" dirty="0" err="1"/>
              <a:t>P_i</a:t>
            </a:r>
            <a:r>
              <a:rPr lang="en-US" dirty="0"/>
              <a:t> samples a fresh one-time pad for the current iteration t, and secret shares it with other clients. </a:t>
            </a:r>
          </a:p>
          <a:p>
            <a:endParaRPr lang="en-US" dirty="0"/>
          </a:p>
          <a:p>
            <a:r>
              <a:rPr lang="en-US" dirty="0"/>
              <a:t>In more detail, </a:t>
            </a:r>
            <a:r>
              <a:rPr lang="en-US" dirty="0" err="1"/>
              <a:t>P_i</a:t>
            </a:r>
            <a:r>
              <a:rPr lang="en-US" dirty="0"/>
              <a:t> first computes the shares r_{</a:t>
            </a:r>
            <a:r>
              <a:rPr lang="en-US" dirty="0" err="1"/>
              <a:t>i,j</a:t>
            </a:r>
            <a:r>
              <a:rPr lang="en-US" dirty="0"/>
              <a:t>} for all j, and then </a:t>
            </a:r>
            <a:r>
              <a:rPr lang="en-US" dirty="0" err="1"/>
              <a:t>encrypte</a:t>
            </a:r>
            <a:r>
              <a:rPr lang="en-US" dirty="0"/>
              <a:t> r_{</a:t>
            </a:r>
            <a:r>
              <a:rPr lang="en-US" dirty="0" err="1"/>
              <a:t>i,j</a:t>
            </a:r>
            <a:r>
              <a:rPr lang="en-US" dirty="0"/>
              <a:t>} under the target client </a:t>
            </a:r>
            <a:r>
              <a:rPr lang="en-US" dirty="0" err="1"/>
              <a:t>P_j’s</a:t>
            </a:r>
            <a:r>
              <a:rPr lang="en-US" dirty="0"/>
              <a:t> public key. </a:t>
            </a:r>
          </a:p>
          <a:p>
            <a:endParaRPr lang="en-US" dirty="0"/>
          </a:p>
          <a:p>
            <a:r>
              <a:rPr lang="en-US" dirty="0"/>
              <a:t>It sends them to the server, who forwards the encrypted shares to the targets. </a:t>
            </a:r>
          </a:p>
          <a:p>
            <a:endParaRPr lang="en-US" dirty="0"/>
          </a:p>
          <a:p>
            <a:r>
              <a:rPr lang="en-US" dirty="0"/>
              <a:t>This step is already the most expensive one, as the clients distribute shares of a large one-time-pad to each other. </a:t>
            </a:r>
          </a:p>
          <a:p>
            <a:endParaRPr lang="en-US" dirty="0"/>
          </a:p>
          <a:p>
            <a:r>
              <a:rPr lang="en-US" dirty="0"/>
              <a:t>This incurs a communication cost of M-squared times the input dimension ell. </a:t>
            </a:r>
          </a:p>
        </p:txBody>
      </p:sp>
      <p:sp>
        <p:nvSpPr>
          <p:cNvPr id="4" name="灯片编号占位符 3"/>
          <p:cNvSpPr>
            <a:spLocks noGrp="1"/>
          </p:cNvSpPr>
          <p:nvPr>
            <p:ph type="sldNum" sz="quarter" idx="5"/>
          </p:nvPr>
        </p:nvSpPr>
        <p:spPr/>
        <p:txBody>
          <a:bodyPr/>
          <a:lstStyle/>
          <a:p>
            <a:fld id="{E0E4D864-7DF6-44ED-B06F-A5FF39ACE157}" type="slidenum">
              <a:rPr lang="en-US" smtClean="0"/>
              <a:t>12</a:t>
            </a:fld>
            <a:endParaRPr lang="en-US"/>
          </a:p>
        </p:txBody>
      </p:sp>
    </p:spTree>
    <p:extLst>
      <p:ext uri="{BB962C8B-B14F-4D97-AF65-F5344CB8AC3E}">
        <p14:creationId xmlns:p14="http://schemas.microsoft.com/office/powerpoint/2010/main" val="422662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the second stage, clients simply send its input, masked by the one-time </a:t>
            </a:r>
            <a:r>
              <a:rPr lang="en-US" dirty="0" err="1"/>
              <a:t>r_i</a:t>
            </a:r>
            <a:r>
              <a:rPr lang="en-US" dirty="0"/>
              <a:t>, to the server. </a:t>
            </a:r>
          </a:p>
          <a:p>
            <a:endParaRPr lang="en-US" dirty="0"/>
          </a:p>
          <a:p>
            <a:r>
              <a:rPr lang="en-US" dirty="0"/>
              <a:t>The server locally aggregates the masked inputs as </a:t>
            </a:r>
            <a:r>
              <a:rPr lang="en-US" dirty="0" err="1"/>
              <a:t>z_U</a:t>
            </a:r>
            <a:r>
              <a:rPr lang="en-US" dirty="0"/>
              <a:t>, which contains the desired aggregation result </a:t>
            </a:r>
            <a:r>
              <a:rPr lang="en-US" dirty="0" err="1"/>
              <a:t>m_U</a:t>
            </a:r>
            <a:r>
              <a:rPr lang="en-US" dirty="0"/>
              <a:t>, plus the aggregated masks </a:t>
            </a:r>
            <a:r>
              <a:rPr lang="en-US" dirty="0" err="1"/>
              <a:t>r_U</a:t>
            </a:r>
            <a:r>
              <a:rPr lang="en-US" dirty="0"/>
              <a:t>. </a:t>
            </a:r>
          </a:p>
          <a:p>
            <a:endParaRPr lang="en-US" dirty="0"/>
          </a:p>
          <a:p>
            <a:r>
              <a:rPr lang="en-US" dirty="0"/>
              <a:t>The remaining task is to remove the aggregated mask </a:t>
            </a:r>
            <a:r>
              <a:rPr lang="en-US" dirty="0" err="1"/>
              <a:t>r_U</a:t>
            </a:r>
            <a:r>
              <a:rPr lang="en-US" dirty="0"/>
              <a:t>.</a:t>
            </a:r>
          </a:p>
        </p:txBody>
      </p:sp>
      <p:sp>
        <p:nvSpPr>
          <p:cNvPr id="4" name="灯片编号占位符 3"/>
          <p:cNvSpPr>
            <a:spLocks noGrp="1"/>
          </p:cNvSpPr>
          <p:nvPr>
            <p:ph type="sldNum" sz="quarter" idx="5"/>
          </p:nvPr>
        </p:nvSpPr>
        <p:spPr/>
        <p:txBody>
          <a:bodyPr/>
          <a:lstStyle/>
          <a:p>
            <a:fld id="{E0E4D864-7DF6-44ED-B06F-A5FF39ACE157}" type="slidenum">
              <a:rPr lang="en-US" smtClean="0"/>
              <a:t>13</a:t>
            </a:fld>
            <a:endParaRPr lang="en-US"/>
          </a:p>
        </p:txBody>
      </p:sp>
    </p:spTree>
    <p:extLst>
      <p:ext uri="{BB962C8B-B14F-4D97-AF65-F5344CB8AC3E}">
        <p14:creationId xmlns:p14="http://schemas.microsoft.com/office/powerpoint/2010/main" val="351683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 this, the server notify every client of the current online set of clients, U. </a:t>
            </a:r>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14</a:t>
            </a:fld>
            <a:endParaRPr lang="en-US"/>
          </a:p>
        </p:txBody>
      </p:sp>
    </p:spTree>
    <p:extLst>
      <p:ext uri="{BB962C8B-B14F-4D97-AF65-F5344CB8AC3E}">
        <p14:creationId xmlns:p14="http://schemas.microsoft.com/office/powerpoint/2010/main" val="1351242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Each client locally aggregates its shares of the masks over U. </a:t>
            </a:r>
          </a:p>
          <a:p>
            <a:endParaRPr lang="en-US" dirty="0"/>
          </a:p>
          <a:p>
            <a:r>
              <a:rPr lang="en-US" dirty="0"/>
              <a:t>By linearity of the secret sharing, the aggregated shares equals a share of the aggregated masks, which we call r_{U, </a:t>
            </a:r>
            <a:r>
              <a:rPr lang="en-US" dirty="0" err="1"/>
              <a:t>i</a:t>
            </a:r>
            <a:r>
              <a:rPr lang="en-US" dirty="0"/>
              <a:t>}</a:t>
            </a:r>
          </a:p>
        </p:txBody>
      </p:sp>
      <p:sp>
        <p:nvSpPr>
          <p:cNvPr id="4" name="灯片编号占位符 3"/>
          <p:cNvSpPr>
            <a:spLocks noGrp="1"/>
          </p:cNvSpPr>
          <p:nvPr>
            <p:ph type="sldNum" sz="quarter" idx="5"/>
          </p:nvPr>
        </p:nvSpPr>
        <p:spPr/>
        <p:txBody>
          <a:bodyPr/>
          <a:lstStyle/>
          <a:p>
            <a:fld id="{E0E4D864-7DF6-44ED-B06F-A5FF39ACE157}" type="slidenum">
              <a:rPr lang="en-US" smtClean="0"/>
              <a:t>15</a:t>
            </a:fld>
            <a:endParaRPr lang="en-US"/>
          </a:p>
        </p:txBody>
      </p:sp>
    </p:spTree>
    <p:extLst>
      <p:ext uri="{BB962C8B-B14F-4D97-AF65-F5344CB8AC3E}">
        <p14:creationId xmlns:p14="http://schemas.microsoft.com/office/powerpoint/2010/main" val="2640509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server finally reconstruct the received shares to recover </a:t>
            </a:r>
            <a:r>
              <a:rPr lang="en-US" dirty="0" err="1"/>
              <a:t>r_U</a:t>
            </a:r>
            <a:r>
              <a:rPr lang="en-US" dirty="0"/>
              <a:t>, and subtract it to recover the aggregation result. </a:t>
            </a:r>
          </a:p>
        </p:txBody>
      </p:sp>
      <p:sp>
        <p:nvSpPr>
          <p:cNvPr id="4" name="灯片编号占位符 3"/>
          <p:cNvSpPr>
            <a:spLocks noGrp="1"/>
          </p:cNvSpPr>
          <p:nvPr>
            <p:ph type="sldNum" sz="quarter" idx="5"/>
          </p:nvPr>
        </p:nvSpPr>
        <p:spPr/>
        <p:txBody>
          <a:bodyPr/>
          <a:lstStyle/>
          <a:p>
            <a:fld id="{E0E4D864-7DF6-44ED-B06F-A5FF39ACE157}" type="slidenum">
              <a:rPr lang="en-US" smtClean="0"/>
              <a:t>16</a:t>
            </a:fld>
            <a:endParaRPr lang="en-US"/>
          </a:p>
        </p:txBody>
      </p:sp>
    </p:spTree>
    <p:extLst>
      <p:ext uri="{BB962C8B-B14F-4D97-AF65-F5344CB8AC3E}">
        <p14:creationId xmlns:p14="http://schemas.microsoft.com/office/powerpoint/2010/main" val="3589572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verify correctness, we can simply write out the term r_{</a:t>
            </a:r>
            <a:r>
              <a:rPr lang="en-US" dirty="0" err="1"/>
              <a:t>U,i</a:t>
            </a:r>
            <a:r>
              <a:rPr lang="en-US" dirty="0"/>
              <a:t>} in the calculation.</a:t>
            </a:r>
          </a:p>
          <a:p>
            <a:endParaRPr lang="en-US" dirty="0"/>
          </a:p>
          <a:p>
            <a:r>
              <a:rPr lang="en-US" dirty="0"/>
              <a:t>By linearity of the secret sharing scheme, this is equivalent to running Recon over the shares r_{</a:t>
            </a:r>
            <a:r>
              <a:rPr lang="en-US" dirty="0" err="1"/>
              <a:t>j,i</a:t>
            </a:r>
            <a:r>
              <a:rPr lang="en-US" dirty="0"/>
              <a:t>} for all j, and sum them over U. </a:t>
            </a:r>
          </a:p>
          <a:p>
            <a:endParaRPr lang="en-US" dirty="0"/>
          </a:p>
          <a:p>
            <a:r>
              <a:rPr lang="en-US" dirty="0"/>
              <a:t>This is exactly the aggregated masks as desired. </a:t>
            </a:r>
          </a:p>
        </p:txBody>
      </p:sp>
      <p:sp>
        <p:nvSpPr>
          <p:cNvPr id="4" name="灯片编号占位符 3"/>
          <p:cNvSpPr>
            <a:spLocks noGrp="1"/>
          </p:cNvSpPr>
          <p:nvPr>
            <p:ph type="sldNum" sz="quarter" idx="5"/>
          </p:nvPr>
        </p:nvSpPr>
        <p:spPr/>
        <p:txBody>
          <a:bodyPr/>
          <a:lstStyle/>
          <a:p>
            <a:fld id="{E0E4D864-7DF6-44ED-B06F-A5FF39ACE157}" type="slidenum">
              <a:rPr lang="en-US" smtClean="0"/>
              <a:t>17</a:t>
            </a:fld>
            <a:endParaRPr lang="en-US"/>
          </a:p>
        </p:txBody>
      </p:sp>
    </p:spTree>
    <p:extLst>
      <p:ext uri="{BB962C8B-B14F-4D97-AF65-F5344CB8AC3E}">
        <p14:creationId xmlns:p14="http://schemas.microsoft.com/office/powerpoint/2010/main" val="2414302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For a new iteration, the strawman solution needs to run the secret sharing step again, which is very costly both in terms of communication and round complexity. </a:t>
            </a:r>
          </a:p>
          <a:p>
            <a:endParaRPr lang="en-US" dirty="0"/>
          </a:p>
          <a:p>
            <a:r>
              <a:rPr lang="en-US" dirty="0"/>
              <a:t>Our main ingredient is a key-homomorphic masking scheme that allows us to avoid doing secret sharing for every iteration. </a:t>
            </a:r>
          </a:p>
        </p:txBody>
      </p:sp>
      <p:sp>
        <p:nvSpPr>
          <p:cNvPr id="4" name="灯片编号占位符 3"/>
          <p:cNvSpPr>
            <a:spLocks noGrp="1"/>
          </p:cNvSpPr>
          <p:nvPr>
            <p:ph type="sldNum" sz="quarter" idx="5"/>
          </p:nvPr>
        </p:nvSpPr>
        <p:spPr/>
        <p:txBody>
          <a:bodyPr/>
          <a:lstStyle/>
          <a:p>
            <a:fld id="{E0E4D864-7DF6-44ED-B06F-A5FF39ACE157}" type="slidenum">
              <a:rPr lang="en-US" smtClean="0"/>
              <a:t>18</a:t>
            </a:fld>
            <a:endParaRPr lang="en-US"/>
          </a:p>
        </p:txBody>
      </p:sp>
    </p:spTree>
    <p:extLst>
      <p:ext uri="{BB962C8B-B14F-4D97-AF65-F5344CB8AC3E}">
        <p14:creationId xmlns:p14="http://schemas.microsoft.com/office/powerpoint/2010/main" val="50020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Each client can create a masked input z using a secret key s and a fresh random tag tau. </a:t>
            </a:r>
          </a:p>
          <a:p>
            <a:endParaRPr lang="en-US" dirty="0"/>
          </a:p>
          <a:p>
            <a:r>
              <a:rPr lang="en-US" dirty="0"/>
              <a:t>To unmask the result, one first obtain an “empty” mask under the same secret key and tag, and then run the unmask algorithm to recover m. </a:t>
            </a:r>
          </a:p>
          <a:p>
            <a:endParaRPr lang="en-US" dirty="0"/>
          </a:p>
          <a:p>
            <a:r>
              <a:rPr lang="en-US" dirty="0"/>
              <a:t>Importantly, the scheme has additive homomorphism over both the secret key space and the message space.</a:t>
            </a:r>
          </a:p>
          <a:p>
            <a:endParaRPr lang="en-US" dirty="0"/>
          </a:p>
          <a:p>
            <a:r>
              <a:rPr lang="en-US" dirty="0"/>
              <a:t>That is, evaluating any linear function over masked values translates to evaluating the same function over both the secret keys and messages.</a:t>
            </a:r>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19</a:t>
            </a:fld>
            <a:endParaRPr lang="en-US"/>
          </a:p>
        </p:txBody>
      </p:sp>
    </p:spTree>
    <p:extLst>
      <p:ext uri="{BB962C8B-B14F-4D97-AF65-F5344CB8AC3E}">
        <p14:creationId xmlns:p14="http://schemas.microsoft.com/office/powerpoint/2010/main" val="168224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motivating application of secure aggregation is federated learning, where a set of M clients each holding a local dataset wish to jointly train a global machine learning model.</a:t>
            </a:r>
          </a:p>
          <a:p>
            <a:endParaRPr lang="en-US" dirty="0"/>
          </a:p>
          <a:p>
            <a:r>
              <a:rPr lang="en-US" dirty="0"/>
              <a:t>Each client first locally trains a model and sends to a server, whole aggregates them into a global model and sends it back.</a:t>
            </a:r>
          </a:p>
          <a:p>
            <a:endParaRPr lang="en-US" dirty="0"/>
          </a:p>
          <a:p>
            <a:r>
              <a:rPr lang="en-US" dirty="0"/>
              <a:t>This global model is not very good yet. The clients locally trains again to obtain updated models and repeat this process. It can take many iterations before the global model converges. </a:t>
            </a:r>
          </a:p>
          <a:p>
            <a:endParaRPr lang="en-US" dirty="0"/>
          </a:p>
          <a:p>
            <a:r>
              <a:rPr lang="en-US" dirty="0"/>
              <a:t>A privacy issue with this procedure is that local models are revealed to the server, which may leak sensitive information about the local training data. </a:t>
            </a:r>
          </a:p>
          <a:p>
            <a:endParaRPr lang="en-US" dirty="0"/>
          </a:p>
          <a:p>
            <a:r>
              <a:rPr lang="en-US" dirty="0"/>
              <a:t>To address this, the clients don’t send their models in the clear, but run an interactive protocol with the server instead to compute the aggregation results privately.  </a:t>
            </a:r>
          </a:p>
          <a:p>
            <a:endParaRPr lang="en-US" dirty="0"/>
          </a:p>
          <a:p>
            <a:r>
              <a:rPr lang="en-US" dirty="0"/>
              <a:t>I.e., a secure aggregation protocol. </a:t>
            </a:r>
          </a:p>
        </p:txBody>
      </p:sp>
      <p:sp>
        <p:nvSpPr>
          <p:cNvPr id="4" name="灯片编号占位符 3"/>
          <p:cNvSpPr>
            <a:spLocks noGrp="1"/>
          </p:cNvSpPr>
          <p:nvPr>
            <p:ph type="sldNum" sz="quarter" idx="5"/>
          </p:nvPr>
        </p:nvSpPr>
        <p:spPr/>
        <p:txBody>
          <a:bodyPr/>
          <a:lstStyle/>
          <a:p>
            <a:fld id="{E0E4D864-7DF6-44ED-B06F-A5FF39ACE157}" type="slidenum">
              <a:rPr lang="en-US" smtClean="0"/>
              <a:t>2</a:t>
            </a:fld>
            <a:endParaRPr lang="en-US"/>
          </a:p>
        </p:txBody>
      </p:sp>
    </p:spTree>
    <p:extLst>
      <p:ext uri="{BB962C8B-B14F-4D97-AF65-F5344CB8AC3E}">
        <p14:creationId xmlns:p14="http://schemas.microsoft.com/office/powerpoint/2010/main" val="2214555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20</a:t>
            </a:fld>
            <a:endParaRPr lang="en-US"/>
          </a:p>
        </p:txBody>
      </p:sp>
    </p:spTree>
    <p:extLst>
      <p:ext uri="{BB962C8B-B14F-4D97-AF65-F5344CB8AC3E}">
        <p14:creationId xmlns:p14="http://schemas.microsoft.com/office/powerpoint/2010/main" val="387861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21</a:t>
            </a:fld>
            <a:endParaRPr lang="en-US"/>
          </a:p>
        </p:txBody>
      </p:sp>
    </p:spTree>
    <p:extLst>
      <p:ext uri="{BB962C8B-B14F-4D97-AF65-F5344CB8AC3E}">
        <p14:creationId xmlns:p14="http://schemas.microsoft.com/office/powerpoint/2010/main" val="1516475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22</a:t>
            </a:fld>
            <a:endParaRPr lang="en-US"/>
          </a:p>
        </p:txBody>
      </p:sp>
    </p:spTree>
    <p:extLst>
      <p:ext uri="{BB962C8B-B14F-4D97-AF65-F5344CB8AC3E}">
        <p14:creationId xmlns:p14="http://schemas.microsoft.com/office/powerpoint/2010/main" val="393015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23</a:t>
            </a:fld>
            <a:endParaRPr lang="en-US"/>
          </a:p>
        </p:txBody>
      </p:sp>
    </p:spTree>
    <p:extLst>
      <p:ext uri="{BB962C8B-B14F-4D97-AF65-F5344CB8AC3E}">
        <p14:creationId xmlns:p14="http://schemas.microsoft.com/office/powerpoint/2010/main" val="311976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Each client can create a masked input z using a secret key s and a fresh random tag tau. </a:t>
            </a:r>
          </a:p>
          <a:p>
            <a:endParaRPr lang="en-US" dirty="0"/>
          </a:p>
          <a:p>
            <a:r>
              <a:rPr lang="en-US" dirty="0"/>
              <a:t>To unmask the result, one first obtain an “empty” mask under the same secret key and tag, and then run the unmask algorithm to recover m. </a:t>
            </a:r>
          </a:p>
          <a:p>
            <a:endParaRPr lang="en-US" dirty="0"/>
          </a:p>
          <a:p>
            <a:r>
              <a:rPr lang="en-US" dirty="0"/>
              <a:t>Importantly, the scheme has additive homomorphism over both the secret key space and the message space.</a:t>
            </a:r>
          </a:p>
          <a:p>
            <a:endParaRPr lang="en-US" dirty="0"/>
          </a:p>
          <a:p>
            <a:r>
              <a:rPr lang="en-US" dirty="0"/>
              <a:t>That is, evaluating any linear function over masked values translates to evaluating the same function over both the secret keys and messages.</a:t>
            </a:r>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24</a:t>
            </a:fld>
            <a:endParaRPr lang="en-US"/>
          </a:p>
        </p:txBody>
      </p:sp>
    </p:spTree>
    <p:extLst>
      <p:ext uri="{BB962C8B-B14F-4D97-AF65-F5344CB8AC3E}">
        <p14:creationId xmlns:p14="http://schemas.microsoft.com/office/powerpoint/2010/main" val="165732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Each client can create a masked input z using a secret key s and a fresh random tag tau. </a:t>
            </a:r>
          </a:p>
          <a:p>
            <a:endParaRPr lang="en-US" dirty="0"/>
          </a:p>
          <a:p>
            <a:r>
              <a:rPr lang="en-US" dirty="0"/>
              <a:t>To unmask the result, one first obtain an “empty” mask under the same secret key and tag, and then run the unmask algorithm to recover m. </a:t>
            </a:r>
          </a:p>
          <a:p>
            <a:endParaRPr lang="en-US" dirty="0"/>
          </a:p>
          <a:p>
            <a:r>
              <a:rPr lang="en-US" dirty="0"/>
              <a:t>Importantly, the scheme has additive homomorphism over both the secret key space and the message space.</a:t>
            </a:r>
          </a:p>
          <a:p>
            <a:endParaRPr lang="en-US" dirty="0"/>
          </a:p>
          <a:p>
            <a:r>
              <a:rPr lang="en-US" dirty="0"/>
              <a:t>That is, evaluating any linear function over masked values translates to evaluating the same function over both the secret keys and messages.</a:t>
            </a:r>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25</a:t>
            </a:fld>
            <a:endParaRPr lang="en-US"/>
          </a:p>
        </p:txBody>
      </p:sp>
    </p:spTree>
    <p:extLst>
      <p:ext uri="{BB962C8B-B14F-4D97-AF65-F5344CB8AC3E}">
        <p14:creationId xmlns:p14="http://schemas.microsoft.com/office/powerpoint/2010/main" val="1132514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26</a:t>
            </a:fld>
            <a:endParaRPr lang="en-US"/>
          </a:p>
        </p:txBody>
      </p:sp>
    </p:spTree>
    <p:extLst>
      <p:ext uri="{BB962C8B-B14F-4D97-AF65-F5344CB8AC3E}">
        <p14:creationId xmlns:p14="http://schemas.microsoft.com/office/powerpoint/2010/main" val="3818461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27</a:t>
            </a:fld>
            <a:endParaRPr lang="en-US"/>
          </a:p>
        </p:txBody>
      </p:sp>
    </p:spTree>
    <p:extLst>
      <p:ext uri="{BB962C8B-B14F-4D97-AF65-F5344CB8AC3E}">
        <p14:creationId xmlns:p14="http://schemas.microsoft.com/office/powerpoint/2010/main" val="510592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28</a:t>
            </a:fld>
            <a:endParaRPr lang="en-US"/>
          </a:p>
        </p:txBody>
      </p:sp>
    </p:spTree>
    <p:extLst>
      <p:ext uri="{BB962C8B-B14F-4D97-AF65-F5344CB8AC3E}">
        <p14:creationId xmlns:p14="http://schemas.microsoft.com/office/powerpoint/2010/main" val="125690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29</a:t>
            </a:fld>
            <a:endParaRPr lang="en-US"/>
          </a:p>
        </p:txBody>
      </p:sp>
    </p:spTree>
    <p:extLst>
      <p:ext uri="{BB962C8B-B14F-4D97-AF65-F5344CB8AC3E}">
        <p14:creationId xmlns:p14="http://schemas.microsoft.com/office/powerpoint/2010/main" val="113920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Abstractly, secure aggregation considers a set of M clients and a server.</a:t>
            </a:r>
          </a:p>
          <a:p>
            <a:endParaRPr lang="en-US" dirty="0"/>
          </a:p>
          <a:p>
            <a:r>
              <a:rPr lang="en-US" dirty="0"/>
              <a:t>The client inputs are high-dimension integer vectors of dimension ell with modulus B. </a:t>
            </a:r>
          </a:p>
          <a:p>
            <a:endParaRPr lang="en-US" dirty="0"/>
          </a:p>
          <a:p>
            <a:r>
              <a:rPr lang="en-US" dirty="0"/>
              <a:t>At the end of the protocol, the server should learn the sum of client’s input, and nothing else. </a:t>
            </a:r>
          </a:p>
          <a:p>
            <a:endParaRPr lang="en-US" dirty="0"/>
          </a:p>
          <a:p>
            <a:r>
              <a:rPr lang="en-US" dirty="0"/>
              <a:t>We require that clients only interact with the server, and not with each other.</a:t>
            </a:r>
          </a:p>
          <a:p>
            <a:endParaRPr lang="en-US" dirty="0"/>
          </a:p>
          <a:p>
            <a:r>
              <a:rPr lang="en-US" dirty="0"/>
              <a:t> </a:t>
            </a:r>
          </a:p>
        </p:txBody>
      </p:sp>
      <p:sp>
        <p:nvSpPr>
          <p:cNvPr id="4" name="灯片编号占位符 3"/>
          <p:cNvSpPr>
            <a:spLocks noGrp="1"/>
          </p:cNvSpPr>
          <p:nvPr>
            <p:ph type="sldNum" sz="quarter" idx="5"/>
          </p:nvPr>
        </p:nvSpPr>
        <p:spPr/>
        <p:txBody>
          <a:bodyPr/>
          <a:lstStyle/>
          <a:p>
            <a:fld id="{E0E4D864-7DF6-44ED-B06F-A5FF39ACE157}" type="slidenum">
              <a:rPr lang="en-US" smtClean="0"/>
              <a:t>3</a:t>
            </a:fld>
            <a:endParaRPr lang="en-US"/>
          </a:p>
        </p:txBody>
      </p:sp>
    </p:spTree>
    <p:extLst>
      <p:ext uri="{BB962C8B-B14F-4D97-AF65-F5344CB8AC3E}">
        <p14:creationId xmlns:p14="http://schemas.microsoft.com/office/powerpoint/2010/main" val="2412310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30</a:t>
            </a:fld>
            <a:endParaRPr lang="en-US"/>
          </a:p>
        </p:txBody>
      </p:sp>
    </p:spTree>
    <p:extLst>
      <p:ext uri="{BB962C8B-B14F-4D97-AF65-F5344CB8AC3E}">
        <p14:creationId xmlns:p14="http://schemas.microsoft.com/office/powerpoint/2010/main" val="1914800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31</a:t>
            </a:fld>
            <a:endParaRPr lang="en-US"/>
          </a:p>
        </p:txBody>
      </p:sp>
    </p:spTree>
    <p:extLst>
      <p:ext uri="{BB962C8B-B14F-4D97-AF65-F5344CB8AC3E}">
        <p14:creationId xmlns:p14="http://schemas.microsoft.com/office/powerpoint/2010/main" val="3830773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32</a:t>
            </a:fld>
            <a:endParaRPr lang="en-US"/>
          </a:p>
        </p:txBody>
      </p:sp>
    </p:spTree>
    <p:extLst>
      <p:ext uri="{BB962C8B-B14F-4D97-AF65-F5344CB8AC3E}">
        <p14:creationId xmlns:p14="http://schemas.microsoft.com/office/powerpoint/2010/main" val="2972908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33</a:t>
            </a:fld>
            <a:endParaRPr lang="en-US"/>
          </a:p>
        </p:txBody>
      </p:sp>
    </p:spTree>
    <p:extLst>
      <p:ext uri="{BB962C8B-B14F-4D97-AF65-F5344CB8AC3E}">
        <p14:creationId xmlns:p14="http://schemas.microsoft.com/office/powerpoint/2010/main" val="1906992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34</a:t>
            </a:fld>
            <a:endParaRPr lang="en-US"/>
          </a:p>
        </p:txBody>
      </p:sp>
    </p:spTree>
    <p:extLst>
      <p:ext uri="{BB962C8B-B14F-4D97-AF65-F5344CB8AC3E}">
        <p14:creationId xmlns:p14="http://schemas.microsoft.com/office/powerpoint/2010/main" val="1132280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35</a:t>
            </a:fld>
            <a:endParaRPr lang="en-US"/>
          </a:p>
        </p:txBody>
      </p:sp>
    </p:spTree>
    <p:extLst>
      <p:ext uri="{BB962C8B-B14F-4D97-AF65-F5344CB8AC3E}">
        <p14:creationId xmlns:p14="http://schemas.microsoft.com/office/powerpoint/2010/main" val="858743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build the flat secret sharing scheme, we mostly borrows the existing scheme in [DT06], which is a scheme with 0-1 coefficients as desired, but has a large total share size of M-to-the-5.3. </a:t>
            </a:r>
          </a:p>
          <a:p>
            <a:endParaRPr lang="en-US" dirty="0"/>
          </a:p>
          <a:p>
            <a:r>
              <a:rPr lang="en-US" dirty="0"/>
              <a:t>This is prohibitively large in our setting with a large number of clients. </a:t>
            </a:r>
          </a:p>
          <a:p>
            <a:endParaRPr lang="en-US" dirty="0"/>
          </a:p>
          <a:p>
            <a:r>
              <a:rPr lang="en-US" dirty="0"/>
              <a:t>Our first idea is to run the secret sharing scheme over only a randomly selected committee of size lambda. </a:t>
            </a:r>
          </a:p>
          <a:p>
            <a:endParaRPr lang="en-US" dirty="0"/>
          </a:p>
          <a:p>
            <a:r>
              <a:rPr lang="en-US" dirty="0"/>
              <a:t>This introduces a negligible error probability over the random choice made during the setup round, but will reduce the total share size to just lambda-to-the-5.3, which is independent of M. </a:t>
            </a:r>
          </a:p>
          <a:p>
            <a:endParaRPr lang="en-US" dirty="0"/>
          </a:p>
          <a:p>
            <a:r>
              <a:rPr lang="en-US" dirty="0"/>
              <a:t>We manage to improve the efficiency to lambda-squared, by relaxing the construction a little bit. </a:t>
            </a:r>
          </a:p>
          <a:p>
            <a:endParaRPr lang="en-US" dirty="0"/>
          </a:p>
          <a:p>
            <a:r>
              <a:rPr lang="en-US" dirty="0"/>
              <a:t>Originally, the scheme has a single threshold t. Any subset below the threshold doesn’t learn anything about the secret, while any subset above the threshold can reconstruct.</a:t>
            </a:r>
          </a:p>
          <a:p>
            <a:endParaRPr lang="en-US" dirty="0"/>
          </a:p>
          <a:p>
            <a:r>
              <a:rPr lang="en-US" dirty="0"/>
              <a:t>In our relaxation, we introduces a privacy threshold, and a reconstruction threshold, which has a constant fraction gap between them. </a:t>
            </a:r>
          </a:p>
          <a:p>
            <a:endParaRPr lang="en-US" dirty="0"/>
          </a:p>
          <a:p>
            <a:r>
              <a:rPr lang="en-US" dirty="0"/>
              <a:t>The scheme doesn’t guarantee reconstruction or privacy for a subset of the size in the gap.</a:t>
            </a:r>
          </a:p>
        </p:txBody>
      </p:sp>
      <p:sp>
        <p:nvSpPr>
          <p:cNvPr id="4" name="灯片编号占位符 3"/>
          <p:cNvSpPr>
            <a:spLocks noGrp="1"/>
          </p:cNvSpPr>
          <p:nvPr>
            <p:ph type="sldNum" sz="quarter" idx="5"/>
          </p:nvPr>
        </p:nvSpPr>
        <p:spPr/>
        <p:txBody>
          <a:bodyPr/>
          <a:lstStyle/>
          <a:p>
            <a:fld id="{E0E4D864-7DF6-44ED-B06F-A5FF39ACE157}" type="slidenum">
              <a:rPr lang="en-US" smtClean="0"/>
              <a:t>36</a:t>
            </a:fld>
            <a:endParaRPr lang="en-US"/>
          </a:p>
        </p:txBody>
      </p:sp>
    </p:spTree>
    <p:extLst>
      <p:ext uri="{BB962C8B-B14F-4D97-AF65-F5344CB8AC3E}">
        <p14:creationId xmlns:p14="http://schemas.microsoft.com/office/powerpoint/2010/main" val="2945006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39</a:t>
            </a:fld>
            <a:endParaRPr lang="en-US"/>
          </a:p>
        </p:txBody>
      </p:sp>
    </p:spTree>
    <p:extLst>
      <p:ext uri="{BB962C8B-B14F-4D97-AF65-F5344CB8AC3E}">
        <p14:creationId xmlns:p14="http://schemas.microsoft.com/office/powerpoint/2010/main" val="3422325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To motivate the idea for LERNA, we first describe an inefficient strawman solution based on linear threshold secret sharing. </a:t>
            </a:r>
          </a:p>
          <a:p>
            <a:endParaRPr lang="en-US" dirty="0"/>
          </a:p>
          <a:p>
            <a:r>
              <a:rPr lang="en-US" dirty="0"/>
              <a:t>First, every client samples a secret one-time pad </a:t>
            </a:r>
            <a:r>
              <a:rPr lang="en-US" dirty="0" err="1"/>
              <a:t>c_i</a:t>
            </a:r>
            <a:r>
              <a:rPr lang="en-US" dirty="0"/>
              <a:t>, and secret shares it with every other clients. </a:t>
            </a:r>
          </a:p>
          <a:p>
            <a:endParaRPr lang="en-US" dirty="0"/>
          </a:p>
          <a:p>
            <a:r>
              <a:rPr lang="en-US" dirty="0"/>
              <a:t>They use the server to forward the shares. </a:t>
            </a:r>
          </a:p>
        </p:txBody>
      </p:sp>
      <p:sp>
        <p:nvSpPr>
          <p:cNvPr id="4" name="灯片编号占位符 3"/>
          <p:cNvSpPr>
            <a:spLocks noGrp="1"/>
          </p:cNvSpPr>
          <p:nvPr>
            <p:ph type="sldNum" sz="quarter" idx="5"/>
          </p:nvPr>
        </p:nvSpPr>
        <p:spPr/>
        <p:txBody>
          <a:bodyPr/>
          <a:lstStyle/>
          <a:p>
            <a:fld id="{E0E4D864-7DF6-44ED-B06F-A5FF39ACE157}" type="slidenum">
              <a:rPr lang="en-US" smtClean="0"/>
              <a:t>40</a:t>
            </a:fld>
            <a:endParaRPr lang="en-US"/>
          </a:p>
        </p:txBody>
      </p:sp>
    </p:spTree>
    <p:extLst>
      <p:ext uri="{BB962C8B-B14F-4D97-AF65-F5344CB8AC3E}">
        <p14:creationId xmlns:p14="http://schemas.microsoft.com/office/powerpoint/2010/main" val="264281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follow up work of MWAPR23 proposes a system called Flamingo for secure aggregation, also focused on the setting of repeated aggregation. </a:t>
            </a:r>
          </a:p>
          <a:p>
            <a:endParaRPr lang="en-US" dirty="0"/>
          </a:p>
          <a:p>
            <a:r>
              <a:rPr lang="en-US" dirty="0"/>
              <a:t>Like the committee in LERNA, their system also selects a random subset of clients to help the server recover aggregation results. </a:t>
            </a:r>
          </a:p>
          <a:p>
            <a:endParaRPr lang="en-US" dirty="0"/>
          </a:p>
          <a:p>
            <a:r>
              <a:rPr lang="en-US" dirty="0"/>
              <a:t>They manage to significantly reduce the storage cost of the committee clients, which is one of the bottleneck of LERNA.  </a:t>
            </a:r>
          </a:p>
          <a:p>
            <a:endParaRPr lang="en-US" dirty="0"/>
          </a:p>
          <a:p>
            <a:r>
              <a:rPr lang="en-US" dirty="0"/>
              <a:t>As a trade-off, Flamingo has heavier computation cost for both the server and the clients. </a:t>
            </a:r>
          </a:p>
        </p:txBody>
      </p:sp>
      <p:sp>
        <p:nvSpPr>
          <p:cNvPr id="4" name="灯片编号占位符 3"/>
          <p:cNvSpPr>
            <a:spLocks noGrp="1"/>
          </p:cNvSpPr>
          <p:nvPr>
            <p:ph type="sldNum" sz="quarter" idx="5"/>
          </p:nvPr>
        </p:nvSpPr>
        <p:spPr/>
        <p:txBody>
          <a:bodyPr/>
          <a:lstStyle/>
          <a:p>
            <a:fld id="{E0E4D864-7DF6-44ED-B06F-A5FF39ACE157}" type="slidenum">
              <a:rPr lang="en-US" smtClean="0"/>
              <a:t>41</a:t>
            </a:fld>
            <a:endParaRPr lang="en-US"/>
          </a:p>
        </p:txBody>
      </p:sp>
    </p:spTree>
    <p:extLst>
      <p:ext uri="{BB962C8B-B14F-4D97-AF65-F5344CB8AC3E}">
        <p14:creationId xmlns:p14="http://schemas.microsoft.com/office/powerpoint/2010/main" val="1215760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this work, we focus on the setting that we call repeated aggregation of T iterations. </a:t>
            </a:r>
          </a:p>
          <a:p>
            <a:endParaRPr lang="en-US" dirty="0"/>
          </a:p>
          <a:p>
            <a:r>
              <a:rPr lang="en-US" dirty="0"/>
              <a:t>It’s a natural extension to the single-session setting, given the motivating application of federated learning. </a:t>
            </a:r>
          </a:p>
          <a:p>
            <a:endParaRPr lang="en-US" dirty="0"/>
          </a:p>
          <a:p>
            <a:r>
              <a:rPr lang="en-US" dirty="0"/>
              <a:t>In this setting, the clients obtain new inputs at each iteration, and the server learns a new sum at each iteration. </a:t>
            </a:r>
          </a:p>
          <a:p>
            <a:endParaRPr lang="en-US" dirty="0"/>
          </a:p>
          <a:p>
            <a:r>
              <a:rPr lang="en-US" dirty="0"/>
              <a:t>We assume the set of clients stays the same. </a:t>
            </a:r>
          </a:p>
          <a:p>
            <a:endParaRPr lang="en-US" dirty="0"/>
          </a:p>
          <a:p>
            <a:r>
              <a:rPr lang="en-US" dirty="0"/>
              <a:t>This setting naturally allows for a reusable setup round, whose cost will be amortized away with many iterations. </a:t>
            </a:r>
          </a:p>
        </p:txBody>
      </p:sp>
      <p:sp>
        <p:nvSpPr>
          <p:cNvPr id="4" name="灯片编号占位符 3"/>
          <p:cNvSpPr>
            <a:spLocks noGrp="1"/>
          </p:cNvSpPr>
          <p:nvPr>
            <p:ph type="sldNum" sz="quarter" idx="5"/>
          </p:nvPr>
        </p:nvSpPr>
        <p:spPr/>
        <p:txBody>
          <a:bodyPr/>
          <a:lstStyle/>
          <a:p>
            <a:fld id="{E0E4D864-7DF6-44ED-B06F-A5FF39ACE157}" type="slidenum">
              <a:rPr lang="en-US" smtClean="0"/>
              <a:t>4</a:t>
            </a:fld>
            <a:endParaRPr lang="en-US"/>
          </a:p>
        </p:txBody>
      </p:sp>
    </p:spTree>
    <p:extLst>
      <p:ext uri="{BB962C8B-B14F-4D97-AF65-F5344CB8AC3E}">
        <p14:creationId xmlns:p14="http://schemas.microsoft.com/office/powerpoint/2010/main" val="2963764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Next, I’ll describe our system model and assumptions in detail. </a:t>
            </a:r>
          </a:p>
          <a:p>
            <a:endParaRPr lang="en-US" dirty="0"/>
          </a:p>
          <a:p>
            <a:r>
              <a:rPr lang="en-US" dirty="0"/>
              <a:t>First, the clients may dropout at any point of the protocol, for example due to crash failures. </a:t>
            </a:r>
          </a:p>
          <a:p>
            <a:endParaRPr lang="en-US" dirty="0"/>
          </a:p>
          <a:p>
            <a:r>
              <a:rPr lang="en-US" dirty="0"/>
              <a:t>It’s may also rejoin at a later iteration. (I.e. the subset of dropout clients may be different for each iteration.)</a:t>
            </a:r>
          </a:p>
          <a:p>
            <a:endParaRPr lang="en-US" dirty="0"/>
          </a:p>
          <a:p>
            <a:r>
              <a:rPr lang="en-US" dirty="0"/>
              <a:t>We model the dropouts in our system to be statically chosen by an adversary at the beginning of the protocol. </a:t>
            </a:r>
          </a:p>
          <a:p>
            <a:endParaRPr lang="en-US" dirty="0"/>
          </a:p>
          <a:p>
            <a:r>
              <a:rPr lang="en-US" dirty="0"/>
              <a:t>Second, a corrupted server may collude with some clients to break privacy. </a:t>
            </a:r>
          </a:p>
          <a:p>
            <a:endParaRPr lang="en-US" dirty="0"/>
          </a:p>
          <a:p>
            <a:r>
              <a:rPr lang="en-US" dirty="0"/>
              <a:t>We assume a statically chosen corruption set that stays the same throughout all the iterations. </a:t>
            </a:r>
          </a:p>
          <a:p>
            <a:endParaRPr lang="en-US" dirty="0"/>
          </a:p>
          <a:p>
            <a:r>
              <a:rPr lang="en-US" dirty="0"/>
              <a:t>We assume less than some delta fraction dropout and gamma fraction corruption happens throughout the iterations. </a:t>
            </a:r>
          </a:p>
          <a:p>
            <a:endParaRPr lang="en-US" dirty="0"/>
          </a:p>
          <a:p>
            <a:r>
              <a:rPr lang="en-US" dirty="0"/>
              <a:t>Delta and gamma should sum to less than 1. </a:t>
            </a:r>
          </a:p>
          <a:p>
            <a:endParaRPr lang="en-US" dirty="0"/>
          </a:p>
          <a:p>
            <a:r>
              <a:rPr lang="en-US" dirty="0"/>
              <a:t>Our protocol also assumes a PKI setup, where each client knows the public keys of other clients. </a:t>
            </a:r>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5</a:t>
            </a:fld>
            <a:endParaRPr lang="en-US"/>
          </a:p>
        </p:txBody>
      </p:sp>
    </p:spTree>
    <p:extLst>
      <p:ext uri="{BB962C8B-B14F-4D97-AF65-F5344CB8AC3E}">
        <p14:creationId xmlns:p14="http://schemas.microsoft.com/office/powerpoint/2010/main" val="225250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The guarantees of our protocol are the following. </a:t>
            </a:r>
          </a:p>
          <a:p>
            <a:endParaRPr lang="en-US" dirty="0"/>
          </a:p>
          <a:p>
            <a:r>
              <a:rPr lang="en-US" dirty="0"/>
              <a:t>Robustness says that if a client drops out during the first round of an iteration, then its input is not included in the aggregation result. </a:t>
            </a:r>
          </a:p>
          <a:p>
            <a:endParaRPr lang="en-US" dirty="0"/>
          </a:p>
          <a:p>
            <a:r>
              <a:rPr lang="en-US" dirty="0"/>
              <a:t>If it completes the first round, then its input is guaranteed to be included in the result. </a:t>
            </a:r>
          </a:p>
          <a:p>
            <a:endParaRPr lang="en-US" dirty="0"/>
          </a:p>
          <a:p>
            <a:r>
              <a:rPr lang="en-US" dirty="0"/>
              <a:t>Privacy says that the adversary controlling the server and colluding clients learns nothing beyond the aggregation result, which is a single sum over (1-delta-gamma) times M number of  honest inputs.</a:t>
            </a:r>
          </a:p>
          <a:p>
            <a:endParaRPr lang="en-US" dirty="0"/>
          </a:p>
          <a:p>
            <a:endParaRPr lang="en-US" dirty="0"/>
          </a:p>
          <a:p>
            <a:endParaRPr lang="en-US" dirty="0"/>
          </a:p>
        </p:txBody>
      </p:sp>
      <p:sp>
        <p:nvSpPr>
          <p:cNvPr id="4" name="灯片编号占位符 3"/>
          <p:cNvSpPr>
            <a:spLocks noGrp="1"/>
          </p:cNvSpPr>
          <p:nvPr>
            <p:ph type="sldNum" sz="quarter" idx="5"/>
          </p:nvPr>
        </p:nvSpPr>
        <p:spPr/>
        <p:txBody>
          <a:bodyPr/>
          <a:lstStyle/>
          <a:p>
            <a:fld id="{E0E4D864-7DF6-44ED-B06F-A5FF39ACE157}" type="slidenum">
              <a:rPr lang="en-US" smtClean="0"/>
              <a:t>6</a:t>
            </a:fld>
            <a:endParaRPr lang="en-US"/>
          </a:p>
        </p:txBody>
      </p:sp>
    </p:spTree>
    <p:extLst>
      <p:ext uri="{BB962C8B-B14F-4D97-AF65-F5344CB8AC3E}">
        <p14:creationId xmlns:p14="http://schemas.microsoft.com/office/powerpoint/2010/main" val="2024536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 now compare with some prior work in the repeated aggregation setting. In our setting, we consider an input dimension ell to be much larger than the security parameter lambda, which is in turn greater than log M and log B. </a:t>
            </a:r>
          </a:p>
          <a:p>
            <a:endParaRPr lang="en-US" dirty="0"/>
          </a:p>
          <a:p>
            <a:r>
              <a:rPr lang="en-US" dirty="0"/>
              <a:t>The baseline for comparison is the state-of-art single-session protocol of [BBGLR20].</a:t>
            </a:r>
          </a:p>
          <a:p>
            <a:endParaRPr lang="en-US" dirty="0"/>
          </a:p>
          <a:p>
            <a:r>
              <a:rPr lang="en-US" dirty="0"/>
              <a:t>We simply repeat the protocol for each iteration, which requires 4 rounds in the malicious setting.  </a:t>
            </a:r>
          </a:p>
          <a:p>
            <a:endParaRPr lang="en-US" dirty="0"/>
          </a:p>
          <a:p>
            <a:r>
              <a:rPr lang="en-US" dirty="0"/>
              <a:t>A subtle point to note is that the protocol is only proven secure with a leakage of multiple non-overlapping sums to the adversary. This is weaker than the idea guarantee that the adversary learning only a single sum.  </a:t>
            </a:r>
          </a:p>
        </p:txBody>
      </p:sp>
      <p:sp>
        <p:nvSpPr>
          <p:cNvPr id="4" name="灯片编号占位符 3"/>
          <p:cNvSpPr>
            <a:spLocks noGrp="1"/>
          </p:cNvSpPr>
          <p:nvPr>
            <p:ph type="sldNum" sz="quarter" idx="5"/>
          </p:nvPr>
        </p:nvSpPr>
        <p:spPr/>
        <p:txBody>
          <a:bodyPr/>
          <a:lstStyle/>
          <a:p>
            <a:fld id="{E0E4D864-7DF6-44ED-B06F-A5FF39ACE157}" type="slidenum">
              <a:rPr lang="en-US" smtClean="0"/>
              <a:t>7</a:t>
            </a:fld>
            <a:endParaRPr lang="en-US"/>
          </a:p>
        </p:txBody>
      </p:sp>
    </p:spTree>
    <p:extLst>
      <p:ext uri="{BB962C8B-B14F-4D97-AF65-F5344CB8AC3E}">
        <p14:creationId xmlns:p14="http://schemas.microsoft.com/office/powerpoint/2010/main" val="94769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 recent work of [GPSBB22] proposes a system called </a:t>
            </a:r>
            <a:r>
              <a:rPr lang="en-US" dirty="0" err="1"/>
              <a:t>MicroFedML</a:t>
            </a:r>
            <a:r>
              <a:rPr lang="en-US" dirty="0"/>
              <a:t>, which is the first work to take advantage of the repeated setting. </a:t>
            </a:r>
          </a:p>
          <a:p>
            <a:endParaRPr lang="en-US" dirty="0"/>
          </a:p>
          <a:p>
            <a:r>
              <a:rPr lang="en-US" dirty="0"/>
              <a:t>It consists of a reusable setup round, plus 3 rounds per aggregation session.</a:t>
            </a:r>
          </a:p>
          <a:p>
            <a:endParaRPr lang="en-US" dirty="0"/>
          </a:p>
          <a:p>
            <a:r>
              <a:rPr lang="en-US" dirty="0"/>
              <a:t>The main limitation of their system is that the aggregation server recovers the result as the exponent in a DDH group. </a:t>
            </a:r>
          </a:p>
          <a:p>
            <a:endParaRPr lang="en-US" dirty="0"/>
          </a:p>
          <a:p>
            <a:r>
              <a:rPr lang="en-US" dirty="0"/>
              <a:t>To recover the result in the clear, the server needs to solve discrete logarithm via brute force, which is only feasible for small values. </a:t>
            </a:r>
          </a:p>
          <a:p>
            <a:endParaRPr lang="en-US" dirty="0"/>
          </a:p>
          <a:p>
            <a:r>
              <a:rPr lang="en-US" dirty="0"/>
              <a:t>Even then, the server computation is expensive due to the discrete log. </a:t>
            </a:r>
          </a:p>
        </p:txBody>
      </p:sp>
      <p:sp>
        <p:nvSpPr>
          <p:cNvPr id="4" name="灯片编号占位符 3"/>
          <p:cNvSpPr>
            <a:spLocks noGrp="1"/>
          </p:cNvSpPr>
          <p:nvPr>
            <p:ph type="sldNum" sz="quarter" idx="5"/>
          </p:nvPr>
        </p:nvSpPr>
        <p:spPr/>
        <p:txBody>
          <a:bodyPr/>
          <a:lstStyle/>
          <a:p>
            <a:fld id="{E0E4D864-7DF6-44ED-B06F-A5FF39ACE157}" type="slidenum">
              <a:rPr lang="en-US" smtClean="0"/>
              <a:t>8</a:t>
            </a:fld>
            <a:endParaRPr lang="en-US"/>
          </a:p>
        </p:txBody>
      </p:sp>
    </p:spTree>
    <p:extLst>
      <p:ext uri="{BB962C8B-B14F-4D97-AF65-F5344CB8AC3E}">
        <p14:creationId xmlns:p14="http://schemas.microsoft.com/office/powerpoint/2010/main" val="441776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In this work, we propose a system that similarly run a re-usable setup round followed by 3 rounds per aggregation. </a:t>
            </a:r>
          </a:p>
          <a:p>
            <a:endParaRPr lang="en-US" dirty="0"/>
          </a:p>
          <a:p>
            <a:r>
              <a:rPr lang="en-US" dirty="0"/>
              <a:t>Our different technique avoids the limitation of </a:t>
            </a:r>
            <a:r>
              <a:rPr lang="en-US" dirty="0" err="1"/>
              <a:t>MicroFedML</a:t>
            </a:r>
            <a:r>
              <a:rPr lang="en-US" dirty="0"/>
              <a:t>, and supports exponentially large domain B. </a:t>
            </a:r>
          </a:p>
          <a:p>
            <a:endParaRPr lang="en-US" dirty="0"/>
          </a:p>
          <a:p>
            <a:r>
              <a:rPr lang="en-US" dirty="0"/>
              <a:t>In fact, our server computation is even faster than the baseline system of [BBGLR20]. </a:t>
            </a:r>
          </a:p>
          <a:p>
            <a:endParaRPr lang="en-US" dirty="0"/>
          </a:p>
          <a:p>
            <a:r>
              <a:rPr lang="en-US" dirty="0"/>
              <a:t>An additional slight advantage is that we allow a wider range of threshold settings compared to </a:t>
            </a:r>
            <a:r>
              <a:rPr lang="en-US" dirty="0" err="1"/>
              <a:t>MicroFedML</a:t>
            </a:r>
            <a:r>
              <a:rPr lang="en-US" dirty="0"/>
              <a:t>, as shown in the table. </a:t>
            </a:r>
          </a:p>
        </p:txBody>
      </p:sp>
      <p:sp>
        <p:nvSpPr>
          <p:cNvPr id="4" name="灯片编号占位符 3"/>
          <p:cNvSpPr>
            <a:spLocks noGrp="1"/>
          </p:cNvSpPr>
          <p:nvPr>
            <p:ph type="sldNum" sz="quarter" idx="5"/>
          </p:nvPr>
        </p:nvSpPr>
        <p:spPr/>
        <p:txBody>
          <a:bodyPr/>
          <a:lstStyle/>
          <a:p>
            <a:fld id="{E0E4D864-7DF6-44ED-B06F-A5FF39ACE157}" type="slidenum">
              <a:rPr lang="en-US" smtClean="0"/>
              <a:t>9</a:t>
            </a:fld>
            <a:endParaRPr lang="en-US"/>
          </a:p>
        </p:txBody>
      </p:sp>
    </p:spTree>
    <p:extLst>
      <p:ext uri="{BB962C8B-B14F-4D97-AF65-F5344CB8AC3E}">
        <p14:creationId xmlns:p14="http://schemas.microsoft.com/office/powerpoint/2010/main" val="381877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3616BF-1B1D-32C6-1C16-780AD098FC6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BB685F69-0781-D884-1BA4-B967201982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5AD94025-57E7-6525-E61F-B2BCFA3B4F57}"/>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25E36E2E-58D1-C4A6-73A9-FB780EA49BF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0F1F7FC-699C-AE2A-4B8D-B1A191F406B6}"/>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163891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3D4E3-C39E-667B-2E1F-B57DFB23C8D0}"/>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9974B441-401A-AC03-5BC4-9A529DDCBE4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09B311E3-29E6-5B7B-100C-27CB4D0274B7}"/>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416351D7-548E-FE74-0F8B-7114E9510D1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E7701244-1E91-D396-AD1F-FB9E90C8CF50}"/>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337375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41FA19-EAF6-60B1-6202-F8A232B003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C0CDFB78-B0BE-CBB5-BAC6-7953F536C0B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D701EA1E-DBE5-34EC-58B7-314CF8577D94}"/>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033CC542-B0BE-B56D-A395-706A08F4ECD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EEE95F8-5EB8-82D3-6853-E0A8CF387678}"/>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352546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054FC7-1FCB-FFDD-055B-BF2B4382F0CE}"/>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298CAC19-0D62-B023-171E-A2B6CAAE620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B6228231-2225-A5A5-A0F8-7667A704675D}"/>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DCCDB465-A07D-3E8C-13A0-9145CAC8D43F}"/>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E28E23F9-C6A7-A309-7DA3-C782C30A4372}"/>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224912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CFD894-AFD4-8B19-48A0-2061922B0D8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00BADC2-84C6-DD6D-11BC-BD00BC98D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AE99686-75CF-2F60-AFE2-64B86EB365E9}"/>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D938EEFF-2E65-82F1-FDEC-E6F8DF96C86D}"/>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73B2DCB-6B79-6D4A-B025-107F02892050}"/>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322158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9A2082-54FD-CE0D-23A5-DD78B05A96D2}"/>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F015AB1D-228D-3FB1-3775-E1484F5D4C4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AEB0D18E-FE93-13F8-0961-B061041DCDB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9BE721C9-026E-24EB-CE5C-B92D0D87ADDD}"/>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6" name="页脚占位符 5">
            <a:extLst>
              <a:ext uri="{FF2B5EF4-FFF2-40B4-BE49-F238E27FC236}">
                <a16:creationId xmlns:a16="http://schemas.microsoft.com/office/drawing/2014/main" id="{0AAF9945-A9C9-CEA5-8A4C-46D9401EF162}"/>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A2B7C703-5BAF-6319-61AB-0A033FCCD22F}"/>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99247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1AC125-CF88-2DAA-0340-E09194AE30E8}"/>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454C3B27-3B58-A890-81DE-C418DF302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F593C-007C-2049-15B8-CB915875A9B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3359C24B-621C-FDE8-477A-8CF8C032D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4B908AD-9FFD-0F03-11D5-7A2625461CA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9149C267-16B6-676A-A5DB-195174DEDCA1}"/>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8" name="页脚占位符 7">
            <a:extLst>
              <a:ext uri="{FF2B5EF4-FFF2-40B4-BE49-F238E27FC236}">
                <a16:creationId xmlns:a16="http://schemas.microsoft.com/office/drawing/2014/main" id="{D51CA220-7C08-8BA0-A3DA-1D1418F5BDFE}"/>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EC50C53A-5FB4-7086-6BF8-B680380FB562}"/>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15422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E51753-D968-3B26-C39D-88E4A537D155}"/>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D5B14982-0FCF-9A51-DAA2-71E6631CE72B}"/>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4" name="页脚占位符 3">
            <a:extLst>
              <a:ext uri="{FF2B5EF4-FFF2-40B4-BE49-F238E27FC236}">
                <a16:creationId xmlns:a16="http://schemas.microsoft.com/office/drawing/2014/main" id="{533570D9-57D8-9CC6-0BEE-831349BE83D4}"/>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7DAC460D-BA98-4578-8C9A-60279F63FC30}"/>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23494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790653A-F02F-59D9-B203-055DB02D9493}"/>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3" name="页脚占位符 2">
            <a:extLst>
              <a:ext uri="{FF2B5EF4-FFF2-40B4-BE49-F238E27FC236}">
                <a16:creationId xmlns:a16="http://schemas.microsoft.com/office/drawing/2014/main" id="{DADD41A9-F34D-BD42-D8EB-B6477D1608AD}"/>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D87BA5E5-3BEE-233A-10C0-6062917EFAFD}"/>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2227189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46F9EB-CD4D-A5A2-80BE-20E8411C0A5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9573F74A-742C-AAD8-811E-C0227832E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1485A939-2844-4122-59C2-332816F45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E0A6EA5-981B-3787-6B2D-FD935FC6F706}"/>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6" name="页脚占位符 5">
            <a:extLst>
              <a:ext uri="{FF2B5EF4-FFF2-40B4-BE49-F238E27FC236}">
                <a16:creationId xmlns:a16="http://schemas.microsoft.com/office/drawing/2014/main" id="{61EC9F79-2B1C-4959-EFAA-EE7E71C3B9B1}"/>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F019638-4755-420B-6884-DB3960D07E71}"/>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83741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57378C-BE37-13B4-57A9-8CE86F53978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0FBCA8D1-663B-2749-5912-74FD3FBD5D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101F835E-994F-3B2D-6000-1D48CCE9F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F682879-E585-6D89-6569-7360D9F9A932}"/>
              </a:ext>
            </a:extLst>
          </p:cNvPr>
          <p:cNvSpPr>
            <a:spLocks noGrp="1"/>
          </p:cNvSpPr>
          <p:nvPr>
            <p:ph type="dt" sz="half" idx="10"/>
          </p:nvPr>
        </p:nvSpPr>
        <p:spPr/>
        <p:txBody>
          <a:bodyPr/>
          <a:lstStyle/>
          <a:p>
            <a:fld id="{48292E3E-AA62-40B9-B3BA-51FC103CB205}" type="datetimeFigureOut">
              <a:rPr lang="en-US" smtClean="0"/>
              <a:t>12/5/2023</a:t>
            </a:fld>
            <a:endParaRPr lang="en-US"/>
          </a:p>
        </p:txBody>
      </p:sp>
      <p:sp>
        <p:nvSpPr>
          <p:cNvPr id="6" name="页脚占位符 5">
            <a:extLst>
              <a:ext uri="{FF2B5EF4-FFF2-40B4-BE49-F238E27FC236}">
                <a16:creationId xmlns:a16="http://schemas.microsoft.com/office/drawing/2014/main" id="{8EDE94BB-2299-9FCE-CC04-0C09E2449ADD}"/>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713410C4-77CA-6EC9-A897-5AA096089DAA}"/>
              </a:ext>
            </a:extLst>
          </p:cNvPr>
          <p:cNvSpPr>
            <a:spLocks noGrp="1"/>
          </p:cNvSpPr>
          <p:nvPr>
            <p:ph type="sldNum" sz="quarter" idx="12"/>
          </p:nvPr>
        </p:nvSpPr>
        <p:spPr/>
        <p:txBody>
          <a:bodyPr/>
          <a:lstStyle/>
          <a:p>
            <a:fld id="{030207C7-6F83-4445-993A-D9C001173525}" type="slidenum">
              <a:rPr lang="en-US" smtClean="0"/>
              <a:t>‹#›</a:t>
            </a:fld>
            <a:endParaRPr lang="en-US"/>
          </a:p>
        </p:txBody>
      </p:sp>
    </p:spTree>
    <p:extLst>
      <p:ext uri="{BB962C8B-B14F-4D97-AF65-F5344CB8AC3E}">
        <p14:creationId xmlns:p14="http://schemas.microsoft.com/office/powerpoint/2010/main" val="655880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2675202-99CB-1A9A-A28B-9BAF01940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11A51B84-67EE-A3DF-9CA0-ACBFCB272E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BDD7E5A8-DD53-A19B-7684-EF859A6621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92E3E-AA62-40B9-B3BA-51FC103CB205}" type="datetimeFigureOut">
              <a:rPr lang="en-US" smtClean="0"/>
              <a:t>12/5/2023</a:t>
            </a:fld>
            <a:endParaRPr lang="en-US"/>
          </a:p>
        </p:txBody>
      </p:sp>
      <p:sp>
        <p:nvSpPr>
          <p:cNvPr id="5" name="页脚占位符 4">
            <a:extLst>
              <a:ext uri="{FF2B5EF4-FFF2-40B4-BE49-F238E27FC236}">
                <a16:creationId xmlns:a16="http://schemas.microsoft.com/office/drawing/2014/main" id="{B36EE118-C4FC-F30F-DF5A-B71B88FF3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A44B0C87-AC52-2876-725E-542988D731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207C7-6F83-4445-993A-D9C001173525}" type="slidenum">
              <a:rPr lang="en-US" smtClean="0"/>
              <a:t>‹#›</a:t>
            </a:fld>
            <a:endParaRPr lang="en-US"/>
          </a:p>
        </p:txBody>
      </p:sp>
    </p:spTree>
    <p:extLst>
      <p:ext uri="{BB962C8B-B14F-4D97-AF65-F5344CB8AC3E}">
        <p14:creationId xmlns:p14="http://schemas.microsoft.com/office/powerpoint/2010/main" val="456891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3.pn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39.png"/><Relationship Id="rId5" Type="http://schemas.openxmlformats.org/officeDocument/2006/relationships/image" Target="../media/image1.png"/><Relationship Id="rId15" Type="http://schemas.openxmlformats.org/officeDocument/2006/relationships/image" Target="../media/image43.png"/><Relationship Id="rId10" Type="http://schemas.openxmlformats.org/officeDocument/2006/relationships/image" Target="../media/image6.svg"/><Relationship Id="rId4" Type="http://schemas.openxmlformats.org/officeDocument/2006/relationships/image" Target="../media/image36.png"/><Relationship Id="rId9" Type="http://schemas.openxmlformats.org/officeDocument/2006/relationships/image" Target="../media/image5.png"/><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svg"/><Relationship Id="rId5" Type="http://schemas.openxmlformats.org/officeDocument/2006/relationships/image" Target="../media/image46.png"/><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4.svg"/><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53.png"/><Relationship Id="rId5" Type="http://schemas.openxmlformats.org/officeDocument/2006/relationships/image" Target="../media/image2.svg"/><Relationship Id="rId10" Type="http://schemas.openxmlformats.org/officeDocument/2006/relationships/image" Target="../media/image52.png"/><Relationship Id="rId4" Type="http://schemas.openxmlformats.org/officeDocument/2006/relationships/image" Target="../media/image1.png"/><Relationship Id="rId9" Type="http://schemas.openxmlformats.org/officeDocument/2006/relationships/image" Target="../media/image6.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3.png"/><Relationship Id="rId12"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58.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57.pn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1.png"/><Relationship Id="rId7" Type="http://schemas.openxmlformats.org/officeDocument/2006/relationships/image" Target="../media/image6.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png"/><Relationship Id="rId3" Type="http://schemas.openxmlformats.org/officeDocument/2006/relationships/image" Target="../media/image72.png"/><Relationship Id="rId7" Type="http://schemas.openxmlformats.org/officeDocument/2006/relationships/image" Target="../media/image49.png"/><Relationship Id="rId12" Type="http://schemas.openxmlformats.org/officeDocument/2006/relationships/image" Target="../media/image4.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3.png"/><Relationship Id="rId5" Type="http://schemas.openxmlformats.org/officeDocument/2006/relationships/image" Target="../media/image46.png"/><Relationship Id="rId15" Type="http://schemas.openxmlformats.org/officeDocument/2006/relationships/image" Target="../media/image73.png"/><Relationship Id="rId10" Type="http://schemas.openxmlformats.org/officeDocument/2006/relationships/image" Target="../media/image2.svg"/><Relationship Id="rId4" Type="http://schemas.openxmlformats.org/officeDocument/2006/relationships/image" Target="../media/image44.png"/><Relationship Id="rId9" Type="http://schemas.openxmlformats.org/officeDocument/2006/relationships/image" Target="../media/image1.png"/><Relationship Id="rId14"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svg"/><Relationship Id="rId3" Type="http://schemas.openxmlformats.org/officeDocument/2006/relationships/image" Target="../media/image74.png"/><Relationship Id="rId7" Type="http://schemas.openxmlformats.org/officeDocument/2006/relationships/image" Target="../media/image48.png"/><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2.svg"/><Relationship Id="rId5" Type="http://schemas.openxmlformats.org/officeDocument/2006/relationships/image" Target="../media/image46.png"/><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image" Target="../media/image75.png"/><Relationship Id="rId9" Type="http://schemas.openxmlformats.org/officeDocument/2006/relationships/image" Target="../media/image50.png"/><Relationship Id="rId1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60.png"/><Relationship Id="rId3" Type="http://schemas.openxmlformats.org/officeDocument/2006/relationships/image" Target="../media/image77.png"/><Relationship Id="rId7" Type="http://schemas.openxmlformats.org/officeDocument/2006/relationships/image" Target="../media/image3.png"/><Relationship Id="rId12"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58.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57.png"/><Relationship Id="rId9" Type="http://schemas.openxmlformats.org/officeDocument/2006/relationships/image" Target="../media/image5.png"/><Relationship Id="rId14" Type="http://schemas.openxmlformats.org/officeDocument/2006/relationships/image" Target="../media/image78.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3.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9.png"/><Relationship Id="rId7" Type="http://schemas.openxmlformats.org/officeDocument/2006/relationships/image" Target="../media/image8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9.png"/><Relationship Id="rId7" Type="http://schemas.openxmlformats.org/officeDocument/2006/relationships/image" Target="../media/image8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79.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7.png"/><Relationship Id="rId18" Type="http://schemas.openxmlformats.org/officeDocument/2006/relationships/image" Target="../media/image102.png"/><Relationship Id="rId3" Type="http://schemas.openxmlformats.org/officeDocument/2006/relationships/image" Target="../media/image93.png"/><Relationship Id="rId7" Type="http://schemas.openxmlformats.org/officeDocument/2006/relationships/image" Target="../media/image4.svg"/><Relationship Id="rId12" Type="http://schemas.openxmlformats.org/officeDocument/2006/relationships/image" Target="../media/image96.png"/><Relationship Id="rId17" Type="http://schemas.openxmlformats.org/officeDocument/2006/relationships/image" Target="../media/image101.png"/><Relationship Id="rId2" Type="http://schemas.openxmlformats.org/officeDocument/2006/relationships/notesSlide" Target="../notesSlides/notesSlide29.xml"/><Relationship Id="rId16"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66.svg"/><Relationship Id="rId15" Type="http://schemas.openxmlformats.org/officeDocument/2006/relationships/image" Target="../media/image99.png"/><Relationship Id="rId10" Type="http://schemas.openxmlformats.org/officeDocument/2006/relationships/image" Target="../media/image5.png"/><Relationship Id="rId19" Type="http://schemas.openxmlformats.org/officeDocument/2006/relationships/image" Target="../media/image103.png"/><Relationship Id="rId4" Type="http://schemas.openxmlformats.org/officeDocument/2006/relationships/image" Target="../media/image65.png"/><Relationship Id="rId9" Type="http://schemas.openxmlformats.org/officeDocument/2006/relationships/image" Target="../media/image2.svg"/><Relationship Id="rId1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9.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08.png"/><Relationship Id="rId18" Type="http://schemas.openxmlformats.org/officeDocument/2006/relationships/image" Target="../media/image66.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7.png"/><Relationship Id="rId17" Type="http://schemas.openxmlformats.org/officeDocument/2006/relationships/image" Target="../media/image65.png"/><Relationship Id="rId2" Type="http://schemas.openxmlformats.org/officeDocument/2006/relationships/notesSlide" Target="../notesSlides/notesSlide30.xml"/><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106.png"/><Relationship Id="rId5" Type="http://schemas.openxmlformats.org/officeDocument/2006/relationships/image" Target="../media/image1.png"/><Relationship Id="rId15" Type="http://schemas.openxmlformats.org/officeDocument/2006/relationships/image" Target="../media/image110.png"/><Relationship Id="rId10" Type="http://schemas.openxmlformats.org/officeDocument/2006/relationships/image" Target="../media/image105.png"/><Relationship Id="rId19" Type="http://schemas.openxmlformats.org/officeDocument/2006/relationships/image" Target="../media/image103.png"/><Relationship Id="rId4" Type="http://schemas.openxmlformats.org/officeDocument/2006/relationships/image" Target="../media/image4.svg"/><Relationship Id="rId9" Type="http://schemas.openxmlformats.org/officeDocument/2006/relationships/image" Target="../media/image104.png"/><Relationship Id="rId14" Type="http://schemas.openxmlformats.org/officeDocument/2006/relationships/image" Target="../media/image109.png"/></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4.png"/><Relationship Id="rId1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2.svg"/><Relationship Id="rId12" Type="http://schemas.openxmlformats.org/officeDocument/2006/relationships/image" Target="../media/image113.png"/><Relationship Id="rId17" Type="http://schemas.openxmlformats.org/officeDocument/2006/relationships/image" Target="../media/image93.png"/><Relationship Id="rId2" Type="http://schemas.openxmlformats.org/officeDocument/2006/relationships/notesSlide" Target="../notesSlides/notesSlide31.xml"/><Relationship Id="rId16" Type="http://schemas.openxmlformats.org/officeDocument/2006/relationships/image" Target="../media/image117.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12.png"/><Relationship Id="rId5" Type="http://schemas.openxmlformats.org/officeDocument/2006/relationships/image" Target="../media/image103.png"/><Relationship Id="rId15" Type="http://schemas.openxmlformats.org/officeDocument/2006/relationships/image" Target="../media/image116.png"/><Relationship Id="rId10" Type="http://schemas.openxmlformats.org/officeDocument/2006/relationships/image" Target="../media/image111.png"/><Relationship Id="rId19" Type="http://schemas.openxmlformats.org/officeDocument/2006/relationships/image" Target="../media/image66.svg"/><Relationship Id="rId4" Type="http://schemas.openxmlformats.org/officeDocument/2006/relationships/image" Target="../media/image4.svg"/><Relationship Id="rId9" Type="http://schemas.openxmlformats.org/officeDocument/2006/relationships/image" Target="../media/image6.svg"/><Relationship Id="rId1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100.png"/><Relationship Id="rId5" Type="http://schemas.openxmlformats.org/officeDocument/2006/relationships/image" Target="../media/image1.png"/><Relationship Id="rId10" Type="http://schemas.openxmlformats.org/officeDocument/2006/relationships/image" Target="../media/image99.png"/><Relationship Id="rId4" Type="http://schemas.openxmlformats.org/officeDocument/2006/relationships/image" Target="../media/image4.svg"/><Relationship Id="rId9" Type="http://schemas.openxmlformats.org/officeDocument/2006/relationships/image" Target="../media/image96.png"/></Relationships>
</file>

<file path=ppt/slides/_rels/slide3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0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109.png"/><Relationship Id="rId5" Type="http://schemas.openxmlformats.org/officeDocument/2006/relationships/image" Target="../media/image1.png"/><Relationship Id="rId10" Type="http://schemas.openxmlformats.org/officeDocument/2006/relationships/image" Target="../media/image108.png"/><Relationship Id="rId4" Type="http://schemas.openxmlformats.org/officeDocument/2006/relationships/image" Target="../media/image4.svg"/><Relationship Id="rId9" Type="http://schemas.openxmlformats.org/officeDocument/2006/relationships/image" Target="../media/image107.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6.png"/><Relationship Id="rId3" Type="http://schemas.openxmlformats.org/officeDocument/2006/relationships/image" Target="../media/image118.png"/><Relationship Id="rId7" Type="http://schemas.openxmlformats.org/officeDocument/2006/relationships/image" Target="../media/image2.svg"/><Relationship Id="rId12" Type="http://schemas.openxmlformats.org/officeDocument/2006/relationships/image" Target="../media/image11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14.png"/><Relationship Id="rId5" Type="http://schemas.openxmlformats.org/officeDocument/2006/relationships/image" Target="../media/image4.svg"/><Relationship Id="rId10" Type="http://schemas.openxmlformats.org/officeDocument/2006/relationships/image" Target="../media/image113.png"/><Relationship Id="rId4" Type="http://schemas.openxmlformats.org/officeDocument/2006/relationships/image" Target="../media/image3.png"/><Relationship Id="rId9"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19.png"/><Relationship Id="rId12"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22.png"/><Relationship Id="rId4" Type="http://schemas.openxmlformats.org/officeDocument/2006/relationships/image" Target="../media/image2.svg"/><Relationship Id="rId9" Type="http://schemas.openxmlformats.org/officeDocument/2006/relationships/image" Target="../media/image21.png"/><Relationship Id="rId14"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41.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9.sv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8.png"/><Relationship Id="rId5" Type="http://schemas.openxmlformats.org/officeDocument/2006/relationships/image" Target="../media/image3.png"/><Relationship Id="rId15" Type="http://schemas.openxmlformats.org/officeDocument/2006/relationships/image" Target="../media/image27.png"/><Relationship Id="rId10" Type="http://schemas.openxmlformats.org/officeDocument/2006/relationships/image" Target="../media/image14.svg"/><Relationship Id="rId4" Type="http://schemas.openxmlformats.org/officeDocument/2006/relationships/image" Target="../media/image2.svg"/><Relationship Id="rId9" Type="http://schemas.openxmlformats.org/officeDocument/2006/relationships/image" Target="../media/image13.png"/><Relationship Id="rId1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8.png"/><Relationship Id="rId17" Type="http://schemas.openxmlformats.org/officeDocument/2006/relationships/image" Target="../media/image28.svg"/><Relationship Id="rId2" Type="http://schemas.openxmlformats.org/officeDocument/2006/relationships/notesSlide" Target="../notesSlides/notesSlide6.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4.svg"/><Relationship Id="rId5" Type="http://schemas.openxmlformats.org/officeDocument/2006/relationships/image" Target="../media/image3.png"/><Relationship Id="rId15" Type="http://schemas.openxmlformats.org/officeDocument/2006/relationships/image" Target="../media/image26.svg"/><Relationship Id="rId10" Type="http://schemas.openxmlformats.org/officeDocument/2006/relationships/image" Target="../media/image13.png"/><Relationship Id="rId4" Type="http://schemas.openxmlformats.org/officeDocument/2006/relationships/image" Target="../media/image2.svg"/><Relationship Id="rId9" Type="http://schemas.openxmlformats.org/officeDocument/2006/relationships/image" Target="../media/image3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019404-12EA-9A65-E341-1CD7B5E845D5}"/>
              </a:ext>
            </a:extLst>
          </p:cNvPr>
          <p:cNvSpPr>
            <a:spLocks noGrp="1"/>
          </p:cNvSpPr>
          <p:nvPr>
            <p:ph type="ctrTitle"/>
          </p:nvPr>
        </p:nvSpPr>
        <p:spPr>
          <a:xfrm>
            <a:off x="420820" y="1610524"/>
            <a:ext cx="11350359" cy="1669364"/>
          </a:xfrm>
        </p:spPr>
        <p:txBody>
          <a:bodyPr>
            <a:normAutofit/>
          </a:bodyPr>
          <a:lstStyle/>
          <a:p>
            <a:r>
              <a:rPr lang="en-US" sz="4800" dirty="0"/>
              <a:t>LERNA: Secure Single-Server Aggregation via Key-Homomorphic Masking</a:t>
            </a:r>
          </a:p>
        </p:txBody>
      </p:sp>
      <p:sp>
        <p:nvSpPr>
          <p:cNvPr id="3" name="副标题 2">
            <a:extLst>
              <a:ext uri="{FF2B5EF4-FFF2-40B4-BE49-F238E27FC236}">
                <a16:creationId xmlns:a16="http://schemas.microsoft.com/office/drawing/2014/main" id="{4F1D040D-7618-D6AB-DA67-5656AFD9C6E3}"/>
              </a:ext>
            </a:extLst>
          </p:cNvPr>
          <p:cNvSpPr>
            <a:spLocks noGrp="1"/>
          </p:cNvSpPr>
          <p:nvPr>
            <p:ph type="subTitle" idx="1"/>
          </p:nvPr>
        </p:nvSpPr>
        <p:spPr>
          <a:xfrm>
            <a:off x="530941" y="3727244"/>
            <a:ext cx="11350359" cy="857420"/>
          </a:xfrm>
        </p:spPr>
        <p:txBody>
          <a:bodyPr>
            <a:normAutofit/>
          </a:bodyPr>
          <a:lstStyle/>
          <a:p>
            <a:r>
              <a:rPr lang="en-US" dirty="0"/>
              <a:t>Hanjun Li </a:t>
            </a:r>
            <a:r>
              <a:rPr lang="en-US" baseline="30000" dirty="0"/>
              <a:t>1	</a:t>
            </a:r>
            <a:r>
              <a:rPr lang="en-US" dirty="0" err="1"/>
              <a:t>Huijia</a:t>
            </a:r>
            <a:r>
              <a:rPr lang="en-US" dirty="0"/>
              <a:t> (Rachel) Lin </a:t>
            </a:r>
            <a:r>
              <a:rPr lang="en-US" baseline="30000" dirty="0"/>
              <a:t>1	</a:t>
            </a:r>
            <a:r>
              <a:rPr lang="en-US" dirty="0" err="1"/>
              <a:t>Antigoni</a:t>
            </a:r>
            <a:r>
              <a:rPr lang="en-US" dirty="0"/>
              <a:t> </a:t>
            </a:r>
            <a:r>
              <a:rPr lang="en-US" dirty="0" err="1"/>
              <a:t>Polychroniadou</a:t>
            </a:r>
            <a:r>
              <a:rPr lang="en-US" dirty="0"/>
              <a:t> </a:t>
            </a:r>
            <a:r>
              <a:rPr lang="en-US" baseline="30000" dirty="0"/>
              <a:t>2	</a:t>
            </a:r>
            <a:r>
              <a:rPr lang="en-US" dirty="0"/>
              <a:t>Stefano </a:t>
            </a:r>
            <a:r>
              <a:rPr lang="en-US" dirty="0" err="1"/>
              <a:t>Tessaro</a:t>
            </a:r>
            <a:r>
              <a:rPr lang="en-US" dirty="0"/>
              <a:t> </a:t>
            </a:r>
            <a:r>
              <a:rPr lang="en-US" baseline="30000" dirty="0"/>
              <a:t>1</a:t>
            </a:r>
          </a:p>
          <a:p>
            <a:endParaRPr lang="en-US" baseline="30000" dirty="0"/>
          </a:p>
        </p:txBody>
      </p:sp>
      <p:sp>
        <p:nvSpPr>
          <p:cNvPr id="4" name="副标题 2">
            <a:extLst>
              <a:ext uri="{FF2B5EF4-FFF2-40B4-BE49-F238E27FC236}">
                <a16:creationId xmlns:a16="http://schemas.microsoft.com/office/drawing/2014/main" id="{87982C9B-AF8C-65CB-1568-7EB988F66382}"/>
              </a:ext>
            </a:extLst>
          </p:cNvPr>
          <p:cNvSpPr txBox="1">
            <a:spLocks/>
          </p:cNvSpPr>
          <p:nvPr/>
        </p:nvSpPr>
        <p:spPr>
          <a:xfrm>
            <a:off x="1523999" y="458466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aseline="30000" dirty="0"/>
              <a:t>1 </a:t>
            </a:r>
            <a:r>
              <a:rPr lang="en-US" sz="2000" dirty="0"/>
              <a:t>University of Washington</a:t>
            </a:r>
          </a:p>
          <a:p>
            <a:r>
              <a:rPr lang="en-US" sz="2000" baseline="30000" dirty="0"/>
              <a:t>2</a:t>
            </a:r>
            <a:r>
              <a:rPr lang="en-US" sz="2000" dirty="0"/>
              <a:t> J.P. Morgan AI Research</a:t>
            </a:r>
          </a:p>
          <a:p>
            <a:endParaRPr lang="en-US" baseline="30000" dirty="0"/>
          </a:p>
        </p:txBody>
      </p:sp>
    </p:spTree>
    <p:extLst>
      <p:ext uri="{BB962C8B-B14F-4D97-AF65-F5344CB8AC3E}">
        <p14:creationId xmlns:p14="http://schemas.microsoft.com/office/powerpoint/2010/main" val="1988751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933F1E3-9ACA-0256-1669-A6033610212F}"/>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Other Related Works</a:t>
            </a:r>
          </a:p>
        </p:txBody>
      </p:sp>
      <p:grpSp>
        <p:nvGrpSpPr>
          <p:cNvPr id="19" name="组合 18">
            <a:extLst>
              <a:ext uri="{FF2B5EF4-FFF2-40B4-BE49-F238E27FC236}">
                <a16:creationId xmlns:a16="http://schemas.microsoft.com/office/drawing/2014/main" id="{344A69BA-155D-C0EB-8DEB-5EAF5DCD32DF}"/>
              </a:ext>
            </a:extLst>
          </p:cNvPr>
          <p:cNvGrpSpPr/>
          <p:nvPr/>
        </p:nvGrpSpPr>
        <p:grpSpPr>
          <a:xfrm>
            <a:off x="838192" y="1821268"/>
            <a:ext cx="9037798" cy="584776"/>
            <a:chOff x="838192" y="1897454"/>
            <a:chExt cx="9037798" cy="584776"/>
          </a:xfrm>
        </p:grpSpPr>
        <p:sp>
          <p:nvSpPr>
            <p:cNvPr id="11" name="文本框 10">
              <a:extLst>
                <a:ext uri="{FF2B5EF4-FFF2-40B4-BE49-F238E27FC236}">
                  <a16:creationId xmlns:a16="http://schemas.microsoft.com/office/drawing/2014/main" id="{3FA3D00E-883B-AAEC-037C-E71D9CF85F44}"/>
                </a:ext>
              </a:extLst>
            </p:cNvPr>
            <p:cNvSpPr txBox="1"/>
            <p:nvPr/>
          </p:nvSpPr>
          <p:spPr>
            <a:xfrm>
              <a:off x="6096000" y="1897454"/>
              <a:ext cx="3779990" cy="584775"/>
            </a:xfrm>
            <a:prstGeom prst="rect">
              <a:avLst/>
            </a:prstGeom>
            <a:noFill/>
          </p:spPr>
          <p:txBody>
            <a:bodyPr wrap="square" rtlCol="0">
              <a:spAutoFit/>
            </a:bodyPr>
            <a:lstStyle/>
            <a:p>
              <a:r>
                <a:rPr lang="en-US" sz="3200" dirty="0"/>
                <a:t>ACORN [BGLLMRY23]</a:t>
              </a:r>
            </a:p>
          </p:txBody>
        </p:sp>
        <p:sp>
          <p:nvSpPr>
            <p:cNvPr id="10" name="文本框 9">
              <a:extLst>
                <a:ext uri="{FF2B5EF4-FFF2-40B4-BE49-F238E27FC236}">
                  <a16:creationId xmlns:a16="http://schemas.microsoft.com/office/drawing/2014/main" id="{2456ABA2-8EF4-43D7-C792-BC60E6D6DC86}"/>
                </a:ext>
              </a:extLst>
            </p:cNvPr>
            <p:cNvSpPr txBox="1"/>
            <p:nvPr/>
          </p:nvSpPr>
          <p:spPr>
            <a:xfrm>
              <a:off x="838192" y="1897455"/>
              <a:ext cx="3330534" cy="584775"/>
            </a:xfrm>
            <a:prstGeom prst="rect">
              <a:avLst/>
            </a:prstGeom>
            <a:noFill/>
          </p:spPr>
          <p:txBody>
            <a:bodyPr wrap="square" rtlCol="0">
              <a:spAutoFit/>
            </a:bodyPr>
            <a:lstStyle/>
            <a:p>
              <a:r>
                <a:rPr lang="en-US" sz="3200" dirty="0"/>
                <a:t>SASH+[LCYFLL22]</a:t>
              </a:r>
            </a:p>
          </p:txBody>
        </p:sp>
      </p:grpSp>
      <p:sp>
        <p:nvSpPr>
          <p:cNvPr id="13" name="内容占位符 2">
            <a:extLst>
              <a:ext uri="{FF2B5EF4-FFF2-40B4-BE49-F238E27FC236}">
                <a16:creationId xmlns:a16="http://schemas.microsoft.com/office/drawing/2014/main" id="{EFA2B592-A458-D925-3E3B-6883D70A7D52}"/>
              </a:ext>
            </a:extLst>
          </p:cNvPr>
          <p:cNvSpPr txBox="1">
            <a:spLocks/>
          </p:cNvSpPr>
          <p:nvPr/>
        </p:nvSpPr>
        <p:spPr>
          <a:xfrm>
            <a:off x="838193" y="2544401"/>
            <a:ext cx="4810124" cy="22761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Improve computation</a:t>
            </a:r>
            <a:endParaRPr lang="en-US" sz="2000" dirty="0"/>
          </a:p>
          <a:p>
            <a:pPr marL="0" indent="0">
              <a:buNone/>
            </a:pPr>
            <a:r>
              <a:rPr lang="en-US" sz="3200" dirty="0"/>
              <a:t>	over [BBGLR20]</a:t>
            </a:r>
          </a:p>
          <a:p>
            <a:r>
              <a:rPr lang="en-US" sz="3200" dirty="0"/>
              <a:t>Semi-honest only</a:t>
            </a:r>
          </a:p>
          <a:p>
            <a:r>
              <a:rPr lang="en-US" sz="3200" dirty="0"/>
              <a:t>More rounds</a:t>
            </a:r>
          </a:p>
        </p:txBody>
      </p:sp>
      <p:sp>
        <p:nvSpPr>
          <p:cNvPr id="14" name="内容占位符 2">
            <a:extLst>
              <a:ext uri="{FF2B5EF4-FFF2-40B4-BE49-F238E27FC236}">
                <a16:creationId xmlns:a16="http://schemas.microsoft.com/office/drawing/2014/main" id="{90CA66B2-D0E7-D8CE-AB91-6558D907F423}"/>
              </a:ext>
            </a:extLst>
          </p:cNvPr>
          <p:cNvSpPr txBox="1">
            <a:spLocks/>
          </p:cNvSpPr>
          <p:nvPr/>
        </p:nvSpPr>
        <p:spPr>
          <a:xfrm>
            <a:off x="6096000" y="2544401"/>
            <a:ext cx="5407152" cy="29891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Add input validation</a:t>
            </a:r>
          </a:p>
          <a:p>
            <a:pPr marL="0" indent="0">
              <a:buNone/>
            </a:pPr>
            <a:r>
              <a:rPr lang="en-US" sz="3200" dirty="0"/>
              <a:t>	to [BBGLR20]</a:t>
            </a:r>
          </a:p>
          <a:p>
            <a:r>
              <a:rPr lang="en-US" sz="3200" dirty="0"/>
              <a:t>Reduce computation w/</a:t>
            </a:r>
          </a:p>
          <a:p>
            <a:pPr marL="0" indent="0">
              <a:buNone/>
            </a:pPr>
            <a:r>
              <a:rPr lang="en-US" sz="3200" dirty="0"/>
              <a:t>	seed-homomorphic PRG </a:t>
            </a:r>
          </a:p>
          <a:p>
            <a:r>
              <a:rPr lang="en-US" sz="3200" dirty="0"/>
              <a:t>Still 4 rounds</a:t>
            </a:r>
            <a:endParaRPr lang="en-US" sz="3200" i="1" dirty="0">
              <a:latin typeface="Cambria Math" panose="02040503050406030204" pitchFamily="18" charset="0"/>
            </a:endParaRPr>
          </a:p>
        </p:txBody>
      </p:sp>
    </p:spTree>
    <p:extLst>
      <p:ext uri="{BB962C8B-B14F-4D97-AF65-F5344CB8AC3E}">
        <p14:creationId xmlns:p14="http://schemas.microsoft.com/office/powerpoint/2010/main" val="3523888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p:sp>
        <p:nvSpPr>
          <p:cNvPr id="5" name="文本框 4">
            <a:extLst>
              <a:ext uri="{FF2B5EF4-FFF2-40B4-BE49-F238E27FC236}">
                <a16:creationId xmlns:a16="http://schemas.microsoft.com/office/drawing/2014/main" id="{7638361D-3BE0-20D3-E954-D30DB9DD78A2}"/>
              </a:ext>
            </a:extLst>
          </p:cNvPr>
          <p:cNvSpPr txBox="1"/>
          <p:nvPr/>
        </p:nvSpPr>
        <p:spPr>
          <a:xfrm>
            <a:off x="838199" y="1789157"/>
            <a:ext cx="9432578"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Warm up to our actual protocol</a:t>
            </a:r>
          </a:p>
          <a:p>
            <a:pPr marL="914400" lvl="1" indent="-457200">
              <a:buFont typeface="Arial" panose="020B0604020202020204" pitchFamily="34" charset="0"/>
              <a:buChar char="•"/>
            </a:pPr>
            <a:r>
              <a:rPr lang="en-US" sz="3200" dirty="0"/>
              <a:t>Inefficient as is</a:t>
            </a:r>
          </a:p>
          <a:p>
            <a:pPr marL="914400" lvl="1" indent="-457200">
              <a:buFont typeface="Arial" panose="020B0604020202020204" pitchFamily="34" charset="0"/>
              <a:buChar char="•"/>
            </a:pPr>
            <a:r>
              <a:rPr lang="en-US" sz="3200" dirty="0"/>
              <a:t>Doesn’t utilize setup round</a:t>
            </a:r>
          </a:p>
          <a:p>
            <a:endParaRPr lang="en-US" sz="3200" dirty="0"/>
          </a:p>
          <a:p>
            <a:pPr marL="285750" indent="-285750">
              <a:buFont typeface="Arial" panose="020B0604020202020204" pitchFamily="34" charset="0"/>
              <a:buChar char="•"/>
            </a:pPr>
            <a:r>
              <a:rPr lang="en-US" sz="3200" dirty="0"/>
              <a:t>Based on </a:t>
            </a:r>
            <a:r>
              <a:rPr lang="en-US" sz="3200" i="1" dirty="0"/>
              <a:t>linear</a:t>
            </a:r>
            <a:r>
              <a:rPr lang="en-US" sz="3200" dirty="0"/>
              <a:t> secret sharing</a:t>
            </a:r>
          </a:p>
          <a:p>
            <a:pPr marL="914400" lvl="1" indent="-457200">
              <a:buFont typeface="Arial" panose="020B0604020202020204" pitchFamily="34" charset="0"/>
              <a:buChar char="•"/>
            </a:pPr>
            <a:r>
              <a:rPr lang="en-US" sz="3200" dirty="0"/>
              <a:t>Different from “pair-wise masking” paradigm</a:t>
            </a:r>
          </a:p>
          <a:p>
            <a:r>
              <a:rPr lang="en-US" sz="3200" dirty="0"/>
              <a:t>	[</a:t>
            </a:r>
            <a:r>
              <a:rPr lang="en-US" sz="3200" dirty="0" err="1"/>
              <a:t>Bonawitz</a:t>
            </a:r>
            <a:r>
              <a:rPr lang="en-US" sz="3200" dirty="0"/>
              <a:t> et al. 2017, BBGLR20]</a:t>
            </a:r>
          </a:p>
          <a:p>
            <a:endParaRPr lang="en-US" sz="3200" dirty="0"/>
          </a:p>
          <a:p>
            <a:pPr marL="457200" indent="-457200">
              <a:buFont typeface="Arial" panose="020B0604020202020204" pitchFamily="34" charset="0"/>
              <a:buChar char="•"/>
            </a:pPr>
            <a:r>
              <a:rPr lang="en-US" sz="3200" dirty="0"/>
              <a:t>Focus on semi-honest setting</a:t>
            </a:r>
          </a:p>
          <a:p>
            <a:pPr marL="742950" lvl="1"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22491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6E196D7-71E2-08B1-2CDA-DF0A7B3283DF}"/>
                  </a:ext>
                </a:extLst>
              </p:cNvPr>
              <p:cNvSpPr txBox="1"/>
              <p:nvPr/>
            </p:nvSpPr>
            <p:spPr>
              <a:xfrm>
                <a:off x="838198" y="1789157"/>
                <a:ext cx="8411990" cy="1593065"/>
              </a:xfrm>
              <a:prstGeom prst="rect">
                <a:avLst/>
              </a:prstGeom>
              <a:noFill/>
            </p:spPr>
            <p:txBody>
              <a:bodyPr wrap="square" rtlCol="0">
                <a:spAutoFit/>
              </a:bodyPr>
              <a:lstStyle/>
              <a:p>
                <a:pPr marL="514350" indent="-514350">
                  <a:buFont typeface="+mj-lt"/>
                  <a:buAutoNum type="arabicPeriod"/>
                </a:pPr>
                <a:r>
                  <a:rPr lang="en-US" sz="3200" dirty="0"/>
                  <a:t>Every client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dirty="0"/>
                  <a:t> secret shares one-time pad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𝑟</m:t>
                            </m:r>
                          </m:e>
                        </m:acc>
                      </m:e>
                      <m:sub>
                        <m:r>
                          <a:rPr lang="en-US" sz="3200" b="0" i="1" smtClean="0">
                            <a:latin typeface="Cambria Math" panose="02040503050406030204" pitchFamily="18" charset="0"/>
                          </a:rPr>
                          <m:t>𝑖</m:t>
                        </m:r>
                      </m:sub>
                      <m:sup>
                        <m:r>
                          <a:rPr lang="en-US" sz="3200" b="0" i="1" smtClean="0">
                            <a:solidFill>
                              <a:schemeClr val="tx1"/>
                            </a:solidFill>
                            <a:latin typeface="Cambria Math" panose="02040503050406030204" pitchFamily="18" charset="0"/>
                          </a:rPr>
                          <m:t>𝑡</m:t>
                        </m:r>
                      </m:sup>
                    </m:sSubSup>
                  </m:oMath>
                </a14:m>
                <a:r>
                  <a:rPr lang="en-US" sz="3200" dirty="0"/>
                  <a:t> w/ all other clients</a:t>
                </a:r>
              </a:p>
              <a:p>
                <a:pPr marL="742950" lvl="1" indent="-285750">
                  <a:buFont typeface="Arial" panose="020B0604020202020204" pitchFamily="34" charset="0"/>
                  <a:buChar char="•"/>
                </a:pPr>
                <a:endParaRPr lang="en-US" sz="3200" dirty="0"/>
              </a:p>
            </p:txBody>
          </p:sp>
        </mc:Choice>
        <mc:Fallback xmlns="">
          <p:sp>
            <p:nvSpPr>
              <p:cNvPr id="6" name="文本框 5">
                <a:extLst>
                  <a:ext uri="{FF2B5EF4-FFF2-40B4-BE49-F238E27FC236}">
                    <a16:creationId xmlns:a16="http://schemas.microsoft.com/office/drawing/2014/main" id="{A6E196D7-71E2-08B1-2CDA-DF0A7B3283DF}"/>
                  </a:ext>
                </a:extLst>
              </p:cNvPr>
              <p:cNvSpPr txBox="1">
                <a:spLocks noRot="1" noChangeAspect="1" noMove="1" noResize="1" noEditPoints="1" noAdjustHandles="1" noChangeArrowheads="1" noChangeShapeType="1" noTextEdit="1"/>
              </p:cNvSpPr>
              <p:nvPr/>
            </p:nvSpPr>
            <p:spPr>
              <a:xfrm>
                <a:off x="838198" y="1789157"/>
                <a:ext cx="8411990" cy="1593065"/>
              </a:xfrm>
              <a:prstGeom prst="rect">
                <a:avLst/>
              </a:prstGeom>
              <a:blipFill>
                <a:blip r:embed="rId3"/>
                <a:stretch>
                  <a:fillRect l="-1884" t="-4198"/>
                </a:stretch>
              </a:blipFill>
            </p:spPr>
            <p:txBody>
              <a:bodyPr/>
              <a:lstStyle/>
              <a:p>
                <a:r>
                  <a:rPr lang="en-US">
                    <a:noFill/>
                  </a:rPr>
                  <a:t> </a:t>
                </a:r>
              </a:p>
            </p:txBody>
          </p:sp>
        </mc:Fallback>
      </mc:AlternateContent>
      <p:sp>
        <p:nvSpPr>
          <p:cNvPr id="76" name="文本框 75">
            <a:extLst>
              <a:ext uri="{FF2B5EF4-FFF2-40B4-BE49-F238E27FC236}">
                <a16:creationId xmlns:a16="http://schemas.microsoft.com/office/drawing/2014/main" id="{E433FCE7-7E24-DEEE-AFC7-A4231C69C80E}"/>
              </a:ext>
            </a:extLst>
          </p:cNvPr>
          <p:cNvSpPr txBox="1"/>
          <p:nvPr/>
        </p:nvSpPr>
        <p:spPr>
          <a:xfrm>
            <a:off x="8344596" y="3290260"/>
            <a:ext cx="710218"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885ABA13-84FC-B848-A8B5-85949EE40A81}"/>
                  </a:ext>
                </a:extLst>
              </p:cNvPr>
              <p:cNvSpPr txBox="1"/>
              <p:nvPr/>
            </p:nvSpPr>
            <p:spPr>
              <a:xfrm>
                <a:off x="2035132" y="4617838"/>
                <a:ext cx="3987238" cy="1988814"/>
              </a:xfrm>
              <a:prstGeom prst="rect">
                <a:avLst/>
              </a:prstGeom>
              <a:noFill/>
            </p:spPr>
            <p:txBody>
              <a:bodyPr wrap="square">
                <a:spAutoFit/>
              </a:bodyPr>
              <a:lstStyle/>
              <a:p>
                <a:pPr lvl="1"/>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𝑖</m:t>
                        </m:r>
                      </m:sub>
                    </m:sSub>
                  </m:oMath>
                </a14:m>
                <a:r>
                  <a:rPr lang="en-US" sz="2800" b="0" i="1" dirty="0">
                    <a:solidFill>
                      <a:schemeClr val="tx1"/>
                    </a:solidFill>
                    <a:latin typeface="Cambria Math" panose="02040503050406030204" pitchFamily="18" charset="0"/>
                  </a:rPr>
                  <a:t> </a:t>
                </a:r>
                <a:r>
                  <a:rPr lang="en-US" sz="2800" dirty="0"/>
                  <a:t>computes</a:t>
                </a:r>
                <a:r>
                  <a:rPr lang="en-US" sz="2800" b="0" dirty="0">
                    <a:solidFill>
                      <a:schemeClr val="tx1"/>
                    </a:solidFill>
                    <a:latin typeface="Cambria Math" panose="02040503050406030204" pitchFamily="18" charset="0"/>
                  </a:rPr>
                  <a:t>:</a:t>
                </a:r>
              </a:p>
              <a:p>
                <a:pPr marL="971550" lvl="1" indent="-514350">
                  <a:buFont typeface="Arial" panose="020B0604020202020204" pitchFamily="34" charset="0"/>
                  <a:buChar char="•"/>
                </a:pPr>
                <a14:m>
                  <m:oMath xmlns:m="http://schemas.openxmlformats.org/officeDocument/2006/math">
                    <m:r>
                      <a:rPr lang="en-US" sz="2800" b="0" i="1" smtClean="0">
                        <a:solidFill>
                          <a:schemeClr val="tx1"/>
                        </a:solidFill>
                        <a:latin typeface="Cambria Math" panose="02040503050406030204" pitchFamily="18" charset="0"/>
                      </a:rPr>
                      <m:t>{</m:t>
                    </m:r>
                    <m:sSubSup>
                      <m:sSubSupPr>
                        <m:ctrlPr>
                          <a:rPr lang="en-US" sz="2800" b="0" i="1" smtClean="0">
                            <a:solidFill>
                              <a:schemeClr val="tx1"/>
                            </a:solidFill>
                            <a:latin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𝑟</m:t>
                            </m:r>
                          </m:e>
                        </m:acc>
                      </m:e>
                      <m:sub>
                        <m:r>
                          <a:rPr lang="en-US" sz="2800" b="0" i="1" smtClean="0">
                            <a:solidFill>
                              <a:schemeClr val="tx1"/>
                            </a:solidFill>
                            <a:latin typeface="Cambria Math" panose="02040503050406030204" pitchFamily="18" charset="0"/>
                          </a:rPr>
                          <m:t>𝑖</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𝑗</m:t>
                        </m:r>
                      </m:sub>
                      <m:sup>
                        <m:r>
                          <a:rPr lang="en-US" sz="2800" b="0" i="1" smtClean="0">
                            <a:solidFill>
                              <a:schemeClr val="tx1"/>
                            </a:solidFill>
                            <a:latin typeface="Cambria Math" panose="02040503050406030204" pitchFamily="18" charset="0"/>
                          </a:rPr>
                          <m:t>𝑡</m:t>
                        </m:r>
                      </m:sup>
                    </m:sSubSup>
                    <m:r>
                      <a:rPr lang="en-US" sz="2800" b="0" i="1" smtClean="0">
                        <a:solidFill>
                          <a:schemeClr val="tx1"/>
                        </a:solidFill>
                        <a:latin typeface="Cambria Math" panose="02040503050406030204" pitchFamily="18" charset="0"/>
                      </a:rPr>
                      <m:t>}←</m:t>
                    </m:r>
                    <m:r>
                      <m:rPr>
                        <m:sty m:val="p"/>
                      </m:rPr>
                      <a:rPr lang="en-US" sz="2800" b="0" i="0" smtClean="0">
                        <a:solidFill>
                          <a:schemeClr val="tx1"/>
                        </a:solidFill>
                        <a:latin typeface="Cambria Math" panose="02040503050406030204" pitchFamily="18" charset="0"/>
                        <a:ea typeface="Cambria Math" panose="02040503050406030204" pitchFamily="18" charset="0"/>
                      </a:rPr>
                      <m:t>Share</m:t>
                    </m:r>
                    <m:r>
                      <a:rPr lang="en-US" sz="2800" b="0" i="1" smtClean="0">
                        <a:solidFill>
                          <a:schemeClr val="tx1"/>
                        </a:solidFill>
                        <a:latin typeface="Cambria Math" panose="02040503050406030204" pitchFamily="18" charset="0"/>
                      </a:rPr>
                      <m:t>(</m:t>
                    </m:r>
                    <m:sSubSup>
                      <m:sSubSupPr>
                        <m:ctrlPr>
                          <a:rPr lang="en-US" sz="2800" b="0" i="1" smtClean="0">
                            <a:solidFill>
                              <a:schemeClr val="tx1"/>
                            </a:solidFill>
                            <a:latin typeface="Cambria Math" panose="02040503050406030204" pitchFamily="18" charset="0"/>
                            <a:ea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ea typeface="Cambria Math" panose="02040503050406030204" pitchFamily="18" charset="0"/>
                              </a:rPr>
                            </m:ctrlPr>
                          </m:accPr>
                          <m:e>
                            <m:r>
                              <a:rPr lang="en-US" sz="2800" b="0" i="1" smtClean="0">
                                <a:solidFill>
                                  <a:schemeClr val="tx1"/>
                                </a:solidFill>
                                <a:latin typeface="Cambria Math" panose="02040503050406030204" pitchFamily="18" charset="0"/>
                                <a:ea typeface="Cambria Math" panose="02040503050406030204" pitchFamily="18" charset="0"/>
                              </a:rPr>
                              <m:t>𝑟</m:t>
                            </m:r>
                          </m:e>
                        </m:acc>
                      </m:e>
                      <m:sub>
                        <m:r>
                          <a:rPr lang="en-US" sz="2800" b="0" i="1" smtClean="0">
                            <a:solidFill>
                              <a:schemeClr val="tx1"/>
                            </a:solidFill>
                            <a:latin typeface="Cambria Math" panose="02040503050406030204" pitchFamily="18" charset="0"/>
                            <a:ea typeface="Cambria Math" panose="02040503050406030204" pitchFamily="18" charset="0"/>
                          </a:rPr>
                          <m:t>𝑖</m:t>
                        </m:r>
                      </m:sub>
                      <m:sup>
                        <m:r>
                          <a:rPr lang="en-US" sz="2800" b="0" i="1" smtClean="0">
                            <a:solidFill>
                              <a:schemeClr val="tx1"/>
                            </a:solidFill>
                            <a:latin typeface="Cambria Math" panose="02040503050406030204" pitchFamily="18" charset="0"/>
                            <a:ea typeface="Cambria Math" panose="02040503050406030204" pitchFamily="18" charset="0"/>
                          </a:rPr>
                          <m:t>𝑡</m:t>
                        </m:r>
                      </m:sup>
                    </m:sSubSup>
                    <m:r>
                      <a:rPr lang="en-US" sz="2800" b="0" i="1" smtClean="0">
                        <a:solidFill>
                          <a:schemeClr val="tx1"/>
                        </a:solidFill>
                        <a:latin typeface="Cambria Math" panose="02040503050406030204" pitchFamily="18" charset="0"/>
                      </a:rPr>
                      <m:t>)</m:t>
                    </m:r>
                  </m:oMath>
                </a14:m>
                <a:endParaRPr lang="en-US" sz="2800" dirty="0">
                  <a:solidFill>
                    <a:schemeClr val="tx1"/>
                  </a:solidFill>
                </a:endParaRPr>
              </a:p>
              <a:p>
                <a:pPr marL="971550" lvl="1" indent="-514350">
                  <a:buFont typeface="Arial" panose="020B0604020202020204" pitchFamily="34" charset="0"/>
                  <a:buChar char="•"/>
                </a:pPr>
                <a:r>
                  <a:rPr lang="en-US" sz="2800" dirty="0">
                    <a:solidFill>
                      <a:schemeClr val="tx1"/>
                    </a:solidFill>
                  </a:rPr>
                  <a:t>Encrypt </a:t>
                </a:r>
                <a14:m>
                  <m:oMath xmlns:m="http://schemas.openxmlformats.org/officeDocument/2006/math">
                    <m:sSubSup>
                      <m:sSubSupPr>
                        <m:ctrlPr>
                          <a:rPr lang="en-US" sz="2800" b="0" i="1" smtClean="0">
                            <a:solidFill>
                              <a:schemeClr val="tx1"/>
                            </a:solidFill>
                            <a:latin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𝑟</m:t>
                            </m:r>
                          </m:e>
                        </m:acc>
                      </m:e>
                      <m:sub>
                        <m:r>
                          <a:rPr lang="en-US" sz="2800" b="0" i="1" smtClean="0">
                            <a:solidFill>
                              <a:schemeClr val="tx1"/>
                            </a:solidFill>
                            <a:latin typeface="Cambria Math" panose="02040503050406030204" pitchFamily="18" charset="0"/>
                          </a:rPr>
                          <m:t>𝑖</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𝑗</m:t>
                        </m:r>
                      </m:sub>
                      <m:sup>
                        <m:r>
                          <a:rPr lang="en-US" sz="2800" b="0" i="1" smtClean="0">
                            <a:solidFill>
                              <a:schemeClr val="tx1"/>
                            </a:solidFill>
                            <a:latin typeface="Cambria Math" panose="02040503050406030204" pitchFamily="18" charset="0"/>
                          </a:rPr>
                          <m:t>𝑡</m:t>
                        </m:r>
                      </m:sup>
                    </m:sSubSup>
                  </m:oMath>
                </a14:m>
                <a:r>
                  <a:rPr lang="en-US" sz="2800" dirty="0">
                    <a:solidFill>
                      <a:schemeClr val="tx1"/>
                    </a:solidFill>
                  </a:rPr>
                  <a:t> using</a:t>
                </a:r>
              </a:p>
              <a:p>
                <a:pPr lvl="1"/>
                <a:r>
                  <a:rPr lang="en-US" sz="2800" dirty="0"/>
                  <a: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𝑃</m:t>
                        </m:r>
                      </m:e>
                      <m:sub>
                        <m:r>
                          <a:rPr lang="en-US" sz="2800" b="0" i="1" smtClean="0">
                            <a:latin typeface="Cambria Math" panose="02040503050406030204" pitchFamily="18" charset="0"/>
                          </a:rPr>
                          <m:t>𝑗</m:t>
                        </m:r>
                      </m:sub>
                    </m:sSub>
                  </m:oMath>
                </a14:m>
                <a:r>
                  <a:rPr lang="en-US" sz="2800" dirty="0">
                    <a:solidFill>
                      <a:schemeClr val="tx1"/>
                    </a:solidFill>
                  </a:rPr>
                  <a:t>’s public key</a:t>
                </a:r>
              </a:p>
            </p:txBody>
          </p:sp>
        </mc:Choice>
        <mc:Fallback xmlns="">
          <p:sp>
            <p:nvSpPr>
              <p:cNvPr id="99" name="文本框 98">
                <a:extLst>
                  <a:ext uri="{FF2B5EF4-FFF2-40B4-BE49-F238E27FC236}">
                    <a16:creationId xmlns:a16="http://schemas.microsoft.com/office/drawing/2014/main" id="{885ABA13-84FC-B848-A8B5-85949EE40A81}"/>
                  </a:ext>
                </a:extLst>
              </p:cNvPr>
              <p:cNvSpPr txBox="1">
                <a:spLocks noRot="1" noChangeAspect="1" noMove="1" noResize="1" noEditPoints="1" noAdjustHandles="1" noChangeArrowheads="1" noChangeShapeType="1" noTextEdit="1"/>
              </p:cNvSpPr>
              <p:nvPr/>
            </p:nvSpPr>
            <p:spPr>
              <a:xfrm>
                <a:off x="2035132" y="4617838"/>
                <a:ext cx="3987238" cy="1988814"/>
              </a:xfrm>
              <a:prstGeom prst="rect">
                <a:avLst/>
              </a:prstGeom>
              <a:blipFill>
                <a:blip r:embed="rId4"/>
                <a:stretch>
                  <a:fillRect t="-3988" b="-6442"/>
                </a:stretch>
              </a:blipFill>
            </p:spPr>
            <p:txBody>
              <a:bodyPr/>
              <a:lstStyle/>
              <a:p>
                <a:r>
                  <a:rPr lang="en-US">
                    <a:noFill/>
                  </a:rPr>
                  <a:t> </a:t>
                </a:r>
              </a:p>
            </p:txBody>
          </p:sp>
        </mc:Fallback>
      </mc:AlternateContent>
      <p:grpSp>
        <p:nvGrpSpPr>
          <p:cNvPr id="107" name="组合 106">
            <a:extLst>
              <a:ext uri="{FF2B5EF4-FFF2-40B4-BE49-F238E27FC236}">
                <a16:creationId xmlns:a16="http://schemas.microsoft.com/office/drawing/2014/main" id="{288C41B6-B97A-D45F-3CDF-21DDE6EC8882}"/>
              </a:ext>
            </a:extLst>
          </p:cNvPr>
          <p:cNvGrpSpPr/>
          <p:nvPr/>
        </p:nvGrpSpPr>
        <p:grpSpPr>
          <a:xfrm>
            <a:off x="5824994" y="3004623"/>
            <a:ext cx="4984736" cy="3616520"/>
            <a:chOff x="5004989" y="2927932"/>
            <a:chExt cx="4984736" cy="3616520"/>
          </a:xfrm>
        </p:grpSpPr>
        <p:pic>
          <p:nvPicPr>
            <p:cNvPr id="58" name="图形 57" descr="云 轮廓">
              <a:extLst>
                <a:ext uri="{FF2B5EF4-FFF2-40B4-BE49-F238E27FC236}">
                  <a16:creationId xmlns:a16="http://schemas.microsoft.com/office/drawing/2014/main" id="{CC9E9773-81ED-0DB9-A01B-B3DE2E3295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3727" y="4240899"/>
              <a:ext cx="1021082" cy="1021082"/>
            </a:xfrm>
            <a:prstGeom prst="rect">
              <a:avLst/>
            </a:prstGeom>
          </p:spPr>
        </p:pic>
        <p:grpSp>
          <p:nvGrpSpPr>
            <p:cNvPr id="59" name="组合 58">
              <a:extLst>
                <a:ext uri="{FF2B5EF4-FFF2-40B4-BE49-F238E27FC236}">
                  <a16:creationId xmlns:a16="http://schemas.microsoft.com/office/drawing/2014/main" id="{26B500A4-B3B4-5E61-80B8-70463DA72E51}"/>
                </a:ext>
              </a:extLst>
            </p:cNvPr>
            <p:cNvGrpSpPr/>
            <p:nvPr/>
          </p:nvGrpSpPr>
          <p:grpSpPr>
            <a:xfrm rot="2114218">
              <a:off x="6106702" y="4207974"/>
              <a:ext cx="1315005" cy="115902"/>
              <a:chOff x="3513698" y="3587378"/>
              <a:chExt cx="1947158" cy="171619"/>
            </a:xfrm>
          </p:grpSpPr>
          <p:cxnSp>
            <p:nvCxnSpPr>
              <p:cNvPr id="60" name="直接箭头连接符 59">
                <a:extLst>
                  <a:ext uri="{FF2B5EF4-FFF2-40B4-BE49-F238E27FC236}">
                    <a16:creationId xmlns:a16="http://schemas.microsoft.com/office/drawing/2014/main" id="{6B6D5531-A46F-D494-1FB9-C677EE76447F}"/>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1" name="直接箭头连接符 60">
                <a:extLst>
                  <a:ext uri="{FF2B5EF4-FFF2-40B4-BE49-F238E27FC236}">
                    <a16:creationId xmlns:a16="http://schemas.microsoft.com/office/drawing/2014/main" id="{EB8E183D-3742-88CD-5E43-2BA115331F8B}"/>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62" name="图形 61" descr="智能手机 轮廓">
              <a:extLst>
                <a:ext uri="{FF2B5EF4-FFF2-40B4-BE49-F238E27FC236}">
                  <a16:creationId xmlns:a16="http://schemas.microsoft.com/office/drawing/2014/main" id="{6B011CA0-6C6F-4D74-9500-71F0C53234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0742" y="2927932"/>
              <a:ext cx="914400" cy="914400"/>
            </a:xfrm>
            <a:prstGeom prst="rect">
              <a:avLst/>
            </a:prstGeom>
          </p:spPr>
        </p:pic>
        <p:pic>
          <p:nvPicPr>
            <p:cNvPr id="63" name="图形 62" descr="智能手机 轮廓">
              <a:extLst>
                <a:ext uri="{FF2B5EF4-FFF2-40B4-BE49-F238E27FC236}">
                  <a16:creationId xmlns:a16="http://schemas.microsoft.com/office/drawing/2014/main" id="{36CCDC08-3DA0-4545-9C05-9A5BE7F04C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4989" y="4347581"/>
              <a:ext cx="914400" cy="914400"/>
            </a:xfrm>
            <a:prstGeom prst="rect">
              <a:avLst/>
            </a:prstGeom>
          </p:spPr>
        </p:pic>
        <p:pic>
          <p:nvPicPr>
            <p:cNvPr id="64" name="图形 63" descr="智能手机 轮廓">
              <a:extLst>
                <a:ext uri="{FF2B5EF4-FFF2-40B4-BE49-F238E27FC236}">
                  <a16:creationId xmlns:a16="http://schemas.microsoft.com/office/drawing/2014/main" id="{D0D2C134-C14F-B96D-8302-C1FE02DE09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5765" y="5630052"/>
              <a:ext cx="914400" cy="914400"/>
            </a:xfrm>
            <a:prstGeom prst="rect">
              <a:avLst/>
            </a:prstGeom>
          </p:spPr>
        </p:pic>
        <p:pic>
          <p:nvPicPr>
            <p:cNvPr id="65" name="图形 64" descr="智能手机 轮廓">
              <a:extLst>
                <a:ext uri="{FF2B5EF4-FFF2-40B4-BE49-F238E27FC236}">
                  <a16:creationId xmlns:a16="http://schemas.microsoft.com/office/drawing/2014/main" id="{F0425880-F306-D204-E124-E68C94C612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5325" y="3092028"/>
              <a:ext cx="914400" cy="914400"/>
            </a:xfrm>
            <a:prstGeom prst="rect">
              <a:avLst/>
            </a:prstGeom>
          </p:spPr>
        </p:pic>
        <p:cxnSp>
          <p:nvCxnSpPr>
            <p:cNvPr id="68" name="直接箭头连接符 67">
              <a:extLst>
                <a:ext uri="{FF2B5EF4-FFF2-40B4-BE49-F238E27FC236}">
                  <a16:creationId xmlns:a16="http://schemas.microsoft.com/office/drawing/2014/main" id="{45D00908-0613-C705-C773-609DC81F1755}"/>
                </a:ext>
              </a:extLst>
            </p:cNvPr>
            <p:cNvCxnSpPr>
              <a:cxnSpLocks/>
            </p:cNvCxnSpPr>
            <p:nvPr/>
          </p:nvCxnSpPr>
          <p:spPr>
            <a:xfrm rot="19589454">
              <a:off x="8055451" y="4343221"/>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C83710D9-D5B6-EF17-6A1D-859869F6F77D}"/>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nvGrpSpPr>
            <p:cNvPr id="70" name="组合 69">
              <a:extLst>
                <a:ext uri="{FF2B5EF4-FFF2-40B4-BE49-F238E27FC236}">
                  <a16:creationId xmlns:a16="http://schemas.microsoft.com/office/drawing/2014/main" id="{0BC8661B-31C9-79C7-464D-3D754D833CC3}"/>
                </a:ext>
              </a:extLst>
            </p:cNvPr>
            <p:cNvGrpSpPr/>
            <p:nvPr/>
          </p:nvGrpSpPr>
          <p:grpSpPr>
            <a:xfrm>
              <a:off x="5822966" y="4771826"/>
              <a:ext cx="1315005" cy="115902"/>
              <a:chOff x="3513698" y="3587378"/>
              <a:chExt cx="1947158" cy="171619"/>
            </a:xfrm>
          </p:grpSpPr>
          <p:cxnSp>
            <p:nvCxnSpPr>
              <p:cNvPr id="71" name="直接箭头连接符 70">
                <a:extLst>
                  <a:ext uri="{FF2B5EF4-FFF2-40B4-BE49-F238E27FC236}">
                    <a16:creationId xmlns:a16="http://schemas.microsoft.com/office/drawing/2014/main" id="{3FA76C51-68FF-D70E-3D5A-F6D4F25C1CA6}"/>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990BBDC8-F096-E56F-63EB-1AED21566C6D}"/>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73" name="组合 72">
              <a:extLst>
                <a:ext uri="{FF2B5EF4-FFF2-40B4-BE49-F238E27FC236}">
                  <a16:creationId xmlns:a16="http://schemas.microsoft.com/office/drawing/2014/main" id="{BAF61073-2C01-365D-50BF-E59853C8ADE5}"/>
                </a:ext>
              </a:extLst>
            </p:cNvPr>
            <p:cNvGrpSpPr/>
            <p:nvPr/>
          </p:nvGrpSpPr>
          <p:grpSpPr>
            <a:xfrm rot="19343846">
              <a:off x="6062309" y="5405419"/>
              <a:ext cx="1315005" cy="115902"/>
              <a:chOff x="3513698" y="3587378"/>
              <a:chExt cx="1947158" cy="171619"/>
            </a:xfrm>
          </p:grpSpPr>
          <p:cxnSp>
            <p:nvCxnSpPr>
              <p:cNvPr id="74" name="直接箭头连接符 73">
                <a:extLst>
                  <a:ext uri="{FF2B5EF4-FFF2-40B4-BE49-F238E27FC236}">
                    <a16:creationId xmlns:a16="http://schemas.microsoft.com/office/drawing/2014/main" id="{69EAA1C4-853E-ED52-24DF-3FAC1A03398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5" name="直接箭头连接符 74">
                <a:extLst>
                  <a:ext uri="{FF2B5EF4-FFF2-40B4-BE49-F238E27FC236}">
                    <a16:creationId xmlns:a16="http://schemas.microsoft.com/office/drawing/2014/main" id="{5C426FAA-2DD8-765B-4548-8E6D62B7D59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82" name="图形 81" descr="数据库 纯色填充">
              <a:extLst>
                <a:ext uri="{FF2B5EF4-FFF2-40B4-BE49-F238E27FC236}">
                  <a16:creationId xmlns:a16="http://schemas.microsoft.com/office/drawing/2014/main" id="{E6B2F04F-69A1-4CFA-2C62-701B215004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19342" y="4424117"/>
              <a:ext cx="567336" cy="567336"/>
            </a:xfrm>
            <a:prstGeom prst="rect">
              <a:avLst/>
            </a:prstGeom>
          </p:spPr>
        </p:pic>
      </p:grpSp>
      <p:sp>
        <p:nvSpPr>
          <p:cNvPr id="101" name="文本框 100">
            <a:extLst>
              <a:ext uri="{FF2B5EF4-FFF2-40B4-BE49-F238E27FC236}">
                <a16:creationId xmlns:a16="http://schemas.microsoft.com/office/drawing/2014/main" id="{2EDE1EDA-4C8D-7079-B257-B001A2846DFB}"/>
              </a:ext>
            </a:extLst>
          </p:cNvPr>
          <p:cNvSpPr txBox="1"/>
          <p:nvPr/>
        </p:nvSpPr>
        <p:spPr>
          <a:xfrm>
            <a:off x="8666147" y="4871731"/>
            <a:ext cx="3156155" cy="954107"/>
          </a:xfrm>
          <a:prstGeom prst="rect">
            <a:avLst/>
          </a:prstGeom>
          <a:noFill/>
        </p:spPr>
        <p:txBody>
          <a:bodyPr wrap="square">
            <a:spAutoFit/>
          </a:bodyPr>
          <a:lstStyle/>
          <a:p>
            <a:pPr lvl="1"/>
            <a:r>
              <a:rPr lang="en-US" sz="2800" dirty="0"/>
              <a:t>Server forward encrypted shares</a:t>
            </a:r>
            <a:endParaRPr lang="en-US" sz="2800" dirty="0">
              <a:solidFill>
                <a:schemeClr val="tx1"/>
              </a:solidFill>
            </a:endParaRPr>
          </a:p>
        </p:txBody>
      </p: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31AC1903-78DE-C016-29BF-C76C15E4B48B}"/>
                  </a:ext>
                </a:extLst>
              </p:cNvPr>
              <p:cNvSpPr txBox="1"/>
              <p:nvPr/>
            </p:nvSpPr>
            <p:spPr>
              <a:xfrm>
                <a:off x="8465001" y="1666712"/>
                <a:ext cx="3025409" cy="954107"/>
              </a:xfrm>
              <a:prstGeom prst="rect">
                <a:avLst/>
              </a:prstGeom>
              <a:noFill/>
            </p:spPr>
            <p:txBody>
              <a:bodyPr wrap="square">
                <a:spAutoFit/>
              </a:bodyPr>
              <a:lstStyle/>
              <a:p>
                <a:pPr lvl="1"/>
                <a14:m>
                  <m:oMath xmlns:m="http://schemas.openxmlformats.org/officeDocument/2006/math">
                    <m:r>
                      <a:rPr lang="en-US" sz="2800" b="0" i="1" smtClean="0">
                        <a:solidFill>
                          <a:schemeClr val="accent2">
                            <a:lumMod val="75000"/>
                          </a:schemeClr>
                        </a:solidFill>
                        <a:latin typeface="Cambria Math" panose="02040503050406030204" pitchFamily="18" charset="0"/>
                      </a:rPr>
                      <m:t>𝑂</m:t>
                    </m:r>
                    <m:r>
                      <a:rPr lang="en-US" sz="2800" b="0" i="1" smtClean="0">
                        <a:solidFill>
                          <a:schemeClr val="accent2">
                            <a:lumMod val="75000"/>
                          </a:schemeClr>
                        </a:solidFill>
                        <a:latin typeface="Cambria Math" panose="02040503050406030204" pitchFamily="18" charset="0"/>
                      </a:rPr>
                      <m:t>(</m:t>
                    </m:r>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𝑀</m:t>
                        </m:r>
                      </m:e>
                      <m:sup>
                        <m:r>
                          <a:rPr lang="en-US" sz="2800" b="0" i="1" smtClean="0">
                            <a:solidFill>
                              <a:schemeClr val="accent2">
                                <a:lumMod val="75000"/>
                              </a:schemeClr>
                            </a:solidFill>
                            <a:latin typeface="Cambria Math" panose="02040503050406030204" pitchFamily="18" charset="0"/>
                          </a:rPr>
                          <m:t>2</m:t>
                        </m:r>
                      </m:sup>
                    </m:sSup>
                    <m:r>
                      <a:rPr lang="en-US" sz="2800" b="0" i="1" smtClean="0">
                        <a:solidFill>
                          <a:schemeClr val="accent2">
                            <a:lumMod val="75000"/>
                          </a:schemeClr>
                        </a:solidFill>
                        <a:latin typeface="Cambria Math" panose="02040503050406030204" pitchFamily="18" charset="0"/>
                      </a:rPr>
                      <m:t>⋅ℓ)</m:t>
                    </m:r>
                  </m:oMath>
                </a14:m>
                <a:r>
                  <a:rPr lang="en-US" sz="2800" dirty="0">
                    <a:solidFill>
                      <a:schemeClr val="accent2">
                        <a:lumMod val="75000"/>
                      </a:schemeClr>
                    </a:solidFill>
                  </a:rPr>
                  <a:t> total communication!</a:t>
                </a:r>
              </a:p>
            </p:txBody>
          </p:sp>
        </mc:Choice>
        <mc:Fallback xmlns="">
          <p:sp>
            <p:nvSpPr>
              <p:cNvPr id="103" name="文本框 102">
                <a:extLst>
                  <a:ext uri="{FF2B5EF4-FFF2-40B4-BE49-F238E27FC236}">
                    <a16:creationId xmlns:a16="http://schemas.microsoft.com/office/drawing/2014/main" id="{31AC1903-78DE-C016-29BF-C76C15E4B48B}"/>
                  </a:ext>
                </a:extLst>
              </p:cNvPr>
              <p:cNvSpPr txBox="1">
                <a:spLocks noRot="1" noChangeAspect="1" noMove="1" noResize="1" noEditPoints="1" noAdjustHandles="1" noChangeArrowheads="1" noChangeShapeType="1" noTextEdit="1"/>
              </p:cNvSpPr>
              <p:nvPr/>
            </p:nvSpPr>
            <p:spPr>
              <a:xfrm>
                <a:off x="8465001" y="1666712"/>
                <a:ext cx="3025409" cy="954107"/>
              </a:xfrm>
              <a:prstGeom prst="rect">
                <a:avLst/>
              </a:prstGeom>
              <a:blipFill>
                <a:blip r:embed="rId11"/>
                <a:stretch>
                  <a:fillRect t="-5732" r="-2823" b="-17197"/>
                </a:stretch>
              </a:blipFill>
            </p:spPr>
            <p:txBody>
              <a:bodyPr/>
              <a:lstStyle/>
              <a:p>
                <a:r>
                  <a:rPr lang="en-US">
                    <a:noFill/>
                  </a:rPr>
                  <a:t> </a:t>
                </a:r>
              </a:p>
            </p:txBody>
          </p:sp>
        </mc:Fallback>
      </mc:AlternateContent>
      <p:grpSp>
        <p:nvGrpSpPr>
          <p:cNvPr id="109" name="组合 108">
            <a:extLst>
              <a:ext uri="{FF2B5EF4-FFF2-40B4-BE49-F238E27FC236}">
                <a16:creationId xmlns:a16="http://schemas.microsoft.com/office/drawing/2014/main" id="{F88CA5B4-D51D-2E16-99B0-A5F60BEBC05D}"/>
              </a:ext>
            </a:extLst>
          </p:cNvPr>
          <p:cNvGrpSpPr/>
          <p:nvPr/>
        </p:nvGrpSpPr>
        <p:grpSpPr>
          <a:xfrm>
            <a:off x="6527584" y="3503971"/>
            <a:ext cx="3012049" cy="2216560"/>
            <a:chOff x="6527584" y="3503971"/>
            <a:chExt cx="3012049" cy="2216560"/>
          </a:xfrm>
        </p:grpSpPr>
        <mc:AlternateContent xmlns:mc="http://schemas.openxmlformats.org/markup-compatibility/2006" xmlns:a14="http://schemas.microsoft.com/office/drawing/2010/main">
          <mc:Choice Requires="a14">
            <p:sp>
              <p:nvSpPr>
                <p:cNvPr id="77" name="文本框 76">
                  <a:extLst>
                    <a:ext uri="{FF2B5EF4-FFF2-40B4-BE49-F238E27FC236}">
                      <a16:creationId xmlns:a16="http://schemas.microsoft.com/office/drawing/2014/main" id="{7F155D1B-DEE5-D10B-D492-5ED10E91963F}"/>
                    </a:ext>
                  </a:extLst>
                </p:cNvPr>
                <p:cNvSpPr txBox="1"/>
                <p:nvPr/>
              </p:nvSpPr>
              <p:spPr>
                <a:xfrm>
                  <a:off x="7394374" y="3696722"/>
                  <a:ext cx="603849" cy="592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𝑗</m:t>
                            </m:r>
                          </m:sub>
                          <m:sup>
                            <m:r>
                              <a:rPr lang="en-US" sz="2800" i="1">
                                <a:latin typeface="Cambria Math" panose="02040503050406030204" pitchFamily="18" charset="0"/>
                              </a:rPr>
                              <m:t>𝑡</m:t>
                            </m:r>
                          </m:sup>
                        </m:sSubSup>
                        <m:r>
                          <a:rPr lang="en-US" sz="2800" i="1">
                            <a:latin typeface="Cambria Math" panose="02040503050406030204" pitchFamily="18" charset="0"/>
                          </a:rPr>
                          <m:t>}</m:t>
                        </m:r>
                      </m:oMath>
                    </m:oMathPara>
                  </a14:m>
                  <a:endParaRPr lang="en-US" sz="2800" dirty="0"/>
                </a:p>
              </p:txBody>
            </p:sp>
          </mc:Choice>
          <mc:Fallback xmlns="">
            <p:sp>
              <p:nvSpPr>
                <p:cNvPr id="77" name="文本框 76">
                  <a:extLst>
                    <a:ext uri="{FF2B5EF4-FFF2-40B4-BE49-F238E27FC236}">
                      <a16:creationId xmlns:a16="http://schemas.microsoft.com/office/drawing/2014/main" id="{7F155D1B-DEE5-D10B-D492-5ED10E91963F}"/>
                    </a:ext>
                  </a:extLst>
                </p:cNvPr>
                <p:cNvSpPr txBox="1">
                  <a:spLocks noRot="1" noChangeAspect="1" noMove="1" noResize="1" noEditPoints="1" noAdjustHandles="1" noChangeArrowheads="1" noChangeShapeType="1" noTextEdit="1"/>
                </p:cNvSpPr>
                <p:nvPr/>
              </p:nvSpPr>
              <p:spPr>
                <a:xfrm>
                  <a:off x="7394374" y="3696722"/>
                  <a:ext cx="603849" cy="592342"/>
                </a:xfrm>
                <a:prstGeom prst="rect">
                  <a:avLst/>
                </a:prstGeom>
                <a:blipFill>
                  <a:blip r:embed="rId12"/>
                  <a:stretch>
                    <a:fillRect r="-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文本框 103">
                  <a:extLst>
                    <a:ext uri="{FF2B5EF4-FFF2-40B4-BE49-F238E27FC236}">
                      <a16:creationId xmlns:a16="http://schemas.microsoft.com/office/drawing/2014/main" id="{D75A77C3-E860-2A36-7674-EF03740DA016}"/>
                    </a:ext>
                  </a:extLst>
                </p:cNvPr>
                <p:cNvSpPr txBox="1"/>
                <p:nvPr/>
              </p:nvSpPr>
              <p:spPr>
                <a:xfrm>
                  <a:off x="6743654" y="4301517"/>
                  <a:ext cx="603849" cy="592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𝑗</m:t>
                            </m:r>
                          </m:sub>
                          <m:sup>
                            <m:r>
                              <a:rPr lang="en-US" sz="2800" i="1">
                                <a:latin typeface="Cambria Math" panose="02040503050406030204" pitchFamily="18" charset="0"/>
                              </a:rPr>
                              <m:t>𝑡</m:t>
                            </m:r>
                          </m:sup>
                        </m:sSubSup>
                        <m:r>
                          <a:rPr lang="en-US" sz="2800" i="1">
                            <a:latin typeface="Cambria Math" panose="02040503050406030204" pitchFamily="18" charset="0"/>
                          </a:rPr>
                          <m:t>}</m:t>
                        </m:r>
                      </m:oMath>
                    </m:oMathPara>
                  </a14:m>
                  <a:endParaRPr lang="en-US" sz="2800" dirty="0"/>
                </a:p>
              </p:txBody>
            </p:sp>
          </mc:Choice>
          <mc:Fallback xmlns="">
            <p:sp>
              <p:nvSpPr>
                <p:cNvPr id="104" name="文本框 103">
                  <a:extLst>
                    <a:ext uri="{FF2B5EF4-FFF2-40B4-BE49-F238E27FC236}">
                      <a16:creationId xmlns:a16="http://schemas.microsoft.com/office/drawing/2014/main" id="{D75A77C3-E860-2A36-7674-EF03740DA016}"/>
                    </a:ext>
                  </a:extLst>
                </p:cNvPr>
                <p:cNvSpPr txBox="1">
                  <a:spLocks noRot="1" noChangeAspect="1" noMove="1" noResize="1" noEditPoints="1" noAdjustHandles="1" noChangeArrowheads="1" noChangeShapeType="1" noTextEdit="1"/>
                </p:cNvSpPr>
                <p:nvPr/>
              </p:nvSpPr>
              <p:spPr>
                <a:xfrm>
                  <a:off x="6743654" y="4301517"/>
                  <a:ext cx="603849" cy="592342"/>
                </a:xfrm>
                <a:prstGeom prst="rect">
                  <a:avLst/>
                </a:prstGeom>
                <a:blipFill>
                  <a:blip r:embed="rId13"/>
                  <a:stretch>
                    <a:fillRect r="-393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文本框 104">
                  <a:extLst>
                    <a:ext uri="{FF2B5EF4-FFF2-40B4-BE49-F238E27FC236}">
                      <a16:creationId xmlns:a16="http://schemas.microsoft.com/office/drawing/2014/main" id="{AB959480-AC09-0FED-BE95-1CB27637BF15}"/>
                    </a:ext>
                  </a:extLst>
                </p:cNvPr>
                <p:cNvSpPr txBox="1"/>
                <p:nvPr/>
              </p:nvSpPr>
              <p:spPr>
                <a:xfrm>
                  <a:off x="6527584" y="5128189"/>
                  <a:ext cx="603849" cy="592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𝑗</m:t>
                            </m:r>
                          </m:sub>
                          <m:sup>
                            <m:r>
                              <a:rPr lang="en-US" sz="2800" i="1">
                                <a:latin typeface="Cambria Math" panose="02040503050406030204" pitchFamily="18" charset="0"/>
                              </a:rPr>
                              <m:t>𝑡</m:t>
                            </m:r>
                          </m:sup>
                        </m:sSubSup>
                        <m:r>
                          <a:rPr lang="en-US" sz="2800" i="1">
                            <a:latin typeface="Cambria Math" panose="02040503050406030204" pitchFamily="18" charset="0"/>
                          </a:rPr>
                          <m:t>}</m:t>
                        </m:r>
                      </m:oMath>
                    </m:oMathPara>
                  </a14:m>
                  <a:endParaRPr lang="en-US" sz="2800" dirty="0"/>
                </a:p>
              </p:txBody>
            </p:sp>
          </mc:Choice>
          <mc:Fallback xmlns="">
            <p:sp>
              <p:nvSpPr>
                <p:cNvPr id="105" name="文本框 104">
                  <a:extLst>
                    <a:ext uri="{FF2B5EF4-FFF2-40B4-BE49-F238E27FC236}">
                      <a16:creationId xmlns:a16="http://schemas.microsoft.com/office/drawing/2014/main" id="{AB959480-AC09-0FED-BE95-1CB27637BF15}"/>
                    </a:ext>
                  </a:extLst>
                </p:cNvPr>
                <p:cNvSpPr txBox="1">
                  <a:spLocks noRot="1" noChangeAspect="1" noMove="1" noResize="1" noEditPoints="1" noAdjustHandles="1" noChangeArrowheads="1" noChangeShapeType="1" noTextEdit="1"/>
                </p:cNvSpPr>
                <p:nvPr/>
              </p:nvSpPr>
              <p:spPr>
                <a:xfrm>
                  <a:off x="6527584" y="5128189"/>
                  <a:ext cx="603849" cy="592342"/>
                </a:xfrm>
                <a:prstGeom prst="rect">
                  <a:avLst/>
                </a:prstGeom>
                <a:blipFill>
                  <a:blip r:embed="rId14"/>
                  <a:stretch>
                    <a:fillRect r="-292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C0F06308-7A15-BA84-7BD2-5F6AC9AD644B}"/>
                    </a:ext>
                  </a:extLst>
                </p:cNvPr>
                <p:cNvSpPr txBox="1"/>
                <p:nvPr/>
              </p:nvSpPr>
              <p:spPr>
                <a:xfrm>
                  <a:off x="8935784" y="3503971"/>
                  <a:ext cx="603849" cy="5923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𝑗</m:t>
                            </m:r>
                          </m:sub>
                          <m:sup>
                            <m:r>
                              <a:rPr lang="en-US" sz="2800" i="1">
                                <a:latin typeface="Cambria Math" panose="02040503050406030204" pitchFamily="18" charset="0"/>
                              </a:rPr>
                              <m:t>𝑡</m:t>
                            </m:r>
                          </m:sup>
                        </m:sSubSup>
                        <m:r>
                          <a:rPr lang="en-US" sz="2800" i="1">
                            <a:latin typeface="Cambria Math" panose="02040503050406030204" pitchFamily="18" charset="0"/>
                          </a:rPr>
                          <m:t>}</m:t>
                        </m:r>
                      </m:oMath>
                    </m:oMathPara>
                  </a14:m>
                  <a:endParaRPr lang="en-US" sz="2800" dirty="0"/>
                </a:p>
              </p:txBody>
            </p:sp>
          </mc:Choice>
          <mc:Fallback xmlns="">
            <p:sp>
              <p:nvSpPr>
                <p:cNvPr id="106" name="文本框 105">
                  <a:extLst>
                    <a:ext uri="{FF2B5EF4-FFF2-40B4-BE49-F238E27FC236}">
                      <a16:creationId xmlns:a16="http://schemas.microsoft.com/office/drawing/2014/main" id="{C0F06308-7A15-BA84-7BD2-5F6AC9AD644B}"/>
                    </a:ext>
                  </a:extLst>
                </p:cNvPr>
                <p:cNvSpPr txBox="1">
                  <a:spLocks noRot="1" noChangeAspect="1" noMove="1" noResize="1" noEditPoints="1" noAdjustHandles="1" noChangeArrowheads="1" noChangeShapeType="1" noTextEdit="1"/>
                </p:cNvSpPr>
                <p:nvPr/>
              </p:nvSpPr>
              <p:spPr>
                <a:xfrm>
                  <a:off x="8935784" y="3503971"/>
                  <a:ext cx="603849" cy="592342"/>
                </a:xfrm>
                <a:prstGeom prst="rect">
                  <a:avLst/>
                </a:prstGeom>
                <a:blipFill>
                  <a:blip r:embed="rId15"/>
                  <a:stretch>
                    <a:fillRect r="-51515"/>
                  </a:stretch>
                </a:blipFill>
              </p:spPr>
              <p:txBody>
                <a:bodyPr/>
                <a:lstStyle/>
                <a:p>
                  <a:r>
                    <a:rPr lang="en-US">
                      <a:noFill/>
                    </a:rPr>
                    <a:t> </a:t>
                  </a:r>
                </a:p>
              </p:txBody>
            </p:sp>
          </mc:Fallback>
        </mc:AlternateContent>
      </p:grpSp>
    </p:spTree>
    <p:extLst>
      <p:ext uri="{BB962C8B-B14F-4D97-AF65-F5344CB8AC3E}">
        <p14:creationId xmlns:p14="http://schemas.microsoft.com/office/powerpoint/2010/main" val="405638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p:sp>
        <p:nvSpPr>
          <p:cNvPr id="76" name="文本框 75">
            <a:extLst>
              <a:ext uri="{FF2B5EF4-FFF2-40B4-BE49-F238E27FC236}">
                <a16:creationId xmlns:a16="http://schemas.microsoft.com/office/drawing/2014/main" id="{E433FCE7-7E24-DEEE-AFC7-A4231C69C80E}"/>
              </a:ext>
            </a:extLst>
          </p:cNvPr>
          <p:cNvSpPr txBox="1"/>
          <p:nvPr/>
        </p:nvSpPr>
        <p:spPr>
          <a:xfrm>
            <a:off x="8352822" y="3261366"/>
            <a:ext cx="710218"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885ABA13-84FC-B848-A8B5-85949EE40A81}"/>
                  </a:ext>
                </a:extLst>
              </p:cNvPr>
              <p:cNvSpPr txBox="1"/>
              <p:nvPr/>
            </p:nvSpPr>
            <p:spPr>
              <a:xfrm>
                <a:off x="3382474" y="5360457"/>
                <a:ext cx="2928007" cy="974434"/>
              </a:xfrm>
              <a:prstGeom prst="rect">
                <a:avLst/>
              </a:prstGeom>
              <a:noFill/>
            </p:spPr>
            <p:txBody>
              <a:bodyPr wrap="square">
                <a:spAutoFit/>
              </a:bodyPr>
              <a:lstStyle/>
              <a:p>
                <a:pPr lvl="1"/>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𝑖</m:t>
                        </m:r>
                      </m:sub>
                    </m:sSub>
                  </m:oMath>
                </a14:m>
                <a:r>
                  <a:rPr lang="en-US" sz="2800" b="0" i="1" dirty="0">
                    <a:solidFill>
                      <a:schemeClr val="tx1"/>
                    </a:solidFill>
                    <a:latin typeface="Cambria Math" panose="02040503050406030204" pitchFamily="18" charset="0"/>
                  </a:rPr>
                  <a:t> </a:t>
                </a:r>
                <a:r>
                  <a:rPr lang="en-US" sz="2800" dirty="0"/>
                  <a:t>computes</a:t>
                </a:r>
                <a:endParaRPr lang="en-US" sz="2800"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𝑧</m:t>
                              </m:r>
                            </m:e>
                          </m:acc>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r>
                        <a:rPr lang="en-US" sz="2800" b="0" i="1" smtClean="0">
                          <a:solidFill>
                            <a:schemeClr val="tx1"/>
                          </a:solidFill>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𝑖</m:t>
                          </m:r>
                        </m:sub>
                        <m:sup>
                          <m:r>
                            <a:rPr lang="en-US" sz="2800" i="1">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𝑡</m:t>
                          </m:r>
                        </m:sup>
                      </m:sSubSup>
                    </m:oMath>
                  </m:oMathPara>
                </a14:m>
                <a:endParaRPr lang="en-US" sz="2800" b="0" dirty="0">
                  <a:solidFill>
                    <a:schemeClr val="tx1"/>
                  </a:solidFill>
                  <a:latin typeface="Cambria Math" panose="02040503050406030204" pitchFamily="18" charset="0"/>
                </a:endParaRPr>
              </a:p>
            </p:txBody>
          </p:sp>
        </mc:Choice>
        <mc:Fallback xmlns="">
          <p:sp>
            <p:nvSpPr>
              <p:cNvPr id="99" name="文本框 98">
                <a:extLst>
                  <a:ext uri="{FF2B5EF4-FFF2-40B4-BE49-F238E27FC236}">
                    <a16:creationId xmlns:a16="http://schemas.microsoft.com/office/drawing/2014/main" id="{885ABA13-84FC-B848-A8B5-85949EE40A81}"/>
                  </a:ext>
                </a:extLst>
              </p:cNvPr>
              <p:cNvSpPr txBox="1">
                <a:spLocks noRot="1" noChangeAspect="1" noMove="1" noResize="1" noEditPoints="1" noAdjustHandles="1" noChangeArrowheads="1" noChangeShapeType="1" noTextEdit="1"/>
              </p:cNvSpPr>
              <p:nvPr/>
            </p:nvSpPr>
            <p:spPr>
              <a:xfrm>
                <a:off x="3382474" y="5360457"/>
                <a:ext cx="2928007" cy="974434"/>
              </a:xfrm>
              <a:prstGeom prst="rect">
                <a:avLst/>
              </a:prstGeom>
              <a:blipFill>
                <a:blip r:embed="rId3"/>
                <a:stretch>
                  <a:fillRect t="-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8" y="1789157"/>
                <a:ext cx="8411990" cy="1124026"/>
              </a:xfrm>
              <a:prstGeom prst="rect">
                <a:avLst/>
              </a:prstGeom>
              <a:noFill/>
            </p:spPr>
            <p:txBody>
              <a:bodyPr wrap="square" rtlCol="0">
                <a:spAutoFit/>
              </a:bodyPr>
              <a:lstStyle/>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one-time pad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r>
                  <a:rPr lang="en-US" sz="3200" dirty="0">
                    <a:solidFill>
                      <a:schemeClr val="bg2">
                        <a:lumMod val="75000"/>
                      </a:schemeClr>
                    </a:solidFill>
                  </a:rPr>
                  <a:t> </a:t>
                </a:r>
              </a:p>
              <a:p>
                <a:pPr marL="514350" indent="-514350">
                  <a:buFont typeface="+mj-lt"/>
                  <a:buAutoNum type="arabicPeriod"/>
                </a:pPr>
                <a:r>
                  <a:rPr lang="en-US" sz="3200" dirty="0"/>
                  <a:t>Every client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oMath>
                </a14:m>
                <a:r>
                  <a:rPr lang="en-US" sz="3200" dirty="0"/>
                  <a:t> sends masked input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𝑧</m:t>
                        </m:r>
                      </m:e>
                      <m:sub>
                        <m:r>
                          <a:rPr lang="en-US" sz="3200" i="1">
                            <a:latin typeface="Cambria Math" panose="02040503050406030204" pitchFamily="18" charset="0"/>
                          </a:rPr>
                          <m:t>𝑖</m:t>
                        </m:r>
                      </m:sub>
                      <m:sup>
                        <m:r>
                          <a:rPr lang="en-US" sz="3200" i="1">
                            <a:latin typeface="Cambria Math" panose="02040503050406030204" pitchFamily="18" charset="0"/>
                          </a:rPr>
                          <m:t>𝑡</m:t>
                        </m:r>
                      </m:sup>
                    </m:sSubSup>
                  </m:oMath>
                </a14:m>
                <a:endParaRPr lang="en-US" sz="3200" dirty="0"/>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8" y="1789157"/>
                <a:ext cx="8411990" cy="1124026"/>
              </a:xfrm>
              <a:prstGeom prst="rect">
                <a:avLst/>
              </a:prstGeom>
              <a:blipFill>
                <a:blip r:embed="rId4"/>
                <a:stretch>
                  <a:fillRect l="-1884" t="-5946" b="-17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10DA1310-8C7A-303B-41E6-77193B840185}"/>
                  </a:ext>
                </a:extLst>
              </p:cNvPr>
              <p:cNvSpPr txBox="1"/>
              <p:nvPr/>
            </p:nvSpPr>
            <p:spPr>
              <a:xfrm>
                <a:off x="9063040" y="3691731"/>
                <a:ext cx="674126" cy="5262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𝑀</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81" name="文本框 80">
                <a:extLst>
                  <a:ext uri="{FF2B5EF4-FFF2-40B4-BE49-F238E27FC236}">
                    <a16:creationId xmlns:a16="http://schemas.microsoft.com/office/drawing/2014/main" id="{10DA1310-8C7A-303B-41E6-77193B840185}"/>
                  </a:ext>
                </a:extLst>
              </p:cNvPr>
              <p:cNvSpPr txBox="1">
                <a:spLocks noRot="1" noChangeAspect="1" noMove="1" noResize="1" noEditPoints="1" noAdjustHandles="1" noChangeArrowheads="1" noChangeShapeType="1" noTextEdit="1"/>
              </p:cNvSpPr>
              <p:nvPr/>
            </p:nvSpPr>
            <p:spPr>
              <a:xfrm>
                <a:off x="9063040" y="3691731"/>
                <a:ext cx="674126" cy="5262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文本框 100">
                <a:extLst>
                  <a:ext uri="{FF2B5EF4-FFF2-40B4-BE49-F238E27FC236}">
                    <a16:creationId xmlns:a16="http://schemas.microsoft.com/office/drawing/2014/main" id="{2EDE1EDA-4C8D-7079-B257-B001A2846DFB}"/>
                  </a:ext>
                </a:extLst>
              </p:cNvPr>
              <p:cNvSpPr txBox="1"/>
              <p:nvPr/>
            </p:nvSpPr>
            <p:spPr>
              <a:xfrm>
                <a:off x="8665881" y="4875484"/>
                <a:ext cx="3250347" cy="1842107"/>
              </a:xfrm>
              <a:prstGeom prst="rect">
                <a:avLst/>
              </a:prstGeom>
              <a:noFill/>
            </p:spPr>
            <p:txBody>
              <a:bodyPr wrap="square">
                <a:spAutoFit/>
              </a:bodyPr>
              <a:lstStyle/>
              <a:p>
                <a:pPr lvl="1"/>
                <a:r>
                  <a:rPr lang="en-US" sz="2800" dirty="0"/>
                  <a:t>Server computes</a:t>
                </a:r>
              </a:p>
              <a:p>
                <a:pPr lvl="1"/>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𝑈</m:t>
                          </m:r>
                        </m:sub>
                      </m:sSub>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𝑖</m:t>
                          </m:r>
                        </m:sub>
                      </m:sSub>
                    </m:oMath>
                  </m:oMathPara>
                </a14:m>
                <a:endParaRPr lang="en-US" sz="2800" b="0"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r>
                        <a:rPr lang="en-US" sz="2800" i="1" smtClean="0">
                          <a:solidFill>
                            <a:schemeClr val="tx1"/>
                          </a:solidFill>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m:t>
                          </m:r>
                        </m:e>
                        <m:sub>
                          <m:r>
                            <a:rPr lang="en-US" sz="2800" i="1">
                              <a:solidFill>
                                <a:schemeClr val="tx1"/>
                              </a:solidFill>
                              <a:latin typeface="Cambria Math" panose="02040503050406030204" pitchFamily="18" charset="0"/>
                            </a:rPr>
                            <m:t>𝑈</m:t>
                          </m:r>
                        </m:sub>
                      </m:sSub>
                      <m:sSubSup>
                        <m:sSubSupPr>
                          <m:ctrlPr>
                            <a:rPr lang="en-US" sz="2800" i="1">
                              <a:solidFill>
                                <a:schemeClr val="tx1"/>
                              </a:solidFill>
                              <a:latin typeface="Cambria Math" panose="02040503050406030204" pitchFamily="18" charset="0"/>
                            </a:rPr>
                          </m:ctrlPr>
                        </m:sSubSup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𝑟</m:t>
                              </m:r>
                            </m:e>
                          </m:acc>
                        </m:e>
                        <m:sub>
                          <m:r>
                            <a:rPr lang="en-US" sz="2800" i="1">
                              <a:solidFill>
                                <a:schemeClr val="tx1"/>
                              </a:solidFill>
                              <a:latin typeface="Cambria Math" panose="02040503050406030204" pitchFamily="18" charset="0"/>
                            </a:rPr>
                            <m:t>𝑖</m:t>
                          </m:r>
                        </m:sub>
                        <m:sup>
                          <m:r>
                            <a:rPr lang="en-US" sz="2800" i="1">
                              <a:solidFill>
                                <a:schemeClr val="tx1"/>
                              </a:solidFill>
                              <a:latin typeface="Cambria Math" panose="02040503050406030204" pitchFamily="18" charset="0"/>
                            </a:rPr>
                            <m:t>𝑡</m:t>
                          </m:r>
                        </m:sup>
                      </m:sSubSup>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m:t>
                          </m:r>
                        </m:e>
                        <m:sub>
                          <m:r>
                            <a:rPr lang="en-US" sz="2800" i="1">
                              <a:solidFill>
                                <a:schemeClr val="tx1"/>
                              </a:solidFill>
                              <a:latin typeface="Cambria Math" panose="02040503050406030204" pitchFamily="18" charset="0"/>
                            </a:rPr>
                            <m:t>𝑈</m:t>
                          </m:r>
                        </m:sub>
                      </m:sSub>
                      <m:sSubSup>
                        <m:sSubSupPr>
                          <m:ctrlPr>
                            <a:rPr lang="en-US" sz="2800" i="1">
                              <a:solidFill>
                                <a:schemeClr val="tx1"/>
                              </a:solidFill>
                              <a:latin typeface="Cambria Math" panose="02040503050406030204" pitchFamily="18" charset="0"/>
                            </a:rPr>
                          </m:ctrlPr>
                        </m:sSubSupPr>
                        <m:e>
                          <m:acc>
                            <m:accPr>
                              <m:chr m:val="⃗"/>
                              <m:ctrlPr>
                                <a:rPr lang="en-US" sz="2800" i="1">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𝑚</m:t>
                              </m:r>
                            </m:e>
                          </m:acc>
                        </m:e>
                        <m:sub>
                          <m:r>
                            <a:rPr lang="en-US" sz="2800" i="1">
                              <a:solidFill>
                                <a:schemeClr val="tx1"/>
                              </a:solidFill>
                              <a:latin typeface="Cambria Math" panose="02040503050406030204" pitchFamily="18" charset="0"/>
                            </a:rPr>
                            <m:t>𝑖</m:t>
                          </m:r>
                        </m:sub>
                        <m:sup>
                          <m:r>
                            <a:rPr lang="en-US" sz="2800" i="1">
                              <a:solidFill>
                                <a:schemeClr val="tx1"/>
                              </a:solidFill>
                              <a:latin typeface="Cambria Math" panose="02040503050406030204" pitchFamily="18" charset="0"/>
                            </a:rPr>
                            <m:t>𝑡</m:t>
                          </m:r>
                        </m:sup>
                      </m:sSubSup>
                    </m:oMath>
                  </m:oMathPara>
                </a14:m>
                <a:endParaRPr lang="en-US" sz="2800" dirty="0">
                  <a:solidFill>
                    <a:schemeClr val="tx1"/>
                  </a:solidFill>
                </a:endParaRPr>
              </a:p>
              <a:p>
                <a:pPr lvl="1"/>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m:t>
                      </m:r>
                      <m:sSubSup>
                        <m:sSubSupPr>
                          <m:ctrlPr>
                            <a:rPr lang="en-US" sz="2800" i="1" smtClean="0">
                              <a:solidFill>
                                <a:srgbClr val="FF0000"/>
                              </a:solidFill>
                              <a:latin typeface="Cambria Math" panose="02040503050406030204" pitchFamily="18" charset="0"/>
                            </a:rPr>
                          </m:ctrlPr>
                        </m:sSubSupPr>
                        <m:e>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𝑟</m:t>
                              </m:r>
                            </m:e>
                          </m:acc>
                        </m:e>
                        <m:sub>
                          <m:r>
                            <a:rPr lang="en-US" sz="2800" b="0" i="1" smtClean="0">
                              <a:solidFill>
                                <a:srgbClr val="FF0000"/>
                              </a:solidFill>
                              <a:latin typeface="Cambria Math" panose="02040503050406030204" pitchFamily="18" charset="0"/>
                            </a:rPr>
                            <m:t>𝑈</m:t>
                          </m:r>
                        </m:sub>
                        <m:sup>
                          <m:r>
                            <a:rPr lang="en-US" sz="2800" i="1">
                              <a:solidFill>
                                <a:srgbClr val="FF0000"/>
                              </a:solidFill>
                              <a:latin typeface="Cambria Math" panose="02040503050406030204" pitchFamily="18" charset="0"/>
                            </a:rPr>
                            <m:t>𝑡</m:t>
                          </m:r>
                        </m:sup>
                      </m:sSubSup>
                      <m:r>
                        <a:rPr lang="en-US" sz="2800" b="0" i="1" smtClean="0">
                          <a:solidFill>
                            <a:srgbClr val="FF0000"/>
                          </a:solidFill>
                          <a:latin typeface="Cambria Math" panose="02040503050406030204" pitchFamily="18" charset="0"/>
                        </a:rPr>
                        <m:t>+</m:t>
                      </m:r>
                      <m:sSubSup>
                        <m:sSubSupPr>
                          <m:ctrlPr>
                            <a:rPr lang="en-US" sz="2800" i="1" smtClean="0">
                              <a:solidFill>
                                <a:srgbClr val="FF0000"/>
                              </a:solidFill>
                              <a:latin typeface="Cambria Math" panose="02040503050406030204" pitchFamily="18" charset="0"/>
                            </a:rPr>
                          </m:ctrlPr>
                        </m:sSubSupPr>
                        <m:e>
                          <m:acc>
                            <m:accPr>
                              <m:chr m:val="⃗"/>
                              <m:ctrlPr>
                                <a:rPr lang="en-US"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𝑚</m:t>
                              </m:r>
                            </m:e>
                          </m:acc>
                        </m:e>
                        <m:sub>
                          <m:r>
                            <a:rPr lang="en-US" sz="2800" b="0" i="1" smtClean="0">
                              <a:solidFill>
                                <a:srgbClr val="FF0000"/>
                              </a:solidFill>
                              <a:latin typeface="Cambria Math" panose="02040503050406030204" pitchFamily="18" charset="0"/>
                            </a:rPr>
                            <m:t>𝑈</m:t>
                          </m:r>
                        </m:sub>
                        <m:sup>
                          <m:r>
                            <a:rPr lang="en-US" sz="2800" i="1">
                              <a:solidFill>
                                <a:srgbClr val="FF0000"/>
                              </a:solidFill>
                              <a:latin typeface="Cambria Math" panose="02040503050406030204" pitchFamily="18" charset="0"/>
                            </a:rPr>
                            <m:t>𝑡</m:t>
                          </m:r>
                        </m:sup>
                      </m:sSubSup>
                    </m:oMath>
                  </m:oMathPara>
                </a14:m>
                <a:endParaRPr lang="en-US" sz="2800" dirty="0"/>
              </a:p>
            </p:txBody>
          </p:sp>
        </mc:Choice>
        <mc:Fallback>
          <p:sp>
            <p:nvSpPr>
              <p:cNvPr id="101" name="文本框 100">
                <a:extLst>
                  <a:ext uri="{FF2B5EF4-FFF2-40B4-BE49-F238E27FC236}">
                    <a16:creationId xmlns:a16="http://schemas.microsoft.com/office/drawing/2014/main" id="{2EDE1EDA-4C8D-7079-B257-B001A2846DFB}"/>
                  </a:ext>
                </a:extLst>
              </p:cNvPr>
              <p:cNvSpPr txBox="1">
                <a:spLocks noRot="1" noChangeAspect="1" noMove="1" noResize="1" noEditPoints="1" noAdjustHandles="1" noChangeArrowheads="1" noChangeShapeType="1" noTextEdit="1"/>
              </p:cNvSpPr>
              <p:nvPr/>
            </p:nvSpPr>
            <p:spPr>
              <a:xfrm>
                <a:off x="8665881" y="4875484"/>
                <a:ext cx="3250347" cy="1842107"/>
              </a:xfrm>
              <a:prstGeom prst="rect">
                <a:avLst/>
              </a:prstGeom>
              <a:blipFill>
                <a:blip r:embed="rId6"/>
                <a:stretch>
                  <a:fillRect t="-3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8001411-8EA0-5893-7CA7-CB5A92B26C20}"/>
                  </a:ext>
                </a:extLst>
              </p:cNvPr>
              <p:cNvSpPr txBox="1"/>
              <p:nvPr/>
            </p:nvSpPr>
            <p:spPr>
              <a:xfrm>
                <a:off x="7437831" y="3748529"/>
                <a:ext cx="674126" cy="525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1</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2" name="文本框 1">
                <a:extLst>
                  <a:ext uri="{FF2B5EF4-FFF2-40B4-BE49-F238E27FC236}">
                    <a16:creationId xmlns:a16="http://schemas.microsoft.com/office/drawing/2014/main" id="{58001411-8EA0-5893-7CA7-CB5A92B26C20}"/>
                  </a:ext>
                </a:extLst>
              </p:cNvPr>
              <p:cNvSpPr txBox="1">
                <a:spLocks noRot="1" noChangeAspect="1" noMove="1" noResize="1" noEditPoints="1" noAdjustHandles="1" noChangeArrowheads="1" noChangeShapeType="1" noTextEdit="1"/>
              </p:cNvSpPr>
              <p:nvPr/>
            </p:nvSpPr>
            <p:spPr>
              <a:xfrm>
                <a:off x="7437831" y="3748529"/>
                <a:ext cx="674126" cy="525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140E6272-7857-377C-23B7-82299CB26EC6}"/>
                  </a:ext>
                </a:extLst>
              </p:cNvPr>
              <p:cNvSpPr txBox="1"/>
              <p:nvPr/>
            </p:nvSpPr>
            <p:spPr>
              <a:xfrm>
                <a:off x="6839716" y="4313836"/>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2</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3" name="文本框 2">
                <a:extLst>
                  <a:ext uri="{FF2B5EF4-FFF2-40B4-BE49-F238E27FC236}">
                    <a16:creationId xmlns:a16="http://schemas.microsoft.com/office/drawing/2014/main" id="{140E6272-7857-377C-23B7-82299CB26EC6}"/>
                  </a:ext>
                </a:extLst>
              </p:cNvPr>
              <p:cNvSpPr txBox="1">
                <a:spLocks noRot="1" noChangeAspect="1" noMove="1" noResize="1" noEditPoints="1" noAdjustHandles="1" noChangeArrowheads="1" noChangeShapeType="1" noTextEdit="1"/>
              </p:cNvSpPr>
              <p:nvPr/>
            </p:nvSpPr>
            <p:spPr>
              <a:xfrm>
                <a:off x="6839716" y="4313836"/>
                <a:ext cx="674126" cy="5260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7947736-0B06-771B-6571-83082E7E3F5C}"/>
                  </a:ext>
                </a:extLst>
              </p:cNvPr>
              <p:cNvSpPr txBox="1"/>
              <p:nvPr/>
            </p:nvSpPr>
            <p:spPr>
              <a:xfrm>
                <a:off x="6869011" y="5100969"/>
                <a:ext cx="674126" cy="564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4" name="文本框 3">
                <a:extLst>
                  <a:ext uri="{FF2B5EF4-FFF2-40B4-BE49-F238E27FC236}">
                    <a16:creationId xmlns:a16="http://schemas.microsoft.com/office/drawing/2014/main" id="{F7947736-0B06-771B-6571-83082E7E3F5C}"/>
                  </a:ext>
                </a:extLst>
              </p:cNvPr>
              <p:cNvSpPr txBox="1">
                <a:spLocks noRot="1" noChangeAspect="1" noMove="1" noResize="1" noEditPoints="1" noAdjustHandles="1" noChangeArrowheads="1" noChangeShapeType="1" noTextEdit="1"/>
              </p:cNvSpPr>
              <p:nvPr/>
            </p:nvSpPr>
            <p:spPr>
              <a:xfrm>
                <a:off x="6869011" y="5100969"/>
                <a:ext cx="674126" cy="564193"/>
              </a:xfrm>
              <a:prstGeom prst="rect">
                <a:avLst/>
              </a:prstGeom>
              <a:blipFill>
                <a:blip r:embed="rId9"/>
                <a:stretch>
                  <a:fillRect/>
                </a:stretch>
              </a:blipFill>
            </p:spPr>
            <p:txBody>
              <a:bodyPr/>
              <a:lstStyle/>
              <a:p>
                <a:r>
                  <a:rPr lang="en-US">
                    <a:noFill/>
                  </a:rPr>
                  <a:t> </a:t>
                </a:r>
              </a:p>
            </p:txBody>
          </p:sp>
        </mc:Fallback>
      </mc:AlternateContent>
      <p:grpSp>
        <p:nvGrpSpPr>
          <p:cNvPr id="7" name="组合 6">
            <a:extLst>
              <a:ext uri="{FF2B5EF4-FFF2-40B4-BE49-F238E27FC236}">
                <a16:creationId xmlns:a16="http://schemas.microsoft.com/office/drawing/2014/main" id="{D63FC2E0-3656-AEA0-7B10-AE0D5D7DA6EA}"/>
              </a:ext>
            </a:extLst>
          </p:cNvPr>
          <p:cNvGrpSpPr/>
          <p:nvPr/>
        </p:nvGrpSpPr>
        <p:grpSpPr>
          <a:xfrm>
            <a:off x="5824728" y="3008376"/>
            <a:ext cx="4984736" cy="3616520"/>
            <a:chOff x="5004989" y="2927932"/>
            <a:chExt cx="4984736" cy="3616520"/>
          </a:xfrm>
        </p:grpSpPr>
        <p:pic>
          <p:nvPicPr>
            <p:cNvPr id="8" name="图形 7" descr="云 轮廓">
              <a:extLst>
                <a:ext uri="{FF2B5EF4-FFF2-40B4-BE49-F238E27FC236}">
                  <a16:creationId xmlns:a16="http://schemas.microsoft.com/office/drawing/2014/main" id="{9929EB7E-A039-F6E0-0609-190AA358915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13727" y="4240899"/>
              <a:ext cx="1021082" cy="1021082"/>
            </a:xfrm>
            <a:prstGeom prst="rect">
              <a:avLst/>
            </a:prstGeom>
          </p:spPr>
        </p:pic>
        <p:cxnSp>
          <p:nvCxnSpPr>
            <p:cNvPr id="23" name="直接箭头连接符 22">
              <a:extLst>
                <a:ext uri="{FF2B5EF4-FFF2-40B4-BE49-F238E27FC236}">
                  <a16:creationId xmlns:a16="http://schemas.microsoft.com/office/drawing/2014/main" id="{242B599D-3AE3-2ECA-6261-B69BB7536015}"/>
                </a:ext>
              </a:extLst>
            </p:cNvPr>
            <p:cNvCxnSpPr>
              <a:cxnSpLocks/>
            </p:cNvCxnSpPr>
            <p:nvPr/>
          </p:nvCxnSpPr>
          <p:spPr>
            <a:xfrm rot="2114218">
              <a:off x="6166720" y="4227034"/>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10" name="图形 9" descr="智能手机 轮廓">
              <a:extLst>
                <a:ext uri="{FF2B5EF4-FFF2-40B4-BE49-F238E27FC236}">
                  <a16:creationId xmlns:a16="http://schemas.microsoft.com/office/drawing/2014/main" id="{F0D77810-BB6F-C7A5-203E-B3D4792346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90742" y="2927932"/>
              <a:ext cx="914400" cy="914400"/>
            </a:xfrm>
            <a:prstGeom prst="rect">
              <a:avLst/>
            </a:prstGeom>
          </p:spPr>
        </p:pic>
        <p:pic>
          <p:nvPicPr>
            <p:cNvPr id="11" name="图形 10" descr="智能手机 轮廓">
              <a:extLst>
                <a:ext uri="{FF2B5EF4-FFF2-40B4-BE49-F238E27FC236}">
                  <a16:creationId xmlns:a16="http://schemas.microsoft.com/office/drawing/2014/main" id="{65F3250C-B132-0A17-3C99-A5ACF53C9D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4989" y="4347581"/>
              <a:ext cx="914400" cy="914400"/>
            </a:xfrm>
            <a:prstGeom prst="rect">
              <a:avLst/>
            </a:prstGeom>
          </p:spPr>
        </p:pic>
        <p:pic>
          <p:nvPicPr>
            <p:cNvPr id="12" name="图形 11" descr="智能手机 轮廓">
              <a:extLst>
                <a:ext uri="{FF2B5EF4-FFF2-40B4-BE49-F238E27FC236}">
                  <a16:creationId xmlns:a16="http://schemas.microsoft.com/office/drawing/2014/main" id="{A8A11A18-B09B-16EC-FCE7-AC0DD534F3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65765" y="5630052"/>
              <a:ext cx="914400" cy="914400"/>
            </a:xfrm>
            <a:prstGeom prst="rect">
              <a:avLst/>
            </a:prstGeom>
          </p:spPr>
        </p:pic>
        <p:pic>
          <p:nvPicPr>
            <p:cNvPr id="13" name="图形 12" descr="智能手机 轮廓">
              <a:extLst>
                <a:ext uri="{FF2B5EF4-FFF2-40B4-BE49-F238E27FC236}">
                  <a16:creationId xmlns:a16="http://schemas.microsoft.com/office/drawing/2014/main" id="{7F9A9724-92CD-7462-BB3B-2C53B00AF58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75325" y="3092028"/>
              <a:ext cx="914400" cy="914400"/>
            </a:xfrm>
            <a:prstGeom prst="rect">
              <a:avLst/>
            </a:prstGeom>
          </p:spPr>
        </p:pic>
        <p:cxnSp>
          <p:nvCxnSpPr>
            <p:cNvPr id="15" name="直接箭头连接符 14">
              <a:extLst>
                <a:ext uri="{FF2B5EF4-FFF2-40B4-BE49-F238E27FC236}">
                  <a16:creationId xmlns:a16="http://schemas.microsoft.com/office/drawing/2014/main" id="{BEF9FA51-927A-7D5C-3148-8CB226EB0078}"/>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470D700B-3CA1-FB0F-C4E2-B5ECAD3A3DFA}"/>
                </a:ext>
              </a:extLst>
            </p:cNvPr>
            <p:cNvCxnSpPr>
              <a:cxnSpLocks/>
            </p:cNvCxnSpPr>
            <p:nvPr/>
          </p:nvCxnSpPr>
          <p:spPr>
            <a:xfrm>
              <a:off x="5852229" y="4771826"/>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9" name="直接箭头连接符 18">
              <a:extLst>
                <a:ext uri="{FF2B5EF4-FFF2-40B4-BE49-F238E27FC236}">
                  <a16:creationId xmlns:a16="http://schemas.microsoft.com/office/drawing/2014/main" id="{71740B1E-DBCF-6446-CF5E-F5F6C0BE87F9}"/>
                </a:ext>
              </a:extLst>
            </p:cNvPr>
            <p:cNvCxnSpPr>
              <a:cxnSpLocks/>
            </p:cNvCxnSpPr>
            <p:nvPr/>
          </p:nvCxnSpPr>
          <p:spPr>
            <a:xfrm rot="19343846">
              <a:off x="6053172" y="540853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18" name="图形 17" descr="数据库 纯色填充">
              <a:extLst>
                <a:ext uri="{FF2B5EF4-FFF2-40B4-BE49-F238E27FC236}">
                  <a16:creationId xmlns:a16="http://schemas.microsoft.com/office/drawing/2014/main" id="{75495246-4AC2-0508-4200-3E4A469E3A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19342" y="4424117"/>
              <a:ext cx="567336" cy="567336"/>
            </a:xfrm>
            <a:prstGeom prst="rect">
              <a:avLst/>
            </a:prstGeom>
          </p:spPr>
        </p:pic>
      </p:grpSp>
    </p:spTree>
    <p:extLst>
      <p:ext uri="{BB962C8B-B14F-4D97-AF65-F5344CB8AC3E}">
        <p14:creationId xmlns:p14="http://schemas.microsoft.com/office/powerpoint/2010/main" val="299281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8" y="1789157"/>
                <a:ext cx="8411990" cy="2108911"/>
              </a:xfrm>
              <a:prstGeom prst="rect">
                <a:avLst/>
              </a:prstGeom>
              <a:noFill/>
            </p:spPr>
            <p:txBody>
              <a:bodyPr wrap="square" rtlCol="0">
                <a:spAutoFit/>
              </a:bodyPr>
              <a:lstStyle/>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one-time pad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t>Server sends online clients </a:t>
                </a:r>
                <a14:m>
                  <m:oMath xmlns:m="http://schemas.openxmlformats.org/officeDocument/2006/math">
                    <m:r>
                      <a:rPr lang="en-US" sz="3200" b="0" i="1" smtClean="0">
                        <a:latin typeface="Cambria Math" panose="02040503050406030204" pitchFamily="18" charset="0"/>
                      </a:rPr>
                      <m:t>𝑈</m:t>
                    </m:r>
                  </m:oMath>
                </a14:m>
                <a:endParaRPr lang="en-US" sz="3200" dirty="0"/>
              </a:p>
              <a:p>
                <a:r>
                  <a:rPr lang="en-US" sz="3200" dirty="0"/>
                  <a:t>     </a:t>
                </a:r>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8" y="1789157"/>
                <a:ext cx="8411990" cy="2108911"/>
              </a:xfrm>
              <a:prstGeom prst="rect">
                <a:avLst/>
              </a:prstGeom>
              <a:blipFill>
                <a:blip r:embed="rId3"/>
                <a:stretch>
                  <a:fillRect l="-1884" t="-3179"/>
                </a:stretch>
              </a:blipFill>
            </p:spPr>
            <p:txBody>
              <a:bodyPr/>
              <a:lstStyle/>
              <a:p>
                <a:r>
                  <a:rPr lang="en-US">
                    <a:noFill/>
                  </a:rPr>
                  <a:t> </a:t>
                </a:r>
              </a:p>
            </p:txBody>
          </p:sp>
        </mc:Fallback>
      </mc:AlternateContent>
      <p:grpSp>
        <p:nvGrpSpPr>
          <p:cNvPr id="66" name="组合 65">
            <a:extLst>
              <a:ext uri="{FF2B5EF4-FFF2-40B4-BE49-F238E27FC236}">
                <a16:creationId xmlns:a16="http://schemas.microsoft.com/office/drawing/2014/main" id="{146A9C65-054E-1C36-DEC4-FE1CA705645A}"/>
              </a:ext>
            </a:extLst>
          </p:cNvPr>
          <p:cNvGrpSpPr/>
          <p:nvPr/>
        </p:nvGrpSpPr>
        <p:grpSpPr>
          <a:xfrm>
            <a:off x="5824994" y="3004623"/>
            <a:ext cx="4984736" cy="3616520"/>
            <a:chOff x="5004989" y="2927932"/>
            <a:chExt cx="4984736" cy="3616520"/>
          </a:xfrm>
        </p:grpSpPr>
        <p:pic>
          <p:nvPicPr>
            <p:cNvPr id="67" name="图形 66" descr="云 轮廓">
              <a:extLst>
                <a:ext uri="{FF2B5EF4-FFF2-40B4-BE49-F238E27FC236}">
                  <a16:creationId xmlns:a16="http://schemas.microsoft.com/office/drawing/2014/main" id="{3F88164B-83A8-5423-5D55-04497F1083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13727" y="4240899"/>
              <a:ext cx="1021082" cy="1021082"/>
            </a:xfrm>
            <a:prstGeom prst="rect">
              <a:avLst/>
            </a:prstGeom>
          </p:spPr>
        </p:pic>
        <p:cxnSp>
          <p:nvCxnSpPr>
            <p:cNvPr id="85" name="直接箭头连接符 84">
              <a:extLst>
                <a:ext uri="{FF2B5EF4-FFF2-40B4-BE49-F238E27FC236}">
                  <a16:creationId xmlns:a16="http://schemas.microsoft.com/office/drawing/2014/main" id="{8EDCDA24-142A-1A21-E673-E37F7082F86C}"/>
                </a:ext>
              </a:extLst>
            </p:cNvPr>
            <p:cNvCxnSpPr>
              <a:cxnSpLocks/>
            </p:cNvCxnSpPr>
            <p:nvPr/>
          </p:nvCxnSpPr>
          <p:spPr>
            <a:xfrm rot="12914218">
              <a:off x="6075948" y="4304816"/>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69" name="图形 68" descr="智能手机 轮廓">
              <a:extLst>
                <a:ext uri="{FF2B5EF4-FFF2-40B4-BE49-F238E27FC236}">
                  <a16:creationId xmlns:a16="http://schemas.microsoft.com/office/drawing/2014/main" id="{EBFCAEFC-5E15-75CC-9651-D40CEEED61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0742" y="2927932"/>
              <a:ext cx="914400" cy="914400"/>
            </a:xfrm>
            <a:prstGeom prst="rect">
              <a:avLst/>
            </a:prstGeom>
          </p:spPr>
        </p:pic>
        <p:pic>
          <p:nvPicPr>
            <p:cNvPr id="70" name="图形 69" descr="智能手机 轮廓">
              <a:extLst>
                <a:ext uri="{FF2B5EF4-FFF2-40B4-BE49-F238E27FC236}">
                  <a16:creationId xmlns:a16="http://schemas.microsoft.com/office/drawing/2014/main" id="{50B3DA6E-A87F-2A95-D158-E1ACB4F0D8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4989" y="4347581"/>
              <a:ext cx="914400" cy="914400"/>
            </a:xfrm>
            <a:prstGeom prst="rect">
              <a:avLst/>
            </a:prstGeom>
          </p:spPr>
        </p:pic>
        <p:pic>
          <p:nvPicPr>
            <p:cNvPr id="71" name="图形 70" descr="智能手机 轮廓">
              <a:extLst>
                <a:ext uri="{FF2B5EF4-FFF2-40B4-BE49-F238E27FC236}">
                  <a16:creationId xmlns:a16="http://schemas.microsoft.com/office/drawing/2014/main" id="{7426C46C-1CA7-828B-3462-69DD316A2B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5765" y="5630052"/>
              <a:ext cx="914400" cy="914400"/>
            </a:xfrm>
            <a:prstGeom prst="rect">
              <a:avLst/>
            </a:prstGeom>
          </p:spPr>
        </p:pic>
        <p:pic>
          <p:nvPicPr>
            <p:cNvPr id="72" name="图形 71" descr="智能手机 轮廓">
              <a:extLst>
                <a:ext uri="{FF2B5EF4-FFF2-40B4-BE49-F238E27FC236}">
                  <a16:creationId xmlns:a16="http://schemas.microsoft.com/office/drawing/2014/main" id="{8E9FD1A6-A824-ADC5-37E2-73393A7FE5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75325" y="3092028"/>
              <a:ext cx="914400" cy="914400"/>
            </a:xfrm>
            <a:prstGeom prst="rect">
              <a:avLst/>
            </a:prstGeom>
          </p:spPr>
        </p:pic>
        <p:cxnSp>
          <p:nvCxnSpPr>
            <p:cNvPr id="73" name="直接箭头连接符 72">
              <a:extLst>
                <a:ext uri="{FF2B5EF4-FFF2-40B4-BE49-F238E27FC236}">
                  <a16:creationId xmlns:a16="http://schemas.microsoft.com/office/drawing/2014/main" id="{576342D8-9F99-2EC8-6F97-32260840614A}"/>
                </a:ext>
              </a:extLst>
            </p:cNvPr>
            <p:cNvCxnSpPr>
              <a:cxnSpLocks/>
            </p:cNvCxnSpPr>
            <p:nvPr/>
          </p:nvCxnSpPr>
          <p:spPr>
            <a:xfrm rot="19589454">
              <a:off x="8055451" y="4343221"/>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83" name="直接箭头连接符 82">
              <a:extLst>
                <a:ext uri="{FF2B5EF4-FFF2-40B4-BE49-F238E27FC236}">
                  <a16:creationId xmlns:a16="http://schemas.microsoft.com/office/drawing/2014/main" id="{BC0F3AF1-3F33-EF62-7376-E9189B2F4831}"/>
                </a:ext>
              </a:extLst>
            </p:cNvPr>
            <p:cNvCxnSpPr>
              <a:cxnSpLocks/>
            </p:cNvCxnSpPr>
            <p:nvPr/>
          </p:nvCxnSpPr>
          <p:spPr>
            <a:xfrm rot="10800000">
              <a:off x="5822966" y="4887728"/>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80" name="直接箭头连接符 79">
              <a:extLst>
                <a:ext uri="{FF2B5EF4-FFF2-40B4-BE49-F238E27FC236}">
                  <a16:creationId xmlns:a16="http://schemas.microsoft.com/office/drawing/2014/main" id="{2C40A067-8CD9-A3C7-92BE-2C81245280EA}"/>
                </a:ext>
              </a:extLst>
            </p:cNvPr>
            <p:cNvCxnSpPr>
              <a:cxnSpLocks/>
            </p:cNvCxnSpPr>
            <p:nvPr/>
          </p:nvCxnSpPr>
          <p:spPr>
            <a:xfrm rot="8543846">
              <a:off x="6100709" y="5518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78" name="图形 77" descr="数据库 纯色填充">
              <a:extLst>
                <a:ext uri="{FF2B5EF4-FFF2-40B4-BE49-F238E27FC236}">
                  <a16:creationId xmlns:a16="http://schemas.microsoft.com/office/drawing/2014/main" id="{2BBCC6AB-A11A-39E8-F3B8-1D9A0375F9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19342" y="4424117"/>
              <a:ext cx="567336" cy="567336"/>
            </a:xfrm>
            <a:prstGeom prst="rect">
              <a:avLst/>
            </a:prstGeom>
          </p:spPr>
        </p:pic>
      </p:grpSp>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117DBDAD-6177-EAD5-E4A4-F7A88A7EDFCA}"/>
                  </a:ext>
                </a:extLst>
              </p:cNvPr>
              <p:cNvSpPr txBox="1"/>
              <p:nvPr/>
            </p:nvSpPr>
            <p:spPr>
              <a:xfrm>
                <a:off x="6844413" y="4489397"/>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m:t>
                      </m:r>
                    </m:oMath>
                  </m:oMathPara>
                </a14:m>
                <a:endParaRPr lang="en-US" sz="2800" dirty="0"/>
              </a:p>
            </p:txBody>
          </p:sp>
        </mc:Choice>
        <mc:Fallback xmlns="">
          <p:sp>
            <p:nvSpPr>
              <p:cNvPr id="86" name="文本框 85">
                <a:extLst>
                  <a:ext uri="{FF2B5EF4-FFF2-40B4-BE49-F238E27FC236}">
                    <a16:creationId xmlns:a16="http://schemas.microsoft.com/office/drawing/2014/main" id="{117DBDAD-6177-EAD5-E4A4-F7A88A7EDFCA}"/>
                  </a:ext>
                </a:extLst>
              </p:cNvPr>
              <p:cNvSpPr txBox="1">
                <a:spLocks noRot="1" noChangeAspect="1" noMove="1" noResize="1" noEditPoints="1" noAdjustHandles="1" noChangeArrowheads="1" noChangeShapeType="1" noTextEdit="1"/>
              </p:cNvSpPr>
              <p:nvPr/>
            </p:nvSpPr>
            <p:spPr>
              <a:xfrm>
                <a:off x="6844413" y="4489397"/>
                <a:ext cx="674126" cy="52604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30FF2139-B516-8B38-592F-531547A725D5}"/>
                  </a:ext>
                </a:extLst>
              </p:cNvPr>
              <p:cNvSpPr txBox="1"/>
              <p:nvPr/>
            </p:nvSpPr>
            <p:spPr>
              <a:xfrm>
                <a:off x="7461119" y="3941190"/>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m:t>
                      </m:r>
                    </m:oMath>
                  </m:oMathPara>
                </a14:m>
                <a:endParaRPr lang="en-US" sz="2800" dirty="0"/>
              </a:p>
            </p:txBody>
          </p:sp>
        </mc:Choice>
        <mc:Fallback xmlns="">
          <p:sp>
            <p:nvSpPr>
              <p:cNvPr id="87" name="文本框 86">
                <a:extLst>
                  <a:ext uri="{FF2B5EF4-FFF2-40B4-BE49-F238E27FC236}">
                    <a16:creationId xmlns:a16="http://schemas.microsoft.com/office/drawing/2014/main" id="{30FF2139-B516-8B38-592F-531547A725D5}"/>
                  </a:ext>
                </a:extLst>
              </p:cNvPr>
              <p:cNvSpPr txBox="1">
                <a:spLocks noRot="1" noChangeAspect="1" noMove="1" noResize="1" noEditPoints="1" noAdjustHandles="1" noChangeArrowheads="1" noChangeShapeType="1" noTextEdit="1"/>
              </p:cNvSpPr>
              <p:nvPr/>
            </p:nvSpPr>
            <p:spPr>
              <a:xfrm>
                <a:off x="7461119" y="3941190"/>
                <a:ext cx="674126" cy="52604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文本框 87">
                <a:extLst>
                  <a:ext uri="{FF2B5EF4-FFF2-40B4-BE49-F238E27FC236}">
                    <a16:creationId xmlns:a16="http://schemas.microsoft.com/office/drawing/2014/main" id="{994F605F-B216-3887-206E-67416004A407}"/>
                  </a:ext>
                </a:extLst>
              </p:cNvPr>
              <p:cNvSpPr txBox="1"/>
              <p:nvPr/>
            </p:nvSpPr>
            <p:spPr>
              <a:xfrm>
                <a:off x="6948778" y="5271872"/>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m:t>
                      </m:r>
                    </m:oMath>
                  </m:oMathPara>
                </a14:m>
                <a:endParaRPr lang="en-US" sz="2800" dirty="0"/>
              </a:p>
            </p:txBody>
          </p:sp>
        </mc:Choice>
        <mc:Fallback xmlns="">
          <p:sp>
            <p:nvSpPr>
              <p:cNvPr id="88" name="文本框 87">
                <a:extLst>
                  <a:ext uri="{FF2B5EF4-FFF2-40B4-BE49-F238E27FC236}">
                    <a16:creationId xmlns:a16="http://schemas.microsoft.com/office/drawing/2014/main" id="{994F605F-B216-3887-206E-67416004A407}"/>
                  </a:ext>
                </a:extLst>
              </p:cNvPr>
              <p:cNvSpPr txBox="1">
                <a:spLocks noRot="1" noChangeAspect="1" noMove="1" noResize="1" noEditPoints="1" noAdjustHandles="1" noChangeArrowheads="1" noChangeShapeType="1" noTextEdit="1"/>
              </p:cNvSpPr>
              <p:nvPr/>
            </p:nvSpPr>
            <p:spPr>
              <a:xfrm>
                <a:off x="6948778" y="5271872"/>
                <a:ext cx="674126" cy="52604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EFB2BE7D-2DFD-3777-85FC-231B11B5254F}"/>
                  </a:ext>
                </a:extLst>
              </p:cNvPr>
              <p:cNvSpPr txBox="1"/>
              <p:nvPr/>
            </p:nvSpPr>
            <p:spPr>
              <a:xfrm>
                <a:off x="9181264" y="3941189"/>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𝑈</m:t>
                      </m:r>
                    </m:oMath>
                  </m:oMathPara>
                </a14:m>
                <a:endParaRPr lang="en-US" sz="2800" dirty="0"/>
              </a:p>
            </p:txBody>
          </p:sp>
        </mc:Choice>
        <mc:Fallback xmlns="">
          <p:sp>
            <p:nvSpPr>
              <p:cNvPr id="89" name="文本框 88">
                <a:extLst>
                  <a:ext uri="{FF2B5EF4-FFF2-40B4-BE49-F238E27FC236}">
                    <a16:creationId xmlns:a16="http://schemas.microsoft.com/office/drawing/2014/main" id="{EFB2BE7D-2DFD-3777-85FC-231B11B5254F}"/>
                  </a:ext>
                </a:extLst>
              </p:cNvPr>
              <p:cNvSpPr txBox="1">
                <a:spLocks noRot="1" noChangeAspect="1" noMove="1" noResize="1" noEditPoints="1" noAdjustHandles="1" noChangeArrowheads="1" noChangeShapeType="1" noTextEdit="1"/>
              </p:cNvSpPr>
              <p:nvPr/>
            </p:nvSpPr>
            <p:spPr>
              <a:xfrm>
                <a:off x="9181264" y="3941189"/>
                <a:ext cx="674126" cy="52604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8127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8" y="1789157"/>
                <a:ext cx="8411990" cy="2662524"/>
              </a:xfrm>
              <a:prstGeom prst="rect">
                <a:avLst/>
              </a:prstGeom>
              <a:noFill/>
            </p:spPr>
            <p:txBody>
              <a:bodyPr wrap="square" rtlCol="0">
                <a:spAutoFit/>
              </a:bodyPr>
              <a:lstStyle/>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one-time pad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r>
                  <a:rPr lang="en-US" sz="3200" dirty="0">
                    <a:solidFill>
                      <a:schemeClr val="bg2">
                        <a:lumMod val="75000"/>
                      </a:schemeClr>
                    </a:solidFill>
                  </a:rPr>
                  <a:t> </a:t>
                </a:r>
                <a:endParaRPr lang="en-US" sz="3200" dirty="0"/>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t>     Client </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a:t>
                </a:r>
                <a:r>
                  <a:rPr lang="en-US" sz="3200" dirty="0"/>
                  <a:t>replies aggregated</a:t>
                </a:r>
              </a:p>
              <a:p>
                <a:r>
                  <a:rPr lang="en-US" sz="3200" dirty="0"/>
                  <a:t>	shares </a:t>
                </a:r>
                <a14:m>
                  <m:oMath xmlns:m="http://schemas.openxmlformats.org/officeDocument/2006/math">
                    <m:sSubSup>
                      <m:sSubSupPr>
                        <m:ctrlPr>
                          <a:rPr lang="en-US" sz="3200" i="1" smtClean="0">
                            <a:latin typeface="Cambria Math" panose="02040503050406030204" pitchFamily="18" charset="0"/>
                          </a:rPr>
                        </m:ctrlPr>
                      </m:sSubSupPr>
                      <m:e>
                        <m:acc>
                          <m:accPr>
                            <m:chr m:val="⃗"/>
                            <m:ctrlPr>
                              <a:rPr lang="en-US" sz="3200" i="1">
                                <a:latin typeface="Cambria Math" panose="02040503050406030204" pitchFamily="18" charset="0"/>
                              </a:rPr>
                            </m:ctrlPr>
                          </m:accPr>
                          <m:e>
                            <m:r>
                              <a:rPr lang="en-US" sz="3200" i="1">
                                <a:latin typeface="Cambria Math" panose="02040503050406030204" pitchFamily="18" charset="0"/>
                              </a:rPr>
                              <m:t>𝑟</m:t>
                            </m:r>
                          </m:e>
                        </m:acc>
                      </m:e>
                      <m:sub>
                        <m:r>
                          <a:rPr lang="en-US" sz="3200" i="1">
                            <a:latin typeface="Cambria Math" panose="02040503050406030204" pitchFamily="18" charset="0"/>
                          </a:rPr>
                          <m:t>𝑈</m:t>
                        </m:r>
                        <m:r>
                          <a:rPr lang="en-US" sz="3200" i="1">
                            <a:latin typeface="Cambria Math" panose="02040503050406030204" pitchFamily="18" charset="0"/>
                          </a:rPr>
                          <m:t>,</m:t>
                        </m:r>
                        <m:r>
                          <a:rPr lang="en-US" sz="3200" i="1">
                            <a:latin typeface="Cambria Math" panose="02040503050406030204" pitchFamily="18" charset="0"/>
                          </a:rPr>
                          <m:t>𝑖</m:t>
                        </m:r>
                      </m:sub>
                      <m:sup>
                        <m:r>
                          <a:rPr lang="en-US" sz="3200" i="1">
                            <a:latin typeface="Cambria Math" panose="02040503050406030204" pitchFamily="18" charset="0"/>
                          </a:rPr>
                          <m:t>𝑡</m:t>
                        </m:r>
                      </m:sup>
                    </m:sSubSup>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m:t>
                        </m:r>
                      </m:e>
                      <m:sub>
                        <m:r>
                          <a:rPr lang="en-US" sz="3200" i="1">
                            <a:latin typeface="Cambria Math" panose="02040503050406030204" pitchFamily="18" charset="0"/>
                          </a:rPr>
                          <m:t>𝑈</m:t>
                        </m:r>
                      </m:sub>
                    </m:sSub>
                    <m:sSubSup>
                      <m:sSubSupPr>
                        <m:ctrlPr>
                          <a:rPr lang="en-US" sz="3200" i="1">
                            <a:latin typeface="Cambria Math" panose="02040503050406030204" pitchFamily="18" charset="0"/>
                          </a:rPr>
                        </m:ctrlPr>
                      </m:sSubSupPr>
                      <m:e>
                        <m:acc>
                          <m:accPr>
                            <m:chr m:val="⃗"/>
                            <m:ctrlPr>
                              <a:rPr lang="en-US" sz="3200" i="1">
                                <a:latin typeface="Cambria Math" panose="02040503050406030204" pitchFamily="18" charset="0"/>
                              </a:rPr>
                            </m:ctrlPr>
                          </m:accPr>
                          <m:e>
                            <m:r>
                              <a:rPr lang="en-US" sz="3200" i="1">
                                <a:latin typeface="Cambria Math" panose="02040503050406030204" pitchFamily="18" charset="0"/>
                              </a:rPr>
                              <m:t>𝑟</m:t>
                            </m:r>
                          </m:e>
                        </m:acc>
                      </m:e>
                      <m:sub>
                        <m:r>
                          <a:rPr lang="en-US" sz="3200" i="1">
                            <a:latin typeface="Cambria Math" panose="02040503050406030204" pitchFamily="18" charset="0"/>
                          </a:rPr>
                          <m:t>𝑗</m:t>
                        </m:r>
                        <m:r>
                          <a:rPr lang="en-US" sz="3200" i="1">
                            <a:latin typeface="Cambria Math" panose="02040503050406030204" pitchFamily="18" charset="0"/>
                          </a:rPr>
                          <m:t>,</m:t>
                        </m:r>
                        <m:r>
                          <a:rPr lang="en-US" sz="3200" i="1">
                            <a:latin typeface="Cambria Math" panose="02040503050406030204" pitchFamily="18" charset="0"/>
                          </a:rPr>
                          <m:t>𝑖</m:t>
                        </m:r>
                      </m:sub>
                      <m:sup>
                        <m:r>
                          <a:rPr lang="en-US" sz="3200" i="1">
                            <a:latin typeface="Cambria Math" panose="02040503050406030204" pitchFamily="18" charset="0"/>
                          </a:rPr>
                          <m:t>𝑡</m:t>
                        </m:r>
                      </m:sup>
                    </m:sSubSup>
                  </m:oMath>
                </a14:m>
                <a:endParaRPr lang="en-US" sz="3200" dirty="0"/>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8" y="1789157"/>
                <a:ext cx="8411990" cy="2662524"/>
              </a:xfrm>
              <a:prstGeom prst="rect">
                <a:avLst/>
              </a:prstGeom>
              <a:blipFill>
                <a:blip r:embed="rId3"/>
                <a:stretch>
                  <a:fillRect l="-1884" t="-2517"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45377FCC-74CF-F7B5-D1F0-B0C0B6C11011}"/>
                  </a:ext>
                </a:extLst>
              </p:cNvPr>
              <p:cNvSpPr txBox="1"/>
              <p:nvPr/>
            </p:nvSpPr>
            <p:spPr>
              <a:xfrm>
                <a:off x="7573632" y="3796055"/>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,1</m:t>
                          </m:r>
                        </m:sub>
                        <m:sup>
                          <m:r>
                            <a:rPr lang="en-US" sz="2800" i="1">
                              <a:latin typeface="Cambria Math" panose="02040503050406030204" pitchFamily="18" charset="0"/>
                            </a:rPr>
                            <m:t>𝑡</m:t>
                          </m:r>
                        </m:sup>
                      </m:sSubSup>
                    </m:oMath>
                  </m:oMathPara>
                </a14:m>
                <a:endParaRPr lang="en-US" sz="2800" dirty="0"/>
              </a:p>
            </p:txBody>
          </p:sp>
        </mc:Choice>
        <mc:Fallback xmlns="">
          <p:sp>
            <p:nvSpPr>
              <p:cNvPr id="36" name="文本框 35">
                <a:extLst>
                  <a:ext uri="{FF2B5EF4-FFF2-40B4-BE49-F238E27FC236}">
                    <a16:creationId xmlns:a16="http://schemas.microsoft.com/office/drawing/2014/main" id="{45377FCC-74CF-F7B5-D1F0-B0C0B6C11011}"/>
                  </a:ext>
                </a:extLst>
              </p:cNvPr>
              <p:cNvSpPr txBox="1">
                <a:spLocks noRot="1" noChangeAspect="1" noMove="1" noResize="1" noEditPoints="1" noAdjustHandles="1" noChangeArrowheads="1" noChangeShapeType="1" noTextEdit="1"/>
              </p:cNvSpPr>
              <p:nvPr/>
            </p:nvSpPr>
            <p:spPr>
              <a:xfrm>
                <a:off x="7573632" y="3796055"/>
                <a:ext cx="681152" cy="576568"/>
              </a:xfrm>
              <a:prstGeom prst="rect">
                <a:avLst/>
              </a:prstGeom>
              <a:blipFill>
                <a:blip r:embed="rId4"/>
                <a:stretch>
                  <a:fillRect/>
                </a:stretch>
              </a:blipFill>
            </p:spPr>
            <p:txBody>
              <a:bodyPr/>
              <a:lstStyle/>
              <a:p>
                <a:r>
                  <a:rPr lang="en-US">
                    <a:noFill/>
                  </a:rPr>
                  <a:t> </a:t>
                </a:r>
              </a:p>
            </p:txBody>
          </p:sp>
        </mc:Fallback>
      </mc:AlternateContent>
      <p:grpSp>
        <p:nvGrpSpPr>
          <p:cNvPr id="40" name="组合 39">
            <a:extLst>
              <a:ext uri="{FF2B5EF4-FFF2-40B4-BE49-F238E27FC236}">
                <a16:creationId xmlns:a16="http://schemas.microsoft.com/office/drawing/2014/main" id="{5D8D98E9-000A-91DC-D241-4B55410436E4}"/>
              </a:ext>
            </a:extLst>
          </p:cNvPr>
          <p:cNvGrpSpPr/>
          <p:nvPr/>
        </p:nvGrpSpPr>
        <p:grpSpPr>
          <a:xfrm>
            <a:off x="5824728" y="3008376"/>
            <a:ext cx="4984736" cy="3616520"/>
            <a:chOff x="5004989" y="2927932"/>
            <a:chExt cx="4984736" cy="3616520"/>
          </a:xfrm>
        </p:grpSpPr>
        <p:pic>
          <p:nvPicPr>
            <p:cNvPr id="41" name="图形 40" descr="云 轮廓">
              <a:extLst>
                <a:ext uri="{FF2B5EF4-FFF2-40B4-BE49-F238E27FC236}">
                  <a16:creationId xmlns:a16="http://schemas.microsoft.com/office/drawing/2014/main" id="{5120F191-BFFB-FC3B-E9DE-6D8362336D6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3727" y="4240899"/>
              <a:ext cx="1021082" cy="1021082"/>
            </a:xfrm>
            <a:prstGeom prst="rect">
              <a:avLst/>
            </a:prstGeom>
          </p:spPr>
        </p:pic>
        <p:grpSp>
          <p:nvGrpSpPr>
            <p:cNvPr id="42" name="组合 41">
              <a:extLst>
                <a:ext uri="{FF2B5EF4-FFF2-40B4-BE49-F238E27FC236}">
                  <a16:creationId xmlns:a16="http://schemas.microsoft.com/office/drawing/2014/main" id="{656A4193-DFE1-54D5-E294-0C3B7E70D55B}"/>
                </a:ext>
              </a:extLst>
            </p:cNvPr>
            <p:cNvGrpSpPr/>
            <p:nvPr/>
          </p:nvGrpSpPr>
          <p:grpSpPr>
            <a:xfrm rot="2114218">
              <a:off x="6106702" y="4207974"/>
              <a:ext cx="1315005" cy="115902"/>
              <a:chOff x="3513698" y="3587378"/>
              <a:chExt cx="1947158" cy="171619"/>
            </a:xfrm>
          </p:grpSpPr>
          <p:cxnSp>
            <p:nvCxnSpPr>
              <p:cNvPr id="56" name="直接箭头连接符 55">
                <a:extLst>
                  <a:ext uri="{FF2B5EF4-FFF2-40B4-BE49-F238E27FC236}">
                    <a16:creationId xmlns:a16="http://schemas.microsoft.com/office/drawing/2014/main" id="{D301A242-A4CF-5ED7-2F0D-3B676A194B6E}"/>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a:extLst>
                  <a:ext uri="{FF2B5EF4-FFF2-40B4-BE49-F238E27FC236}">
                    <a16:creationId xmlns:a16="http://schemas.microsoft.com/office/drawing/2014/main" id="{0B26E9B8-5198-F3E7-545A-09E2F2C15F77}"/>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43" name="图形 42" descr="智能手机 轮廓">
              <a:extLst>
                <a:ext uri="{FF2B5EF4-FFF2-40B4-BE49-F238E27FC236}">
                  <a16:creationId xmlns:a16="http://schemas.microsoft.com/office/drawing/2014/main" id="{6A7023F6-72EC-E0F1-5FCC-46389C8E06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0742" y="2927932"/>
              <a:ext cx="914400" cy="914400"/>
            </a:xfrm>
            <a:prstGeom prst="rect">
              <a:avLst/>
            </a:prstGeom>
          </p:spPr>
        </p:pic>
        <p:pic>
          <p:nvPicPr>
            <p:cNvPr id="44" name="图形 43" descr="智能手机 轮廓">
              <a:extLst>
                <a:ext uri="{FF2B5EF4-FFF2-40B4-BE49-F238E27FC236}">
                  <a16:creationId xmlns:a16="http://schemas.microsoft.com/office/drawing/2014/main" id="{44CCFEBF-5609-0A2F-937F-792D91129D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4989" y="4347581"/>
              <a:ext cx="914400" cy="914400"/>
            </a:xfrm>
            <a:prstGeom prst="rect">
              <a:avLst/>
            </a:prstGeom>
          </p:spPr>
        </p:pic>
        <p:pic>
          <p:nvPicPr>
            <p:cNvPr id="45" name="图形 44" descr="智能手机 轮廓">
              <a:extLst>
                <a:ext uri="{FF2B5EF4-FFF2-40B4-BE49-F238E27FC236}">
                  <a16:creationId xmlns:a16="http://schemas.microsoft.com/office/drawing/2014/main" id="{B35C2D82-7988-D23E-E73E-22A8AFDDA18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5765" y="5630052"/>
              <a:ext cx="914400" cy="914400"/>
            </a:xfrm>
            <a:prstGeom prst="rect">
              <a:avLst/>
            </a:prstGeom>
          </p:spPr>
        </p:pic>
        <p:pic>
          <p:nvPicPr>
            <p:cNvPr id="46" name="图形 45" descr="智能手机 轮廓">
              <a:extLst>
                <a:ext uri="{FF2B5EF4-FFF2-40B4-BE49-F238E27FC236}">
                  <a16:creationId xmlns:a16="http://schemas.microsoft.com/office/drawing/2014/main" id="{B18F6953-25DC-8CF1-7F65-C129F2F173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5325" y="3092028"/>
              <a:ext cx="914400" cy="914400"/>
            </a:xfrm>
            <a:prstGeom prst="rect">
              <a:avLst/>
            </a:prstGeom>
          </p:spPr>
        </p:pic>
        <p:cxnSp>
          <p:nvCxnSpPr>
            <p:cNvPr id="47" name="直接箭头连接符 46">
              <a:extLst>
                <a:ext uri="{FF2B5EF4-FFF2-40B4-BE49-F238E27FC236}">
                  <a16:creationId xmlns:a16="http://schemas.microsoft.com/office/drawing/2014/main" id="{F884FD03-D1F6-8F27-1362-55B55F40E423}"/>
                </a:ext>
              </a:extLst>
            </p:cNvPr>
            <p:cNvCxnSpPr>
              <a:cxnSpLocks/>
            </p:cNvCxnSpPr>
            <p:nvPr/>
          </p:nvCxnSpPr>
          <p:spPr>
            <a:xfrm rot="19589454">
              <a:off x="8055451" y="4343221"/>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a:extLst>
                <a:ext uri="{FF2B5EF4-FFF2-40B4-BE49-F238E27FC236}">
                  <a16:creationId xmlns:a16="http://schemas.microsoft.com/office/drawing/2014/main" id="{0A66A073-05BA-D72C-52A2-C699CFEF9496}"/>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nvGrpSpPr>
            <p:cNvPr id="49" name="组合 48">
              <a:extLst>
                <a:ext uri="{FF2B5EF4-FFF2-40B4-BE49-F238E27FC236}">
                  <a16:creationId xmlns:a16="http://schemas.microsoft.com/office/drawing/2014/main" id="{01F466D1-EEFE-4251-37D8-CCD7A3B71730}"/>
                </a:ext>
              </a:extLst>
            </p:cNvPr>
            <p:cNvGrpSpPr/>
            <p:nvPr/>
          </p:nvGrpSpPr>
          <p:grpSpPr>
            <a:xfrm>
              <a:off x="5822966" y="4771826"/>
              <a:ext cx="1315005" cy="115902"/>
              <a:chOff x="3513698" y="3587378"/>
              <a:chExt cx="1947158" cy="171619"/>
            </a:xfrm>
          </p:grpSpPr>
          <p:cxnSp>
            <p:nvCxnSpPr>
              <p:cNvPr id="54" name="直接箭头连接符 53">
                <a:extLst>
                  <a:ext uri="{FF2B5EF4-FFF2-40B4-BE49-F238E27FC236}">
                    <a16:creationId xmlns:a16="http://schemas.microsoft.com/office/drawing/2014/main" id="{17B99E73-FE42-6A1D-0327-2C9F4D60D550}"/>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5" name="直接箭头连接符 54">
                <a:extLst>
                  <a:ext uri="{FF2B5EF4-FFF2-40B4-BE49-F238E27FC236}">
                    <a16:creationId xmlns:a16="http://schemas.microsoft.com/office/drawing/2014/main" id="{FBC3B56A-3E99-EC65-2F65-07D71E47F9A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50" name="组合 49">
              <a:extLst>
                <a:ext uri="{FF2B5EF4-FFF2-40B4-BE49-F238E27FC236}">
                  <a16:creationId xmlns:a16="http://schemas.microsoft.com/office/drawing/2014/main" id="{DFDD0C2D-AE08-5C11-A7A0-086F4B539514}"/>
                </a:ext>
              </a:extLst>
            </p:cNvPr>
            <p:cNvGrpSpPr/>
            <p:nvPr/>
          </p:nvGrpSpPr>
          <p:grpSpPr>
            <a:xfrm rot="19343846">
              <a:off x="6062309" y="5405419"/>
              <a:ext cx="1315005" cy="115902"/>
              <a:chOff x="3513698" y="3587378"/>
              <a:chExt cx="1947158" cy="171619"/>
            </a:xfrm>
          </p:grpSpPr>
          <p:cxnSp>
            <p:nvCxnSpPr>
              <p:cNvPr id="52" name="直接箭头连接符 51">
                <a:extLst>
                  <a:ext uri="{FF2B5EF4-FFF2-40B4-BE49-F238E27FC236}">
                    <a16:creationId xmlns:a16="http://schemas.microsoft.com/office/drawing/2014/main" id="{F9C3F293-C454-EA25-FADE-7AC61CF8E5F7}"/>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3" name="直接箭头连接符 52">
                <a:extLst>
                  <a:ext uri="{FF2B5EF4-FFF2-40B4-BE49-F238E27FC236}">
                    <a16:creationId xmlns:a16="http://schemas.microsoft.com/office/drawing/2014/main" id="{47D44184-9665-B689-ADAB-661B0125BE38}"/>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51" name="图形 50" descr="数据库 纯色填充">
              <a:extLst>
                <a:ext uri="{FF2B5EF4-FFF2-40B4-BE49-F238E27FC236}">
                  <a16:creationId xmlns:a16="http://schemas.microsoft.com/office/drawing/2014/main" id="{89BE6A54-4FD2-84C7-BD41-E6A008205D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19342" y="4424117"/>
              <a:ext cx="567336" cy="567336"/>
            </a:xfrm>
            <a:prstGeom prst="rect">
              <a:avLst/>
            </a:prstGeom>
          </p:spPr>
        </p:pic>
      </p:gr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B6C6B87-56A8-B5B7-E4A5-CB1647161ADF}"/>
                  </a:ext>
                </a:extLst>
              </p:cNvPr>
              <p:cNvSpPr txBox="1"/>
              <p:nvPr/>
            </p:nvSpPr>
            <p:spPr>
              <a:xfrm>
                <a:off x="6787395" y="4284128"/>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,2</m:t>
                          </m:r>
                        </m:sub>
                        <m:sup>
                          <m:r>
                            <a:rPr lang="en-US" sz="2800" i="1">
                              <a:latin typeface="Cambria Math" panose="02040503050406030204" pitchFamily="18" charset="0"/>
                            </a:rPr>
                            <m:t>𝑡</m:t>
                          </m:r>
                        </m:sup>
                      </m:sSubSup>
                    </m:oMath>
                  </m:oMathPara>
                </a14:m>
                <a:endParaRPr lang="en-US" sz="2800" dirty="0"/>
              </a:p>
            </p:txBody>
          </p:sp>
        </mc:Choice>
        <mc:Fallback xmlns="">
          <p:sp>
            <p:nvSpPr>
              <p:cNvPr id="2" name="文本框 1">
                <a:extLst>
                  <a:ext uri="{FF2B5EF4-FFF2-40B4-BE49-F238E27FC236}">
                    <a16:creationId xmlns:a16="http://schemas.microsoft.com/office/drawing/2014/main" id="{FB6C6B87-56A8-B5B7-E4A5-CB1647161ADF}"/>
                  </a:ext>
                </a:extLst>
              </p:cNvPr>
              <p:cNvSpPr txBox="1">
                <a:spLocks noRot="1" noChangeAspect="1" noMove="1" noResize="1" noEditPoints="1" noAdjustHandles="1" noChangeArrowheads="1" noChangeShapeType="1" noTextEdit="1"/>
              </p:cNvSpPr>
              <p:nvPr/>
            </p:nvSpPr>
            <p:spPr>
              <a:xfrm>
                <a:off x="6787395" y="4284128"/>
                <a:ext cx="681152" cy="57656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9B08B60-C537-12AD-9BF8-2D93ABCAA7C7}"/>
                  </a:ext>
                </a:extLst>
              </p:cNvPr>
              <p:cNvSpPr txBox="1"/>
              <p:nvPr/>
            </p:nvSpPr>
            <p:spPr>
              <a:xfrm>
                <a:off x="6747489" y="5092347"/>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m:t>
                          </m:r>
                          <m:r>
                            <a:rPr lang="en-US" sz="2800" b="0" i="1" smtClean="0">
                              <a:latin typeface="Cambria Math" panose="02040503050406030204" pitchFamily="18" charset="0"/>
                            </a:rPr>
                            <m:t>𝑖</m:t>
                          </m:r>
                        </m:sub>
                        <m:sup>
                          <m:r>
                            <a:rPr lang="en-US" sz="2800" i="1">
                              <a:latin typeface="Cambria Math" panose="02040503050406030204" pitchFamily="18" charset="0"/>
                            </a:rPr>
                            <m:t>𝑡</m:t>
                          </m:r>
                        </m:sup>
                      </m:sSubSup>
                    </m:oMath>
                  </m:oMathPara>
                </a14:m>
                <a:endParaRPr lang="en-US" sz="2800" dirty="0"/>
              </a:p>
            </p:txBody>
          </p:sp>
        </mc:Choice>
        <mc:Fallback xmlns="">
          <p:sp>
            <p:nvSpPr>
              <p:cNvPr id="3" name="文本框 2">
                <a:extLst>
                  <a:ext uri="{FF2B5EF4-FFF2-40B4-BE49-F238E27FC236}">
                    <a16:creationId xmlns:a16="http://schemas.microsoft.com/office/drawing/2014/main" id="{C9B08B60-C537-12AD-9BF8-2D93ABCAA7C7}"/>
                  </a:ext>
                </a:extLst>
              </p:cNvPr>
              <p:cNvSpPr txBox="1">
                <a:spLocks noRot="1" noChangeAspect="1" noMove="1" noResize="1" noEditPoints="1" noAdjustHandles="1" noChangeArrowheads="1" noChangeShapeType="1" noTextEdit="1"/>
              </p:cNvSpPr>
              <p:nvPr/>
            </p:nvSpPr>
            <p:spPr>
              <a:xfrm>
                <a:off x="6747489" y="5092347"/>
                <a:ext cx="681152" cy="57656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10D2FDC-85F9-8A7D-32B6-B02B85128F13}"/>
                  </a:ext>
                </a:extLst>
              </p:cNvPr>
              <p:cNvSpPr txBox="1"/>
              <p:nvPr/>
            </p:nvSpPr>
            <p:spPr>
              <a:xfrm>
                <a:off x="9047334" y="3634492"/>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m:t>
                          </m:r>
                          <m:r>
                            <a:rPr lang="en-US" sz="2800" b="0" i="1" smtClean="0">
                              <a:latin typeface="Cambria Math" panose="02040503050406030204" pitchFamily="18" charset="0"/>
                            </a:rPr>
                            <m:t>𝑀</m:t>
                          </m:r>
                        </m:sub>
                        <m:sup>
                          <m:r>
                            <a:rPr lang="en-US" sz="2800" i="1">
                              <a:latin typeface="Cambria Math" panose="02040503050406030204" pitchFamily="18" charset="0"/>
                            </a:rPr>
                            <m:t>𝑡</m:t>
                          </m:r>
                        </m:sup>
                      </m:sSubSup>
                    </m:oMath>
                  </m:oMathPara>
                </a14:m>
                <a:endParaRPr lang="en-US" sz="2800" dirty="0"/>
              </a:p>
            </p:txBody>
          </p:sp>
        </mc:Choice>
        <mc:Fallback xmlns="">
          <p:sp>
            <p:nvSpPr>
              <p:cNvPr id="4" name="文本框 3">
                <a:extLst>
                  <a:ext uri="{FF2B5EF4-FFF2-40B4-BE49-F238E27FC236}">
                    <a16:creationId xmlns:a16="http://schemas.microsoft.com/office/drawing/2014/main" id="{D10D2FDC-85F9-8A7D-32B6-B02B85128F13}"/>
                  </a:ext>
                </a:extLst>
              </p:cNvPr>
              <p:cNvSpPr txBox="1">
                <a:spLocks noRot="1" noChangeAspect="1" noMove="1" noResize="1" noEditPoints="1" noAdjustHandles="1" noChangeArrowheads="1" noChangeShapeType="1" noTextEdit="1"/>
              </p:cNvSpPr>
              <p:nvPr/>
            </p:nvSpPr>
            <p:spPr>
              <a:xfrm>
                <a:off x="9047334" y="3634492"/>
                <a:ext cx="681152" cy="576568"/>
              </a:xfrm>
              <a:prstGeom prst="rect">
                <a:avLst/>
              </a:prstGeom>
              <a:blipFill>
                <a:blip r:embed="rId13"/>
                <a:stretch>
                  <a:fillRect r="-893"/>
                </a:stretch>
              </a:blipFill>
            </p:spPr>
            <p:txBody>
              <a:bodyPr/>
              <a:lstStyle/>
              <a:p>
                <a:r>
                  <a:rPr lang="en-US">
                    <a:noFill/>
                  </a:rPr>
                  <a:t> </a:t>
                </a:r>
              </a:p>
            </p:txBody>
          </p:sp>
        </mc:Fallback>
      </mc:AlternateContent>
    </p:spTree>
    <p:extLst>
      <p:ext uri="{BB962C8B-B14F-4D97-AF65-F5344CB8AC3E}">
        <p14:creationId xmlns:p14="http://schemas.microsoft.com/office/powerpoint/2010/main" val="1687925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8" y="1789157"/>
                <a:ext cx="9308692" cy="2669385"/>
              </a:xfrm>
              <a:prstGeom prst="rect">
                <a:avLst/>
              </a:prstGeom>
              <a:noFill/>
            </p:spPr>
            <p:txBody>
              <a:bodyPr wrap="square" rtlCol="0">
                <a:spAutoFit/>
              </a:bodyPr>
              <a:lstStyle/>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one-time pad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replies aggregated shares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𝑈</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r>
                      <a:rPr lang="en-US" sz="3200" i="1">
                        <a:solidFill>
                          <a:schemeClr val="bg2">
                            <a:lumMod val="75000"/>
                          </a:schemeClr>
                        </a:solidFill>
                        <a:latin typeface="Cambria Math" panose="02040503050406030204" pitchFamily="18" charset="0"/>
                      </a:rPr>
                      <m:t>=</m:t>
                    </m:r>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m:t>
                        </m:r>
                      </m:e>
                      <m:sub>
                        <m:r>
                          <a:rPr lang="en-US" sz="3200" i="1">
                            <a:solidFill>
                              <a:schemeClr val="bg2">
                                <a:lumMod val="75000"/>
                              </a:schemeClr>
                            </a:solidFill>
                            <a:latin typeface="Cambria Math" panose="02040503050406030204" pitchFamily="18" charset="0"/>
                          </a:rPr>
                          <m:t>𝑈</m:t>
                        </m:r>
                      </m:sub>
                    </m:sSub>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𝑗</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AutoNum type="arabicPeriod" startAt="4"/>
                </a:pPr>
                <a:r>
                  <a:rPr lang="en-US" sz="3200" dirty="0"/>
                  <a:t>(Locally)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8" y="1789157"/>
                <a:ext cx="9308692" cy="2669385"/>
              </a:xfrm>
              <a:prstGeom prst="rect">
                <a:avLst/>
              </a:prstGeom>
              <a:blipFill>
                <a:blip r:embed="rId3"/>
                <a:stretch>
                  <a:fillRect l="-1702" t="-2511" b="-7534"/>
                </a:stretch>
              </a:blipFill>
            </p:spPr>
            <p:txBody>
              <a:bodyPr/>
              <a:lstStyle/>
              <a:p>
                <a:r>
                  <a:rPr lang="en-US">
                    <a:noFill/>
                  </a:rPr>
                  <a:t> </a:t>
                </a:r>
              </a:p>
            </p:txBody>
          </p:sp>
        </mc:Fallback>
      </mc:AlternateContent>
      <p:pic>
        <p:nvPicPr>
          <p:cNvPr id="41" name="图形 40" descr="云 轮廓">
            <a:extLst>
              <a:ext uri="{FF2B5EF4-FFF2-40B4-BE49-F238E27FC236}">
                <a16:creationId xmlns:a16="http://schemas.microsoft.com/office/drawing/2014/main" id="{5120F191-BFFB-FC3B-E9DE-6D8362336D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p:pic>
        <p:nvPicPr>
          <p:cNvPr id="51" name="图形 50" descr="数据库 纯色填充">
            <a:extLst>
              <a:ext uri="{FF2B5EF4-FFF2-40B4-BE49-F238E27FC236}">
                <a16:creationId xmlns:a16="http://schemas.microsoft.com/office/drawing/2014/main" id="{89BE6A54-4FD2-84C7-BD41-E6A008205D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9081" y="4504561"/>
            <a:ext cx="567336" cy="56733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8869ABE-C8DA-5168-94AF-966EEDDB76A9}"/>
                  </a:ext>
                </a:extLst>
              </p:cNvPr>
              <p:cNvSpPr txBox="1"/>
              <p:nvPr/>
            </p:nvSpPr>
            <p:spPr>
              <a:xfrm>
                <a:off x="4669873" y="4907739"/>
                <a:ext cx="3363593" cy="1604863"/>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b="0" i="0" smtClean="0">
                          <a:latin typeface="Cambria Math" panose="02040503050406030204" pitchFamily="18" charset="0"/>
                        </a:rPr>
                        <m:t>Recon</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d>
                                <m:dPr>
                                  <m:begChr m:val="{"/>
                                  <m:endChr m:val="}"/>
                                  <m:ctrlPr>
                                    <a:rPr lang="en-US" sz="2800" b="0" i="1" smtClean="0">
                                      <a:latin typeface="Cambria Math" panose="02040503050406030204" pitchFamily="18" charset="0"/>
                                    </a:rPr>
                                  </m:ctrlPr>
                                </m:dPr>
                                <m:e>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r>
                                        <a:rPr lang="en-US" sz="2800" b="0" i="1" smtClean="0">
                                          <a:latin typeface="Cambria Math" panose="02040503050406030204" pitchFamily="18" charset="0"/>
                                        </a:rPr>
                                        <m:t>,</m:t>
                                      </m:r>
                                      <m:r>
                                        <a:rPr lang="en-US" sz="2800" b="0" i="1" smtClean="0">
                                          <a:latin typeface="Cambria Math" panose="02040503050406030204" pitchFamily="18" charset="0"/>
                                        </a:rPr>
                                        <m:t>𝑖</m:t>
                                      </m:r>
                                    </m:sub>
                                    <m:sup>
                                      <m:r>
                                        <a:rPr lang="en-US" sz="2800" b="0" i="1" smtClean="0">
                                          <a:latin typeface="Cambria Math" panose="02040503050406030204" pitchFamily="18" charset="0"/>
                                        </a:rPr>
                                        <m:t>𝑡</m:t>
                                      </m:r>
                                    </m:sup>
                                  </m:sSubSup>
                                </m:e>
                              </m:d>
                            </m:e>
                            <m:sub>
                              <m:r>
                                <a:rPr lang="en-US" sz="2800" b="0" i="1" smtClean="0">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7" name="文本框 6">
                <a:extLst>
                  <a:ext uri="{FF2B5EF4-FFF2-40B4-BE49-F238E27FC236}">
                    <a16:creationId xmlns:a16="http://schemas.microsoft.com/office/drawing/2014/main" id="{68869ABE-C8DA-5168-94AF-966EEDDB76A9}"/>
                  </a:ext>
                </a:extLst>
              </p:cNvPr>
              <p:cNvSpPr txBox="1">
                <a:spLocks noRot="1" noChangeAspect="1" noMove="1" noResize="1" noEditPoints="1" noAdjustHandles="1" noChangeArrowheads="1" noChangeShapeType="1" noTextEdit="1"/>
              </p:cNvSpPr>
              <p:nvPr/>
            </p:nvSpPr>
            <p:spPr>
              <a:xfrm>
                <a:off x="4669873" y="4907739"/>
                <a:ext cx="3363593" cy="1604863"/>
              </a:xfrm>
              <a:prstGeom prst="rect">
                <a:avLst/>
              </a:prstGeom>
              <a:blipFill>
                <a:blip r:embed="rId8"/>
                <a:stretch>
                  <a:fillRect l="-3623" t="-3422"/>
                </a:stretch>
              </a:blipFill>
            </p:spPr>
            <p:txBody>
              <a:bodyPr/>
              <a:lstStyle/>
              <a:p>
                <a:r>
                  <a:rPr lang="en-US">
                    <a:noFill/>
                  </a:rPr>
                  <a:t> </a:t>
                </a:r>
              </a:p>
            </p:txBody>
          </p:sp>
        </mc:Fallback>
      </mc:AlternateContent>
    </p:spTree>
    <p:extLst>
      <p:ext uri="{BB962C8B-B14F-4D97-AF65-F5344CB8AC3E}">
        <p14:creationId xmlns:p14="http://schemas.microsoft.com/office/powerpoint/2010/main" val="573641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7" y="1789157"/>
                <a:ext cx="9025523" cy="2669385"/>
              </a:xfrm>
              <a:prstGeom prst="rect">
                <a:avLst/>
              </a:prstGeom>
              <a:noFill/>
            </p:spPr>
            <p:txBody>
              <a:bodyPr wrap="square" rtlCol="0">
                <a:spAutoFit/>
              </a:bodyPr>
              <a:lstStyle/>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one-time pad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replies aggregated shares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𝑈</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r>
                      <a:rPr lang="en-US" sz="3200" i="1">
                        <a:solidFill>
                          <a:schemeClr val="bg2">
                            <a:lumMod val="75000"/>
                          </a:schemeClr>
                        </a:solidFill>
                        <a:latin typeface="Cambria Math" panose="02040503050406030204" pitchFamily="18" charset="0"/>
                      </a:rPr>
                      <m:t>=</m:t>
                    </m:r>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m:t>
                        </m:r>
                      </m:e>
                      <m:sub>
                        <m:r>
                          <a:rPr lang="en-US" sz="3200" i="1">
                            <a:solidFill>
                              <a:schemeClr val="bg2">
                                <a:lumMod val="75000"/>
                              </a:schemeClr>
                            </a:solidFill>
                            <a:latin typeface="Cambria Math" panose="02040503050406030204" pitchFamily="18" charset="0"/>
                          </a:rPr>
                          <m:t>𝑈</m:t>
                        </m:r>
                      </m:sub>
                    </m:sSub>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𝑗</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AutoNum type="arabicPeriod" startAt="4"/>
                </a:pPr>
                <a:r>
                  <a:rPr lang="en-US" sz="3200" dirty="0"/>
                  <a:t>(Locally)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7" y="1789157"/>
                <a:ext cx="9025523" cy="2669385"/>
              </a:xfrm>
              <a:prstGeom prst="rect">
                <a:avLst/>
              </a:prstGeom>
              <a:blipFill>
                <a:blip r:embed="rId3"/>
                <a:stretch>
                  <a:fillRect l="-1756" t="-2511" b="-7534"/>
                </a:stretch>
              </a:blipFill>
            </p:spPr>
            <p:txBody>
              <a:bodyPr/>
              <a:lstStyle/>
              <a:p>
                <a:r>
                  <a:rPr lang="en-US">
                    <a:noFill/>
                  </a:rPr>
                  <a:t> </a:t>
                </a:r>
              </a:p>
            </p:txBody>
          </p:sp>
        </mc:Fallback>
      </mc:AlternateContent>
      <p:pic>
        <p:nvPicPr>
          <p:cNvPr id="41" name="图形 40" descr="云 轮廓">
            <a:extLst>
              <a:ext uri="{FF2B5EF4-FFF2-40B4-BE49-F238E27FC236}">
                <a16:creationId xmlns:a16="http://schemas.microsoft.com/office/drawing/2014/main" id="{5120F191-BFFB-FC3B-E9DE-6D8362336D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p:pic>
        <p:nvPicPr>
          <p:cNvPr id="51" name="图形 50" descr="数据库 纯色填充">
            <a:extLst>
              <a:ext uri="{FF2B5EF4-FFF2-40B4-BE49-F238E27FC236}">
                <a16:creationId xmlns:a16="http://schemas.microsoft.com/office/drawing/2014/main" id="{89BE6A54-4FD2-84C7-BD41-E6A008205DB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39081" y="4504561"/>
            <a:ext cx="567336" cy="567336"/>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68869ABE-C8DA-5168-94AF-966EEDDB76A9}"/>
                  </a:ext>
                </a:extLst>
              </p:cNvPr>
              <p:cNvSpPr txBox="1"/>
              <p:nvPr/>
            </p:nvSpPr>
            <p:spPr>
              <a:xfrm>
                <a:off x="4669873" y="4907739"/>
                <a:ext cx="3669208" cy="1609608"/>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a:latin typeface="Cambria Math" panose="02040503050406030204" pitchFamily="18" charset="0"/>
                        </a:rPr>
                        <m:t>Recon</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sSubSup>
                                    <m:sSubSupPr>
                                      <m:ctrlPr>
                                        <a:rPr lang="en-US" sz="2800" i="1">
                                          <a:latin typeface="Cambria Math" panose="02040503050406030204" pitchFamily="18" charset="0"/>
                                        </a:rPr>
                                      </m:ctrlPr>
                                    </m:sSubSupPr>
                                    <m:e>
                                      <m:sSub>
                                        <m:sSubPr>
                                          <m:ctrlPr>
                                            <a:rPr lang="en-US" sz="2800" i="1">
                                              <a:latin typeface="Cambria Math" panose="02040503050406030204" pitchFamily="18" charset="0"/>
                                            </a:rPr>
                                          </m:ctrlPr>
                                        </m:sSubPr>
                                        <m:e>
                                          <m:r>
                                            <a:rPr lang="en-US" sz="2800" i="1">
                                              <a:latin typeface="Cambria Math" panose="02040503050406030204" pitchFamily="18" charset="0"/>
                                            </a:rPr>
                                            <m:t>∑</m:t>
                                          </m:r>
                                        </m:e>
                                        <m:sub>
                                          <m:r>
                                            <a:rPr lang="en-US" sz="2800" i="1">
                                              <a:latin typeface="Cambria Math" panose="02040503050406030204" pitchFamily="18" charset="0"/>
                                            </a:rPr>
                                            <m:t>𝑈</m:t>
                                          </m:r>
                                        </m:sub>
                                      </m:sSub>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𝑗</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𝑡</m:t>
                                      </m:r>
                                    </m:sup>
                                  </m:sSubSup>
                                </m:e>
                              </m:d>
                            </m:e>
                            <m:sub>
                              <m:r>
                                <a:rPr lang="en-US" sz="2800" i="1">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7" name="文本框 6">
                <a:extLst>
                  <a:ext uri="{FF2B5EF4-FFF2-40B4-BE49-F238E27FC236}">
                    <a16:creationId xmlns:a16="http://schemas.microsoft.com/office/drawing/2014/main" id="{68869ABE-C8DA-5168-94AF-966EEDDB76A9}"/>
                  </a:ext>
                </a:extLst>
              </p:cNvPr>
              <p:cNvSpPr txBox="1">
                <a:spLocks noRot="1" noChangeAspect="1" noMove="1" noResize="1" noEditPoints="1" noAdjustHandles="1" noChangeArrowheads="1" noChangeShapeType="1" noTextEdit="1"/>
              </p:cNvSpPr>
              <p:nvPr/>
            </p:nvSpPr>
            <p:spPr>
              <a:xfrm>
                <a:off x="4669873" y="4907739"/>
                <a:ext cx="3669208" cy="1609608"/>
              </a:xfrm>
              <a:prstGeom prst="rect">
                <a:avLst/>
              </a:prstGeom>
              <a:blipFill>
                <a:blip r:embed="rId8"/>
                <a:stretch>
                  <a:fillRect l="-3322" t="-34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文本框 1">
                <a:extLst>
                  <a:ext uri="{FF2B5EF4-FFF2-40B4-BE49-F238E27FC236}">
                    <a16:creationId xmlns:a16="http://schemas.microsoft.com/office/drawing/2014/main" id="{FEE212C4-83FD-5D83-DD6E-E8CD16086AF6}"/>
                  </a:ext>
                </a:extLst>
              </p:cNvPr>
              <p:cNvSpPr txBox="1"/>
              <p:nvPr/>
            </p:nvSpPr>
            <p:spPr>
              <a:xfrm>
                <a:off x="8114519" y="5342425"/>
                <a:ext cx="3239281" cy="12419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m:t>
                          </m:r>
                        </m:e>
                        <m:sub>
                          <m:r>
                            <m:rPr>
                              <m:sty m:val="p"/>
                            </m:rPr>
                            <a:rPr lang="en-US" sz="2800" b="0" i="0" smtClean="0">
                              <a:solidFill>
                                <a:srgbClr val="FF0000"/>
                              </a:solidFill>
                              <a:latin typeface="Cambria Math" panose="02040503050406030204" pitchFamily="18" charset="0"/>
                            </a:rPr>
                            <m:t>U</m:t>
                          </m:r>
                        </m:sub>
                      </m:sSub>
                      <m:r>
                        <m:rPr>
                          <m:sty m:val="p"/>
                        </m:rPr>
                        <a:rPr lang="en-US" sz="2800" b="0" i="0" smtClean="0">
                          <a:solidFill>
                            <a:srgbClr val="FF0000"/>
                          </a:solidFill>
                          <a:latin typeface="Cambria Math" panose="02040503050406030204" pitchFamily="18" charset="0"/>
                        </a:rPr>
                        <m:t>Recon</m:t>
                      </m:r>
                      <m:d>
                        <m:dPr>
                          <m:ctrlPr>
                            <a:rPr lang="en-US" sz="2800" b="0" i="1" smtClean="0">
                              <a:solidFill>
                                <a:srgbClr val="FF0000"/>
                              </a:solidFill>
                              <a:latin typeface="Cambria Math" panose="02040503050406030204" pitchFamily="18" charset="0"/>
                            </a:rPr>
                          </m:ctrlPr>
                        </m:dPr>
                        <m:e>
                          <m:sSub>
                            <m:sSubPr>
                              <m:ctrlPr>
                                <a:rPr lang="en-US" sz="2800" b="0" i="1" smtClean="0">
                                  <a:solidFill>
                                    <a:srgbClr val="FF0000"/>
                                  </a:solidFill>
                                  <a:latin typeface="Cambria Math" panose="02040503050406030204" pitchFamily="18" charset="0"/>
                                </a:rPr>
                              </m:ctrlPr>
                            </m:sSubPr>
                            <m:e>
                              <m:d>
                                <m:dPr>
                                  <m:begChr m:val="{"/>
                                  <m:endChr m:val="}"/>
                                  <m:ctrlPr>
                                    <a:rPr lang="en-US" sz="2800" b="0" i="1" smtClean="0">
                                      <a:solidFill>
                                        <a:srgbClr val="FF0000"/>
                                      </a:solidFill>
                                      <a:latin typeface="Cambria Math" panose="02040503050406030204" pitchFamily="18" charset="0"/>
                                    </a:rPr>
                                  </m:ctrlPr>
                                </m:dPr>
                                <m:e>
                                  <m:sSubSup>
                                    <m:sSubSupPr>
                                      <m:ctrlPr>
                                        <a:rPr lang="en-US" sz="2800" b="0" i="1" smtClean="0">
                                          <a:solidFill>
                                            <a:srgbClr val="FF0000"/>
                                          </a:solidFill>
                                          <a:latin typeface="Cambria Math" panose="02040503050406030204" pitchFamily="18" charset="0"/>
                                        </a:rPr>
                                      </m:ctrlPr>
                                    </m:sSubSup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𝑟</m:t>
                                          </m:r>
                                        </m:e>
                                      </m:acc>
                                    </m:e>
                                    <m:sub>
                                      <m:r>
                                        <a:rPr lang="en-US" sz="2800" b="0" i="1" smtClean="0">
                                          <a:solidFill>
                                            <a:srgbClr val="FF0000"/>
                                          </a:solidFill>
                                          <a:latin typeface="Cambria Math" panose="02040503050406030204" pitchFamily="18" charset="0"/>
                                        </a:rPr>
                                        <m:t>𝑗</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sub>
                                    <m:sup>
                                      <m:r>
                                        <a:rPr lang="en-US" sz="2800" b="0" i="1" smtClean="0">
                                          <a:solidFill>
                                            <a:srgbClr val="FF0000"/>
                                          </a:solidFill>
                                          <a:latin typeface="Cambria Math" panose="02040503050406030204" pitchFamily="18" charset="0"/>
                                        </a:rPr>
                                        <m:t>𝑡</m:t>
                                      </m:r>
                                    </m:sup>
                                  </m:sSubSup>
                                </m:e>
                              </m:d>
                            </m:e>
                            <m:sub>
                              <m:r>
                                <a:rPr lang="en-US" sz="2800" b="0" i="1" smtClean="0">
                                  <a:solidFill>
                                    <a:srgbClr val="FF0000"/>
                                  </a:solidFill>
                                  <a:latin typeface="Cambria Math" panose="02040503050406030204" pitchFamily="18" charset="0"/>
                                </a:rPr>
                                <m:t>𝑖</m:t>
                              </m:r>
                            </m:sub>
                          </m:sSub>
                        </m:e>
                      </m:d>
                    </m:oMath>
                  </m:oMathPara>
                </a14:m>
                <a:endParaRPr lang="en-US" sz="2800" b="0" i="1" dirty="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m:t>
                          </m:r>
                        </m:e>
                        <m:sub>
                          <m:r>
                            <m:rPr>
                              <m:sty m:val="p"/>
                            </m:rPr>
                            <a:rPr lang="en-US" sz="2800" b="0" i="0" smtClean="0">
                              <a:solidFill>
                                <a:srgbClr val="FF0000"/>
                              </a:solidFill>
                              <a:latin typeface="Cambria Math" panose="02040503050406030204" pitchFamily="18" charset="0"/>
                            </a:rPr>
                            <m:t>U</m:t>
                          </m:r>
                        </m:sub>
                      </m:sSub>
                      <m:sSubSup>
                        <m:sSubSupPr>
                          <m:ctrlPr>
                            <a:rPr lang="en-US" sz="2800" i="1">
                              <a:solidFill>
                                <a:srgbClr val="FF0000"/>
                              </a:solidFill>
                              <a:latin typeface="Cambria Math" panose="02040503050406030204" pitchFamily="18" charset="0"/>
                            </a:rPr>
                          </m:ctrlPr>
                        </m:sSubSupPr>
                        <m:e>
                          <m:acc>
                            <m:accPr>
                              <m:chr m:val="⃗"/>
                              <m:ctrlPr>
                                <a:rPr lang="en-US" sz="2800" i="1">
                                  <a:solidFill>
                                    <a:srgbClr val="FF0000"/>
                                  </a:solidFill>
                                  <a:latin typeface="Cambria Math" panose="02040503050406030204" pitchFamily="18" charset="0"/>
                                </a:rPr>
                              </m:ctrlPr>
                            </m:accPr>
                            <m:e>
                              <m:r>
                                <a:rPr lang="en-US" sz="2800" i="1">
                                  <a:solidFill>
                                    <a:srgbClr val="FF0000"/>
                                  </a:solidFill>
                                  <a:latin typeface="Cambria Math" panose="02040503050406030204" pitchFamily="18" charset="0"/>
                                </a:rPr>
                                <m:t>𝑟</m:t>
                              </m:r>
                            </m:e>
                          </m:acc>
                        </m:e>
                        <m:sub>
                          <m:r>
                            <a:rPr lang="en-US" sz="2800" i="1">
                              <a:solidFill>
                                <a:srgbClr val="FF0000"/>
                              </a:solidFill>
                              <a:latin typeface="Cambria Math" panose="02040503050406030204" pitchFamily="18" charset="0"/>
                            </a:rPr>
                            <m:t>𝑗</m:t>
                          </m:r>
                        </m:sub>
                        <m:sup>
                          <m:r>
                            <a:rPr lang="en-US" sz="2800" i="1">
                              <a:solidFill>
                                <a:srgbClr val="FF0000"/>
                              </a:solidFill>
                              <a:latin typeface="Cambria Math" panose="02040503050406030204" pitchFamily="18" charset="0"/>
                            </a:rPr>
                            <m:t>𝑡</m:t>
                          </m:r>
                        </m:sup>
                      </m:sSubSup>
                    </m:oMath>
                  </m:oMathPara>
                </a14:m>
                <a:endParaRPr lang="en-US" sz="2800" dirty="0">
                  <a:solidFill>
                    <a:srgbClr val="FF0000"/>
                  </a:solidFill>
                </a:endParaRPr>
              </a:p>
            </p:txBody>
          </p:sp>
        </mc:Choice>
        <mc:Fallback>
          <p:sp>
            <p:nvSpPr>
              <p:cNvPr id="2" name="文本框 1">
                <a:extLst>
                  <a:ext uri="{FF2B5EF4-FFF2-40B4-BE49-F238E27FC236}">
                    <a16:creationId xmlns:a16="http://schemas.microsoft.com/office/drawing/2014/main" id="{FEE212C4-83FD-5D83-DD6E-E8CD16086AF6}"/>
                  </a:ext>
                </a:extLst>
              </p:cNvPr>
              <p:cNvSpPr txBox="1">
                <a:spLocks noRot="1" noChangeAspect="1" noMove="1" noResize="1" noEditPoints="1" noAdjustHandles="1" noChangeArrowheads="1" noChangeShapeType="1" noTextEdit="1"/>
              </p:cNvSpPr>
              <p:nvPr/>
            </p:nvSpPr>
            <p:spPr>
              <a:xfrm>
                <a:off x="8114519" y="5342425"/>
                <a:ext cx="3239281" cy="1241943"/>
              </a:xfrm>
              <a:prstGeom prst="rect">
                <a:avLst/>
              </a:prstGeom>
              <a:blipFill>
                <a:blip r:embed="rId9"/>
                <a:stretch>
                  <a:fillRect/>
                </a:stretch>
              </a:blipFill>
            </p:spPr>
            <p:txBody>
              <a:bodyPr/>
              <a:lstStyle/>
              <a:p>
                <a:r>
                  <a:rPr lang="en-US">
                    <a:noFill/>
                  </a:rPr>
                  <a:t> </a:t>
                </a:r>
              </a:p>
            </p:txBody>
          </p:sp>
        </mc:Fallback>
      </mc:AlternateContent>
      <p:sp>
        <p:nvSpPr>
          <p:cNvPr id="3" name="文本框 2">
            <a:extLst>
              <a:ext uri="{FF2B5EF4-FFF2-40B4-BE49-F238E27FC236}">
                <a16:creationId xmlns:a16="http://schemas.microsoft.com/office/drawing/2014/main" id="{8408E98B-AA6E-21E5-E443-18075E3CD914}"/>
              </a:ext>
            </a:extLst>
          </p:cNvPr>
          <p:cNvSpPr txBox="1"/>
          <p:nvPr/>
        </p:nvSpPr>
        <p:spPr>
          <a:xfrm>
            <a:off x="9212032" y="4722997"/>
            <a:ext cx="2271252" cy="523220"/>
          </a:xfrm>
          <a:prstGeom prst="rect">
            <a:avLst/>
          </a:prstGeom>
          <a:noFill/>
        </p:spPr>
        <p:txBody>
          <a:bodyPr wrap="square">
            <a:spAutoFit/>
          </a:bodyPr>
          <a:lstStyle/>
          <a:p>
            <a:pPr lvl="1"/>
            <a:r>
              <a:rPr lang="en-US" sz="2800" dirty="0">
                <a:solidFill>
                  <a:srgbClr val="FF0000"/>
                </a:solidFill>
              </a:rPr>
              <a:t>By linearity</a:t>
            </a:r>
          </a:p>
        </p:txBody>
      </p:sp>
    </p:spTree>
    <p:extLst>
      <p:ext uri="{BB962C8B-B14F-4D97-AF65-F5344CB8AC3E}">
        <p14:creationId xmlns:p14="http://schemas.microsoft.com/office/powerpoint/2010/main" val="186818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1">
            <a:extLst>
              <a:ext uri="{FF2B5EF4-FFF2-40B4-BE49-F238E27FC236}">
                <a16:creationId xmlns:a16="http://schemas.microsoft.com/office/drawing/2014/main" id="{BB852465-B70D-10D0-B592-7FA7E95FF42C}"/>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7969D5F2-3129-8EDD-124C-D909FCA50A68}"/>
                  </a:ext>
                </a:extLst>
              </p:cNvPr>
              <p:cNvSpPr txBox="1"/>
              <p:nvPr/>
            </p:nvSpPr>
            <p:spPr>
              <a:xfrm>
                <a:off x="838197" y="1789157"/>
                <a:ext cx="9503371" cy="2687339"/>
              </a:xfrm>
              <a:prstGeom prst="rect">
                <a:avLst/>
              </a:prstGeom>
              <a:noFill/>
            </p:spPr>
            <p:txBody>
              <a:bodyPr wrap="square" rtlCol="0">
                <a:spAutoFit/>
              </a:bodyPr>
              <a:lstStyle/>
              <a:p>
                <a:pPr marL="514350" indent="-514350">
                  <a:buFont typeface="+mj-lt"/>
                  <a:buAutoNum type="arabicPeriod"/>
                </a:pPr>
                <a:r>
                  <a:rPr lang="en-US" sz="3200" dirty="0">
                    <a:solidFill>
                      <a:schemeClr val="tx1"/>
                    </a:solidFill>
                  </a:rPr>
                  <a:t>Every client </a:t>
                </a:r>
                <a14:m>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𝑖</m:t>
                        </m:r>
                      </m:sub>
                    </m:sSub>
                  </m:oMath>
                </a14:m>
                <a:r>
                  <a:rPr lang="en-US" sz="3200" dirty="0">
                    <a:solidFill>
                      <a:schemeClr val="tx1"/>
                    </a:solidFill>
                  </a:rPr>
                  <a:t> secret shares one-time pad </a:t>
                </a:r>
                <a14:m>
                  <m:oMath xmlns:m="http://schemas.openxmlformats.org/officeDocument/2006/math">
                    <m:sSubSup>
                      <m:sSubSupPr>
                        <m:ctrlPr>
                          <a:rPr lang="en-US" sz="3200" i="1">
                            <a:solidFill>
                              <a:schemeClr val="tx1"/>
                            </a:solidFill>
                            <a:latin typeface="Cambria Math" panose="02040503050406030204" pitchFamily="18" charset="0"/>
                          </a:rPr>
                        </m:ctrlPr>
                      </m:sSubSup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𝑟</m:t>
                            </m:r>
                          </m:e>
                        </m:acc>
                      </m:e>
                      <m:sub>
                        <m:r>
                          <a:rPr lang="en-US" sz="3200" i="1">
                            <a:solidFill>
                              <a:schemeClr val="tx1"/>
                            </a:solidFill>
                            <a:latin typeface="Cambria Math" panose="02040503050406030204" pitchFamily="18" charset="0"/>
                          </a:rPr>
                          <m:t>𝑖</m:t>
                        </m:r>
                      </m:sub>
                      <m:sup>
                        <m:r>
                          <a:rPr lang="en-US" sz="3200" i="1">
                            <a:solidFill>
                              <a:schemeClr val="tx1"/>
                            </a:solidFill>
                            <a:latin typeface="Cambria Math" panose="02040503050406030204" pitchFamily="18" charset="0"/>
                          </a:rPr>
                          <m:t>𝑡</m:t>
                        </m:r>
                      </m:sup>
                    </m:sSubSup>
                  </m:oMath>
                </a14:m>
                <a:endParaRPr lang="en-US" sz="3200" dirty="0">
                  <a:solidFill>
                    <a:schemeClr val="tx1"/>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a:t>
                </a:r>
                <a14:m>
                  <m:oMath xmlns:m="http://schemas.openxmlformats.org/officeDocument/2006/math">
                    <m:sSub>
                      <m:sSubPr>
                        <m:ctrlPr>
                          <a:rPr lang="en-US" sz="3200" i="1" smtClean="0">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replies aggregated shares </a:t>
                </a:r>
                <a14:m>
                  <m:oMath xmlns:m="http://schemas.openxmlformats.org/officeDocument/2006/math">
                    <m:sSubSup>
                      <m:sSubSupPr>
                        <m:ctrlPr>
                          <a:rPr lang="en-US" sz="3200" i="1" smtClean="0">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𝑈</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r>
                      <a:rPr lang="en-US" sz="3200" i="1">
                        <a:solidFill>
                          <a:schemeClr val="bg2">
                            <a:lumMod val="75000"/>
                          </a:schemeClr>
                        </a:solidFill>
                        <a:latin typeface="Cambria Math" panose="02040503050406030204" pitchFamily="18" charset="0"/>
                      </a:rPr>
                      <m:t>=</m:t>
                    </m:r>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m:t>
                        </m:r>
                      </m:e>
                      <m:sub>
                        <m:r>
                          <a:rPr lang="en-US" sz="3200" i="1">
                            <a:solidFill>
                              <a:schemeClr val="bg2">
                                <a:lumMod val="75000"/>
                              </a:schemeClr>
                            </a:solidFill>
                            <a:latin typeface="Cambria Math" panose="02040503050406030204" pitchFamily="18" charset="0"/>
                          </a:rPr>
                          <m:t>𝑈</m:t>
                        </m:r>
                      </m:sub>
                    </m:sSub>
                    <m:sSubSup>
                      <m:sSubSupPr>
                        <m:ctrlPr>
                          <a:rPr lang="en-US" sz="3200" i="1">
                            <a:solidFill>
                              <a:schemeClr val="bg2">
                                <a:lumMod val="75000"/>
                              </a:schemeClr>
                            </a:solidFill>
                            <a:latin typeface="Cambria Math" panose="02040503050406030204" pitchFamily="18" charset="0"/>
                          </a:rPr>
                        </m:ctrlPr>
                      </m:sSubSupPr>
                      <m:e>
                        <m:acc>
                          <m:accPr>
                            <m:chr m:val="⃗"/>
                            <m:ctrlPr>
                              <a:rPr lang="en-US" sz="3200" i="1">
                                <a:solidFill>
                                  <a:schemeClr val="bg2">
                                    <a:lumMod val="75000"/>
                                  </a:schemeClr>
                                </a:solidFill>
                                <a:latin typeface="Cambria Math" panose="02040503050406030204" pitchFamily="18" charset="0"/>
                              </a:rPr>
                            </m:ctrlPr>
                          </m:accPr>
                          <m:e>
                            <m:r>
                              <a:rPr lang="en-US" sz="3200" i="1">
                                <a:solidFill>
                                  <a:schemeClr val="bg2">
                                    <a:lumMod val="75000"/>
                                  </a:schemeClr>
                                </a:solidFill>
                                <a:latin typeface="Cambria Math" panose="02040503050406030204" pitchFamily="18" charset="0"/>
                              </a:rPr>
                              <m:t>𝑟</m:t>
                            </m:r>
                          </m:e>
                        </m:acc>
                      </m:e>
                      <m:sub>
                        <m:r>
                          <a:rPr lang="en-US" sz="3200" i="1">
                            <a:solidFill>
                              <a:schemeClr val="bg2">
                                <a:lumMod val="75000"/>
                              </a:schemeClr>
                            </a:solidFill>
                            <a:latin typeface="Cambria Math" panose="02040503050406030204" pitchFamily="18" charset="0"/>
                          </a:rPr>
                          <m:t>𝑗</m:t>
                        </m:r>
                        <m:r>
                          <a:rPr lang="en-US" sz="3200" i="1">
                            <a:solidFill>
                              <a:schemeClr val="bg2">
                                <a:lumMod val="75000"/>
                              </a:schemeClr>
                            </a:solidFill>
                            <a:latin typeface="Cambria Math" panose="02040503050406030204" pitchFamily="18" charset="0"/>
                          </a:rPr>
                          <m:t>,</m:t>
                        </m:r>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AutoNum type="arabicPeriod" startAt="4"/>
                </a:pPr>
                <a:r>
                  <a:rPr lang="en-US" sz="3200" dirty="0">
                    <a:solidFill>
                      <a:schemeClr val="bg2">
                        <a:lumMod val="75000"/>
                      </a:schemeClr>
                    </a:solidFill>
                  </a:rPr>
                  <a:t>(Locally) server recovers aggregation result </a:t>
                </a:r>
                <a14:m>
                  <m:oMath xmlns:m="http://schemas.openxmlformats.org/officeDocument/2006/math">
                    <m:sSubSup>
                      <m:sSubSupPr>
                        <m:ctrlPr>
                          <a:rPr lang="en-US" sz="3200" b="0" i="1" smtClean="0">
                            <a:solidFill>
                              <a:schemeClr val="bg2">
                                <a:lumMod val="75000"/>
                              </a:schemeClr>
                            </a:solidFill>
                            <a:latin typeface="Cambria Math" panose="02040503050406030204" pitchFamily="18" charset="0"/>
                          </a:rPr>
                        </m:ctrlPr>
                      </m:sSubSup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𝑚</m:t>
                            </m:r>
                          </m:e>
                        </m:acc>
                      </m:e>
                      <m:sub>
                        <m:r>
                          <a:rPr lang="en-US" sz="3200" b="0" i="1" smtClean="0">
                            <a:solidFill>
                              <a:schemeClr val="bg2">
                                <a:lumMod val="75000"/>
                              </a:schemeClr>
                            </a:solidFill>
                            <a:latin typeface="Cambria Math" panose="02040503050406030204" pitchFamily="18" charset="0"/>
                          </a:rPr>
                          <m:t>𝑈</m:t>
                        </m:r>
                      </m:sub>
                      <m:sup>
                        <m:r>
                          <a:rPr lang="en-US" sz="3200" b="0" i="1" smtClean="0">
                            <a:solidFill>
                              <a:schemeClr val="bg2">
                                <a:lumMod val="75000"/>
                              </a:schemeClr>
                            </a:solidFill>
                            <a:latin typeface="Cambria Math" panose="02040503050406030204" pitchFamily="18" charset="0"/>
                          </a:rPr>
                          <m:t>𝑡</m:t>
                        </m:r>
                      </m:sup>
                    </m:sSubSup>
                  </m:oMath>
                </a14:m>
                <a:endParaRPr lang="en-US" sz="3200" dirty="0"/>
              </a:p>
            </p:txBody>
          </p:sp>
        </mc:Choice>
        <mc:Fallback>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7" y="1789157"/>
                <a:ext cx="9503371" cy="2687339"/>
              </a:xfrm>
              <a:prstGeom prst="rect">
                <a:avLst/>
              </a:prstGeom>
              <a:blipFill>
                <a:blip r:embed="rId3"/>
                <a:stretch>
                  <a:fillRect l="-1668" t="-2494" b="-68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185A72A-C107-8701-AE8A-2A41F0C0A7DF}"/>
                  </a:ext>
                </a:extLst>
              </p:cNvPr>
              <p:cNvSpPr txBox="1"/>
              <p:nvPr/>
            </p:nvSpPr>
            <p:spPr>
              <a:xfrm>
                <a:off x="8465001" y="1666712"/>
                <a:ext cx="3025409" cy="954107"/>
              </a:xfrm>
              <a:prstGeom prst="rect">
                <a:avLst/>
              </a:prstGeom>
              <a:noFill/>
            </p:spPr>
            <p:txBody>
              <a:bodyPr wrap="square">
                <a:spAutoFit/>
              </a:bodyPr>
              <a:lstStyle/>
              <a:p>
                <a:pPr lvl="1"/>
                <a14:m>
                  <m:oMath xmlns:m="http://schemas.openxmlformats.org/officeDocument/2006/math">
                    <m:r>
                      <a:rPr lang="en-US" sz="2800" b="0" i="1" smtClean="0">
                        <a:solidFill>
                          <a:schemeClr val="accent2">
                            <a:lumMod val="75000"/>
                          </a:schemeClr>
                        </a:solidFill>
                        <a:latin typeface="Cambria Math" panose="02040503050406030204" pitchFamily="18" charset="0"/>
                      </a:rPr>
                      <m:t>𝑂</m:t>
                    </m:r>
                    <m:r>
                      <a:rPr lang="en-US" sz="2800" b="0" i="1" smtClean="0">
                        <a:solidFill>
                          <a:schemeClr val="accent2">
                            <a:lumMod val="75000"/>
                          </a:schemeClr>
                        </a:solidFill>
                        <a:latin typeface="Cambria Math" panose="02040503050406030204" pitchFamily="18" charset="0"/>
                      </a:rPr>
                      <m:t>(</m:t>
                    </m:r>
                    <m:sSup>
                      <m:sSupPr>
                        <m:ctrlPr>
                          <a:rPr lang="en-US" sz="2800" b="0" i="1" smtClean="0">
                            <a:solidFill>
                              <a:schemeClr val="accent2">
                                <a:lumMod val="75000"/>
                              </a:schemeClr>
                            </a:solidFill>
                            <a:latin typeface="Cambria Math" panose="02040503050406030204" pitchFamily="18" charset="0"/>
                          </a:rPr>
                        </m:ctrlPr>
                      </m:sSupPr>
                      <m:e>
                        <m:r>
                          <a:rPr lang="en-US" sz="2800" b="0" i="1" smtClean="0">
                            <a:solidFill>
                              <a:schemeClr val="accent2">
                                <a:lumMod val="75000"/>
                              </a:schemeClr>
                            </a:solidFill>
                            <a:latin typeface="Cambria Math" panose="02040503050406030204" pitchFamily="18" charset="0"/>
                          </a:rPr>
                          <m:t>𝑀</m:t>
                        </m:r>
                      </m:e>
                      <m:sup>
                        <m:r>
                          <a:rPr lang="en-US" sz="2800" b="0" i="1" smtClean="0">
                            <a:solidFill>
                              <a:schemeClr val="accent2">
                                <a:lumMod val="75000"/>
                              </a:schemeClr>
                            </a:solidFill>
                            <a:latin typeface="Cambria Math" panose="02040503050406030204" pitchFamily="18" charset="0"/>
                          </a:rPr>
                          <m:t>2</m:t>
                        </m:r>
                      </m:sup>
                    </m:sSup>
                    <m:r>
                      <a:rPr lang="en-US" sz="2800" b="0" i="1" smtClean="0">
                        <a:solidFill>
                          <a:schemeClr val="accent2">
                            <a:lumMod val="75000"/>
                          </a:schemeClr>
                        </a:solidFill>
                        <a:latin typeface="Cambria Math" panose="02040503050406030204" pitchFamily="18" charset="0"/>
                      </a:rPr>
                      <m:t>⋅ℓ)</m:t>
                    </m:r>
                  </m:oMath>
                </a14:m>
                <a:r>
                  <a:rPr lang="en-US" sz="2800" dirty="0">
                    <a:solidFill>
                      <a:schemeClr val="accent2">
                        <a:lumMod val="75000"/>
                      </a:schemeClr>
                    </a:solidFill>
                  </a:rPr>
                  <a:t> total communication!</a:t>
                </a:r>
              </a:p>
            </p:txBody>
          </p:sp>
        </mc:Choice>
        <mc:Fallback xmlns="">
          <p:sp>
            <p:nvSpPr>
              <p:cNvPr id="9" name="文本框 8">
                <a:extLst>
                  <a:ext uri="{FF2B5EF4-FFF2-40B4-BE49-F238E27FC236}">
                    <a16:creationId xmlns:a16="http://schemas.microsoft.com/office/drawing/2014/main" id="{C185A72A-C107-8701-AE8A-2A41F0C0A7DF}"/>
                  </a:ext>
                </a:extLst>
              </p:cNvPr>
              <p:cNvSpPr txBox="1">
                <a:spLocks noRot="1" noChangeAspect="1" noMove="1" noResize="1" noEditPoints="1" noAdjustHandles="1" noChangeArrowheads="1" noChangeShapeType="1" noTextEdit="1"/>
              </p:cNvSpPr>
              <p:nvPr/>
            </p:nvSpPr>
            <p:spPr>
              <a:xfrm>
                <a:off x="8465001" y="1666712"/>
                <a:ext cx="3025409" cy="954107"/>
              </a:xfrm>
              <a:prstGeom prst="rect">
                <a:avLst/>
              </a:prstGeom>
              <a:blipFill>
                <a:blip r:embed="rId4"/>
                <a:stretch>
                  <a:fillRect t="-5732" r="-2823"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7F0F5F9-CBF0-FACF-70F0-0281732B2715}"/>
                  </a:ext>
                </a:extLst>
              </p:cNvPr>
              <p:cNvSpPr txBox="1"/>
              <p:nvPr/>
            </p:nvSpPr>
            <p:spPr>
              <a:xfrm>
                <a:off x="2527657" y="4714234"/>
                <a:ext cx="7136686" cy="1384995"/>
              </a:xfrm>
              <a:prstGeom prst="rect">
                <a:avLst/>
              </a:prstGeom>
              <a:noFill/>
            </p:spPr>
            <p:txBody>
              <a:bodyPr wrap="square">
                <a:spAutoFit/>
              </a:bodyPr>
              <a:lstStyle/>
              <a:p>
                <a:pPr lvl="1"/>
                <a:r>
                  <a:rPr lang="en-US" sz="2800" dirty="0"/>
                  <a:t>Main ingredient:</a:t>
                </a:r>
              </a:p>
              <a:p>
                <a:pPr lvl="1"/>
                <a:r>
                  <a:rPr lang="en-US" sz="2800" dirty="0">
                    <a:solidFill>
                      <a:srgbClr val="FF0000"/>
                    </a:solidFill>
                  </a:rPr>
                  <a:t>key-homomorphic masking scheme</a:t>
                </a:r>
                <a:r>
                  <a:rPr lang="en-US" sz="2800" dirty="0">
                    <a:solidFill>
                      <a:schemeClr val="tx1">
                        <a:lumMod val="95000"/>
                        <a:lumOff val="5000"/>
                      </a:schemeClr>
                    </a:solidFill>
                  </a:rPr>
                  <a:t> to</a:t>
                </a:r>
              </a:p>
              <a:p>
                <a:pPr lvl="1"/>
                <a:r>
                  <a:rPr lang="en-US" sz="2800" dirty="0">
                    <a:solidFill>
                      <a:schemeClr val="tx1">
                        <a:lumMod val="95000"/>
                        <a:lumOff val="5000"/>
                      </a:schemeClr>
                    </a:solidFill>
                  </a:rPr>
                  <a:t>avoid secret sharing for every iteration </a:t>
                </a:r>
                <a14:m>
                  <m:oMath xmlns:m="http://schemas.openxmlformats.org/officeDocument/2006/math">
                    <m:r>
                      <a:rPr lang="en-US" sz="2800" b="0" i="1" smtClean="0">
                        <a:solidFill>
                          <a:schemeClr val="tx1">
                            <a:lumMod val="95000"/>
                            <a:lumOff val="5000"/>
                          </a:schemeClr>
                        </a:solidFill>
                        <a:latin typeface="Cambria Math" panose="02040503050406030204" pitchFamily="18" charset="0"/>
                      </a:rPr>
                      <m:t>𝑡</m:t>
                    </m:r>
                  </m:oMath>
                </a14:m>
                <a:endParaRPr lang="en-US" sz="2800" dirty="0">
                  <a:solidFill>
                    <a:schemeClr val="tx1">
                      <a:lumMod val="95000"/>
                      <a:lumOff val="5000"/>
                    </a:schemeClr>
                  </a:solidFill>
                </a:endParaRPr>
              </a:p>
            </p:txBody>
          </p:sp>
        </mc:Choice>
        <mc:Fallback xmlns="">
          <p:sp>
            <p:nvSpPr>
              <p:cNvPr id="10" name="文本框 9">
                <a:extLst>
                  <a:ext uri="{FF2B5EF4-FFF2-40B4-BE49-F238E27FC236}">
                    <a16:creationId xmlns:a16="http://schemas.microsoft.com/office/drawing/2014/main" id="{A7F0F5F9-CBF0-FACF-70F0-0281732B2715}"/>
                  </a:ext>
                </a:extLst>
              </p:cNvPr>
              <p:cNvSpPr txBox="1">
                <a:spLocks noRot="1" noChangeAspect="1" noMove="1" noResize="1" noEditPoints="1" noAdjustHandles="1" noChangeArrowheads="1" noChangeShapeType="1" noTextEdit="1"/>
              </p:cNvSpPr>
              <p:nvPr/>
            </p:nvSpPr>
            <p:spPr>
              <a:xfrm>
                <a:off x="2527657" y="4714234"/>
                <a:ext cx="7136686" cy="1384995"/>
              </a:xfrm>
              <a:prstGeom prst="rect">
                <a:avLst/>
              </a:prstGeom>
              <a:blipFill>
                <a:blip r:embed="rId5"/>
                <a:stretch>
                  <a:fillRect t="-3947" b="-11404"/>
                </a:stretch>
              </a:blipFill>
            </p:spPr>
            <p:txBody>
              <a:bodyPr/>
              <a:lstStyle/>
              <a:p>
                <a:r>
                  <a:rPr lang="en-US">
                    <a:noFill/>
                  </a:rPr>
                  <a:t> </a:t>
                </a:r>
              </a:p>
            </p:txBody>
          </p:sp>
        </mc:Fallback>
      </mc:AlternateContent>
    </p:spTree>
    <p:extLst>
      <p:ext uri="{BB962C8B-B14F-4D97-AF65-F5344CB8AC3E}">
        <p14:creationId xmlns:p14="http://schemas.microsoft.com/office/powerpoint/2010/main" val="6997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8837854-7C8A-E3A4-3B62-8165B5BABAB0}"/>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Key-homomorphic Masking (Simplified)</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84AC11F-9604-9D5C-99A4-38D2E632D875}"/>
                  </a:ext>
                </a:extLst>
              </p:cNvPr>
              <p:cNvSpPr txBox="1"/>
              <p:nvPr/>
            </p:nvSpPr>
            <p:spPr>
              <a:xfrm>
                <a:off x="838199" y="1789157"/>
                <a:ext cx="4984463" cy="1077218"/>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ea typeface="Cambria Math" panose="02040503050406030204" pitchFamily="18" charset="0"/>
                  </a:rPr>
                  <a:t>Compute masked input:</a:t>
                </a:r>
              </a:p>
              <a:p>
                <a:r>
                  <a:rPr lang="en-US" sz="3200" b="0" dirty="0">
                    <a:ea typeface="Cambria Math" panose="02040503050406030204" pitchFamily="18" charset="0"/>
                  </a:rPr>
                  <a:t>	</a:t>
                </a:r>
                <a14:m>
                  <m:oMath xmlns:m="http://schemas.openxmlformats.org/officeDocument/2006/math">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𝑧</m:t>
                        </m:r>
                      </m:e>
                    </m:acc>
                    <m:r>
                      <a:rPr lang="en-US" sz="3200" b="0" i="0"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Mask</m:t>
                    </m:r>
                    <m:d>
                      <m:dPr>
                        <m:ctrlPr>
                          <a:rPr lang="en-US" sz="3200" b="0" i="1" smtClean="0">
                            <a:latin typeface="Cambria Math" panose="02040503050406030204" pitchFamily="18" charset="0"/>
                            <a:ea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𝑡</m:t>
                        </m:r>
                      </m:e>
                    </m:d>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𝑚</m:t>
                        </m:r>
                      </m:e>
                    </m:acc>
                  </m:oMath>
                </a14:m>
                <a:endParaRPr lang="en-US" sz="3200" i="1" dirty="0">
                  <a:latin typeface="Cambria Math" panose="02040503050406030204" pitchFamily="18" charset="0"/>
                  <a:ea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A84AC11F-9604-9D5C-99A4-38D2E632D875}"/>
                  </a:ext>
                </a:extLst>
              </p:cNvPr>
              <p:cNvSpPr txBox="1">
                <a:spLocks noRot="1" noChangeAspect="1" noMove="1" noResize="1" noEditPoints="1" noAdjustHandles="1" noChangeArrowheads="1" noChangeShapeType="1" noTextEdit="1"/>
              </p:cNvSpPr>
              <p:nvPr/>
            </p:nvSpPr>
            <p:spPr>
              <a:xfrm>
                <a:off x="838199" y="1789157"/>
                <a:ext cx="4984463" cy="1077218"/>
              </a:xfrm>
              <a:prstGeom prst="rect">
                <a:avLst/>
              </a:prstGeom>
              <a:blipFill>
                <a:blip r:embed="rId3"/>
                <a:stretch>
                  <a:fillRect l="-2689" t="-7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4956627-01A3-28DC-08B5-28A5A57E2EF9}"/>
                  </a:ext>
                </a:extLst>
              </p:cNvPr>
              <p:cNvSpPr txBox="1"/>
              <p:nvPr/>
            </p:nvSpPr>
            <p:spPr>
              <a:xfrm>
                <a:off x="838200" y="3301382"/>
                <a:ext cx="6377354" cy="1569660"/>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ea typeface="Cambria Math" panose="02040503050406030204" pitchFamily="18" charset="0"/>
                  </a:rPr>
                  <a:t>Additive homomorphism:</a:t>
                </a:r>
              </a:p>
              <a:p>
                <a:r>
                  <a:rPr lang="en-US" sz="3200" b="0" dirty="0">
                    <a:solidFill>
                      <a:schemeClr val="tx1"/>
                    </a:solidFill>
                    <a:ea typeface="Cambria Math" panose="02040503050406030204" pitchFamily="18" charset="0"/>
                  </a:rPr>
                  <a:t>	</a:t>
                </a:r>
                <a14:m>
                  <m:oMath xmlns:m="http://schemas.openxmlformats.org/officeDocument/2006/math">
                    <m:r>
                      <m:rPr>
                        <m:nor/>
                      </m:rPr>
                      <a:rPr lang="en-US" sz="3200">
                        <a:solidFill>
                          <a:schemeClr val="tx1"/>
                        </a:solidFill>
                        <a:latin typeface="Cambria Math" panose="02040503050406030204" pitchFamily="18" charset="0"/>
                        <a:ea typeface="Cambria Math" panose="02040503050406030204" pitchFamily="18" charset="0"/>
                      </a:rPr>
                      <m:t>Mask</m:t>
                    </m:r>
                    <m:d>
                      <m:dPr>
                        <m:ctrlPr>
                          <a:rPr lang="en-US" sz="3200" i="1">
                            <a:solidFill>
                              <a:schemeClr val="tx1"/>
                            </a:solidFill>
                            <a:latin typeface="Cambria Math" panose="02040503050406030204" pitchFamily="18" charset="0"/>
                            <a:ea typeface="Cambria Math" panose="02040503050406030204" pitchFamily="18" charset="0"/>
                          </a:rPr>
                        </m:ctrlPr>
                      </m:dPr>
                      <m:e>
                        <m:sSub>
                          <m:sSubPr>
                            <m:ctrlPr>
                              <a:rPr lang="en-US" sz="3200" i="1">
                                <a:solidFill>
                                  <a:schemeClr val="tx1"/>
                                </a:solidFill>
                                <a:latin typeface="Cambria Math" panose="02040503050406030204" pitchFamily="18" charset="0"/>
                                <a:ea typeface="Cambria Math" panose="02040503050406030204" pitchFamily="18" charset="0"/>
                              </a:rPr>
                            </m:ctrlPr>
                          </m:sSubPr>
                          <m:e>
                            <m:acc>
                              <m:accPr>
                                <m:chr m:val="⃗"/>
                                <m:ctrlPr>
                                  <a:rPr lang="en-US" sz="3200" b="0" i="1" dirty="0" smtClean="0">
                                    <a:solidFill>
                                      <a:schemeClr val="tx1"/>
                                    </a:solidFill>
                                    <a:latin typeface="Cambria Math" panose="02040503050406030204" pitchFamily="18" charset="0"/>
                                    <a:ea typeface="Cambria Math" panose="02040503050406030204" pitchFamily="18" charset="0"/>
                                  </a:rPr>
                                </m:ctrlPr>
                              </m:accPr>
                              <m:e>
                                <m:r>
                                  <a:rPr lang="en-US" sz="3200" b="0" i="1" dirty="0" smtClean="0">
                                    <a:solidFill>
                                      <a:schemeClr val="tx1"/>
                                    </a:solidFill>
                                    <a:latin typeface="Cambria Math" panose="02040503050406030204" pitchFamily="18" charset="0"/>
                                    <a:ea typeface="Cambria Math" panose="02040503050406030204" pitchFamily="18" charset="0"/>
                                  </a:rPr>
                                  <m:t>𝑠</m:t>
                                </m:r>
                              </m:e>
                            </m:acc>
                          </m:e>
                          <m:sub>
                            <m:r>
                              <a:rPr lang="en-US" sz="3200" i="1">
                                <a:solidFill>
                                  <a:schemeClr val="tx1"/>
                                </a:solidFill>
                                <a:latin typeface="Cambria Math" panose="02040503050406030204" pitchFamily="18" charset="0"/>
                                <a:ea typeface="Cambria Math" panose="02040503050406030204" pitchFamily="18" charset="0"/>
                              </a:rPr>
                              <m:t>1</m:t>
                            </m:r>
                          </m:sub>
                        </m:sSub>
                        <m:r>
                          <a:rPr lang="en-US" sz="3200" i="1">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𝑡</m:t>
                        </m:r>
                      </m:e>
                    </m:d>
                    <m:r>
                      <a:rPr lang="en-US" sz="3200" i="1">
                        <a:solidFill>
                          <a:schemeClr val="tx1"/>
                        </a:solidFill>
                        <a:latin typeface="Cambria Math" panose="02040503050406030204" pitchFamily="18" charset="0"/>
                        <a:ea typeface="Cambria Math" panose="02040503050406030204" pitchFamily="18" charset="0"/>
                      </a:rPr>
                      <m:t>+</m:t>
                    </m:r>
                    <m:r>
                      <m:rPr>
                        <m:nor/>
                      </m:rPr>
                      <a:rPr lang="en-US" sz="3200">
                        <a:solidFill>
                          <a:schemeClr val="tx1"/>
                        </a:solidFill>
                        <a:latin typeface="Cambria Math" panose="02040503050406030204" pitchFamily="18" charset="0"/>
                        <a:ea typeface="Cambria Math" panose="02040503050406030204" pitchFamily="18" charset="0"/>
                      </a:rPr>
                      <m:t>Mask</m:t>
                    </m:r>
                    <m:d>
                      <m:dPr>
                        <m:ctrlPr>
                          <a:rPr lang="en-US" sz="3200" i="1">
                            <a:solidFill>
                              <a:schemeClr val="tx1"/>
                            </a:solidFill>
                            <a:latin typeface="Cambria Math" panose="02040503050406030204" pitchFamily="18" charset="0"/>
                            <a:ea typeface="Cambria Math" panose="02040503050406030204" pitchFamily="18" charset="0"/>
                          </a:rPr>
                        </m:ctrlPr>
                      </m:dPr>
                      <m:e>
                        <m:sSub>
                          <m:sSubPr>
                            <m:ctrlPr>
                              <a:rPr lang="en-US" sz="3200" i="1">
                                <a:solidFill>
                                  <a:schemeClr val="tx1"/>
                                </a:solidFill>
                                <a:latin typeface="Cambria Math" panose="02040503050406030204" pitchFamily="18" charset="0"/>
                                <a:ea typeface="Cambria Math" panose="02040503050406030204" pitchFamily="18" charset="0"/>
                              </a:rPr>
                            </m:ctrlPr>
                          </m:sSubPr>
                          <m:e>
                            <m:acc>
                              <m:accPr>
                                <m:chr m:val="⃗"/>
                                <m:ctrlPr>
                                  <a:rPr lang="en-US" sz="3200" i="1" dirty="0">
                                    <a:solidFill>
                                      <a:schemeClr val="tx1"/>
                                    </a:solidFill>
                                    <a:latin typeface="Cambria Math" panose="02040503050406030204" pitchFamily="18" charset="0"/>
                                    <a:ea typeface="Cambria Math" panose="02040503050406030204" pitchFamily="18" charset="0"/>
                                  </a:rPr>
                                </m:ctrlPr>
                              </m:accPr>
                              <m:e>
                                <m:r>
                                  <a:rPr lang="en-US" sz="3200" i="1" dirty="0">
                                    <a:solidFill>
                                      <a:schemeClr val="tx1"/>
                                    </a:solidFill>
                                    <a:latin typeface="Cambria Math" panose="02040503050406030204" pitchFamily="18" charset="0"/>
                                    <a:ea typeface="Cambria Math" panose="02040503050406030204" pitchFamily="18" charset="0"/>
                                  </a:rPr>
                                  <m:t>𝑠</m:t>
                                </m:r>
                              </m:e>
                            </m:acc>
                          </m:e>
                          <m:sub>
                            <m:r>
                              <a:rPr lang="en-US" sz="3200" b="0" i="1" dirty="0" smtClean="0">
                                <a:solidFill>
                                  <a:schemeClr val="tx1"/>
                                </a:solidFill>
                                <a:latin typeface="Cambria Math" panose="02040503050406030204" pitchFamily="18" charset="0"/>
                                <a:ea typeface="Cambria Math" panose="02040503050406030204" pitchFamily="18" charset="0"/>
                              </a:rPr>
                              <m:t>2</m:t>
                            </m:r>
                          </m:sub>
                        </m:sSub>
                        <m:r>
                          <a:rPr lang="en-US" sz="3200" i="1">
                            <a:solidFill>
                              <a:schemeClr val="tx1"/>
                            </a:solidFill>
                            <a:latin typeface="Cambria Math" panose="02040503050406030204" pitchFamily="18" charset="0"/>
                            <a:ea typeface="Cambria Math" panose="02040503050406030204" pitchFamily="18" charset="0"/>
                          </a:rPr>
                          <m:t>,</m:t>
                        </m:r>
                        <m:r>
                          <a:rPr lang="en-US" sz="320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𝑡</m:t>
                        </m:r>
                      </m:e>
                    </m:d>
                  </m:oMath>
                </a14:m>
                <a:endParaRPr lang="en-US" sz="3200" i="1" dirty="0">
                  <a:latin typeface="Cambria Math" panose="02040503050406030204" pitchFamily="18" charset="0"/>
                  <a:ea typeface="Cambria Math" panose="02040503050406030204" pitchFamily="18" charset="0"/>
                </a:endParaRPr>
              </a:p>
              <a:p>
                <a:r>
                  <a:rPr lang="en-US" sz="3200" b="0" dirty="0">
                    <a:ea typeface="Cambria Math" panose="02040503050406030204" pitchFamily="18" charset="0"/>
                  </a:rPr>
                  <a:t>	</a:t>
                </a:r>
                <a14:m>
                  <m:oMath xmlns:m="http://schemas.openxmlformats.org/officeDocument/2006/math">
                    <m:r>
                      <a:rPr lang="en-US" sz="3200" i="1" dirty="0">
                        <a:latin typeface="Cambria Math" panose="02040503050406030204" pitchFamily="18" charset="0"/>
                        <a:ea typeface="Cambria Math" panose="02040503050406030204" pitchFamily="18" charset="0"/>
                      </a:rPr>
                      <m:t>=</m:t>
                    </m:r>
                    <m:r>
                      <m:rPr>
                        <m:nor/>
                      </m:rPr>
                      <a:rPr lang="en-US" sz="3200" b="0" i="0" smtClean="0">
                        <a:latin typeface="Cambria Math" panose="02040503050406030204" pitchFamily="18" charset="0"/>
                        <a:ea typeface="Cambria Math" panose="02040503050406030204" pitchFamily="18" charset="0"/>
                      </a:rPr>
                      <m:t>Mask</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e>
                    </m:d>
                  </m:oMath>
                </a14:m>
                <a:endParaRPr lang="en-US" sz="3200" b="0" i="1" dirty="0">
                  <a:latin typeface="Cambria Math" panose="02040503050406030204" pitchFamily="18" charset="0"/>
                  <a:ea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94956627-01A3-28DC-08B5-28A5A57E2EF9}"/>
                  </a:ext>
                </a:extLst>
              </p:cNvPr>
              <p:cNvSpPr txBox="1">
                <a:spLocks noRot="1" noChangeAspect="1" noMove="1" noResize="1" noEditPoints="1" noAdjustHandles="1" noChangeArrowheads="1" noChangeShapeType="1" noTextEdit="1"/>
              </p:cNvSpPr>
              <p:nvPr/>
            </p:nvSpPr>
            <p:spPr>
              <a:xfrm>
                <a:off x="838200" y="3301382"/>
                <a:ext cx="6377354" cy="1569660"/>
              </a:xfrm>
              <a:prstGeom prst="rect">
                <a:avLst/>
              </a:prstGeom>
              <a:blipFill>
                <a:blip r:embed="rId4"/>
                <a:stretch>
                  <a:fillRect l="-2199" t="-50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35BD163-3218-D23A-144F-5A600AF5C036}"/>
                  </a:ext>
                </a:extLst>
              </p:cNvPr>
              <p:cNvSpPr txBox="1"/>
              <p:nvPr/>
            </p:nvSpPr>
            <p:spPr>
              <a:xfrm>
                <a:off x="6369337" y="1789157"/>
                <a:ext cx="4984463"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ea typeface="Cambria Math" panose="02040503050406030204" pitchFamily="18" charset="0"/>
                  </a:rPr>
                  <a:t>Unmask result:</a:t>
                </a:r>
              </a:p>
              <a:p>
                <a:r>
                  <a:rPr lang="en-US" sz="3200" b="0" dirty="0">
                    <a:ea typeface="Cambria Math" panose="02040503050406030204" pitchFamily="18" charset="0"/>
                  </a:rPr>
                  <a:t>	</a:t>
                </a:r>
                <a14:m>
                  <m:oMath xmlns:m="http://schemas.openxmlformats.org/officeDocument/2006/math">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𝑚</m:t>
                        </m:r>
                      </m:e>
                    </m:acc>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𝑧</m:t>
                        </m:r>
                      </m:e>
                    </m:acc>
                    <m:r>
                      <a:rPr lang="en-US" sz="3200" b="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Mask</m:t>
                    </m:r>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oMath>
                </a14:m>
                <a:endParaRPr lang="en-US" sz="3200" i="1" dirty="0">
                  <a:latin typeface="Cambria Math" panose="02040503050406030204" pitchFamily="18" charset="0"/>
                  <a:ea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D35BD163-3218-D23A-144F-5A600AF5C036}"/>
                  </a:ext>
                </a:extLst>
              </p:cNvPr>
              <p:cNvSpPr txBox="1">
                <a:spLocks noRot="1" noChangeAspect="1" noMove="1" noResize="1" noEditPoints="1" noAdjustHandles="1" noChangeArrowheads="1" noChangeShapeType="1" noTextEdit="1"/>
              </p:cNvSpPr>
              <p:nvPr/>
            </p:nvSpPr>
            <p:spPr>
              <a:xfrm>
                <a:off x="6369337" y="1789157"/>
                <a:ext cx="4984463" cy="1077218"/>
              </a:xfrm>
              <a:prstGeom prst="rect">
                <a:avLst/>
              </a:prstGeom>
              <a:blipFill>
                <a:blip r:embed="rId5"/>
                <a:stretch>
                  <a:fillRect l="-2812" t="-7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2AF1FB5-C0A9-9A10-92C6-5391010E9E0B}"/>
                  </a:ext>
                </a:extLst>
              </p:cNvPr>
              <p:cNvSpPr txBox="1"/>
              <p:nvPr/>
            </p:nvSpPr>
            <p:spPr>
              <a:xfrm>
                <a:off x="1986685" y="2778162"/>
                <a:ext cx="4298896" cy="523220"/>
              </a:xfrm>
              <a:prstGeom prst="rect">
                <a:avLst/>
              </a:prstGeom>
              <a:noFill/>
            </p:spPr>
            <p:txBody>
              <a:bodyPr wrap="square" rtlCol="0">
                <a:spAutoFit/>
              </a:bodyPr>
              <a:lstStyle/>
              <a:p>
                <a:r>
                  <a:rPr lang="en-US" sz="2800" dirty="0">
                    <a:solidFill>
                      <a:schemeClr val="accent2"/>
                    </a:solidFill>
                  </a:rPr>
                  <a:t>Secret key </a:t>
                </a:r>
                <a14:m>
                  <m:oMath xmlns:m="http://schemas.openxmlformats.org/officeDocument/2006/math">
                    <m:acc>
                      <m:accPr>
                        <m:chr m:val="⃗"/>
                        <m:ctrlPr>
                          <a:rPr lang="en-US" sz="2800" b="0" i="1" smtClean="0">
                            <a:solidFill>
                              <a:schemeClr val="accent2"/>
                            </a:solidFill>
                            <a:latin typeface="Cambria Math" panose="02040503050406030204" pitchFamily="18" charset="0"/>
                          </a:rPr>
                        </m:ctrlPr>
                      </m:accPr>
                      <m:e>
                        <m:r>
                          <a:rPr lang="en-US" sz="2800" b="0" i="1" smtClean="0">
                            <a:solidFill>
                              <a:schemeClr val="accent2"/>
                            </a:solidFill>
                            <a:latin typeface="Cambria Math" panose="02040503050406030204" pitchFamily="18" charset="0"/>
                          </a:rPr>
                          <m:t>𝑠</m:t>
                        </m:r>
                      </m:e>
                    </m:acc>
                  </m:oMath>
                </a14:m>
                <a:r>
                  <a:rPr lang="en-US" sz="2800" dirty="0">
                    <a:solidFill>
                      <a:schemeClr val="accent2"/>
                    </a:solidFill>
                  </a:rPr>
                  <a:t>, distinct tag </a:t>
                </a:r>
                <a14:m>
                  <m:oMath xmlns:m="http://schemas.openxmlformats.org/officeDocument/2006/math">
                    <m:r>
                      <a:rPr lang="en-US" sz="2800" b="0" i="1" smtClean="0">
                        <a:solidFill>
                          <a:schemeClr val="accent2"/>
                        </a:solidFill>
                        <a:latin typeface="Cambria Math" panose="02040503050406030204" pitchFamily="18" charset="0"/>
                      </a:rPr>
                      <m:t>𝑡</m:t>
                    </m:r>
                  </m:oMath>
                </a14:m>
                <a:endParaRPr lang="en-US" sz="2800" dirty="0">
                  <a:solidFill>
                    <a:schemeClr val="accent2"/>
                  </a:solidFill>
                </a:endParaRPr>
              </a:p>
            </p:txBody>
          </p:sp>
        </mc:Choice>
        <mc:Fallback xmlns="">
          <p:sp>
            <p:nvSpPr>
              <p:cNvPr id="15" name="文本框 14">
                <a:extLst>
                  <a:ext uri="{FF2B5EF4-FFF2-40B4-BE49-F238E27FC236}">
                    <a16:creationId xmlns:a16="http://schemas.microsoft.com/office/drawing/2014/main" id="{22AF1FB5-C0A9-9A10-92C6-5391010E9E0B}"/>
                  </a:ext>
                </a:extLst>
              </p:cNvPr>
              <p:cNvSpPr txBox="1">
                <a:spLocks noRot="1" noChangeAspect="1" noMove="1" noResize="1" noEditPoints="1" noAdjustHandles="1" noChangeArrowheads="1" noChangeShapeType="1" noTextEdit="1"/>
              </p:cNvSpPr>
              <p:nvPr/>
            </p:nvSpPr>
            <p:spPr>
              <a:xfrm>
                <a:off x="1986685" y="2778162"/>
                <a:ext cx="4298896" cy="523220"/>
              </a:xfrm>
              <a:prstGeom prst="rect">
                <a:avLst/>
              </a:prstGeom>
              <a:blipFill>
                <a:blip r:embed="rId6"/>
                <a:stretch>
                  <a:fillRect l="-2979" t="-11628" b="-32558"/>
                </a:stretch>
              </a:blipFill>
            </p:spPr>
            <p:txBody>
              <a:bodyPr/>
              <a:lstStyle/>
              <a:p>
                <a:r>
                  <a:rPr lang="en-US">
                    <a:noFill/>
                  </a:rPr>
                  <a:t> </a:t>
                </a:r>
              </a:p>
            </p:txBody>
          </p:sp>
        </mc:Fallback>
      </mc:AlternateContent>
    </p:spTree>
    <p:extLst>
      <p:ext uri="{BB962C8B-B14F-4D97-AF65-F5344CB8AC3E}">
        <p14:creationId xmlns:p14="http://schemas.microsoft.com/office/powerpoint/2010/main" val="40494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3D1326DA-A519-BF04-6FE8-3AE84FDD7113}"/>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Motivation: Federated Learning</a:t>
            </a:r>
          </a:p>
        </p:txBody>
      </p:sp>
      <p:pic>
        <p:nvPicPr>
          <p:cNvPr id="16" name="图形 15" descr="云 轮廓">
            <a:extLst>
              <a:ext uri="{FF2B5EF4-FFF2-40B4-BE49-F238E27FC236}">
                <a16:creationId xmlns:a16="http://schemas.microsoft.com/office/drawing/2014/main" id="{E4823B6A-C2FD-99FA-946E-E17F65A57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310" y="3239425"/>
            <a:ext cx="1021082" cy="1021082"/>
          </a:xfrm>
          <a:prstGeom prst="rect">
            <a:avLst/>
          </a:prstGeom>
        </p:spPr>
      </p:pic>
      <p:grpSp>
        <p:nvGrpSpPr>
          <p:cNvPr id="41" name="组合 40">
            <a:extLst>
              <a:ext uri="{FF2B5EF4-FFF2-40B4-BE49-F238E27FC236}">
                <a16:creationId xmlns:a16="http://schemas.microsoft.com/office/drawing/2014/main" id="{204DA585-A8E7-0F92-9075-77899C698A35}"/>
              </a:ext>
            </a:extLst>
          </p:cNvPr>
          <p:cNvGrpSpPr/>
          <p:nvPr/>
        </p:nvGrpSpPr>
        <p:grpSpPr>
          <a:xfrm rot="2114218">
            <a:off x="2466285" y="3206500"/>
            <a:ext cx="1315005" cy="115902"/>
            <a:chOff x="3513698" y="3587378"/>
            <a:chExt cx="1947158" cy="171619"/>
          </a:xfrm>
        </p:grpSpPr>
        <p:cxnSp>
          <p:nvCxnSpPr>
            <p:cNvPr id="22" name="直接箭头连接符 21">
              <a:extLst>
                <a:ext uri="{FF2B5EF4-FFF2-40B4-BE49-F238E27FC236}">
                  <a16:creationId xmlns:a16="http://schemas.microsoft.com/office/drawing/2014/main" id="{4880DF4E-8429-E4AF-EB26-593572B154E3}"/>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8" name="直接箭头连接符 37">
              <a:extLst>
                <a:ext uri="{FF2B5EF4-FFF2-40B4-BE49-F238E27FC236}">
                  <a16:creationId xmlns:a16="http://schemas.microsoft.com/office/drawing/2014/main" id="{C19C78B0-F0B3-0B9A-AD7E-81505B8E5746}"/>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20" name="图形 19" descr="智能手机 轮廓">
            <a:extLst>
              <a:ext uri="{FF2B5EF4-FFF2-40B4-BE49-F238E27FC236}">
                <a16:creationId xmlns:a16="http://schemas.microsoft.com/office/drawing/2014/main" id="{5C70392F-FC92-0855-D852-64201FD43A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325" y="1926458"/>
            <a:ext cx="914400" cy="914400"/>
          </a:xfrm>
          <a:prstGeom prst="rect">
            <a:avLst/>
          </a:prstGeom>
        </p:spPr>
      </p:pic>
      <p:pic>
        <p:nvPicPr>
          <p:cNvPr id="21" name="图形 20" descr="智能手机 轮廓">
            <a:extLst>
              <a:ext uri="{FF2B5EF4-FFF2-40B4-BE49-F238E27FC236}">
                <a16:creationId xmlns:a16="http://schemas.microsoft.com/office/drawing/2014/main" id="{E034CCE3-B288-085B-5CAE-26726B6EA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4572" y="3346107"/>
            <a:ext cx="914400" cy="914400"/>
          </a:xfrm>
          <a:prstGeom prst="rect">
            <a:avLst/>
          </a:prstGeom>
        </p:spPr>
      </p:pic>
      <p:pic>
        <p:nvPicPr>
          <p:cNvPr id="23" name="图形 22" descr="智能手机 轮廓">
            <a:extLst>
              <a:ext uri="{FF2B5EF4-FFF2-40B4-BE49-F238E27FC236}">
                <a16:creationId xmlns:a16="http://schemas.microsoft.com/office/drawing/2014/main" id="{8BFB4D21-CC84-0B06-5E73-F9DC053BC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348" y="4628578"/>
            <a:ext cx="914400" cy="914400"/>
          </a:xfrm>
          <a:prstGeom prst="rect">
            <a:avLst/>
          </a:prstGeom>
        </p:spPr>
      </p:pic>
      <p:pic>
        <p:nvPicPr>
          <p:cNvPr id="24" name="图形 23" descr="智能手机 轮廓">
            <a:extLst>
              <a:ext uri="{FF2B5EF4-FFF2-40B4-BE49-F238E27FC236}">
                <a16:creationId xmlns:a16="http://schemas.microsoft.com/office/drawing/2014/main" id="{89F13905-DF91-3B31-2D6C-B3772EDE4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08" y="2090554"/>
            <a:ext cx="914400" cy="914400"/>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1699A54-E8AF-7953-8186-6B8A82BFBA17}"/>
                  </a:ext>
                </a:extLst>
              </p:cNvPr>
              <p:cNvSpPr txBox="1"/>
              <p:nvPr/>
            </p:nvSpPr>
            <p:spPr>
              <a:xfrm>
                <a:off x="3860735" y="4139013"/>
                <a:ext cx="3778930" cy="523220"/>
              </a:xfrm>
              <a:prstGeom prst="rect">
                <a:avLst/>
              </a:prstGeom>
              <a:noFill/>
            </p:spPr>
            <p:txBody>
              <a:bodyPr wrap="square" rtlCol="0">
                <a:spAutoFit/>
              </a:bodyPr>
              <a:lstStyle/>
              <a:p>
                <a:r>
                  <a:rPr lang="en-US" sz="2800" dirty="0"/>
                  <a:t>Aggregate(</a:t>
                </a:r>
                <a14:m>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1</m:t>
                        </m:r>
                      </m:sub>
                    </m:sSub>
                    <m:r>
                      <a:rPr lang="en-US" sz="2800" b="0" i="0" smtClean="0">
                        <a:latin typeface="Cambria Math" panose="02040503050406030204" pitchFamily="18" charset="0"/>
                      </a:rPr>
                      <m:t>,</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𝑀</m:t>
                        </m:r>
                      </m:sub>
                    </m:sSub>
                  </m:oMath>
                </a14:m>
                <a:r>
                  <a:rPr lang="en-US" sz="2800" dirty="0"/>
                  <a:t>)</a:t>
                </a:r>
              </a:p>
            </p:txBody>
          </p:sp>
        </mc:Choice>
        <mc:Fallback xmlns="">
          <p:sp>
            <p:nvSpPr>
              <p:cNvPr id="18" name="文本框 17">
                <a:extLst>
                  <a:ext uri="{FF2B5EF4-FFF2-40B4-BE49-F238E27FC236}">
                    <a16:creationId xmlns:a16="http://schemas.microsoft.com/office/drawing/2014/main" id="{F1699A54-E8AF-7953-8186-6B8A82BFBA17}"/>
                  </a:ext>
                </a:extLst>
              </p:cNvPr>
              <p:cNvSpPr txBox="1">
                <a:spLocks noRot="1" noChangeAspect="1" noMove="1" noResize="1" noEditPoints="1" noAdjustHandles="1" noChangeArrowheads="1" noChangeShapeType="1" noTextEdit="1"/>
              </p:cNvSpPr>
              <p:nvPr/>
            </p:nvSpPr>
            <p:spPr>
              <a:xfrm>
                <a:off x="3860735" y="4139013"/>
                <a:ext cx="3778930" cy="523220"/>
              </a:xfrm>
              <a:prstGeom prst="rect">
                <a:avLst/>
              </a:prstGeom>
              <a:blipFill>
                <a:blip r:embed="rId7"/>
                <a:stretch>
                  <a:fillRect l="-3226" t="-11628" b="-32558"/>
                </a:stretch>
              </a:blipFill>
            </p:spPr>
            <p:txBody>
              <a:bodyPr/>
              <a:lstStyle/>
              <a:p>
                <a:r>
                  <a:rPr lang="en-US">
                    <a:noFill/>
                  </a:rPr>
                  <a:t> </a:t>
                </a:r>
              </a:p>
            </p:txBody>
          </p:sp>
        </mc:Fallback>
      </mc:AlternateContent>
      <p:grpSp>
        <p:nvGrpSpPr>
          <p:cNvPr id="11" name="组合 10">
            <a:extLst>
              <a:ext uri="{FF2B5EF4-FFF2-40B4-BE49-F238E27FC236}">
                <a16:creationId xmlns:a16="http://schemas.microsoft.com/office/drawing/2014/main" id="{93A297D8-6083-A39F-D5F9-5CE00D633291}"/>
              </a:ext>
            </a:extLst>
          </p:cNvPr>
          <p:cNvGrpSpPr/>
          <p:nvPr/>
        </p:nvGrpSpPr>
        <p:grpSpPr>
          <a:xfrm rot="8452038">
            <a:off x="4303963" y="3156388"/>
            <a:ext cx="1315005" cy="115902"/>
            <a:chOff x="3513698" y="3587378"/>
            <a:chExt cx="1947158" cy="171619"/>
          </a:xfrm>
        </p:grpSpPr>
        <p:cxnSp>
          <p:nvCxnSpPr>
            <p:cNvPr id="12" name="直接箭头连接符 11">
              <a:extLst>
                <a:ext uri="{FF2B5EF4-FFF2-40B4-BE49-F238E27FC236}">
                  <a16:creationId xmlns:a16="http://schemas.microsoft.com/office/drawing/2014/main" id="{58D3B271-A1BF-33EE-9ABC-824B5EF1F772}"/>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4764D295-7050-7E59-17C5-0921DD501282}"/>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4" name="组合 13">
            <a:extLst>
              <a:ext uri="{FF2B5EF4-FFF2-40B4-BE49-F238E27FC236}">
                <a16:creationId xmlns:a16="http://schemas.microsoft.com/office/drawing/2014/main" id="{A76F0066-05E5-3D9F-D795-D30E6119ADFD}"/>
              </a:ext>
            </a:extLst>
          </p:cNvPr>
          <p:cNvGrpSpPr/>
          <p:nvPr/>
        </p:nvGrpSpPr>
        <p:grpSpPr>
          <a:xfrm>
            <a:off x="2182549" y="3770352"/>
            <a:ext cx="1315005" cy="115902"/>
            <a:chOff x="3513698" y="3587378"/>
            <a:chExt cx="1947158" cy="171619"/>
          </a:xfrm>
        </p:grpSpPr>
        <p:cxnSp>
          <p:nvCxnSpPr>
            <p:cNvPr id="15" name="直接箭头连接符 14">
              <a:extLst>
                <a:ext uri="{FF2B5EF4-FFF2-40B4-BE49-F238E27FC236}">
                  <a16:creationId xmlns:a16="http://schemas.microsoft.com/office/drawing/2014/main" id="{EBCDAA9F-8358-AB01-3F2D-06D00FE3EF1F}"/>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941C3FF7-17E4-577A-BE25-36F720B8419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9" name="组合 18">
            <a:extLst>
              <a:ext uri="{FF2B5EF4-FFF2-40B4-BE49-F238E27FC236}">
                <a16:creationId xmlns:a16="http://schemas.microsoft.com/office/drawing/2014/main" id="{C95FBD8A-8E39-E3CF-1072-269A78D6EF1C}"/>
              </a:ext>
            </a:extLst>
          </p:cNvPr>
          <p:cNvGrpSpPr/>
          <p:nvPr/>
        </p:nvGrpSpPr>
        <p:grpSpPr>
          <a:xfrm rot="19343846">
            <a:off x="2421892" y="4403945"/>
            <a:ext cx="1315005" cy="115902"/>
            <a:chOff x="3513698" y="3587378"/>
            <a:chExt cx="1947158" cy="171619"/>
          </a:xfrm>
        </p:grpSpPr>
        <p:cxnSp>
          <p:nvCxnSpPr>
            <p:cNvPr id="25" name="直接箭头连接符 24">
              <a:extLst>
                <a:ext uri="{FF2B5EF4-FFF2-40B4-BE49-F238E27FC236}">
                  <a16:creationId xmlns:a16="http://schemas.microsoft.com/office/drawing/2014/main" id="{1E643F5B-E564-9D8A-687A-0F9414C687B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a:extLst>
                <a:ext uri="{FF2B5EF4-FFF2-40B4-BE49-F238E27FC236}">
                  <a16:creationId xmlns:a16="http://schemas.microsoft.com/office/drawing/2014/main" id="{96FB86E7-0660-1049-F377-B48FF370AA8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sp>
        <p:nvSpPr>
          <p:cNvPr id="27" name="文本框 26">
            <a:extLst>
              <a:ext uri="{FF2B5EF4-FFF2-40B4-BE49-F238E27FC236}">
                <a16:creationId xmlns:a16="http://schemas.microsoft.com/office/drawing/2014/main" id="{3755346C-BF15-AD40-0D7B-970666E203E0}"/>
              </a:ext>
            </a:extLst>
          </p:cNvPr>
          <p:cNvSpPr txBox="1"/>
          <p:nvPr/>
        </p:nvSpPr>
        <p:spPr>
          <a:xfrm>
            <a:off x="3884174" y="2212095"/>
            <a:ext cx="710218"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54DFA84-F2D3-5A53-C7D2-5EF7D92203CB}"/>
                  </a:ext>
                </a:extLst>
              </p:cNvPr>
              <p:cNvSpPr txBox="1"/>
              <p:nvPr/>
            </p:nvSpPr>
            <p:spPr>
              <a:xfrm>
                <a:off x="2566284" y="2135284"/>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1</m:t>
                          </m:r>
                        </m:sub>
                      </m:sSub>
                    </m:oMath>
                  </m:oMathPara>
                </a14:m>
                <a:endParaRPr lang="en-US" sz="2800" dirty="0"/>
              </a:p>
            </p:txBody>
          </p:sp>
        </mc:Choice>
        <mc:Fallback xmlns="">
          <p:sp>
            <p:nvSpPr>
              <p:cNvPr id="28" name="文本框 27">
                <a:extLst>
                  <a:ext uri="{FF2B5EF4-FFF2-40B4-BE49-F238E27FC236}">
                    <a16:creationId xmlns:a16="http://schemas.microsoft.com/office/drawing/2014/main" id="{C54DFA84-F2D3-5A53-C7D2-5EF7D92203CB}"/>
                  </a:ext>
                </a:extLst>
              </p:cNvPr>
              <p:cNvSpPr txBox="1">
                <a:spLocks noRot="1" noChangeAspect="1" noMove="1" noResize="1" noEditPoints="1" noAdjustHandles="1" noChangeArrowheads="1" noChangeShapeType="1" noTextEdit="1"/>
              </p:cNvSpPr>
              <p:nvPr/>
            </p:nvSpPr>
            <p:spPr>
              <a:xfrm>
                <a:off x="2566284" y="2135284"/>
                <a:ext cx="60384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00FB895-5102-10E6-FC7C-66A3C021489B}"/>
                  </a:ext>
                </a:extLst>
              </p:cNvPr>
              <p:cNvSpPr txBox="1"/>
              <p:nvPr/>
            </p:nvSpPr>
            <p:spPr>
              <a:xfrm>
                <a:off x="2055061" y="2992521"/>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2</m:t>
                          </m:r>
                        </m:sub>
                      </m:sSub>
                    </m:oMath>
                  </m:oMathPara>
                </a14:m>
                <a:endParaRPr lang="en-US" sz="2800" dirty="0"/>
              </a:p>
            </p:txBody>
          </p:sp>
        </mc:Choice>
        <mc:Fallback xmlns="">
          <p:sp>
            <p:nvSpPr>
              <p:cNvPr id="29" name="文本框 28">
                <a:extLst>
                  <a:ext uri="{FF2B5EF4-FFF2-40B4-BE49-F238E27FC236}">
                    <a16:creationId xmlns:a16="http://schemas.microsoft.com/office/drawing/2014/main" id="{B00FB895-5102-10E6-FC7C-66A3C021489B}"/>
                  </a:ext>
                </a:extLst>
              </p:cNvPr>
              <p:cNvSpPr txBox="1">
                <a:spLocks noRot="1" noChangeAspect="1" noMove="1" noResize="1" noEditPoints="1" noAdjustHandles="1" noChangeArrowheads="1" noChangeShapeType="1" noTextEdit="1"/>
              </p:cNvSpPr>
              <p:nvPr/>
            </p:nvSpPr>
            <p:spPr>
              <a:xfrm>
                <a:off x="2055061" y="2992521"/>
                <a:ext cx="603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9229FAE-4541-6852-FF42-1031FA904B4B}"/>
                  </a:ext>
                </a:extLst>
              </p:cNvPr>
              <p:cNvSpPr txBox="1"/>
              <p:nvPr/>
            </p:nvSpPr>
            <p:spPr>
              <a:xfrm>
                <a:off x="2196575" y="4136198"/>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3</m:t>
                          </m:r>
                        </m:sub>
                      </m:sSub>
                    </m:oMath>
                  </m:oMathPara>
                </a14:m>
                <a:endParaRPr lang="en-US" sz="2800" dirty="0"/>
              </a:p>
            </p:txBody>
          </p:sp>
        </mc:Choice>
        <mc:Fallback xmlns="">
          <p:sp>
            <p:nvSpPr>
              <p:cNvPr id="30" name="文本框 29">
                <a:extLst>
                  <a:ext uri="{FF2B5EF4-FFF2-40B4-BE49-F238E27FC236}">
                    <a16:creationId xmlns:a16="http://schemas.microsoft.com/office/drawing/2014/main" id="{89229FAE-4541-6852-FF42-1031FA904B4B}"/>
                  </a:ext>
                </a:extLst>
              </p:cNvPr>
              <p:cNvSpPr txBox="1">
                <a:spLocks noRot="1" noChangeAspect="1" noMove="1" noResize="1" noEditPoints="1" noAdjustHandles="1" noChangeArrowheads="1" noChangeShapeType="1" noTextEdit="1"/>
              </p:cNvSpPr>
              <p:nvPr/>
            </p:nvSpPr>
            <p:spPr>
              <a:xfrm>
                <a:off x="2196575" y="4136198"/>
                <a:ext cx="603849"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B7D57B8-87F2-7BF5-E5DF-EEDA88B71865}"/>
                  </a:ext>
                </a:extLst>
              </p:cNvPr>
              <p:cNvSpPr txBox="1"/>
              <p:nvPr/>
            </p:nvSpPr>
            <p:spPr>
              <a:xfrm>
                <a:off x="4936241" y="2215066"/>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𝑀</m:t>
                          </m:r>
                        </m:sub>
                      </m:sSub>
                    </m:oMath>
                  </m:oMathPara>
                </a14:m>
                <a:endParaRPr lang="en-US" sz="2800" dirty="0"/>
              </a:p>
            </p:txBody>
          </p:sp>
        </mc:Choice>
        <mc:Fallback xmlns="">
          <p:sp>
            <p:nvSpPr>
              <p:cNvPr id="31" name="文本框 30">
                <a:extLst>
                  <a:ext uri="{FF2B5EF4-FFF2-40B4-BE49-F238E27FC236}">
                    <a16:creationId xmlns:a16="http://schemas.microsoft.com/office/drawing/2014/main" id="{CB7D57B8-87F2-7BF5-E5DF-EEDA88B71865}"/>
                  </a:ext>
                </a:extLst>
              </p:cNvPr>
              <p:cNvSpPr txBox="1">
                <a:spLocks noRot="1" noChangeAspect="1" noMove="1" noResize="1" noEditPoints="1" noAdjustHandles="1" noChangeArrowheads="1" noChangeShapeType="1" noTextEdit="1"/>
              </p:cNvSpPr>
              <p:nvPr/>
            </p:nvSpPr>
            <p:spPr>
              <a:xfrm>
                <a:off x="4936241" y="2215066"/>
                <a:ext cx="603849" cy="523220"/>
              </a:xfrm>
              <a:prstGeom prst="rect">
                <a:avLst/>
              </a:prstGeom>
              <a:blipFill>
                <a:blip r:embed="rId11"/>
                <a:stretch>
                  <a:fillRect r="-1010"/>
                </a:stretch>
              </a:blipFill>
            </p:spPr>
            <p:txBody>
              <a:bodyPr/>
              <a:lstStyle/>
              <a:p>
                <a:r>
                  <a:rPr lang="en-US">
                    <a:noFill/>
                  </a:rPr>
                  <a:t> </a:t>
                </a:r>
              </a:p>
            </p:txBody>
          </p:sp>
        </mc:Fallback>
      </mc:AlternateContent>
      <p:pic>
        <p:nvPicPr>
          <p:cNvPr id="33" name="图形 32" descr="数据库 纯色填充">
            <a:extLst>
              <a:ext uri="{FF2B5EF4-FFF2-40B4-BE49-F238E27FC236}">
                <a16:creationId xmlns:a16="http://schemas.microsoft.com/office/drawing/2014/main" id="{34AEC175-A7EF-BB8F-1D38-3826129CF9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78925" y="3422643"/>
            <a:ext cx="567336" cy="567336"/>
          </a:xfrm>
          <a:prstGeom prst="rect">
            <a:avLst/>
          </a:prstGeom>
        </p:spPr>
      </p:pic>
      <p:sp>
        <p:nvSpPr>
          <p:cNvPr id="34" name="文本框 33">
            <a:extLst>
              <a:ext uri="{FF2B5EF4-FFF2-40B4-BE49-F238E27FC236}">
                <a16:creationId xmlns:a16="http://schemas.microsoft.com/office/drawing/2014/main" id="{7CA149EB-43D1-B518-62C4-ED8B3FAD2392}"/>
              </a:ext>
            </a:extLst>
          </p:cNvPr>
          <p:cNvSpPr txBox="1"/>
          <p:nvPr/>
        </p:nvSpPr>
        <p:spPr>
          <a:xfrm>
            <a:off x="7503220" y="3842944"/>
            <a:ext cx="3778931" cy="107721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Server aggregates global model</a:t>
            </a: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F9E3822C-70EA-F402-80FE-D85963BD4569}"/>
                  </a:ext>
                </a:extLst>
              </p:cNvPr>
              <p:cNvSpPr txBox="1"/>
              <p:nvPr/>
            </p:nvSpPr>
            <p:spPr>
              <a:xfrm>
                <a:off x="6625345" y="2413334"/>
                <a:ext cx="480009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Clients train local models</a:t>
                </a:r>
              </a:p>
              <a:p>
                <a:pPr lvl="1"/>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1</m:t>
                        </m:r>
                      </m:sub>
                    </m:sSub>
                    <m:r>
                      <a:rPr lang="en-US" sz="3200">
                        <a:latin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𝑀</m:t>
                        </m:r>
                      </m:sub>
                    </m:sSub>
                  </m:oMath>
                </a14:m>
                <a:r>
                  <a:rPr lang="en-US" sz="3200" dirty="0"/>
                  <a:t> </a:t>
                </a:r>
              </a:p>
            </p:txBody>
          </p:sp>
        </mc:Choice>
        <mc:Fallback xmlns="">
          <p:sp>
            <p:nvSpPr>
              <p:cNvPr id="35" name="文本框 34">
                <a:extLst>
                  <a:ext uri="{FF2B5EF4-FFF2-40B4-BE49-F238E27FC236}">
                    <a16:creationId xmlns:a16="http://schemas.microsoft.com/office/drawing/2014/main" id="{F9E3822C-70EA-F402-80FE-D85963BD4569}"/>
                  </a:ext>
                </a:extLst>
              </p:cNvPr>
              <p:cNvSpPr txBox="1">
                <a:spLocks noRot="1" noChangeAspect="1" noMove="1" noResize="1" noEditPoints="1" noAdjustHandles="1" noChangeArrowheads="1" noChangeShapeType="1" noTextEdit="1"/>
              </p:cNvSpPr>
              <p:nvPr/>
            </p:nvSpPr>
            <p:spPr>
              <a:xfrm>
                <a:off x="6625345" y="2413334"/>
                <a:ext cx="4800090" cy="1077218"/>
              </a:xfrm>
              <a:prstGeom prst="rect">
                <a:avLst/>
              </a:prstGeom>
              <a:blipFill>
                <a:blip r:embed="rId14"/>
                <a:stretch>
                  <a:fillRect l="-2922" t="-7345"/>
                </a:stretch>
              </a:blipFill>
            </p:spPr>
            <p:txBody>
              <a:bodyPr/>
              <a:lstStyle/>
              <a:p>
                <a:r>
                  <a:rPr lang="en-US">
                    <a:noFill/>
                  </a:rPr>
                  <a:t> </a:t>
                </a:r>
              </a:p>
            </p:txBody>
          </p:sp>
        </mc:Fallback>
      </mc:AlternateContent>
      <p:sp>
        <p:nvSpPr>
          <p:cNvPr id="37" name="文本框 36">
            <a:extLst>
              <a:ext uri="{FF2B5EF4-FFF2-40B4-BE49-F238E27FC236}">
                <a16:creationId xmlns:a16="http://schemas.microsoft.com/office/drawing/2014/main" id="{2AC82503-4AD1-BABB-8FD4-55B3B2EDF9C5}"/>
              </a:ext>
            </a:extLst>
          </p:cNvPr>
          <p:cNvSpPr txBox="1"/>
          <p:nvPr/>
        </p:nvSpPr>
        <p:spPr>
          <a:xfrm>
            <a:off x="6349308" y="5624947"/>
            <a:ext cx="4797650" cy="584775"/>
          </a:xfrm>
          <a:prstGeom prst="rect">
            <a:avLst/>
          </a:prstGeom>
          <a:noFill/>
        </p:spPr>
        <p:txBody>
          <a:bodyPr wrap="square">
            <a:spAutoFit/>
          </a:bodyPr>
          <a:lstStyle/>
          <a:p>
            <a:pPr marL="285750" indent="-285750">
              <a:buFont typeface="Arial" panose="020B0604020202020204" pitchFamily="34" charset="0"/>
              <a:buChar char="•"/>
            </a:pPr>
            <a:r>
              <a:rPr lang="en-US" altLang="zh-CN" sz="3200" dirty="0"/>
              <a:t>Can take many iterations</a:t>
            </a:r>
          </a:p>
        </p:txBody>
      </p:sp>
      <p:sp>
        <p:nvSpPr>
          <p:cNvPr id="40" name="文本框 39">
            <a:extLst>
              <a:ext uri="{FF2B5EF4-FFF2-40B4-BE49-F238E27FC236}">
                <a16:creationId xmlns:a16="http://schemas.microsoft.com/office/drawing/2014/main" id="{F4F9C6A5-898C-9D47-E6F2-BB38388F025C}"/>
              </a:ext>
            </a:extLst>
          </p:cNvPr>
          <p:cNvSpPr txBox="1"/>
          <p:nvPr/>
        </p:nvSpPr>
        <p:spPr>
          <a:xfrm>
            <a:off x="5238165" y="1416357"/>
            <a:ext cx="6465693" cy="523220"/>
          </a:xfrm>
          <a:prstGeom prst="rect">
            <a:avLst/>
          </a:prstGeom>
          <a:noFill/>
        </p:spPr>
        <p:txBody>
          <a:bodyPr wrap="square" rtlCol="0">
            <a:spAutoFit/>
          </a:bodyPr>
          <a:lstStyle/>
          <a:p>
            <a:r>
              <a:rPr lang="en-US" sz="2800" dirty="0"/>
              <a:t>[</a:t>
            </a:r>
            <a:r>
              <a:rPr lang="en-US" sz="2800" dirty="0" err="1"/>
              <a:t>Bonawitz</a:t>
            </a:r>
            <a:r>
              <a:rPr lang="en-US" sz="2800" dirty="0"/>
              <a:t> et al. 2019], [</a:t>
            </a:r>
            <a:r>
              <a:rPr lang="en-US" sz="2800" dirty="0" err="1"/>
              <a:t>Kairouz</a:t>
            </a:r>
            <a:r>
              <a:rPr lang="en-US" sz="2800" dirty="0"/>
              <a:t> et al. 2021]</a:t>
            </a:r>
          </a:p>
        </p:txBody>
      </p:sp>
      <p:sp>
        <p:nvSpPr>
          <p:cNvPr id="39" name="对话气泡: 椭圆形 38">
            <a:extLst>
              <a:ext uri="{FF2B5EF4-FFF2-40B4-BE49-F238E27FC236}">
                <a16:creationId xmlns:a16="http://schemas.microsoft.com/office/drawing/2014/main" id="{54ECCF7E-DB99-27B9-A215-9E907DC7E70E}"/>
              </a:ext>
            </a:extLst>
          </p:cNvPr>
          <p:cNvSpPr/>
          <p:nvPr/>
        </p:nvSpPr>
        <p:spPr>
          <a:xfrm>
            <a:off x="3349398" y="1776329"/>
            <a:ext cx="3529249" cy="1399970"/>
          </a:xfrm>
          <a:prstGeom prst="wedgeEllipseCallout">
            <a:avLst>
              <a:gd name="adj1" fmla="val -53036"/>
              <a:gd name="adj2" fmla="val 4832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Local models still leaked to server!</a:t>
            </a:r>
          </a:p>
        </p:txBody>
      </p:sp>
    </p:spTree>
    <p:extLst>
      <p:ext uri="{BB962C8B-B14F-4D97-AF65-F5344CB8AC3E}">
        <p14:creationId xmlns:p14="http://schemas.microsoft.com/office/powerpoint/2010/main" val="30159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P spid="34" grpId="0"/>
      <p:bldP spid="35" grpId="0"/>
      <p:bldP spid="37" grpId="0"/>
      <p:bldP spid="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8" y="1789157"/>
                <a:ext cx="8925234" cy="1124026"/>
              </a:xfrm>
              <a:prstGeom prst="rect">
                <a:avLst/>
              </a:prstGeom>
              <a:noFill/>
            </p:spPr>
            <p:txBody>
              <a:bodyPr wrap="square" rtlCol="0">
                <a:spAutoFit/>
              </a:bodyPr>
              <a:lstStyle/>
              <a:p>
                <a:pPr marL="514350" indent="-514350">
                  <a:buFont typeface="+mj-lt"/>
                  <a:buAutoNum type="arabicPeriod"/>
                </a:pPr>
                <a:r>
                  <a:rPr lang="en-US" sz="3200" dirty="0">
                    <a:solidFill>
                      <a:schemeClr val="tx1"/>
                    </a:solidFill>
                  </a:rPr>
                  <a:t>Every client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secret shares one-time pad </a:t>
                </a:r>
                <a14:m>
                  <m:oMath xmlns:m="http://schemas.openxmlformats.org/officeDocument/2006/math">
                    <m:sSubSup>
                      <m:sSubSupPr>
                        <m:ctrlPr>
                          <a:rPr lang="en-US" sz="3200" i="1">
                            <a:solidFill>
                              <a:schemeClr val="tx1"/>
                            </a:solidFill>
                            <a:latin typeface="Cambria Math" panose="02040503050406030204" pitchFamily="18" charset="0"/>
                          </a:rPr>
                        </m:ctrlPr>
                      </m:sSubSup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rPr>
                              <m:t>𝑟</m:t>
                            </m:r>
                          </m:e>
                        </m:acc>
                      </m:e>
                      <m:sub>
                        <m:r>
                          <a:rPr lang="en-US" sz="3200" i="1">
                            <a:solidFill>
                              <a:schemeClr val="tx1"/>
                            </a:solidFill>
                            <a:latin typeface="Cambria Math" panose="02040503050406030204" pitchFamily="18" charset="0"/>
                          </a:rPr>
                          <m:t>𝑖</m:t>
                        </m:r>
                      </m:sub>
                      <m:sup>
                        <m:r>
                          <a:rPr lang="en-US" sz="3200" i="1">
                            <a:solidFill>
                              <a:schemeClr val="tx1"/>
                            </a:solidFill>
                            <a:latin typeface="Cambria Math" panose="02040503050406030204" pitchFamily="18" charset="0"/>
                          </a:rPr>
                          <m:t>𝑡</m:t>
                        </m:r>
                      </m:sup>
                    </m:sSubSup>
                    <m:r>
                      <a:rPr lang="en-US" sz="3200" i="1">
                        <a:solidFill>
                          <a:schemeClr val="tx1"/>
                        </a:solidFill>
                        <a:latin typeface="Cambria Math" panose="02040503050406030204" pitchFamily="18" charset="0"/>
                      </a:rPr>
                      <m:t> </m:t>
                    </m:r>
                  </m:oMath>
                </a14:m>
                <a:endParaRPr lang="en-US" sz="3200" dirty="0">
                  <a:solidFill>
                    <a:schemeClr val="tx1"/>
                  </a:solidFill>
                </a:endParaRPr>
              </a:p>
              <a:p>
                <a:pPr marL="514350" indent="-514350">
                  <a:buFont typeface="+mj-lt"/>
                  <a:buAutoNum type="arabicPeriod"/>
                </a:pPr>
                <a:r>
                  <a:rPr lang="en-US" sz="3200" dirty="0">
                    <a:solidFill>
                      <a:schemeClr val="tx1"/>
                    </a:solidFill>
                  </a:rPr>
                  <a:t>Every client </a:t>
                </a:r>
                <a14:m>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𝑖</m:t>
                        </m:r>
                      </m:sub>
                    </m:sSub>
                  </m:oMath>
                </a14:m>
                <a:r>
                  <a:rPr lang="en-US" sz="3200" dirty="0">
                    <a:solidFill>
                      <a:schemeClr val="tx1"/>
                    </a:solidFill>
                  </a:rPr>
                  <a:t> sends masked input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𝑧</m:t>
                        </m:r>
                      </m:e>
                      <m:sub>
                        <m:r>
                          <a:rPr lang="en-US" sz="3200" i="1">
                            <a:latin typeface="Cambria Math" panose="02040503050406030204" pitchFamily="18" charset="0"/>
                          </a:rPr>
                          <m:t>𝑖</m:t>
                        </m:r>
                      </m:sub>
                      <m:sup>
                        <m:r>
                          <a:rPr lang="en-US" sz="3200" i="1">
                            <a:latin typeface="Cambria Math" panose="02040503050406030204" pitchFamily="18" charset="0"/>
                          </a:rPr>
                          <m:t>𝑡</m:t>
                        </m:r>
                      </m:sup>
                    </m:sSubSup>
                  </m:oMath>
                </a14:m>
                <a:endParaRPr lang="en-US" sz="3200" dirty="0">
                  <a:solidFill>
                    <a:schemeClr val="tx1"/>
                  </a:solidFill>
                </a:endParaRPr>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8" y="1789157"/>
                <a:ext cx="8925234" cy="1124026"/>
              </a:xfrm>
              <a:prstGeom prst="rect">
                <a:avLst/>
              </a:prstGeom>
              <a:blipFill>
                <a:blip r:embed="rId3"/>
                <a:stretch>
                  <a:fillRect l="-1775" t="-5946" b="-172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581AE30-EB08-70A5-73A3-83ADE35161ED}"/>
                  </a:ext>
                </a:extLst>
              </p:cNvPr>
              <p:cNvSpPr txBox="1"/>
              <p:nvPr/>
            </p:nvSpPr>
            <p:spPr>
              <a:xfrm>
                <a:off x="3382474" y="5360457"/>
                <a:ext cx="2928007" cy="974434"/>
              </a:xfrm>
              <a:prstGeom prst="rect">
                <a:avLst/>
              </a:prstGeom>
              <a:noFill/>
            </p:spPr>
            <p:txBody>
              <a:bodyPr wrap="square">
                <a:spAutoFit/>
              </a:bodyPr>
              <a:lstStyle/>
              <a:p>
                <a:pPr lvl="1"/>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𝑖</m:t>
                        </m:r>
                      </m:sub>
                    </m:sSub>
                  </m:oMath>
                </a14:m>
                <a:r>
                  <a:rPr lang="en-US" sz="2800" b="0" i="1" dirty="0">
                    <a:solidFill>
                      <a:schemeClr val="tx1"/>
                    </a:solidFill>
                    <a:latin typeface="Cambria Math" panose="02040503050406030204" pitchFamily="18" charset="0"/>
                  </a:rPr>
                  <a:t> </a:t>
                </a:r>
                <a:r>
                  <a:rPr lang="en-US" sz="2800" dirty="0"/>
                  <a:t>computes</a:t>
                </a:r>
                <a:endParaRPr lang="en-US" sz="2800"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𝑧</m:t>
                              </m:r>
                            </m:e>
                          </m:acc>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r>
                        <a:rPr lang="en-US" sz="2800" b="0" i="1" smtClean="0">
                          <a:solidFill>
                            <a:schemeClr val="tx1"/>
                          </a:solidFill>
                          <a:latin typeface="Cambria Math" panose="02040503050406030204" pitchFamily="18" charset="0"/>
                        </a:rPr>
                        <m:t>=</m:t>
                      </m:r>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𝑖</m:t>
                          </m:r>
                        </m:sub>
                        <m:sup>
                          <m:r>
                            <a:rPr lang="en-US" sz="2800" i="1">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𝑡</m:t>
                          </m:r>
                        </m:sup>
                      </m:sSubSup>
                    </m:oMath>
                  </m:oMathPara>
                </a14:m>
                <a:endParaRPr lang="en-US" sz="2800" b="0" dirty="0">
                  <a:solidFill>
                    <a:schemeClr val="tx1"/>
                  </a:solidFill>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D581AE30-EB08-70A5-73A3-83ADE35161ED}"/>
                  </a:ext>
                </a:extLst>
              </p:cNvPr>
              <p:cNvSpPr txBox="1">
                <a:spLocks noRot="1" noChangeAspect="1" noMove="1" noResize="1" noEditPoints="1" noAdjustHandles="1" noChangeArrowheads="1" noChangeShapeType="1" noTextEdit="1"/>
              </p:cNvSpPr>
              <p:nvPr/>
            </p:nvSpPr>
            <p:spPr>
              <a:xfrm>
                <a:off x="3382474" y="5360457"/>
                <a:ext cx="2928007" cy="974434"/>
              </a:xfrm>
              <a:prstGeom prst="rect">
                <a:avLst/>
              </a:prstGeom>
              <a:blipFill>
                <a:blip r:embed="rId4"/>
                <a:stretch>
                  <a:fillRect t="-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09832AA-6853-D15F-55E5-35BE6E9AFA83}"/>
                  </a:ext>
                </a:extLst>
              </p:cNvPr>
              <p:cNvSpPr txBox="1"/>
              <p:nvPr/>
            </p:nvSpPr>
            <p:spPr>
              <a:xfrm>
                <a:off x="9063040" y="3691731"/>
                <a:ext cx="674126" cy="5262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𝑀</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7" name="文本框 6">
                <a:extLst>
                  <a:ext uri="{FF2B5EF4-FFF2-40B4-BE49-F238E27FC236}">
                    <a16:creationId xmlns:a16="http://schemas.microsoft.com/office/drawing/2014/main" id="{909832AA-6853-D15F-55E5-35BE6E9AFA83}"/>
                  </a:ext>
                </a:extLst>
              </p:cNvPr>
              <p:cNvSpPr txBox="1">
                <a:spLocks noRot="1" noChangeAspect="1" noMove="1" noResize="1" noEditPoints="1" noAdjustHandles="1" noChangeArrowheads="1" noChangeShapeType="1" noTextEdit="1"/>
              </p:cNvSpPr>
              <p:nvPr/>
            </p:nvSpPr>
            <p:spPr>
              <a:xfrm>
                <a:off x="9063040" y="3691731"/>
                <a:ext cx="674126" cy="5262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CBC06EE-F8CD-0B7F-86DD-9E0635F06EFB}"/>
                  </a:ext>
                </a:extLst>
              </p:cNvPr>
              <p:cNvSpPr txBox="1"/>
              <p:nvPr/>
            </p:nvSpPr>
            <p:spPr>
              <a:xfrm>
                <a:off x="7437831" y="3748529"/>
                <a:ext cx="674126" cy="525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1</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0" name="文本框 9">
                <a:extLst>
                  <a:ext uri="{FF2B5EF4-FFF2-40B4-BE49-F238E27FC236}">
                    <a16:creationId xmlns:a16="http://schemas.microsoft.com/office/drawing/2014/main" id="{1CBC06EE-F8CD-0B7F-86DD-9E0635F06EFB}"/>
                  </a:ext>
                </a:extLst>
              </p:cNvPr>
              <p:cNvSpPr txBox="1">
                <a:spLocks noRot="1" noChangeAspect="1" noMove="1" noResize="1" noEditPoints="1" noAdjustHandles="1" noChangeArrowheads="1" noChangeShapeType="1" noTextEdit="1"/>
              </p:cNvSpPr>
              <p:nvPr/>
            </p:nvSpPr>
            <p:spPr>
              <a:xfrm>
                <a:off x="7437831" y="3748529"/>
                <a:ext cx="674126" cy="52514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5F5C0AD-B014-62D0-E09E-3B18158FBCCB}"/>
                  </a:ext>
                </a:extLst>
              </p:cNvPr>
              <p:cNvSpPr txBox="1"/>
              <p:nvPr/>
            </p:nvSpPr>
            <p:spPr>
              <a:xfrm>
                <a:off x="6839716" y="4313836"/>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2</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1" name="文本框 10">
                <a:extLst>
                  <a:ext uri="{FF2B5EF4-FFF2-40B4-BE49-F238E27FC236}">
                    <a16:creationId xmlns:a16="http://schemas.microsoft.com/office/drawing/2014/main" id="{C5F5C0AD-B014-62D0-E09E-3B18158FBCCB}"/>
                  </a:ext>
                </a:extLst>
              </p:cNvPr>
              <p:cNvSpPr txBox="1">
                <a:spLocks noRot="1" noChangeAspect="1" noMove="1" noResize="1" noEditPoints="1" noAdjustHandles="1" noChangeArrowheads="1" noChangeShapeType="1" noTextEdit="1"/>
              </p:cNvSpPr>
              <p:nvPr/>
            </p:nvSpPr>
            <p:spPr>
              <a:xfrm>
                <a:off x="6839716" y="4313836"/>
                <a:ext cx="674126" cy="52604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B45BB5D-8A5F-338C-18BC-97831CEF58D6}"/>
                  </a:ext>
                </a:extLst>
              </p:cNvPr>
              <p:cNvSpPr txBox="1"/>
              <p:nvPr/>
            </p:nvSpPr>
            <p:spPr>
              <a:xfrm>
                <a:off x="6869011" y="5100969"/>
                <a:ext cx="674126" cy="564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2" name="文本框 11">
                <a:extLst>
                  <a:ext uri="{FF2B5EF4-FFF2-40B4-BE49-F238E27FC236}">
                    <a16:creationId xmlns:a16="http://schemas.microsoft.com/office/drawing/2014/main" id="{1B45BB5D-8A5F-338C-18BC-97831CEF58D6}"/>
                  </a:ext>
                </a:extLst>
              </p:cNvPr>
              <p:cNvSpPr txBox="1">
                <a:spLocks noRot="1" noChangeAspect="1" noMove="1" noResize="1" noEditPoints="1" noAdjustHandles="1" noChangeArrowheads="1" noChangeShapeType="1" noTextEdit="1"/>
              </p:cNvSpPr>
              <p:nvPr/>
            </p:nvSpPr>
            <p:spPr>
              <a:xfrm>
                <a:off x="6869011" y="5100969"/>
                <a:ext cx="674126" cy="564193"/>
              </a:xfrm>
              <a:prstGeom prst="rect">
                <a:avLst/>
              </a:prstGeom>
              <a:blipFill>
                <a:blip r:embed="rId8"/>
                <a:stretch>
                  <a:fillRect/>
                </a:stretch>
              </a:blipFill>
            </p:spPr>
            <p:txBody>
              <a:bodyPr/>
              <a:lstStyle/>
              <a:p>
                <a:r>
                  <a:rPr lang="en-US">
                    <a:noFill/>
                  </a:rPr>
                  <a:t> </a:t>
                </a:r>
              </a:p>
            </p:txBody>
          </p:sp>
        </mc:Fallback>
      </mc:AlternateContent>
      <p:grpSp>
        <p:nvGrpSpPr>
          <p:cNvPr id="13" name="组合 12">
            <a:extLst>
              <a:ext uri="{FF2B5EF4-FFF2-40B4-BE49-F238E27FC236}">
                <a16:creationId xmlns:a16="http://schemas.microsoft.com/office/drawing/2014/main" id="{4A00E212-F7DF-C1A2-876C-1A457D077EEE}"/>
              </a:ext>
            </a:extLst>
          </p:cNvPr>
          <p:cNvGrpSpPr/>
          <p:nvPr/>
        </p:nvGrpSpPr>
        <p:grpSpPr>
          <a:xfrm>
            <a:off x="5824728" y="3008376"/>
            <a:ext cx="4984736" cy="3616520"/>
            <a:chOff x="5004989" y="2927932"/>
            <a:chExt cx="4984736" cy="3616520"/>
          </a:xfrm>
        </p:grpSpPr>
        <p:pic>
          <p:nvPicPr>
            <p:cNvPr id="14" name="图形 13" descr="云 轮廓">
              <a:extLst>
                <a:ext uri="{FF2B5EF4-FFF2-40B4-BE49-F238E27FC236}">
                  <a16:creationId xmlns:a16="http://schemas.microsoft.com/office/drawing/2014/main" id="{8583F42F-BD8E-D2C5-7F25-905BC59B5A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13727" y="4240899"/>
              <a:ext cx="1021082" cy="1021082"/>
            </a:xfrm>
            <a:prstGeom prst="rect">
              <a:avLst/>
            </a:prstGeom>
          </p:spPr>
        </p:pic>
        <p:cxnSp>
          <p:nvCxnSpPr>
            <p:cNvPr id="15" name="直接箭头连接符 14">
              <a:extLst>
                <a:ext uri="{FF2B5EF4-FFF2-40B4-BE49-F238E27FC236}">
                  <a16:creationId xmlns:a16="http://schemas.microsoft.com/office/drawing/2014/main" id="{9E4A3C64-FF93-D474-F7AD-68866A9DF413}"/>
                </a:ext>
              </a:extLst>
            </p:cNvPr>
            <p:cNvCxnSpPr>
              <a:cxnSpLocks/>
            </p:cNvCxnSpPr>
            <p:nvPr/>
          </p:nvCxnSpPr>
          <p:spPr>
            <a:xfrm rot="2114218">
              <a:off x="6166720" y="4227034"/>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16" name="图形 15" descr="智能手机 轮廓">
              <a:extLst>
                <a:ext uri="{FF2B5EF4-FFF2-40B4-BE49-F238E27FC236}">
                  <a16:creationId xmlns:a16="http://schemas.microsoft.com/office/drawing/2014/main" id="{8730E9AD-C170-0A36-5320-8CA34EB70E6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90742" y="2927932"/>
              <a:ext cx="914400" cy="914400"/>
            </a:xfrm>
            <a:prstGeom prst="rect">
              <a:avLst/>
            </a:prstGeom>
          </p:spPr>
        </p:pic>
        <p:pic>
          <p:nvPicPr>
            <p:cNvPr id="17" name="图形 16" descr="智能手机 轮廓">
              <a:extLst>
                <a:ext uri="{FF2B5EF4-FFF2-40B4-BE49-F238E27FC236}">
                  <a16:creationId xmlns:a16="http://schemas.microsoft.com/office/drawing/2014/main" id="{D7ED91BF-6868-F4BD-738F-35319162B31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4989" y="4347581"/>
              <a:ext cx="914400" cy="914400"/>
            </a:xfrm>
            <a:prstGeom prst="rect">
              <a:avLst/>
            </a:prstGeom>
          </p:spPr>
        </p:pic>
        <p:pic>
          <p:nvPicPr>
            <p:cNvPr id="18" name="图形 17" descr="智能手机 轮廓">
              <a:extLst>
                <a:ext uri="{FF2B5EF4-FFF2-40B4-BE49-F238E27FC236}">
                  <a16:creationId xmlns:a16="http://schemas.microsoft.com/office/drawing/2014/main" id="{E8DB0C77-8695-3C27-E8F0-18817FB396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65765" y="5630052"/>
              <a:ext cx="914400" cy="914400"/>
            </a:xfrm>
            <a:prstGeom prst="rect">
              <a:avLst/>
            </a:prstGeom>
          </p:spPr>
        </p:pic>
        <p:pic>
          <p:nvPicPr>
            <p:cNvPr id="19" name="图形 18" descr="智能手机 轮廓">
              <a:extLst>
                <a:ext uri="{FF2B5EF4-FFF2-40B4-BE49-F238E27FC236}">
                  <a16:creationId xmlns:a16="http://schemas.microsoft.com/office/drawing/2014/main" id="{FFE5FB1B-F13E-E490-EF8E-B99421E464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75325" y="3092028"/>
              <a:ext cx="914400" cy="914400"/>
            </a:xfrm>
            <a:prstGeom prst="rect">
              <a:avLst/>
            </a:prstGeom>
          </p:spPr>
        </p:pic>
        <p:cxnSp>
          <p:nvCxnSpPr>
            <p:cNvPr id="20" name="直接箭头连接符 19">
              <a:extLst>
                <a:ext uri="{FF2B5EF4-FFF2-40B4-BE49-F238E27FC236}">
                  <a16:creationId xmlns:a16="http://schemas.microsoft.com/office/drawing/2014/main" id="{10D4EFF4-07EE-0C90-9B72-33850A63261F}"/>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2C61F9CE-280C-E177-390C-39E9A0DE1B68}"/>
                </a:ext>
              </a:extLst>
            </p:cNvPr>
            <p:cNvCxnSpPr>
              <a:cxnSpLocks/>
            </p:cNvCxnSpPr>
            <p:nvPr/>
          </p:nvCxnSpPr>
          <p:spPr>
            <a:xfrm>
              <a:off x="5852229" y="4771826"/>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7F5665B4-68D2-B44D-6D38-20BE2652D11E}"/>
                </a:ext>
              </a:extLst>
            </p:cNvPr>
            <p:cNvCxnSpPr>
              <a:cxnSpLocks/>
            </p:cNvCxnSpPr>
            <p:nvPr/>
          </p:nvCxnSpPr>
          <p:spPr>
            <a:xfrm rot="19343846">
              <a:off x="6053172" y="540853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23" name="图形 22" descr="数据库 纯色填充">
              <a:extLst>
                <a:ext uri="{FF2B5EF4-FFF2-40B4-BE49-F238E27FC236}">
                  <a16:creationId xmlns:a16="http://schemas.microsoft.com/office/drawing/2014/main" id="{8A2349E3-EEE0-3B40-EADF-8C6895AAE08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19342" y="4424117"/>
              <a:ext cx="567336" cy="567336"/>
            </a:xfrm>
            <a:prstGeom prst="rect">
              <a:avLst/>
            </a:prstGeom>
          </p:spPr>
        </p:pic>
      </p:grpSp>
      <p:sp>
        <p:nvSpPr>
          <p:cNvPr id="26" name="标题 1">
            <a:extLst>
              <a:ext uri="{FF2B5EF4-FFF2-40B4-BE49-F238E27FC236}">
                <a16:creationId xmlns:a16="http://schemas.microsoft.com/office/drawing/2014/main" id="{94C0E5D5-925F-5D32-BA49-08FCED5C22A5}"/>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Strawman: w/ linear secret sharing</a:t>
            </a:r>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C624A13B-0177-2DF0-A1A1-196EC84BE072}"/>
                  </a:ext>
                </a:extLst>
              </p:cNvPr>
              <p:cNvSpPr txBox="1"/>
              <p:nvPr/>
            </p:nvSpPr>
            <p:spPr>
              <a:xfrm>
                <a:off x="7957710" y="5100429"/>
                <a:ext cx="4056977" cy="954107"/>
              </a:xfrm>
              <a:prstGeom prst="rect">
                <a:avLst/>
              </a:prstGeom>
              <a:noFill/>
            </p:spPr>
            <p:txBody>
              <a:bodyPr wrap="square">
                <a:spAutoFit/>
              </a:bodyPr>
              <a:lstStyle/>
              <a:p>
                <a:pPr lvl="1"/>
                <a:r>
                  <a:rPr lang="en-US" sz="2800" dirty="0"/>
                  <a:t>Server computes</a:t>
                </a:r>
              </a:p>
              <a:p>
                <a:pPr lvl="1"/>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𝑈</m:t>
                          </m:r>
                        </m:sub>
                      </m:sSub>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𝑖</m:t>
                          </m:r>
                        </m:sub>
                      </m:sSub>
                    </m:oMath>
                  </m:oMathPara>
                </a14:m>
                <a:endParaRPr lang="en-US" sz="2800" dirty="0"/>
              </a:p>
            </p:txBody>
          </p:sp>
        </mc:Choice>
        <mc:Fallback xmlns="">
          <p:sp>
            <p:nvSpPr>
              <p:cNvPr id="29" name="文本框 28">
                <a:extLst>
                  <a:ext uri="{FF2B5EF4-FFF2-40B4-BE49-F238E27FC236}">
                    <a16:creationId xmlns:a16="http://schemas.microsoft.com/office/drawing/2014/main" id="{C624A13B-0177-2DF0-A1A1-196EC84BE072}"/>
                  </a:ext>
                </a:extLst>
              </p:cNvPr>
              <p:cNvSpPr txBox="1">
                <a:spLocks noRot="1" noChangeAspect="1" noMove="1" noResize="1" noEditPoints="1" noAdjustHandles="1" noChangeArrowheads="1" noChangeShapeType="1" noTextEdit="1"/>
              </p:cNvSpPr>
              <p:nvPr/>
            </p:nvSpPr>
            <p:spPr>
              <a:xfrm>
                <a:off x="7957710" y="5100429"/>
                <a:ext cx="4056977" cy="954107"/>
              </a:xfrm>
              <a:prstGeom prst="rect">
                <a:avLst/>
              </a:prstGeom>
              <a:blipFill>
                <a:blip r:embed="rId15"/>
                <a:stretch>
                  <a:fillRect t="-6410"/>
                </a:stretch>
              </a:blipFill>
            </p:spPr>
            <p:txBody>
              <a:bodyPr/>
              <a:lstStyle/>
              <a:p>
                <a:r>
                  <a:rPr lang="en-US">
                    <a:noFill/>
                  </a:rPr>
                  <a:t> </a:t>
                </a:r>
              </a:p>
            </p:txBody>
          </p:sp>
        </mc:Fallback>
      </mc:AlternateContent>
    </p:spTree>
    <p:extLst>
      <p:ext uri="{BB962C8B-B14F-4D97-AF65-F5344CB8AC3E}">
        <p14:creationId xmlns:p14="http://schemas.microsoft.com/office/powerpoint/2010/main" val="235140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7" y="1789157"/>
                <a:ext cx="10783531" cy="1100622"/>
              </a:xfrm>
              <a:prstGeom prst="rect">
                <a:avLst/>
              </a:prstGeom>
              <a:noFill/>
            </p:spPr>
            <p:txBody>
              <a:bodyPr wrap="square" rtlCol="0">
                <a:spAutoFit/>
              </a:bodyPr>
              <a:lstStyle/>
              <a:p>
                <a:r>
                  <a:rPr lang="en-US" sz="3200" dirty="0">
                    <a:solidFill>
                      <a:schemeClr val="tx1"/>
                    </a:solidFill>
                  </a:rPr>
                  <a:t>      Every client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secret shares </a:t>
                </a:r>
                <a:r>
                  <a:rPr lang="en-US" sz="3200" dirty="0">
                    <a:solidFill>
                      <a:srgbClr val="FF0000"/>
                    </a:solidFill>
                  </a:rPr>
                  <a:t>masking key </a:t>
                </a:r>
                <a14:m>
                  <m:oMath xmlns:m="http://schemas.openxmlformats.org/officeDocument/2006/math">
                    <m:sSub>
                      <m:sSubPr>
                        <m:ctrlPr>
                          <a:rPr lang="en-US" sz="3200" b="0" i="1" dirty="0" smtClean="0">
                            <a:solidFill>
                              <a:srgbClr val="FF0000"/>
                            </a:solidFill>
                            <a:latin typeface="Cambria Math" panose="02040503050406030204" pitchFamily="18" charset="0"/>
                          </a:rPr>
                        </m:ctrlPr>
                      </m:sSubPr>
                      <m:e>
                        <m:acc>
                          <m:accPr>
                            <m:chr m:val="⃗"/>
                            <m:ctrlPr>
                              <a:rPr lang="en-US" sz="3200" b="0" i="1" smtClean="0">
                                <a:solidFill>
                                  <a:srgbClr val="FF0000"/>
                                </a:solidFill>
                                <a:latin typeface="Cambria Math" panose="02040503050406030204" pitchFamily="18" charset="0"/>
                              </a:rPr>
                            </m:ctrlPr>
                          </m:accPr>
                          <m:e>
                            <m:r>
                              <a:rPr lang="en-US" sz="3200" b="0" i="1" smtClean="0">
                                <a:solidFill>
                                  <a:srgbClr val="FF0000"/>
                                </a:solidFill>
                                <a:latin typeface="Cambria Math" panose="02040503050406030204" pitchFamily="18" charset="0"/>
                              </a:rPr>
                              <m:t>𝑠</m:t>
                            </m:r>
                          </m:e>
                        </m:acc>
                      </m:e>
                      <m:sub>
                        <m:r>
                          <a:rPr lang="en-US" sz="3200" b="0" i="1" dirty="0" smtClean="0">
                            <a:solidFill>
                              <a:srgbClr val="FF0000"/>
                            </a:solidFill>
                            <a:latin typeface="Cambria Math" panose="02040503050406030204" pitchFamily="18" charset="0"/>
                          </a:rPr>
                          <m:t>𝑖</m:t>
                        </m:r>
                      </m:sub>
                    </m:sSub>
                  </m:oMath>
                </a14:m>
                <a:endParaRPr lang="en-US" sz="3200" dirty="0">
                  <a:solidFill>
                    <a:schemeClr val="tx1"/>
                  </a:solidFill>
                </a:endParaRPr>
              </a:p>
              <a:p>
                <a:pPr marL="514350" indent="-514350">
                  <a:buFont typeface="+mj-lt"/>
                  <a:buAutoNum type="arabicPeriod"/>
                </a:pPr>
                <a:r>
                  <a:rPr lang="en-US" sz="3200" dirty="0">
                    <a:solidFill>
                      <a:schemeClr val="tx1"/>
                    </a:solidFill>
                  </a:rPr>
                  <a:t>Every client </a:t>
                </a:r>
                <a14:m>
                  <m:oMath xmlns:m="http://schemas.openxmlformats.org/officeDocument/2006/math">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𝑃</m:t>
                        </m:r>
                      </m:e>
                      <m:sub>
                        <m:r>
                          <a:rPr lang="en-US" sz="3200" b="0" i="1" smtClean="0">
                            <a:solidFill>
                              <a:schemeClr val="tx1"/>
                            </a:solidFill>
                            <a:latin typeface="Cambria Math" panose="02040503050406030204" pitchFamily="18" charset="0"/>
                          </a:rPr>
                          <m:t>𝑖</m:t>
                        </m:r>
                      </m:sub>
                    </m:sSub>
                  </m:oMath>
                </a14:m>
                <a:r>
                  <a:rPr lang="en-US" sz="3200" dirty="0">
                    <a:solidFill>
                      <a:schemeClr val="tx1"/>
                    </a:solidFill>
                  </a:rPr>
                  <a:t> sends masked input </a:t>
                </a:r>
                <a14:m>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𝑧</m:t>
                        </m:r>
                      </m:e>
                      <m:sub>
                        <m:r>
                          <a:rPr lang="en-US" sz="3200" i="1">
                            <a:latin typeface="Cambria Math" panose="02040503050406030204" pitchFamily="18" charset="0"/>
                          </a:rPr>
                          <m:t>𝑖</m:t>
                        </m:r>
                      </m:sub>
                      <m:sup>
                        <m:r>
                          <a:rPr lang="en-US" sz="3200" i="1">
                            <a:latin typeface="Cambria Math" panose="02040503050406030204" pitchFamily="18" charset="0"/>
                          </a:rPr>
                          <m:t>𝑡</m:t>
                        </m:r>
                      </m:sup>
                    </m:sSubSup>
                  </m:oMath>
                </a14:m>
                <a:endParaRPr lang="en-US" sz="3200" dirty="0">
                  <a:solidFill>
                    <a:schemeClr val="tx1"/>
                  </a:solidFill>
                </a:endParaRPr>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7" y="1789157"/>
                <a:ext cx="10783531" cy="1100622"/>
              </a:xfrm>
              <a:prstGeom prst="rect">
                <a:avLst/>
              </a:prstGeom>
              <a:blipFill>
                <a:blip r:embed="rId3"/>
                <a:stretch>
                  <a:fillRect l="-1470" t="-6630" b="-17680"/>
                </a:stretch>
              </a:blipFill>
            </p:spPr>
            <p:txBody>
              <a:bodyPr/>
              <a:lstStyle/>
              <a:p>
                <a:r>
                  <a:rPr lang="en-US">
                    <a:noFill/>
                  </a:rPr>
                  <a:t> </a:t>
                </a:r>
              </a:p>
            </p:txBody>
          </p:sp>
        </mc:Fallback>
      </mc:AlternateContent>
      <p:sp>
        <p:nvSpPr>
          <p:cNvPr id="2" name="标题 1">
            <a:extLst>
              <a:ext uri="{FF2B5EF4-FFF2-40B4-BE49-F238E27FC236}">
                <a16:creationId xmlns:a16="http://schemas.microsoft.com/office/drawing/2014/main" id="{E646D076-76E2-9C75-A780-23E21205059C}"/>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Key-homomorphic Masking</a:t>
            </a:r>
          </a:p>
        </p:txBody>
      </p:sp>
      <p:sp>
        <p:nvSpPr>
          <p:cNvPr id="3" name="文本框 2">
            <a:extLst>
              <a:ext uri="{FF2B5EF4-FFF2-40B4-BE49-F238E27FC236}">
                <a16:creationId xmlns:a16="http://schemas.microsoft.com/office/drawing/2014/main" id="{4A20A686-321A-A044-6BD8-03194D822626}"/>
              </a:ext>
            </a:extLst>
          </p:cNvPr>
          <p:cNvSpPr txBox="1"/>
          <p:nvPr/>
        </p:nvSpPr>
        <p:spPr>
          <a:xfrm>
            <a:off x="295701" y="1789157"/>
            <a:ext cx="1285570" cy="584775"/>
          </a:xfrm>
          <a:prstGeom prst="rect">
            <a:avLst/>
          </a:prstGeom>
          <a:noFill/>
        </p:spPr>
        <p:txBody>
          <a:bodyPr wrap="square">
            <a:spAutoFit/>
          </a:bodyPr>
          <a:lstStyle/>
          <a:p>
            <a:r>
              <a:rPr lang="en-US" sz="3200" b="0" dirty="0"/>
              <a:t>Setup:</a:t>
            </a:r>
            <a:endParaRPr lang="en-US" sz="3200" dirty="0"/>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D581AE30-EB08-70A5-73A3-83ADE35161ED}"/>
                  </a:ext>
                </a:extLst>
              </p:cNvPr>
              <p:cNvSpPr txBox="1"/>
              <p:nvPr/>
            </p:nvSpPr>
            <p:spPr>
              <a:xfrm>
                <a:off x="2141466" y="5360457"/>
                <a:ext cx="4169015" cy="974434"/>
              </a:xfrm>
              <a:prstGeom prst="rect">
                <a:avLst/>
              </a:prstGeom>
              <a:noFill/>
            </p:spPr>
            <p:txBody>
              <a:bodyPr wrap="square">
                <a:spAutoFit/>
              </a:bodyPr>
              <a:lstStyle/>
              <a:p>
                <a:pPr lvl="1"/>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𝑖</m:t>
                        </m:r>
                      </m:sub>
                    </m:sSub>
                  </m:oMath>
                </a14:m>
                <a:r>
                  <a:rPr lang="en-US" sz="2800" b="0" i="1" dirty="0">
                    <a:solidFill>
                      <a:schemeClr val="tx1"/>
                    </a:solidFill>
                    <a:latin typeface="Cambria Math" panose="02040503050406030204" pitchFamily="18" charset="0"/>
                  </a:rPr>
                  <a:t> </a:t>
                </a:r>
                <a:r>
                  <a:rPr lang="en-US" sz="2800" dirty="0"/>
                  <a:t>computes</a:t>
                </a:r>
                <a:endParaRPr lang="en-US" sz="2800"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acc>
                            <m:accPr>
                              <m:chr m:val="⃗"/>
                              <m:ctrlPr>
                                <a:rPr lang="en-US" sz="2800" b="0" i="1" smtClean="0">
                                  <a:solidFill>
                                    <a:schemeClr val="tx1"/>
                                  </a:solidFill>
                                  <a:latin typeface="Cambria Math" panose="02040503050406030204" pitchFamily="18" charset="0"/>
                                </a:rPr>
                              </m:ctrlPr>
                            </m:accPr>
                            <m:e>
                              <m:r>
                                <a:rPr lang="en-US" sz="2800" b="0" i="1" smtClean="0">
                                  <a:solidFill>
                                    <a:schemeClr val="tx1"/>
                                  </a:solidFill>
                                  <a:latin typeface="Cambria Math" panose="02040503050406030204" pitchFamily="18" charset="0"/>
                                </a:rPr>
                                <m:t>𝑧</m:t>
                              </m:r>
                            </m:e>
                          </m:acc>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r>
                        <a:rPr lang="en-US" sz="2800" b="0" i="1" smtClean="0">
                          <a:solidFill>
                            <a:schemeClr val="tx1"/>
                          </a:solidFill>
                          <a:latin typeface="Cambria Math" panose="02040503050406030204" pitchFamily="18" charset="0"/>
                        </a:rPr>
                        <m:t>=</m:t>
                      </m:r>
                      <m:r>
                        <m:rPr>
                          <m:sty m:val="p"/>
                        </m:rPr>
                        <a:rPr lang="en-US" sz="2800" b="0" i="0" smtClean="0">
                          <a:solidFill>
                            <a:srgbClr val="FF0000"/>
                          </a:solidFill>
                          <a:latin typeface="Cambria Math" panose="02040503050406030204" pitchFamily="18" charset="0"/>
                        </a:rPr>
                        <m:t>Mask</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𝑠</m:t>
                              </m:r>
                            </m:e>
                          </m:acc>
                        </m:e>
                        <m:sub>
                          <m:r>
                            <a:rPr lang="en-US" sz="2800" b="0" i="1" smtClean="0">
                              <a:solidFill>
                                <a:srgbClr val="FF0000"/>
                              </a:solidFill>
                              <a:latin typeface="Cambria Math" panose="02040503050406030204" pitchFamily="18" charset="0"/>
                            </a:rPr>
                            <m:t>𝑖</m:t>
                          </m:r>
                        </m:sub>
                      </m:sSub>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𝑡</m:t>
                      </m:r>
                      <m:r>
                        <a:rPr lang="en-US" sz="2800" b="0" i="1" smtClean="0">
                          <a:solidFill>
                            <a:srgbClr val="FF0000"/>
                          </a:solidFill>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𝑖</m:t>
                          </m:r>
                        </m:sub>
                        <m:sup>
                          <m:r>
                            <a:rPr lang="en-US" sz="2800" b="0" i="1" smtClean="0">
                              <a:latin typeface="Cambria Math" panose="02040503050406030204" pitchFamily="18" charset="0"/>
                            </a:rPr>
                            <m:t>𝑡</m:t>
                          </m:r>
                        </m:sup>
                      </m:sSubSup>
                    </m:oMath>
                  </m:oMathPara>
                </a14:m>
                <a:endParaRPr lang="en-US" sz="2800" b="0" dirty="0">
                  <a:solidFill>
                    <a:schemeClr val="tx1"/>
                  </a:solidFill>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D581AE30-EB08-70A5-73A3-83ADE35161ED}"/>
                  </a:ext>
                </a:extLst>
              </p:cNvPr>
              <p:cNvSpPr txBox="1">
                <a:spLocks noRot="1" noChangeAspect="1" noMove="1" noResize="1" noEditPoints="1" noAdjustHandles="1" noChangeArrowheads="1" noChangeShapeType="1" noTextEdit="1"/>
              </p:cNvSpPr>
              <p:nvPr/>
            </p:nvSpPr>
            <p:spPr>
              <a:xfrm>
                <a:off x="2141466" y="5360457"/>
                <a:ext cx="4169015" cy="974434"/>
              </a:xfrm>
              <a:prstGeom prst="rect">
                <a:avLst/>
              </a:prstGeom>
              <a:blipFill>
                <a:blip r:embed="rId4"/>
                <a:stretch>
                  <a:fillRect t="-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09832AA-6853-D15F-55E5-35BE6E9AFA83}"/>
                  </a:ext>
                </a:extLst>
              </p:cNvPr>
              <p:cNvSpPr txBox="1"/>
              <p:nvPr/>
            </p:nvSpPr>
            <p:spPr>
              <a:xfrm>
                <a:off x="9063040" y="3691731"/>
                <a:ext cx="674126" cy="5262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𝑀</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7" name="文本框 6">
                <a:extLst>
                  <a:ext uri="{FF2B5EF4-FFF2-40B4-BE49-F238E27FC236}">
                    <a16:creationId xmlns:a16="http://schemas.microsoft.com/office/drawing/2014/main" id="{909832AA-6853-D15F-55E5-35BE6E9AFA83}"/>
                  </a:ext>
                </a:extLst>
              </p:cNvPr>
              <p:cNvSpPr txBox="1">
                <a:spLocks noRot="1" noChangeAspect="1" noMove="1" noResize="1" noEditPoints="1" noAdjustHandles="1" noChangeArrowheads="1" noChangeShapeType="1" noTextEdit="1"/>
              </p:cNvSpPr>
              <p:nvPr/>
            </p:nvSpPr>
            <p:spPr>
              <a:xfrm>
                <a:off x="9063040" y="3691731"/>
                <a:ext cx="674126" cy="52629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5C8D4D63-5507-9B12-2D60-1CC2BB86D629}"/>
                  </a:ext>
                </a:extLst>
              </p:cNvPr>
              <p:cNvSpPr txBox="1"/>
              <p:nvPr/>
            </p:nvSpPr>
            <p:spPr>
              <a:xfrm>
                <a:off x="7957710" y="5100429"/>
                <a:ext cx="4124169" cy="1430200"/>
              </a:xfrm>
              <a:prstGeom prst="rect">
                <a:avLst/>
              </a:prstGeom>
              <a:noFill/>
            </p:spPr>
            <p:txBody>
              <a:bodyPr wrap="square">
                <a:spAutoFit/>
              </a:bodyPr>
              <a:lstStyle/>
              <a:p>
                <a:pPr lvl="1"/>
                <a:r>
                  <a:rPr lang="en-US" sz="2800" dirty="0"/>
                  <a:t>Server computes</a:t>
                </a:r>
              </a:p>
              <a:p>
                <a:pPr lvl="1"/>
                <a14:m>
                  <m:oMathPara xmlns:m="http://schemas.openxmlformats.org/officeDocument/2006/math">
                    <m:oMathParaPr>
                      <m:jc m:val="left"/>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e>
                        <m:sub>
                          <m:r>
                            <a:rPr lang="en-US" sz="2800" b="0" i="1" smtClean="0">
                              <a:latin typeface="Cambria Math" panose="02040503050406030204" pitchFamily="18" charset="0"/>
                            </a:rPr>
                            <m:t>𝑈</m:t>
                          </m:r>
                        </m:sub>
                      </m:sSub>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 </m:t>
                      </m:r>
                      <m:sSub>
                        <m:sSubPr>
                          <m:ctrlPr>
                            <a:rPr lang="en-US" sz="2800" i="1" smtClean="0">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m:t>
                          </m:r>
                        </m:e>
                        <m:sub>
                          <m:r>
                            <a:rPr lang="en-US" sz="2800" i="1">
                              <a:solidFill>
                                <a:srgbClr val="FF0000"/>
                              </a:solidFill>
                              <a:latin typeface="Cambria Math" panose="02040503050406030204" pitchFamily="18" charset="0"/>
                            </a:rPr>
                            <m:t>𝑈</m:t>
                          </m:r>
                        </m:sub>
                      </m:sSub>
                      <m:r>
                        <m:rPr>
                          <m:sty m:val="p"/>
                        </m:rPr>
                        <a:rPr lang="en-US" sz="2800" b="0" i="0" smtClean="0">
                          <a:solidFill>
                            <a:srgbClr val="FF0000"/>
                          </a:solidFill>
                          <a:latin typeface="Cambria Math" panose="02040503050406030204" pitchFamily="18" charset="0"/>
                        </a:rPr>
                        <m:t>Mask</m:t>
                      </m:r>
                      <m:d>
                        <m:dPr>
                          <m:ctrlPr>
                            <a:rPr lang="en-US" sz="2800" b="0" i="1" smtClean="0">
                              <a:solidFill>
                                <a:srgbClr val="FF0000"/>
                              </a:solidFill>
                              <a:latin typeface="Cambria Math" panose="02040503050406030204" pitchFamily="18" charset="0"/>
                            </a:rPr>
                          </m:ctrlPr>
                        </m:dPr>
                        <m:e>
                          <m:sSub>
                            <m:sSubPr>
                              <m:ctrlPr>
                                <a:rPr lang="en-US" sz="2800" b="0" i="1" dirty="0" smtClean="0">
                                  <a:solidFill>
                                    <a:srgbClr val="FF0000"/>
                                  </a:solidFill>
                                  <a:latin typeface="Cambria Math" panose="02040503050406030204" pitchFamily="18" charset="0"/>
                                </a:rPr>
                              </m:ctrlPr>
                            </m:sSub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𝑠</m:t>
                                  </m:r>
                                </m:e>
                              </m:acc>
                            </m:e>
                            <m:sub>
                              <m:r>
                                <a:rPr lang="en-US" sz="2800" b="0" i="1" dirty="0" smtClean="0">
                                  <a:solidFill>
                                    <a:srgbClr val="FF0000"/>
                                  </a:solidFill>
                                  <a:latin typeface="Cambria Math" panose="02040503050406030204" pitchFamily="18" charset="0"/>
                                </a:rPr>
                                <m:t>𝑖</m:t>
                              </m:r>
                            </m:sub>
                          </m:sSub>
                          <m:r>
                            <a:rPr lang="en-US" sz="2800" b="0" i="1" dirty="0" smtClean="0">
                              <a:solidFill>
                                <a:srgbClr val="FF0000"/>
                              </a:solidFill>
                              <a:latin typeface="Cambria Math" panose="02040503050406030204" pitchFamily="18" charset="0"/>
                            </a:rPr>
                            <m:t>,</m:t>
                          </m:r>
                          <m:r>
                            <a:rPr lang="en-US" sz="2800" b="0" i="1" dirty="0" smtClean="0">
                              <a:solidFill>
                                <a:srgbClr val="FF0000"/>
                              </a:solidFill>
                              <a:latin typeface="Cambria Math" panose="02040503050406030204" pitchFamily="18" charset="0"/>
                            </a:rPr>
                            <m:t>𝑡</m:t>
                          </m:r>
                        </m:e>
                      </m:d>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8" name="文本框 7">
                <a:extLst>
                  <a:ext uri="{FF2B5EF4-FFF2-40B4-BE49-F238E27FC236}">
                    <a16:creationId xmlns:a16="http://schemas.microsoft.com/office/drawing/2014/main" id="{5C8D4D63-5507-9B12-2D60-1CC2BB86D629}"/>
                  </a:ext>
                </a:extLst>
              </p:cNvPr>
              <p:cNvSpPr txBox="1">
                <a:spLocks noRot="1" noChangeAspect="1" noMove="1" noResize="1" noEditPoints="1" noAdjustHandles="1" noChangeArrowheads="1" noChangeShapeType="1" noTextEdit="1"/>
              </p:cNvSpPr>
              <p:nvPr/>
            </p:nvSpPr>
            <p:spPr>
              <a:xfrm>
                <a:off x="7957710" y="5100429"/>
                <a:ext cx="4124169" cy="1430200"/>
              </a:xfrm>
              <a:prstGeom prst="rect">
                <a:avLst/>
              </a:prstGeom>
              <a:blipFill>
                <a:blip r:embed="rId6"/>
                <a:stretch>
                  <a:fillRect t="-42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1CBC06EE-F8CD-0B7F-86DD-9E0635F06EFB}"/>
                  </a:ext>
                </a:extLst>
              </p:cNvPr>
              <p:cNvSpPr txBox="1"/>
              <p:nvPr/>
            </p:nvSpPr>
            <p:spPr>
              <a:xfrm>
                <a:off x="7437831" y="3748529"/>
                <a:ext cx="674126" cy="525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1</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0" name="文本框 9">
                <a:extLst>
                  <a:ext uri="{FF2B5EF4-FFF2-40B4-BE49-F238E27FC236}">
                    <a16:creationId xmlns:a16="http://schemas.microsoft.com/office/drawing/2014/main" id="{1CBC06EE-F8CD-0B7F-86DD-9E0635F06EFB}"/>
                  </a:ext>
                </a:extLst>
              </p:cNvPr>
              <p:cNvSpPr txBox="1">
                <a:spLocks noRot="1" noChangeAspect="1" noMove="1" noResize="1" noEditPoints="1" noAdjustHandles="1" noChangeArrowheads="1" noChangeShapeType="1" noTextEdit="1"/>
              </p:cNvSpPr>
              <p:nvPr/>
            </p:nvSpPr>
            <p:spPr>
              <a:xfrm>
                <a:off x="7437831" y="3748529"/>
                <a:ext cx="674126" cy="52514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5F5C0AD-B014-62D0-E09E-3B18158FBCCB}"/>
                  </a:ext>
                </a:extLst>
              </p:cNvPr>
              <p:cNvSpPr txBox="1"/>
              <p:nvPr/>
            </p:nvSpPr>
            <p:spPr>
              <a:xfrm>
                <a:off x="6839716" y="4313836"/>
                <a:ext cx="674126" cy="5260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2</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1" name="文本框 10">
                <a:extLst>
                  <a:ext uri="{FF2B5EF4-FFF2-40B4-BE49-F238E27FC236}">
                    <a16:creationId xmlns:a16="http://schemas.microsoft.com/office/drawing/2014/main" id="{C5F5C0AD-B014-62D0-E09E-3B18158FBCCB}"/>
                  </a:ext>
                </a:extLst>
              </p:cNvPr>
              <p:cNvSpPr txBox="1">
                <a:spLocks noRot="1" noChangeAspect="1" noMove="1" noResize="1" noEditPoints="1" noAdjustHandles="1" noChangeArrowheads="1" noChangeShapeType="1" noTextEdit="1"/>
              </p:cNvSpPr>
              <p:nvPr/>
            </p:nvSpPr>
            <p:spPr>
              <a:xfrm>
                <a:off x="6839716" y="4313836"/>
                <a:ext cx="674126" cy="52604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1B45BB5D-8A5F-338C-18BC-97831CEF58D6}"/>
                  </a:ext>
                </a:extLst>
              </p:cNvPr>
              <p:cNvSpPr txBox="1"/>
              <p:nvPr/>
            </p:nvSpPr>
            <p:spPr>
              <a:xfrm>
                <a:off x="6869011" y="5100969"/>
                <a:ext cx="674126" cy="564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solidFill>
                                <a:schemeClr val="tx1"/>
                              </a:solidFill>
                              <a:latin typeface="Cambria Math" panose="02040503050406030204" pitchFamily="18" charset="0"/>
                            </a:rPr>
                          </m:ctrlPr>
                        </m:sSubSupPr>
                        <m:e>
                          <m:r>
                            <a:rPr lang="en-US" sz="2800" b="0" i="1" smtClean="0">
                              <a:solidFill>
                                <a:schemeClr val="tx1"/>
                              </a:solidFill>
                              <a:latin typeface="Cambria Math" panose="02040503050406030204" pitchFamily="18" charset="0"/>
                            </a:rPr>
                            <m:t>𝑧</m:t>
                          </m:r>
                        </m:e>
                        <m:sub>
                          <m:r>
                            <a:rPr lang="en-US" sz="2800" b="0" i="1" smtClean="0">
                              <a:solidFill>
                                <a:schemeClr val="tx1"/>
                              </a:solidFill>
                              <a:latin typeface="Cambria Math" panose="02040503050406030204" pitchFamily="18" charset="0"/>
                            </a:rPr>
                            <m:t>𝑖</m:t>
                          </m:r>
                        </m:sub>
                        <m:sup>
                          <m:r>
                            <a:rPr lang="en-US" sz="2800" b="0" i="1" smtClean="0">
                              <a:solidFill>
                                <a:schemeClr val="tx1"/>
                              </a:solidFill>
                              <a:latin typeface="Cambria Math" panose="02040503050406030204" pitchFamily="18" charset="0"/>
                            </a:rPr>
                            <m:t>𝑡</m:t>
                          </m:r>
                        </m:sup>
                      </m:sSubSup>
                    </m:oMath>
                  </m:oMathPara>
                </a14:m>
                <a:endParaRPr lang="en-US" sz="2800" dirty="0"/>
              </a:p>
            </p:txBody>
          </p:sp>
        </mc:Choice>
        <mc:Fallback xmlns="">
          <p:sp>
            <p:nvSpPr>
              <p:cNvPr id="12" name="文本框 11">
                <a:extLst>
                  <a:ext uri="{FF2B5EF4-FFF2-40B4-BE49-F238E27FC236}">
                    <a16:creationId xmlns:a16="http://schemas.microsoft.com/office/drawing/2014/main" id="{1B45BB5D-8A5F-338C-18BC-97831CEF58D6}"/>
                  </a:ext>
                </a:extLst>
              </p:cNvPr>
              <p:cNvSpPr txBox="1">
                <a:spLocks noRot="1" noChangeAspect="1" noMove="1" noResize="1" noEditPoints="1" noAdjustHandles="1" noChangeArrowheads="1" noChangeShapeType="1" noTextEdit="1"/>
              </p:cNvSpPr>
              <p:nvPr/>
            </p:nvSpPr>
            <p:spPr>
              <a:xfrm>
                <a:off x="6869011" y="5100969"/>
                <a:ext cx="674126" cy="564193"/>
              </a:xfrm>
              <a:prstGeom prst="rect">
                <a:avLst/>
              </a:prstGeom>
              <a:blipFill>
                <a:blip r:embed="rId9"/>
                <a:stretch>
                  <a:fillRect/>
                </a:stretch>
              </a:blipFill>
            </p:spPr>
            <p:txBody>
              <a:bodyPr/>
              <a:lstStyle/>
              <a:p>
                <a:r>
                  <a:rPr lang="en-US">
                    <a:noFill/>
                  </a:rPr>
                  <a:t> </a:t>
                </a:r>
              </a:p>
            </p:txBody>
          </p:sp>
        </mc:Fallback>
      </mc:AlternateContent>
      <p:grpSp>
        <p:nvGrpSpPr>
          <p:cNvPr id="13" name="组合 12">
            <a:extLst>
              <a:ext uri="{FF2B5EF4-FFF2-40B4-BE49-F238E27FC236}">
                <a16:creationId xmlns:a16="http://schemas.microsoft.com/office/drawing/2014/main" id="{4A00E212-F7DF-C1A2-876C-1A457D077EEE}"/>
              </a:ext>
            </a:extLst>
          </p:cNvPr>
          <p:cNvGrpSpPr/>
          <p:nvPr/>
        </p:nvGrpSpPr>
        <p:grpSpPr>
          <a:xfrm>
            <a:off x="5824728" y="3008376"/>
            <a:ext cx="4984736" cy="3616520"/>
            <a:chOff x="5004989" y="2927932"/>
            <a:chExt cx="4984736" cy="3616520"/>
          </a:xfrm>
        </p:grpSpPr>
        <p:pic>
          <p:nvPicPr>
            <p:cNvPr id="14" name="图形 13" descr="云 轮廓">
              <a:extLst>
                <a:ext uri="{FF2B5EF4-FFF2-40B4-BE49-F238E27FC236}">
                  <a16:creationId xmlns:a16="http://schemas.microsoft.com/office/drawing/2014/main" id="{8583F42F-BD8E-D2C5-7F25-905BC59B5A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13727" y="4240899"/>
              <a:ext cx="1021082" cy="1021082"/>
            </a:xfrm>
            <a:prstGeom prst="rect">
              <a:avLst/>
            </a:prstGeom>
          </p:spPr>
        </p:pic>
        <p:cxnSp>
          <p:nvCxnSpPr>
            <p:cNvPr id="15" name="直接箭头连接符 14">
              <a:extLst>
                <a:ext uri="{FF2B5EF4-FFF2-40B4-BE49-F238E27FC236}">
                  <a16:creationId xmlns:a16="http://schemas.microsoft.com/office/drawing/2014/main" id="{9E4A3C64-FF93-D474-F7AD-68866A9DF413}"/>
                </a:ext>
              </a:extLst>
            </p:cNvPr>
            <p:cNvCxnSpPr>
              <a:cxnSpLocks/>
            </p:cNvCxnSpPr>
            <p:nvPr/>
          </p:nvCxnSpPr>
          <p:spPr>
            <a:xfrm rot="2114218">
              <a:off x="6166720" y="4227034"/>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16" name="图形 15" descr="智能手机 轮廓">
              <a:extLst>
                <a:ext uri="{FF2B5EF4-FFF2-40B4-BE49-F238E27FC236}">
                  <a16:creationId xmlns:a16="http://schemas.microsoft.com/office/drawing/2014/main" id="{8730E9AD-C170-0A36-5320-8CA34EB70E6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490742" y="2927932"/>
              <a:ext cx="914400" cy="914400"/>
            </a:xfrm>
            <a:prstGeom prst="rect">
              <a:avLst/>
            </a:prstGeom>
          </p:spPr>
        </p:pic>
        <p:pic>
          <p:nvPicPr>
            <p:cNvPr id="17" name="图形 16" descr="智能手机 轮廓">
              <a:extLst>
                <a:ext uri="{FF2B5EF4-FFF2-40B4-BE49-F238E27FC236}">
                  <a16:creationId xmlns:a16="http://schemas.microsoft.com/office/drawing/2014/main" id="{D7ED91BF-6868-F4BD-738F-35319162B3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04989" y="4347581"/>
              <a:ext cx="914400" cy="914400"/>
            </a:xfrm>
            <a:prstGeom prst="rect">
              <a:avLst/>
            </a:prstGeom>
          </p:spPr>
        </p:pic>
        <p:pic>
          <p:nvPicPr>
            <p:cNvPr id="18" name="图形 17" descr="智能手机 轮廓">
              <a:extLst>
                <a:ext uri="{FF2B5EF4-FFF2-40B4-BE49-F238E27FC236}">
                  <a16:creationId xmlns:a16="http://schemas.microsoft.com/office/drawing/2014/main" id="{E8DB0C77-8695-3C27-E8F0-18817FB396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65765" y="5630052"/>
              <a:ext cx="914400" cy="914400"/>
            </a:xfrm>
            <a:prstGeom prst="rect">
              <a:avLst/>
            </a:prstGeom>
          </p:spPr>
        </p:pic>
        <p:pic>
          <p:nvPicPr>
            <p:cNvPr id="19" name="图形 18" descr="智能手机 轮廓">
              <a:extLst>
                <a:ext uri="{FF2B5EF4-FFF2-40B4-BE49-F238E27FC236}">
                  <a16:creationId xmlns:a16="http://schemas.microsoft.com/office/drawing/2014/main" id="{FFE5FB1B-F13E-E490-EF8E-B99421E464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75325" y="3092028"/>
              <a:ext cx="914400" cy="914400"/>
            </a:xfrm>
            <a:prstGeom prst="rect">
              <a:avLst/>
            </a:prstGeom>
          </p:spPr>
        </p:pic>
        <p:cxnSp>
          <p:nvCxnSpPr>
            <p:cNvPr id="20" name="直接箭头连接符 19">
              <a:extLst>
                <a:ext uri="{FF2B5EF4-FFF2-40B4-BE49-F238E27FC236}">
                  <a16:creationId xmlns:a16="http://schemas.microsoft.com/office/drawing/2014/main" id="{10D4EFF4-07EE-0C90-9B72-33850A63261F}"/>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2C61F9CE-280C-E177-390C-39E9A0DE1B68}"/>
                </a:ext>
              </a:extLst>
            </p:cNvPr>
            <p:cNvCxnSpPr>
              <a:cxnSpLocks/>
            </p:cNvCxnSpPr>
            <p:nvPr/>
          </p:nvCxnSpPr>
          <p:spPr>
            <a:xfrm>
              <a:off x="5852229" y="4771826"/>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7F5665B4-68D2-B44D-6D38-20BE2652D11E}"/>
                </a:ext>
              </a:extLst>
            </p:cNvPr>
            <p:cNvCxnSpPr>
              <a:cxnSpLocks/>
            </p:cNvCxnSpPr>
            <p:nvPr/>
          </p:nvCxnSpPr>
          <p:spPr>
            <a:xfrm rot="19343846">
              <a:off x="6053172" y="540853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pic>
          <p:nvPicPr>
            <p:cNvPr id="23" name="图形 22" descr="数据库 纯色填充">
              <a:extLst>
                <a:ext uri="{FF2B5EF4-FFF2-40B4-BE49-F238E27FC236}">
                  <a16:creationId xmlns:a16="http://schemas.microsoft.com/office/drawing/2014/main" id="{8A2349E3-EEE0-3B40-EADF-8C6895AAE0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19342" y="4424117"/>
              <a:ext cx="567336" cy="567336"/>
            </a:xfrm>
            <a:prstGeom prst="rect">
              <a:avLst/>
            </a:prstGeom>
          </p:spPr>
        </p:pic>
      </p:grpSp>
    </p:spTree>
    <p:extLst>
      <p:ext uri="{BB962C8B-B14F-4D97-AF65-F5344CB8AC3E}">
        <p14:creationId xmlns:p14="http://schemas.microsoft.com/office/powerpoint/2010/main" val="981388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969D5F2-3129-8EDD-124C-D909FCA50A68}"/>
                  </a:ext>
                </a:extLst>
              </p:cNvPr>
              <p:cNvSpPr txBox="1"/>
              <p:nvPr/>
            </p:nvSpPr>
            <p:spPr>
              <a:xfrm>
                <a:off x="838197" y="1789157"/>
                <a:ext cx="10718639" cy="2129557"/>
              </a:xfrm>
              <a:prstGeom prst="rect">
                <a:avLst/>
              </a:prstGeom>
              <a:noFill/>
            </p:spPr>
            <p:txBody>
              <a:bodyPr wrap="square" rtlCol="0">
                <a:spAutoFit/>
              </a:bodyPr>
              <a:lstStyle/>
              <a:p>
                <a:r>
                  <a:rPr lang="en-US" sz="3200" dirty="0">
                    <a:solidFill>
                      <a:schemeClr val="bg2">
                        <a:lumMod val="75000"/>
                      </a:schemeClr>
                    </a:solidFill>
                  </a:rPr>
                  <a:t>      Every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masking key </a:t>
                </a:r>
                <a14:m>
                  <m:oMath xmlns:m="http://schemas.openxmlformats.org/officeDocument/2006/math">
                    <m:sSub>
                      <m:sSubPr>
                        <m:ctrlPr>
                          <a:rPr lang="en-US" sz="3200" b="0" i="1" dirty="0"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dirty="0" smtClean="0">
                            <a:solidFill>
                              <a:schemeClr val="bg2">
                                <a:lumMod val="75000"/>
                              </a:schemeClr>
                            </a:solidFill>
                            <a:latin typeface="Cambria Math" panose="02040503050406030204" pitchFamily="18" charset="0"/>
                          </a:rPr>
                          <m:t>𝑖</m:t>
                        </m:r>
                      </m:sub>
                    </m:sSub>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r>
                      <a:rPr lang="en-US" sz="3200" b="0" i="1" smtClean="0">
                        <a:solidFill>
                          <a:schemeClr val="bg2">
                            <a:lumMod val="75000"/>
                          </a:schemeClr>
                        </a:solidFill>
                        <a:latin typeface="Cambria Math" panose="02040503050406030204" pitchFamily="18" charset="0"/>
                      </a:rPr>
                      <m:t>=</m:t>
                    </m:r>
                    <m:r>
                      <m:rPr>
                        <m:sty m:val="p"/>
                      </m:rPr>
                      <a:rPr lang="en-US" sz="3200" b="0" i="0" smtClean="0">
                        <a:solidFill>
                          <a:schemeClr val="bg2">
                            <a:lumMod val="75000"/>
                          </a:schemeClr>
                        </a:solidFill>
                        <a:latin typeface="Cambria Math" panose="02040503050406030204" pitchFamily="18" charset="0"/>
                      </a:rPr>
                      <m:t>Mask</m:t>
                    </m:r>
                    <m:d>
                      <m:dPr>
                        <m:ctrlPr>
                          <a:rPr lang="en-US" sz="3200" b="0" i="1" smtClean="0">
                            <a:solidFill>
                              <a:schemeClr val="bg2">
                                <a:lumMod val="75000"/>
                              </a:schemeClr>
                            </a:solidFill>
                            <a:latin typeface="Cambria Math" panose="02040503050406030204" pitchFamily="18" charset="0"/>
                          </a:rPr>
                        </m:ctrlPr>
                      </m:dPr>
                      <m:e>
                        <m:sSub>
                          <m:sSubPr>
                            <m:ctrlPr>
                              <a:rPr lang="en-US" sz="3200" b="0" i="1"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smtClean="0">
                                <a:solidFill>
                                  <a:schemeClr val="bg2">
                                    <a:lumMod val="75000"/>
                                  </a:schemeClr>
                                </a:solidFill>
                                <a:latin typeface="Cambria Math" panose="02040503050406030204" pitchFamily="18" charset="0"/>
                              </a:rPr>
                              <m:t>𝑖</m:t>
                            </m:r>
                          </m:sub>
                        </m:sSub>
                        <m:r>
                          <a:rPr lang="en-US" sz="3200" b="0" i="1" smtClean="0">
                            <a:solidFill>
                              <a:schemeClr val="bg2">
                                <a:lumMod val="75000"/>
                              </a:schemeClr>
                            </a:solidFill>
                            <a:latin typeface="Cambria Math" panose="02040503050406030204" pitchFamily="18" charset="0"/>
                          </a:rPr>
                          <m:t>,</m:t>
                        </m:r>
                        <m:r>
                          <a:rPr lang="en-US" sz="3200" b="0" i="1" smtClean="0">
                            <a:solidFill>
                              <a:schemeClr val="bg2">
                                <a:lumMod val="75000"/>
                              </a:schemeClr>
                            </a:solidFill>
                            <a:latin typeface="Cambria Math" panose="02040503050406030204" pitchFamily="18" charset="0"/>
                          </a:rPr>
                          <m:t>𝑡</m:t>
                        </m:r>
                      </m:e>
                    </m:d>
                    <m:r>
                      <a:rPr lang="en-US" sz="3200" b="0" i="1" smtClean="0">
                        <a:solidFill>
                          <a:schemeClr val="bg2">
                            <a:lumMod val="75000"/>
                          </a:schemeClr>
                        </a:solidFill>
                        <a:latin typeface="Cambria Math" panose="02040503050406030204" pitchFamily="18" charset="0"/>
                      </a:rPr>
                      <m:t>+</m:t>
                    </m:r>
                    <m:sSubSup>
                      <m:sSubSupPr>
                        <m:ctrlPr>
                          <a:rPr lang="en-US" sz="3200" b="0" i="1" smtClean="0">
                            <a:solidFill>
                              <a:schemeClr val="bg2">
                                <a:lumMod val="75000"/>
                              </a:schemeClr>
                            </a:solidFill>
                            <a:latin typeface="Cambria Math" panose="02040503050406030204" pitchFamily="18" charset="0"/>
                          </a:rPr>
                        </m:ctrlPr>
                      </m:sSubSup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𝑚</m:t>
                            </m:r>
                          </m:e>
                        </m:acc>
                      </m:e>
                      <m:sub>
                        <m:r>
                          <a:rPr lang="en-US" sz="3200" b="0" i="1" smtClean="0">
                            <a:solidFill>
                              <a:schemeClr val="bg2">
                                <a:lumMod val="75000"/>
                              </a:schemeClr>
                            </a:solidFill>
                            <a:latin typeface="Cambria Math" panose="02040503050406030204" pitchFamily="18" charset="0"/>
                          </a:rPr>
                          <m:t>𝑖</m:t>
                        </m:r>
                      </m:sub>
                      <m:sup>
                        <m:r>
                          <a:rPr lang="en-US" sz="3200" b="0" i="1" smtClean="0">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tx1"/>
                    </a:solidFill>
                  </a:rPr>
                  <a:t>Server sends online clients </a:t>
                </a:r>
                <a14:m>
                  <m:oMath xmlns:m="http://schemas.openxmlformats.org/officeDocument/2006/math">
                    <m:r>
                      <a:rPr lang="en-US" sz="3200" b="0" i="1" smtClean="0">
                        <a:solidFill>
                          <a:schemeClr val="tx1"/>
                        </a:solidFill>
                        <a:latin typeface="Cambria Math" panose="02040503050406030204" pitchFamily="18" charset="0"/>
                      </a:rPr>
                      <m:t>𝑈</m:t>
                    </m:r>
                  </m:oMath>
                </a14:m>
                <a:endParaRPr lang="en-US" sz="3200" dirty="0">
                  <a:solidFill>
                    <a:schemeClr val="tx1"/>
                  </a:solidFill>
                </a:endParaRPr>
              </a:p>
              <a:p>
                <a:r>
                  <a:rPr lang="en-US" sz="3200" dirty="0">
                    <a:solidFill>
                      <a:schemeClr val="tx1"/>
                    </a:solidFill>
                  </a:rPr>
                  <a:t>     Client </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replies</a:t>
                </a:r>
                <a:r>
                  <a:rPr lang="en-US" sz="3200" i="1" dirty="0">
                    <a:solidFill>
                      <a:srgbClr val="FF0000"/>
                    </a:solidFill>
                    <a:latin typeface="Cambria Math" panose="02040503050406030204" pitchFamily="18" charset="0"/>
                  </a:rPr>
                  <a:t> </a:t>
                </a:r>
                <a14:m>
                  <m:oMath xmlns:m="http://schemas.openxmlformats.org/officeDocument/2006/math">
                    <m:sSubSup>
                      <m:sSubSupPr>
                        <m:ctrlPr>
                          <a:rPr lang="en-US" sz="3200" b="0" i="1" dirty="0" smtClean="0">
                            <a:solidFill>
                              <a:srgbClr val="FF0000"/>
                            </a:solidFill>
                            <a:latin typeface="Cambria Math" panose="02040503050406030204" pitchFamily="18" charset="0"/>
                          </a:rPr>
                        </m:ctrlPr>
                      </m:sSubSupPr>
                      <m:e>
                        <m:acc>
                          <m:accPr>
                            <m:chr m:val="⃗"/>
                            <m:ctrlPr>
                              <a:rPr lang="en-US" sz="3200" i="1" dirty="0" smtClean="0">
                                <a:solidFill>
                                  <a:srgbClr val="FF0000"/>
                                </a:solidFill>
                                <a:latin typeface="Cambria Math" panose="02040503050406030204" pitchFamily="18" charset="0"/>
                              </a:rPr>
                            </m:ctrlPr>
                          </m:accPr>
                          <m:e>
                            <m:r>
                              <a:rPr lang="en-US" sz="3200" b="0" i="1" dirty="0" smtClean="0">
                                <a:solidFill>
                                  <a:srgbClr val="FF0000"/>
                                </a:solidFill>
                                <a:latin typeface="Cambria Math" panose="02040503050406030204" pitchFamily="18" charset="0"/>
                              </a:rPr>
                              <m:t>𝑟</m:t>
                            </m:r>
                          </m:e>
                        </m:acc>
                      </m:e>
                      <m:sub>
                        <m:r>
                          <a:rPr lang="en-US" sz="3200" b="0" i="1" dirty="0" smtClean="0">
                            <a:solidFill>
                              <a:srgbClr val="FF0000"/>
                            </a:solidFill>
                            <a:latin typeface="Cambria Math" panose="02040503050406030204" pitchFamily="18" charset="0"/>
                          </a:rPr>
                          <m:t>𝑈</m:t>
                        </m:r>
                        <m:r>
                          <a:rPr lang="en-US" sz="3200" b="0" i="1" dirty="0" smtClean="0">
                            <a:solidFill>
                              <a:srgbClr val="FF0000"/>
                            </a:solidFill>
                            <a:latin typeface="Cambria Math" panose="02040503050406030204" pitchFamily="18" charset="0"/>
                          </a:rPr>
                          <m:t>,</m:t>
                        </m:r>
                        <m:r>
                          <a:rPr lang="en-US" sz="3200" b="0" i="1" dirty="0" smtClean="0">
                            <a:solidFill>
                              <a:srgbClr val="FF0000"/>
                            </a:solidFill>
                            <a:latin typeface="Cambria Math" panose="02040503050406030204" pitchFamily="18" charset="0"/>
                          </a:rPr>
                          <m:t>𝑖</m:t>
                        </m:r>
                      </m:sub>
                      <m:sup>
                        <m:r>
                          <a:rPr lang="en-US" sz="3200" b="0" i="1" dirty="0" smtClean="0">
                            <a:solidFill>
                              <a:srgbClr val="FF0000"/>
                            </a:solidFill>
                            <a:latin typeface="Cambria Math" panose="02040503050406030204" pitchFamily="18" charset="0"/>
                          </a:rPr>
                          <m:t>𝑡</m:t>
                        </m:r>
                      </m:sup>
                    </m:sSubSup>
                  </m:oMath>
                </a14:m>
                <a:endParaRPr lang="en-US" sz="3200" dirty="0">
                  <a:solidFill>
                    <a:schemeClr val="tx1"/>
                  </a:solidFill>
                </a:endParaRPr>
              </a:p>
            </p:txBody>
          </p:sp>
        </mc:Choice>
        <mc:Fallback xmlns="">
          <p:sp>
            <p:nvSpPr>
              <p:cNvPr id="5" name="文本框 4">
                <a:extLst>
                  <a:ext uri="{FF2B5EF4-FFF2-40B4-BE49-F238E27FC236}">
                    <a16:creationId xmlns:a16="http://schemas.microsoft.com/office/drawing/2014/main" id="{7969D5F2-3129-8EDD-124C-D909FCA50A68}"/>
                  </a:ext>
                </a:extLst>
              </p:cNvPr>
              <p:cNvSpPr txBox="1">
                <a:spLocks noRot="1" noChangeAspect="1" noMove="1" noResize="1" noEditPoints="1" noAdjustHandles="1" noChangeArrowheads="1" noChangeShapeType="1" noTextEdit="1"/>
              </p:cNvSpPr>
              <p:nvPr/>
            </p:nvSpPr>
            <p:spPr>
              <a:xfrm>
                <a:off x="838197" y="1789157"/>
                <a:ext cx="10718639" cy="2129557"/>
              </a:xfrm>
              <a:prstGeom prst="rect">
                <a:avLst/>
              </a:prstGeom>
              <a:blipFill>
                <a:blip r:embed="rId3"/>
                <a:stretch>
                  <a:fillRect l="-1478" t="-3429" b="-7714"/>
                </a:stretch>
              </a:blipFill>
            </p:spPr>
            <p:txBody>
              <a:bodyPr/>
              <a:lstStyle/>
              <a:p>
                <a:r>
                  <a:rPr lang="en-US">
                    <a:noFill/>
                  </a:rPr>
                  <a:t> </a:t>
                </a:r>
              </a:p>
            </p:txBody>
          </p:sp>
        </mc:Fallback>
      </mc:AlternateContent>
      <p:sp>
        <p:nvSpPr>
          <p:cNvPr id="3" name="文本框 2">
            <a:extLst>
              <a:ext uri="{FF2B5EF4-FFF2-40B4-BE49-F238E27FC236}">
                <a16:creationId xmlns:a16="http://schemas.microsoft.com/office/drawing/2014/main" id="{4A20A686-321A-A044-6BD8-03194D822626}"/>
              </a:ext>
            </a:extLst>
          </p:cNvPr>
          <p:cNvSpPr txBox="1"/>
          <p:nvPr/>
        </p:nvSpPr>
        <p:spPr>
          <a:xfrm>
            <a:off x="295701" y="1789157"/>
            <a:ext cx="1285570" cy="584775"/>
          </a:xfrm>
          <a:prstGeom prst="rect">
            <a:avLst/>
          </a:prstGeom>
          <a:noFill/>
        </p:spPr>
        <p:txBody>
          <a:bodyPr wrap="square">
            <a:spAutoFit/>
          </a:bodyPr>
          <a:lstStyle/>
          <a:p>
            <a:r>
              <a:rPr lang="en-US" sz="3200" b="0" dirty="0">
                <a:solidFill>
                  <a:schemeClr val="bg2">
                    <a:lumMod val="75000"/>
                  </a:schemeClr>
                </a:solidFill>
              </a:rPr>
              <a:t>Setup:</a:t>
            </a:r>
            <a:endParaRPr lang="en-US" sz="3200" dirty="0">
              <a:solidFill>
                <a:schemeClr val="bg2">
                  <a:lumMod val="75000"/>
                </a:schemeClr>
              </a:solidFill>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260CED14-8FEF-33C8-39D3-C5CF906B7BC5}"/>
                  </a:ext>
                </a:extLst>
              </p:cNvPr>
              <p:cNvSpPr txBox="1"/>
              <p:nvPr/>
            </p:nvSpPr>
            <p:spPr>
              <a:xfrm>
                <a:off x="7573632" y="3796055"/>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,1</m:t>
                          </m:r>
                        </m:sub>
                        <m:sup>
                          <m:r>
                            <a:rPr lang="en-US" sz="2800" i="1">
                              <a:latin typeface="Cambria Math" panose="02040503050406030204" pitchFamily="18" charset="0"/>
                            </a:rPr>
                            <m:t>𝑡</m:t>
                          </m:r>
                        </m:sup>
                      </m:sSubSup>
                    </m:oMath>
                  </m:oMathPara>
                </a14:m>
                <a:endParaRPr lang="en-US" sz="2800" dirty="0"/>
              </a:p>
            </p:txBody>
          </p:sp>
        </mc:Choice>
        <mc:Fallback xmlns="">
          <p:sp>
            <p:nvSpPr>
              <p:cNvPr id="26" name="文本框 25">
                <a:extLst>
                  <a:ext uri="{FF2B5EF4-FFF2-40B4-BE49-F238E27FC236}">
                    <a16:creationId xmlns:a16="http://schemas.microsoft.com/office/drawing/2014/main" id="{260CED14-8FEF-33C8-39D3-C5CF906B7BC5}"/>
                  </a:ext>
                </a:extLst>
              </p:cNvPr>
              <p:cNvSpPr txBox="1">
                <a:spLocks noRot="1" noChangeAspect="1" noMove="1" noResize="1" noEditPoints="1" noAdjustHandles="1" noChangeArrowheads="1" noChangeShapeType="1" noTextEdit="1"/>
              </p:cNvSpPr>
              <p:nvPr/>
            </p:nvSpPr>
            <p:spPr>
              <a:xfrm>
                <a:off x="7573632" y="3796055"/>
                <a:ext cx="681152" cy="576568"/>
              </a:xfrm>
              <a:prstGeom prst="rect">
                <a:avLst/>
              </a:prstGeom>
              <a:blipFill>
                <a:blip r:embed="rId4"/>
                <a:stretch>
                  <a:fillRect/>
                </a:stretch>
              </a:blipFill>
            </p:spPr>
            <p:txBody>
              <a:bodyPr/>
              <a:lstStyle/>
              <a:p>
                <a:r>
                  <a:rPr lang="en-US">
                    <a:noFill/>
                  </a:rPr>
                  <a:t> </a:t>
                </a:r>
              </a:p>
            </p:txBody>
          </p:sp>
        </mc:Fallback>
      </mc:AlternateContent>
      <p:grpSp>
        <p:nvGrpSpPr>
          <p:cNvPr id="27" name="组合 26">
            <a:extLst>
              <a:ext uri="{FF2B5EF4-FFF2-40B4-BE49-F238E27FC236}">
                <a16:creationId xmlns:a16="http://schemas.microsoft.com/office/drawing/2014/main" id="{0D132BB4-29DF-2347-61FD-EDF3EC10F19A}"/>
              </a:ext>
            </a:extLst>
          </p:cNvPr>
          <p:cNvGrpSpPr/>
          <p:nvPr/>
        </p:nvGrpSpPr>
        <p:grpSpPr>
          <a:xfrm>
            <a:off x="5824728" y="3008376"/>
            <a:ext cx="4984736" cy="3616520"/>
            <a:chOff x="5004989" y="2927932"/>
            <a:chExt cx="4984736" cy="3616520"/>
          </a:xfrm>
        </p:grpSpPr>
        <p:pic>
          <p:nvPicPr>
            <p:cNvPr id="28" name="图形 27" descr="云 轮廓">
              <a:extLst>
                <a:ext uri="{FF2B5EF4-FFF2-40B4-BE49-F238E27FC236}">
                  <a16:creationId xmlns:a16="http://schemas.microsoft.com/office/drawing/2014/main" id="{EBD2C2DB-B073-A1D3-042E-258D1F1379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3727" y="4240899"/>
              <a:ext cx="1021082" cy="1021082"/>
            </a:xfrm>
            <a:prstGeom prst="rect">
              <a:avLst/>
            </a:prstGeom>
          </p:spPr>
        </p:pic>
        <p:grpSp>
          <p:nvGrpSpPr>
            <p:cNvPr id="29" name="组合 28">
              <a:extLst>
                <a:ext uri="{FF2B5EF4-FFF2-40B4-BE49-F238E27FC236}">
                  <a16:creationId xmlns:a16="http://schemas.microsoft.com/office/drawing/2014/main" id="{2E3A9957-8AC7-8858-79E2-65E61A06C043}"/>
                </a:ext>
              </a:extLst>
            </p:cNvPr>
            <p:cNvGrpSpPr/>
            <p:nvPr/>
          </p:nvGrpSpPr>
          <p:grpSpPr>
            <a:xfrm rot="2114218">
              <a:off x="6106702" y="4207974"/>
              <a:ext cx="1315005" cy="115902"/>
              <a:chOff x="3513698" y="3587378"/>
              <a:chExt cx="1947158" cy="171619"/>
            </a:xfrm>
          </p:grpSpPr>
          <p:cxnSp>
            <p:nvCxnSpPr>
              <p:cNvPr id="43" name="直接箭头连接符 42">
                <a:extLst>
                  <a:ext uri="{FF2B5EF4-FFF2-40B4-BE49-F238E27FC236}">
                    <a16:creationId xmlns:a16="http://schemas.microsoft.com/office/drawing/2014/main" id="{95102A4B-1BF5-3BE2-2B74-8CE25D34BB19}"/>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4" name="直接箭头连接符 43">
                <a:extLst>
                  <a:ext uri="{FF2B5EF4-FFF2-40B4-BE49-F238E27FC236}">
                    <a16:creationId xmlns:a16="http://schemas.microsoft.com/office/drawing/2014/main" id="{F9358A62-7958-458F-DA23-A42A0F62C7E1}"/>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30" name="图形 29" descr="智能手机 轮廓">
              <a:extLst>
                <a:ext uri="{FF2B5EF4-FFF2-40B4-BE49-F238E27FC236}">
                  <a16:creationId xmlns:a16="http://schemas.microsoft.com/office/drawing/2014/main" id="{3BCDEB94-6370-76C1-9F67-7916EB9B5B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90742" y="2927932"/>
              <a:ext cx="914400" cy="914400"/>
            </a:xfrm>
            <a:prstGeom prst="rect">
              <a:avLst/>
            </a:prstGeom>
          </p:spPr>
        </p:pic>
        <p:pic>
          <p:nvPicPr>
            <p:cNvPr id="31" name="图形 30" descr="智能手机 轮廓">
              <a:extLst>
                <a:ext uri="{FF2B5EF4-FFF2-40B4-BE49-F238E27FC236}">
                  <a16:creationId xmlns:a16="http://schemas.microsoft.com/office/drawing/2014/main" id="{6089E89C-A7AE-076F-1754-0A668E49CA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4989" y="4347581"/>
              <a:ext cx="914400" cy="914400"/>
            </a:xfrm>
            <a:prstGeom prst="rect">
              <a:avLst/>
            </a:prstGeom>
          </p:spPr>
        </p:pic>
        <p:pic>
          <p:nvPicPr>
            <p:cNvPr id="32" name="图形 31" descr="智能手机 轮廓">
              <a:extLst>
                <a:ext uri="{FF2B5EF4-FFF2-40B4-BE49-F238E27FC236}">
                  <a16:creationId xmlns:a16="http://schemas.microsoft.com/office/drawing/2014/main" id="{1A4D6B6F-668F-1417-113F-BEA4DBB8B9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5765" y="5630052"/>
              <a:ext cx="914400" cy="914400"/>
            </a:xfrm>
            <a:prstGeom prst="rect">
              <a:avLst/>
            </a:prstGeom>
          </p:spPr>
        </p:pic>
        <p:pic>
          <p:nvPicPr>
            <p:cNvPr id="33" name="图形 32" descr="智能手机 轮廓">
              <a:extLst>
                <a:ext uri="{FF2B5EF4-FFF2-40B4-BE49-F238E27FC236}">
                  <a16:creationId xmlns:a16="http://schemas.microsoft.com/office/drawing/2014/main" id="{B7D9830B-7DB4-62DE-D046-83FC2E3020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5325" y="3092028"/>
              <a:ext cx="914400" cy="914400"/>
            </a:xfrm>
            <a:prstGeom prst="rect">
              <a:avLst/>
            </a:prstGeom>
          </p:spPr>
        </p:pic>
        <p:cxnSp>
          <p:nvCxnSpPr>
            <p:cNvPr id="34" name="直接箭头连接符 33">
              <a:extLst>
                <a:ext uri="{FF2B5EF4-FFF2-40B4-BE49-F238E27FC236}">
                  <a16:creationId xmlns:a16="http://schemas.microsoft.com/office/drawing/2014/main" id="{E1119CF6-E719-77F5-C400-1A76E8D7A98F}"/>
                </a:ext>
              </a:extLst>
            </p:cNvPr>
            <p:cNvCxnSpPr>
              <a:cxnSpLocks/>
            </p:cNvCxnSpPr>
            <p:nvPr/>
          </p:nvCxnSpPr>
          <p:spPr>
            <a:xfrm rot="19589454">
              <a:off x="8055451" y="4343221"/>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5" name="直接箭头连接符 34">
              <a:extLst>
                <a:ext uri="{FF2B5EF4-FFF2-40B4-BE49-F238E27FC236}">
                  <a16:creationId xmlns:a16="http://schemas.microsoft.com/office/drawing/2014/main" id="{97B38A19-D184-916C-2ADA-F28BC6D7B3A9}"/>
                </a:ext>
              </a:extLst>
            </p:cNvPr>
            <p:cNvCxnSpPr>
              <a:cxnSpLocks/>
            </p:cNvCxnSpPr>
            <p:nvPr/>
          </p:nvCxnSpPr>
          <p:spPr>
            <a:xfrm rot="8789454">
              <a:off x="7978805" y="4272210"/>
              <a:ext cx="1285742"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nvGrpSpPr>
            <p:cNvPr id="36" name="组合 35">
              <a:extLst>
                <a:ext uri="{FF2B5EF4-FFF2-40B4-BE49-F238E27FC236}">
                  <a16:creationId xmlns:a16="http://schemas.microsoft.com/office/drawing/2014/main" id="{BE496988-5F9F-072F-F400-EDDC8F52A0FD}"/>
                </a:ext>
              </a:extLst>
            </p:cNvPr>
            <p:cNvGrpSpPr/>
            <p:nvPr/>
          </p:nvGrpSpPr>
          <p:grpSpPr>
            <a:xfrm>
              <a:off x="5822966" y="4771826"/>
              <a:ext cx="1315005" cy="115902"/>
              <a:chOff x="3513698" y="3587378"/>
              <a:chExt cx="1947158" cy="171619"/>
            </a:xfrm>
          </p:grpSpPr>
          <p:cxnSp>
            <p:nvCxnSpPr>
              <p:cNvPr id="41" name="直接箭头连接符 40">
                <a:extLst>
                  <a:ext uri="{FF2B5EF4-FFF2-40B4-BE49-F238E27FC236}">
                    <a16:creationId xmlns:a16="http://schemas.microsoft.com/office/drawing/2014/main" id="{E3D86258-CB8D-DCFE-F47F-AE5DA3AC0B14}"/>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4F7FF7AB-4DF6-5606-C11A-0D4F176A6391}"/>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37" name="组合 36">
              <a:extLst>
                <a:ext uri="{FF2B5EF4-FFF2-40B4-BE49-F238E27FC236}">
                  <a16:creationId xmlns:a16="http://schemas.microsoft.com/office/drawing/2014/main" id="{A328E501-AA41-03DF-C750-58BD9F013DC1}"/>
                </a:ext>
              </a:extLst>
            </p:cNvPr>
            <p:cNvGrpSpPr/>
            <p:nvPr/>
          </p:nvGrpSpPr>
          <p:grpSpPr>
            <a:xfrm rot="19343846">
              <a:off x="6062309" y="5405419"/>
              <a:ext cx="1315005" cy="115902"/>
              <a:chOff x="3513698" y="3587378"/>
              <a:chExt cx="1947158" cy="171619"/>
            </a:xfrm>
          </p:grpSpPr>
          <p:cxnSp>
            <p:nvCxnSpPr>
              <p:cNvPr id="39" name="直接箭头连接符 38">
                <a:extLst>
                  <a:ext uri="{FF2B5EF4-FFF2-40B4-BE49-F238E27FC236}">
                    <a16:creationId xmlns:a16="http://schemas.microsoft.com/office/drawing/2014/main" id="{64DD9190-E658-E8DE-0125-4B691CE86BBB}"/>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0" name="直接箭头连接符 39">
                <a:extLst>
                  <a:ext uri="{FF2B5EF4-FFF2-40B4-BE49-F238E27FC236}">
                    <a16:creationId xmlns:a16="http://schemas.microsoft.com/office/drawing/2014/main" id="{A99C35FE-CED7-667C-C14F-4EE99907C931}"/>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38" name="图形 37" descr="数据库 纯色填充">
              <a:extLst>
                <a:ext uri="{FF2B5EF4-FFF2-40B4-BE49-F238E27FC236}">
                  <a16:creationId xmlns:a16="http://schemas.microsoft.com/office/drawing/2014/main" id="{AD87D94F-B050-A729-B45B-7EE64ACE91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19342" y="4424117"/>
              <a:ext cx="567336" cy="567336"/>
            </a:xfrm>
            <a:prstGeom prst="rect">
              <a:avLst/>
            </a:prstGeom>
          </p:spPr>
        </p:pic>
      </p:grp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DD90EF73-9FBD-D8A4-0D7D-114979998959}"/>
                  </a:ext>
                </a:extLst>
              </p:cNvPr>
              <p:cNvSpPr txBox="1"/>
              <p:nvPr/>
            </p:nvSpPr>
            <p:spPr>
              <a:xfrm>
                <a:off x="6787395" y="4284128"/>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,2</m:t>
                          </m:r>
                        </m:sub>
                        <m:sup>
                          <m:r>
                            <a:rPr lang="en-US" sz="2800" i="1">
                              <a:latin typeface="Cambria Math" panose="02040503050406030204" pitchFamily="18" charset="0"/>
                            </a:rPr>
                            <m:t>𝑡</m:t>
                          </m:r>
                        </m:sup>
                      </m:sSubSup>
                    </m:oMath>
                  </m:oMathPara>
                </a14:m>
                <a:endParaRPr lang="en-US" sz="2800" dirty="0"/>
              </a:p>
            </p:txBody>
          </p:sp>
        </mc:Choice>
        <mc:Fallback xmlns="">
          <p:sp>
            <p:nvSpPr>
              <p:cNvPr id="45" name="文本框 44">
                <a:extLst>
                  <a:ext uri="{FF2B5EF4-FFF2-40B4-BE49-F238E27FC236}">
                    <a16:creationId xmlns:a16="http://schemas.microsoft.com/office/drawing/2014/main" id="{DD90EF73-9FBD-D8A4-0D7D-114979998959}"/>
                  </a:ext>
                </a:extLst>
              </p:cNvPr>
              <p:cNvSpPr txBox="1">
                <a:spLocks noRot="1" noChangeAspect="1" noMove="1" noResize="1" noEditPoints="1" noAdjustHandles="1" noChangeArrowheads="1" noChangeShapeType="1" noTextEdit="1"/>
              </p:cNvSpPr>
              <p:nvPr/>
            </p:nvSpPr>
            <p:spPr>
              <a:xfrm>
                <a:off x="6787395" y="4284128"/>
                <a:ext cx="681152" cy="57656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A69DD6AC-0737-B979-9D40-D38A61E366DD}"/>
                  </a:ext>
                </a:extLst>
              </p:cNvPr>
              <p:cNvSpPr txBox="1"/>
              <p:nvPr/>
            </p:nvSpPr>
            <p:spPr>
              <a:xfrm>
                <a:off x="6747489" y="5092347"/>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m:t>
                          </m:r>
                          <m:r>
                            <a:rPr lang="en-US" sz="2800" b="0" i="1" smtClean="0">
                              <a:latin typeface="Cambria Math" panose="02040503050406030204" pitchFamily="18" charset="0"/>
                            </a:rPr>
                            <m:t>𝑖</m:t>
                          </m:r>
                        </m:sub>
                        <m:sup>
                          <m:r>
                            <a:rPr lang="en-US" sz="2800" i="1">
                              <a:latin typeface="Cambria Math" panose="02040503050406030204" pitchFamily="18" charset="0"/>
                            </a:rPr>
                            <m:t>𝑡</m:t>
                          </m:r>
                        </m:sup>
                      </m:sSubSup>
                    </m:oMath>
                  </m:oMathPara>
                </a14:m>
                <a:endParaRPr lang="en-US" sz="2800" dirty="0"/>
              </a:p>
            </p:txBody>
          </p:sp>
        </mc:Choice>
        <mc:Fallback xmlns="">
          <p:sp>
            <p:nvSpPr>
              <p:cNvPr id="46" name="文本框 45">
                <a:extLst>
                  <a:ext uri="{FF2B5EF4-FFF2-40B4-BE49-F238E27FC236}">
                    <a16:creationId xmlns:a16="http://schemas.microsoft.com/office/drawing/2014/main" id="{A69DD6AC-0737-B979-9D40-D38A61E366DD}"/>
                  </a:ext>
                </a:extLst>
              </p:cNvPr>
              <p:cNvSpPr txBox="1">
                <a:spLocks noRot="1" noChangeAspect="1" noMove="1" noResize="1" noEditPoints="1" noAdjustHandles="1" noChangeArrowheads="1" noChangeShapeType="1" noTextEdit="1"/>
              </p:cNvSpPr>
              <p:nvPr/>
            </p:nvSpPr>
            <p:spPr>
              <a:xfrm>
                <a:off x="6747489" y="5092347"/>
                <a:ext cx="681152" cy="576568"/>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48E3376A-B9F5-8022-CAF7-DADE3A95964C}"/>
                  </a:ext>
                </a:extLst>
              </p:cNvPr>
              <p:cNvSpPr txBox="1"/>
              <p:nvPr/>
            </p:nvSpPr>
            <p:spPr>
              <a:xfrm>
                <a:off x="9047334" y="3634492"/>
                <a:ext cx="681152" cy="576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i="1">
                              <a:latin typeface="Cambria Math" panose="02040503050406030204" pitchFamily="18" charset="0"/>
                            </a:rPr>
                            <m:t>𝑈</m:t>
                          </m:r>
                          <m:r>
                            <a:rPr lang="en-US" sz="2800" i="1">
                              <a:latin typeface="Cambria Math" panose="02040503050406030204" pitchFamily="18" charset="0"/>
                            </a:rPr>
                            <m:t>,</m:t>
                          </m:r>
                          <m:r>
                            <a:rPr lang="en-US" sz="2800" b="0" i="1" smtClean="0">
                              <a:latin typeface="Cambria Math" panose="02040503050406030204" pitchFamily="18" charset="0"/>
                            </a:rPr>
                            <m:t>𝑀</m:t>
                          </m:r>
                        </m:sub>
                        <m:sup>
                          <m:r>
                            <a:rPr lang="en-US" sz="2800" i="1">
                              <a:latin typeface="Cambria Math" panose="02040503050406030204" pitchFamily="18" charset="0"/>
                            </a:rPr>
                            <m:t>𝑡</m:t>
                          </m:r>
                        </m:sup>
                      </m:sSubSup>
                    </m:oMath>
                  </m:oMathPara>
                </a14:m>
                <a:endParaRPr lang="en-US" sz="2800" dirty="0"/>
              </a:p>
            </p:txBody>
          </p:sp>
        </mc:Choice>
        <mc:Fallback xmlns="">
          <p:sp>
            <p:nvSpPr>
              <p:cNvPr id="47" name="文本框 46">
                <a:extLst>
                  <a:ext uri="{FF2B5EF4-FFF2-40B4-BE49-F238E27FC236}">
                    <a16:creationId xmlns:a16="http://schemas.microsoft.com/office/drawing/2014/main" id="{48E3376A-B9F5-8022-CAF7-DADE3A95964C}"/>
                  </a:ext>
                </a:extLst>
              </p:cNvPr>
              <p:cNvSpPr txBox="1">
                <a:spLocks noRot="1" noChangeAspect="1" noMove="1" noResize="1" noEditPoints="1" noAdjustHandles="1" noChangeArrowheads="1" noChangeShapeType="1" noTextEdit="1"/>
              </p:cNvSpPr>
              <p:nvPr/>
            </p:nvSpPr>
            <p:spPr>
              <a:xfrm>
                <a:off x="9047334" y="3634492"/>
                <a:ext cx="681152" cy="576568"/>
              </a:xfrm>
              <a:prstGeom prst="rect">
                <a:avLst/>
              </a:prstGeom>
              <a:blipFill>
                <a:blip r:embed="rId13"/>
                <a:stretch>
                  <a:fillRect r="-8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88EE46BA-096D-B95A-F289-91BD85A1A5B9}"/>
                  </a:ext>
                </a:extLst>
              </p:cNvPr>
              <p:cNvSpPr txBox="1"/>
              <p:nvPr/>
            </p:nvSpPr>
            <p:spPr>
              <a:xfrm>
                <a:off x="2995266" y="4973980"/>
                <a:ext cx="3166469" cy="1473032"/>
              </a:xfrm>
              <a:prstGeom prst="rect">
                <a:avLst/>
              </a:prstGeom>
              <a:noFill/>
            </p:spPr>
            <p:txBody>
              <a:bodyPr wrap="square">
                <a:spAutoFit/>
              </a:bodyPr>
              <a:lstStyle/>
              <a:p>
                <a14:m>
                  <m:oMath xmlns:m="http://schemas.openxmlformats.org/officeDocument/2006/math">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𝑖</m:t>
                        </m:r>
                      </m:sub>
                    </m:sSub>
                  </m:oMath>
                </a14:m>
                <a:r>
                  <a:rPr lang="en-US" sz="2800" b="0" i="1" dirty="0">
                    <a:solidFill>
                      <a:schemeClr val="tx1"/>
                    </a:solidFill>
                    <a:latin typeface="Cambria Math" panose="02040503050406030204" pitchFamily="18" charset="0"/>
                  </a:rPr>
                  <a:t> </a:t>
                </a:r>
                <a:r>
                  <a:rPr lang="en-US" sz="2800" b="0" dirty="0">
                    <a:solidFill>
                      <a:schemeClr val="tx1"/>
                    </a:solidFill>
                  </a:rPr>
                  <a:t>computes</a:t>
                </a:r>
                <a:endParaRPr lang="en-US" sz="2800" b="0" dirty="0">
                  <a:solidFill>
                    <a:schemeClr val="tx1"/>
                  </a:solidFill>
                  <a:latin typeface="Cambria Math" panose="02040503050406030204" pitchFamily="18" charset="0"/>
                </a:endParaRPr>
              </a:p>
              <a:p>
                <a14:m>
                  <m:oMath xmlns:m="http://schemas.openxmlformats.org/officeDocument/2006/math">
                    <m:sSub>
                      <m:sSubPr>
                        <m:ctrlPr>
                          <a:rPr lang="en-US" sz="2800" b="0" i="1" smtClean="0">
                            <a:solidFill>
                              <a:srgbClr val="FF0000"/>
                            </a:solidFill>
                            <a:latin typeface="Cambria Math" panose="02040503050406030204" pitchFamily="18" charset="0"/>
                          </a:rPr>
                        </m:ctrlPr>
                      </m:sSub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𝑠</m:t>
                            </m:r>
                          </m:e>
                        </m:acc>
                      </m:e>
                      <m:sub>
                        <m:r>
                          <a:rPr lang="en-US" sz="2800" b="0" i="1" smtClean="0">
                            <a:solidFill>
                              <a:srgbClr val="FF0000"/>
                            </a:solidFill>
                            <a:latin typeface="Cambria Math" panose="02040503050406030204" pitchFamily="18" charset="0"/>
                          </a:rPr>
                          <m:t>𝑈</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sub>
                    </m:sSub>
                    <m:r>
                      <a:rPr lang="en-US" sz="2800" b="0" i="1" smtClean="0">
                        <a:solidFill>
                          <a:srgbClr val="FF0000"/>
                        </a:solidFill>
                        <a:latin typeface="Cambria Math" panose="02040503050406030204" pitchFamily="18" charset="0"/>
                      </a:rPr>
                      <m:t>=</m:t>
                    </m:r>
                  </m:oMath>
                </a14:m>
                <a:r>
                  <a:rPr lang="en-US" sz="2800" dirty="0">
                    <a:solidFill>
                      <a:srgbClr val="FF0000"/>
                    </a:solidFill>
                  </a:rPr>
                  <a:t> </a:t>
                </a:r>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m:t>
                        </m:r>
                      </m:e>
                      <m:sub>
                        <m:r>
                          <a:rPr lang="en-US" sz="2800" i="1">
                            <a:solidFill>
                              <a:srgbClr val="FF0000"/>
                            </a:solidFill>
                            <a:latin typeface="Cambria Math" panose="02040503050406030204" pitchFamily="18" charset="0"/>
                          </a:rPr>
                          <m:t>𝑈</m:t>
                        </m:r>
                      </m:sub>
                    </m:sSub>
                    <m:sSub>
                      <m:sSubPr>
                        <m:ctrlPr>
                          <a:rPr lang="en-US" sz="2800" b="0" i="1" smtClean="0">
                            <a:solidFill>
                              <a:srgbClr val="FF0000"/>
                            </a:solidFill>
                            <a:latin typeface="Cambria Math" panose="02040503050406030204" pitchFamily="18" charset="0"/>
                          </a:rPr>
                        </m:ctrlPr>
                      </m:sSub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𝑠</m:t>
                            </m:r>
                          </m:e>
                        </m:acc>
                      </m:e>
                      <m:sub>
                        <m:r>
                          <a:rPr lang="en-US" sz="2800" b="0" i="1" smtClean="0">
                            <a:solidFill>
                              <a:srgbClr val="FF0000"/>
                            </a:solidFill>
                            <a:latin typeface="Cambria Math" panose="02040503050406030204" pitchFamily="18" charset="0"/>
                          </a:rPr>
                          <m:t>𝑗</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sub>
                    </m:sSub>
                  </m:oMath>
                </a14:m>
                <a:endParaRPr lang="en-US" sz="2800" dirty="0">
                  <a:solidFill>
                    <a:srgbClr val="FF0000"/>
                  </a:solidFill>
                </a:endParaRPr>
              </a:p>
              <a:p>
                <a:pPr/>
                <a14:m>
                  <m:oMathPara xmlns:m="http://schemas.openxmlformats.org/officeDocument/2006/math">
                    <m:oMathParaPr>
                      <m:jc m:val="left"/>
                    </m:oMathParaPr>
                    <m:oMath xmlns:m="http://schemas.openxmlformats.org/officeDocument/2006/math">
                      <m:sSubSup>
                        <m:sSubSupPr>
                          <m:ctrlPr>
                            <a:rPr lang="en-US" sz="2800" b="0" i="1" smtClean="0">
                              <a:solidFill>
                                <a:srgbClr val="FF0000"/>
                              </a:solidFill>
                              <a:latin typeface="Cambria Math" panose="02040503050406030204" pitchFamily="18" charset="0"/>
                            </a:rPr>
                          </m:ctrlPr>
                        </m:sSubSup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𝑟</m:t>
                              </m:r>
                            </m:e>
                          </m:acc>
                        </m:e>
                        <m:sub>
                          <m:r>
                            <a:rPr lang="en-US" sz="2800" b="0" i="1" smtClean="0">
                              <a:solidFill>
                                <a:srgbClr val="FF0000"/>
                              </a:solidFill>
                              <a:latin typeface="Cambria Math" panose="02040503050406030204" pitchFamily="18" charset="0"/>
                            </a:rPr>
                            <m:t>𝑈</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sub>
                        <m:sup>
                          <m:r>
                            <a:rPr lang="en-US" sz="2800" b="0" i="1" smtClean="0">
                              <a:solidFill>
                                <a:srgbClr val="FF0000"/>
                              </a:solidFill>
                              <a:latin typeface="Cambria Math" panose="02040503050406030204" pitchFamily="18" charset="0"/>
                            </a:rPr>
                            <m:t>𝑡</m:t>
                          </m:r>
                        </m:sup>
                      </m:sSubSup>
                      <m:r>
                        <a:rPr lang="en-US" sz="2800" b="0" i="1" smtClean="0">
                          <a:solidFill>
                            <a:srgbClr val="FF0000"/>
                          </a:solidFill>
                          <a:latin typeface="Cambria Math" panose="02040503050406030204" pitchFamily="18" charset="0"/>
                        </a:rPr>
                        <m:t>=</m:t>
                      </m:r>
                      <m:r>
                        <m:rPr>
                          <m:sty m:val="p"/>
                        </m:rPr>
                        <a:rPr lang="en-US" sz="2800" b="0" i="0" smtClean="0">
                          <a:solidFill>
                            <a:srgbClr val="FF0000"/>
                          </a:solidFill>
                          <a:latin typeface="Cambria Math" panose="02040503050406030204" pitchFamily="18" charset="0"/>
                        </a:rPr>
                        <m:t>Mask</m:t>
                      </m:r>
                      <m:r>
                        <a:rPr lang="en-US" sz="2800" b="0" i="1" smtClean="0">
                          <a:solidFill>
                            <a:srgbClr val="FF0000"/>
                          </a:solidFill>
                          <a:latin typeface="Cambria Math" panose="02040503050406030204" pitchFamily="18" charset="0"/>
                        </a:rPr>
                        <m:t>(</m:t>
                      </m:r>
                      <m:sSub>
                        <m:sSubPr>
                          <m:ctrlPr>
                            <a:rPr lang="en-US" sz="2800" b="0" i="1" smtClean="0">
                              <a:solidFill>
                                <a:srgbClr val="FF0000"/>
                              </a:solidFill>
                              <a:latin typeface="Cambria Math" panose="02040503050406030204" pitchFamily="18" charset="0"/>
                            </a:rPr>
                          </m:ctrlPr>
                        </m:sSubPr>
                        <m:e>
                          <m:acc>
                            <m:accPr>
                              <m:chr m:val="⃗"/>
                              <m:ctrlPr>
                                <a:rPr lang="en-US"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𝑠</m:t>
                              </m:r>
                            </m:e>
                          </m:acc>
                        </m:e>
                        <m:sub>
                          <m:r>
                            <a:rPr lang="en-US" sz="2800" b="0" i="1" smtClean="0">
                              <a:solidFill>
                                <a:srgbClr val="FF0000"/>
                              </a:solidFill>
                              <a:latin typeface="Cambria Math" panose="02040503050406030204" pitchFamily="18" charset="0"/>
                            </a:rPr>
                            <m:t>𝑈</m:t>
                          </m:r>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𝑖</m:t>
                          </m:r>
                        </m:sub>
                      </m:sSub>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𝑡</m:t>
                      </m:r>
                      <m:r>
                        <a:rPr lang="en-US" sz="2800" b="0" i="1" smtClean="0">
                          <a:solidFill>
                            <a:srgbClr val="FF0000"/>
                          </a:solidFill>
                          <a:latin typeface="Cambria Math" panose="02040503050406030204" pitchFamily="18" charset="0"/>
                        </a:rPr>
                        <m:t>)</m:t>
                      </m:r>
                    </m:oMath>
                  </m:oMathPara>
                </a14:m>
                <a:endParaRPr lang="en-US" sz="2800" dirty="0">
                  <a:solidFill>
                    <a:srgbClr val="FF0000"/>
                  </a:solidFill>
                </a:endParaRPr>
              </a:p>
            </p:txBody>
          </p:sp>
        </mc:Choice>
        <mc:Fallback xmlns="">
          <p:sp>
            <p:nvSpPr>
              <p:cNvPr id="51" name="文本框 50">
                <a:extLst>
                  <a:ext uri="{FF2B5EF4-FFF2-40B4-BE49-F238E27FC236}">
                    <a16:creationId xmlns:a16="http://schemas.microsoft.com/office/drawing/2014/main" id="{88EE46BA-096D-B95A-F289-91BD85A1A5B9}"/>
                  </a:ext>
                </a:extLst>
              </p:cNvPr>
              <p:cNvSpPr txBox="1">
                <a:spLocks noRot="1" noChangeAspect="1" noMove="1" noResize="1" noEditPoints="1" noAdjustHandles="1" noChangeArrowheads="1" noChangeShapeType="1" noTextEdit="1"/>
              </p:cNvSpPr>
              <p:nvPr/>
            </p:nvSpPr>
            <p:spPr>
              <a:xfrm>
                <a:off x="2995266" y="4973980"/>
                <a:ext cx="3166469" cy="1473032"/>
              </a:xfrm>
              <a:prstGeom prst="rect">
                <a:avLst/>
              </a:prstGeom>
              <a:blipFill>
                <a:blip r:embed="rId14"/>
                <a:stretch>
                  <a:fillRect t="-4132"/>
                </a:stretch>
              </a:blipFill>
            </p:spPr>
            <p:txBody>
              <a:bodyPr/>
              <a:lstStyle/>
              <a:p>
                <a:r>
                  <a:rPr lang="en-US">
                    <a:noFill/>
                  </a:rPr>
                  <a:t> </a:t>
                </a:r>
              </a:p>
            </p:txBody>
          </p:sp>
        </mc:Fallback>
      </mc:AlternateContent>
      <p:sp>
        <p:nvSpPr>
          <p:cNvPr id="52" name="标题 1">
            <a:extLst>
              <a:ext uri="{FF2B5EF4-FFF2-40B4-BE49-F238E27FC236}">
                <a16:creationId xmlns:a16="http://schemas.microsoft.com/office/drawing/2014/main" id="{DA290E4B-5552-CE7D-DDE1-D57451E41DFD}"/>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Key-homomorphic Masking</a:t>
            </a:r>
          </a:p>
        </p:txBody>
      </p:sp>
    </p:spTree>
    <p:extLst>
      <p:ext uri="{BB962C8B-B14F-4D97-AF65-F5344CB8AC3E}">
        <p14:creationId xmlns:p14="http://schemas.microsoft.com/office/powerpoint/2010/main" val="285986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8" y="1789157"/>
                <a:ext cx="8925234" cy="2645981"/>
              </a:xfrm>
              <a:prstGeom prst="rect">
                <a:avLst/>
              </a:prstGeom>
              <a:noFill/>
            </p:spPr>
            <p:txBody>
              <a:bodyPr wrap="square" rtlCol="0">
                <a:spAutoFit/>
              </a:bodyPr>
              <a:lstStyle/>
              <a:p>
                <a:r>
                  <a:rPr lang="en-US" sz="3200" dirty="0">
                    <a:solidFill>
                      <a:schemeClr val="bg2">
                        <a:lumMod val="75000"/>
                      </a:schemeClr>
                    </a:solidFill>
                  </a:rPr>
                  <a:t>      Every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masking key </a:t>
                </a:r>
                <a14:m>
                  <m:oMath xmlns:m="http://schemas.openxmlformats.org/officeDocument/2006/math">
                    <m:sSub>
                      <m:sSubPr>
                        <m:ctrlPr>
                          <a:rPr lang="en-US" sz="3200" b="0" i="1" dirty="0"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dirty="0" smtClean="0">
                            <a:solidFill>
                              <a:schemeClr val="bg2">
                                <a:lumMod val="75000"/>
                              </a:schemeClr>
                            </a:solidFill>
                            <a:latin typeface="Cambria Math" panose="02040503050406030204" pitchFamily="18" charset="0"/>
                          </a:rPr>
                          <m:t>𝑖</m:t>
                        </m:r>
                      </m:sub>
                    </m:sSub>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replies </a:t>
                </a:r>
                <a14:m>
                  <m:oMath xmlns:m="http://schemas.openxmlformats.org/officeDocument/2006/math">
                    <m:sSubSup>
                      <m:sSubSupPr>
                        <m:ctrlPr>
                          <a:rPr lang="en-US" sz="3200" i="1" dirty="0" smtClean="0">
                            <a:solidFill>
                              <a:schemeClr val="bg2">
                                <a:lumMod val="75000"/>
                              </a:schemeClr>
                            </a:solidFill>
                            <a:latin typeface="Cambria Math" panose="02040503050406030204" pitchFamily="18" charset="0"/>
                          </a:rPr>
                        </m:ctrlPr>
                      </m:sSubSupPr>
                      <m:e>
                        <m:acc>
                          <m:accPr>
                            <m:chr m:val="⃗"/>
                            <m:ctrlPr>
                              <a:rPr lang="en-US" sz="3200" i="1" dirty="0">
                                <a:solidFill>
                                  <a:schemeClr val="bg2">
                                    <a:lumMod val="75000"/>
                                  </a:schemeClr>
                                </a:solidFill>
                                <a:latin typeface="Cambria Math" panose="02040503050406030204" pitchFamily="18" charset="0"/>
                              </a:rPr>
                            </m:ctrlPr>
                          </m:accPr>
                          <m:e>
                            <m:r>
                              <a:rPr lang="en-US" sz="3200" i="1" dirty="0">
                                <a:solidFill>
                                  <a:schemeClr val="bg2">
                                    <a:lumMod val="75000"/>
                                  </a:schemeClr>
                                </a:solidFill>
                                <a:latin typeface="Cambria Math" panose="02040503050406030204" pitchFamily="18" charset="0"/>
                              </a:rPr>
                              <m:t>𝑟</m:t>
                            </m:r>
                          </m:e>
                        </m:acc>
                      </m:e>
                      <m:sub>
                        <m:r>
                          <a:rPr lang="en-US" sz="3200" i="1" dirty="0">
                            <a:solidFill>
                              <a:schemeClr val="bg2">
                                <a:lumMod val="75000"/>
                              </a:schemeClr>
                            </a:solidFill>
                            <a:latin typeface="Cambria Math" panose="02040503050406030204" pitchFamily="18" charset="0"/>
                          </a:rPr>
                          <m:t>𝑈</m:t>
                        </m:r>
                        <m:r>
                          <a:rPr lang="en-US" sz="3200" i="1" dirty="0">
                            <a:solidFill>
                              <a:schemeClr val="bg2">
                                <a:lumMod val="75000"/>
                              </a:schemeClr>
                            </a:solidFill>
                            <a:latin typeface="Cambria Math" panose="02040503050406030204" pitchFamily="18" charset="0"/>
                          </a:rPr>
                          <m:t>,</m:t>
                        </m:r>
                        <m:r>
                          <a:rPr lang="en-US" sz="3200" i="1" dirty="0">
                            <a:solidFill>
                              <a:schemeClr val="bg2">
                                <a:lumMod val="75000"/>
                              </a:schemeClr>
                            </a:solidFill>
                            <a:latin typeface="Cambria Math" panose="02040503050406030204" pitchFamily="18" charset="0"/>
                          </a:rPr>
                          <m:t>𝑖</m:t>
                        </m:r>
                      </m:sub>
                      <m:sup>
                        <m:r>
                          <a:rPr lang="en-US" sz="3200" i="1" dirty="0">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8" y="1789157"/>
                <a:ext cx="8925234" cy="2645981"/>
              </a:xfrm>
              <a:prstGeom prst="rect">
                <a:avLst/>
              </a:prstGeom>
              <a:blipFill>
                <a:blip r:embed="rId3"/>
                <a:stretch>
                  <a:fillRect l="-1775" t="-2759" b="-6667"/>
                </a:stretch>
              </a:blipFill>
            </p:spPr>
            <p:txBody>
              <a:bodyPr/>
              <a:lstStyle/>
              <a:p>
                <a:r>
                  <a:rPr lang="en-US">
                    <a:noFill/>
                  </a:rPr>
                  <a:t> </a:t>
                </a:r>
              </a:p>
            </p:txBody>
          </p:sp>
        </mc:Fallback>
      </mc:AlternateContent>
      <p:pic>
        <p:nvPicPr>
          <p:cNvPr id="7" name="图形 6" descr="云 轮廓">
            <a:extLst>
              <a:ext uri="{FF2B5EF4-FFF2-40B4-BE49-F238E27FC236}">
                <a16:creationId xmlns:a16="http://schemas.microsoft.com/office/drawing/2014/main" id="{6744E6B2-08F8-D1D3-368A-0142DAC60E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99BB597-F112-9BC1-F78F-53ACB5A3F51B}"/>
                  </a:ext>
                </a:extLst>
              </p:cNvPr>
              <p:cNvSpPr txBox="1"/>
              <p:nvPr/>
            </p:nvSpPr>
            <p:spPr>
              <a:xfrm>
                <a:off x="4091350" y="5008028"/>
                <a:ext cx="3669208" cy="1609608"/>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a:latin typeface="Cambria Math" panose="02040503050406030204" pitchFamily="18" charset="0"/>
                        </a:rPr>
                        <m:t>Recon</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b="0" i="1" smtClean="0">
                                          <a:latin typeface="Cambria Math" panose="02040503050406030204" pitchFamily="18" charset="0"/>
                                        </a:rPr>
                                        <m:t>𝑈</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𝑡</m:t>
                                      </m:r>
                                    </m:sup>
                                  </m:sSubSup>
                                </m:e>
                              </m:d>
                            </m:e>
                            <m:sub>
                              <m:r>
                                <a:rPr lang="en-US" sz="2800" i="1">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8" name="文本框 7">
                <a:extLst>
                  <a:ext uri="{FF2B5EF4-FFF2-40B4-BE49-F238E27FC236}">
                    <a16:creationId xmlns:a16="http://schemas.microsoft.com/office/drawing/2014/main" id="{899BB597-F112-9BC1-F78F-53ACB5A3F51B}"/>
                  </a:ext>
                </a:extLst>
              </p:cNvPr>
              <p:cNvSpPr txBox="1">
                <a:spLocks noRot="1" noChangeAspect="1" noMove="1" noResize="1" noEditPoints="1" noAdjustHandles="1" noChangeArrowheads="1" noChangeShapeType="1" noTextEdit="1"/>
              </p:cNvSpPr>
              <p:nvPr/>
            </p:nvSpPr>
            <p:spPr>
              <a:xfrm>
                <a:off x="4091350" y="5008028"/>
                <a:ext cx="3669208" cy="1609608"/>
              </a:xfrm>
              <a:prstGeom prst="rect">
                <a:avLst/>
              </a:prstGeom>
              <a:blipFill>
                <a:blip r:embed="rId6"/>
                <a:stretch>
                  <a:fillRect l="-3322" t="-37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E2102F7-D8D8-1A15-A891-8F5513D8F0CB}"/>
                  </a:ext>
                </a:extLst>
              </p:cNvPr>
              <p:cNvSpPr txBox="1"/>
              <p:nvPr/>
            </p:nvSpPr>
            <p:spPr>
              <a:xfrm>
                <a:off x="7217818" y="5413852"/>
                <a:ext cx="4881759" cy="11680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i="1" smtClean="0">
                              <a:solidFill>
                                <a:schemeClr val="accent2">
                                  <a:lumMod val="75000"/>
                                </a:schemeClr>
                              </a:solidFill>
                              <a:latin typeface="Cambria Math" panose="02040503050406030204" pitchFamily="18" charset="0"/>
                            </a:rPr>
                          </m:ctrlPr>
                        </m:sSubPr>
                        <m:e>
                          <m:r>
                            <a:rPr lang="en-US" sz="2800" i="1">
                              <a:solidFill>
                                <a:schemeClr val="accent2">
                                  <a:lumMod val="75000"/>
                                </a:schemeClr>
                              </a:solidFill>
                              <a:latin typeface="Cambria Math" panose="02040503050406030204" pitchFamily="18" charset="0"/>
                            </a:rPr>
                            <m:t>=∑</m:t>
                          </m:r>
                        </m:e>
                        <m:sub>
                          <m:r>
                            <m:rPr>
                              <m:sty m:val="p"/>
                            </m:rPr>
                            <a:rPr lang="en-US" sz="2800">
                              <a:solidFill>
                                <a:schemeClr val="accent2">
                                  <a:lumMod val="75000"/>
                                </a:schemeClr>
                              </a:solidFill>
                              <a:latin typeface="Cambria Math" panose="02040503050406030204" pitchFamily="18" charset="0"/>
                            </a:rPr>
                            <m:t>U</m:t>
                          </m:r>
                        </m:sub>
                      </m:sSub>
                      <m:r>
                        <m:rPr>
                          <m:sty m:val="p"/>
                        </m:rPr>
                        <a:rPr lang="en-US" sz="2800" b="0" i="0" smtClean="0">
                          <a:solidFill>
                            <a:schemeClr val="accent2">
                              <a:lumMod val="75000"/>
                            </a:schemeClr>
                          </a:solidFill>
                          <a:latin typeface="Cambria Math" panose="02040503050406030204" pitchFamily="18" charset="0"/>
                        </a:rPr>
                        <m:t>Mask</m:t>
                      </m:r>
                      <m:d>
                        <m:dPr>
                          <m:ctrlPr>
                            <a:rPr lang="en-US" sz="2800" b="0" i="1" smtClean="0">
                              <a:solidFill>
                                <a:schemeClr val="accent2">
                                  <a:lumMod val="75000"/>
                                </a:schemeClr>
                              </a:solidFill>
                              <a:latin typeface="Cambria Math" panose="02040503050406030204" pitchFamily="18" charset="0"/>
                            </a:rPr>
                          </m:ctrlPr>
                        </m:dPr>
                        <m:e>
                          <m:r>
                            <m:rPr>
                              <m:sty m:val="p"/>
                            </m:rPr>
                            <a:rPr lang="en-US" sz="2800" b="0" i="0" smtClean="0">
                              <a:solidFill>
                                <a:schemeClr val="accent2">
                                  <a:lumMod val="75000"/>
                                </a:schemeClr>
                              </a:solidFill>
                              <a:latin typeface="Cambria Math" panose="02040503050406030204" pitchFamily="18" charset="0"/>
                            </a:rPr>
                            <m:t>Recon</m:t>
                          </m:r>
                          <m:d>
                            <m:dPr>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d>
                                    <m:dPr>
                                      <m:begChr m:val="{"/>
                                      <m:endChr m:val="}"/>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acc>
                                            <m:accPr>
                                              <m:chr m:val="⃗"/>
                                              <m:ctrlPr>
                                                <a:rPr lang="en-US" sz="2800" b="0" i="1" smtClean="0">
                                                  <a:solidFill>
                                                    <a:schemeClr val="accent2">
                                                      <a:lumMod val="75000"/>
                                                    </a:schemeClr>
                                                  </a:solidFill>
                                                  <a:latin typeface="Cambria Math" panose="02040503050406030204" pitchFamily="18" charset="0"/>
                                                </a:rPr>
                                              </m:ctrlPr>
                                            </m:accPr>
                                            <m:e>
                                              <m:r>
                                                <a:rPr lang="en-US" sz="2800" b="0" i="1" smtClean="0">
                                                  <a:solidFill>
                                                    <a:schemeClr val="accent2">
                                                      <a:lumMod val="75000"/>
                                                    </a:schemeClr>
                                                  </a:solidFill>
                                                  <a:latin typeface="Cambria Math" panose="02040503050406030204" pitchFamily="18" charset="0"/>
                                                </a:rPr>
                                                <m:t>𝑠</m:t>
                                              </m:r>
                                            </m:e>
                                          </m:acc>
                                        </m:e>
                                        <m:sub>
                                          <m:r>
                                            <a:rPr lang="en-US" sz="2800" b="0" i="1" smtClean="0">
                                              <a:solidFill>
                                                <a:schemeClr val="accent2">
                                                  <a:lumMod val="75000"/>
                                                </a:schemeClr>
                                              </a:solidFill>
                                              <a:latin typeface="Cambria Math" panose="02040503050406030204" pitchFamily="18" charset="0"/>
                                            </a:rPr>
                                            <m:t>𝑗</m:t>
                                          </m:r>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𝑖</m:t>
                                          </m:r>
                                        </m:sub>
                                      </m:sSub>
                                    </m:e>
                                  </m:d>
                                </m:e>
                                <m:sub>
                                  <m:r>
                                    <a:rPr lang="en-US" sz="2800" b="0" i="1" smtClean="0">
                                      <a:solidFill>
                                        <a:schemeClr val="accent2">
                                          <a:lumMod val="75000"/>
                                        </a:schemeClr>
                                      </a:solidFill>
                                      <a:latin typeface="Cambria Math" panose="02040503050406030204" pitchFamily="18" charset="0"/>
                                    </a:rPr>
                                    <m:t>𝑖</m:t>
                                  </m:r>
                                </m:sub>
                              </m:sSub>
                            </m:e>
                          </m:d>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𝑡</m:t>
                          </m:r>
                        </m:e>
                      </m:d>
                    </m:oMath>
                  </m:oMathPara>
                </a14:m>
                <a:endParaRPr lang="en-US" sz="2800" b="0" i="1" dirty="0">
                  <a:solidFill>
                    <a:schemeClr val="accent2">
                      <a:lumMod val="75000"/>
                    </a:schemeClr>
                  </a:solidFill>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sSub>
                        <m:sSubPr>
                          <m:ctrlPr>
                            <a:rPr lang="en-US" sz="2800" i="1">
                              <a:solidFill>
                                <a:schemeClr val="accent2">
                                  <a:lumMod val="75000"/>
                                </a:schemeClr>
                              </a:solidFill>
                              <a:latin typeface="Cambria Math" panose="02040503050406030204" pitchFamily="18" charset="0"/>
                            </a:rPr>
                          </m:ctrlPr>
                        </m:sSubPr>
                        <m:e>
                          <m:r>
                            <a:rPr lang="en-US" sz="2800" i="1">
                              <a:solidFill>
                                <a:schemeClr val="accent2">
                                  <a:lumMod val="75000"/>
                                </a:schemeClr>
                              </a:solidFill>
                              <a:latin typeface="Cambria Math" panose="02040503050406030204" pitchFamily="18" charset="0"/>
                            </a:rPr>
                            <m:t>=∑</m:t>
                          </m:r>
                        </m:e>
                        <m:sub>
                          <m:r>
                            <m:rPr>
                              <m:sty m:val="p"/>
                            </m:rPr>
                            <a:rPr lang="en-US" sz="2800">
                              <a:solidFill>
                                <a:schemeClr val="accent2">
                                  <a:lumMod val="75000"/>
                                </a:schemeClr>
                              </a:solidFill>
                              <a:latin typeface="Cambria Math" panose="02040503050406030204" pitchFamily="18" charset="0"/>
                            </a:rPr>
                            <m:t>U</m:t>
                          </m:r>
                        </m:sub>
                      </m:sSub>
                      <m:r>
                        <m:rPr>
                          <m:sty m:val="p"/>
                        </m:rPr>
                        <a:rPr lang="en-US" sz="2800" b="0" i="0" smtClean="0">
                          <a:solidFill>
                            <a:schemeClr val="accent2">
                              <a:lumMod val="75000"/>
                            </a:schemeClr>
                          </a:solidFill>
                          <a:latin typeface="Cambria Math" panose="02040503050406030204" pitchFamily="18" charset="0"/>
                        </a:rPr>
                        <m:t>Mask</m:t>
                      </m:r>
                      <m:d>
                        <m:dPr>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acc>
                                <m:accPr>
                                  <m:chr m:val="⃗"/>
                                  <m:ctrlPr>
                                    <a:rPr lang="en-US" sz="2800" b="0" i="1" smtClean="0">
                                      <a:solidFill>
                                        <a:schemeClr val="accent2">
                                          <a:lumMod val="75000"/>
                                        </a:schemeClr>
                                      </a:solidFill>
                                      <a:latin typeface="Cambria Math" panose="02040503050406030204" pitchFamily="18" charset="0"/>
                                    </a:rPr>
                                  </m:ctrlPr>
                                </m:accPr>
                                <m:e>
                                  <m:r>
                                    <a:rPr lang="en-US" sz="2800" b="0" i="1" smtClean="0">
                                      <a:solidFill>
                                        <a:schemeClr val="accent2">
                                          <a:lumMod val="75000"/>
                                        </a:schemeClr>
                                      </a:solidFill>
                                      <a:latin typeface="Cambria Math" panose="02040503050406030204" pitchFamily="18" charset="0"/>
                                    </a:rPr>
                                    <m:t>𝑠</m:t>
                                  </m:r>
                                </m:e>
                              </m:acc>
                            </m:e>
                            <m:sub>
                              <m:r>
                                <a:rPr lang="en-US" sz="2800" b="0" i="1" smtClean="0">
                                  <a:solidFill>
                                    <a:schemeClr val="accent2">
                                      <a:lumMod val="75000"/>
                                    </a:schemeClr>
                                  </a:solidFill>
                                  <a:latin typeface="Cambria Math" panose="02040503050406030204" pitchFamily="18" charset="0"/>
                                </a:rPr>
                                <m:t>𝑖</m:t>
                              </m:r>
                            </m:sub>
                          </m:sSub>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𝑡</m:t>
                          </m:r>
                        </m:e>
                      </m:d>
                    </m:oMath>
                  </m:oMathPara>
                </a14:m>
                <a:endParaRPr lang="en-US" sz="2800" dirty="0"/>
              </a:p>
            </p:txBody>
          </p:sp>
        </mc:Choice>
        <mc:Fallback xmlns="">
          <p:sp>
            <p:nvSpPr>
              <p:cNvPr id="9" name="文本框 8">
                <a:extLst>
                  <a:ext uri="{FF2B5EF4-FFF2-40B4-BE49-F238E27FC236}">
                    <a16:creationId xmlns:a16="http://schemas.microsoft.com/office/drawing/2014/main" id="{4E2102F7-D8D8-1A15-A891-8F5513D8F0CB}"/>
                  </a:ext>
                </a:extLst>
              </p:cNvPr>
              <p:cNvSpPr txBox="1">
                <a:spLocks noRot="1" noChangeAspect="1" noMove="1" noResize="1" noEditPoints="1" noAdjustHandles="1" noChangeArrowheads="1" noChangeShapeType="1" noTextEdit="1"/>
              </p:cNvSpPr>
              <p:nvPr/>
            </p:nvSpPr>
            <p:spPr>
              <a:xfrm>
                <a:off x="7217818" y="5413852"/>
                <a:ext cx="4881759" cy="1168077"/>
              </a:xfrm>
              <a:prstGeom prst="rect">
                <a:avLst/>
              </a:prstGeom>
              <a:blipFill>
                <a:blip r:embed="rId7"/>
                <a:stretch>
                  <a:fillRect/>
                </a:stretch>
              </a:blipFill>
            </p:spPr>
            <p:txBody>
              <a:bodyPr/>
              <a:lstStyle/>
              <a:p>
                <a:r>
                  <a:rPr lang="en-US">
                    <a:noFill/>
                  </a:rPr>
                  <a:t> </a:t>
                </a:r>
              </a:p>
            </p:txBody>
          </p:sp>
        </mc:Fallback>
      </mc:AlternateContent>
      <p:sp>
        <p:nvSpPr>
          <p:cNvPr id="10" name="文本框 9">
            <a:extLst>
              <a:ext uri="{FF2B5EF4-FFF2-40B4-BE49-F238E27FC236}">
                <a16:creationId xmlns:a16="http://schemas.microsoft.com/office/drawing/2014/main" id="{5E2F0A43-35EA-BC55-B559-0F1ECF182EA3}"/>
              </a:ext>
            </a:extLst>
          </p:cNvPr>
          <p:cNvSpPr txBox="1"/>
          <p:nvPr/>
        </p:nvSpPr>
        <p:spPr>
          <a:xfrm>
            <a:off x="8713347" y="4392770"/>
            <a:ext cx="3478653" cy="954107"/>
          </a:xfrm>
          <a:prstGeom prst="rect">
            <a:avLst/>
          </a:prstGeom>
          <a:noFill/>
        </p:spPr>
        <p:txBody>
          <a:bodyPr wrap="square">
            <a:spAutoFit/>
          </a:bodyPr>
          <a:lstStyle/>
          <a:p>
            <a:pPr lvl="1"/>
            <a:r>
              <a:rPr lang="en-US" sz="2800" dirty="0">
                <a:solidFill>
                  <a:schemeClr val="accent2">
                    <a:lumMod val="75000"/>
                  </a:schemeClr>
                </a:solidFill>
              </a:rPr>
              <a:t>By key-homomorphism</a:t>
            </a:r>
          </a:p>
        </p:txBody>
      </p:sp>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solidFill>
                  <a:schemeClr val="bg2">
                    <a:lumMod val="75000"/>
                  </a:schemeClr>
                </a:solidFill>
              </a:rPr>
              <a:t>Setup:</a:t>
            </a:r>
            <a:endParaRPr lang="en-US" sz="3200" dirty="0">
              <a:solidFill>
                <a:schemeClr val="bg2">
                  <a:lumMod val="75000"/>
                </a:schemeClr>
              </a:solidFill>
            </a:endParaRPr>
          </a:p>
        </p:txBody>
      </p:sp>
      <p:sp>
        <p:nvSpPr>
          <p:cNvPr id="13" name="标题 1">
            <a:extLst>
              <a:ext uri="{FF2B5EF4-FFF2-40B4-BE49-F238E27FC236}">
                <a16:creationId xmlns:a16="http://schemas.microsoft.com/office/drawing/2014/main" id="{A5D7FFD9-44BA-0B34-C678-752E670B1A0F}"/>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Key-homomorphic Masking</a:t>
            </a:r>
          </a:p>
        </p:txBody>
      </p:sp>
    </p:spTree>
    <p:extLst>
      <p:ext uri="{BB962C8B-B14F-4D97-AF65-F5344CB8AC3E}">
        <p14:creationId xmlns:p14="http://schemas.microsoft.com/office/powerpoint/2010/main" val="1258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8837854-7C8A-E3A4-3B62-8165B5BABAB0}"/>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Key-homomorphic Masking from LWR</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84AC11F-9604-9D5C-99A4-38D2E632D875}"/>
                  </a:ext>
                </a:extLst>
              </p:cNvPr>
              <p:cNvSpPr txBox="1"/>
              <p:nvPr/>
            </p:nvSpPr>
            <p:spPr>
              <a:xfrm>
                <a:off x="838199" y="1789157"/>
                <a:ext cx="4984463" cy="1607620"/>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ea typeface="Cambria Math" panose="02040503050406030204" pitchFamily="18" charset="0"/>
                  </a:rPr>
                  <a:t>Compute masked input:</a:t>
                </a:r>
              </a:p>
              <a:p>
                <a:r>
                  <a:rPr lang="en-US" sz="3200" b="0" dirty="0">
                    <a:ea typeface="Cambria Math" panose="02040503050406030204" pitchFamily="18" charset="0"/>
                  </a:rPr>
                  <a:t>	</a:t>
                </a:r>
                <a14:m>
                  <m:oMath xmlns:m="http://schemas.openxmlformats.org/officeDocument/2006/math">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𝑧</m:t>
                        </m:r>
                      </m:e>
                    </m:acc>
                    <m:r>
                      <a:rPr lang="en-US" sz="3200" b="0" i="0"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Mask</m:t>
                    </m:r>
                    <m:d>
                      <m:dPr>
                        <m:ctrlPr>
                          <a:rPr lang="en-US" sz="3200" b="0" i="1" smtClean="0">
                            <a:latin typeface="Cambria Math" panose="02040503050406030204" pitchFamily="18" charset="0"/>
                            <a:ea typeface="Cambria Math" panose="02040503050406030204" pitchFamily="18" charset="0"/>
                          </a:rPr>
                        </m:ctrlPr>
                      </m:dPr>
                      <m:e>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r>
                          <a:rPr lang="en-US" sz="3200" b="0" i="1" smtClean="0">
                            <a:latin typeface="Cambria Math" panose="02040503050406030204" pitchFamily="18" charset="0"/>
                            <a:ea typeface="Cambria Math" panose="02040503050406030204" pitchFamily="18" charset="0"/>
                          </a:rPr>
                          <m:t>, </m:t>
                        </m:r>
                        <m:r>
                          <a:rPr lang="en-US" sz="3200" b="0" i="1" smtClean="0">
                            <a:latin typeface="Cambria Math" panose="02040503050406030204" pitchFamily="18" charset="0"/>
                            <a:ea typeface="Cambria Math" panose="02040503050406030204" pitchFamily="18" charset="0"/>
                          </a:rPr>
                          <m:t>𝑡</m:t>
                        </m:r>
                      </m:e>
                    </m:d>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𝑚</m:t>
                        </m:r>
                      </m:e>
                    </m:acc>
                  </m:oMath>
                </a14:m>
                <a:endParaRPr lang="en-US" sz="3200" i="1" dirty="0">
                  <a:latin typeface="Cambria Math" panose="02040503050406030204" pitchFamily="18" charset="0"/>
                  <a:ea typeface="Cambria Math" panose="02040503050406030204" pitchFamily="18" charset="0"/>
                </a:endParaRPr>
              </a:p>
              <a:p>
                <a:r>
                  <a:rPr lang="en-US" sz="3200" i="1" dirty="0">
                    <a:latin typeface="Cambria Math" panose="02040503050406030204" pitchFamily="18" charset="0"/>
                    <a:ea typeface="Cambria Math" panose="02040503050406030204" pitchFamily="18" charset="0"/>
                  </a:rPr>
                  <a:t>	</a:t>
                </a:r>
                <a:r>
                  <a:rPr lang="en-US" sz="3200" b="0" dirty="0">
                    <a:solidFill>
                      <a:schemeClr val="accent2">
                        <a:lumMod val="75000"/>
                      </a:schemeClr>
                    </a:solidFill>
                    <a:ea typeface="Cambria Math" panose="02040503050406030204" pitchFamily="18" charset="0"/>
                  </a:rPr>
                  <a:t>    </a:t>
                </a:r>
                <a14:m>
                  <m:oMath xmlns:m="http://schemas.openxmlformats.org/officeDocument/2006/math">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𝐻</m:t>
                            </m:r>
                            <m:d>
                              <m:d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𝑡</m:t>
                                </m:r>
                              </m:e>
                            </m:d>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𝑠</m:t>
                                </m:r>
                              </m:e>
                            </m:acc>
                          </m:e>
                        </m:d>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𝑝</m:t>
                        </m:r>
                      </m:sub>
                    </m:sSub>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𝑚</m:t>
                        </m:r>
                      </m:e>
                    </m:acc>
                  </m:oMath>
                </a14:m>
                <a:endParaRPr lang="en-US" sz="3200" i="1" dirty="0">
                  <a:latin typeface="Cambria Math" panose="02040503050406030204" pitchFamily="18" charset="0"/>
                  <a:ea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A84AC11F-9604-9D5C-99A4-38D2E632D875}"/>
                  </a:ext>
                </a:extLst>
              </p:cNvPr>
              <p:cNvSpPr txBox="1">
                <a:spLocks noRot="1" noChangeAspect="1" noMove="1" noResize="1" noEditPoints="1" noAdjustHandles="1" noChangeArrowheads="1" noChangeShapeType="1" noTextEdit="1"/>
              </p:cNvSpPr>
              <p:nvPr/>
            </p:nvSpPr>
            <p:spPr>
              <a:xfrm>
                <a:off x="838199" y="1789157"/>
                <a:ext cx="4984463" cy="1607620"/>
              </a:xfrm>
              <a:prstGeom prst="rect">
                <a:avLst/>
              </a:prstGeom>
              <a:blipFill>
                <a:blip r:embed="rId3"/>
                <a:stretch>
                  <a:fillRect l="-2689" t="-4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35BD163-3218-D23A-144F-5A600AF5C036}"/>
                  </a:ext>
                </a:extLst>
              </p:cNvPr>
              <p:cNvSpPr txBox="1"/>
              <p:nvPr/>
            </p:nvSpPr>
            <p:spPr>
              <a:xfrm>
                <a:off x="6369337" y="1789157"/>
                <a:ext cx="4984463"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ea typeface="Cambria Math" panose="02040503050406030204" pitchFamily="18" charset="0"/>
                  </a:rPr>
                  <a:t>Unmask result:</a:t>
                </a:r>
              </a:p>
              <a:p>
                <a:r>
                  <a:rPr lang="en-US" sz="3200" b="0" dirty="0">
                    <a:ea typeface="Cambria Math" panose="02040503050406030204" pitchFamily="18" charset="0"/>
                  </a:rPr>
                  <a:t>	</a:t>
                </a:r>
                <a14:m>
                  <m:oMath xmlns:m="http://schemas.openxmlformats.org/officeDocument/2006/math">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𝑚</m:t>
                        </m:r>
                      </m:e>
                    </m:acc>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𝑧</m:t>
                        </m:r>
                      </m:e>
                    </m:acc>
                    <m:r>
                      <a:rPr lang="en-US" sz="3200" b="0" i="1" smtClean="0">
                        <a:latin typeface="Cambria Math" panose="02040503050406030204" pitchFamily="18" charset="0"/>
                        <a:ea typeface="Cambria Math" panose="02040503050406030204" pitchFamily="18" charset="0"/>
                      </a:rPr>
                      <m:t>−</m:t>
                    </m:r>
                    <m:r>
                      <m:rPr>
                        <m:sty m:val="p"/>
                      </m:rPr>
                      <a:rPr lang="en-US" sz="3200" b="0" i="0" smtClean="0">
                        <a:latin typeface="Cambria Math" panose="02040503050406030204" pitchFamily="18" charset="0"/>
                        <a:ea typeface="Cambria Math" panose="02040503050406030204" pitchFamily="18" charset="0"/>
                      </a:rPr>
                      <m:t>Mask</m:t>
                    </m:r>
                    <m:r>
                      <a:rPr lang="en-US" sz="3200" b="0" i="1" smtClean="0">
                        <a:latin typeface="Cambria Math" panose="02040503050406030204" pitchFamily="18" charset="0"/>
                        <a:ea typeface="Cambria Math" panose="02040503050406030204" pitchFamily="18" charset="0"/>
                      </a:rPr>
                      <m:t>(</m:t>
                    </m:r>
                    <m:acc>
                      <m:accPr>
                        <m:chr m:val="⃗"/>
                        <m:ctrlPr>
                          <a:rPr lang="en-US" sz="3200" b="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𝑠</m:t>
                        </m:r>
                      </m:e>
                    </m:acc>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r>
                      <a:rPr lang="en-US" sz="3200" b="0" i="1" smtClean="0">
                        <a:latin typeface="Cambria Math" panose="02040503050406030204" pitchFamily="18" charset="0"/>
                        <a:ea typeface="Cambria Math" panose="02040503050406030204" pitchFamily="18" charset="0"/>
                      </a:rPr>
                      <m:t>)</m:t>
                    </m:r>
                  </m:oMath>
                </a14:m>
                <a:endParaRPr lang="en-US" sz="3200" i="1" dirty="0">
                  <a:latin typeface="Cambria Math" panose="02040503050406030204" pitchFamily="18" charset="0"/>
                  <a:ea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D35BD163-3218-D23A-144F-5A600AF5C036}"/>
                  </a:ext>
                </a:extLst>
              </p:cNvPr>
              <p:cNvSpPr txBox="1">
                <a:spLocks noRot="1" noChangeAspect="1" noMove="1" noResize="1" noEditPoints="1" noAdjustHandles="1" noChangeArrowheads="1" noChangeShapeType="1" noTextEdit="1"/>
              </p:cNvSpPr>
              <p:nvPr/>
            </p:nvSpPr>
            <p:spPr>
              <a:xfrm>
                <a:off x="6369337" y="1789157"/>
                <a:ext cx="4984463" cy="1077218"/>
              </a:xfrm>
              <a:prstGeom prst="rect">
                <a:avLst/>
              </a:prstGeom>
              <a:blipFill>
                <a:blip r:embed="rId4"/>
                <a:stretch>
                  <a:fillRect l="-2812" t="-7345"/>
                </a:stretch>
              </a:blipFill>
            </p:spPr>
            <p:txBody>
              <a:bodyPr/>
              <a:lstStyle/>
              <a:p>
                <a:r>
                  <a:rPr lang="en-US">
                    <a:noFill/>
                  </a:rPr>
                  <a:t> </a:t>
                </a:r>
              </a:p>
            </p:txBody>
          </p:sp>
        </mc:Fallback>
      </mc:AlternateContent>
      <p:sp>
        <p:nvSpPr>
          <p:cNvPr id="2" name="文本框 1">
            <a:extLst>
              <a:ext uri="{FF2B5EF4-FFF2-40B4-BE49-F238E27FC236}">
                <a16:creationId xmlns:a16="http://schemas.microsoft.com/office/drawing/2014/main" id="{AECEB0AF-B359-04EC-83E4-5185C2AD83EE}"/>
              </a:ext>
            </a:extLst>
          </p:cNvPr>
          <p:cNvSpPr txBox="1"/>
          <p:nvPr/>
        </p:nvSpPr>
        <p:spPr>
          <a:xfrm>
            <a:off x="9392377" y="864766"/>
            <a:ext cx="1805665" cy="523220"/>
          </a:xfrm>
          <a:prstGeom prst="rect">
            <a:avLst/>
          </a:prstGeom>
          <a:noFill/>
        </p:spPr>
        <p:txBody>
          <a:bodyPr wrap="square" rtlCol="0">
            <a:spAutoFit/>
          </a:bodyPr>
          <a:lstStyle/>
          <a:p>
            <a:r>
              <a:rPr lang="en-US" sz="2800" dirty="0"/>
              <a:t>[BLMR13]</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91280C8-912C-FFD1-8E04-6AA98AC7B73E}"/>
                  </a:ext>
                </a:extLst>
              </p:cNvPr>
              <p:cNvSpPr txBox="1"/>
              <p:nvPr/>
            </p:nvSpPr>
            <p:spPr>
              <a:xfrm>
                <a:off x="6741789" y="5087840"/>
                <a:ext cx="5301176" cy="1482265"/>
              </a:xfrm>
              <a:prstGeom prst="rect">
                <a:avLst/>
              </a:prstGeom>
              <a:noFill/>
            </p:spPr>
            <p:txBody>
              <a:bodyPr wrap="square" rtlCol="0">
                <a:spAutoFit/>
              </a:bodyPr>
              <a:lstStyle/>
              <a:p>
                <a:r>
                  <a:rPr lang="en-US" sz="2800" b="0" i="0" dirty="0">
                    <a:solidFill>
                      <a:schemeClr val="tx1"/>
                    </a:solidFill>
                    <a:ea typeface="Cambria Math" panose="02040503050406030204" pitchFamily="18" charset="0"/>
                  </a:rPr>
                  <a:t>LWR Assumption [BPR12]:</a:t>
                </a:r>
              </a:p>
              <a:p>
                <a:pPr algn="ct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𝐴</m:t>
                    </m:r>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smtClean="0">
                            <a:solidFill>
                              <a:schemeClr val="tx1"/>
                            </a:solidFill>
                            <a:latin typeface="Cambria Math" panose="02040503050406030204" pitchFamily="18" charset="0"/>
                            <a:ea typeface="Cambria Math" panose="02040503050406030204" pitchFamily="18" charset="0"/>
                          </a:rPr>
                        </m:ctrlPr>
                      </m:sSubSupPr>
                      <m:e>
                        <m:r>
                          <a:rPr lang="en-US" sz="2800" b="0" i="1" smtClean="0">
                            <a:solidFill>
                              <a:schemeClr val="tx1"/>
                            </a:solidFill>
                            <a:latin typeface="Cambria Math" panose="02040503050406030204" pitchFamily="18" charset="0"/>
                            <a:ea typeface="Cambria Math" panose="02040503050406030204" pitchFamily="18" charset="0"/>
                          </a:rPr>
                          <m:t>ℤ</m:t>
                        </m:r>
                      </m:e>
                      <m:sub>
                        <m:r>
                          <a:rPr lang="en-US" sz="2800" b="0" i="1" smtClean="0">
                            <a:solidFill>
                              <a:schemeClr val="tx1"/>
                            </a:solidFill>
                            <a:latin typeface="Cambria Math" panose="02040503050406030204" pitchFamily="18" charset="0"/>
                            <a:ea typeface="Cambria Math" panose="02040503050406030204" pitchFamily="18" charset="0"/>
                          </a:rPr>
                          <m:t>𝑞</m:t>
                        </m:r>
                      </m:sub>
                      <m:sup>
                        <m:r>
                          <a:rPr lang="en-US" sz="2800" b="0" i="1" smtClean="0">
                            <a:solidFill>
                              <a:schemeClr val="tx1"/>
                            </a:solidFill>
                            <a:latin typeface="Cambria Math" panose="02040503050406030204" pitchFamily="18" charset="0"/>
                            <a:ea typeface="Cambria Math" panose="02040503050406030204" pitchFamily="18" charset="0"/>
                          </a:rPr>
                          <m:t>𝑚</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𝑛</m:t>
                        </m:r>
                      </m:sup>
                    </m:sSubSup>
                    <m:r>
                      <a:rPr lang="en-US" sz="2800" b="0" i="1" smtClean="0">
                        <a:solidFill>
                          <a:schemeClr val="tx1"/>
                        </a:solidFill>
                        <a:latin typeface="Cambria Math" panose="02040503050406030204" pitchFamily="18" charset="0"/>
                        <a:ea typeface="Cambria Math" panose="02040503050406030204" pitchFamily="18" charset="0"/>
                      </a:rPr>
                      <m:t>, </m:t>
                    </m:r>
                    <m:acc>
                      <m:accPr>
                        <m:chr m:val="⃗"/>
                        <m:ctrlPr>
                          <a:rPr lang="en-US" sz="2800" b="0" i="1" smtClean="0">
                            <a:solidFill>
                              <a:schemeClr val="tx1"/>
                            </a:solidFill>
                            <a:latin typeface="Cambria Math" panose="02040503050406030204" pitchFamily="18" charset="0"/>
                            <a:ea typeface="Cambria Math" panose="02040503050406030204" pitchFamily="18" charset="0"/>
                          </a:rPr>
                        </m:ctrlPr>
                      </m:accPr>
                      <m:e>
                        <m:r>
                          <a:rPr lang="en-US" sz="2800" b="0" i="1" smtClean="0">
                            <a:solidFill>
                              <a:schemeClr val="tx1"/>
                            </a:solidFill>
                            <a:latin typeface="Cambria Math" panose="02040503050406030204" pitchFamily="18" charset="0"/>
                            <a:ea typeface="Cambria Math" panose="02040503050406030204" pitchFamily="18" charset="0"/>
                          </a:rPr>
                          <m:t>𝑠</m:t>
                        </m:r>
                      </m:e>
                    </m:acc>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ℤ</m:t>
                        </m:r>
                      </m:e>
                      <m:sub>
                        <m:r>
                          <a:rPr lang="en-US" sz="2800" i="1">
                            <a:solidFill>
                              <a:schemeClr val="tx1"/>
                            </a:solidFill>
                            <a:latin typeface="Cambria Math" panose="02040503050406030204" pitchFamily="18" charset="0"/>
                            <a:ea typeface="Cambria Math" panose="02040503050406030204" pitchFamily="18" charset="0"/>
                          </a:rPr>
                          <m:t>𝑞</m:t>
                        </m:r>
                      </m:sub>
                      <m:sup>
                        <m:r>
                          <a:rPr lang="en-US" sz="2800" i="1">
                            <a:solidFill>
                              <a:schemeClr val="tx1"/>
                            </a:solidFill>
                            <a:latin typeface="Cambria Math" panose="02040503050406030204" pitchFamily="18" charset="0"/>
                            <a:ea typeface="Cambria Math" panose="02040503050406030204" pitchFamily="18" charset="0"/>
                          </a:rPr>
                          <m:t>𝑛</m:t>
                        </m:r>
                      </m:sup>
                    </m:sSubSup>
                    <m:r>
                      <a:rPr lang="en-US" sz="2800" b="0" i="1"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and </a:t>
                </a:r>
                <a14:m>
                  <m:oMath xmlns:m="http://schemas.openxmlformats.org/officeDocument/2006/math">
                    <m:acc>
                      <m:accPr>
                        <m:chr m:val="⃗"/>
                        <m:ctrlPr>
                          <a:rPr lang="en-US" sz="2800" b="0" i="1" smtClean="0">
                            <a:solidFill>
                              <a:schemeClr val="tx1"/>
                            </a:solidFill>
                            <a:latin typeface="Cambria Math" panose="02040503050406030204" pitchFamily="18" charset="0"/>
                            <a:ea typeface="Cambria Math" panose="02040503050406030204" pitchFamily="18" charset="0"/>
                          </a:rPr>
                        </m:ctrlPr>
                      </m:accPr>
                      <m:e>
                        <m:r>
                          <a:rPr lang="en-US" sz="2800" b="0" i="1" smtClean="0">
                            <a:solidFill>
                              <a:schemeClr val="tx1"/>
                            </a:solidFill>
                            <a:latin typeface="Cambria Math" panose="02040503050406030204" pitchFamily="18" charset="0"/>
                            <a:ea typeface="Cambria Math" panose="02040503050406030204" pitchFamily="18" charset="0"/>
                          </a:rPr>
                          <m:t>𝑢</m:t>
                        </m:r>
                      </m:e>
                    </m:acc>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ℤ</m:t>
                        </m:r>
                      </m:e>
                      <m:sub>
                        <m:r>
                          <a:rPr lang="en-US" sz="2800" i="1">
                            <a:solidFill>
                              <a:schemeClr val="tx1"/>
                            </a:solidFill>
                            <a:latin typeface="Cambria Math" panose="02040503050406030204" pitchFamily="18" charset="0"/>
                            <a:ea typeface="Cambria Math" panose="02040503050406030204" pitchFamily="18" charset="0"/>
                          </a:rPr>
                          <m:t>𝑞</m:t>
                        </m:r>
                      </m:sub>
                      <m:sup>
                        <m:r>
                          <a:rPr lang="en-US" sz="2800" b="0" i="1" smtClean="0">
                            <a:solidFill>
                              <a:schemeClr val="tx1"/>
                            </a:solidFill>
                            <a:latin typeface="Cambria Math" panose="02040503050406030204" pitchFamily="18" charset="0"/>
                            <a:ea typeface="Cambria Math" panose="02040503050406030204" pitchFamily="18" charset="0"/>
                          </a:rPr>
                          <m:t>𝑚</m:t>
                        </m:r>
                      </m:sup>
                    </m:sSubSup>
                  </m:oMath>
                </a14:m>
                <a:r>
                  <a:rPr lang="en-US" sz="2800" dirty="0">
                    <a:solidFill>
                      <a:schemeClr val="tx1"/>
                    </a:solidFill>
                  </a:rPr>
                  <a:t>:</a:t>
                </a:r>
                <a:endParaRPr lang="en-US" sz="2800" b="0" i="0" dirty="0">
                  <a:solidFill>
                    <a:schemeClr val="tx1"/>
                  </a:solidFill>
                  <a:ea typeface="Cambria Math" panose="02040503050406030204" pitchFamily="18" charset="0"/>
                </a:endParaRPr>
              </a:p>
              <a:p>
                <a:r>
                  <a:rPr lang="en-US" sz="2800" b="0" dirty="0">
                    <a:solidFill>
                      <a:schemeClr val="tx1"/>
                    </a:solidFill>
                    <a:ea typeface="Cambria Math" panose="02040503050406030204" pitchFamily="18" charset="0"/>
                  </a:rPr>
                  <a:t>	</a:t>
                </a:r>
                <a14:m>
                  <m:oMath xmlns:m="http://schemas.openxmlformats.org/officeDocument/2006/math">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𝐴</m:t>
                        </m:r>
                        <m:r>
                          <a:rPr lang="en-US" sz="2800" b="0" i="1" smtClean="0">
                            <a:solidFill>
                              <a:schemeClr val="tx1"/>
                            </a:solidFill>
                            <a:latin typeface="Cambria Math" panose="02040503050406030204" pitchFamily="18" charset="0"/>
                          </a:rPr>
                          <m:t>, </m:t>
                        </m:r>
                        <m:sSub>
                          <m:sSubPr>
                            <m:ctrlPr>
                              <a:rPr lang="en-US" sz="2800" b="0" i="1" smtClean="0">
                                <a:solidFill>
                                  <a:schemeClr val="tx1"/>
                                </a:solidFill>
                                <a:latin typeface="Cambria Math" panose="02040503050406030204" pitchFamily="18" charset="0"/>
                              </a:rPr>
                            </m:ctrlPr>
                          </m:sSubPr>
                          <m:e>
                            <m:d>
                              <m:dPr>
                                <m:begChr m:val="⌊"/>
                                <m:endChr m:val="⌋"/>
                                <m:ctrlPr>
                                  <a:rPr lang="en-US" sz="2800" i="1" dirty="0">
                                    <a:solidFill>
                                      <a:schemeClr val="tx1"/>
                                    </a:solidFill>
                                    <a:latin typeface="Cambria Math" panose="02040503050406030204" pitchFamily="18" charset="0"/>
                                  </a:rPr>
                                </m:ctrlPr>
                              </m:dPr>
                              <m:e>
                                <m:r>
                                  <a:rPr lang="en-US" sz="2800" i="1" dirty="0">
                                    <a:solidFill>
                                      <a:schemeClr val="tx1"/>
                                    </a:solidFill>
                                    <a:latin typeface="Cambria Math" panose="02040503050406030204" pitchFamily="18" charset="0"/>
                                  </a:rPr>
                                  <m:t>𝐴</m:t>
                                </m:r>
                                <m:r>
                                  <a:rPr lang="en-US" sz="2800" i="1" dirty="0">
                                    <a:solidFill>
                                      <a:schemeClr val="tx1"/>
                                    </a:solidFill>
                                    <a:latin typeface="Cambria Math" panose="02040503050406030204" pitchFamily="18" charset="0"/>
                                    <a:ea typeface="Cambria Math" panose="02040503050406030204" pitchFamily="18" charset="0"/>
                                  </a:rPr>
                                  <m:t>∙</m:t>
                                </m:r>
                                <m:acc>
                                  <m:accPr>
                                    <m:chr m:val="⃗"/>
                                    <m:ctrlPr>
                                      <a:rPr lang="en-US" sz="2800" b="0" i="1" dirty="0" smtClean="0">
                                        <a:solidFill>
                                          <a:schemeClr val="tx1"/>
                                        </a:solidFill>
                                        <a:latin typeface="Cambria Math" panose="02040503050406030204" pitchFamily="18" charset="0"/>
                                        <a:ea typeface="Cambria Math" panose="02040503050406030204" pitchFamily="18" charset="0"/>
                                      </a:rPr>
                                    </m:ctrlPr>
                                  </m:accPr>
                                  <m:e>
                                    <m:r>
                                      <a:rPr lang="en-US" sz="2800" b="0" i="1" dirty="0" smtClean="0">
                                        <a:solidFill>
                                          <a:schemeClr val="tx1"/>
                                        </a:solidFill>
                                        <a:latin typeface="Cambria Math" panose="02040503050406030204" pitchFamily="18" charset="0"/>
                                        <a:ea typeface="Cambria Math" panose="02040503050406030204" pitchFamily="18" charset="0"/>
                                      </a:rPr>
                                      <m:t>𝑠</m:t>
                                    </m:r>
                                  </m:e>
                                </m:acc>
                              </m:e>
                            </m:d>
                          </m:e>
                          <m:sub>
                            <m:r>
                              <a:rPr lang="en-US" sz="2800" b="0" i="1" smtClean="0">
                                <a:solidFill>
                                  <a:schemeClr val="tx1"/>
                                </a:solidFill>
                                <a:latin typeface="Cambria Math" panose="02040503050406030204" pitchFamily="18" charset="0"/>
                              </a:rPr>
                              <m:t>𝑝</m:t>
                            </m:r>
                          </m:sub>
                        </m:sSub>
                      </m:e>
                    </m:d>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m:t>
                        </m:r>
                      </m:e>
                      <m:sup>
                        <m:r>
                          <a:rPr lang="en-US" sz="2800" b="0" i="1" smtClean="0">
                            <a:solidFill>
                              <a:schemeClr val="tx1"/>
                            </a:solidFill>
                            <a:latin typeface="Cambria Math" panose="02040503050406030204" pitchFamily="18" charset="0"/>
                            <a:ea typeface="Cambria Math" panose="02040503050406030204" pitchFamily="18" charset="0"/>
                          </a:rPr>
                          <m:t>𝑐</m:t>
                        </m:r>
                      </m:sup>
                    </m:sSup>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d>
                              <m:dPr>
                                <m:begChr m:val="⌊"/>
                                <m:endChr m:val="⌋"/>
                                <m:ctrlPr>
                                  <a:rPr lang="en-US" sz="2800" b="0" i="1" dirty="0">
                                    <a:solidFill>
                                      <a:schemeClr val="tx1"/>
                                    </a:solidFill>
                                    <a:latin typeface="Cambria Math" panose="02040503050406030204" pitchFamily="18" charset="0"/>
                                  </a:rPr>
                                </m:ctrlPr>
                              </m:dPr>
                              <m:e>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𝑢</m:t>
                                    </m:r>
                                  </m:e>
                                </m:acc>
                              </m:e>
                            </m:d>
                          </m:e>
                          <m:sub>
                            <m:r>
                              <a:rPr lang="en-US" sz="2800" i="1">
                                <a:solidFill>
                                  <a:schemeClr val="tx1"/>
                                </a:solidFill>
                                <a:latin typeface="Cambria Math" panose="02040503050406030204" pitchFamily="18" charset="0"/>
                              </a:rPr>
                              <m:t>𝑝</m:t>
                            </m:r>
                          </m:sub>
                        </m:sSub>
                      </m:e>
                    </m:d>
                  </m:oMath>
                </a14:m>
                <a:endParaRPr lang="en-US" sz="2800" dirty="0">
                  <a:solidFill>
                    <a:schemeClr val="tx1"/>
                  </a:solidFill>
                </a:endParaRPr>
              </a:p>
            </p:txBody>
          </p:sp>
        </mc:Choice>
        <mc:Fallback xmlns="">
          <p:sp>
            <p:nvSpPr>
              <p:cNvPr id="3" name="文本框 2">
                <a:extLst>
                  <a:ext uri="{FF2B5EF4-FFF2-40B4-BE49-F238E27FC236}">
                    <a16:creationId xmlns:a16="http://schemas.microsoft.com/office/drawing/2014/main" id="{E91280C8-912C-FFD1-8E04-6AA98AC7B73E}"/>
                  </a:ext>
                </a:extLst>
              </p:cNvPr>
              <p:cNvSpPr txBox="1">
                <a:spLocks noRot="1" noChangeAspect="1" noMove="1" noResize="1" noEditPoints="1" noAdjustHandles="1" noChangeArrowheads="1" noChangeShapeType="1" noTextEdit="1"/>
              </p:cNvSpPr>
              <p:nvPr/>
            </p:nvSpPr>
            <p:spPr>
              <a:xfrm>
                <a:off x="6741789" y="5087840"/>
                <a:ext cx="5301176" cy="1482265"/>
              </a:xfrm>
              <a:prstGeom prst="rect">
                <a:avLst/>
              </a:prstGeom>
              <a:blipFill>
                <a:blip r:embed="rId5"/>
                <a:stretch>
                  <a:fillRect l="-2414" t="-4115"/>
                </a:stretch>
              </a:blipFill>
            </p:spPr>
            <p:txBody>
              <a:bodyPr/>
              <a:lstStyle/>
              <a:p>
                <a:r>
                  <a:rPr lang="en-US">
                    <a:noFill/>
                  </a:rPr>
                  <a:t> </a:t>
                </a:r>
              </a:p>
            </p:txBody>
          </p:sp>
        </mc:Fallback>
      </mc:AlternateContent>
    </p:spTree>
    <p:extLst>
      <p:ext uri="{BB962C8B-B14F-4D97-AF65-F5344CB8AC3E}">
        <p14:creationId xmlns:p14="http://schemas.microsoft.com/office/powerpoint/2010/main" val="3574262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8837854-7C8A-E3A4-3B62-8165B5BABAB0}"/>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Key-homomorphic Masking from LWR</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84AC11F-9604-9D5C-99A4-38D2E632D875}"/>
                  </a:ext>
                </a:extLst>
              </p:cNvPr>
              <p:cNvSpPr txBox="1"/>
              <p:nvPr/>
            </p:nvSpPr>
            <p:spPr>
              <a:xfrm>
                <a:off x="838199" y="1789157"/>
                <a:ext cx="4984463" cy="1607620"/>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solidFill>
                      <a:schemeClr val="bg2">
                        <a:lumMod val="75000"/>
                      </a:schemeClr>
                    </a:solidFill>
                    <a:ea typeface="Cambria Math" panose="02040503050406030204" pitchFamily="18" charset="0"/>
                  </a:rPr>
                  <a:t>Compute masked input:</a:t>
                </a:r>
              </a:p>
              <a:p>
                <a:r>
                  <a:rPr lang="en-US" sz="3200" b="0" dirty="0">
                    <a:solidFill>
                      <a:schemeClr val="bg2">
                        <a:lumMod val="75000"/>
                      </a:schemeClr>
                    </a:solidFill>
                    <a:ea typeface="Cambria Math" panose="02040503050406030204" pitchFamily="18" charset="0"/>
                  </a:rPr>
                  <a:t>	</a:t>
                </a:r>
                <a14:m>
                  <m:oMath xmlns:m="http://schemas.openxmlformats.org/officeDocument/2006/math">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𝑧</m:t>
                        </m:r>
                      </m:e>
                    </m:acc>
                    <m:r>
                      <a:rPr lang="en-US" sz="3200" b="0" i="0" smtClean="0">
                        <a:solidFill>
                          <a:schemeClr val="bg2">
                            <a:lumMod val="75000"/>
                          </a:schemeClr>
                        </a:solidFill>
                        <a:latin typeface="Cambria Math" panose="02040503050406030204" pitchFamily="18" charset="0"/>
                        <a:ea typeface="Cambria Math" panose="02040503050406030204" pitchFamily="18" charset="0"/>
                      </a:rPr>
                      <m:t>=</m:t>
                    </m:r>
                    <m:r>
                      <m:rPr>
                        <m:sty m:val="p"/>
                      </m:rPr>
                      <a:rPr lang="en-US" sz="3200" b="0" i="0" smtClean="0">
                        <a:solidFill>
                          <a:schemeClr val="bg2">
                            <a:lumMod val="75000"/>
                          </a:schemeClr>
                        </a:solidFill>
                        <a:latin typeface="Cambria Math" panose="02040503050406030204" pitchFamily="18" charset="0"/>
                        <a:ea typeface="Cambria Math" panose="02040503050406030204" pitchFamily="18" charset="0"/>
                      </a:rPr>
                      <m:t>Mask</m:t>
                    </m:r>
                    <m:d>
                      <m:dPr>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dPr>
                      <m:e>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𝑠</m:t>
                            </m:r>
                          </m:e>
                        </m:acc>
                        <m:r>
                          <a:rPr lang="en-US" sz="3200" b="0" i="1" smtClean="0">
                            <a:solidFill>
                              <a:schemeClr val="bg2">
                                <a:lumMod val="75000"/>
                              </a:schemeClr>
                            </a:solidFill>
                            <a:latin typeface="Cambria Math" panose="02040503050406030204" pitchFamily="18" charset="0"/>
                            <a:ea typeface="Cambria Math" panose="02040503050406030204" pitchFamily="18" charset="0"/>
                          </a:rPr>
                          <m:t>, </m:t>
                        </m:r>
                        <m:r>
                          <a:rPr lang="en-US" sz="3200" b="0" i="1" smtClean="0">
                            <a:solidFill>
                              <a:schemeClr val="bg2">
                                <a:lumMod val="75000"/>
                              </a:schemeClr>
                            </a:solidFill>
                            <a:latin typeface="Cambria Math" panose="02040503050406030204" pitchFamily="18" charset="0"/>
                            <a:ea typeface="Cambria Math" panose="02040503050406030204" pitchFamily="18" charset="0"/>
                          </a:rPr>
                          <m:t>𝑡</m:t>
                        </m:r>
                      </m:e>
                    </m:d>
                    <m:r>
                      <a:rPr lang="en-US" sz="32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𝑚</m:t>
                        </m:r>
                      </m:e>
                    </m:acc>
                  </m:oMath>
                </a14:m>
                <a:endParaRPr lang="en-US" sz="3200" i="1" dirty="0">
                  <a:solidFill>
                    <a:schemeClr val="bg2">
                      <a:lumMod val="75000"/>
                    </a:schemeClr>
                  </a:solidFill>
                  <a:latin typeface="Cambria Math" panose="02040503050406030204" pitchFamily="18" charset="0"/>
                  <a:ea typeface="Cambria Math" panose="02040503050406030204" pitchFamily="18" charset="0"/>
                </a:endParaRPr>
              </a:p>
              <a:p>
                <a:r>
                  <a:rPr lang="en-US" sz="3200" i="1" dirty="0">
                    <a:solidFill>
                      <a:schemeClr val="bg2">
                        <a:lumMod val="75000"/>
                      </a:schemeClr>
                    </a:solidFill>
                    <a:latin typeface="Cambria Math" panose="02040503050406030204" pitchFamily="18" charset="0"/>
                    <a:ea typeface="Cambria Math" panose="02040503050406030204" pitchFamily="18" charset="0"/>
                  </a:rPr>
                  <a:t>	</a:t>
                </a:r>
                <a:r>
                  <a:rPr lang="en-US" sz="3200" b="0" dirty="0">
                    <a:solidFill>
                      <a:schemeClr val="bg2">
                        <a:lumMod val="75000"/>
                      </a:schemeClr>
                    </a:solidFill>
                    <a:ea typeface="Cambria Math" panose="02040503050406030204" pitchFamily="18" charset="0"/>
                  </a:rPr>
                  <a: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bg2">
                                    <a:lumMod val="75000"/>
                                  </a:schemeClr>
                                </a:solidFill>
                                <a:latin typeface="Cambria Math" panose="02040503050406030204" pitchFamily="18" charset="0"/>
                                <a:ea typeface="Cambria Math" panose="02040503050406030204" pitchFamily="18" charset="0"/>
                              </a:rPr>
                              <m:t>𝐻</m:t>
                            </m:r>
                            <m:d>
                              <m:dPr>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bg2">
                                        <a:lumMod val="75000"/>
                                      </a:schemeClr>
                                    </a:solidFill>
                                    <a:latin typeface="Cambria Math" panose="02040503050406030204" pitchFamily="18" charset="0"/>
                                    <a:ea typeface="Cambria Math" panose="02040503050406030204" pitchFamily="18" charset="0"/>
                                  </a:rPr>
                                  <m:t>𝑡</m:t>
                                </m:r>
                              </m:e>
                            </m:d>
                            <m:r>
                              <a:rPr lang="en-US" sz="32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𝑠</m:t>
                                </m:r>
                              </m:e>
                            </m:acc>
                          </m:e>
                        </m:d>
                      </m:e>
                      <m:sub>
                        <m:r>
                          <a:rPr lang="en-US" sz="3200" b="0" i="1" smtClean="0">
                            <a:solidFill>
                              <a:schemeClr val="bg2">
                                <a:lumMod val="75000"/>
                              </a:schemeClr>
                            </a:solidFill>
                            <a:latin typeface="Cambria Math" panose="02040503050406030204" pitchFamily="18" charset="0"/>
                            <a:ea typeface="Cambria Math" panose="02040503050406030204" pitchFamily="18" charset="0"/>
                          </a:rPr>
                          <m:t>𝑝</m:t>
                        </m:r>
                      </m:sub>
                    </m:sSub>
                    <m:r>
                      <a:rPr lang="en-US" sz="32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𝑚</m:t>
                        </m:r>
                      </m:e>
                    </m:acc>
                  </m:oMath>
                </a14:m>
                <a:endParaRPr lang="en-US" sz="3200" i="1" dirty="0">
                  <a:solidFill>
                    <a:schemeClr val="bg2">
                      <a:lumMod val="75000"/>
                    </a:schemeClr>
                  </a:solidFill>
                  <a:latin typeface="Cambria Math" panose="02040503050406030204" pitchFamily="18" charset="0"/>
                  <a:ea typeface="Cambria Math" panose="02040503050406030204" pitchFamily="18" charset="0"/>
                </a:endParaRPr>
              </a:p>
            </p:txBody>
          </p:sp>
        </mc:Choice>
        <mc:Fallback xmlns="">
          <p:sp>
            <p:nvSpPr>
              <p:cNvPr id="7" name="文本框 6">
                <a:extLst>
                  <a:ext uri="{FF2B5EF4-FFF2-40B4-BE49-F238E27FC236}">
                    <a16:creationId xmlns:a16="http://schemas.microsoft.com/office/drawing/2014/main" id="{A84AC11F-9604-9D5C-99A4-38D2E632D875}"/>
                  </a:ext>
                </a:extLst>
              </p:cNvPr>
              <p:cNvSpPr txBox="1">
                <a:spLocks noRot="1" noChangeAspect="1" noMove="1" noResize="1" noEditPoints="1" noAdjustHandles="1" noChangeArrowheads="1" noChangeShapeType="1" noTextEdit="1"/>
              </p:cNvSpPr>
              <p:nvPr/>
            </p:nvSpPr>
            <p:spPr>
              <a:xfrm>
                <a:off x="838199" y="1789157"/>
                <a:ext cx="4984463" cy="1607620"/>
              </a:xfrm>
              <a:prstGeom prst="rect">
                <a:avLst/>
              </a:prstGeom>
              <a:blipFill>
                <a:blip r:embed="rId3"/>
                <a:stretch>
                  <a:fillRect l="-2689" t="-49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35BD163-3218-D23A-144F-5A600AF5C036}"/>
                  </a:ext>
                </a:extLst>
              </p:cNvPr>
              <p:cNvSpPr txBox="1"/>
              <p:nvPr/>
            </p:nvSpPr>
            <p:spPr>
              <a:xfrm>
                <a:off x="6369337" y="1789157"/>
                <a:ext cx="4984463"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2">
                        <a:lumMod val="75000"/>
                      </a:schemeClr>
                    </a:solidFill>
                    <a:ea typeface="Cambria Math" panose="02040503050406030204" pitchFamily="18" charset="0"/>
                  </a:rPr>
                  <a:t>Unmask result:</a:t>
                </a:r>
              </a:p>
              <a:p>
                <a:r>
                  <a:rPr lang="en-US" sz="3200" b="0" dirty="0">
                    <a:solidFill>
                      <a:schemeClr val="bg2">
                        <a:lumMod val="75000"/>
                      </a:schemeClr>
                    </a:solidFill>
                    <a:ea typeface="Cambria Math" panose="02040503050406030204" pitchFamily="18" charset="0"/>
                  </a:rPr>
                  <a:t>	</a:t>
                </a:r>
                <a14:m>
                  <m:oMath xmlns:m="http://schemas.openxmlformats.org/officeDocument/2006/math">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𝑚</m:t>
                        </m:r>
                      </m:e>
                    </m:acc>
                    <m:r>
                      <a:rPr lang="en-US" sz="32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𝑧</m:t>
                        </m:r>
                      </m:e>
                    </m:acc>
                    <m:r>
                      <a:rPr lang="en-US" sz="3200" b="0" i="1" smtClean="0">
                        <a:solidFill>
                          <a:schemeClr val="bg2">
                            <a:lumMod val="75000"/>
                          </a:schemeClr>
                        </a:solidFill>
                        <a:latin typeface="Cambria Math" panose="02040503050406030204" pitchFamily="18" charset="0"/>
                        <a:ea typeface="Cambria Math" panose="02040503050406030204" pitchFamily="18" charset="0"/>
                      </a:rPr>
                      <m:t>−</m:t>
                    </m:r>
                    <m:r>
                      <m:rPr>
                        <m:sty m:val="p"/>
                      </m:rPr>
                      <a:rPr lang="en-US" sz="3200" b="0" i="0" smtClean="0">
                        <a:solidFill>
                          <a:schemeClr val="bg2">
                            <a:lumMod val="75000"/>
                          </a:schemeClr>
                        </a:solidFill>
                        <a:latin typeface="Cambria Math" panose="02040503050406030204" pitchFamily="18" charset="0"/>
                        <a:ea typeface="Cambria Math" panose="02040503050406030204" pitchFamily="18" charset="0"/>
                      </a:rPr>
                      <m:t>Mask</m:t>
                    </m:r>
                    <m:r>
                      <a:rPr lang="en-US" sz="3200" b="0" i="1" smtClean="0">
                        <a:solidFill>
                          <a:schemeClr val="bg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bg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ea typeface="Cambria Math" panose="02040503050406030204" pitchFamily="18" charset="0"/>
                          </a:rPr>
                          <m:t>𝑠</m:t>
                        </m:r>
                      </m:e>
                    </m:acc>
                    <m:r>
                      <a:rPr lang="en-US" sz="3200" b="0" i="1" smtClean="0">
                        <a:solidFill>
                          <a:schemeClr val="bg2">
                            <a:lumMod val="75000"/>
                          </a:schemeClr>
                        </a:solidFill>
                        <a:latin typeface="Cambria Math" panose="02040503050406030204" pitchFamily="18" charset="0"/>
                        <a:ea typeface="Cambria Math" panose="02040503050406030204" pitchFamily="18" charset="0"/>
                      </a:rPr>
                      <m:t>,</m:t>
                    </m:r>
                    <m:r>
                      <a:rPr lang="en-US" sz="3200" b="0" i="1" smtClean="0">
                        <a:solidFill>
                          <a:schemeClr val="bg2">
                            <a:lumMod val="75000"/>
                          </a:schemeClr>
                        </a:solidFill>
                        <a:latin typeface="Cambria Math" panose="02040503050406030204" pitchFamily="18" charset="0"/>
                        <a:ea typeface="Cambria Math" panose="02040503050406030204" pitchFamily="18" charset="0"/>
                      </a:rPr>
                      <m:t>𝑡</m:t>
                    </m:r>
                    <m:r>
                      <a:rPr lang="en-US" sz="3200" b="0" i="1" smtClean="0">
                        <a:solidFill>
                          <a:schemeClr val="bg2">
                            <a:lumMod val="75000"/>
                          </a:schemeClr>
                        </a:solidFill>
                        <a:latin typeface="Cambria Math" panose="02040503050406030204" pitchFamily="18" charset="0"/>
                        <a:ea typeface="Cambria Math" panose="02040503050406030204" pitchFamily="18" charset="0"/>
                      </a:rPr>
                      <m:t>)</m:t>
                    </m:r>
                  </m:oMath>
                </a14:m>
                <a:endParaRPr lang="en-US" sz="3200" i="1" dirty="0">
                  <a:solidFill>
                    <a:schemeClr val="bg2">
                      <a:lumMod val="75000"/>
                    </a:schemeClr>
                  </a:solidFill>
                  <a:latin typeface="Cambria Math" panose="02040503050406030204" pitchFamily="18" charset="0"/>
                  <a:ea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D35BD163-3218-D23A-144F-5A600AF5C036}"/>
                  </a:ext>
                </a:extLst>
              </p:cNvPr>
              <p:cNvSpPr txBox="1">
                <a:spLocks noRot="1" noChangeAspect="1" noMove="1" noResize="1" noEditPoints="1" noAdjustHandles="1" noChangeArrowheads="1" noChangeShapeType="1" noTextEdit="1"/>
              </p:cNvSpPr>
              <p:nvPr/>
            </p:nvSpPr>
            <p:spPr>
              <a:xfrm>
                <a:off x="6369337" y="1789157"/>
                <a:ext cx="4984463" cy="1077218"/>
              </a:xfrm>
              <a:prstGeom prst="rect">
                <a:avLst/>
              </a:prstGeom>
              <a:blipFill>
                <a:blip r:embed="rId4"/>
                <a:stretch>
                  <a:fillRect l="-2812" t="-7345"/>
                </a:stretch>
              </a:blipFill>
            </p:spPr>
            <p:txBody>
              <a:bodyPr/>
              <a:lstStyle/>
              <a:p>
                <a:r>
                  <a:rPr lang="en-US">
                    <a:noFill/>
                  </a:rPr>
                  <a:t> </a:t>
                </a:r>
              </a:p>
            </p:txBody>
          </p:sp>
        </mc:Fallback>
      </mc:AlternateContent>
      <p:sp>
        <p:nvSpPr>
          <p:cNvPr id="2" name="文本框 1">
            <a:extLst>
              <a:ext uri="{FF2B5EF4-FFF2-40B4-BE49-F238E27FC236}">
                <a16:creationId xmlns:a16="http://schemas.microsoft.com/office/drawing/2014/main" id="{AECEB0AF-B359-04EC-83E4-5185C2AD83EE}"/>
              </a:ext>
            </a:extLst>
          </p:cNvPr>
          <p:cNvSpPr txBox="1"/>
          <p:nvPr/>
        </p:nvSpPr>
        <p:spPr>
          <a:xfrm>
            <a:off x="9392377" y="864766"/>
            <a:ext cx="1805665" cy="523220"/>
          </a:xfrm>
          <a:prstGeom prst="rect">
            <a:avLst/>
          </a:prstGeom>
          <a:noFill/>
        </p:spPr>
        <p:txBody>
          <a:bodyPr wrap="square" rtlCol="0">
            <a:spAutoFit/>
          </a:bodyPr>
          <a:lstStyle/>
          <a:p>
            <a:r>
              <a:rPr lang="en-US" sz="2800" dirty="0"/>
              <a:t>[BLMR13]</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E91280C8-912C-FFD1-8E04-6AA98AC7B73E}"/>
                  </a:ext>
                </a:extLst>
              </p:cNvPr>
              <p:cNvSpPr txBox="1"/>
              <p:nvPr/>
            </p:nvSpPr>
            <p:spPr>
              <a:xfrm>
                <a:off x="6741789" y="5087840"/>
                <a:ext cx="5301176" cy="1482265"/>
              </a:xfrm>
              <a:prstGeom prst="rect">
                <a:avLst/>
              </a:prstGeom>
              <a:noFill/>
            </p:spPr>
            <p:txBody>
              <a:bodyPr wrap="square" rtlCol="0">
                <a:spAutoFit/>
              </a:bodyPr>
              <a:lstStyle/>
              <a:p>
                <a:r>
                  <a:rPr lang="en-US" sz="2800" b="0" i="0" dirty="0">
                    <a:solidFill>
                      <a:schemeClr val="tx1"/>
                    </a:solidFill>
                    <a:ea typeface="Cambria Math" panose="02040503050406030204" pitchFamily="18" charset="0"/>
                  </a:rPr>
                  <a:t>LWR Assumption [BPR12]:</a:t>
                </a:r>
              </a:p>
              <a:p>
                <a:pPr algn="ct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𝐴</m:t>
                    </m:r>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smtClean="0">
                            <a:solidFill>
                              <a:schemeClr val="tx1"/>
                            </a:solidFill>
                            <a:latin typeface="Cambria Math" panose="02040503050406030204" pitchFamily="18" charset="0"/>
                            <a:ea typeface="Cambria Math" panose="02040503050406030204" pitchFamily="18" charset="0"/>
                          </a:rPr>
                        </m:ctrlPr>
                      </m:sSubSupPr>
                      <m:e>
                        <m:r>
                          <a:rPr lang="en-US" sz="2800" b="0" i="1" smtClean="0">
                            <a:solidFill>
                              <a:schemeClr val="tx1"/>
                            </a:solidFill>
                            <a:latin typeface="Cambria Math" panose="02040503050406030204" pitchFamily="18" charset="0"/>
                            <a:ea typeface="Cambria Math" panose="02040503050406030204" pitchFamily="18" charset="0"/>
                          </a:rPr>
                          <m:t>ℤ</m:t>
                        </m:r>
                      </m:e>
                      <m:sub>
                        <m:r>
                          <a:rPr lang="en-US" sz="2800" b="0" i="1" smtClean="0">
                            <a:solidFill>
                              <a:schemeClr val="tx1"/>
                            </a:solidFill>
                            <a:latin typeface="Cambria Math" panose="02040503050406030204" pitchFamily="18" charset="0"/>
                            <a:ea typeface="Cambria Math" panose="02040503050406030204" pitchFamily="18" charset="0"/>
                          </a:rPr>
                          <m:t>𝑞</m:t>
                        </m:r>
                      </m:sub>
                      <m:sup>
                        <m:r>
                          <a:rPr lang="en-US" sz="2800" b="0" i="1" smtClean="0">
                            <a:solidFill>
                              <a:schemeClr val="tx1"/>
                            </a:solidFill>
                            <a:latin typeface="Cambria Math" panose="02040503050406030204" pitchFamily="18" charset="0"/>
                            <a:ea typeface="Cambria Math" panose="02040503050406030204" pitchFamily="18" charset="0"/>
                          </a:rPr>
                          <m:t>𝑚</m:t>
                        </m:r>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𝑛</m:t>
                        </m:r>
                      </m:sup>
                    </m:sSubSup>
                    <m:r>
                      <a:rPr lang="en-US" sz="2800" b="0" i="1" smtClean="0">
                        <a:solidFill>
                          <a:schemeClr val="tx1"/>
                        </a:solidFill>
                        <a:latin typeface="Cambria Math" panose="02040503050406030204" pitchFamily="18" charset="0"/>
                        <a:ea typeface="Cambria Math" panose="02040503050406030204" pitchFamily="18" charset="0"/>
                      </a:rPr>
                      <m:t>, </m:t>
                    </m:r>
                    <m:acc>
                      <m:accPr>
                        <m:chr m:val="⃗"/>
                        <m:ctrlPr>
                          <a:rPr lang="en-US" sz="2800" b="0" i="1" smtClean="0">
                            <a:solidFill>
                              <a:schemeClr val="tx1"/>
                            </a:solidFill>
                            <a:latin typeface="Cambria Math" panose="02040503050406030204" pitchFamily="18" charset="0"/>
                            <a:ea typeface="Cambria Math" panose="02040503050406030204" pitchFamily="18" charset="0"/>
                          </a:rPr>
                        </m:ctrlPr>
                      </m:accPr>
                      <m:e>
                        <m:r>
                          <a:rPr lang="en-US" sz="2800" b="0" i="1" smtClean="0">
                            <a:solidFill>
                              <a:schemeClr val="tx1"/>
                            </a:solidFill>
                            <a:latin typeface="Cambria Math" panose="02040503050406030204" pitchFamily="18" charset="0"/>
                            <a:ea typeface="Cambria Math" panose="02040503050406030204" pitchFamily="18" charset="0"/>
                          </a:rPr>
                          <m:t>𝑠</m:t>
                        </m:r>
                      </m:e>
                    </m:acc>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ℤ</m:t>
                        </m:r>
                      </m:e>
                      <m:sub>
                        <m:r>
                          <a:rPr lang="en-US" sz="2800" i="1">
                            <a:solidFill>
                              <a:schemeClr val="tx1"/>
                            </a:solidFill>
                            <a:latin typeface="Cambria Math" panose="02040503050406030204" pitchFamily="18" charset="0"/>
                            <a:ea typeface="Cambria Math" panose="02040503050406030204" pitchFamily="18" charset="0"/>
                          </a:rPr>
                          <m:t>𝑞</m:t>
                        </m:r>
                      </m:sub>
                      <m:sup>
                        <m:r>
                          <a:rPr lang="en-US" sz="2800" i="1">
                            <a:solidFill>
                              <a:schemeClr val="tx1"/>
                            </a:solidFill>
                            <a:latin typeface="Cambria Math" panose="02040503050406030204" pitchFamily="18" charset="0"/>
                            <a:ea typeface="Cambria Math" panose="02040503050406030204" pitchFamily="18" charset="0"/>
                          </a:rPr>
                          <m:t>𝑛</m:t>
                        </m:r>
                      </m:sup>
                    </m:sSubSup>
                    <m:r>
                      <a:rPr lang="en-US" sz="2800" b="0" i="1"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and </a:t>
                </a:r>
                <a14:m>
                  <m:oMath xmlns:m="http://schemas.openxmlformats.org/officeDocument/2006/math">
                    <m:acc>
                      <m:accPr>
                        <m:chr m:val="⃗"/>
                        <m:ctrlPr>
                          <a:rPr lang="en-US" sz="2800" b="0" i="1" smtClean="0">
                            <a:solidFill>
                              <a:schemeClr val="tx1"/>
                            </a:solidFill>
                            <a:latin typeface="Cambria Math" panose="02040503050406030204" pitchFamily="18" charset="0"/>
                            <a:ea typeface="Cambria Math" panose="02040503050406030204" pitchFamily="18" charset="0"/>
                          </a:rPr>
                        </m:ctrlPr>
                      </m:accPr>
                      <m:e>
                        <m:r>
                          <a:rPr lang="en-US" sz="2800" b="0" i="1" smtClean="0">
                            <a:solidFill>
                              <a:schemeClr val="tx1"/>
                            </a:solidFill>
                            <a:latin typeface="Cambria Math" panose="02040503050406030204" pitchFamily="18" charset="0"/>
                            <a:ea typeface="Cambria Math" panose="02040503050406030204" pitchFamily="18" charset="0"/>
                          </a:rPr>
                          <m:t>𝑢</m:t>
                        </m:r>
                      </m:e>
                    </m:acc>
                    <m:r>
                      <a:rPr lang="en-US" sz="2800" b="0" i="1" smtClean="0">
                        <a:solidFill>
                          <a:schemeClr val="tx1"/>
                        </a:solidFill>
                        <a:latin typeface="Cambria Math" panose="02040503050406030204" pitchFamily="18" charset="0"/>
                        <a:ea typeface="Cambria Math" panose="02040503050406030204" pitchFamily="18" charset="0"/>
                      </a:rPr>
                      <m:t>←</m:t>
                    </m:r>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ℤ</m:t>
                        </m:r>
                      </m:e>
                      <m:sub>
                        <m:r>
                          <a:rPr lang="en-US" sz="2800" i="1">
                            <a:solidFill>
                              <a:schemeClr val="tx1"/>
                            </a:solidFill>
                            <a:latin typeface="Cambria Math" panose="02040503050406030204" pitchFamily="18" charset="0"/>
                            <a:ea typeface="Cambria Math" panose="02040503050406030204" pitchFamily="18" charset="0"/>
                          </a:rPr>
                          <m:t>𝑞</m:t>
                        </m:r>
                      </m:sub>
                      <m:sup>
                        <m:r>
                          <a:rPr lang="en-US" sz="2800" b="0" i="1" smtClean="0">
                            <a:solidFill>
                              <a:schemeClr val="tx1"/>
                            </a:solidFill>
                            <a:latin typeface="Cambria Math" panose="02040503050406030204" pitchFamily="18" charset="0"/>
                            <a:ea typeface="Cambria Math" panose="02040503050406030204" pitchFamily="18" charset="0"/>
                          </a:rPr>
                          <m:t>𝑚</m:t>
                        </m:r>
                      </m:sup>
                    </m:sSubSup>
                  </m:oMath>
                </a14:m>
                <a:r>
                  <a:rPr lang="en-US" sz="2800" dirty="0">
                    <a:solidFill>
                      <a:schemeClr val="tx1"/>
                    </a:solidFill>
                  </a:rPr>
                  <a:t>:</a:t>
                </a:r>
                <a:endParaRPr lang="en-US" sz="2800" b="0" i="0" dirty="0">
                  <a:solidFill>
                    <a:schemeClr val="tx1"/>
                  </a:solidFill>
                  <a:ea typeface="Cambria Math" panose="02040503050406030204" pitchFamily="18" charset="0"/>
                </a:endParaRPr>
              </a:p>
              <a:p>
                <a:r>
                  <a:rPr lang="en-US" sz="2800" b="0" dirty="0">
                    <a:solidFill>
                      <a:schemeClr val="tx1"/>
                    </a:solidFill>
                    <a:ea typeface="Cambria Math" panose="02040503050406030204" pitchFamily="18" charset="0"/>
                  </a:rPr>
                  <a:t>	</a:t>
                </a:r>
                <a14:m>
                  <m:oMath xmlns:m="http://schemas.openxmlformats.org/officeDocument/2006/math">
                    <m:d>
                      <m:dPr>
                        <m:ctrlPr>
                          <a:rPr lang="en-US" sz="2800" b="0" i="1" smtClean="0">
                            <a:solidFill>
                              <a:schemeClr val="tx1"/>
                            </a:solidFill>
                            <a:latin typeface="Cambria Math" panose="02040503050406030204" pitchFamily="18" charset="0"/>
                          </a:rPr>
                        </m:ctrlPr>
                      </m:dPr>
                      <m:e>
                        <m:r>
                          <a:rPr lang="en-US" sz="2800" b="0" i="1" smtClean="0">
                            <a:solidFill>
                              <a:schemeClr val="tx1"/>
                            </a:solidFill>
                            <a:latin typeface="Cambria Math" panose="02040503050406030204" pitchFamily="18" charset="0"/>
                          </a:rPr>
                          <m:t>𝐴</m:t>
                        </m:r>
                        <m:r>
                          <a:rPr lang="en-US" sz="2800" b="0" i="1" smtClean="0">
                            <a:solidFill>
                              <a:schemeClr val="tx1"/>
                            </a:solidFill>
                            <a:latin typeface="Cambria Math" panose="02040503050406030204" pitchFamily="18" charset="0"/>
                          </a:rPr>
                          <m:t>, </m:t>
                        </m:r>
                        <m:sSub>
                          <m:sSubPr>
                            <m:ctrlPr>
                              <a:rPr lang="en-US" sz="2800" b="0" i="1" smtClean="0">
                                <a:solidFill>
                                  <a:schemeClr val="tx1"/>
                                </a:solidFill>
                                <a:latin typeface="Cambria Math" panose="02040503050406030204" pitchFamily="18" charset="0"/>
                              </a:rPr>
                            </m:ctrlPr>
                          </m:sSubPr>
                          <m:e>
                            <m:d>
                              <m:dPr>
                                <m:begChr m:val="⌊"/>
                                <m:endChr m:val="⌋"/>
                                <m:ctrlPr>
                                  <a:rPr lang="en-US" sz="2800" i="1" dirty="0">
                                    <a:solidFill>
                                      <a:schemeClr val="tx1"/>
                                    </a:solidFill>
                                    <a:latin typeface="Cambria Math" panose="02040503050406030204" pitchFamily="18" charset="0"/>
                                  </a:rPr>
                                </m:ctrlPr>
                              </m:dPr>
                              <m:e>
                                <m:r>
                                  <a:rPr lang="en-US" sz="2800" i="1" dirty="0">
                                    <a:solidFill>
                                      <a:schemeClr val="tx1"/>
                                    </a:solidFill>
                                    <a:latin typeface="Cambria Math" panose="02040503050406030204" pitchFamily="18" charset="0"/>
                                  </a:rPr>
                                  <m:t>𝐴</m:t>
                                </m:r>
                                <m:r>
                                  <a:rPr lang="en-US" sz="2800" i="1" dirty="0">
                                    <a:solidFill>
                                      <a:schemeClr val="tx1"/>
                                    </a:solidFill>
                                    <a:latin typeface="Cambria Math" panose="02040503050406030204" pitchFamily="18" charset="0"/>
                                    <a:ea typeface="Cambria Math" panose="02040503050406030204" pitchFamily="18" charset="0"/>
                                  </a:rPr>
                                  <m:t>∙</m:t>
                                </m:r>
                                <m:acc>
                                  <m:accPr>
                                    <m:chr m:val="⃗"/>
                                    <m:ctrlPr>
                                      <a:rPr lang="en-US" sz="2800" b="0" i="1" dirty="0" smtClean="0">
                                        <a:solidFill>
                                          <a:schemeClr val="tx1"/>
                                        </a:solidFill>
                                        <a:latin typeface="Cambria Math" panose="02040503050406030204" pitchFamily="18" charset="0"/>
                                        <a:ea typeface="Cambria Math" panose="02040503050406030204" pitchFamily="18" charset="0"/>
                                      </a:rPr>
                                    </m:ctrlPr>
                                  </m:accPr>
                                  <m:e>
                                    <m:r>
                                      <a:rPr lang="en-US" sz="2800" b="0" i="1" dirty="0" smtClean="0">
                                        <a:solidFill>
                                          <a:schemeClr val="tx1"/>
                                        </a:solidFill>
                                        <a:latin typeface="Cambria Math" panose="02040503050406030204" pitchFamily="18" charset="0"/>
                                        <a:ea typeface="Cambria Math" panose="02040503050406030204" pitchFamily="18" charset="0"/>
                                      </a:rPr>
                                      <m:t>𝑠</m:t>
                                    </m:r>
                                  </m:e>
                                </m:acc>
                              </m:e>
                            </m:d>
                          </m:e>
                          <m:sub>
                            <m:r>
                              <a:rPr lang="en-US" sz="2800" b="0" i="1" smtClean="0">
                                <a:solidFill>
                                  <a:schemeClr val="tx1"/>
                                </a:solidFill>
                                <a:latin typeface="Cambria Math" panose="02040503050406030204" pitchFamily="18" charset="0"/>
                              </a:rPr>
                              <m:t>𝑝</m:t>
                            </m:r>
                          </m:sub>
                        </m:sSub>
                      </m:e>
                    </m:d>
                    <m:sSup>
                      <m:sSupPr>
                        <m:ctrlPr>
                          <a:rPr lang="en-US" sz="2800" b="0" i="1" smtClean="0">
                            <a:solidFill>
                              <a:schemeClr val="tx1"/>
                            </a:solidFill>
                            <a:latin typeface="Cambria Math" panose="02040503050406030204" pitchFamily="18" charset="0"/>
                            <a:ea typeface="Cambria Math" panose="02040503050406030204" pitchFamily="18" charset="0"/>
                          </a:rPr>
                        </m:ctrlPr>
                      </m:sSupPr>
                      <m:e>
                        <m:r>
                          <a:rPr lang="en-US" sz="2800" i="1">
                            <a:solidFill>
                              <a:schemeClr val="tx1"/>
                            </a:solidFill>
                            <a:latin typeface="Cambria Math" panose="02040503050406030204" pitchFamily="18" charset="0"/>
                            <a:ea typeface="Cambria Math" panose="02040503050406030204" pitchFamily="18" charset="0"/>
                          </a:rPr>
                          <m:t>≈</m:t>
                        </m:r>
                      </m:e>
                      <m:sup>
                        <m:r>
                          <a:rPr lang="en-US" sz="2800" b="0" i="1" smtClean="0">
                            <a:solidFill>
                              <a:schemeClr val="tx1"/>
                            </a:solidFill>
                            <a:latin typeface="Cambria Math" panose="02040503050406030204" pitchFamily="18" charset="0"/>
                            <a:ea typeface="Cambria Math" panose="02040503050406030204" pitchFamily="18" charset="0"/>
                          </a:rPr>
                          <m:t>𝑐</m:t>
                        </m:r>
                      </m:sup>
                    </m:sSup>
                    <m:d>
                      <m:dPr>
                        <m:ctrlPr>
                          <a:rPr lang="en-US" sz="2800" b="0" i="1" smtClean="0">
                            <a:solidFill>
                              <a:schemeClr val="tx1"/>
                            </a:solidFill>
                            <a:latin typeface="Cambria Math" panose="02040503050406030204" pitchFamily="18" charset="0"/>
                            <a:ea typeface="Cambria Math" panose="02040503050406030204" pitchFamily="18" charset="0"/>
                          </a:rPr>
                        </m:ctrlPr>
                      </m:dPr>
                      <m:e>
                        <m:r>
                          <a:rPr lang="en-US" sz="2800" i="1">
                            <a:solidFill>
                              <a:schemeClr val="tx1"/>
                            </a:solidFill>
                            <a:latin typeface="Cambria Math" panose="02040503050406030204" pitchFamily="18" charset="0"/>
                          </a:rPr>
                          <m:t>𝐴</m:t>
                        </m:r>
                        <m:r>
                          <a:rPr lang="en-US" sz="2800" i="1">
                            <a:solidFill>
                              <a:schemeClr val="tx1"/>
                            </a:solidFill>
                            <a:latin typeface="Cambria Math" panose="02040503050406030204" pitchFamily="18" charset="0"/>
                          </a:rPr>
                          <m:t>, </m:t>
                        </m:r>
                        <m:sSub>
                          <m:sSubPr>
                            <m:ctrlPr>
                              <a:rPr lang="en-US" sz="2800" i="1">
                                <a:solidFill>
                                  <a:schemeClr val="tx1"/>
                                </a:solidFill>
                                <a:latin typeface="Cambria Math" panose="02040503050406030204" pitchFamily="18" charset="0"/>
                              </a:rPr>
                            </m:ctrlPr>
                          </m:sSubPr>
                          <m:e>
                            <m:d>
                              <m:dPr>
                                <m:begChr m:val="⌊"/>
                                <m:endChr m:val="⌋"/>
                                <m:ctrlPr>
                                  <a:rPr lang="en-US" sz="2800" b="0" i="1" dirty="0">
                                    <a:solidFill>
                                      <a:schemeClr val="tx1"/>
                                    </a:solidFill>
                                    <a:latin typeface="Cambria Math" panose="02040503050406030204" pitchFamily="18" charset="0"/>
                                  </a:rPr>
                                </m:ctrlPr>
                              </m:dPr>
                              <m:e>
                                <m:acc>
                                  <m:accPr>
                                    <m:chr m:val="⃗"/>
                                    <m:ctrlPr>
                                      <a:rPr lang="en-US" sz="2800" b="0" i="1" dirty="0" smtClean="0">
                                        <a:solidFill>
                                          <a:schemeClr val="tx1"/>
                                        </a:solidFill>
                                        <a:latin typeface="Cambria Math" panose="02040503050406030204" pitchFamily="18" charset="0"/>
                                      </a:rPr>
                                    </m:ctrlPr>
                                  </m:accPr>
                                  <m:e>
                                    <m:r>
                                      <a:rPr lang="en-US" sz="2800" b="0" i="1" dirty="0" smtClean="0">
                                        <a:solidFill>
                                          <a:schemeClr val="tx1"/>
                                        </a:solidFill>
                                        <a:latin typeface="Cambria Math" panose="02040503050406030204" pitchFamily="18" charset="0"/>
                                      </a:rPr>
                                      <m:t>𝑢</m:t>
                                    </m:r>
                                  </m:e>
                                </m:acc>
                              </m:e>
                            </m:d>
                          </m:e>
                          <m:sub>
                            <m:r>
                              <a:rPr lang="en-US" sz="2800" i="1">
                                <a:solidFill>
                                  <a:schemeClr val="tx1"/>
                                </a:solidFill>
                                <a:latin typeface="Cambria Math" panose="02040503050406030204" pitchFamily="18" charset="0"/>
                              </a:rPr>
                              <m:t>𝑝</m:t>
                            </m:r>
                          </m:sub>
                        </m:sSub>
                      </m:e>
                    </m:d>
                  </m:oMath>
                </a14:m>
                <a:endParaRPr lang="en-US" sz="2800" dirty="0">
                  <a:solidFill>
                    <a:schemeClr val="tx1"/>
                  </a:solidFill>
                </a:endParaRPr>
              </a:p>
            </p:txBody>
          </p:sp>
        </mc:Choice>
        <mc:Fallback xmlns="">
          <p:sp>
            <p:nvSpPr>
              <p:cNvPr id="3" name="文本框 2">
                <a:extLst>
                  <a:ext uri="{FF2B5EF4-FFF2-40B4-BE49-F238E27FC236}">
                    <a16:creationId xmlns:a16="http://schemas.microsoft.com/office/drawing/2014/main" id="{E91280C8-912C-FFD1-8E04-6AA98AC7B73E}"/>
                  </a:ext>
                </a:extLst>
              </p:cNvPr>
              <p:cNvSpPr txBox="1">
                <a:spLocks noRot="1" noChangeAspect="1" noMove="1" noResize="1" noEditPoints="1" noAdjustHandles="1" noChangeArrowheads="1" noChangeShapeType="1" noTextEdit="1"/>
              </p:cNvSpPr>
              <p:nvPr/>
            </p:nvSpPr>
            <p:spPr>
              <a:xfrm>
                <a:off x="6741789" y="5087840"/>
                <a:ext cx="5301176" cy="1482265"/>
              </a:xfrm>
              <a:prstGeom prst="rect">
                <a:avLst/>
              </a:prstGeom>
              <a:blipFill>
                <a:blip r:embed="rId5"/>
                <a:stretch>
                  <a:fillRect l="-2414" t="-4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392D8F92-4C81-F2BB-A4B5-5AFA3EF2D855}"/>
                  </a:ext>
                </a:extLst>
              </p:cNvPr>
              <p:cNvSpPr txBox="1"/>
              <p:nvPr/>
            </p:nvSpPr>
            <p:spPr>
              <a:xfrm>
                <a:off x="838200" y="3301382"/>
                <a:ext cx="7680468" cy="2630464"/>
              </a:xfrm>
              <a:prstGeom prst="rect">
                <a:avLst/>
              </a:prstGeom>
              <a:noFill/>
            </p:spPr>
            <p:txBody>
              <a:bodyPr wrap="square" rtlCol="0">
                <a:spAutoFit/>
              </a:bodyPr>
              <a:lstStyle/>
              <a:p>
                <a:pPr marL="457200" indent="-457200">
                  <a:buFont typeface="Arial" panose="020B0604020202020204" pitchFamily="34" charset="0"/>
                  <a:buChar char="•"/>
                </a:pPr>
                <a:r>
                  <a:rPr lang="en-US" sz="3200" b="0" i="0" dirty="0">
                    <a:solidFill>
                      <a:srgbClr val="FF0000"/>
                    </a:solidFill>
                    <a:ea typeface="Cambria Math" panose="02040503050406030204" pitchFamily="18" charset="0"/>
                  </a:rPr>
                  <a:t>Approx. </a:t>
                </a:r>
                <a:r>
                  <a:rPr lang="en-US" sz="3200" b="0" i="0" dirty="0">
                    <a:ea typeface="Cambria Math" panose="02040503050406030204" pitchFamily="18" charset="0"/>
                  </a:rPr>
                  <a:t>Additive homomorphism:</a:t>
                </a:r>
              </a:p>
              <a:p>
                <a:r>
                  <a:rPr lang="en-US" sz="3200" b="0" dirty="0">
                    <a:solidFill>
                      <a:schemeClr val="tx1"/>
                    </a:solidFill>
                    <a:ea typeface="Cambria Math" panose="02040503050406030204" pitchFamily="18" charset="0"/>
                  </a:rPr>
                  <a:t>	</a:t>
                </a:r>
                <a14:m>
                  <m:oMath xmlns:m="http://schemas.openxmlformats.org/officeDocument/2006/math">
                    <m:r>
                      <m:rPr>
                        <m:nor/>
                      </m:rPr>
                      <a:rPr lang="en-US" sz="3200">
                        <a:solidFill>
                          <a:schemeClr val="tx1"/>
                        </a:solidFill>
                        <a:latin typeface="Cambria Math" panose="02040503050406030204" pitchFamily="18" charset="0"/>
                        <a:ea typeface="Cambria Math" panose="02040503050406030204" pitchFamily="18" charset="0"/>
                      </a:rPr>
                      <m:t>Mask</m:t>
                    </m:r>
                    <m:d>
                      <m:dPr>
                        <m:ctrlPr>
                          <a:rPr lang="en-US" sz="3200" i="1">
                            <a:solidFill>
                              <a:schemeClr val="tx1"/>
                            </a:solidFill>
                            <a:latin typeface="Cambria Math" panose="02040503050406030204" pitchFamily="18" charset="0"/>
                            <a:ea typeface="Cambria Math" panose="02040503050406030204" pitchFamily="18" charset="0"/>
                          </a:rPr>
                        </m:ctrlPr>
                      </m:dPr>
                      <m:e>
                        <m:sSub>
                          <m:sSubPr>
                            <m:ctrlPr>
                              <a:rPr lang="en-US" sz="3200" i="1">
                                <a:solidFill>
                                  <a:schemeClr val="tx1"/>
                                </a:solidFill>
                                <a:latin typeface="Cambria Math" panose="02040503050406030204" pitchFamily="18" charset="0"/>
                                <a:ea typeface="Cambria Math" panose="02040503050406030204" pitchFamily="18" charset="0"/>
                              </a:rPr>
                            </m:ctrlPr>
                          </m:sSubPr>
                          <m:e>
                            <m:acc>
                              <m:accPr>
                                <m:chr m:val="⃗"/>
                                <m:ctrlPr>
                                  <a:rPr lang="en-US" sz="3200" b="0" i="1" dirty="0" smtClean="0">
                                    <a:solidFill>
                                      <a:schemeClr val="tx1"/>
                                    </a:solidFill>
                                    <a:latin typeface="Cambria Math" panose="02040503050406030204" pitchFamily="18" charset="0"/>
                                    <a:ea typeface="Cambria Math" panose="02040503050406030204" pitchFamily="18" charset="0"/>
                                  </a:rPr>
                                </m:ctrlPr>
                              </m:accPr>
                              <m:e>
                                <m:r>
                                  <a:rPr lang="en-US" sz="3200" b="0" i="1" dirty="0" smtClean="0">
                                    <a:solidFill>
                                      <a:schemeClr val="tx1"/>
                                    </a:solidFill>
                                    <a:latin typeface="Cambria Math" panose="02040503050406030204" pitchFamily="18" charset="0"/>
                                    <a:ea typeface="Cambria Math" panose="02040503050406030204" pitchFamily="18" charset="0"/>
                                  </a:rPr>
                                  <m:t>𝑠</m:t>
                                </m:r>
                              </m:e>
                            </m:acc>
                          </m:e>
                          <m:sub>
                            <m:r>
                              <a:rPr lang="en-US" sz="3200" i="1">
                                <a:solidFill>
                                  <a:schemeClr val="tx1"/>
                                </a:solidFill>
                                <a:latin typeface="Cambria Math" panose="02040503050406030204" pitchFamily="18" charset="0"/>
                                <a:ea typeface="Cambria Math" panose="02040503050406030204" pitchFamily="18" charset="0"/>
                              </a:rPr>
                              <m:t>1</m:t>
                            </m:r>
                          </m:sub>
                        </m:sSub>
                        <m:r>
                          <a:rPr lang="en-US" sz="3200" i="1">
                            <a:solidFill>
                              <a:schemeClr val="tx1"/>
                            </a:solidFill>
                            <a:latin typeface="Cambria Math" panose="02040503050406030204" pitchFamily="18" charset="0"/>
                            <a:ea typeface="Cambria Math" panose="02040503050406030204" pitchFamily="18" charset="0"/>
                          </a:rPr>
                          <m:t>,</m:t>
                        </m:r>
                        <m:r>
                          <a:rPr lang="en-US" sz="3200" b="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𝑡</m:t>
                        </m:r>
                      </m:e>
                    </m:d>
                    <m:r>
                      <a:rPr lang="en-US" sz="3200" i="1">
                        <a:solidFill>
                          <a:schemeClr val="tx1"/>
                        </a:solidFill>
                        <a:latin typeface="Cambria Math" panose="02040503050406030204" pitchFamily="18" charset="0"/>
                        <a:ea typeface="Cambria Math" panose="02040503050406030204" pitchFamily="18" charset="0"/>
                      </a:rPr>
                      <m:t>+</m:t>
                    </m:r>
                    <m:r>
                      <m:rPr>
                        <m:nor/>
                      </m:rPr>
                      <a:rPr lang="en-US" sz="3200">
                        <a:solidFill>
                          <a:schemeClr val="tx1"/>
                        </a:solidFill>
                        <a:latin typeface="Cambria Math" panose="02040503050406030204" pitchFamily="18" charset="0"/>
                        <a:ea typeface="Cambria Math" panose="02040503050406030204" pitchFamily="18" charset="0"/>
                      </a:rPr>
                      <m:t>Mask</m:t>
                    </m:r>
                    <m:d>
                      <m:dPr>
                        <m:ctrlPr>
                          <a:rPr lang="en-US" sz="3200" i="1">
                            <a:solidFill>
                              <a:schemeClr val="tx1"/>
                            </a:solidFill>
                            <a:latin typeface="Cambria Math" panose="02040503050406030204" pitchFamily="18" charset="0"/>
                            <a:ea typeface="Cambria Math" panose="02040503050406030204" pitchFamily="18" charset="0"/>
                          </a:rPr>
                        </m:ctrlPr>
                      </m:dPr>
                      <m:e>
                        <m:sSub>
                          <m:sSubPr>
                            <m:ctrlPr>
                              <a:rPr lang="en-US" sz="3200" i="1">
                                <a:solidFill>
                                  <a:schemeClr val="tx1"/>
                                </a:solidFill>
                                <a:latin typeface="Cambria Math" panose="02040503050406030204" pitchFamily="18" charset="0"/>
                                <a:ea typeface="Cambria Math" panose="02040503050406030204" pitchFamily="18" charset="0"/>
                              </a:rPr>
                            </m:ctrlPr>
                          </m:sSubPr>
                          <m:e>
                            <m:acc>
                              <m:accPr>
                                <m:chr m:val="⃗"/>
                                <m:ctrlPr>
                                  <a:rPr lang="en-US" sz="3200" i="1" dirty="0">
                                    <a:solidFill>
                                      <a:schemeClr val="tx1"/>
                                    </a:solidFill>
                                    <a:latin typeface="Cambria Math" panose="02040503050406030204" pitchFamily="18" charset="0"/>
                                    <a:ea typeface="Cambria Math" panose="02040503050406030204" pitchFamily="18" charset="0"/>
                                  </a:rPr>
                                </m:ctrlPr>
                              </m:accPr>
                              <m:e>
                                <m:r>
                                  <a:rPr lang="en-US" sz="3200" i="1" dirty="0">
                                    <a:solidFill>
                                      <a:schemeClr val="tx1"/>
                                    </a:solidFill>
                                    <a:latin typeface="Cambria Math" panose="02040503050406030204" pitchFamily="18" charset="0"/>
                                    <a:ea typeface="Cambria Math" panose="02040503050406030204" pitchFamily="18" charset="0"/>
                                  </a:rPr>
                                  <m:t>𝑠</m:t>
                                </m:r>
                              </m:e>
                            </m:acc>
                          </m:e>
                          <m:sub>
                            <m:r>
                              <a:rPr lang="en-US" sz="3200" b="0" i="1" dirty="0" smtClean="0">
                                <a:solidFill>
                                  <a:schemeClr val="tx1"/>
                                </a:solidFill>
                                <a:latin typeface="Cambria Math" panose="02040503050406030204" pitchFamily="18" charset="0"/>
                                <a:ea typeface="Cambria Math" panose="02040503050406030204" pitchFamily="18" charset="0"/>
                              </a:rPr>
                              <m:t>2</m:t>
                            </m:r>
                          </m:sub>
                        </m:sSub>
                        <m:r>
                          <a:rPr lang="en-US" sz="3200" i="1">
                            <a:solidFill>
                              <a:schemeClr val="tx1"/>
                            </a:solidFill>
                            <a:latin typeface="Cambria Math" panose="02040503050406030204" pitchFamily="18" charset="0"/>
                            <a:ea typeface="Cambria Math" panose="02040503050406030204" pitchFamily="18" charset="0"/>
                          </a:rPr>
                          <m:t>,</m:t>
                        </m:r>
                        <m:r>
                          <a:rPr lang="en-US" sz="3200" i="1" smtClean="0">
                            <a:solidFill>
                              <a:schemeClr val="tx1"/>
                            </a:solidFill>
                            <a:latin typeface="Cambria Math" panose="02040503050406030204" pitchFamily="18" charset="0"/>
                            <a:ea typeface="Cambria Math" panose="02040503050406030204" pitchFamily="18" charset="0"/>
                          </a:rPr>
                          <m:t> </m:t>
                        </m:r>
                        <m:r>
                          <a:rPr lang="en-US" sz="3200" b="0" i="1" smtClean="0">
                            <a:solidFill>
                              <a:schemeClr val="tx1"/>
                            </a:solidFill>
                            <a:latin typeface="Cambria Math" panose="02040503050406030204" pitchFamily="18" charset="0"/>
                            <a:ea typeface="Cambria Math" panose="02040503050406030204" pitchFamily="18" charset="0"/>
                          </a:rPr>
                          <m:t>𝑡</m:t>
                        </m:r>
                      </m:e>
                    </m:d>
                  </m:oMath>
                </a14:m>
                <a:endParaRPr lang="en-US" sz="3200" i="1" dirty="0">
                  <a:latin typeface="Cambria Math" panose="02040503050406030204" pitchFamily="18" charset="0"/>
                  <a:ea typeface="Cambria Math" panose="02040503050406030204" pitchFamily="18" charset="0"/>
                </a:endParaRPr>
              </a:p>
              <a:p>
                <a:r>
                  <a:rPr lang="en-US" sz="3200" b="0" dirty="0">
                    <a:solidFill>
                      <a:schemeClr val="accent2">
                        <a:lumMod val="75000"/>
                      </a:schemeClr>
                    </a:solidFill>
                    <a:ea typeface="Cambria Math" panose="02040503050406030204" pitchFamily="18" charset="0"/>
                  </a:rPr>
                  <a:t>	</a:t>
                </a:r>
                <a14:m>
                  <m:oMath xmlns:m="http://schemas.openxmlformats.org/officeDocument/2006/math">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𝐻</m:t>
                            </m:r>
                            <m:d>
                              <m:d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𝑡</m:t>
                                </m:r>
                              </m:e>
                            </m:d>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acc>
                                  <m:accPr>
                                    <m: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𝑠</m:t>
                                    </m:r>
                                  </m:e>
                                </m:acc>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1</m:t>
                                </m:r>
                              </m:sub>
                            </m:sSub>
                          </m:e>
                        </m:d>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𝑝</m:t>
                        </m:r>
                      </m:sub>
                    </m:sSub>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d>
                          <m:dPr>
                            <m:begChr m:val="⌊"/>
                            <m:endChr m:val="⌋"/>
                            <m:ctrlPr>
                              <a:rPr lang="en-US" sz="3200" i="1">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𝐻</m:t>
                            </m:r>
                            <m:d>
                              <m:d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𝑡</m:t>
                                </m:r>
                              </m:e>
                            </m:d>
                            <m:r>
                              <a:rPr lang="en-US" sz="3200" i="1">
                                <a:solidFill>
                                  <a:schemeClr val="accent2">
                                    <a:lumMod val="75000"/>
                                  </a:schemeClr>
                                </a:solidFill>
                                <a:latin typeface="Cambria Math" panose="02040503050406030204" pitchFamily="18" charset="0"/>
                                <a:ea typeface="Cambria Math" panose="02040503050406030204" pitchFamily="18" charset="0"/>
                              </a:rPr>
                              <m:t>⋅</m:t>
                            </m:r>
                            <m:sSub>
                              <m:sSubPr>
                                <m:ctrlPr>
                                  <a:rPr lang="en-US" sz="3200" i="1">
                                    <a:solidFill>
                                      <a:schemeClr val="accent2">
                                        <a:lumMod val="75000"/>
                                      </a:schemeClr>
                                    </a:solidFill>
                                    <a:latin typeface="Cambria Math" panose="02040503050406030204" pitchFamily="18" charset="0"/>
                                    <a:ea typeface="Cambria Math" panose="02040503050406030204" pitchFamily="18" charset="0"/>
                                  </a:rPr>
                                </m:ctrlPr>
                              </m:sSubPr>
                              <m:e>
                                <m:acc>
                                  <m:accPr>
                                    <m:chr m:val="⃗"/>
                                    <m:ctrlPr>
                                      <a:rPr lang="en-US" sz="3200" i="1">
                                        <a:solidFill>
                                          <a:schemeClr val="accent2">
                                            <a:lumMod val="75000"/>
                                          </a:schemeClr>
                                        </a:solidFill>
                                        <a:latin typeface="Cambria Math" panose="02040503050406030204" pitchFamily="18" charset="0"/>
                                        <a:ea typeface="Cambria Math" panose="02040503050406030204" pitchFamily="18" charset="0"/>
                                      </a:rPr>
                                    </m:ctrlPr>
                                  </m:accPr>
                                  <m:e>
                                    <m:r>
                                      <a:rPr lang="en-US" sz="3200" i="1">
                                        <a:solidFill>
                                          <a:schemeClr val="accent2">
                                            <a:lumMod val="75000"/>
                                          </a:schemeClr>
                                        </a:solidFill>
                                        <a:latin typeface="Cambria Math" panose="02040503050406030204" pitchFamily="18" charset="0"/>
                                        <a:ea typeface="Cambria Math" panose="02040503050406030204" pitchFamily="18" charset="0"/>
                                      </a:rPr>
                                      <m:t>𝑠</m:t>
                                    </m:r>
                                  </m:e>
                                </m:acc>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2</m:t>
                                </m:r>
                              </m:sub>
                            </m:sSub>
                          </m:e>
                        </m:d>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𝑝</m:t>
                        </m:r>
                      </m:sub>
                    </m:sSub>
                  </m:oMath>
                </a14:m>
                <a:endParaRPr lang="en-US" sz="3200" b="0" i="1" dirty="0">
                  <a:solidFill>
                    <a:schemeClr val="tx1"/>
                  </a:solidFill>
                  <a:latin typeface="Cambria Math" panose="02040503050406030204" pitchFamily="18" charset="0"/>
                  <a:ea typeface="Cambria Math" panose="02040503050406030204" pitchFamily="18" charset="0"/>
                </a:endParaRPr>
              </a:p>
              <a:p>
                <a:r>
                  <a:rPr lang="en-US" sz="3200" b="0" dirty="0">
                    <a:solidFill>
                      <a:schemeClr val="accent2">
                        <a:lumMod val="75000"/>
                      </a:schemeClr>
                    </a:solidFill>
                    <a:ea typeface="Cambria Math" panose="02040503050406030204" pitchFamily="18" charset="0"/>
                  </a:rPr>
                  <a:t>	</a:t>
                </a:r>
                <a14:m>
                  <m:oMath xmlns:m="http://schemas.openxmlformats.org/officeDocument/2006/math">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d>
                          <m:dPr>
                            <m:begChr m:val="⌊"/>
                            <m:end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𝐻</m:t>
                            </m:r>
                            <m:d>
                              <m:d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d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𝑡</m:t>
                                </m:r>
                              </m:e>
                            </m:d>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acc>
                                  <m:accPr>
                                    <m: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𝑠</m:t>
                                    </m:r>
                                  </m:e>
                                </m:acc>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1</m:t>
                                </m:r>
                              </m:sub>
                            </m:sSub>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sSubPr>
                              <m:e>
                                <m:acc>
                                  <m:accPr>
                                    <m:chr m:val="⃗"/>
                                    <m:ctrlPr>
                                      <a:rPr lang="en-US" sz="3200" b="0" i="1" smtClean="0">
                                        <a:solidFill>
                                          <a:schemeClr val="accent2">
                                            <a:lumMod val="75000"/>
                                          </a:schemeClr>
                                        </a:solidFill>
                                        <a:latin typeface="Cambria Math" panose="02040503050406030204" pitchFamily="18" charset="0"/>
                                        <a:ea typeface="Cambria Math" panose="02040503050406030204" pitchFamily="18" charset="0"/>
                                      </a:rPr>
                                    </m:ctrlPr>
                                  </m:accPr>
                                  <m:e>
                                    <m:r>
                                      <a:rPr lang="en-US" sz="3200" b="0" i="1" smtClean="0">
                                        <a:solidFill>
                                          <a:schemeClr val="accent2">
                                            <a:lumMod val="75000"/>
                                          </a:schemeClr>
                                        </a:solidFill>
                                        <a:latin typeface="Cambria Math" panose="02040503050406030204" pitchFamily="18" charset="0"/>
                                        <a:ea typeface="Cambria Math" panose="02040503050406030204" pitchFamily="18" charset="0"/>
                                      </a:rPr>
                                      <m:t>𝑠</m:t>
                                    </m:r>
                                  </m:e>
                                </m:acc>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2</m:t>
                                </m:r>
                              </m:sub>
                            </m:sSub>
                            <m:r>
                              <a:rPr lang="en-US" sz="3200" b="0" i="1" smtClean="0">
                                <a:solidFill>
                                  <a:schemeClr val="accent2">
                                    <a:lumMod val="75000"/>
                                  </a:schemeClr>
                                </a:solidFill>
                                <a:latin typeface="Cambria Math" panose="02040503050406030204" pitchFamily="18" charset="0"/>
                                <a:ea typeface="Cambria Math" panose="02040503050406030204" pitchFamily="18" charset="0"/>
                              </a:rPr>
                              <m:t>)</m:t>
                            </m:r>
                          </m:e>
                        </m:d>
                      </m:e>
                      <m:sub>
                        <m:r>
                          <a:rPr lang="en-US" sz="3200" b="0" i="1" smtClean="0">
                            <a:solidFill>
                              <a:schemeClr val="accent2">
                                <a:lumMod val="75000"/>
                              </a:schemeClr>
                            </a:solidFill>
                            <a:latin typeface="Cambria Math" panose="02040503050406030204" pitchFamily="18" charset="0"/>
                            <a:ea typeface="Cambria Math" panose="02040503050406030204" pitchFamily="18" charset="0"/>
                          </a:rPr>
                          <m:t>𝑝</m:t>
                        </m:r>
                      </m:sub>
                    </m:sSub>
                    <m:r>
                      <a:rPr lang="en-US" sz="3200" b="0" i="1" smtClean="0">
                        <a:solidFill>
                          <a:srgbClr val="FF0000"/>
                        </a:solidFill>
                        <a:latin typeface="Cambria Math" panose="02040503050406030204" pitchFamily="18" charset="0"/>
                        <a:ea typeface="Cambria Math" panose="02040503050406030204" pitchFamily="18" charset="0"/>
                      </a:rPr>
                      <m:t>+</m:t>
                    </m:r>
                    <m:r>
                      <a:rPr lang="en-US" sz="3200" b="0" i="1" smtClean="0">
                        <a:solidFill>
                          <a:srgbClr val="FF0000"/>
                        </a:solidFill>
                        <a:latin typeface="Cambria Math" panose="02040503050406030204" pitchFamily="18" charset="0"/>
                        <a:ea typeface="Cambria Math" panose="02040503050406030204" pitchFamily="18" charset="0"/>
                      </a:rPr>
                      <m:t>𝜖</m:t>
                    </m:r>
                  </m:oMath>
                </a14:m>
                <a:endParaRPr lang="en-US" sz="3200" i="1" dirty="0">
                  <a:latin typeface="Cambria Math" panose="02040503050406030204" pitchFamily="18" charset="0"/>
                  <a:ea typeface="Cambria Math" panose="02040503050406030204" pitchFamily="18" charset="0"/>
                </a:endParaRPr>
              </a:p>
              <a:p>
                <a:r>
                  <a:rPr lang="en-US" sz="3200" b="0" dirty="0">
                    <a:ea typeface="Cambria Math" panose="02040503050406030204" pitchFamily="18" charset="0"/>
                  </a:rPr>
                  <a:t>	</a:t>
                </a:r>
                <a14:m>
                  <m:oMath xmlns:m="http://schemas.openxmlformats.org/officeDocument/2006/math">
                    <m:r>
                      <a:rPr lang="en-US" sz="3200" i="1" dirty="0">
                        <a:latin typeface="Cambria Math" panose="02040503050406030204" pitchFamily="18" charset="0"/>
                        <a:ea typeface="Cambria Math" panose="02040503050406030204" pitchFamily="18" charset="0"/>
                      </a:rPr>
                      <m:t>=</m:t>
                    </m:r>
                    <m:r>
                      <m:rPr>
                        <m:nor/>
                      </m:rPr>
                      <a:rPr lang="en-US" sz="3200" b="0" i="0" smtClean="0">
                        <a:latin typeface="Cambria Math" panose="02040503050406030204" pitchFamily="18" charset="0"/>
                        <a:ea typeface="Cambria Math" panose="02040503050406030204" pitchFamily="18" charset="0"/>
                      </a:rPr>
                      <m:t>Mask</m:t>
                    </m:r>
                    <m:d>
                      <m:dPr>
                        <m:ctrlPr>
                          <a:rPr lang="en-US" sz="3200" b="0" i="1" smtClean="0">
                            <a:latin typeface="Cambria Math" panose="02040503050406030204" pitchFamily="18" charset="0"/>
                            <a:ea typeface="Cambria Math" panose="02040503050406030204" pitchFamily="18" charset="0"/>
                          </a:rPr>
                        </m:ctrlPr>
                      </m:dPr>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𝑠</m:t>
                            </m:r>
                          </m:e>
                          <m:sub>
                            <m:r>
                              <a:rPr lang="en-US" sz="3200" b="0" i="1" smtClean="0">
                                <a:latin typeface="Cambria Math" panose="02040503050406030204" pitchFamily="18" charset="0"/>
                                <a:ea typeface="Cambria Math" panose="02040503050406030204" pitchFamily="18" charset="0"/>
                              </a:rPr>
                              <m:t>1</m:t>
                            </m:r>
                          </m:sub>
                        </m:sSub>
                        <m:r>
                          <a:rPr lang="en-US" sz="3200" b="0" i="1" smtClean="0">
                            <a:latin typeface="Cambria Math" panose="02040503050406030204" pitchFamily="18" charset="0"/>
                            <a:ea typeface="Cambria Math" panose="02040503050406030204" pitchFamily="18" charset="0"/>
                          </a:rPr>
                          <m:t>+</m:t>
                        </m:r>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𝑠</m:t>
                            </m:r>
                          </m:e>
                          <m:sub>
                            <m:r>
                              <a:rPr lang="en-US" sz="3200" b="0" i="1" smtClean="0">
                                <a:latin typeface="Cambria Math" panose="02040503050406030204" pitchFamily="18" charset="0"/>
                                <a:ea typeface="Cambria Math" panose="02040503050406030204" pitchFamily="18" charset="0"/>
                              </a:rPr>
                              <m:t>2</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𝑡</m:t>
                        </m:r>
                      </m:e>
                    </m:d>
                  </m:oMath>
                </a14:m>
                <a:r>
                  <a:rPr lang="en-US" sz="3200" dirty="0">
                    <a:solidFill>
                      <a:srgbClr val="C00000"/>
                    </a:solidFill>
                    <a:ea typeface="Cambria Math" panose="02040503050406030204" pitchFamily="18" charset="0"/>
                  </a:rPr>
                  <a:t> </a:t>
                </a:r>
                <a14:m>
                  <m:oMath xmlns:m="http://schemas.openxmlformats.org/officeDocument/2006/math">
                    <m:r>
                      <a:rPr lang="en-US" sz="3200" i="1" smtClean="0">
                        <a:solidFill>
                          <a:srgbClr val="FF0000"/>
                        </a:solidFill>
                        <a:latin typeface="Cambria Math" panose="02040503050406030204" pitchFamily="18" charset="0"/>
                        <a:ea typeface="Cambria Math" panose="02040503050406030204" pitchFamily="18" charset="0"/>
                      </a:rPr>
                      <m:t>+</m:t>
                    </m:r>
                    <m:r>
                      <a:rPr lang="en-US" sz="3200" i="1" smtClean="0">
                        <a:solidFill>
                          <a:srgbClr val="FF0000"/>
                        </a:solidFill>
                        <a:latin typeface="Cambria Math" panose="02040503050406030204" pitchFamily="18" charset="0"/>
                        <a:ea typeface="Cambria Math" panose="02040503050406030204" pitchFamily="18" charset="0"/>
                      </a:rPr>
                      <m:t>𝜖</m:t>
                    </m:r>
                  </m:oMath>
                </a14:m>
                <a:endParaRPr lang="en-US" sz="3200" b="0" i="1" dirty="0">
                  <a:latin typeface="Cambria Math" panose="02040503050406030204" pitchFamily="18" charset="0"/>
                  <a:ea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392D8F92-4C81-F2BB-A4B5-5AFA3EF2D855}"/>
                  </a:ext>
                </a:extLst>
              </p:cNvPr>
              <p:cNvSpPr txBox="1">
                <a:spLocks noRot="1" noChangeAspect="1" noMove="1" noResize="1" noEditPoints="1" noAdjustHandles="1" noChangeArrowheads="1" noChangeShapeType="1" noTextEdit="1"/>
              </p:cNvSpPr>
              <p:nvPr/>
            </p:nvSpPr>
            <p:spPr>
              <a:xfrm>
                <a:off x="838200" y="3301382"/>
                <a:ext cx="7680468" cy="2630464"/>
              </a:xfrm>
              <a:prstGeom prst="rect">
                <a:avLst/>
              </a:prstGeom>
              <a:blipFill>
                <a:blip r:embed="rId6"/>
                <a:stretch>
                  <a:fillRect l="-1827" t="-30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69E4A12-0969-F17D-1BC3-6BAC01467EA9}"/>
                  </a:ext>
                </a:extLst>
              </p:cNvPr>
              <p:cNvSpPr txBox="1"/>
              <p:nvPr/>
            </p:nvSpPr>
            <p:spPr>
              <a:xfrm>
                <a:off x="1781301" y="5931846"/>
                <a:ext cx="4030394" cy="523220"/>
              </a:xfrm>
              <a:prstGeom prst="rect">
                <a:avLst/>
              </a:prstGeom>
              <a:noFill/>
            </p:spPr>
            <p:txBody>
              <a:bodyPr wrap="square" rtlCol="0">
                <a:spAutoFit/>
              </a:bodyPr>
              <a:lstStyle/>
              <a:p>
                <a:r>
                  <a:rPr lang="en-US" sz="2800" dirty="0">
                    <a:solidFill>
                      <a:srgbClr val="FF0000"/>
                    </a:solidFill>
                    <a:ea typeface="Cambria Math" panose="02040503050406030204" pitchFamily="18" charset="0"/>
                  </a:rPr>
                  <a:t>Rounding error </a:t>
                </a:r>
                <a14:m>
                  <m:oMath xmlns:m="http://schemas.openxmlformats.org/officeDocument/2006/math">
                    <m:r>
                      <m:rPr>
                        <m:lit/>
                      </m:rPr>
                      <a:rPr lang="en-US" sz="2800" b="0" i="0" smtClean="0">
                        <a:solidFill>
                          <a:srgbClr val="FF0000"/>
                        </a:solidFill>
                        <a:latin typeface="Cambria Math" panose="02040503050406030204" pitchFamily="18" charset="0"/>
                        <a:ea typeface="Cambria Math" panose="02040503050406030204" pitchFamily="18" charset="0"/>
                      </a:rPr>
                      <m:t>|</m:t>
                    </m:r>
                    <m:sSub>
                      <m:sSubPr>
                        <m:ctrlPr>
                          <a:rPr lang="en-US" sz="2800" b="0" i="1" smtClean="0">
                            <a:solidFill>
                              <a:srgbClr val="FF0000"/>
                            </a:solidFill>
                            <a:latin typeface="Cambria Math" panose="02040503050406030204" pitchFamily="18" charset="0"/>
                            <a:ea typeface="Cambria Math" panose="02040503050406030204" pitchFamily="18" charset="0"/>
                          </a:rPr>
                        </m:ctrlPr>
                      </m:sSubPr>
                      <m:e>
                        <m:r>
                          <a:rPr lang="en-US" sz="2800" b="0" i="1" smtClean="0">
                            <a:solidFill>
                              <a:srgbClr val="FF0000"/>
                            </a:solidFill>
                            <a:latin typeface="Cambria Math" panose="02040503050406030204" pitchFamily="18" charset="0"/>
                            <a:ea typeface="Cambria Math" panose="02040503050406030204" pitchFamily="18" charset="0"/>
                          </a:rPr>
                          <m:t>𝜖</m:t>
                        </m:r>
                        <m:r>
                          <m:rPr>
                            <m:lit/>
                          </m:rPr>
                          <a:rPr lang="en-US" sz="2800" b="0" i="0" smtClean="0">
                            <a:solidFill>
                              <a:srgbClr val="FF0000"/>
                            </a:solidFill>
                            <a:latin typeface="Cambria Math" panose="02040503050406030204" pitchFamily="18" charset="0"/>
                            <a:ea typeface="Cambria Math" panose="02040503050406030204" pitchFamily="18" charset="0"/>
                          </a:rPr>
                          <m:t>|</m:t>
                        </m:r>
                      </m:e>
                      <m:sub>
                        <m:r>
                          <a:rPr lang="en-US" sz="2800" b="0" i="1" smtClean="0">
                            <a:solidFill>
                              <a:srgbClr val="FF0000"/>
                            </a:solidFill>
                            <a:latin typeface="Cambria Math" panose="02040503050406030204" pitchFamily="18" charset="0"/>
                            <a:ea typeface="Cambria Math" panose="02040503050406030204" pitchFamily="18" charset="0"/>
                          </a:rPr>
                          <m:t>∞</m:t>
                        </m:r>
                      </m:sub>
                    </m:sSub>
                    <m:r>
                      <a:rPr lang="en-US" sz="2800" b="0" i="1" smtClean="0">
                        <a:solidFill>
                          <a:srgbClr val="FF0000"/>
                        </a:solidFill>
                        <a:latin typeface="Cambria Math" panose="02040503050406030204" pitchFamily="18" charset="0"/>
                        <a:ea typeface="Cambria Math" panose="02040503050406030204" pitchFamily="18" charset="0"/>
                      </a:rPr>
                      <m:t>≤1</m:t>
                    </m:r>
                  </m:oMath>
                </a14:m>
                <a:endParaRPr lang="en-US" sz="2800" b="0" dirty="0">
                  <a:solidFill>
                    <a:srgbClr val="FF0000"/>
                  </a:solidFill>
                  <a:ea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869E4A12-0969-F17D-1BC3-6BAC01467EA9}"/>
                  </a:ext>
                </a:extLst>
              </p:cNvPr>
              <p:cNvSpPr txBox="1">
                <a:spLocks noRot="1" noChangeAspect="1" noMove="1" noResize="1" noEditPoints="1" noAdjustHandles="1" noChangeArrowheads="1" noChangeShapeType="1" noTextEdit="1"/>
              </p:cNvSpPr>
              <p:nvPr/>
            </p:nvSpPr>
            <p:spPr>
              <a:xfrm>
                <a:off x="1781301" y="5931846"/>
                <a:ext cx="4030394" cy="523220"/>
              </a:xfrm>
              <a:prstGeom prst="rect">
                <a:avLst/>
              </a:prstGeom>
              <a:blipFill>
                <a:blip r:embed="rId7"/>
                <a:stretch>
                  <a:fillRect l="-3026"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97695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8" y="1789157"/>
                <a:ext cx="8925234" cy="2645981"/>
              </a:xfrm>
              <a:prstGeom prst="rect">
                <a:avLst/>
              </a:prstGeom>
              <a:noFill/>
            </p:spPr>
            <p:txBody>
              <a:bodyPr wrap="square" rtlCol="0">
                <a:spAutoFit/>
              </a:bodyPr>
              <a:lstStyle/>
              <a:p>
                <a:r>
                  <a:rPr lang="en-US" sz="3200" dirty="0">
                    <a:solidFill>
                      <a:schemeClr val="bg2">
                        <a:lumMod val="75000"/>
                      </a:schemeClr>
                    </a:solidFill>
                  </a:rPr>
                  <a:t>      Every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masking key </a:t>
                </a:r>
                <a14:m>
                  <m:oMath xmlns:m="http://schemas.openxmlformats.org/officeDocument/2006/math">
                    <m:sSub>
                      <m:sSubPr>
                        <m:ctrlPr>
                          <a:rPr lang="en-US" sz="3200" b="0" i="1" dirty="0"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dirty="0" smtClean="0">
                            <a:solidFill>
                              <a:schemeClr val="bg2">
                                <a:lumMod val="75000"/>
                              </a:schemeClr>
                            </a:solidFill>
                            <a:latin typeface="Cambria Math" panose="02040503050406030204" pitchFamily="18" charset="0"/>
                          </a:rPr>
                          <m:t>𝑖</m:t>
                        </m:r>
                      </m:sub>
                    </m:sSub>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replies </a:t>
                </a:r>
                <a14:m>
                  <m:oMath xmlns:m="http://schemas.openxmlformats.org/officeDocument/2006/math">
                    <m:sSubSup>
                      <m:sSubSupPr>
                        <m:ctrlPr>
                          <a:rPr lang="en-US" sz="3200" i="1" dirty="0" smtClean="0">
                            <a:solidFill>
                              <a:schemeClr val="bg2">
                                <a:lumMod val="75000"/>
                              </a:schemeClr>
                            </a:solidFill>
                            <a:latin typeface="Cambria Math" panose="02040503050406030204" pitchFamily="18" charset="0"/>
                          </a:rPr>
                        </m:ctrlPr>
                      </m:sSubSupPr>
                      <m:e>
                        <m:acc>
                          <m:accPr>
                            <m:chr m:val="⃗"/>
                            <m:ctrlPr>
                              <a:rPr lang="en-US" sz="3200" i="1" dirty="0">
                                <a:solidFill>
                                  <a:schemeClr val="bg2">
                                    <a:lumMod val="75000"/>
                                  </a:schemeClr>
                                </a:solidFill>
                                <a:latin typeface="Cambria Math" panose="02040503050406030204" pitchFamily="18" charset="0"/>
                              </a:rPr>
                            </m:ctrlPr>
                          </m:accPr>
                          <m:e>
                            <m:r>
                              <a:rPr lang="en-US" sz="3200" i="1" dirty="0">
                                <a:solidFill>
                                  <a:schemeClr val="bg2">
                                    <a:lumMod val="75000"/>
                                  </a:schemeClr>
                                </a:solidFill>
                                <a:latin typeface="Cambria Math" panose="02040503050406030204" pitchFamily="18" charset="0"/>
                              </a:rPr>
                              <m:t>𝑟</m:t>
                            </m:r>
                          </m:e>
                        </m:acc>
                      </m:e>
                      <m:sub>
                        <m:r>
                          <a:rPr lang="en-US" sz="3200" i="1" dirty="0">
                            <a:solidFill>
                              <a:schemeClr val="bg2">
                                <a:lumMod val="75000"/>
                              </a:schemeClr>
                            </a:solidFill>
                            <a:latin typeface="Cambria Math" panose="02040503050406030204" pitchFamily="18" charset="0"/>
                          </a:rPr>
                          <m:t>𝑈</m:t>
                        </m:r>
                        <m:r>
                          <a:rPr lang="en-US" sz="3200" i="1" dirty="0">
                            <a:solidFill>
                              <a:schemeClr val="bg2">
                                <a:lumMod val="75000"/>
                              </a:schemeClr>
                            </a:solidFill>
                            <a:latin typeface="Cambria Math" panose="02040503050406030204" pitchFamily="18" charset="0"/>
                          </a:rPr>
                          <m:t>,</m:t>
                        </m:r>
                        <m:r>
                          <a:rPr lang="en-US" sz="3200" i="1" dirty="0">
                            <a:solidFill>
                              <a:schemeClr val="bg2">
                                <a:lumMod val="75000"/>
                              </a:schemeClr>
                            </a:solidFill>
                            <a:latin typeface="Cambria Math" panose="02040503050406030204" pitchFamily="18" charset="0"/>
                          </a:rPr>
                          <m:t>𝑖</m:t>
                        </m:r>
                      </m:sub>
                      <m:sup>
                        <m:r>
                          <a:rPr lang="en-US" sz="3200" i="1" dirty="0">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8" y="1789157"/>
                <a:ext cx="8925234" cy="2645981"/>
              </a:xfrm>
              <a:prstGeom prst="rect">
                <a:avLst/>
              </a:prstGeom>
              <a:blipFill>
                <a:blip r:embed="rId3"/>
                <a:stretch>
                  <a:fillRect l="-1775" t="-2759" b="-6667"/>
                </a:stretch>
              </a:blipFill>
            </p:spPr>
            <p:txBody>
              <a:bodyPr/>
              <a:lstStyle/>
              <a:p>
                <a:r>
                  <a:rPr lang="en-US">
                    <a:noFill/>
                  </a:rPr>
                  <a:t> </a:t>
                </a:r>
              </a:p>
            </p:txBody>
          </p:sp>
        </mc:Fallback>
      </mc:AlternateContent>
      <p:pic>
        <p:nvPicPr>
          <p:cNvPr id="7" name="图形 6" descr="云 轮廓">
            <a:extLst>
              <a:ext uri="{FF2B5EF4-FFF2-40B4-BE49-F238E27FC236}">
                <a16:creationId xmlns:a16="http://schemas.microsoft.com/office/drawing/2014/main" id="{6744E6B2-08F8-D1D3-368A-0142DAC60E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99BB597-F112-9BC1-F78F-53ACB5A3F51B}"/>
                  </a:ext>
                </a:extLst>
              </p:cNvPr>
              <p:cNvSpPr txBox="1"/>
              <p:nvPr/>
            </p:nvSpPr>
            <p:spPr>
              <a:xfrm>
                <a:off x="3253642" y="5102418"/>
                <a:ext cx="3669208" cy="1609608"/>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a:latin typeface="Cambria Math" panose="02040503050406030204" pitchFamily="18" charset="0"/>
                        </a:rPr>
                        <m:t>Recon</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b="0" i="1" smtClean="0">
                                          <a:latin typeface="Cambria Math" panose="02040503050406030204" pitchFamily="18" charset="0"/>
                                        </a:rPr>
                                        <m:t>𝑈</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𝑡</m:t>
                                      </m:r>
                                    </m:sup>
                                  </m:sSubSup>
                                </m:e>
                              </m:d>
                            </m:e>
                            <m:sub>
                              <m:r>
                                <a:rPr lang="en-US" sz="2800" i="1">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i="1">
                              <a:solidFill>
                                <a:srgbClr val="FF0000"/>
                              </a:solidFill>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8" name="文本框 7">
                <a:extLst>
                  <a:ext uri="{FF2B5EF4-FFF2-40B4-BE49-F238E27FC236}">
                    <a16:creationId xmlns:a16="http://schemas.microsoft.com/office/drawing/2014/main" id="{899BB597-F112-9BC1-F78F-53ACB5A3F51B}"/>
                  </a:ext>
                </a:extLst>
              </p:cNvPr>
              <p:cNvSpPr txBox="1">
                <a:spLocks noRot="1" noChangeAspect="1" noMove="1" noResize="1" noEditPoints="1" noAdjustHandles="1" noChangeArrowheads="1" noChangeShapeType="1" noTextEdit="1"/>
              </p:cNvSpPr>
              <p:nvPr/>
            </p:nvSpPr>
            <p:spPr>
              <a:xfrm>
                <a:off x="3253642" y="5102418"/>
                <a:ext cx="3669208" cy="1609608"/>
              </a:xfrm>
              <a:prstGeom prst="rect">
                <a:avLst/>
              </a:prstGeom>
              <a:blipFill>
                <a:blip r:embed="rId6"/>
                <a:stretch>
                  <a:fillRect l="-3488" t="-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E2102F7-D8D8-1A15-A891-8F5513D8F0CB}"/>
                  </a:ext>
                </a:extLst>
              </p:cNvPr>
              <p:cNvSpPr txBox="1"/>
              <p:nvPr/>
            </p:nvSpPr>
            <p:spPr>
              <a:xfrm>
                <a:off x="6439103" y="5543949"/>
                <a:ext cx="5684071" cy="737189"/>
              </a:xfrm>
              <a:prstGeom prst="rect">
                <a:avLst/>
              </a:prstGeom>
              <a:noFill/>
            </p:spPr>
            <p:txBody>
              <a:bodyPr wrap="square">
                <a:spAutoFit/>
              </a:bodyPr>
              <a:lstStyle/>
              <a:p>
                <a14:m>
                  <m:oMath xmlns:m="http://schemas.openxmlformats.org/officeDocument/2006/math">
                    <m:sSub>
                      <m:sSubPr>
                        <m:ctrlPr>
                          <a:rPr lang="en-US" sz="2800" i="1" smtClean="0">
                            <a:solidFill>
                              <a:schemeClr val="accent2">
                                <a:lumMod val="75000"/>
                              </a:schemeClr>
                            </a:solidFill>
                            <a:latin typeface="Cambria Math" panose="02040503050406030204" pitchFamily="18" charset="0"/>
                          </a:rPr>
                        </m:ctrlPr>
                      </m:sSubPr>
                      <m:e>
                        <m:r>
                          <a:rPr lang="en-US" sz="2800" i="1" smtClean="0">
                            <a:solidFill>
                              <a:schemeClr val="accent2">
                                <a:lumMod val="75000"/>
                              </a:schemeClr>
                            </a:solidFill>
                            <a:latin typeface="Cambria Math" panose="02040503050406030204" pitchFamily="18" charset="0"/>
                          </a:rPr>
                          <m:t>=</m:t>
                        </m:r>
                        <m:r>
                          <a:rPr lang="en-US" sz="2800" i="1">
                            <a:solidFill>
                              <a:schemeClr val="accent2">
                                <a:lumMod val="75000"/>
                              </a:schemeClr>
                            </a:solidFill>
                            <a:latin typeface="Cambria Math" panose="02040503050406030204" pitchFamily="18" charset="0"/>
                          </a:rPr>
                          <m:t>∑</m:t>
                        </m:r>
                      </m:e>
                      <m:sub>
                        <m:r>
                          <m:rPr>
                            <m:sty m:val="p"/>
                          </m:rPr>
                          <a:rPr lang="en-US" sz="2800">
                            <a:solidFill>
                              <a:schemeClr val="accent2">
                                <a:lumMod val="75000"/>
                              </a:schemeClr>
                            </a:solidFill>
                            <a:latin typeface="Cambria Math" panose="02040503050406030204" pitchFamily="18" charset="0"/>
                          </a:rPr>
                          <m:t>U</m:t>
                        </m:r>
                      </m:sub>
                    </m:sSub>
                    <m:r>
                      <m:rPr>
                        <m:sty m:val="p"/>
                      </m:rPr>
                      <a:rPr lang="en-US" sz="2800" b="0" i="0" smtClean="0">
                        <a:solidFill>
                          <a:schemeClr val="accent2">
                            <a:lumMod val="75000"/>
                          </a:schemeClr>
                        </a:solidFill>
                        <a:latin typeface="Cambria Math" panose="02040503050406030204" pitchFamily="18" charset="0"/>
                      </a:rPr>
                      <m:t>Mask</m:t>
                    </m:r>
                    <m:d>
                      <m:dPr>
                        <m:ctrlPr>
                          <a:rPr lang="en-US" sz="2800" b="0" i="1" smtClean="0">
                            <a:solidFill>
                              <a:schemeClr val="accent2">
                                <a:lumMod val="75000"/>
                              </a:schemeClr>
                            </a:solidFill>
                            <a:latin typeface="Cambria Math" panose="02040503050406030204" pitchFamily="18" charset="0"/>
                          </a:rPr>
                        </m:ctrlPr>
                      </m:dPr>
                      <m:e>
                        <m:r>
                          <m:rPr>
                            <m:sty m:val="p"/>
                          </m:rPr>
                          <a:rPr lang="en-US" sz="2800" b="0" i="0" smtClean="0">
                            <a:solidFill>
                              <a:schemeClr val="accent2">
                                <a:lumMod val="75000"/>
                              </a:schemeClr>
                            </a:solidFill>
                            <a:latin typeface="Cambria Math" panose="02040503050406030204" pitchFamily="18" charset="0"/>
                          </a:rPr>
                          <m:t>Recon</m:t>
                        </m:r>
                        <m:d>
                          <m:dPr>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d>
                                  <m:dPr>
                                    <m:begChr m:val="{"/>
                                    <m:endChr m:val="}"/>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acc>
                                          <m:accPr>
                                            <m:chr m:val="⃗"/>
                                            <m:ctrlPr>
                                              <a:rPr lang="en-US" sz="2800" b="0" i="1" smtClean="0">
                                                <a:solidFill>
                                                  <a:schemeClr val="accent2">
                                                    <a:lumMod val="75000"/>
                                                  </a:schemeClr>
                                                </a:solidFill>
                                                <a:latin typeface="Cambria Math" panose="02040503050406030204" pitchFamily="18" charset="0"/>
                                              </a:rPr>
                                            </m:ctrlPr>
                                          </m:accPr>
                                          <m:e>
                                            <m:r>
                                              <a:rPr lang="en-US" sz="2800" b="0" i="1" smtClean="0">
                                                <a:solidFill>
                                                  <a:schemeClr val="accent2">
                                                    <a:lumMod val="75000"/>
                                                  </a:schemeClr>
                                                </a:solidFill>
                                                <a:latin typeface="Cambria Math" panose="02040503050406030204" pitchFamily="18" charset="0"/>
                                              </a:rPr>
                                              <m:t>𝑠</m:t>
                                            </m:r>
                                          </m:e>
                                        </m:acc>
                                      </m:e>
                                      <m:sub>
                                        <m:r>
                                          <a:rPr lang="en-US" sz="2800" b="0" i="1" smtClean="0">
                                            <a:solidFill>
                                              <a:schemeClr val="accent2">
                                                <a:lumMod val="75000"/>
                                              </a:schemeClr>
                                            </a:solidFill>
                                            <a:latin typeface="Cambria Math" panose="02040503050406030204" pitchFamily="18" charset="0"/>
                                          </a:rPr>
                                          <m:t>𝑈</m:t>
                                        </m:r>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𝑖</m:t>
                                        </m:r>
                                      </m:sub>
                                    </m:sSub>
                                  </m:e>
                                </m:d>
                              </m:e>
                              <m:sub>
                                <m:r>
                                  <a:rPr lang="en-US" sz="2800" b="0" i="1" smtClean="0">
                                    <a:solidFill>
                                      <a:schemeClr val="accent2">
                                        <a:lumMod val="75000"/>
                                      </a:schemeClr>
                                    </a:solidFill>
                                    <a:latin typeface="Cambria Math" panose="02040503050406030204" pitchFamily="18" charset="0"/>
                                  </a:rPr>
                                  <m:t>𝑖</m:t>
                                </m:r>
                              </m:sub>
                            </m:sSub>
                          </m:e>
                        </m:d>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𝑡</m:t>
                        </m:r>
                      </m:e>
                    </m:d>
                  </m:oMath>
                </a14:m>
                <a:r>
                  <a:rPr lang="en-US" sz="2800" dirty="0">
                    <a:solidFill>
                      <a:srgbClr val="FF0000"/>
                    </a:solidFill>
                    <a:ea typeface="Cambria Math" panose="02040503050406030204" pitchFamily="18" charset="0"/>
                  </a:rPr>
                  <a:t> </a:t>
                </a:r>
                <a14:m>
                  <m:oMath xmlns:m="http://schemas.openxmlformats.org/officeDocument/2006/math">
                    <m:r>
                      <a:rPr lang="en-US" sz="2800" i="1">
                        <a:solidFill>
                          <a:srgbClr val="FF0000"/>
                        </a:solidFill>
                        <a:latin typeface="Cambria Math" panose="02040503050406030204" pitchFamily="18" charset="0"/>
                        <a:ea typeface="Cambria Math" panose="02040503050406030204" pitchFamily="18" charset="0"/>
                      </a:rPr>
                      <m:t>+</m:t>
                    </m:r>
                    <m:sSup>
                      <m:sSupPr>
                        <m:ctrlPr>
                          <a:rPr lang="en-US" sz="2800" b="0" i="1" smtClean="0">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b="0" i="1" smtClean="0">
                            <a:solidFill>
                              <a:srgbClr val="FF0000"/>
                            </a:solidFill>
                            <a:latin typeface="Cambria Math" panose="02040503050406030204" pitchFamily="18" charset="0"/>
                            <a:ea typeface="Cambria Math" panose="02040503050406030204" pitchFamily="18" charset="0"/>
                          </a:rPr>
                          <m:t>∗</m:t>
                        </m:r>
                      </m:sup>
                    </m:sSup>
                  </m:oMath>
                </a14:m>
                <a:endParaRPr lang="en-US" sz="2800" b="0" i="1" dirty="0">
                  <a:solidFill>
                    <a:schemeClr val="accent2">
                      <a:lumMod val="75000"/>
                    </a:schemeClr>
                  </a:solidFill>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4E2102F7-D8D8-1A15-A891-8F5513D8F0CB}"/>
                  </a:ext>
                </a:extLst>
              </p:cNvPr>
              <p:cNvSpPr txBox="1">
                <a:spLocks noRot="1" noChangeAspect="1" noMove="1" noResize="1" noEditPoints="1" noAdjustHandles="1" noChangeArrowheads="1" noChangeShapeType="1" noTextEdit="1"/>
              </p:cNvSpPr>
              <p:nvPr/>
            </p:nvSpPr>
            <p:spPr>
              <a:xfrm>
                <a:off x="6439103" y="5543949"/>
                <a:ext cx="5684071" cy="737189"/>
              </a:xfrm>
              <a:prstGeom prst="rect">
                <a:avLst/>
              </a:prstGeom>
              <a:blipFill>
                <a:blip r:embed="rId7"/>
                <a:stretch>
                  <a:fillRect/>
                </a:stretch>
              </a:blipFill>
            </p:spPr>
            <p:txBody>
              <a:bodyPr/>
              <a:lstStyle/>
              <a:p>
                <a:r>
                  <a:rPr lang="en-US">
                    <a:noFill/>
                  </a:rPr>
                  <a:t> </a:t>
                </a:r>
              </a:p>
            </p:txBody>
          </p:sp>
        </mc:Fallback>
      </mc:AlternateContent>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solidFill>
                  <a:schemeClr val="bg2">
                    <a:lumMod val="75000"/>
                  </a:schemeClr>
                </a:solidFill>
              </a:rPr>
              <a:t>Setup:</a:t>
            </a:r>
            <a:endParaRPr lang="en-US" sz="3200" dirty="0">
              <a:solidFill>
                <a:schemeClr val="bg2">
                  <a:lumMod val="75000"/>
                </a:schemeClr>
              </a:solidFill>
            </a:endParaRPr>
          </a:p>
        </p:txBody>
      </p:sp>
      <p:sp>
        <p:nvSpPr>
          <p:cNvPr id="2" name="标题 1">
            <a:extLst>
              <a:ext uri="{FF2B5EF4-FFF2-40B4-BE49-F238E27FC236}">
                <a16:creationId xmlns:a16="http://schemas.microsoft.com/office/drawing/2014/main" id="{010A996F-F948-EBE6-B66A-77EFBF970C7E}"/>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a:t>
            </a:r>
            <a:r>
              <a:rPr lang="en-US" dirty="0">
                <a:solidFill>
                  <a:srgbClr val="FF0000"/>
                </a:solidFill>
              </a:rPr>
              <a:t>Approx.</a:t>
            </a:r>
            <a:r>
              <a:rPr lang="en-US" dirty="0"/>
              <a:t> Key-homomorphic Masking</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F7E0D81-31F0-BD57-0EE7-5010F15B15A8}"/>
                  </a:ext>
                </a:extLst>
              </p:cNvPr>
              <p:cNvSpPr txBox="1"/>
              <p:nvPr/>
            </p:nvSpPr>
            <p:spPr>
              <a:xfrm>
                <a:off x="838198" y="4927132"/>
                <a:ext cx="2090937" cy="1077218"/>
              </a:xfrm>
              <a:prstGeom prst="rect">
                <a:avLst/>
              </a:prstGeom>
              <a:noFill/>
            </p:spPr>
            <p:txBody>
              <a:bodyPr wrap="square">
                <a:spAutoFit/>
              </a:bodyPr>
              <a:lstStyle/>
              <a:p>
                <a14:m>
                  <m:oMath xmlns:m="http://schemas.openxmlformats.org/officeDocument/2006/math">
                    <m:r>
                      <m:rPr>
                        <m:lit/>
                      </m:rPr>
                      <a:rPr lang="en-US" sz="3200" b="0" i="0" smtClean="0">
                        <a:solidFill>
                          <a:srgbClr val="FF0000"/>
                        </a:solidFill>
                        <a:latin typeface="Cambria Math" panose="02040503050406030204" pitchFamily="18" charset="0"/>
                        <a:ea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panose="02040503050406030204" pitchFamily="18" charset="0"/>
                          </a:rPr>
                          <m:t>𝜖</m:t>
                        </m:r>
                      </m:e>
                      <m:sup>
                        <m:r>
                          <a:rPr lang="en-US" sz="3200" i="1">
                            <a:solidFill>
                              <a:srgbClr val="FF0000"/>
                            </a:solidFill>
                            <a:latin typeface="Cambria Math" panose="02040503050406030204" pitchFamily="18" charset="0"/>
                          </a:rPr>
                          <m:t>∗</m:t>
                        </m:r>
                      </m:sup>
                    </m:sSup>
                    <m:r>
                      <m:rPr>
                        <m:lit/>
                      </m:rPr>
                      <a:rPr lang="en-US" sz="3200" b="0" i="0" smtClean="0">
                        <a:solidFill>
                          <a:srgbClr val="FF0000"/>
                        </a:solidFill>
                        <a:latin typeface="Cambria Math" panose="02040503050406030204" pitchFamily="18" charset="0"/>
                        <a:ea typeface="Cambria Math" panose="02040503050406030204" pitchFamily="18" charset="0"/>
                      </a:rPr>
                      <m:t>|</m:t>
                    </m:r>
                    <m:r>
                      <a:rPr lang="en-US" sz="3200" b="0" i="0" smtClean="0">
                        <a:solidFill>
                          <a:srgbClr val="FF0000"/>
                        </a:solidFill>
                        <a:latin typeface="Cambria Math" panose="02040503050406030204" pitchFamily="18" charset="0"/>
                        <a:ea typeface="Cambria Math" panose="02040503050406030204" pitchFamily="18" charset="0"/>
                      </a:rPr>
                      <m:t>~</m:t>
                    </m:r>
                  </m:oMath>
                </a14:m>
                <a:r>
                  <a:rPr lang="en-US" sz="3200" dirty="0">
                    <a:solidFill>
                      <a:srgbClr val="FF0000"/>
                    </a:solidFill>
                  </a:rPr>
                  <a:t>coeff. of </a:t>
                </a:r>
                <a14:m>
                  <m:oMath xmlns:m="http://schemas.openxmlformats.org/officeDocument/2006/math">
                    <m:r>
                      <m:rPr>
                        <m:sty m:val="p"/>
                      </m:rPr>
                      <a:rPr lang="en-US" sz="3200" b="0" i="0" smtClean="0">
                        <a:solidFill>
                          <a:srgbClr val="FF0000"/>
                        </a:solidFill>
                        <a:latin typeface="Cambria Math" panose="02040503050406030204" pitchFamily="18" charset="0"/>
                      </a:rPr>
                      <m:t>Recon</m:t>
                    </m:r>
                  </m:oMath>
                </a14:m>
                <a:r>
                  <a:rPr lang="en-US" sz="3200" dirty="0">
                    <a:solidFill>
                      <a:srgbClr val="FF0000"/>
                    </a:solidFill>
                  </a:rPr>
                  <a:t>!</a:t>
                </a:r>
              </a:p>
            </p:txBody>
          </p:sp>
        </mc:Choice>
        <mc:Fallback xmlns="">
          <p:sp>
            <p:nvSpPr>
              <p:cNvPr id="3" name="文本框 2">
                <a:extLst>
                  <a:ext uri="{FF2B5EF4-FFF2-40B4-BE49-F238E27FC236}">
                    <a16:creationId xmlns:a16="http://schemas.microsoft.com/office/drawing/2014/main" id="{FF7E0D81-31F0-BD57-0EE7-5010F15B15A8}"/>
                  </a:ext>
                </a:extLst>
              </p:cNvPr>
              <p:cNvSpPr txBox="1">
                <a:spLocks noRot="1" noChangeAspect="1" noMove="1" noResize="1" noEditPoints="1" noAdjustHandles="1" noChangeArrowheads="1" noChangeShapeType="1" noTextEdit="1"/>
              </p:cNvSpPr>
              <p:nvPr/>
            </p:nvSpPr>
            <p:spPr>
              <a:xfrm>
                <a:off x="838198" y="4927132"/>
                <a:ext cx="2090937" cy="1077218"/>
              </a:xfrm>
              <a:prstGeom prst="rect">
                <a:avLst/>
              </a:prstGeom>
              <a:blipFill>
                <a:blip r:embed="rId8"/>
                <a:stretch>
                  <a:fillRect l="-7267" t="-6780" r="-7558" b="-18079"/>
                </a:stretch>
              </a:blipFill>
            </p:spPr>
            <p:txBody>
              <a:bodyPr/>
              <a:lstStyle/>
              <a:p>
                <a:r>
                  <a:rPr lang="en-US">
                    <a:noFill/>
                  </a:rPr>
                  <a:t> </a:t>
                </a:r>
              </a:p>
            </p:txBody>
          </p:sp>
        </mc:Fallback>
      </mc:AlternateContent>
    </p:spTree>
    <p:extLst>
      <p:ext uri="{BB962C8B-B14F-4D97-AF65-F5344CB8AC3E}">
        <p14:creationId xmlns:p14="http://schemas.microsoft.com/office/powerpoint/2010/main" val="358469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8" y="1789157"/>
                <a:ext cx="8925234" cy="2645981"/>
              </a:xfrm>
              <a:prstGeom prst="rect">
                <a:avLst/>
              </a:prstGeom>
              <a:noFill/>
            </p:spPr>
            <p:txBody>
              <a:bodyPr wrap="square" rtlCol="0">
                <a:spAutoFit/>
              </a:bodyPr>
              <a:lstStyle/>
              <a:p>
                <a:r>
                  <a:rPr lang="en-US" sz="3200" dirty="0">
                    <a:solidFill>
                      <a:schemeClr val="bg2">
                        <a:lumMod val="75000"/>
                      </a:schemeClr>
                    </a:solidFill>
                  </a:rPr>
                  <a:t>      Every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masking key </a:t>
                </a:r>
                <a14:m>
                  <m:oMath xmlns:m="http://schemas.openxmlformats.org/officeDocument/2006/math">
                    <m:sSub>
                      <m:sSubPr>
                        <m:ctrlPr>
                          <a:rPr lang="en-US" sz="3200" b="0" i="1" dirty="0"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dirty="0" smtClean="0">
                            <a:solidFill>
                              <a:schemeClr val="bg2">
                                <a:lumMod val="75000"/>
                              </a:schemeClr>
                            </a:solidFill>
                            <a:latin typeface="Cambria Math" panose="02040503050406030204" pitchFamily="18" charset="0"/>
                          </a:rPr>
                          <m:t>𝑖</m:t>
                        </m:r>
                      </m:sub>
                    </m:sSub>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replies </a:t>
                </a:r>
                <a14:m>
                  <m:oMath xmlns:m="http://schemas.openxmlformats.org/officeDocument/2006/math">
                    <m:sSubSup>
                      <m:sSubSupPr>
                        <m:ctrlPr>
                          <a:rPr lang="en-US" sz="3200" i="1" dirty="0" smtClean="0">
                            <a:solidFill>
                              <a:schemeClr val="bg2">
                                <a:lumMod val="75000"/>
                              </a:schemeClr>
                            </a:solidFill>
                            <a:latin typeface="Cambria Math" panose="02040503050406030204" pitchFamily="18" charset="0"/>
                          </a:rPr>
                        </m:ctrlPr>
                      </m:sSubSupPr>
                      <m:e>
                        <m:acc>
                          <m:accPr>
                            <m:chr m:val="⃗"/>
                            <m:ctrlPr>
                              <a:rPr lang="en-US" sz="3200" i="1" dirty="0">
                                <a:solidFill>
                                  <a:schemeClr val="bg2">
                                    <a:lumMod val="75000"/>
                                  </a:schemeClr>
                                </a:solidFill>
                                <a:latin typeface="Cambria Math" panose="02040503050406030204" pitchFamily="18" charset="0"/>
                              </a:rPr>
                            </m:ctrlPr>
                          </m:accPr>
                          <m:e>
                            <m:r>
                              <a:rPr lang="en-US" sz="3200" i="1" dirty="0">
                                <a:solidFill>
                                  <a:schemeClr val="bg2">
                                    <a:lumMod val="75000"/>
                                  </a:schemeClr>
                                </a:solidFill>
                                <a:latin typeface="Cambria Math" panose="02040503050406030204" pitchFamily="18" charset="0"/>
                              </a:rPr>
                              <m:t>𝑟</m:t>
                            </m:r>
                          </m:e>
                        </m:acc>
                      </m:e>
                      <m:sub>
                        <m:r>
                          <a:rPr lang="en-US" sz="3200" i="1" dirty="0">
                            <a:solidFill>
                              <a:schemeClr val="bg2">
                                <a:lumMod val="75000"/>
                              </a:schemeClr>
                            </a:solidFill>
                            <a:latin typeface="Cambria Math" panose="02040503050406030204" pitchFamily="18" charset="0"/>
                          </a:rPr>
                          <m:t>𝑈</m:t>
                        </m:r>
                        <m:r>
                          <a:rPr lang="en-US" sz="3200" i="1" dirty="0">
                            <a:solidFill>
                              <a:schemeClr val="bg2">
                                <a:lumMod val="75000"/>
                              </a:schemeClr>
                            </a:solidFill>
                            <a:latin typeface="Cambria Math" panose="02040503050406030204" pitchFamily="18" charset="0"/>
                          </a:rPr>
                          <m:t>,</m:t>
                        </m:r>
                        <m:r>
                          <a:rPr lang="en-US" sz="3200" i="1" dirty="0">
                            <a:solidFill>
                              <a:schemeClr val="bg2">
                                <a:lumMod val="75000"/>
                              </a:schemeClr>
                            </a:solidFill>
                            <a:latin typeface="Cambria Math" panose="02040503050406030204" pitchFamily="18" charset="0"/>
                          </a:rPr>
                          <m:t>𝑖</m:t>
                        </m:r>
                      </m:sub>
                      <m:sup>
                        <m:r>
                          <a:rPr lang="en-US" sz="3200" i="1" dirty="0">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8" y="1789157"/>
                <a:ext cx="8925234" cy="2645981"/>
              </a:xfrm>
              <a:prstGeom prst="rect">
                <a:avLst/>
              </a:prstGeom>
              <a:blipFill>
                <a:blip r:embed="rId3"/>
                <a:stretch>
                  <a:fillRect l="-1775" t="-2759" b="-6667"/>
                </a:stretch>
              </a:blipFill>
            </p:spPr>
            <p:txBody>
              <a:bodyPr/>
              <a:lstStyle/>
              <a:p>
                <a:r>
                  <a:rPr lang="en-US">
                    <a:noFill/>
                  </a:rPr>
                  <a:t> </a:t>
                </a:r>
              </a:p>
            </p:txBody>
          </p:sp>
        </mc:Fallback>
      </mc:AlternateContent>
      <p:pic>
        <p:nvPicPr>
          <p:cNvPr id="7" name="图形 6" descr="云 轮廓">
            <a:extLst>
              <a:ext uri="{FF2B5EF4-FFF2-40B4-BE49-F238E27FC236}">
                <a16:creationId xmlns:a16="http://schemas.microsoft.com/office/drawing/2014/main" id="{6744E6B2-08F8-D1D3-368A-0142DAC60E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99BB597-F112-9BC1-F78F-53ACB5A3F51B}"/>
                  </a:ext>
                </a:extLst>
              </p:cNvPr>
              <p:cNvSpPr txBox="1"/>
              <p:nvPr/>
            </p:nvSpPr>
            <p:spPr>
              <a:xfrm>
                <a:off x="3253642" y="5102418"/>
                <a:ext cx="3669208" cy="1609608"/>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a:latin typeface="Cambria Math" panose="02040503050406030204" pitchFamily="18" charset="0"/>
                        </a:rPr>
                        <m:t>Recon</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b="0" i="1" smtClean="0">
                                          <a:latin typeface="Cambria Math" panose="02040503050406030204" pitchFamily="18" charset="0"/>
                                        </a:rPr>
                                        <m:t>𝑈</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𝑡</m:t>
                                      </m:r>
                                    </m:sup>
                                  </m:sSubSup>
                                </m:e>
                              </m:d>
                            </m:e>
                            <m:sub>
                              <m:r>
                                <a:rPr lang="en-US" sz="2800" i="1">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r>
                        <m:rPr>
                          <m:sty m:val="p"/>
                        </m:rPr>
                        <a:rPr lang="en-US" sz="2800">
                          <a:solidFill>
                            <a:srgbClr val="C00000"/>
                          </a:solidFill>
                          <a:latin typeface="Cambria Math" panose="02040503050406030204" pitchFamily="18" charset="0"/>
                        </a:rPr>
                        <m:t>Δ</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i="1">
                              <a:solidFill>
                                <a:srgbClr val="FF0000"/>
                              </a:solidFill>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8" name="文本框 7">
                <a:extLst>
                  <a:ext uri="{FF2B5EF4-FFF2-40B4-BE49-F238E27FC236}">
                    <a16:creationId xmlns:a16="http://schemas.microsoft.com/office/drawing/2014/main" id="{899BB597-F112-9BC1-F78F-53ACB5A3F51B}"/>
                  </a:ext>
                </a:extLst>
              </p:cNvPr>
              <p:cNvSpPr txBox="1">
                <a:spLocks noRot="1" noChangeAspect="1" noMove="1" noResize="1" noEditPoints="1" noAdjustHandles="1" noChangeArrowheads="1" noChangeShapeType="1" noTextEdit="1"/>
              </p:cNvSpPr>
              <p:nvPr/>
            </p:nvSpPr>
            <p:spPr>
              <a:xfrm>
                <a:off x="3253642" y="5102418"/>
                <a:ext cx="3669208" cy="1609608"/>
              </a:xfrm>
              <a:prstGeom prst="rect">
                <a:avLst/>
              </a:prstGeom>
              <a:blipFill>
                <a:blip r:embed="rId6"/>
                <a:stretch>
                  <a:fillRect l="-3488" t="-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E2102F7-D8D8-1A15-A891-8F5513D8F0CB}"/>
                  </a:ext>
                </a:extLst>
              </p:cNvPr>
              <p:cNvSpPr txBox="1"/>
              <p:nvPr/>
            </p:nvSpPr>
            <p:spPr>
              <a:xfrm>
                <a:off x="6439103" y="5543949"/>
                <a:ext cx="5684071" cy="737189"/>
              </a:xfrm>
              <a:prstGeom prst="rect">
                <a:avLst/>
              </a:prstGeom>
              <a:noFill/>
            </p:spPr>
            <p:txBody>
              <a:bodyPr wrap="square">
                <a:spAutoFit/>
              </a:bodyPr>
              <a:lstStyle/>
              <a:p>
                <a14:m>
                  <m:oMath xmlns:m="http://schemas.openxmlformats.org/officeDocument/2006/math">
                    <m:sSub>
                      <m:sSubPr>
                        <m:ctrlPr>
                          <a:rPr lang="en-US" sz="2800" i="1" smtClean="0">
                            <a:solidFill>
                              <a:schemeClr val="accent2">
                                <a:lumMod val="75000"/>
                              </a:schemeClr>
                            </a:solidFill>
                            <a:latin typeface="Cambria Math" panose="02040503050406030204" pitchFamily="18" charset="0"/>
                          </a:rPr>
                        </m:ctrlPr>
                      </m:sSubPr>
                      <m:e>
                        <m:r>
                          <a:rPr lang="en-US" sz="2800" i="1" smtClean="0">
                            <a:solidFill>
                              <a:schemeClr val="accent2">
                                <a:lumMod val="75000"/>
                              </a:schemeClr>
                            </a:solidFill>
                            <a:latin typeface="Cambria Math" panose="02040503050406030204" pitchFamily="18" charset="0"/>
                          </a:rPr>
                          <m:t>=</m:t>
                        </m:r>
                        <m:r>
                          <a:rPr lang="en-US" sz="2800" i="1">
                            <a:solidFill>
                              <a:schemeClr val="accent2">
                                <a:lumMod val="75000"/>
                              </a:schemeClr>
                            </a:solidFill>
                            <a:latin typeface="Cambria Math" panose="02040503050406030204" pitchFamily="18" charset="0"/>
                          </a:rPr>
                          <m:t>∑</m:t>
                        </m:r>
                      </m:e>
                      <m:sub>
                        <m:r>
                          <m:rPr>
                            <m:sty m:val="p"/>
                          </m:rPr>
                          <a:rPr lang="en-US" sz="2800">
                            <a:solidFill>
                              <a:schemeClr val="accent2">
                                <a:lumMod val="75000"/>
                              </a:schemeClr>
                            </a:solidFill>
                            <a:latin typeface="Cambria Math" panose="02040503050406030204" pitchFamily="18" charset="0"/>
                          </a:rPr>
                          <m:t>U</m:t>
                        </m:r>
                      </m:sub>
                    </m:sSub>
                    <m:r>
                      <m:rPr>
                        <m:sty m:val="p"/>
                      </m:rPr>
                      <a:rPr lang="en-US" sz="2800" b="0" i="0" smtClean="0">
                        <a:solidFill>
                          <a:schemeClr val="accent2">
                            <a:lumMod val="75000"/>
                          </a:schemeClr>
                        </a:solidFill>
                        <a:latin typeface="Cambria Math" panose="02040503050406030204" pitchFamily="18" charset="0"/>
                      </a:rPr>
                      <m:t>Mask</m:t>
                    </m:r>
                    <m:d>
                      <m:dPr>
                        <m:ctrlPr>
                          <a:rPr lang="en-US" sz="2800" b="0" i="1" smtClean="0">
                            <a:solidFill>
                              <a:schemeClr val="accent2">
                                <a:lumMod val="75000"/>
                              </a:schemeClr>
                            </a:solidFill>
                            <a:latin typeface="Cambria Math" panose="02040503050406030204" pitchFamily="18" charset="0"/>
                          </a:rPr>
                        </m:ctrlPr>
                      </m:dPr>
                      <m:e>
                        <m:r>
                          <m:rPr>
                            <m:sty m:val="p"/>
                          </m:rPr>
                          <a:rPr lang="en-US" sz="2800" b="0" i="0" smtClean="0">
                            <a:solidFill>
                              <a:schemeClr val="accent2">
                                <a:lumMod val="75000"/>
                              </a:schemeClr>
                            </a:solidFill>
                            <a:latin typeface="Cambria Math" panose="02040503050406030204" pitchFamily="18" charset="0"/>
                          </a:rPr>
                          <m:t>Recon</m:t>
                        </m:r>
                        <m:d>
                          <m:dPr>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d>
                                  <m:dPr>
                                    <m:begChr m:val="{"/>
                                    <m:endChr m:val="}"/>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acc>
                                          <m:accPr>
                                            <m:chr m:val="⃗"/>
                                            <m:ctrlPr>
                                              <a:rPr lang="en-US" sz="2800" b="0" i="1" smtClean="0">
                                                <a:solidFill>
                                                  <a:schemeClr val="accent2">
                                                    <a:lumMod val="75000"/>
                                                  </a:schemeClr>
                                                </a:solidFill>
                                                <a:latin typeface="Cambria Math" panose="02040503050406030204" pitchFamily="18" charset="0"/>
                                              </a:rPr>
                                            </m:ctrlPr>
                                          </m:accPr>
                                          <m:e>
                                            <m:r>
                                              <a:rPr lang="en-US" sz="2800" b="0" i="1" smtClean="0">
                                                <a:solidFill>
                                                  <a:schemeClr val="accent2">
                                                    <a:lumMod val="75000"/>
                                                  </a:schemeClr>
                                                </a:solidFill>
                                                <a:latin typeface="Cambria Math" panose="02040503050406030204" pitchFamily="18" charset="0"/>
                                              </a:rPr>
                                              <m:t>𝑠</m:t>
                                            </m:r>
                                          </m:e>
                                        </m:acc>
                                      </m:e>
                                      <m:sub>
                                        <m:r>
                                          <a:rPr lang="en-US" sz="2800" b="0" i="1" smtClean="0">
                                            <a:solidFill>
                                              <a:schemeClr val="accent2">
                                                <a:lumMod val="75000"/>
                                              </a:schemeClr>
                                            </a:solidFill>
                                            <a:latin typeface="Cambria Math" panose="02040503050406030204" pitchFamily="18" charset="0"/>
                                          </a:rPr>
                                          <m:t>𝑈</m:t>
                                        </m:r>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𝑖</m:t>
                                        </m:r>
                                      </m:sub>
                                    </m:sSub>
                                  </m:e>
                                </m:d>
                              </m:e>
                              <m:sub>
                                <m:r>
                                  <a:rPr lang="en-US" sz="2800" b="0" i="1" smtClean="0">
                                    <a:solidFill>
                                      <a:schemeClr val="accent2">
                                        <a:lumMod val="75000"/>
                                      </a:schemeClr>
                                    </a:solidFill>
                                    <a:latin typeface="Cambria Math" panose="02040503050406030204" pitchFamily="18" charset="0"/>
                                  </a:rPr>
                                  <m:t>𝑖</m:t>
                                </m:r>
                              </m:sub>
                            </m:sSub>
                          </m:e>
                        </m:d>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𝑡</m:t>
                        </m:r>
                      </m:e>
                    </m:d>
                  </m:oMath>
                </a14:m>
                <a:r>
                  <a:rPr lang="en-US" sz="2800" dirty="0">
                    <a:solidFill>
                      <a:srgbClr val="FF0000"/>
                    </a:solidFill>
                    <a:ea typeface="Cambria Math" panose="02040503050406030204" pitchFamily="18" charset="0"/>
                  </a:rPr>
                  <a:t> </a:t>
                </a:r>
                <a14:m>
                  <m:oMath xmlns:m="http://schemas.openxmlformats.org/officeDocument/2006/math">
                    <m:r>
                      <a:rPr lang="en-US" sz="2800" i="1">
                        <a:solidFill>
                          <a:srgbClr val="FF0000"/>
                        </a:solidFill>
                        <a:latin typeface="Cambria Math" panose="02040503050406030204" pitchFamily="18" charset="0"/>
                        <a:ea typeface="Cambria Math" panose="02040503050406030204" pitchFamily="18" charset="0"/>
                      </a:rPr>
                      <m:t>+</m:t>
                    </m:r>
                    <m:sSup>
                      <m:sSupPr>
                        <m:ctrlPr>
                          <a:rPr lang="en-US" sz="2800" b="0" i="1" smtClean="0">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b="0" i="1" smtClean="0">
                            <a:solidFill>
                              <a:srgbClr val="FF0000"/>
                            </a:solidFill>
                            <a:latin typeface="Cambria Math" panose="02040503050406030204" pitchFamily="18" charset="0"/>
                            <a:ea typeface="Cambria Math" panose="02040503050406030204" pitchFamily="18" charset="0"/>
                          </a:rPr>
                          <m:t>∗</m:t>
                        </m:r>
                      </m:sup>
                    </m:sSup>
                  </m:oMath>
                </a14:m>
                <a:endParaRPr lang="en-US" sz="2800" b="0" i="1" dirty="0">
                  <a:solidFill>
                    <a:schemeClr val="accent2">
                      <a:lumMod val="75000"/>
                    </a:schemeClr>
                  </a:solidFill>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4E2102F7-D8D8-1A15-A891-8F5513D8F0CB}"/>
                  </a:ext>
                </a:extLst>
              </p:cNvPr>
              <p:cNvSpPr txBox="1">
                <a:spLocks noRot="1" noChangeAspect="1" noMove="1" noResize="1" noEditPoints="1" noAdjustHandles="1" noChangeArrowheads="1" noChangeShapeType="1" noTextEdit="1"/>
              </p:cNvSpPr>
              <p:nvPr/>
            </p:nvSpPr>
            <p:spPr>
              <a:xfrm>
                <a:off x="6439103" y="5543949"/>
                <a:ext cx="5684071" cy="737189"/>
              </a:xfrm>
              <a:prstGeom prst="rect">
                <a:avLst/>
              </a:prstGeom>
              <a:blipFill>
                <a:blip r:embed="rId7"/>
                <a:stretch>
                  <a:fillRect/>
                </a:stretch>
              </a:blipFill>
            </p:spPr>
            <p:txBody>
              <a:bodyPr/>
              <a:lstStyle/>
              <a:p>
                <a:r>
                  <a:rPr lang="en-US">
                    <a:noFill/>
                  </a:rPr>
                  <a:t> </a:t>
                </a:r>
              </a:p>
            </p:txBody>
          </p:sp>
        </mc:Fallback>
      </mc:AlternateContent>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solidFill>
                  <a:schemeClr val="bg2">
                    <a:lumMod val="75000"/>
                  </a:schemeClr>
                </a:solidFill>
              </a:rPr>
              <a:t>Setup:</a:t>
            </a:r>
            <a:endParaRPr lang="en-US" sz="3200" dirty="0">
              <a:solidFill>
                <a:schemeClr val="bg2">
                  <a:lumMod val="75000"/>
                </a:schemeClr>
              </a:solidFill>
            </a:endParaRPr>
          </a:p>
        </p:txBody>
      </p:sp>
      <p:sp>
        <p:nvSpPr>
          <p:cNvPr id="2" name="标题 1">
            <a:extLst>
              <a:ext uri="{FF2B5EF4-FFF2-40B4-BE49-F238E27FC236}">
                <a16:creationId xmlns:a16="http://schemas.microsoft.com/office/drawing/2014/main" id="{010A996F-F948-EBE6-B66A-77EFBF970C7E}"/>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a:t>
            </a:r>
            <a:r>
              <a:rPr lang="en-US" dirty="0">
                <a:solidFill>
                  <a:srgbClr val="FF0000"/>
                </a:solidFill>
              </a:rPr>
              <a:t>Approx.</a:t>
            </a:r>
            <a:r>
              <a:rPr lang="en-US" dirty="0"/>
              <a:t> Key-homomorphic Masking</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F7E0D81-31F0-BD57-0EE7-5010F15B15A8}"/>
                  </a:ext>
                </a:extLst>
              </p:cNvPr>
              <p:cNvSpPr txBox="1"/>
              <p:nvPr/>
            </p:nvSpPr>
            <p:spPr>
              <a:xfrm>
                <a:off x="838198" y="4927132"/>
                <a:ext cx="2090937" cy="1077218"/>
              </a:xfrm>
              <a:prstGeom prst="rect">
                <a:avLst/>
              </a:prstGeom>
              <a:noFill/>
            </p:spPr>
            <p:txBody>
              <a:bodyPr wrap="square">
                <a:spAutoFit/>
              </a:bodyPr>
              <a:lstStyle/>
              <a:p>
                <a14:m>
                  <m:oMath xmlns:m="http://schemas.openxmlformats.org/officeDocument/2006/math">
                    <m:r>
                      <m:rPr>
                        <m:lit/>
                      </m:rPr>
                      <a:rPr lang="en-US" sz="3200" b="0" i="0" smtClean="0">
                        <a:solidFill>
                          <a:srgbClr val="FF0000"/>
                        </a:solidFill>
                        <a:latin typeface="Cambria Math" panose="02040503050406030204" pitchFamily="18" charset="0"/>
                        <a:ea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panose="02040503050406030204" pitchFamily="18" charset="0"/>
                          </a:rPr>
                          <m:t>𝜖</m:t>
                        </m:r>
                      </m:e>
                      <m:sup>
                        <m:r>
                          <a:rPr lang="en-US" sz="3200" i="1">
                            <a:solidFill>
                              <a:srgbClr val="FF0000"/>
                            </a:solidFill>
                            <a:latin typeface="Cambria Math" panose="02040503050406030204" pitchFamily="18" charset="0"/>
                          </a:rPr>
                          <m:t>∗</m:t>
                        </m:r>
                      </m:sup>
                    </m:sSup>
                    <m:r>
                      <m:rPr>
                        <m:lit/>
                      </m:rPr>
                      <a:rPr lang="en-US" sz="3200" b="0" i="0" smtClean="0">
                        <a:solidFill>
                          <a:srgbClr val="FF0000"/>
                        </a:solidFill>
                        <a:latin typeface="Cambria Math" panose="02040503050406030204" pitchFamily="18" charset="0"/>
                        <a:ea typeface="Cambria Math" panose="02040503050406030204" pitchFamily="18" charset="0"/>
                      </a:rPr>
                      <m:t>|</m:t>
                    </m:r>
                    <m:r>
                      <a:rPr lang="en-US" sz="3200" b="0" i="0" smtClean="0">
                        <a:solidFill>
                          <a:srgbClr val="FF0000"/>
                        </a:solidFill>
                        <a:latin typeface="Cambria Math" panose="02040503050406030204" pitchFamily="18" charset="0"/>
                        <a:ea typeface="Cambria Math" panose="02040503050406030204" pitchFamily="18" charset="0"/>
                      </a:rPr>
                      <m:t>~</m:t>
                    </m:r>
                  </m:oMath>
                </a14:m>
                <a:r>
                  <a:rPr lang="en-US" sz="3200" dirty="0">
                    <a:solidFill>
                      <a:srgbClr val="FF0000"/>
                    </a:solidFill>
                  </a:rPr>
                  <a:t>coeff. of </a:t>
                </a:r>
                <a14:m>
                  <m:oMath xmlns:m="http://schemas.openxmlformats.org/officeDocument/2006/math">
                    <m:r>
                      <m:rPr>
                        <m:sty m:val="p"/>
                      </m:rPr>
                      <a:rPr lang="en-US" sz="3200" b="0" i="0" smtClean="0">
                        <a:solidFill>
                          <a:srgbClr val="FF0000"/>
                        </a:solidFill>
                        <a:latin typeface="Cambria Math" panose="02040503050406030204" pitchFamily="18" charset="0"/>
                      </a:rPr>
                      <m:t>Recon</m:t>
                    </m:r>
                  </m:oMath>
                </a14:m>
                <a:r>
                  <a:rPr lang="en-US" sz="3200" dirty="0">
                    <a:solidFill>
                      <a:srgbClr val="FF0000"/>
                    </a:solidFill>
                  </a:rPr>
                  <a:t>!</a:t>
                </a:r>
              </a:p>
            </p:txBody>
          </p:sp>
        </mc:Choice>
        <mc:Fallback xmlns="">
          <p:sp>
            <p:nvSpPr>
              <p:cNvPr id="3" name="文本框 2">
                <a:extLst>
                  <a:ext uri="{FF2B5EF4-FFF2-40B4-BE49-F238E27FC236}">
                    <a16:creationId xmlns:a16="http://schemas.microsoft.com/office/drawing/2014/main" id="{FF7E0D81-31F0-BD57-0EE7-5010F15B15A8}"/>
                  </a:ext>
                </a:extLst>
              </p:cNvPr>
              <p:cNvSpPr txBox="1">
                <a:spLocks noRot="1" noChangeAspect="1" noMove="1" noResize="1" noEditPoints="1" noAdjustHandles="1" noChangeArrowheads="1" noChangeShapeType="1" noTextEdit="1"/>
              </p:cNvSpPr>
              <p:nvPr/>
            </p:nvSpPr>
            <p:spPr>
              <a:xfrm>
                <a:off x="838198" y="4927132"/>
                <a:ext cx="2090937" cy="1077218"/>
              </a:xfrm>
              <a:prstGeom prst="rect">
                <a:avLst/>
              </a:prstGeom>
              <a:blipFill>
                <a:blip r:embed="rId8"/>
                <a:stretch>
                  <a:fillRect l="-7267" t="-6780" r="-7558" b="-18079"/>
                </a:stretch>
              </a:blipFill>
            </p:spPr>
            <p:txBody>
              <a:bodyPr/>
              <a:lstStyle/>
              <a:p>
                <a:r>
                  <a:rPr lang="en-US">
                    <a:noFill/>
                  </a:rPr>
                  <a:t> </a:t>
                </a:r>
              </a:p>
            </p:txBody>
          </p:sp>
        </mc:Fallback>
      </mc:AlternateContent>
    </p:spTree>
    <p:extLst>
      <p:ext uri="{BB962C8B-B14F-4D97-AF65-F5344CB8AC3E}">
        <p14:creationId xmlns:p14="http://schemas.microsoft.com/office/powerpoint/2010/main" val="245839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8" y="1789157"/>
                <a:ext cx="8925234" cy="2645981"/>
              </a:xfrm>
              <a:prstGeom prst="rect">
                <a:avLst/>
              </a:prstGeom>
              <a:noFill/>
            </p:spPr>
            <p:txBody>
              <a:bodyPr wrap="square" rtlCol="0">
                <a:spAutoFit/>
              </a:bodyPr>
              <a:lstStyle/>
              <a:p>
                <a:r>
                  <a:rPr lang="en-US" sz="3200" dirty="0">
                    <a:solidFill>
                      <a:schemeClr val="bg2">
                        <a:lumMod val="75000"/>
                      </a:schemeClr>
                    </a:solidFill>
                  </a:rPr>
                  <a:t>      Every client </a:t>
                </a:r>
                <a14:m>
                  <m:oMath xmlns:m="http://schemas.openxmlformats.org/officeDocument/2006/math">
                    <m:sSub>
                      <m:sSubPr>
                        <m:ctrlPr>
                          <a:rPr lang="en-US" sz="3200" i="1">
                            <a:solidFill>
                              <a:schemeClr val="bg2">
                                <a:lumMod val="75000"/>
                              </a:schemeClr>
                            </a:solidFill>
                            <a:latin typeface="Cambria Math" panose="02040503050406030204" pitchFamily="18" charset="0"/>
                          </a:rPr>
                        </m:ctrlPr>
                      </m:sSubPr>
                      <m:e>
                        <m:r>
                          <a:rPr lang="en-US" sz="3200" i="1">
                            <a:solidFill>
                              <a:schemeClr val="bg2">
                                <a:lumMod val="75000"/>
                              </a:schemeClr>
                            </a:solidFill>
                            <a:latin typeface="Cambria Math" panose="02040503050406030204" pitchFamily="18" charset="0"/>
                          </a:rPr>
                          <m:t>𝑃</m:t>
                        </m:r>
                      </m:e>
                      <m:sub>
                        <m:r>
                          <a:rPr lang="en-US" sz="3200" i="1">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secret shares masking key </a:t>
                </a:r>
                <a14:m>
                  <m:oMath xmlns:m="http://schemas.openxmlformats.org/officeDocument/2006/math">
                    <m:sSub>
                      <m:sSubPr>
                        <m:ctrlPr>
                          <a:rPr lang="en-US" sz="3200" b="0" i="1" dirty="0" smtClean="0">
                            <a:solidFill>
                              <a:schemeClr val="bg2">
                                <a:lumMod val="75000"/>
                              </a:schemeClr>
                            </a:solidFill>
                            <a:latin typeface="Cambria Math" panose="02040503050406030204" pitchFamily="18" charset="0"/>
                          </a:rPr>
                        </m:ctrlPr>
                      </m:sSub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𝑠</m:t>
                            </m:r>
                          </m:e>
                        </m:acc>
                      </m:e>
                      <m:sub>
                        <m:r>
                          <a:rPr lang="en-US" sz="3200" b="0" i="1" dirty="0" smtClean="0">
                            <a:solidFill>
                              <a:schemeClr val="bg2">
                                <a:lumMod val="75000"/>
                              </a:schemeClr>
                            </a:solidFill>
                            <a:latin typeface="Cambria Math" panose="02040503050406030204" pitchFamily="18" charset="0"/>
                          </a:rPr>
                          <m:t>𝑖</m:t>
                        </m:r>
                      </m:sub>
                    </m:sSub>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endParaRPr lang="en-US" sz="3200" dirty="0">
                  <a:solidFill>
                    <a:schemeClr val="bg2">
                      <a:lumMod val="75000"/>
                    </a:schemeClr>
                  </a:solidFill>
                </a:endParaRPr>
              </a:p>
              <a:p>
                <a:r>
                  <a:rPr lang="en-US" sz="3200" dirty="0">
                    <a:solidFill>
                      <a:schemeClr val="bg2">
                        <a:lumMod val="75000"/>
                      </a:schemeClr>
                    </a:solidFill>
                  </a:rPr>
                  <a:t>     Client replies </a:t>
                </a:r>
                <a14:m>
                  <m:oMath xmlns:m="http://schemas.openxmlformats.org/officeDocument/2006/math">
                    <m:sSubSup>
                      <m:sSubSupPr>
                        <m:ctrlPr>
                          <a:rPr lang="en-US" sz="3200" i="1" dirty="0" smtClean="0">
                            <a:solidFill>
                              <a:schemeClr val="bg2">
                                <a:lumMod val="75000"/>
                              </a:schemeClr>
                            </a:solidFill>
                            <a:latin typeface="Cambria Math" panose="02040503050406030204" pitchFamily="18" charset="0"/>
                          </a:rPr>
                        </m:ctrlPr>
                      </m:sSubSupPr>
                      <m:e>
                        <m:acc>
                          <m:accPr>
                            <m:chr m:val="⃗"/>
                            <m:ctrlPr>
                              <a:rPr lang="en-US" sz="3200" i="1" dirty="0">
                                <a:solidFill>
                                  <a:schemeClr val="bg2">
                                    <a:lumMod val="75000"/>
                                  </a:schemeClr>
                                </a:solidFill>
                                <a:latin typeface="Cambria Math" panose="02040503050406030204" pitchFamily="18" charset="0"/>
                              </a:rPr>
                            </m:ctrlPr>
                          </m:accPr>
                          <m:e>
                            <m:r>
                              <a:rPr lang="en-US" sz="3200" i="1" dirty="0">
                                <a:solidFill>
                                  <a:schemeClr val="bg2">
                                    <a:lumMod val="75000"/>
                                  </a:schemeClr>
                                </a:solidFill>
                                <a:latin typeface="Cambria Math" panose="02040503050406030204" pitchFamily="18" charset="0"/>
                              </a:rPr>
                              <m:t>𝑟</m:t>
                            </m:r>
                          </m:e>
                        </m:acc>
                      </m:e>
                      <m:sub>
                        <m:r>
                          <a:rPr lang="en-US" sz="3200" i="1" dirty="0">
                            <a:solidFill>
                              <a:schemeClr val="bg2">
                                <a:lumMod val="75000"/>
                              </a:schemeClr>
                            </a:solidFill>
                            <a:latin typeface="Cambria Math" panose="02040503050406030204" pitchFamily="18" charset="0"/>
                          </a:rPr>
                          <m:t>𝑈</m:t>
                        </m:r>
                        <m:r>
                          <a:rPr lang="en-US" sz="3200" i="1" dirty="0">
                            <a:solidFill>
                              <a:schemeClr val="bg2">
                                <a:lumMod val="75000"/>
                              </a:schemeClr>
                            </a:solidFill>
                            <a:latin typeface="Cambria Math" panose="02040503050406030204" pitchFamily="18" charset="0"/>
                          </a:rPr>
                          <m:t>,</m:t>
                        </m:r>
                        <m:r>
                          <a:rPr lang="en-US" sz="3200" i="1" dirty="0">
                            <a:solidFill>
                              <a:schemeClr val="bg2">
                                <a:lumMod val="75000"/>
                              </a:schemeClr>
                            </a:solidFill>
                            <a:latin typeface="Cambria Math" panose="02040503050406030204" pitchFamily="18" charset="0"/>
                          </a:rPr>
                          <m:t>𝑖</m:t>
                        </m:r>
                      </m:sub>
                      <m:sup>
                        <m:r>
                          <a:rPr lang="en-US" sz="3200" i="1" dirty="0">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(Locally) server recovers aggregation result </a:t>
                </a:r>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b="0" i="1" smtClean="0">
                                <a:latin typeface="Cambria Math" panose="02040503050406030204" pitchFamily="18" charset="0"/>
                              </a:rPr>
                            </m:ctrlPr>
                          </m:accPr>
                          <m:e>
                            <m:r>
                              <a:rPr lang="en-US" sz="3200" b="0" i="1" smtClean="0">
                                <a:latin typeface="Cambria Math" panose="02040503050406030204" pitchFamily="18" charset="0"/>
                              </a:rPr>
                              <m:t>𝑚</m:t>
                            </m:r>
                          </m:e>
                        </m:acc>
                      </m:e>
                      <m:sub>
                        <m:r>
                          <a:rPr lang="en-US" sz="3200" b="0" i="1" smtClean="0">
                            <a:latin typeface="Cambria Math" panose="02040503050406030204" pitchFamily="18" charset="0"/>
                          </a:rPr>
                          <m:t>𝑈</m:t>
                        </m:r>
                      </m:sub>
                      <m:sup>
                        <m:r>
                          <a:rPr lang="en-US" sz="3200" b="0" i="1" smtClean="0">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8" y="1789157"/>
                <a:ext cx="8925234" cy="2645981"/>
              </a:xfrm>
              <a:prstGeom prst="rect">
                <a:avLst/>
              </a:prstGeom>
              <a:blipFill>
                <a:blip r:embed="rId3"/>
                <a:stretch>
                  <a:fillRect l="-1775" t="-2759" b="-6667"/>
                </a:stretch>
              </a:blipFill>
            </p:spPr>
            <p:txBody>
              <a:bodyPr/>
              <a:lstStyle/>
              <a:p>
                <a:r>
                  <a:rPr lang="en-US">
                    <a:noFill/>
                  </a:rPr>
                  <a:t> </a:t>
                </a:r>
              </a:p>
            </p:txBody>
          </p:sp>
        </mc:Fallback>
      </mc:AlternateContent>
      <p:pic>
        <p:nvPicPr>
          <p:cNvPr id="7" name="图形 6" descr="云 轮廓">
            <a:extLst>
              <a:ext uri="{FF2B5EF4-FFF2-40B4-BE49-F238E27FC236}">
                <a16:creationId xmlns:a16="http://schemas.microsoft.com/office/drawing/2014/main" id="{6744E6B2-08F8-D1D3-368A-0142DAC60E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3466" y="4321343"/>
            <a:ext cx="1021082" cy="102108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99BB597-F112-9BC1-F78F-53ACB5A3F51B}"/>
                  </a:ext>
                </a:extLst>
              </p:cNvPr>
              <p:cNvSpPr txBox="1"/>
              <p:nvPr/>
            </p:nvSpPr>
            <p:spPr>
              <a:xfrm>
                <a:off x="3253642" y="5102418"/>
                <a:ext cx="3669208" cy="1609608"/>
              </a:xfrm>
              <a:prstGeom prst="rect">
                <a:avLst/>
              </a:prstGeom>
              <a:noFill/>
            </p:spPr>
            <p:txBody>
              <a:bodyPr wrap="square">
                <a:spAutoFit/>
              </a:bodyPr>
              <a:lstStyle/>
              <a:p>
                <a:r>
                  <a:rPr lang="en-US" sz="2800" b="0" dirty="0"/>
                  <a:t>Server computes:</a:t>
                </a:r>
              </a:p>
              <a:p>
                <a:pPr/>
                <a14:m>
                  <m:oMathPara xmlns:m="http://schemas.openxmlformats.org/officeDocument/2006/math">
                    <m:oMathParaPr>
                      <m:jc m:val="left"/>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r>
                        <m:rPr>
                          <m:sty m:val="p"/>
                        </m:rPr>
                        <a:rPr lang="en-US" sz="2800">
                          <a:latin typeface="Cambria Math" panose="02040503050406030204" pitchFamily="18" charset="0"/>
                        </a:rPr>
                        <m:t>Recon</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d>
                                <m:dPr>
                                  <m:begChr m:val="{"/>
                                  <m:endChr m:val="}"/>
                                  <m:ctrlPr>
                                    <a:rPr lang="en-US" sz="2800" i="1">
                                      <a:latin typeface="Cambria Math" panose="02040503050406030204" pitchFamily="18" charset="0"/>
                                    </a:rPr>
                                  </m:ctrlPr>
                                </m:dPr>
                                <m:e>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𝑟</m:t>
                                          </m:r>
                                        </m:e>
                                      </m:acc>
                                    </m:e>
                                    <m:sub>
                                      <m:r>
                                        <a:rPr lang="en-US" sz="2800" b="0" i="1" smtClean="0">
                                          <a:latin typeface="Cambria Math" panose="02040503050406030204" pitchFamily="18" charset="0"/>
                                        </a:rPr>
                                        <m:t>𝑈</m:t>
                                      </m:r>
                                      <m:r>
                                        <a:rPr lang="en-US" sz="2800" i="1">
                                          <a:latin typeface="Cambria Math" panose="02040503050406030204" pitchFamily="18" charset="0"/>
                                        </a:rPr>
                                        <m:t>,</m:t>
                                      </m:r>
                                      <m:r>
                                        <a:rPr lang="en-US" sz="2800" i="1">
                                          <a:latin typeface="Cambria Math" panose="02040503050406030204" pitchFamily="18" charset="0"/>
                                        </a:rPr>
                                        <m:t>𝑖</m:t>
                                      </m:r>
                                    </m:sub>
                                    <m:sup>
                                      <m:r>
                                        <a:rPr lang="en-US" sz="2800" i="1">
                                          <a:latin typeface="Cambria Math" panose="02040503050406030204" pitchFamily="18" charset="0"/>
                                        </a:rPr>
                                        <m:t>𝑡</m:t>
                                      </m:r>
                                    </m:sup>
                                  </m:sSubSup>
                                </m:e>
                              </m:d>
                            </m:e>
                            <m:sub>
                              <m:r>
                                <a:rPr lang="en-US" sz="2800" i="1">
                                  <a:latin typeface="Cambria Math" panose="02040503050406030204" pitchFamily="18" charset="0"/>
                                </a:rPr>
                                <m:t>𝑖</m:t>
                              </m:r>
                            </m:sub>
                          </m:sSub>
                        </m:e>
                      </m:d>
                    </m:oMath>
                  </m:oMathPara>
                </a14:m>
                <a:endParaRPr lang="en-US" sz="2800" b="0" dirty="0"/>
              </a:p>
              <a:p>
                <a:pPr/>
                <a14:m>
                  <m:oMathPara xmlns:m="http://schemas.openxmlformats.org/officeDocument/2006/math">
                    <m:oMathParaPr>
                      <m:jc m:val="left"/>
                    </m:oMathParaPr>
                    <m:oMath xmlns:m="http://schemas.openxmlformats.org/officeDocument/2006/math">
                      <m:r>
                        <m:rPr>
                          <m:sty m:val="p"/>
                        </m:rPr>
                        <a:rPr lang="en-US" sz="2800">
                          <a:solidFill>
                            <a:srgbClr val="C00000"/>
                          </a:solidFill>
                          <a:latin typeface="Cambria Math" panose="02040503050406030204" pitchFamily="18" charset="0"/>
                        </a:rPr>
                        <m:t>Δ</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i="1">
                          <a:solidFill>
                            <a:srgbClr val="FF0000"/>
                          </a:solidFill>
                          <a:latin typeface="Cambria Math" panose="02040503050406030204" pitchFamily="18" charset="0"/>
                          <a:ea typeface="Cambria Math" panose="02040503050406030204" pitchFamily="18" charset="0"/>
                        </a:rPr>
                        <m:t>+</m:t>
                      </m:r>
                      <m:sSup>
                        <m:sSupPr>
                          <m:ctrlPr>
                            <a:rPr lang="en-US" sz="2800" i="1">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i="1">
                              <a:solidFill>
                                <a:srgbClr val="FF0000"/>
                              </a:solidFill>
                              <a:latin typeface="Cambria Math" panose="02040503050406030204" pitchFamily="18" charset="0"/>
                              <a:ea typeface="Cambria Math" panose="02040503050406030204" pitchFamily="18" charset="0"/>
                            </a:rPr>
                            <m:t>∗</m:t>
                          </m:r>
                        </m:sup>
                      </m:s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𝑧</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r>
                        <a:rPr lang="en-US" sz="2800" b="0" i="1" smtClean="0">
                          <a:latin typeface="Cambria Math" panose="02040503050406030204" pitchFamily="18" charset="0"/>
                        </a:rPr>
                        <m:t>−</m:t>
                      </m:r>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𝑟</m:t>
                              </m:r>
                            </m:e>
                          </m:acc>
                        </m:e>
                        <m:sub>
                          <m:r>
                            <a:rPr lang="en-US" sz="2800" b="0" i="1" smtClean="0">
                              <a:latin typeface="Cambria Math" panose="02040503050406030204" pitchFamily="18" charset="0"/>
                            </a:rPr>
                            <m:t>𝑈</m:t>
                          </m:r>
                        </m:sub>
                        <m:sup>
                          <m:r>
                            <a:rPr lang="en-US" sz="2800" b="0" i="1" smtClean="0">
                              <a:latin typeface="Cambria Math" panose="02040503050406030204" pitchFamily="18" charset="0"/>
                            </a:rPr>
                            <m:t>𝑡</m:t>
                          </m:r>
                        </m:sup>
                      </m:sSubSup>
                    </m:oMath>
                  </m:oMathPara>
                </a14:m>
                <a:endParaRPr lang="en-US" sz="2800" dirty="0"/>
              </a:p>
            </p:txBody>
          </p:sp>
        </mc:Choice>
        <mc:Fallback xmlns="">
          <p:sp>
            <p:nvSpPr>
              <p:cNvPr id="8" name="文本框 7">
                <a:extLst>
                  <a:ext uri="{FF2B5EF4-FFF2-40B4-BE49-F238E27FC236}">
                    <a16:creationId xmlns:a16="http://schemas.microsoft.com/office/drawing/2014/main" id="{899BB597-F112-9BC1-F78F-53ACB5A3F51B}"/>
                  </a:ext>
                </a:extLst>
              </p:cNvPr>
              <p:cNvSpPr txBox="1">
                <a:spLocks noRot="1" noChangeAspect="1" noMove="1" noResize="1" noEditPoints="1" noAdjustHandles="1" noChangeArrowheads="1" noChangeShapeType="1" noTextEdit="1"/>
              </p:cNvSpPr>
              <p:nvPr/>
            </p:nvSpPr>
            <p:spPr>
              <a:xfrm>
                <a:off x="3253642" y="5102418"/>
                <a:ext cx="3669208" cy="1609608"/>
              </a:xfrm>
              <a:prstGeom prst="rect">
                <a:avLst/>
              </a:prstGeom>
              <a:blipFill>
                <a:blip r:embed="rId6"/>
                <a:stretch>
                  <a:fillRect l="-3488" t="-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E2102F7-D8D8-1A15-A891-8F5513D8F0CB}"/>
                  </a:ext>
                </a:extLst>
              </p:cNvPr>
              <p:cNvSpPr txBox="1"/>
              <p:nvPr/>
            </p:nvSpPr>
            <p:spPr>
              <a:xfrm>
                <a:off x="6439103" y="5543949"/>
                <a:ext cx="5684071" cy="737189"/>
              </a:xfrm>
              <a:prstGeom prst="rect">
                <a:avLst/>
              </a:prstGeom>
              <a:noFill/>
            </p:spPr>
            <p:txBody>
              <a:bodyPr wrap="square">
                <a:spAutoFit/>
              </a:bodyPr>
              <a:lstStyle/>
              <a:p>
                <a14:m>
                  <m:oMath xmlns:m="http://schemas.openxmlformats.org/officeDocument/2006/math">
                    <m:sSub>
                      <m:sSubPr>
                        <m:ctrlPr>
                          <a:rPr lang="en-US" sz="2800" i="1" smtClean="0">
                            <a:solidFill>
                              <a:schemeClr val="accent2">
                                <a:lumMod val="75000"/>
                              </a:schemeClr>
                            </a:solidFill>
                            <a:latin typeface="Cambria Math" panose="02040503050406030204" pitchFamily="18" charset="0"/>
                          </a:rPr>
                        </m:ctrlPr>
                      </m:sSubPr>
                      <m:e>
                        <m:r>
                          <a:rPr lang="en-US" sz="2800" i="1" smtClean="0">
                            <a:solidFill>
                              <a:schemeClr val="accent2">
                                <a:lumMod val="75000"/>
                              </a:schemeClr>
                            </a:solidFill>
                            <a:latin typeface="Cambria Math" panose="02040503050406030204" pitchFamily="18" charset="0"/>
                          </a:rPr>
                          <m:t>=</m:t>
                        </m:r>
                        <m:r>
                          <a:rPr lang="en-US" sz="2800" i="1">
                            <a:solidFill>
                              <a:schemeClr val="accent2">
                                <a:lumMod val="75000"/>
                              </a:schemeClr>
                            </a:solidFill>
                            <a:latin typeface="Cambria Math" panose="02040503050406030204" pitchFamily="18" charset="0"/>
                          </a:rPr>
                          <m:t>∑</m:t>
                        </m:r>
                      </m:e>
                      <m:sub>
                        <m:r>
                          <m:rPr>
                            <m:sty m:val="p"/>
                          </m:rPr>
                          <a:rPr lang="en-US" sz="2800">
                            <a:solidFill>
                              <a:schemeClr val="accent2">
                                <a:lumMod val="75000"/>
                              </a:schemeClr>
                            </a:solidFill>
                            <a:latin typeface="Cambria Math" panose="02040503050406030204" pitchFamily="18" charset="0"/>
                          </a:rPr>
                          <m:t>U</m:t>
                        </m:r>
                      </m:sub>
                    </m:sSub>
                    <m:r>
                      <m:rPr>
                        <m:sty m:val="p"/>
                      </m:rPr>
                      <a:rPr lang="en-US" sz="2800" b="0" i="0" smtClean="0">
                        <a:solidFill>
                          <a:schemeClr val="accent2">
                            <a:lumMod val="75000"/>
                          </a:schemeClr>
                        </a:solidFill>
                        <a:latin typeface="Cambria Math" panose="02040503050406030204" pitchFamily="18" charset="0"/>
                      </a:rPr>
                      <m:t>Mask</m:t>
                    </m:r>
                    <m:d>
                      <m:dPr>
                        <m:ctrlPr>
                          <a:rPr lang="en-US" sz="2800" b="0" i="1" smtClean="0">
                            <a:solidFill>
                              <a:schemeClr val="accent2">
                                <a:lumMod val="75000"/>
                              </a:schemeClr>
                            </a:solidFill>
                            <a:latin typeface="Cambria Math" panose="02040503050406030204" pitchFamily="18" charset="0"/>
                          </a:rPr>
                        </m:ctrlPr>
                      </m:dPr>
                      <m:e>
                        <m:r>
                          <m:rPr>
                            <m:sty m:val="p"/>
                          </m:rPr>
                          <a:rPr lang="en-US" sz="2800" b="0" i="0" smtClean="0">
                            <a:solidFill>
                              <a:schemeClr val="accent6">
                                <a:lumMod val="75000"/>
                              </a:schemeClr>
                            </a:solidFill>
                            <a:latin typeface="Cambria Math" panose="02040503050406030204" pitchFamily="18" charset="0"/>
                          </a:rPr>
                          <m:t>Recon</m:t>
                        </m:r>
                        <m:d>
                          <m:dPr>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d>
                                  <m:dPr>
                                    <m:begChr m:val="{"/>
                                    <m:endChr m:val="}"/>
                                    <m:ctrlPr>
                                      <a:rPr lang="en-US" sz="2800" b="0" i="1" smtClean="0">
                                        <a:solidFill>
                                          <a:schemeClr val="accent2">
                                            <a:lumMod val="75000"/>
                                          </a:schemeClr>
                                        </a:solidFill>
                                        <a:latin typeface="Cambria Math" panose="02040503050406030204" pitchFamily="18" charset="0"/>
                                      </a:rPr>
                                    </m:ctrlPr>
                                  </m:dPr>
                                  <m:e>
                                    <m:sSub>
                                      <m:sSubPr>
                                        <m:ctrlPr>
                                          <a:rPr lang="en-US" sz="2800" b="0" i="1" smtClean="0">
                                            <a:solidFill>
                                              <a:schemeClr val="accent2">
                                                <a:lumMod val="75000"/>
                                              </a:schemeClr>
                                            </a:solidFill>
                                            <a:latin typeface="Cambria Math" panose="02040503050406030204" pitchFamily="18" charset="0"/>
                                          </a:rPr>
                                        </m:ctrlPr>
                                      </m:sSubPr>
                                      <m:e>
                                        <m:acc>
                                          <m:accPr>
                                            <m:chr m:val="⃗"/>
                                            <m:ctrlPr>
                                              <a:rPr lang="en-US" sz="2800" b="0" i="1" smtClean="0">
                                                <a:solidFill>
                                                  <a:schemeClr val="accent2">
                                                    <a:lumMod val="75000"/>
                                                  </a:schemeClr>
                                                </a:solidFill>
                                                <a:latin typeface="Cambria Math" panose="02040503050406030204" pitchFamily="18" charset="0"/>
                                              </a:rPr>
                                            </m:ctrlPr>
                                          </m:accPr>
                                          <m:e>
                                            <m:r>
                                              <a:rPr lang="en-US" sz="2800" b="0" i="1" smtClean="0">
                                                <a:solidFill>
                                                  <a:schemeClr val="accent2">
                                                    <a:lumMod val="75000"/>
                                                  </a:schemeClr>
                                                </a:solidFill>
                                                <a:latin typeface="Cambria Math" panose="02040503050406030204" pitchFamily="18" charset="0"/>
                                              </a:rPr>
                                              <m:t>𝑠</m:t>
                                            </m:r>
                                          </m:e>
                                        </m:acc>
                                      </m:e>
                                      <m:sub>
                                        <m:r>
                                          <a:rPr lang="en-US" sz="2800" b="0" i="1" smtClean="0">
                                            <a:solidFill>
                                              <a:schemeClr val="accent2">
                                                <a:lumMod val="75000"/>
                                              </a:schemeClr>
                                            </a:solidFill>
                                            <a:latin typeface="Cambria Math" panose="02040503050406030204" pitchFamily="18" charset="0"/>
                                          </a:rPr>
                                          <m:t>𝑈</m:t>
                                        </m:r>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𝑖</m:t>
                                        </m:r>
                                      </m:sub>
                                    </m:sSub>
                                  </m:e>
                                </m:d>
                              </m:e>
                              <m:sub>
                                <m:r>
                                  <a:rPr lang="en-US" sz="2800" b="0" i="1" smtClean="0">
                                    <a:solidFill>
                                      <a:schemeClr val="accent2">
                                        <a:lumMod val="75000"/>
                                      </a:schemeClr>
                                    </a:solidFill>
                                    <a:latin typeface="Cambria Math" panose="02040503050406030204" pitchFamily="18" charset="0"/>
                                  </a:rPr>
                                  <m:t>𝑖</m:t>
                                </m:r>
                              </m:sub>
                            </m:sSub>
                          </m:e>
                        </m:d>
                        <m:r>
                          <a:rPr lang="en-US" sz="2800" b="0" i="1" smtClean="0">
                            <a:solidFill>
                              <a:schemeClr val="accent2">
                                <a:lumMod val="75000"/>
                              </a:schemeClr>
                            </a:solidFill>
                            <a:latin typeface="Cambria Math" panose="02040503050406030204" pitchFamily="18" charset="0"/>
                          </a:rPr>
                          <m:t>,</m:t>
                        </m:r>
                        <m:r>
                          <a:rPr lang="en-US" sz="2800" b="0" i="1" smtClean="0">
                            <a:solidFill>
                              <a:schemeClr val="accent2">
                                <a:lumMod val="75000"/>
                              </a:schemeClr>
                            </a:solidFill>
                            <a:latin typeface="Cambria Math" panose="02040503050406030204" pitchFamily="18" charset="0"/>
                          </a:rPr>
                          <m:t>𝑡</m:t>
                        </m:r>
                      </m:e>
                    </m:d>
                  </m:oMath>
                </a14:m>
                <a:r>
                  <a:rPr lang="en-US" sz="2800" dirty="0">
                    <a:solidFill>
                      <a:srgbClr val="FF0000"/>
                    </a:solidFill>
                    <a:ea typeface="Cambria Math" panose="02040503050406030204" pitchFamily="18" charset="0"/>
                  </a:rPr>
                  <a:t> </a:t>
                </a:r>
                <a14:m>
                  <m:oMath xmlns:m="http://schemas.openxmlformats.org/officeDocument/2006/math">
                    <m:r>
                      <a:rPr lang="en-US" sz="2800" i="1">
                        <a:solidFill>
                          <a:srgbClr val="FF0000"/>
                        </a:solidFill>
                        <a:latin typeface="Cambria Math" panose="02040503050406030204" pitchFamily="18" charset="0"/>
                        <a:ea typeface="Cambria Math" panose="02040503050406030204" pitchFamily="18" charset="0"/>
                      </a:rPr>
                      <m:t>+</m:t>
                    </m:r>
                    <m:sSup>
                      <m:sSupPr>
                        <m:ctrlPr>
                          <a:rPr lang="en-US" sz="2800" b="0" i="1" smtClean="0">
                            <a:solidFill>
                              <a:srgbClr val="FF0000"/>
                            </a:solidFill>
                            <a:latin typeface="Cambria Math" panose="02040503050406030204" pitchFamily="18" charset="0"/>
                            <a:ea typeface="Cambria Math" panose="02040503050406030204" pitchFamily="18" charset="0"/>
                          </a:rPr>
                        </m:ctrlPr>
                      </m:sSupPr>
                      <m:e>
                        <m:r>
                          <a:rPr lang="en-US" sz="2800" i="1">
                            <a:solidFill>
                              <a:srgbClr val="FF0000"/>
                            </a:solidFill>
                            <a:latin typeface="Cambria Math" panose="02040503050406030204" pitchFamily="18" charset="0"/>
                            <a:ea typeface="Cambria Math" panose="02040503050406030204" pitchFamily="18" charset="0"/>
                          </a:rPr>
                          <m:t>𝜖</m:t>
                        </m:r>
                      </m:e>
                      <m:sup>
                        <m:r>
                          <a:rPr lang="en-US" sz="2800" b="0" i="1" smtClean="0">
                            <a:solidFill>
                              <a:srgbClr val="FF0000"/>
                            </a:solidFill>
                            <a:latin typeface="Cambria Math" panose="02040503050406030204" pitchFamily="18" charset="0"/>
                            <a:ea typeface="Cambria Math" panose="02040503050406030204" pitchFamily="18" charset="0"/>
                          </a:rPr>
                          <m:t>∗</m:t>
                        </m:r>
                      </m:sup>
                    </m:sSup>
                  </m:oMath>
                </a14:m>
                <a:endParaRPr lang="en-US" sz="2800" b="0" i="1" dirty="0">
                  <a:solidFill>
                    <a:schemeClr val="accent2">
                      <a:lumMod val="75000"/>
                    </a:schemeClr>
                  </a:solidFill>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4E2102F7-D8D8-1A15-A891-8F5513D8F0CB}"/>
                  </a:ext>
                </a:extLst>
              </p:cNvPr>
              <p:cNvSpPr txBox="1">
                <a:spLocks noRot="1" noChangeAspect="1" noMove="1" noResize="1" noEditPoints="1" noAdjustHandles="1" noChangeArrowheads="1" noChangeShapeType="1" noTextEdit="1"/>
              </p:cNvSpPr>
              <p:nvPr/>
            </p:nvSpPr>
            <p:spPr>
              <a:xfrm>
                <a:off x="6439103" y="5543949"/>
                <a:ext cx="5684071" cy="737189"/>
              </a:xfrm>
              <a:prstGeom prst="rect">
                <a:avLst/>
              </a:prstGeom>
              <a:blipFill>
                <a:blip r:embed="rId7"/>
                <a:stretch>
                  <a:fillRect/>
                </a:stretch>
              </a:blipFill>
            </p:spPr>
            <p:txBody>
              <a:bodyPr/>
              <a:lstStyle/>
              <a:p>
                <a:r>
                  <a:rPr lang="en-US">
                    <a:noFill/>
                  </a:rPr>
                  <a:t> </a:t>
                </a:r>
              </a:p>
            </p:txBody>
          </p:sp>
        </mc:Fallback>
      </mc:AlternateContent>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solidFill>
                  <a:schemeClr val="bg2">
                    <a:lumMod val="75000"/>
                  </a:schemeClr>
                </a:solidFill>
              </a:rPr>
              <a:t>Setup:</a:t>
            </a:r>
            <a:endParaRPr lang="en-US" sz="3200" dirty="0">
              <a:solidFill>
                <a:schemeClr val="bg2">
                  <a:lumMod val="75000"/>
                </a:schemeClr>
              </a:solidFill>
            </a:endParaRPr>
          </a:p>
        </p:txBody>
      </p:sp>
      <p:sp>
        <p:nvSpPr>
          <p:cNvPr id="2" name="标题 1">
            <a:extLst>
              <a:ext uri="{FF2B5EF4-FFF2-40B4-BE49-F238E27FC236}">
                <a16:creationId xmlns:a16="http://schemas.microsoft.com/office/drawing/2014/main" id="{010A996F-F948-EBE6-B66A-77EFBF970C7E}"/>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w/ </a:t>
            </a:r>
            <a:r>
              <a:rPr lang="en-US" dirty="0">
                <a:solidFill>
                  <a:srgbClr val="FF0000"/>
                </a:solidFill>
              </a:rPr>
              <a:t>Approx.</a:t>
            </a:r>
            <a:r>
              <a:rPr lang="en-US" dirty="0"/>
              <a:t> Key-homomorphic Masking</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F7E0D81-31F0-BD57-0EE7-5010F15B15A8}"/>
                  </a:ext>
                </a:extLst>
              </p:cNvPr>
              <p:cNvSpPr txBox="1"/>
              <p:nvPr/>
            </p:nvSpPr>
            <p:spPr>
              <a:xfrm>
                <a:off x="838198" y="4927132"/>
                <a:ext cx="2090937" cy="1077218"/>
              </a:xfrm>
              <a:prstGeom prst="rect">
                <a:avLst/>
              </a:prstGeom>
              <a:noFill/>
            </p:spPr>
            <p:txBody>
              <a:bodyPr wrap="square">
                <a:spAutoFit/>
              </a:bodyPr>
              <a:lstStyle/>
              <a:p>
                <a14:m>
                  <m:oMath xmlns:m="http://schemas.openxmlformats.org/officeDocument/2006/math">
                    <m:r>
                      <m:rPr>
                        <m:lit/>
                      </m:rPr>
                      <a:rPr lang="en-US" sz="3200" b="0" i="0" smtClean="0">
                        <a:solidFill>
                          <a:srgbClr val="FF0000"/>
                        </a:solidFill>
                        <a:latin typeface="Cambria Math" panose="02040503050406030204" pitchFamily="18" charset="0"/>
                        <a:ea typeface="Cambria Math" panose="02040503050406030204" pitchFamily="18" charset="0"/>
                      </a:rPr>
                      <m:t>|</m:t>
                    </m:r>
                    <m:sSup>
                      <m:sSupPr>
                        <m:ctrlPr>
                          <a:rPr lang="en-US" sz="3200" i="1">
                            <a:solidFill>
                              <a:srgbClr val="FF0000"/>
                            </a:solidFill>
                            <a:latin typeface="Cambria Math" panose="02040503050406030204" pitchFamily="18" charset="0"/>
                          </a:rPr>
                        </m:ctrlPr>
                      </m:sSupPr>
                      <m:e>
                        <m:r>
                          <a:rPr lang="en-US" sz="3200" i="1">
                            <a:solidFill>
                              <a:srgbClr val="FF0000"/>
                            </a:solidFill>
                            <a:latin typeface="Cambria Math" panose="02040503050406030204" pitchFamily="18" charset="0"/>
                          </a:rPr>
                          <m:t>𝜖</m:t>
                        </m:r>
                      </m:e>
                      <m:sup>
                        <m:r>
                          <a:rPr lang="en-US" sz="3200" i="1">
                            <a:solidFill>
                              <a:srgbClr val="FF0000"/>
                            </a:solidFill>
                            <a:latin typeface="Cambria Math" panose="02040503050406030204" pitchFamily="18" charset="0"/>
                          </a:rPr>
                          <m:t>∗</m:t>
                        </m:r>
                      </m:sup>
                    </m:sSup>
                    <m:r>
                      <m:rPr>
                        <m:lit/>
                      </m:rPr>
                      <a:rPr lang="en-US" sz="3200" b="0" i="0" smtClean="0">
                        <a:solidFill>
                          <a:srgbClr val="FF0000"/>
                        </a:solidFill>
                        <a:latin typeface="Cambria Math" panose="02040503050406030204" pitchFamily="18" charset="0"/>
                        <a:ea typeface="Cambria Math" panose="02040503050406030204" pitchFamily="18" charset="0"/>
                      </a:rPr>
                      <m:t>|</m:t>
                    </m:r>
                    <m:r>
                      <a:rPr lang="en-US" sz="3200" b="0" i="0" smtClean="0">
                        <a:solidFill>
                          <a:srgbClr val="FF0000"/>
                        </a:solidFill>
                        <a:latin typeface="Cambria Math" panose="02040503050406030204" pitchFamily="18" charset="0"/>
                        <a:ea typeface="Cambria Math" panose="02040503050406030204" pitchFamily="18" charset="0"/>
                      </a:rPr>
                      <m:t>~</m:t>
                    </m:r>
                  </m:oMath>
                </a14:m>
                <a:r>
                  <a:rPr lang="en-US" sz="3200" dirty="0">
                    <a:solidFill>
                      <a:srgbClr val="FF0000"/>
                    </a:solidFill>
                  </a:rPr>
                  <a:t>coeff. of </a:t>
                </a:r>
                <a14:m>
                  <m:oMath xmlns:m="http://schemas.openxmlformats.org/officeDocument/2006/math">
                    <m:r>
                      <m:rPr>
                        <m:sty m:val="p"/>
                      </m:rPr>
                      <a:rPr lang="en-US" sz="3200" b="0" i="0" smtClean="0">
                        <a:solidFill>
                          <a:srgbClr val="FF0000"/>
                        </a:solidFill>
                        <a:latin typeface="Cambria Math" panose="02040503050406030204" pitchFamily="18" charset="0"/>
                      </a:rPr>
                      <m:t>Recon</m:t>
                    </m:r>
                  </m:oMath>
                </a14:m>
                <a:r>
                  <a:rPr lang="en-US" sz="3200" dirty="0">
                    <a:solidFill>
                      <a:srgbClr val="FF0000"/>
                    </a:solidFill>
                  </a:rPr>
                  <a:t>!</a:t>
                </a:r>
              </a:p>
            </p:txBody>
          </p:sp>
        </mc:Choice>
        <mc:Fallback xmlns="">
          <p:sp>
            <p:nvSpPr>
              <p:cNvPr id="3" name="文本框 2">
                <a:extLst>
                  <a:ext uri="{FF2B5EF4-FFF2-40B4-BE49-F238E27FC236}">
                    <a16:creationId xmlns:a16="http://schemas.microsoft.com/office/drawing/2014/main" id="{FF7E0D81-31F0-BD57-0EE7-5010F15B15A8}"/>
                  </a:ext>
                </a:extLst>
              </p:cNvPr>
              <p:cNvSpPr txBox="1">
                <a:spLocks noRot="1" noChangeAspect="1" noMove="1" noResize="1" noEditPoints="1" noAdjustHandles="1" noChangeArrowheads="1" noChangeShapeType="1" noTextEdit="1"/>
              </p:cNvSpPr>
              <p:nvPr/>
            </p:nvSpPr>
            <p:spPr>
              <a:xfrm>
                <a:off x="838198" y="4927132"/>
                <a:ext cx="2090937" cy="1077218"/>
              </a:xfrm>
              <a:prstGeom prst="rect">
                <a:avLst/>
              </a:prstGeom>
              <a:blipFill>
                <a:blip r:embed="rId8"/>
                <a:stretch>
                  <a:fillRect l="-7267" t="-6780" r="-7558" b="-18079"/>
                </a:stretch>
              </a:blipFill>
            </p:spPr>
            <p:txBody>
              <a:bodyPr/>
              <a:lstStyle/>
              <a:p>
                <a:r>
                  <a:rPr lang="en-US">
                    <a:noFill/>
                  </a:rPr>
                  <a:t> </a:t>
                </a:r>
              </a:p>
            </p:txBody>
          </p:sp>
        </mc:Fallback>
      </mc:AlternateContent>
      <p:sp>
        <p:nvSpPr>
          <p:cNvPr id="4" name="文本框 3">
            <a:extLst>
              <a:ext uri="{FF2B5EF4-FFF2-40B4-BE49-F238E27FC236}">
                <a16:creationId xmlns:a16="http://schemas.microsoft.com/office/drawing/2014/main" id="{A4293B82-3492-1496-43C1-65094B893324}"/>
              </a:ext>
            </a:extLst>
          </p:cNvPr>
          <p:cNvSpPr txBox="1"/>
          <p:nvPr/>
        </p:nvSpPr>
        <p:spPr>
          <a:xfrm>
            <a:off x="9411197" y="3650308"/>
            <a:ext cx="2446506" cy="1569660"/>
          </a:xfrm>
          <a:prstGeom prst="rect">
            <a:avLst/>
          </a:prstGeom>
          <a:noFill/>
        </p:spPr>
        <p:txBody>
          <a:bodyPr wrap="square">
            <a:spAutoFit/>
          </a:bodyPr>
          <a:lstStyle/>
          <a:p>
            <a:r>
              <a:rPr lang="en-US" sz="3200" dirty="0">
                <a:solidFill>
                  <a:schemeClr val="accent6">
                    <a:lumMod val="75000"/>
                  </a:schemeClr>
                </a:solidFill>
              </a:rPr>
              <a:t>Flat Secret Sharing w/ </a:t>
            </a:r>
          </a:p>
          <a:p>
            <a:r>
              <a:rPr lang="en-US" sz="3200" dirty="0">
                <a:solidFill>
                  <a:schemeClr val="accent6">
                    <a:lumMod val="75000"/>
                  </a:schemeClr>
                </a:solidFill>
              </a:rPr>
              <a:t>0-1 Coeff.</a:t>
            </a:r>
          </a:p>
        </p:txBody>
      </p:sp>
    </p:spTree>
    <p:extLst>
      <p:ext uri="{BB962C8B-B14F-4D97-AF65-F5344CB8AC3E}">
        <p14:creationId xmlns:p14="http://schemas.microsoft.com/office/powerpoint/2010/main" val="3423544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094411B-C9C4-715D-8D79-C4407B3CDF59}"/>
                  </a:ext>
                </a:extLst>
              </p:cNvPr>
              <p:cNvSpPr txBox="1"/>
              <p:nvPr/>
            </p:nvSpPr>
            <p:spPr>
              <a:xfrm>
                <a:off x="832717" y="2108454"/>
                <a:ext cx="9438060" cy="1082861"/>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t>Existing scheme [DT06] has total share size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𝑀</m:t>
                        </m:r>
                      </m:e>
                      <m:sup>
                        <m:r>
                          <a:rPr lang="en-US" altLang="zh-CN" sz="3200" b="0" i="1" smtClean="0">
                            <a:latin typeface="Cambria Math" panose="02040503050406030204" pitchFamily="18" charset="0"/>
                          </a:rPr>
                          <m:t>5.3</m:t>
                        </m:r>
                      </m:sup>
                    </m:sSup>
                    <m:r>
                      <a:rPr lang="en-US" altLang="zh-CN" sz="3200" b="0" i="1" smtClean="0">
                        <a:latin typeface="Cambria Math" panose="02040503050406030204" pitchFamily="18" charset="0"/>
                      </a:rPr>
                      <m:t>)</m:t>
                    </m:r>
                  </m:oMath>
                </a14:m>
                <a:endParaRPr lang="en-US" altLang="zh-CN" sz="3200" dirty="0"/>
              </a:p>
              <a:p>
                <a:pPr marL="285750" indent="-285750">
                  <a:buFont typeface="Arial" panose="020B0604020202020204" pitchFamily="34" charset="0"/>
                  <a:buChar char="•"/>
                </a:pPr>
                <a:endParaRPr lang="en-US" altLang="zh-CN" sz="3200" dirty="0"/>
              </a:p>
            </p:txBody>
          </p:sp>
        </mc:Choice>
        <mc:Fallback xmlns="">
          <p:sp>
            <p:nvSpPr>
              <p:cNvPr id="2" name="文本框 1">
                <a:extLst>
                  <a:ext uri="{FF2B5EF4-FFF2-40B4-BE49-F238E27FC236}">
                    <a16:creationId xmlns:a16="http://schemas.microsoft.com/office/drawing/2014/main" id="{F094411B-C9C4-715D-8D79-C4407B3CDF59}"/>
                  </a:ext>
                </a:extLst>
              </p:cNvPr>
              <p:cNvSpPr txBox="1">
                <a:spLocks noRot="1" noChangeAspect="1" noMove="1" noResize="1" noEditPoints="1" noAdjustHandles="1" noChangeArrowheads="1" noChangeShapeType="1" noTextEdit="1"/>
              </p:cNvSpPr>
              <p:nvPr/>
            </p:nvSpPr>
            <p:spPr>
              <a:xfrm>
                <a:off x="832717" y="2108454"/>
                <a:ext cx="9438060" cy="1082861"/>
              </a:xfrm>
              <a:prstGeom prst="rect">
                <a:avLst/>
              </a:prstGeom>
              <a:blipFill>
                <a:blip r:embed="rId3"/>
                <a:stretch>
                  <a:fillRect l="-1486" t="-6180"/>
                </a:stretch>
              </a:blipFill>
            </p:spPr>
            <p:txBody>
              <a:bodyPr/>
              <a:lstStyle/>
              <a:p>
                <a:r>
                  <a:rPr lang="en-US">
                    <a:noFill/>
                  </a:rPr>
                  <a:t> </a:t>
                </a:r>
              </a:p>
            </p:txBody>
          </p:sp>
        </mc:Fallback>
      </mc:AlternateContent>
      <p:pic>
        <p:nvPicPr>
          <p:cNvPr id="11" name="图形 10" descr="眩晕的脸轮廓 轮廓">
            <a:extLst>
              <a:ext uri="{FF2B5EF4-FFF2-40B4-BE49-F238E27FC236}">
                <a16:creationId xmlns:a16="http://schemas.microsoft.com/office/drawing/2014/main" id="{A61D8355-6F47-236C-2A9F-D1BA92B5ED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56839" y="2012451"/>
            <a:ext cx="914400" cy="914400"/>
          </a:xfrm>
          <a:prstGeom prst="rect">
            <a:avLst/>
          </a:prstGeom>
        </p:spPr>
      </p:pic>
      <p:pic>
        <p:nvPicPr>
          <p:cNvPr id="26" name="图形 25" descr="智能手机 轮廓">
            <a:extLst>
              <a:ext uri="{FF2B5EF4-FFF2-40B4-BE49-F238E27FC236}">
                <a16:creationId xmlns:a16="http://schemas.microsoft.com/office/drawing/2014/main" id="{F440C344-149F-CA7D-68BD-4D1A8B2708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20704" y="3316816"/>
            <a:ext cx="914400" cy="914400"/>
          </a:xfrm>
          <a:prstGeom prst="rect">
            <a:avLst/>
          </a:prstGeom>
        </p:spPr>
      </p:pic>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34070" y="5730341"/>
            <a:ext cx="914400" cy="914400"/>
          </a:xfrm>
          <a:prstGeom prst="rect">
            <a:avLst/>
          </a:prstGeom>
        </p:spPr>
      </p:pic>
      <p:pic>
        <p:nvPicPr>
          <p:cNvPr id="42" name="图形 41" descr="智能手机 轮廓">
            <a:extLst>
              <a:ext uri="{FF2B5EF4-FFF2-40B4-BE49-F238E27FC236}">
                <a16:creationId xmlns:a16="http://schemas.microsoft.com/office/drawing/2014/main" id="{F8BE0B77-6FA4-27D3-44B3-E1DCB6546D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49939" y="3300128"/>
            <a:ext cx="914400" cy="914400"/>
          </a:xfrm>
          <a:prstGeom prst="rect">
            <a:avLst/>
          </a:prstGeom>
        </p:spPr>
      </p:pic>
      <p:pic>
        <p:nvPicPr>
          <p:cNvPr id="45" name="图形 44" descr="智能手机 轮廓">
            <a:extLst>
              <a:ext uri="{FF2B5EF4-FFF2-40B4-BE49-F238E27FC236}">
                <a16:creationId xmlns:a16="http://schemas.microsoft.com/office/drawing/2014/main" id="{046863F7-7F03-9C3C-AB09-4B21FDE63F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39690" y="3423474"/>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96036" y="3748630"/>
            <a:ext cx="914400" cy="914400"/>
          </a:xfrm>
          <a:prstGeom prst="rect">
            <a:avLst/>
          </a:prstGeom>
        </p:spPr>
      </p:pic>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42742" y="5404003"/>
            <a:ext cx="567336" cy="567336"/>
          </a:xfrm>
          <a:prstGeom prst="rect">
            <a:avLst/>
          </a:prstGeom>
        </p:spPr>
      </p:pic>
      <p:cxnSp>
        <p:nvCxnSpPr>
          <p:cNvPr id="54" name="直接箭头连接符 53">
            <a:extLst>
              <a:ext uri="{FF2B5EF4-FFF2-40B4-BE49-F238E27FC236}">
                <a16:creationId xmlns:a16="http://schemas.microsoft.com/office/drawing/2014/main" id="{4D880F28-D59F-1FB1-56BA-E40FC9EF72A8}"/>
              </a:ext>
            </a:extLst>
          </p:cNvPr>
          <p:cNvCxnSpPr>
            <a:cxnSpLocks/>
          </p:cNvCxnSpPr>
          <p:nvPr/>
        </p:nvCxnSpPr>
        <p:spPr>
          <a:xfrm flipV="1">
            <a:off x="3448470" y="5799066"/>
            <a:ext cx="2248737" cy="388475"/>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a:extLst>
              <a:ext uri="{FF2B5EF4-FFF2-40B4-BE49-F238E27FC236}">
                <a16:creationId xmlns:a16="http://schemas.microsoft.com/office/drawing/2014/main" id="{A15840D2-B93B-4578-8819-8AC356FCAAE5}"/>
              </a:ext>
            </a:extLst>
          </p:cNvPr>
          <p:cNvCxnSpPr>
            <a:cxnSpLocks/>
          </p:cNvCxnSpPr>
          <p:nvPr/>
        </p:nvCxnSpPr>
        <p:spPr>
          <a:xfrm flipH="1" flipV="1">
            <a:off x="3087694" y="4905070"/>
            <a:ext cx="2639068" cy="67828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9" name="直接箭头连接符 58">
            <a:extLst>
              <a:ext uri="{FF2B5EF4-FFF2-40B4-BE49-F238E27FC236}">
                <a16:creationId xmlns:a16="http://schemas.microsoft.com/office/drawing/2014/main" id="{64DE32AE-4A43-E516-2C35-46DAEF31E852}"/>
              </a:ext>
            </a:extLst>
          </p:cNvPr>
          <p:cNvCxnSpPr>
            <a:cxnSpLocks/>
          </p:cNvCxnSpPr>
          <p:nvPr/>
        </p:nvCxnSpPr>
        <p:spPr>
          <a:xfrm flipH="1" flipV="1">
            <a:off x="3433229" y="4011380"/>
            <a:ext cx="2395230" cy="1417089"/>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A45F723F-2A7E-C4FD-1E7F-D2AB503F162D}"/>
              </a:ext>
            </a:extLst>
          </p:cNvPr>
          <p:cNvCxnSpPr>
            <a:cxnSpLocks/>
          </p:cNvCxnSpPr>
          <p:nvPr/>
        </p:nvCxnSpPr>
        <p:spPr>
          <a:xfrm>
            <a:off x="6780645" y="5891086"/>
            <a:ext cx="890113" cy="16165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9" name="文本框 78">
                <a:extLst>
                  <a:ext uri="{FF2B5EF4-FFF2-40B4-BE49-F238E27FC236}">
                    <a16:creationId xmlns:a16="http://schemas.microsoft.com/office/drawing/2014/main" id="{4BBD8D0E-9F5E-08B7-A7B9-0C5EF34BE090}"/>
                  </a:ext>
                </a:extLst>
              </p:cNvPr>
              <p:cNvSpPr txBox="1"/>
              <p:nvPr/>
            </p:nvSpPr>
            <p:spPr>
              <a:xfrm>
                <a:off x="3883099" y="6067749"/>
                <a:ext cx="1228540"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79" name="文本框 78">
                <a:extLst>
                  <a:ext uri="{FF2B5EF4-FFF2-40B4-BE49-F238E27FC236}">
                    <a16:creationId xmlns:a16="http://schemas.microsoft.com/office/drawing/2014/main" id="{4BBD8D0E-9F5E-08B7-A7B9-0C5EF34BE090}"/>
                  </a:ext>
                </a:extLst>
              </p:cNvPr>
              <p:cNvSpPr txBox="1">
                <a:spLocks noRot="1" noChangeAspect="1" noMove="1" noResize="1" noEditPoints="1" noAdjustHandles="1" noChangeArrowheads="1" noChangeShapeType="1" noTextEdit="1"/>
              </p:cNvSpPr>
              <p:nvPr/>
            </p:nvSpPr>
            <p:spPr>
              <a:xfrm>
                <a:off x="3883099" y="6067749"/>
                <a:ext cx="1228540" cy="5579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文本框 79">
                <a:extLst>
                  <a:ext uri="{FF2B5EF4-FFF2-40B4-BE49-F238E27FC236}">
                    <a16:creationId xmlns:a16="http://schemas.microsoft.com/office/drawing/2014/main" id="{D85F82FF-DB01-4032-1DBA-5E406B679D26}"/>
                  </a:ext>
                </a:extLst>
              </p:cNvPr>
              <p:cNvSpPr txBox="1"/>
              <p:nvPr/>
            </p:nvSpPr>
            <p:spPr>
              <a:xfrm>
                <a:off x="3545853" y="4509970"/>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1,2</m:t>
                          </m:r>
                        </m:sub>
                      </m:sSub>
                    </m:oMath>
                  </m:oMathPara>
                </a14:m>
                <a:endParaRPr lang="en-US" sz="2800" dirty="0"/>
              </a:p>
            </p:txBody>
          </p:sp>
        </mc:Choice>
        <mc:Fallback xmlns="">
          <p:sp>
            <p:nvSpPr>
              <p:cNvPr id="80" name="文本框 79">
                <a:extLst>
                  <a:ext uri="{FF2B5EF4-FFF2-40B4-BE49-F238E27FC236}">
                    <a16:creationId xmlns:a16="http://schemas.microsoft.com/office/drawing/2014/main" id="{D85F82FF-DB01-4032-1DBA-5E406B679D26}"/>
                  </a:ext>
                </a:extLst>
              </p:cNvPr>
              <p:cNvSpPr txBox="1">
                <a:spLocks noRot="1" noChangeAspect="1" noMove="1" noResize="1" noEditPoints="1" noAdjustHandles="1" noChangeArrowheads="1" noChangeShapeType="1" noTextEdit="1"/>
              </p:cNvSpPr>
              <p:nvPr/>
            </p:nvSpPr>
            <p:spPr>
              <a:xfrm>
                <a:off x="3545853" y="4509970"/>
                <a:ext cx="858296" cy="54213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BE70A70F-EA5B-16D1-219C-B7D04B561E9D}"/>
                  </a:ext>
                </a:extLst>
              </p:cNvPr>
              <p:cNvSpPr txBox="1"/>
              <p:nvPr/>
            </p:nvSpPr>
            <p:spPr>
              <a:xfrm>
                <a:off x="4495481" y="4228211"/>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1,3</m:t>
                          </m:r>
                        </m:sub>
                      </m:sSub>
                    </m:oMath>
                  </m:oMathPara>
                </a14:m>
                <a:endParaRPr lang="en-US" sz="2800" dirty="0"/>
              </a:p>
            </p:txBody>
          </p:sp>
        </mc:Choice>
        <mc:Fallback xmlns="">
          <p:sp>
            <p:nvSpPr>
              <p:cNvPr id="82" name="文本框 81">
                <a:extLst>
                  <a:ext uri="{FF2B5EF4-FFF2-40B4-BE49-F238E27FC236}">
                    <a16:creationId xmlns:a16="http://schemas.microsoft.com/office/drawing/2014/main" id="{BE70A70F-EA5B-16D1-219C-B7D04B561E9D}"/>
                  </a:ext>
                </a:extLst>
              </p:cNvPr>
              <p:cNvSpPr txBox="1">
                <a:spLocks noRot="1" noChangeAspect="1" noMove="1" noResize="1" noEditPoints="1" noAdjustHandles="1" noChangeArrowheads="1" noChangeShapeType="1" noTextEdit="1"/>
              </p:cNvSpPr>
              <p:nvPr/>
            </p:nvSpPr>
            <p:spPr>
              <a:xfrm>
                <a:off x="4495481" y="4228211"/>
                <a:ext cx="858296" cy="54213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7D942437-2D99-FC89-98AC-F593631B32B4}"/>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1,4</m:t>
                          </m:r>
                        </m:sub>
                      </m:sSub>
                    </m:oMath>
                  </m:oMathPara>
                </a14:m>
                <a:endParaRPr lang="en-US" sz="2800" dirty="0"/>
              </a:p>
            </p:txBody>
          </p:sp>
        </mc:Choice>
        <mc:Fallback xmlns="">
          <p:sp>
            <p:nvSpPr>
              <p:cNvPr id="83" name="文本框 82">
                <a:extLst>
                  <a:ext uri="{FF2B5EF4-FFF2-40B4-BE49-F238E27FC236}">
                    <a16:creationId xmlns:a16="http://schemas.microsoft.com/office/drawing/2014/main" id="{7D942437-2D99-FC89-98AC-F593631B32B4}"/>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C1EBC61D-799F-D83C-FAF4-1207B64D6B22}"/>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1,5</m:t>
                          </m:r>
                        </m:sub>
                      </m:sSub>
                    </m:oMath>
                  </m:oMathPara>
                </a14:m>
                <a:endParaRPr lang="en-US" sz="2800" dirty="0"/>
              </a:p>
            </p:txBody>
          </p:sp>
        </mc:Choice>
        <mc:Fallback xmlns="">
          <p:sp>
            <p:nvSpPr>
              <p:cNvPr id="84" name="文本框 83">
                <a:extLst>
                  <a:ext uri="{FF2B5EF4-FFF2-40B4-BE49-F238E27FC236}">
                    <a16:creationId xmlns:a16="http://schemas.microsoft.com/office/drawing/2014/main" id="{C1EBC61D-799F-D83C-FAF4-1207B64D6B22}"/>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文本框 84">
                <a:extLst>
                  <a:ext uri="{FF2B5EF4-FFF2-40B4-BE49-F238E27FC236}">
                    <a16:creationId xmlns:a16="http://schemas.microsoft.com/office/drawing/2014/main" id="{8D229815-B68B-4B99-8672-AD8CE05A2BBE}"/>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1,6</m:t>
                          </m:r>
                        </m:sub>
                      </m:sSub>
                    </m:oMath>
                  </m:oMathPara>
                </a14:m>
                <a:endParaRPr lang="en-US" sz="2800" dirty="0"/>
              </a:p>
            </p:txBody>
          </p:sp>
        </mc:Choice>
        <mc:Fallback xmlns="">
          <p:sp>
            <p:nvSpPr>
              <p:cNvPr id="85" name="文本框 84">
                <a:extLst>
                  <a:ext uri="{FF2B5EF4-FFF2-40B4-BE49-F238E27FC236}">
                    <a16:creationId xmlns:a16="http://schemas.microsoft.com/office/drawing/2014/main" id="{8D229815-B68B-4B99-8672-AD8CE05A2BBE}"/>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文本框 85">
                <a:extLst>
                  <a:ext uri="{FF2B5EF4-FFF2-40B4-BE49-F238E27FC236}">
                    <a16:creationId xmlns:a16="http://schemas.microsoft.com/office/drawing/2014/main" id="{9403C789-31D7-852C-E5C0-B0C466244D9F}"/>
                  </a:ext>
                </a:extLst>
              </p:cNvPr>
              <p:cNvSpPr txBox="1"/>
              <p:nvPr/>
            </p:nvSpPr>
            <p:spPr>
              <a:xfrm>
                <a:off x="7063731" y="5467846"/>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m:t>
                          </m:r>
                          <m:r>
                            <a:rPr lang="en-US" sz="2800" b="0" i="1" smtClean="0">
                              <a:latin typeface="Cambria Math" panose="02040503050406030204" pitchFamily="18" charset="0"/>
                            </a:rPr>
                            <m:t>𝑀</m:t>
                          </m:r>
                        </m:sub>
                      </m:sSub>
                    </m:oMath>
                  </m:oMathPara>
                </a14:m>
                <a:endParaRPr lang="en-US" sz="2800" dirty="0"/>
              </a:p>
            </p:txBody>
          </p:sp>
        </mc:Choice>
        <mc:Fallback xmlns="">
          <p:sp>
            <p:nvSpPr>
              <p:cNvPr id="86" name="文本框 85">
                <a:extLst>
                  <a:ext uri="{FF2B5EF4-FFF2-40B4-BE49-F238E27FC236}">
                    <a16:creationId xmlns:a16="http://schemas.microsoft.com/office/drawing/2014/main" id="{9403C789-31D7-852C-E5C0-B0C466244D9F}"/>
                  </a:ext>
                </a:extLst>
              </p:cNvPr>
              <p:cNvSpPr txBox="1">
                <a:spLocks noRot="1" noChangeAspect="1" noMove="1" noResize="1" noEditPoints="1" noAdjustHandles="1" noChangeArrowheads="1" noChangeShapeType="1" noTextEdit="1"/>
              </p:cNvSpPr>
              <p:nvPr/>
            </p:nvSpPr>
            <p:spPr>
              <a:xfrm>
                <a:off x="7063731" y="5467846"/>
                <a:ext cx="858296" cy="542136"/>
              </a:xfrm>
              <a:prstGeom prst="rect">
                <a:avLst/>
              </a:prstGeom>
              <a:blipFill>
                <a:blip r:embed="rId18"/>
                <a:stretch>
                  <a:fillRect/>
                </a:stretch>
              </a:blipFill>
            </p:spPr>
            <p:txBody>
              <a:bodyPr/>
              <a:lstStyle/>
              <a:p>
                <a:r>
                  <a:rPr lang="en-US">
                    <a:noFill/>
                  </a:rPr>
                  <a:t> </a:t>
                </a:r>
              </a:p>
            </p:txBody>
          </p:sp>
        </mc:Fallback>
      </mc:AlternateContent>
      <p:sp>
        <p:nvSpPr>
          <p:cNvPr id="92" name="文本框 91">
            <a:extLst>
              <a:ext uri="{FF2B5EF4-FFF2-40B4-BE49-F238E27FC236}">
                <a16:creationId xmlns:a16="http://schemas.microsoft.com/office/drawing/2014/main" id="{C2F19921-94BC-9F69-52DF-884C5515419C}"/>
              </a:ext>
            </a:extLst>
          </p:cNvPr>
          <p:cNvSpPr txBox="1"/>
          <p:nvPr/>
        </p:nvSpPr>
        <p:spPr>
          <a:xfrm>
            <a:off x="1248500" y="3111789"/>
            <a:ext cx="1285570" cy="584775"/>
          </a:xfrm>
          <a:prstGeom prst="rect">
            <a:avLst/>
          </a:prstGeom>
          <a:noFill/>
        </p:spPr>
        <p:txBody>
          <a:bodyPr wrap="square">
            <a:spAutoFit/>
          </a:bodyPr>
          <a:lstStyle/>
          <a:p>
            <a:r>
              <a:rPr lang="en-US" sz="3200" b="0" dirty="0"/>
              <a:t>Setup:</a:t>
            </a:r>
            <a:endParaRPr lang="en-US" sz="3200" dirty="0"/>
          </a:p>
        </p:txBody>
      </p:sp>
      <mc:AlternateContent xmlns:mc="http://schemas.openxmlformats.org/markup-compatibility/2006" xmlns:a14="http://schemas.microsoft.com/office/drawing/2010/main">
        <mc:Choice Requires="a14">
          <p:sp>
            <p:nvSpPr>
              <p:cNvPr id="110" name="文本框 109">
                <a:extLst>
                  <a:ext uri="{FF2B5EF4-FFF2-40B4-BE49-F238E27FC236}">
                    <a16:creationId xmlns:a16="http://schemas.microsoft.com/office/drawing/2014/main" id="{E6E9E033-F2E5-CA14-B212-6608B8823A8D}"/>
                  </a:ext>
                </a:extLst>
              </p:cNvPr>
              <p:cNvSpPr txBox="1"/>
              <p:nvPr/>
            </p:nvSpPr>
            <p:spPr>
              <a:xfrm>
                <a:off x="8610703" y="5014236"/>
                <a:ext cx="3391495" cy="1569660"/>
              </a:xfrm>
              <a:prstGeom prst="rect">
                <a:avLst/>
              </a:prstGeom>
              <a:noFill/>
            </p:spPr>
            <p:txBody>
              <a:bodyPr wrap="square">
                <a:spAutoFit/>
              </a:bodyPr>
              <a:lstStyle/>
              <a:p>
                <a:r>
                  <a:rPr lang="en-US" altLang="zh-CN" sz="3200" dirty="0">
                    <a:solidFill>
                      <a:schemeClr val="tx1"/>
                    </a:solidFill>
                  </a:rPr>
                  <a:t>Comm. cost for setup is </a:t>
                </a:r>
                <a:r>
                  <a:rPr lang="en-US" altLang="zh-CN" sz="3200" dirty="0">
                    <a:solidFill>
                      <a:srgbClr val="FF0000"/>
                    </a:solidFill>
                  </a:rPr>
                  <a:t>prohibitive</a:t>
                </a:r>
                <a:r>
                  <a:rPr lang="en-US" altLang="zh-CN" sz="3200" dirty="0">
                    <a:solidFill>
                      <a:schemeClr val="tx1"/>
                    </a:solidFill>
                  </a:rPr>
                  <a:t> </a:t>
                </a:r>
              </a:p>
              <a:p>
                <a:r>
                  <a:rPr lang="en-US" altLang="zh-CN" sz="3200" dirty="0">
                    <a:solidFill>
                      <a:schemeClr val="tx1"/>
                    </a:solidFill>
                  </a:rPr>
                  <a:t>(for large </a:t>
                </a:r>
                <a14:m>
                  <m:oMath xmlns:m="http://schemas.openxmlformats.org/officeDocument/2006/math">
                    <m:r>
                      <a:rPr lang="en-US" altLang="zh-CN" sz="3200" b="0" i="1" smtClean="0">
                        <a:solidFill>
                          <a:schemeClr val="tx1"/>
                        </a:solidFill>
                        <a:latin typeface="Cambria Math" panose="02040503050406030204" pitchFamily="18" charset="0"/>
                      </a:rPr>
                      <m:t>𝑀</m:t>
                    </m:r>
                  </m:oMath>
                </a14:m>
                <a:r>
                  <a:rPr lang="en-US" altLang="zh-CN" sz="3200" dirty="0">
                    <a:solidFill>
                      <a:schemeClr val="tx1"/>
                    </a:solidFill>
                  </a:rPr>
                  <a:t>)</a:t>
                </a:r>
              </a:p>
            </p:txBody>
          </p:sp>
        </mc:Choice>
        <mc:Fallback xmlns="">
          <p:sp>
            <p:nvSpPr>
              <p:cNvPr id="110" name="文本框 109">
                <a:extLst>
                  <a:ext uri="{FF2B5EF4-FFF2-40B4-BE49-F238E27FC236}">
                    <a16:creationId xmlns:a16="http://schemas.microsoft.com/office/drawing/2014/main" id="{E6E9E033-F2E5-CA14-B212-6608B8823A8D}"/>
                  </a:ext>
                </a:extLst>
              </p:cNvPr>
              <p:cNvSpPr txBox="1">
                <a:spLocks noRot="1" noChangeAspect="1" noMove="1" noResize="1" noEditPoints="1" noAdjustHandles="1" noChangeArrowheads="1" noChangeShapeType="1" noTextEdit="1"/>
              </p:cNvSpPr>
              <p:nvPr/>
            </p:nvSpPr>
            <p:spPr>
              <a:xfrm>
                <a:off x="8610703" y="5014236"/>
                <a:ext cx="3391495" cy="1569660"/>
              </a:xfrm>
              <a:prstGeom prst="rect">
                <a:avLst/>
              </a:prstGeom>
              <a:blipFill>
                <a:blip r:embed="rId19"/>
                <a:stretch>
                  <a:fillRect l="-4676" t="-5058" r="-2338" b="-12451"/>
                </a:stretch>
              </a:blipFill>
            </p:spPr>
            <p:txBody>
              <a:bodyPr/>
              <a:lstStyle/>
              <a:p>
                <a:r>
                  <a:rPr lang="en-US">
                    <a:noFill/>
                  </a:rPr>
                  <a:t> </a:t>
                </a:r>
              </a:p>
            </p:txBody>
          </p:sp>
        </mc:Fallback>
      </mc:AlternateContent>
    </p:spTree>
    <p:extLst>
      <p:ext uri="{BB962C8B-B14F-4D97-AF65-F5344CB8AC3E}">
        <p14:creationId xmlns:p14="http://schemas.microsoft.com/office/powerpoint/2010/main" val="69323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3D1326DA-A519-BF04-6FE8-3AE84FDD7113}"/>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Abstraction: Single Server Aggregation</a:t>
            </a:r>
          </a:p>
        </p:txBody>
      </p:sp>
      <p:pic>
        <p:nvPicPr>
          <p:cNvPr id="16" name="图形 15" descr="云 轮廓">
            <a:extLst>
              <a:ext uri="{FF2B5EF4-FFF2-40B4-BE49-F238E27FC236}">
                <a16:creationId xmlns:a16="http://schemas.microsoft.com/office/drawing/2014/main" id="{E4823B6A-C2FD-99FA-946E-E17F65A57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310" y="3239425"/>
            <a:ext cx="1021082" cy="1021082"/>
          </a:xfrm>
          <a:prstGeom prst="rect">
            <a:avLst/>
          </a:prstGeom>
        </p:spPr>
      </p:pic>
      <p:grpSp>
        <p:nvGrpSpPr>
          <p:cNvPr id="41" name="组合 40">
            <a:extLst>
              <a:ext uri="{FF2B5EF4-FFF2-40B4-BE49-F238E27FC236}">
                <a16:creationId xmlns:a16="http://schemas.microsoft.com/office/drawing/2014/main" id="{204DA585-A8E7-0F92-9075-77899C698A35}"/>
              </a:ext>
            </a:extLst>
          </p:cNvPr>
          <p:cNvGrpSpPr/>
          <p:nvPr/>
        </p:nvGrpSpPr>
        <p:grpSpPr>
          <a:xfrm rot="2114218">
            <a:off x="2466285" y="3206500"/>
            <a:ext cx="1315005" cy="115902"/>
            <a:chOff x="3513698" y="3587378"/>
            <a:chExt cx="1947158" cy="171619"/>
          </a:xfrm>
        </p:grpSpPr>
        <p:cxnSp>
          <p:nvCxnSpPr>
            <p:cNvPr id="22" name="直接箭头连接符 21">
              <a:extLst>
                <a:ext uri="{FF2B5EF4-FFF2-40B4-BE49-F238E27FC236}">
                  <a16:creationId xmlns:a16="http://schemas.microsoft.com/office/drawing/2014/main" id="{4880DF4E-8429-E4AF-EB26-593572B154E3}"/>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8" name="直接箭头连接符 37">
              <a:extLst>
                <a:ext uri="{FF2B5EF4-FFF2-40B4-BE49-F238E27FC236}">
                  <a16:creationId xmlns:a16="http://schemas.microsoft.com/office/drawing/2014/main" id="{C19C78B0-F0B3-0B9A-AD7E-81505B8E5746}"/>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20" name="图形 19" descr="智能手机 轮廓">
            <a:extLst>
              <a:ext uri="{FF2B5EF4-FFF2-40B4-BE49-F238E27FC236}">
                <a16:creationId xmlns:a16="http://schemas.microsoft.com/office/drawing/2014/main" id="{5C70392F-FC92-0855-D852-64201FD43A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325" y="1926458"/>
            <a:ext cx="914400" cy="914400"/>
          </a:xfrm>
          <a:prstGeom prst="rect">
            <a:avLst/>
          </a:prstGeom>
        </p:spPr>
      </p:pic>
      <p:pic>
        <p:nvPicPr>
          <p:cNvPr id="21" name="图形 20" descr="智能手机 轮廓">
            <a:extLst>
              <a:ext uri="{FF2B5EF4-FFF2-40B4-BE49-F238E27FC236}">
                <a16:creationId xmlns:a16="http://schemas.microsoft.com/office/drawing/2014/main" id="{E034CCE3-B288-085B-5CAE-26726B6EA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4572" y="3346107"/>
            <a:ext cx="914400" cy="914400"/>
          </a:xfrm>
          <a:prstGeom prst="rect">
            <a:avLst/>
          </a:prstGeom>
        </p:spPr>
      </p:pic>
      <p:pic>
        <p:nvPicPr>
          <p:cNvPr id="23" name="图形 22" descr="智能手机 轮廓">
            <a:extLst>
              <a:ext uri="{FF2B5EF4-FFF2-40B4-BE49-F238E27FC236}">
                <a16:creationId xmlns:a16="http://schemas.microsoft.com/office/drawing/2014/main" id="{8BFB4D21-CC84-0B06-5E73-F9DC053BC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348" y="4628578"/>
            <a:ext cx="914400" cy="914400"/>
          </a:xfrm>
          <a:prstGeom prst="rect">
            <a:avLst/>
          </a:prstGeom>
        </p:spPr>
      </p:pic>
      <p:pic>
        <p:nvPicPr>
          <p:cNvPr id="24" name="图形 23" descr="智能手机 轮廓">
            <a:extLst>
              <a:ext uri="{FF2B5EF4-FFF2-40B4-BE49-F238E27FC236}">
                <a16:creationId xmlns:a16="http://schemas.microsoft.com/office/drawing/2014/main" id="{89F13905-DF91-3B31-2D6C-B3772EDE4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08" y="2090554"/>
            <a:ext cx="914400" cy="914400"/>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1699A54-E8AF-7953-8186-6B8A82BFBA17}"/>
                  </a:ext>
                </a:extLst>
              </p:cNvPr>
              <p:cNvSpPr txBox="1"/>
              <p:nvPr/>
            </p:nvSpPr>
            <p:spPr>
              <a:xfrm>
                <a:off x="3860735" y="4139013"/>
                <a:ext cx="377893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b="0" i="1" dirty="0"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dirty="0" smtClean="0">
                              <a:latin typeface="Cambria Math" panose="02040503050406030204" pitchFamily="18" charset="0"/>
                            </a:rPr>
                            <m:t>𝑈</m:t>
                          </m:r>
                        </m:sub>
                      </m:sSub>
                      <m:r>
                        <a:rPr lang="en-US" sz="2800" b="0" i="1" dirty="0" smtClean="0">
                          <a:latin typeface="Cambria Math" panose="02040503050406030204" pitchFamily="18" charset="0"/>
                        </a:rPr>
                        <m:t>=</m:t>
                      </m:r>
                      <m:r>
                        <m:rPr>
                          <m:sty m:val="p"/>
                        </m:rPr>
                        <a:rPr lang="en-US" sz="2800" b="0" i="0" smtClean="0">
                          <a:latin typeface="Cambria Math" panose="02040503050406030204" pitchFamily="18" charset="0"/>
                        </a:rPr>
                        <m:t>sum</m:t>
                      </m:r>
                      <m:r>
                        <a:rPr lang="en-US" sz="2800" b="0" i="0"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1</m:t>
                          </m:r>
                        </m:sub>
                      </m:sSub>
                      <m:r>
                        <a:rPr lang="en-US" sz="2800" b="0" i="0" smtClean="0">
                          <a:latin typeface="Cambria Math" panose="02040503050406030204" pitchFamily="18" charset="0"/>
                        </a:rPr>
                        <m:t>,</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𝑀</m:t>
                          </m:r>
                        </m:sub>
                      </m:sSub>
                      <m:r>
                        <a:rPr lang="en-US" sz="2800" b="0" i="1" smtClean="0">
                          <a:latin typeface="Cambria Math" panose="02040503050406030204" pitchFamily="18" charset="0"/>
                        </a:rPr>
                        <m:t>)</m:t>
                      </m:r>
                    </m:oMath>
                  </m:oMathPara>
                </a14:m>
                <a:endParaRPr lang="en-US" sz="2800" dirty="0"/>
              </a:p>
            </p:txBody>
          </p:sp>
        </mc:Choice>
        <mc:Fallback xmlns="">
          <p:sp>
            <p:nvSpPr>
              <p:cNvPr id="18" name="文本框 17">
                <a:extLst>
                  <a:ext uri="{FF2B5EF4-FFF2-40B4-BE49-F238E27FC236}">
                    <a16:creationId xmlns:a16="http://schemas.microsoft.com/office/drawing/2014/main" id="{F1699A54-E8AF-7953-8186-6B8A82BFBA17}"/>
                  </a:ext>
                </a:extLst>
              </p:cNvPr>
              <p:cNvSpPr txBox="1">
                <a:spLocks noRot="1" noChangeAspect="1" noMove="1" noResize="1" noEditPoints="1" noAdjustHandles="1" noChangeArrowheads="1" noChangeShapeType="1" noTextEdit="1"/>
              </p:cNvSpPr>
              <p:nvPr/>
            </p:nvSpPr>
            <p:spPr>
              <a:xfrm>
                <a:off x="3860735" y="4139013"/>
                <a:ext cx="3778930" cy="523220"/>
              </a:xfrm>
              <a:prstGeom prst="rect">
                <a:avLst/>
              </a:prstGeom>
              <a:blipFill>
                <a:blip r:embed="rId7"/>
                <a:stretch>
                  <a:fillRect/>
                </a:stretch>
              </a:blipFill>
            </p:spPr>
            <p:txBody>
              <a:bodyPr/>
              <a:lstStyle/>
              <a:p>
                <a:r>
                  <a:rPr lang="en-US">
                    <a:noFill/>
                  </a:rPr>
                  <a:t> </a:t>
                </a:r>
              </a:p>
            </p:txBody>
          </p:sp>
        </mc:Fallback>
      </mc:AlternateContent>
      <p:grpSp>
        <p:nvGrpSpPr>
          <p:cNvPr id="11" name="组合 10">
            <a:extLst>
              <a:ext uri="{FF2B5EF4-FFF2-40B4-BE49-F238E27FC236}">
                <a16:creationId xmlns:a16="http://schemas.microsoft.com/office/drawing/2014/main" id="{93A297D8-6083-A39F-D5F9-5CE00D633291}"/>
              </a:ext>
            </a:extLst>
          </p:cNvPr>
          <p:cNvGrpSpPr/>
          <p:nvPr/>
        </p:nvGrpSpPr>
        <p:grpSpPr>
          <a:xfrm rot="8452038">
            <a:off x="4303963" y="3156388"/>
            <a:ext cx="1315005" cy="115902"/>
            <a:chOff x="3513698" y="3587378"/>
            <a:chExt cx="1947158" cy="171619"/>
          </a:xfrm>
        </p:grpSpPr>
        <p:cxnSp>
          <p:nvCxnSpPr>
            <p:cNvPr id="12" name="直接箭头连接符 11">
              <a:extLst>
                <a:ext uri="{FF2B5EF4-FFF2-40B4-BE49-F238E27FC236}">
                  <a16:creationId xmlns:a16="http://schemas.microsoft.com/office/drawing/2014/main" id="{58D3B271-A1BF-33EE-9ABC-824B5EF1F772}"/>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4764D295-7050-7E59-17C5-0921DD501282}"/>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4" name="组合 13">
            <a:extLst>
              <a:ext uri="{FF2B5EF4-FFF2-40B4-BE49-F238E27FC236}">
                <a16:creationId xmlns:a16="http://schemas.microsoft.com/office/drawing/2014/main" id="{A76F0066-05E5-3D9F-D795-D30E6119ADFD}"/>
              </a:ext>
            </a:extLst>
          </p:cNvPr>
          <p:cNvGrpSpPr/>
          <p:nvPr/>
        </p:nvGrpSpPr>
        <p:grpSpPr>
          <a:xfrm>
            <a:off x="2182549" y="3770352"/>
            <a:ext cx="1315005" cy="115902"/>
            <a:chOff x="3513698" y="3587378"/>
            <a:chExt cx="1947158" cy="171619"/>
          </a:xfrm>
        </p:grpSpPr>
        <p:cxnSp>
          <p:nvCxnSpPr>
            <p:cNvPr id="15" name="直接箭头连接符 14">
              <a:extLst>
                <a:ext uri="{FF2B5EF4-FFF2-40B4-BE49-F238E27FC236}">
                  <a16:creationId xmlns:a16="http://schemas.microsoft.com/office/drawing/2014/main" id="{EBCDAA9F-8358-AB01-3F2D-06D00FE3EF1F}"/>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941C3FF7-17E4-577A-BE25-36F720B8419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9" name="组合 18">
            <a:extLst>
              <a:ext uri="{FF2B5EF4-FFF2-40B4-BE49-F238E27FC236}">
                <a16:creationId xmlns:a16="http://schemas.microsoft.com/office/drawing/2014/main" id="{C95FBD8A-8E39-E3CF-1072-269A78D6EF1C}"/>
              </a:ext>
            </a:extLst>
          </p:cNvPr>
          <p:cNvGrpSpPr/>
          <p:nvPr/>
        </p:nvGrpSpPr>
        <p:grpSpPr>
          <a:xfrm rot="19343846">
            <a:off x="2421892" y="4403945"/>
            <a:ext cx="1315005" cy="115902"/>
            <a:chOff x="3513698" y="3587378"/>
            <a:chExt cx="1947158" cy="171619"/>
          </a:xfrm>
        </p:grpSpPr>
        <p:cxnSp>
          <p:nvCxnSpPr>
            <p:cNvPr id="25" name="直接箭头连接符 24">
              <a:extLst>
                <a:ext uri="{FF2B5EF4-FFF2-40B4-BE49-F238E27FC236}">
                  <a16:creationId xmlns:a16="http://schemas.microsoft.com/office/drawing/2014/main" id="{1E643F5B-E564-9D8A-687A-0F9414C687B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a:extLst>
                <a:ext uri="{FF2B5EF4-FFF2-40B4-BE49-F238E27FC236}">
                  <a16:creationId xmlns:a16="http://schemas.microsoft.com/office/drawing/2014/main" id="{96FB86E7-0660-1049-F377-B48FF370AA8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sp>
        <p:nvSpPr>
          <p:cNvPr id="27" name="文本框 26">
            <a:extLst>
              <a:ext uri="{FF2B5EF4-FFF2-40B4-BE49-F238E27FC236}">
                <a16:creationId xmlns:a16="http://schemas.microsoft.com/office/drawing/2014/main" id="{3755346C-BF15-AD40-0D7B-970666E203E0}"/>
              </a:ext>
            </a:extLst>
          </p:cNvPr>
          <p:cNvSpPr txBox="1"/>
          <p:nvPr/>
        </p:nvSpPr>
        <p:spPr>
          <a:xfrm>
            <a:off x="3884174" y="2212095"/>
            <a:ext cx="710218"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54DFA84-F2D3-5A53-C7D2-5EF7D92203CB}"/>
                  </a:ext>
                </a:extLst>
              </p:cNvPr>
              <p:cNvSpPr txBox="1"/>
              <p:nvPr/>
            </p:nvSpPr>
            <p:spPr>
              <a:xfrm>
                <a:off x="2566284" y="2135284"/>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1</m:t>
                          </m:r>
                        </m:sub>
                      </m:sSub>
                    </m:oMath>
                  </m:oMathPara>
                </a14:m>
                <a:endParaRPr lang="en-US" sz="2800" dirty="0"/>
              </a:p>
            </p:txBody>
          </p:sp>
        </mc:Choice>
        <mc:Fallback xmlns="">
          <p:sp>
            <p:nvSpPr>
              <p:cNvPr id="28" name="文本框 27">
                <a:extLst>
                  <a:ext uri="{FF2B5EF4-FFF2-40B4-BE49-F238E27FC236}">
                    <a16:creationId xmlns:a16="http://schemas.microsoft.com/office/drawing/2014/main" id="{C54DFA84-F2D3-5A53-C7D2-5EF7D92203CB}"/>
                  </a:ext>
                </a:extLst>
              </p:cNvPr>
              <p:cNvSpPr txBox="1">
                <a:spLocks noRot="1" noChangeAspect="1" noMove="1" noResize="1" noEditPoints="1" noAdjustHandles="1" noChangeArrowheads="1" noChangeShapeType="1" noTextEdit="1"/>
              </p:cNvSpPr>
              <p:nvPr/>
            </p:nvSpPr>
            <p:spPr>
              <a:xfrm>
                <a:off x="2566284" y="2135284"/>
                <a:ext cx="603849" cy="52322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00FB895-5102-10E6-FC7C-66A3C021489B}"/>
                  </a:ext>
                </a:extLst>
              </p:cNvPr>
              <p:cNvSpPr txBox="1"/>
              <p:nvPr/>
            </p:nvSpPr>
            <p:spPr>
              <a:xfrm>
                <a:off x="2055061" y="2992521"/>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2</m:t>
                          </m:r>
                        </m:sub>
                      </m:sSub>
                    </m:oMath>
                  </m:oMathPara>
                </a14:m>
                <a:endParaRPr lang="en-US" sz="2800" dirty="0"/>
              </a:p>
            </p:txBody>
          </p:sp>
        </mc:Choice>
        <mc:Fallback xmlns="">
          <p:sp>
            <p:nvSpPr>
              <p:cNvPr id="29" name="文本框 28">
                <a:extLst>
                  <a:ext uri="{FF2B5EF4-FFF2-40B4-BE49-F238E27FC236}">
                    <a16:creationId xmlns:a16="http://schemas.microsoft.com/office/drawing/2014/main" id="{B00FB895-5102-10E6-FC7C-66A3C021489B}"/>
                  </a:ext>
                </a:extLst>
              </p:cNvPr>
              <p:cNvSpPr txBox="1">
                <a:spLocks noRot="1" noChangeAspect="1" noMove="1" noResize="1" noEditPoints="1" noAdjustHandles="1" noChangeArrowheads="1" noChangeShapeType="1" noTextEdit="1"/>
              </p:cNvSpPr>
              <p:nvPr/>
            </p:nvSpPr>
            <p:spPr>
              <a:xfrm>
                <a:off x="2055061" y="2992521"/>
                <a:ext cx="603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9229FAE-4541-6852-FF42-1031FA904B4B}"/>
                  </a:ext>
                </a:extLst>
              </p:cNvPr>
              <p:cNvSpPr txBox="1"/>
              <p:nvPr/>
            </p:nvSpPr>
            <p:spPr>
              <a:xfrm>
                <a:off x="2196575" y="4136198"/>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3</m:t>
                          </m:r>
                        </m:sub>
                      </m:sSub>
                    </m:oMath>
                  </m:oMathPara>
                </a14:m>
                <a:endParaRPr lang="en-US" sz="2800" dirty="0"/>
              </a:p>
            </p:txBody>
          </p:sp>
        </mc:Choice>
        <mc:Fallback xmlns="">
          <p:sp>
            <p:nvSpPr>
              <p:cNvPr id="30" name="文本框 29">
                <a:extLst>
                  <a:ext uri="{FF2B5EF4-FFF2-40B4-BE49-F238E27FC236}">
                    <a16:creationId xmlns:a16="http://schemas.microsoft.com/office/drawing/2014/main" id="{89229FAE-4541-6852-FF42-1031FA904B4B}"/>
                  </a:ext>
                </a:extLst>
              </p:cNvPr>
              <p:cNvSpPr txBox="1">
                <a:spLocks noRot="1" noChangeAspect="1" noMove="1" noResize="1" noEditPoints="1" noAdjustHandles="1" noChangeArrowheads="1" noChangeShapeType="1" noTextEdit="1"/>
              </p:cNvSpPr>
              <p:nvPr/>
            </p:nvSpPr>
            <p:spPr>
              <a:xfrm>
                <a:off x="2196575" y="4136198"/>
                <a:ext cx="603849"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B7D57B8-87F2-7BF5-E5DF-EEDA88B71865}"/>
                  </a:ext>
                </a:extLst>
              </p:cNvPr>
              <p:cNvSpPr txBox="1"/>
              <p:nvPr/>
            </p:nvSpPr>
            <p:spPr>
              <a:xfrm>
                <a:off x="4937428" y="2129809"/>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𝑀</m:t>
                          </m:r>
                        </m:sub>
                      </m:sSub>
                    </m:oMath>
                  </m:oMathPara>
                </a14:m>
                <a:endParaRPr lang="en-US" sz="2800" dirty="0"/>
              </a:p>
            </p:txBody>
          </p:sp>
        </mc:Choice>
        <mc:Fallback xmlns="">
          <p:sp>
            <p:nvSpPr>
              <p:cNvPr id="31" name="文本框 30">
                <a:extLst>
                  <a:ext uri="{FF2B5EF4-FFF2-40B4-BE49-F238E27FC236}">
                    <a16:creationId xmlns:a16="http://schemas.microsoft.com/office/drawing/2014/main" id="{CB7D57B8-87F2-7BF5-E5DF-EEDA88B71865}"/>
                  </a:ext>
                </a:extLst>
              </p:cNvPr>
              <p:cNvSpPr txBox="1">
                <a:spLocks noRot="1" noChangeAspect="1" noMove="1" noResize="1" noEditPoints="1" noAdjustHandles="1" noChangeArrowheads="1" noChangeShapeType="1" noTextEdit="1"/>
              </p:cNvSpPr>
              <p:nvPr/>
            </p:nvSpPr>
            <p:spPr>
              <a:xfrm>
                <a:off x="4937428" y="2129809"/>
                <a:ext cx="603849" cy="523220"/>
              </a:xfrm>
              <a:prstGeom prst="rect">
                <a:avLst/>
              </a:prstGeom>
              <a:blipFill>
                <a:blip r:embed="rId11"/>
                <a:stretch>
                  <a:fillRect r="-1010"/>
                </a:stretch>
              </a:blipFill>
            </p:spPr>
            <p:txBody>
              <a:bodyPr/>
              <a:lstStyle/>
              <a:p>
                <a:r>
                  <a:rPr lang="en-US">
                    <a:noFill/>
                  </a:rPr>
                  <a:t> </a:t>
                </a:r>
              </a:p>
            </p:txBody>
          </p:sp>
        </mc:Fallback>
      </mc:AlternateContent>
      <p:pic>
        <p:nvPicPr>
          <p:cNvPr id="33" name="图形 32" descr="数据库 纯色填充">
            <a:extLst>
              <a:ext uri="{FF2B5EF4-FFF2-40B4-BE49-F238E27FC236}">
                <a16:creationId xmlns:a16="http://schemas.microsoft.com/office/drawing/2014/main" id="{34AEC175-A7EF-BB8F-1D38-3826129CF9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78925" y="3422643"/>
            <a:ext cx="567336" cy="567336"/>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AE7EA245-C40E-2DC4-ED56-D91F3D380427}"/>
                  </a:ext>
                </a:extLst>
              </p:cNvPr>
              <p:cNvSpPr txBox="1"/>
              <p:nvPr/>
            </p:nvSpPr>
            <p:spPr>
              <a:xfrm>
                <a:off x="7314439" y="4397808"/>
                <a:ext cx="4360383" cy="107721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Server learns </a:t>
                </a:r>
                <a14:m>
                  <m:oMath xmlns:m="http://schemas.openxmlformats.org/officeDocument/2006/math">
                    <m:sSub>
                      <m:sSubPr>
                        <m:ctrlPr>
                          <a:rPr lang="en-US" altLang="zh-CN" sz="3200" b="0" i="1" dirty="0" smtClean="0">
                            <a:latin typeface="Cambria Math" panose="02040503050406030204" pitchFamily="18" charset="0"/>
                          </a:rPr>
                        </m:ctrlPr>
                      </m:sSubPr>
                      <m:e>
                        <m:acc>
                          <m:accPr>
                            <m:chr m:val="⃗"/>
                            <m:ctrlPr>
                              <a:rPr lang="en-US" altLang="zh-CN" sz="3200" b="0" i="1" smtClean="0">
                                <a:latin typeface="Cambria Math" panose="02040503050406030204" pitchFamily="18" charset="0"/>
                              </a:rPr>
                            </m:ctrlPr>
                          </m:accPr>
                          <m:e>
                            <m:r>
                              <a:rPr lang="en-US" altLang="zh-CN" sz="3200" b="0" i="1" smtClean="0">
                                <a:latin typeface="Cambria Math" panose="02040503050406030204" pitchFamily="18" charset="0"/>
                              </a:rPr>
                              <m:t>𝑚</m:t>
                            </m:r>
                          </m:e>
                        </m:acc>
                      </m:e>
                      <m:sub>
                        <m:r>
                          <a:rPr lang="en-US" altLang="zh-CN" sz="3200" b="0" i="1" dirty="0" smtClean="0">
                            <a:latin typeface="Cambria Math" panose="02040503050406030204" pitchFamily="18" charset="0"/>
                          </a:rPr>
                          <m:t>𝑈</m:t>
                        </m:r>
                      </m:sub>
                    </m:sSub>
                  </m:oMath>
                </a14:m>
                <a:r>
                  <a:rPr lang="en-US" sz="3200" dirty="0"/>
                  <a:t>,</a:t>
                </a:r>
                <a:r>
                  <a:rPr lang="en-US" sz="3200" dirty="0">
                    <a:solidFill>
                      <a:srgbClr val="FF0000"/>
                    </a:solidFill>
                  </a:rPr>
                  <a:t> </a:t>
                </a:r>
              </a:p>
              <a:p>
                <a:r>
                  <a:rPr lang="en-US" sz="3200" dirty="0">
                    <a:solidFill>
                      <a:srgbClr val="FF0000"/>
                    </a:solidFill>
                  </a:rPr>
                  <a:t>	and nothing else.</a:t>
                </a:r>
              </a:p>
            </p:txBody>
          </p:sp>
        </mc:Choice>
        <mc:Fallback xmlns="">
          <p:sp>
            <p:nvSpPr>
              <p:cNvPr id="4" name="文本框 3">
                <a:extLst>
                  <a:ext uri="{FF2B5EF4-FFF2-40B4-BE49-F238E27FC236}">
                    <a16:creationId xmlns:a16="http://schemas.microsoft.com/office/drawing/2014/main" id="{AE7EA245-C40E-2DC4-ED56-D91F3D380427}"/>
                  </a:ext>
                </a:extLst>
              </p:cNvPr>
              <p:cNvSpPr txBox="1">
                <a:spLocks noRot="1" noChangeAspect="1" noMove="1" noResize="1" noEditPoints="1" noAdjustHandles="1" noChangeArrowheads="1" noChangeShapeType="1" noTextEdit="1"/>
              </p:cNvSpPr>
              <p:nvPr/>
            </p:nvSpPr>
            <p:spPr>
              <a:xfrm>
                <a:off x="7314439" y="4397808"/>
                <a:ext cx="4360383" cy="1077218"/>
              </a:xfrm>
              <a:prstGeom prst="rect">
                <a:avLst/>
              </a:prstGeom>
              <a:blipFill>
                <a:blip r:embed="rId14"/>
                <a:stretch>
                  <a:fillRect l="-3217" t="-6780" b="-17514"/>
                </a:stretch>
              </a:blipFill>
            </p:spPr>
            <p:txBody>
              <a:bodyPr/>
              <a:lstStyle/>
              <a:p>
                <a:r>
                  <a:rPr lang="en-US">
                    <a:noFill/>
                  </a:rPr>
                  <a:t> </a:t>
                </a:r>
              </a:p>
            </p:txBody>
          </p:sp>
        </mc:Fallback>
      </mc:AlternateContent>
      <p:sp>
        <p:nvSpPr>
          <p:cNvPr id="10" name="文本框 9">
            <a:extLst>
              <a:ext uri="{FF2B5EF4-FFF2-40B4-BE49-F238E27FC236}">
                <a16:creationId xmlns:a16="http://schemas.microsoft.com/office/drawing/2014/main" id="{6D4EEE13-CA75-9CB0-D586-C6490DED7E34}"/>
              </a:ext>
            </a:extLst>
          </p:cNvPr>
          <p:cNvSpPr txBox="1"/>
          <p:nvPr/>
        </p:nvSpPr>
        <p:spPr>
          <a:xfrm>
            <a:off x="1480099" y="5808592"/>
            <a:ext cx="5578835" cy="584775"/>
          </a:xfrm>
          <a:prstGeom prst="rect">
            <a:avLst/>
          </a:prstGeom>
          <a:noFill/>
        </p:spPr>
        <p:txBody>
          <a:bodyPr wrap="square">
            <a:spAutoFit/>
          </a:bodyPr>
          <a:lstStyle/>
          <a:p>
            <a:pPr marL="285750" indent="-285750">
              <a:buFont typeface="Arial" panose="020B0604020202020204" pitchFamily="34" charset="0"/>
              <a:buChar char="•"/>
            </a:pPr>
            <a:r>
              <a:rPr lang="en-US" altLang="zh-CN" sz="3200" dirty="0"/>
              <a:t>Clients only interact w/ server</a:t>
            </a: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A590DB27-5B32-3111-6AF3-EFD786507140}"/>
                  </a:ext>
                </a:extLst>
              </p:cNvPr>
              <p:cNvSpPr txBox="1"/>
              <p:nvPr/>
            </p:nvSpPr>
            <p:spPr>
              <a:xfrm>
                <a:off x="6625344" y="2413334"/>
                <a:ext cx="5261855" cy="1598002"/>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FF0000"/>
                    </a:solidFill>
                  </a:rPr>
                  <a:t>Many</a:t>
                </a:r>
                <a:r>
                  <a:rPr lang="en-US" sz="3200" dirty="0"/>
                  <a:t> clients with inputs</a:t>
                </a:r>
              </a:p>
              <a:p>
                <a:pPr lvl="1"/>
                <a14:m>
                  <m:oMath xmlns:m="http://schemas.openxmlformats.org/officeDocument/2006/math">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1</m:t>
                        </m:r>
                      </m:sub>
                    </m:sSub>
                    <m:r>
                      <a:rPr lang="en-US" sz="3200">
                        <a:latin typeface="Cambria Math" panose="02040503050406030204" pitchFamily="18" charset="0"/>
                      </a:rPr>
                      <m:t>,</m:t>
                    </m:r>
                    <m:r>
                      <a:rPr lang="en-US" sz="3200" i="1">
                        <a:latin typeface="Cambria Math" panose="02040503050406030204" pitchFamily="18" charset="0"/>
                      </a:rPr>
                      <m:t>…</m:t>
                    </m:r>
                    <m:sSub>
                      <m:sSubPr>
                        <m:ctrlPr>
                          <a:rPr lang="en-US" sz="3200" i="1">
                            <a:latin typeface="Cambria Math" panose="02040503050406030204" pitchFamily="18" charset="0"/>
                          </a:rPr>
                        </m:ctrlPr>
                      </m:sSub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𝑀</m:t>
                        </m:r>
                      </m:sub>
                    </m:sSub>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𝑍</m:t>
                        </m:r>
                      </m:e>
                      <m:sub>
                        <m:r>
                          <a:rPr lang="en-US" sz="3200" i="1">
                            <a:latin typeface="Cambria Math" panose="02040503050406030204" pitchFamily="18" charset="0"/>
                          </a:rPr>
                          <m:t>𝐵</m:t>
                        </m:r>
                      </m:sub>
                      <m:sup>
                        <m:r>
                          <a:rPr lang="en-US" sz="3200" i="1">
                            <a:latin typeface="Cambria Math" panose="02040503050406030204" pitchFamily="18" charset="0"/>
                          </a:rPr>
                          <m:t>ℓ</m:t>
                        </m:r>
                      </m:sup>
                    </m:sSubSup>
                  </m:oMath>
                </a14:m>
                <a:r>
                  <a:rPr lang="en-US" sz="3200" dirty="0"/>
                  <a:t> </a:t>
                </a:r>
              </a:p>
              <a:p>
                <a:pPr lvl="1"/>
                <a:r>
                  <a:rPr lang="en-US" sz="3200" dirty="0"/>
                  <a:t>(</a:t>
                </a:r>
                <a:r>
                  <a:rPr lang="en-US" sz="3200" dirty="0">
                    <a:solidFill>
                      <a:srgbClr val="FF0000"/>
                    </a:solidFill>
                  </a:rPr>
                  <a:t>high-dim</a:t>
                </a:r>
                <a:r>
                  <a:rPr lang="en-US" sz="3200" dirty="0"/>
                  <a:t> integer vectors)</a:t>
                </a:r>
              </a:p>
            </p:txBody>
          </p:sp>
        </mc:Choice>
        <mc:Fallback xmlns="">
          <p:sp>
            <p:nvSpPr>
              <p:cNvPr id="32" name="文本框 31">
                <a:extLst>
                  <a:ext uri="{FF2B5EF4-FFF2-40B4-BE49-F238E27FC236}">
                    <a16:creationId xmlns:a16="http://schemas.microsoft.com/office/drawing/2014/main" id="{A590DB27-5B32-3111-6AF3-EFD786507140}"/>
                  </a:ext>
                </a:extLst>
              </p:cNvPr>
              <p:cNvSpPr txBox="1">
                <a:spLocks noRot="1" noChangeAspect="1" noMove="1" noResize="1" noEditPoints="1" noAdjustHandles="1" noChangeArrowheads="1" noChangeShapeType="1" noTextEdit="1"/>
              </p:cNvSpPr>
              <p:nvPr/>
            </p:nvSpPr>
            <p:spPr>
              <a:xfrm>
                <a:off x="6625344" y="2413334"/>
                <a:ext cx="5261855" cy="1598002"/>
              </a:xfrm>
              <a:prstGeom prst="rect">
                <a:avLst/>
              </a:prstGeom>
              <a:blipFill>
                <a:blip r:embed="rId15"/>
                <a:stretch>
                  <a:fillRect l="-2665" t="-4962" b="-11832"/>
                </a:stretch>
              </a:blipFill>
            </p:spPr>
            <p:txBody>
              <a:bodyPr/>
              <a:lstStyle/>
              <a:p>
                <a:r>
                  <a:rPr lang="en-US">
                    <a:noFill/>
                  </a:rPr>
                  <a:t> </a:t>
                </a:r>
              </a:p>
            </p:txBody>
          </p:sp>
        </mc:Fallback>
      </mc:AlternateContent>
      <p:sp>
        <p:nvSpPr>
          <p:cNvPr id="42" name="文本框 41">
            <a:extLst>
              <a:ext uri="{FF2B5EF4-FFF2-40B4-BE49-F238E27FC236}">
                <a16:creationId xmlns:a16="http://schemas.microsoft.com/office/drawing/2014/main" id="{4B9A8CD1-6DD1-4240-FC42-56771EFB33BB}"/>
              </a:ext>
            </a:extLst>
          </p:cNvPr>
          <p:cNvSpPr txBox="1"/>
          <p:nvPr/>
        </p:nvSpPr>
        <p:spPr>
          <a:xfrm>
            <a:off x="5238166" y="1416357"/>
            <a:ext cx="3498780" cy="523220"/>
          </a:xfrm>
          <a:prstGeom prst="rect">
            <a:avLst/>
          </a:prstGeom>
          <a:noFill/>
        </p:spPr>
        <p:txBody>
          <a:bodyPr wrap="square" rtlCol="0">
            <a:spAutoFit/>
          </a:bodyPr>
          <a:lstStyle/>
          <a:p>
            <a:r>
              <a:rPr lang="en-US" sz="2800" dirty="0"/>
              <a:t>[</a:t>
            </a:r>
            <a:r>
              <a:rPr lang="en-US" sz="2800" dirty="0" err="1"/>
              <a:t>Bonawitz</a:t>
            </a:r>
            <a:r>
              <a:rPr lang="en-US" sz="2800" dirty="0"/>
              <a:t> et al. 2017]</a:t>
            </a:r>
          </a:p>
        </p:txBody>
      </p:sp>
    </p:spTree>
    <p:extLst>
      <p:ext uri="{BB962C8B-B14F-4D97-AF65-F5344CB8AC3E}">
        <p14:creationId xmlns:p14="http://schemas.microsoft.com/office/powerpoint/2010/main" val="25179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070" y="5730341"/>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6036" y="3748630"/>
            <a:ext cx="914400" cy="914400"/>
          </a:xfrm>
          <a:prstGeom prst="rect">
            <a:avLst/>
          </a:prstGeom>
        </p:spPr>
      </p:pic>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2742" y="5404003"/>
            <a:ext cx="567336" cy="567336"/>
          </a:xfrm>
          <a:prstGeom prst="rect">
            <a:avLst/>
          </a:prstGeom>
        </p:spPr>
      </p:pic>
      <p:cxnSp>
        <p:nvCxnSpPr>
          <p:cNvPr id="54" name="直接箭头连接符 53">
            <a:extLst>
              <a:ext uri="{FF2B5EF4-FFF2-40B4-BE49-F238E27FC236}">
                <a16:creationId xmlns:a16="http://schemas.microsoft.com/office/drawing/2014/main" id="{4D880F28-D59F-1FB1-56BA-E40FC9EF72A8}"/>
              </a:ext>
            </a:extLst>
          </p:cNvPr>
          <p:cNvCxnSpPr>
            <a:cxnSpLocks/>
          </p:cNvCxnSpPr>
          <p:nvPr/>
        </p:nvCxnSpPr>
        <p:spPr>
          <a:xfrm rot="10800000" flipV="1">
            <a:off x="3448470" y="5799066"/>
            <a:ext cx="2248737" cy="388475"/>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7" name="直接箭头连接符 56">
            <a:extLst>
              <a:ext uri="{FF2B5EF4-FFF2-40B4-BE49-F238E27FC236}">
                <a16:creationId xmlns:a16="http://schemas.microsoft.com/office/drawing/2014/main" id="{A15840D2-B93B-4578-8819-8AC356FCAAE5}"/>
              </a:ext>
            </a:extLst>
          </p:cNvPr>
          <p:cNvCxnSpPr>
            <a:cxnSpLocks/>
          </p:cNvCxnSpPr>
          <p:nvPr/>
        </p:nvCxnSpPr>
        <p:spPr>
          <a:xfrm rot="10800000" flipH="1" flipV="1">
            <a:off x="3087694" y="4905070"/>
            <a:ext cx="2649433" cy="635600"/>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9" name="直接箭头连接符 58">
            <a:extLst>
              <a:ext uri="{FF2B5EF4-FFF2-40B4-BE49-F238E27FC236}">
                <a16:creationId xmlns:a16="http://schemas.microsoft.com/office/drawing/2014/main" id="{64DE32AE-4A43-E516-2C35-46DAEF31E852}"/>
              </a:ext>
            </a:extLst>
          </p:cNvPr>
          <p:cNvCxnSpPr>
            <a:cxnSpLocks/>
          </p:cNvCxnSpPr>
          <p:nvPr/>
        </p:nvCxnSpPr>
        <p:spPr>
          <a:xfrm flipH="1" flipV="1">
            <a:off x="3433229" y="4011380"/>
            <a:ext cx="2395230" cy="1417089"/>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A45F723F-2A7E-C4FD-1E7F-D2AB503F162D}"/>
              </a:ext>
            </a:extLst>
          </p:cNvPr>
          <p:cNvCxnSpPr>
            <a:cxnSpLocks/>
          </p:cNvCxnSpPr>
          <p:nvPr/>
        </p:nvCxnSpPr>
        <p:spPr>
          <a:xfrm>
            <a:off x="6780645" y="5891086"/>
            <a:ext cx="890113" cy="161652"/>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6EF0690C-FFFD-DE52-0CE7-939BAA1B01AD}"/>
                  </a:ext>
                </a:extLst>
              </p:cNvPr>
              <p:cNvSpPr txBox="1"/>
              <p:nvPr/>
            </p:nvSpPr>
            <p:spPr>
              <a:xfrm>
                <a:off x="2991270" y="5032960"/>
                <a:ext cx="1228540"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3" name="文本框 2">
                <a:extLst>
                  <a:ext uri="{FF2B5EF4-FFF2-40B4-BE49-F238E27FC236}">
                    <a16:creationId xmlns:a16="http://schemas.microsoft.com/office/drawing/2014/main" id="{6EF0690C-FFFD-DE52-0CE7-939BAA1B01AD}"/>
                  </a:ext>
                </a:extLst>
              </p:cNvPr>
              <p:cNvSpPr txBox="1">
                <a:spLocks noRot="1" noChangeAspect="1" noMove="1" noResize="1" noEditPoints="1" noAdjustHandles="1" noChangeArrowheads="1" noChangeShapeType="1" noTextEdit="1"/>
              </p:cNvSpPr>
              <p:nvPr/>
            </p:nvSpPr>
            <p:spPr>
              <a:xfrm>
                <a:off x="2991270" y="5032960"/>
                <a:ext cx="1228540" cy="5579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8DA9BDB-5A56-4974-7D91-51727CE9CAA5}"/>
                  </a:ext>
                </a:extLst>
              </p:cNvPr>
              <p:cNvSpPr txBox="1"/>
              <p:nvPr/>
            </p:nvSpPr>
            <p:spPr>
              <a:xfrm>
                <a:off x="4132860" y="601319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2,1</m:t>
                          </m:r>
                        </m:sub>
                      </m:sSub>
                    </m:oMath>
                  </m:oMathPara>
                </a14:m>
                <a:endParaRPr lang="en-US" sz="2800" dirty="0"/>
              </a:p>
            </p:txBody>
          </p:sp>
        </mc:Choice>
        <mc:Fallback xmlns="">
          <p:sp>
            <p:nvSpPr>
              <p:cNvPr id="4" name="文本框 3">
                <a:extLst>
                  <a:ext uri="{FF2B5EF4-FFF2-40B4-BE49-F238E27FC236}">
                    <a16:creationId xmlns:a16="http://schemas.microsoft.com/office/drawing/2014/main" id="{E8DA9BDB-5A56-4974-7D91-51727CE9CAA5}"/>
                  </a:ext>
                </a:extLst>
              </p:cNvPr>
              <p:cNvSpPr txBox="1">
                <a:spLocks noRot="1" noChangeAspect="1" noMove="1" noResize="1" noEditPoints="1" noAdjustHandles="1" noChangeArrowheads="1" noChangeShapeType="1" noTextEdit="1"/>
              </p:cNvSpPr>
              <p:nvPr/>
            </p:nvSpPr>
            <p:spPr>
              <a:xfrm>
                <a:off x="4132860" y="6013192"/>
                <a:ext cx="858296" cy="5421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A6E0153-F91C-0C91-A77F-827CB039AF05}"/>
                  </a:ext>
                </a:extLst>
              </p:cNvPr>
              <p:cNvSpPr txBox="1"/>
              <p:nvPr/>
            </p:nvSpPr>
            <p:spPr>
              <a:xfrm>
                <a:off x="4495481" y="4228211"/>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2,3</m:t>
                          </m:r>
                        </m:sub>
                      </m:sSub>
                    </m:oMath>
                  </m:oMathPara>
                </a14:m>
                <a:endParaRPr lang="en-US" sz="2800" dirty="0"/>
              </a:p>
            </p:txBody>
          </p:sp>
        </mc:Choice>
        <mc:Fallback xmlns="">
          <p:sp>
            <p:nvSpPr>
              <p:cNvPr id="10" name="文本框 9">
                <a:extLst>
                  <a:ext uri="{FF2B5EF4-FFF2-40B4-BE49-F238E27FC236}">
                    <a16:creationId xmlns:a16="http://schemas.microsoft.com/office/drawing/2014/main" id="{0A6E0153-F91C-0C91-A77F-827CB039AF05}"/>
                  </a:ext>
                </a:extLst>
              </p:cNvPr>
              <p:cNvSpPr txBox="1">
                <a:spLocks noRot="1" noChangeAspect="1" noMove="1" noResize="1" noEditPoints="1" noAdjustHandles="1" noChangeArrowheads="1" noChangeShapeType="1" noTextEdit="1"/>
              </p:cNvSpPr>
              <p:nvPr/>
            </p:nvSpPr>
            <p:spPr>
              <a:xfrm>
                <a:off x="4495481" y="4228211"/>
                <a:ext cx="858296" cy="54213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39C4C60-1C1C-C89B-067A-1E898B7AD553}"/>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2,4</m:t>
                          </m:r>
                        </m:sub>
                      </m:sSub>
                    </m:oMath>
                  </m:oMathPara>
                </a14:m>
                <a:endParaRPr lang="en-US" sz="2800" dirty="0"/>
              </a:p>
            </p:txBody>
          </p:sp>
        </mc:Choice>
        <mc:Fallback xmlns="">
          <p:sp>
            <p:nvSpPr>
              <p:cNvPr id="12" name="文本框 11">
                <a:extLst>
                  <a:ext uri="{FF2B5EF4-FFF2-40B4-BE49-F238E27FC236}">
                    <a16:creationId xmlns:a16="http://schemas.microsoft.com/office/drawing/2014/main" id="{C39C4C60-1C1C-C89B-067A-1E898B7AD553}"/>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7839BC5-2A98-34D8-8413-0B660C82FEA3}"/>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2,5</m:t>
                          </m:r>
                        </m:sub>
                      </m:sSub>
                    </m:oMath>
                  </m:oMathPara>
                </a14:m>
                <a:endParaRPr lang="en-US" sz="2800" dirty="0"/>
              </a:p>
            </p:txBody>
          </p:sp>
        </mc:Choice>
        <mc:Fallback xmlns="">
          <p:sp>
            <p:nvSpPr>
              <p:cNvPr id="13" name="文本框 12">
                <a:extLst>
                  <a:ext uri="{FF2B5EF4-FFF2-40B4-BE49-F238E27FC236}">
                    <a16:creationId xmlns:a16="http://schemas.microsoft.com/office/drawing/2014/main" id="{07839BC5-2A98-34D8-8413-0B660C82FEA3}"/>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E5CB18B-29F6-3CE3-B780-351EF29E8B99}"/>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2,6</m:t>
                          </m:r>
                        </m:sub>
                      </m:sSub>
                    </m:oMath>
                  </m:oMathPara>
                </a14:m>
                <a:endParaRPr lang="en-US" sz="2800" dirty="0"/>
              </a:p>
            </p:txBody>
          </p:sp>
        </mc:Choice>
        <mc:Fallback xmlns="">
          <p:sp>
            <p:nvSpPr>
              <p:cNvPr id="14" name="文本框 13">
                <a:extLst>
                  <a:ext uri="{FF2B5EF4-FFF2-40B4-BE49-F238E27FC236}">
                    <a16:creationId xmlns:a16="http://schemas.microsoft.com/office/drawing/2014/main" id="{BE5CB18B-29F6-3CE3-B780-351EF29E8B99}"/>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C22323B-9DA8-C8A6-FA74-60D06D8C73F3}"/>
                  </a:ext>
                </a:extLst>
              </p:cNvPr>
              <p:cNvSpPr txBox="1"/>
              <p:nvPr/>
            </p:nvSpPr>
            <p:spPr>
              <a:xfrm>
                <a:off x="7063731" y="5467846"/>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m:t>
                          </m:r>
                          <m:r>
                            <a:rPr lang="en-US" sz="2800" b="0" i="1" smtClean="0">
                              <a:latin typeface="Cambria Math" panose="02040503050406030204" pitchFamily="18" charset="0"/>
                            </a:rPr>
                            <m:t>𝑀</m:t>
                          </m:r>
                        </m:sub>
                      </m:sSub>
                    </m:oMath>
                  </m:oMathPara>
                </a14:m>
                <a:endParaRPr lang="en-US" sz="2800" dirty="0"/>
              </a:p>
            </p:txBody>
          </p:sp>
        </mc:Choice>
        <mc:Fallback xmlns="">
          <p:sp>
            <p:nvSpPr>
              <p:cNvPr id="15" name="文本框 14">
                <a:extLst>
                  <a:ext uri="{FF2B5EF4-FFF2-40B4-BE49-F238E27FC236}">
                    <a16:creationId xmlns:a16="http://schemas.microsoft.com/office/drawing/2014/main" id="{BC22323B-9DA8-C8A6-FA74-60D06D8C73F3}"/>
                  </a:ext>
                </a:extLst>
              </p:cNvPr>
              <p:cNvSpPr txBox="1">
                <a:spLocks noRot="1" noChangeAspect="1" noMove="1" noResize="1" noEditPoints="1" noAdjustHandles="1" noChangeArrowheads="1" noChangeShapeType="1" noTextEdit="1"/>
              </p:cNvSpPr>
              <p:nvPr/>
            </p:nvSpPr>
            <p:spPr>
              <a:xfrm>
                <a:off x="7063731" y="5467846"/>
                <a:ext cx="858296" cy="542136"/>
              </a:xfrm>
              <a:prstGeom prst="rect">
                <a:avLst/>
              </a:prstGeom>
              <a:blipFill>
                <a:blip r:embed="rId15"/>
                <a:stretch>
                  <a:fillRect/>
                </a:stretch>
              </a:blipFill>
            </p:spPr>
            <p:txBody>
              <a:bodyPr/>
              <a:lstStyle/>
              <a:p>
                <a:r>
                  <a:rPr lang="en-US">
                    <a:noFill/>
                  </a:rPr>
                  <a:t> </a:t>
                </a:r>
              </a:p>
            </p:txBody>
          </p:sp>
        </mc:Fallback>
      </mc:AlternateContent>
      <p:sp>
        <p:nvSpPr>
          <p:cNvPr id="16" name="文本框 15">
            <a:extLst>
              <a:ext uri="{FF2B5EF4-FFF2-40B4-BE49-F238E27FC236}">
                <a16:creationId xmlns:a16="http://schemas.microsoft.com/office/drawing/2014/main" id="{6112536E-52C9-BDDD-BB17-8425C2425B12}"/>
              </a:ext>
            </a:extLst>
          </p:cNvPr>
          <p:cNvSpPr txBox="1"/>
          <p:nvPr/>
        </p:nvSpPr>
        <p:spPr>
          <a:xfrm>
            <a:off x="1248500" y="3111789"/>
            <a:ext cx="1285570" cy="584775"/>
          </a:xfrm>
          <a:prstGeom prst="rect">
            <a:avLst/>
          </a:prstGeom>
          <a:noFill/>
        </p:spPr>
        <p:txBody>
          <a:bodyPr wrap="square">
            <a:spAutoFit/>
          </a:bodyPr>
          <a:lstStyle/>
          <a:p>
            <a:r>
              <a:rPr lang="en-US" sz="3200" b="0" dirty="0"/>
              <a:t>Setup:</a:t>
            </a:r>
            <a:endParaRPr lang="en-US" sz="3200" dirty="0"/>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6DC6C4CA-BA55-DD15-3810-EBF898CE401B}"/>
                  </a:ext>
                </a:extLst>
              </p:cNvPr>
              <p:cNvSpPr txBox="1"/>
              <p:nvPr/>
            </p:nvSpPr>
            <p:spPr>
              <a:xfrm>
                <a:off x="832717" y="2108454"/>
                <a:ext cx="9438060" cy="1082861"/>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t>Existing scheme [DT06] has total share size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𝑀</m:t>
                        </m:r>
                      </m:e>
                      <m:sup>
                        <m:r>
                          <a:rPr lang="en-US" altLang="zh-CN" sz="3200" b="0" i="1" smtClean="0">
                            <a:latin typeface="Cambria Math" panose="02040503050406030204" pitchFamily="18" charset="0"/>
                          </a:rPr>
                          <m:t>5.3</m:t>
                        </m:r>
                      </m:sup>
                    </m:sSup>
                    <m:r>
                      <a:rPr lang="en-US" altLang="zh-CN" sz="3200" b="0" i="1" smtClean="0">
                        <a:latin typeface="Cambria Math" panose="02040503050406030204" pitchFamily="18" charset="0"/>
                      </a:rPr>
                      <m:t>)</m:t>
                    </m:r>
                  </m:oMath>
                </a14:m>
                <a:endParaRPr lang="en-US" altLang="zh-CN" sz="3200" dirty="0"/>
              </a:p>
              <a:p>
                <a:pPr marL="285750" indent="-285750">
                  <a:buFont typeface="Arial" panose="020B0604020202020204" pitchFamily="34" charset="0"/>
                  <a:buChar char="•"/>
                </a:pPr>
                <a:endParaRPr lang="en-US" altLang="zh-CN" sz="3200" dirty="0"/>
              </a:p>
            </p:txBody>
          </p:sp>
        </mc:Choice>
        <mc:Fallback xmlns="">
          <p:sp>
            <p:nvSpPr>
              <p:cNvPr id="18" name="文本框 17">
                <a:extLst>
                  <a:ext uri="{FF2B5EF4-FFF2-40B4-BE49-F238E27FC236}">
                    <a16:creationId xmlns:a16="http://schemas.microsoft.com/office/drawing/2014/main" id="{6DC6C4CA-BA55-DD15-3810-EBF898CE401B}"/>
                  </a:ext>
                </a:extLst>
              </p:cNvPr>
              <p:cNvSpPr txBox="1">
                <a:spLocks noRot="1" noChangeAspect="1" noMove="1" noResize="1" noEditPoints="1" noAdjustHandles="1" noChangeArrowheads="1" noChangeShapeType="1" noTextEdit="1"/>
              </p:cNvSpPr>
              <p:nvPr/>
            </p:nvSpPr>
            <p:spPr>
              <a:xfrm>
                <a:off x="832717" y="2108454"/>
                <a:ext cx="9438060" cy="1082861"/>
              </a:xfrm>
              <a:prstGeom prst="rect">
                <a:avLst/>
              </a:prstGeom>
              <a:blipFill>
                <a:blip r:embed="rId16"/>
                <a:stretch>
                  <a:fillRect l="-1486" t="-6180"/>
                </a:stretch>
              </a:blipFill>
            </p:spPr>
            <p:txBody>
              <a:bodyPr/>
              <a:lstStyle/>
              <a:p>
                <a:r>
                  <a:rPr lang="en-US">
                    <a:noFill/>
                  </a:rPr>
                  <a:t> </a:t>
                </a:r>
              </a:p>
            </p:txBody>
          </p:sp>
        </mc:Fallback>
      </mc:AlternateContent>
      <p:pic>
        <p:nvPicPr>
          <p:cNvPr id="19" name="图形 18" descr="眩晕的脸轮廓 轮廓">
            <a:extLst>
              <a:ext uri="{FF2B5EF4-FFF2-40B4-BE49-F238E27FC236}">
                <a16:creationId xmlns:a16="http://schemas.microsoft.com/office/drawing/2014/main" id="{DE9FA509-7DAA-8A02-FA46-822D45AE7E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856839" y="2012451"/>
            <a:ext cx="914400" cy="914400"/>
          </a:xfrm>
          <a:prstGeom prst="rect">
            <a:avLst/>
          </a:prstGeom>
        </p:spPr>
      </p:pic>
      <p:pic>
        <p:nvPicPr>
          <p:cNvPr id="22" name="图形 21" descr="智能手机 轮廓">
            <a:extLst>
              <a:ext uri="{FF2B5EF4-FFF2-40B4-BE49-F238E27FC236}">
                <a16:creationId xmlns:a16="http://schemas.microsoft.com/office/drawing/2014/main" id="{6CE9E0F5-6FC5-4E67-BE3E-9DEAF5D09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0704" y="3316816"/>
            <a:ext cx="914400" cy="914400"/>
          </a:xfrm>
          <a:prstGeom prst="rect">
            <a:avLst/>
          </a:prstGeom>
        </p:spPr>
      </p:pic>
      <p:pic>
        <p:nvPicPr>
          <p:cNvPr id="23" name="图形 22" descr="智能手机 轮廓">
            <a:extLst>
              <a:ext uri="{FF2B5EF4-FFF2-40B4-BE49-F238E27FC236}">
                <a16:creationId xmlns:a16="http://schemas.microsoft.com/office/drawing/2014/main" id="{C92E8FC7-FD2F-7CEA-FC56-8A1DD4855F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9939" y="3300128"/>
            <a:ext cx="914400" cy="914400"/>
          </a:xfrm>
          <a:prstGeom prst="rect">
            <a:avLst/>
          </a:prstGeom>
        </p:spPr>
      </p:pic>
      <p:pic>
        <p:nvPicPr>
          <p:cNvPr id="24" name="图形 23" descr="智能手机 轮廓">
            <a:extLst>
              <a:ext uri="{FF2B5EF4-FFF2-40B4-BE49-F238E27FC236}">
                <a16:creationId xmlns:a16="http://schemas.microsoft.com/office/drawing/2014/main" id="{F21C4435-AA8F-6869-BA47-1E6D0B7C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690" y="3423474"/>
            <a:ext cx="914400" cy="914400"/>
          </a:xfrm>
          <a:prstGeom prst="rect">
            <a:avLst/>
          </a:prstGeom>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4488A49-B9F9-D105-9D4C-F643AB821C25}"/>
                  </a:ext>
                </a:extLst>
              </p:cNvPr>
              <p:cNvSpPr txBox="1"/>
              <p:nvPr/>
            </p:nvSpPr>
            <p:spPr>
              <a:xfrm>
                <a:off x="8610703" y="5014236"/>
                <a:ext cx="3391495" cy="1569660"/>
              </a:xfrm>
              <a:prstGeom prst="rect">
                <a:avLst/>
              </a:prstGeom>
              <a:noFill/>
            </p:spPr>
            <p:txBody>
              <a:bodyPr wrap="square">
                <a:spAutoFit/>
              </a:bodyPr>
              <a:lstStyle/>
              <a:p>
                <a:r>
                  <a:rPr lang="en-US" altLang="zh-CN" sz="3200" dirty="0">
                    <a:solidFill>
                      <a:schemeClr val="tx1"/>
                    </a:solidFill>
                  </a:rPr>
                  <a:t>Comm. cost for setup is </a:t>
                </a:r>
                <a:r>
                  <a:rPr lang="en-US" altLang="zh-CN" sz="3200" dirty="0">
                    <a:solidFill>
                      <a:srgbClr val="FF0000"/>
                    </a:solidFill>
                  </a:rPr>
                  <a:t>prohibitive</a:t>
                </a:r>
                <a:r>
                  <a:rPr lang="en-US" altLang="zh-CN" sz="3200" dirty="0">
                    <a:solidFill>
                      <a:schemeClr val="tx1"/>
                    </a:solidFill>
                  </a:rPr>
                  <a:t> </a:t>
                </a:r>
              </a:p>
              <a:p>
                <a:r>
                  <a:rPr lang="en-US" altLang="zh-CN" sz="3200" dirty="0">
                    <a:solidFill>
                      <a:schemeClr val="tx1"/>
                    </a:solidFill>
                  </a:rPr>
                  <a:t>(for large </a:t>
                </a:r>
                <a14:m>
                  <m:oMath xmlns:m="http://schemas.openxmlformats.org/officeDocument/2006/math">
                    <m:r>
                      <a:rPr lang="en-US" altLang="zh-CN" sz="3200" b="0" i="1" smtClean="0">
                        <a:solidFill>
                          <a:schemeClr val="tx1"/>
                        </a:solidFill>
                        <a:latin typeface="Cambria Math" panose="02040503050406030204" pitchFamily="18" charset="0"/>
                      </a:rPr>
                      <m:t>𝑀</m:t>
                    </m:r>
                  </m:oMath>
                </a14:m>
                <a:r>
                  <a:rPr lang="en-US" altLang="zh-CN" sz="3200" dirty="0">
                    <a:solidFill>
                      <a:schemeClr val="tx1"/>
                    </a:solidFill>
                  </a:rPr>
                  <a:t>)</a:t>
                </a:r>
              </a:p>
            </p:txBody>
          </p:sp>
        </mc:Choice>
        <mc:Fallback xmlns="">
          <p:sp>
            <p:nvSpPr>
              <p:cNvPr id="25" name="文本框 24">
                <a:extLst>
                  <a:ext uri="{FF2B5EF4-FFF2-40B4-BE49-F238E27FC236}">
                    <a16:creationId xmlns:a16="http://schemas.microsoft.com/office/drawing/2014/main" id="{A4488A49-B9F9-D105-9D4C-F643AB821C25}"/>
                  </a:ext>
                </a:extLst>
              </p:cNvPr>
              <p:cNvSpPr txBox="1">
                <a:spLocks noRot="1" noChangeAspect="1" noMove="1" noResize="1" noEditPoints="1" noAdjustHandles="1" noChangeArrowheads="1" noChangeShapeType="1" noTextEdit="1"/>
              </p:cNvSpPr>
              <p:nvPr/>
            </p:nvSpPr>
            <p:spPr>
              <a:xfrm>
                <a:off x="8610703" y="5014236"/>
                <a:ext cx="3391495" cy="1569660"/>
              </a:xfrm>
              <a:prstGeom prst="rect">
                <a:avLst/>
              </a:prstGeom>
              <a:blipFill>
                <a:blip r:embed="rId19"/>
                <a:stretch>
                  <a:fillRect l="-4676" t="-5058" r="-2338" b="-12451"/>
                </a:stretch>
              </a:blipFill>
            </p:spPr>
            <p:txBody>
              <a:bodyPr/>
              <a:lstStyle/>
              <a:p>
                <a:r>
                  <a:rPr lang="en-US">
                    <a:noFill/>
                  </a:rPr>
                  <a:t> </a:t>
                </a:r>
              </a:p>
            </p:txBody>
          </p:sp>
        </mc:Fallback>
      </mc:AlternateContent>
    </p:spTree>
    <p:extLst>
      <p:ext uri="{BB962C8B-B14F-4D97-AF65-F5344CB8AC3E}">
        <p14:creationId xmlns:p14="http://schemas.microsoft.com/office/powerpoint/2010/main" val="3114026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070" y="5730341"/>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6036" y="3748630"/>
            <a:ext cx="914400" cy="914400"/>
          </a:xfrm>
          <a:prstGeom prst="rect">
            <a:avLst/>
          </a:prstGeom>
        </p:spPr>
      </p:pic>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621FE3E1-D4EE-10BA-3E4B-6B20830ED1EE}"/>
                  </a:ext>
                </a:extLst>
              </p:cNvPr>
              <p:cNvSpPr txBox="1"/>
              <p:nvPr/>
            </p:nvSpPr>
            <p:spPr>
              <a:xfrm>
                <a:off x="8610703" y="5014236"/>
                <a:ext cx="3391495" cy="1569660"/>
              </a:xfrm>
              <a:prstGeom prst="rect">
                <a:avLst/>
              </a:prstGeom>
              <a:noFill/>
            </p:spPr>
            <p:txBody>
              <a:bodyPr wrap="square">
                <a:spAutoFit/>
              </a:bodyPr>
              <a:lstStyle/>
              <a:p>
                <a:r>
                  <a:rPr lang="en-US" altLang="zh-CN" sz="3200" dirty="0">
                    <a:solidFill>
                      <a:schemeClr val="tx1"/>
                    </a:solidFill>
                  </a:rPr>
                  <a:t>Comm. cost for setup is </a:t>
                </a:r>
                <a:r>
                  <a:rPr lang="en-US" altLang="zh-CN" sz="3200" dirty="0">
                    <a:solidFill>
                      <a:srgbClr val="FF0000"/>
                    </a:solidFill>
                  </a:rPr>
                  <a:t>prohibitive</a:t>
                </a:r>
                <a:r>
                  <a:rPr lang="en-US" altLang="zh-CN" sz="3200" dirty="0">
                    <a:solidFill>
                      <a:schemeClr val="tx1"/>
                    </a:solidFill>
                  </a:rPr>
                  <a:t> </a:t>
                </a:r>
              </a:p>
              <a:p>
                <a:r>
                  <a:rPr lang="en-US" altLang="zh-CN" sz="3200" dirty="0">
                    <a:solidFill>
                      <a:schemeClr val="tx1"/>
                    </a:solidFill>
                  </a:rPr>
                  <a:t>(for large </a:t>
                </a:r>
                <a14:m>
                  <m:oMath xmlns:m="http://schemas.openxmlformats.org/officeDocument/2006/math">
                    <m:r>
                      <a:rPr lang="en-US" altLang="zh-CN" sz="3200" b="0" i="1" smtClean="0">
                        <a:solidFill>
                          <a:schemeClr val="tx1"/>
                        </a:solidFill>
                        <a:latin typeface="Cambria Math" panose="02040503050406030204" pitchFamily="18" charset="0"/>
                      </a:rPr>
                      <m:t>𝑀</m:t>
                    </m:r>
                  </m:oMath>
                </a14:m>
                <a:r>
                  <a:rPr lang="en-US" altLang="zh-CN" sz="3200" dirty="0">
                    <a:solidFill>
                      <a:schemeClr val="tx1"/>
                    </a:solidFill>
                  </a:rPr>
                  <a:t>)</a:t>
                </a:r>
              </a:p>
            </p:txBody>
          </p:sp>
        </mc:Choice>
        <mc:Fallback xmlns="">
          <p:sp>
            <p:nvSpPr>
              <p:cNvPr id="51" name="文本框 50">
                <a:extLst>
                  <a:ext uri="{FF2B5EF4-FFF2-40B4-BE49-F238E27FC236}">
                    <a16:creationId xmlns:a16="http://schemas.microsoft.com/office/drawing/2014/main" id="{621FE3E1-D4EE-10BA-3E4B-6B20830ED1EE}"/>
                  </a:ext>
                </a:extLst>
              </p:cNvPr>
              <p:cNvSpPr txBox="1">
                <a:spLocks noRot="1" noChangeAspect="1" noMove="1" noResize="1" noEditPoints="1" noAdjustHandles="1" noChangeArrowheads="1" noChangeShapeType="1" noTextEdit="1"/>
              </p:cNvSpPr>
              <p:nvPr/>
            </p:nvSpPr>
            <p:spPr>
              <a:xfrm>
                <a:off x="8610703" y="5014236"/>
                <a:ext cx="3391495" cy="1569660"/>
              </a:xfrm>
              <a:prstGeom prst="rect">
                <a:avLst/>
              </a:prstGeom>
              <a:blipFill>
                <a:blip r:embed="rId5"/>
                <a:stretch>
                  <a:fillRect l="-4676" t="-5058" r="-2338" b="-12451"/>
                </a:stretch>
              </a:blipFill>
            </p:spPr>
            <p:txBody>
              <a:bodyPr/>
              <a:lstStyle/>
              <a:p>
                <a:r>
                  <a:rPr lang="en-US">
                    <a:noFill/>
                  </a:rPr>
                  <a:t> </a:t>
                </a:r>
              </a:p>
            </p:txBody>
          </p:sp>
        </mc:Fallback>
      </mc:AlternateContent>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2742" y="5404003"/>
            <a:ext cx="567336" cy="567336"/>
          </a:xfrm>
          <a:prstGeom prst="rect">
            <a:avLst/>
          </a:prstGeom>
        </p:spPr>
      </p:pic>
      <p:cxnSp>
        <p:nvCxnSpPr>
          <p:cNvPr id="54" name="直接箭头连接符 53">
            <a:extLst>
              <a:ext uri="{FF2B5EF4-FFF2-40B4-BE49-F238E27FC236}">
                <a16:creationId xmlns:a16="http://schemas.microsoft.com/office/drawing/2014/main" id="{4D880F28-D59F-1FB1-56BA-E40FC9EF72A8}"/>
              </a:ext>
            </a:extLst>
          </p:cNvPr>
          <p:cNvCxnSpPr>
            <a:cxnSpLocks/>
          </p:cNvCxnSpPr>
          <p:nvPr/>
        </p:nvCxnSpPr>
        <p:spPr>
          <a:xfrm rot="10800000" flipV="1">
            <a:off x="3448470" y="5799066"/>
            <a:ext cx="2248737" cy="388475"/>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59" name="直接箭头连接符 58">
            <a:extLst>
              <a:ext uri="{FF2B5EF4-FFF2-40B4-BE49-F238E27FC236}">
                <a16:creationId xmlns:a16="http://schemas.microsoft.com/office/drawing/2014/main" id="{64DE32AE-4A43-E516-2C35-46DAEF31E852}"/>
              </a:ext>
            </a:extLst>
          </p:cNvPr>
          <p:cNvCxnSpPr>
            <a:cxnSpLocks/>
          </p:cNvCxnSpPr>
          <p:nvPr/>
        </p:nvCxnSpPr>
        <p:spPr>
          <a:xfrm flipH="1" flipV="1">
            <a:off x="3433229" y="4011380"/>
            <a:ext cx="2395230" cy="1417089"/>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A45F723F-2A7E-C4FD-1E7F-D2AB503F162D}"/>
              </a:ext>
            </a:extLst>
          </p:cNvPr>
          <p:cNvCxnSpPr>
            <a:cxnSpLocks/>
          </p:cNvCxnSpPr>
          <p:nvPr/>
        </p:nvCxnSpPr>
        <p:spPr>
          <a:xfrm rot="10800000">
            <a:off x="6780645" y="5891086"/>
            <a:ext cx="890113" cy="161652"/>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E8DA9BDB-5A56-4974-7D91-51727CE9CAA5}"/>
                  </a:ext>
                </a:extLst>
              </p:cNvPr>
              <p:cNvSpPr txBox="1"/>
              <p:nvPr/>
            </p:nvSpPr>
            <p:spPr>
              <a:xfrm>
                <a:off x="4132860" y="601319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,1</m:t>
                          </m:r>
                        </m:sub>
                      </m:sSub>
                    </m:oMath>
                  </m:oMathPara>
                </a14:m>
                <a:endParaRPr lang="en-US" sz="2800" dirty="0"/>
              </a:p>
            </p:txBody>
          </p:sp>
        </mc:Choice>
        <mc:Fallback xmlns="">
          <p:sp>
            <p:nvSpPr>
              <p:cNvPr id="4" name="文本框 3">
                <a:extLst>
                  <a:ext uri="{FF2B5EF4-FFF2-40B4-BE49-F238E27FC236}">
                    <a16:creationId xmlns:a16="http://schemas.microsoft.com/office/drawing/2014/main" id="{E8DA9BDB-5A56-4974-7D91-51727CE9CAA5}"/>
                  </a:ext>
                </a:extLst>
              </p:cNvPr>
              <p:cNvSpPr txBox="1">
                <a:spLocks noRot="1" noChangeAspect="1" noMove="1" noResize="1" noEditPoints="1" noAdjustHandles="1" noChangeArrowheads="1" noChangeShapeType="1" noTextEdit="1"/>
              </p:cNvSpPr>
              <p:nvPr/>
            </p:nvSpPr>
            <p:spPr>
              <a:xfrm>
                <a:off x="4132860" y="6013192"/>
                <a:ext cx="858296" cy="5421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A6E0153-F91C-0C91-A77F-827CB039AF05}"/>
                  </a:ext>
                </a:extLst>
              </p:cNvPr>
              <p:cNvSpPr txBox="1"/>
              <p:nvPr/>
            </p:nvSpPr>
            <p:spPr>
              <a:xfrm>
                <a:off x="4495481" y="4228211"/>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,3</m:t>
                          </m:r>
                        </m:sub>
                      </m:sSub>
                    </m:oMath>
                  </m:oMathPara>
                </a14:m>
                <a:endParaRPr lang="en-US" sz="2800" dirty="0"/>
              </a:p>
            </p:txBody>
          </p:sp>
        </mc:Choice>
        <mc:Fallback xmlns="">
          <p:sp>
            <p:nvSpPr>
              <p:cNvPr id="10" name="文本框 9">
                <a:extLst>
                  <a:ext uri="{FF2B5EF4-FFF2-40B4-BE49-F238E27FC236}">
                    <a16:creationId xmlns:a16="http://schemas.microsoft.com/office/drawing/2014/main" id="{0A6E0153-F91C-0C91-A77F-827CB039AF05}"/>
                  </a:ext>
                </a:extLst>
              </p:cNvPr>
              <p:cNvSpPr txBox="1">
                <a:spLocks noRot="1" noChangeAspect="1" noMove="1" noResize="1" noEditPoints="1" noAdjustHandles="1" noChangeArrowheads="1" noChangeShapeType="1" noTextEdit="1"/>
              </p:cNvSpPr>
              <p:nvPr/>
            </p:nvSpPr>
            <p:spPr>
              <a:xfrm>
                <a:off x="4495481" y="4228211"/>
                <a:ext cx="858296" cy="54213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39C4C60-1C1C-C89B-067A-1E898B7AD553}"/>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,4</m:t>
                          </m:r>
                        </m:sub>
                      </m:sSub>
                    </m:oMath>
                  </m:oMathPara>
                </a14:m>
                <a:endParaRPr lang="en-US" sz="2800" dirty="0"/>
              </a:p>
            </p:txBody>
          </p:sp>
        </mc:Choice>
        <mc:Fallback xmlns="">
          <p:sp>
            <p:nvSpPr>
              <p:cNvPr id="12" name="文本框 11">
                <a:extLst>
                  <a:ext uri="{FF2B5EF4-FFF2-40B4-BE49-F238E27FC236}">
                    <a16:creationId xmlns:a16="http://schemas.microsoft.com/office/drawing/2014/main" id="{C39C4C60-1C1C-C89B-067A-1E898B7AD553}"/>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7839BC5-2A98-34D8-8413-0B660C82FEA3}"/>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,5</m:t>
                          </m:r>
                        </m:sub>
                      </m:sSub>
                    </m:oMath>
                  </m:oMathPara>
                </a14:m>
                <a:endParaRPr lang="en-US" sz="2800" dirty="0"/>
              </a:p>
            </p:txBody>
          </p:sp>
        </mc:Choice>
        <mc:Fallback xmlns="">
          <p:sp>
            <p:nvSpPr>
              <p:cNvPr id="13" name="文本框 12">
                <a:extLst>
                  <a:ext uri="{FF2B5EF4-FFF2-40B4-BE49-F238E27FC236}">
                    <a16:creationId xmlns:a16="http://schemas.microsoft.com/office/drawing/2014/main" id="{07839BC5-2A98-34D8-8413-0B660C82FEA3}"/>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E5CB18B-29F6-3CE3-B780-351EF29E8B99}"/>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,6</m:t>
                          </m:r>
                        </m:sub>
                      </m:sSub>
                    </m:oMath>
                  </m:oMathPara>
                </a14:m>
                <a:endParaRPr lang="en-US" sz="2800" dirty="0"/>
              </a:p>
            </p:txBody>
          </p:sp>
        </mc:Choice>
        <mc:Fallback xmlns="">
          <p:sp>
            <p:nvSpPr>
              <p:cNvPr id="14" name="文本框 13">
                <a:extLst>
                  <a:ext uri="{FF2B5EF4-FFF2-40B4-BE49-F238E27FC236}">
                    <a16:creationId xmlns:a16="http://schemas.microsoft.com/office/drawing/2014/main" id="{BE5CB18B-29F6-3CE3-B780-351EF29E8B99}"/>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C22323B-9DA8-C8A6-FA74-60D06D8C73F3}"/>
                  </a:ext>
                </a:extLst>
              </p:cNvPr>
              <p:cNvSpPr txBox="1"/>
              <p:nvPr/>
            </p:nvSpPr>
            <p:spPr>
              <a:xfrm>
                <a:off x="6742701" y="6052739"/>
                <a:ext cx="858296"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15" name="文本框 14">
                <a:extLst>
                  <a:ext uri="{FF2B5EF4-FFF2-40B4-BE49-F238E27FC236}">
                    <a16:creationId xmlns:a16="http://schemas.microsoft.com/office/drawing/2014/main" id="{BC22323B-9DA8-C8A6-FA74-60D06D8C73F3}"/>
                  </a:ext>
                </a:extLst>
              </p:cNvPr>
              <p:cNvSpPr txBox="1">
                <a:spLocks noRot="1" noChangeAspect="1" noMove="1" noResize="1" noEditPoints="1" noAdjustHandles="1" noChangeArrowheads="1" noChangeShapeType="1" noTextEdit="1"/>
              </p:cNvSpPr>
              <p:nvPr/>
            </p:nvSpPr>
            <p:spPr>
              <a:xfrm>
                <a:off x="6742701" y="6052739"/>
                <a:ext cx="858296" cy="557910"/>
              </a:xfrm>
              <a:prstGeom prst="rect">
                <a:avLst/>
              </a:prstGeom>
              <a:blipFill>
                <a:blip r:embed="rId15"/>
                <a:stretch>
                  <a:fillRect r="-9220"/>
                </a:stretch>
              </a:blipFill>
            </p:spPr>
            <p:txBody>
              <a:bodyPr/>
              <a:lstStyle/>
              <a:p>
                <a:r>
                  <a:rPr lang="en-US">
                    <a:noFill/>
                  </a:rPr>
                  <a:t> </a:t>
                </a:r>
              </a:p>
            </p:txBody>
          </p:sp>
        </mc:Fallback>
      </mc:AlternateContent>
      <p:sp>
        <p:nvSpPr>
          <p:cNvPr id="16" name="文本框 15">
            <a:extLst>
              <a:ext uri="{FF2B5EF4-FFF2-40B4-BE49-F238E27FC236}">
                <a16:creationId xmlns:a16="http://schemas.microsoft.com/office/drawing/2014/main" id="{6112536E-52C9-BDDD-BB17-8425C2425B12}"/>
              </a:ext>
            </a:extLst>
          </p:cNvPr>
          <p:cNvSpPr txBox="1"/>
          <p:nvPr/>
        </p:nvSpPr>
        <p:spPr>
          <a:xfrm>
            <a:off x="1248500" y="3111789"/>
            <a:ext cx="1285570" cy="584775"/>
          </a:xfrm>
          <a:prstGeom prst="rect">
            <a:avLst/>
          </a:prstGeom>
          <a:noFill/>
        </p:spPr>
        <p:txBody>
          <a:bodyPr wrap="square">
            <a:spAutoFit/>
          </a:bodyPr>
          <a:lstStyle/>
          <a:p>
            <a:r>
              <a:rPr lang="en-US" sz="3200" b="0" dirty="0"/>
              <a:t>Setup:</a:t>
            </a:r>
            <a:endParaRPr lang="en-US" sz="3200" dirty="0"/>
          </a:p>
        </p:txBody>
      </p:sp>
      <p:cxnSp>
        <p:nvCxnSpPr>
          <p:cNvPr id="5" name="直接箭头连接符 4">
            <a:extLst>
              <a:ext uri="{FF2B5EF4-FFF2-40B4-BE49-F238E27FC236}">
                <a16:creationId xmlns:a16="http://schemas.microsoft.com/office/drawing/2014/main" id="{4861C97A-E729-B52F-5B06-17CC9027128E}"/>
              </a:ext>
            </a:extLst>
          </p:cNvPr>
          <p:cNvCxnSpPr>
            <a:cxnSpLocks/>
          </p:cNvCxnSpPr>
          <p:nvPr/>
        </p:nvCxnSpPr>
        <p:spPr>
          <a:xfrm flipH="1" flipV="1">
            <a:off x="3087694" y="4905070"/>
            <a:ext cx="2639068" cy="67828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771F556B-F5C9-9354-20AC-F2CAB0097EB7}"/>
                  </a:ext>
                </a:extLst>
              </p:cNvPr>
              <p:cNvSpPr txBox="1"/>
              <p:nvPr/>
            </p:nvSpPr>
            <p:spPr>
              <a:xfrm>
                <a:off x="3545853" y="4509970"/>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,2</m:t>
                          </m:r>
                        </m:sub>
                      </m:sSub>
                    </m:oMath>
                  </m:oMathPara>
                </a14:m>
                <a:endParaRPr lang="en-US" sz="2800" dirty="0"/>
              </a:p>
            </p:txBody>
          </p:sp>
        </mc:Choice>
        <mc:Fallback xmlns="">
          <p:sp>
            <p:nvSpPr>
              <p:cNvPr id="7" name="文本框 6">
                <a:extLst>
                  <a:ext uri="{FF2B5EF4-FFF2-40B4-BE49-F238E27FC236}">
                    <a16:creationId xmlns:a16="http://schemas.microsoft.com/office/drawing/2014/main" id="{771F556B-F5C9-9354-20AC-F2CAB0097EB7}"/>
                  </a:ext>
                </a:extLst>
              </p:cNvPr>
              <p:cNvSpPr txBox="1">
                <a:spLocks noRot="1" noChangeAspect="1" noMove="1" noResize="1" noEditPoints="1" noAdjustHandles="1" noChangeArrowheads="1" noChangeShapeType="1" noTextEdit="1"/>
              </p:cNvSpPr>
              <p:nvPr/>
            </p:nvSpPr>
            <p:spPr>
              <a:xfrm>
                <a:off x="3545853" y="4509970"/>
                <a:ext cx="858296" cy="54213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9F24432-1CAA-B486-D54F-44D55D9D0D85}"/>
                  </a:ext>
                </a:extLst>
              </p:cNvPr>
              <p:cNvSpPr txBox="1"/>
              <p:nvPr/>
            </p:nvSpPr>
            <p:spPr>
              <a:xfrm>
                <a:off x="832717" y="2108454"/>
                <a:ext cx="9438060" cy="1082861"/>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t>Existing scheme [DT06] has total share size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𝑀</m:t>
                        </m:r>
                      </m:e>
                      <m:sup>
                        <m:r>
                          <a:rPr lang="en-US" altLang="zh-CN" sz="3200" b="0" i="1" smtClean="0">
                            <a:latin typeface="Cambria Math" panose="02040503050406030204" pitchFamily="18" charset="0"/>
                          </a:rPr>
                          <m:t>5.3</m:t>
                        </m:r>
                      </m:sup>
                    </m:sSup>
                    <m:r>
                      <a:rPr lang="en-US" altLang="zh-CN" sz="3200" b="0" i="1" smtClean="0">
                        <a:latin typeface="Cambria Math" panose="02040503050406030204" pitchFamily="18" charset="0"/>
                      </a:rPr>
                      <m:t>)</m:t>
                    </m:r>
                  </m:oMath>
                </a14:m>
                <a:endParaRPr lang="en-US" altLang="zh-CN" sz="3200" dirty="0"/>
              </a:p>
              <a:p>
                <a:pPr marL="285750" indent="-285750">
                  <a:buFont typeface="Arial" panose="020B0604020202020204" pitchFamily="34" charset="0"/>
                  <a:buChar char="•"/>
                </a:pPr>
                <a:endParaRPr lang="en-US" altLang="zh-CN" sz="3200" dirty="0"/>
              </a:p>
            </p:txBody>
          </p:sp>
        </mc:Choice>
        <mc:Fallback xmlns="">
          <p:sp>
            <p:nvSpPr>
              <p:cNvPr id="8" name="文本框 7">
                <a:extLst>
                  <a:ext uri="{FF2B5EF4-FFF2-40B4-BE49-F238E27FC236}">
                    <a16:creationId xmlns:a16="http://schemas.microsoft.com/office/drawing/2014/main" id="{D9F24432-1CAA-B486-D54F-44D55D9D0D85}"/>
                  </a:ext>
                </a:extLst>
              </p:cNvPr>
              <p:cNvSpPr txBox="1">
                <a:spLocks noRot="1" noChangeAspect="1" noMove="1" noResize="1" noEditPoints="1" noAdjustHandles="1" noChangeArrowheads="1" noChangeShapeType="1" noTextEdit="1"/>
              </p:cNvSpPr>
              <p:nvPr/>
            </p:nvSpPr>
            <p:spPr>
              <a:xfrm>
                <a:off x="832717" y="2108454"/>
                <a:ext cx="9438060" cy="1082861"/>
              </a:xfrm>
              <a:prstGeom prst="rect">
                <a:avLst/>
              </a:prstGeom>
              <a:blipFill>
                <a:blip r:embed="rId17"/>
                <a:stretch>
                  <a:fillRect l="-1486" t="-6180"/>
                </a:stretch>
              </a:blipFill>
            </p:spPr>
            <p:txBody>
              <a:bodyPr/>
              <a:lstStyle/>
              <a:p>
                <a:r>
                  <a:rPr lang="en-US">
                    <a:noFill/>
                  </a:rPr>
                  <a:t> </a:t>
                </a:r>
              </a:p>
            </p:txBody>
          </p:sp>
        </mc:Fallback>
      </mc:AlternateContent>
      <p:pic>
        <p:nvPicPr>
          <p:cNvPr id="9" name="图形 8" descr="眩晕的脸轮廓 轮廓">
            <a:extLst>
              <a:ext uri="{FF2B5EF4-FFF2-40B4-BE49-F238E27FC236}">
                <a16:creationId xmlns:a16="http://schemas.microsoft.com/office/drawing/2014/main" id="{499B5AE8-F87D-A86F-8E4B-FCD51EACD12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56839" y="2012451"/>
            <a:ext cx="914400" cy="914400"/>
          </a:xfrm>
          <a:prstGeom prst="rect">
            <a:avLst/>
          </a:prstGeom>
        </p:spPr>
      </p:pic>
      <p:pic>
        <p:nvPicPr>
          <p:cNvPr id="17" name="图形 16" descr="智能手机 轮廓">
            <a:extLst>
              <a:ext uri="{FF2B5EF4-FFF2-40B4-BE49-F238E27FC236}">
                <a16:creationId xmlns:a16="http://schemas.microsoft.com/office/drawing/2014/main" id="{EE1230D6-C9A8-4B13-6278-4E7669106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0704" y="3316816"/>
            <a:ext cx="914400" cy="914400"/>
          </a:xfrm>
          <a:prstGeom prst="rect">
            <a:avLst/>
          </a:prstGeom>
        </p:spPr>
      </p:pic>
      <p:pic>
        <p:nvPicPr>
          <p:cNvPr id="18" name="图形 17" descr="智能手机 轮廓">
            <a:extLst>
              <a:ext uri="{FF2B5EF4-FFF2-40B4-BE49-F238E27FC236}">
                <a16:creationId xmlns:a16="http://schemas.microsoft.com/office/drawing/2014/main" id="{D39BF743-CCE9-0B86-313E-997148727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9939" y="3300128"/>
            <a:ext cx="914400" cy="914400"/>
          </a:xfrm>
          <a:prstGeom prst="rect">
            <a:avLst/>
          </a:prstGeom>
        </p:spPr>
      </p:pic>
      <p:pic>
        <p:nvPicPr>
          <p:cNvPr id="19" name="图形 18" descr="智能手机 轮廓">
            <a:extLst>
              <a:ext uri="{FF2B5EF4-FFF2-40B4-BE49-F238E27FC236}">
                <a16:creationId xmlns:a16="http://schemas.microsoft.com/office/drawing/2014/main" id="{1A3F76A5-CD94-7752-8EE4-953C0CC1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690" y="3423474"/>
            <a:ext cx="914400" cy="914400"/>
          </a:xfrm>
          <a:prstGeom prst="rect">
            <a:avLst/>
          </a:prstGeom>
        </p:spPr>
      </p:pic>
    </p:spTree>
    <p:extLst>
      <p:ext uri="{BB962C8B-B14F-4D97-AF65-F5344CB8AC3E}">
        <p14:creationId xmlns:p14="http://schemas.microsoft.com/office/powerpoint/2010/main" val="2784275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070" y="5730341"/>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6036" y="3748630"/>
            <a:ext cx="914400" cy="914400"/>
          </a:xfrm>
          <a:prstGeom prst="rect">
            <a:avLst/>
          </a:prstGeom>
        </p:spPr>
      </p:pic>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2742" y="5404003"/>
            <a:ext cx="567336" cy="567336"/>
          </a:xfrm>
          <a:prstGeom prst="rect">
            <a:avLst/>
          </a:prstGeom>
        </p:spPr>
      </p:pic>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16" name="文本框 15">
            <a:extLst>
              <a:ext uri="{FF2B5EF4-FFF2-40B4-BE49-F238E27FC236}">
                <a16:creationId xmlns:a16="http://schemas.microsoft.com/office/drawing/2014/main" id="{6112536E-52C9-BDDD-BB17-8425C2425B12}"/>
              </a:ext>
            </a:extLst>
          </p:cNvPr>
          <p:cNvSpPr txBox="1"/>
          <p:nvPr/>
        </p:nvSpPr>
        <p:spPr>
          <a:xfrm>
            <a:off x="1186104" y="3653605"/>
            <a:ext cx="1280415" cy="584775"/>
          </a:xfrm>
          <a:prstGeom prst="rect">
            <a:avLst/>
          </a:prstGeom>
          <a:noFill/>
        </p:spPr>
        <p:txBody>
          <a:bodyPr wrap="square">
            <a:spAutoFit/>
          </a:bodyPr>
          <a:lstStyle/>
          <a:p>
            <a:r>
              <a:rPr lang="en-US" sz="3200" b="0" dirty="0"/>
              <a:t>Setup:</a:t>
            </a:r>
            <a:endParaRPr lang="en-US" sz="3200" dirty="0"/>
          </a:p>
        </p:txBody>
      </p:sp>
      <p:pic>
        <p:nvPicPr>
          <p:cNvPr id="17" name="图形 16" descr="智能手机 轮廓">
            <a:extLst>
              <a:ext uri="{FF2B5EF4-FFF2-40B4-BE49-F238E27FC236}">
                <a16:creationId xmlns:a16="http://schemas.microsoft.com/office/drawing/2014/main" id="{EE1230D6-C9A8-4B13-6278-4E7669106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0704" y="3316816"/>
            <a:ext cx="914400" cy="914400"/>
          </a:xfrm>
          <a:prstGeom prst="rect">
            <a:avLst/>
          </a:prstGeom>
        </p:spPr>
      </p:pic>
      <p:pic>
        <p:nvPicPr>
          <p:cNvPr id="18" name="图形 17" descr="智能手机 轮廓">
            <a:extLst>
              <a:ext uri="{FF2B5EF4-FFF2-40B4-BE49-F238E27FC236}">
                <a16:creationId xmlns:a16="http://schemas.microsoft.com/office/drawing/2014/main" id="{D39BF743-CCE9-0B86-313E-997148727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9939" y="3300128"/>
            <a:ext cx="914400" cy="914400"/>
          </a:xfrm>
          <a:prstGeom prst="rect">
            <a:avLst/>
          </a:prstGeom>
        </p:spPr>
      </p:pic>
      <p:pic>
        <p:nvPicPr>
          <p:cNvPr id="19" name="图形 18" descr="智能手机 轮廓">
            <a:extLst>
              <a:ext uri="{FF2B5EF4-FFF2-40B4-BE49-F238E27FC236}">
                <a16:creationId xmlns:a16="http://schemas.microsoft.com/office/drawing/2014/main" id="{1A3F76A5-CD94-7752-8EE4-953C0CC1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690" y="3423474"/>
            <a:ext cx="914400" cy="914400"/>
          </a:xfrm>
          <a:prstGeom prst="rect">
            <a:avLst/>
          </a:prstGeom>
        </p:spPr>
      </p:pic>
      <p:sp>
        <p:nvSpPr>
          <p:cNvPr id="2" name="椭圆 1">
            <a:extLst>
              <a:ext uri="{FF2B5EF4-FFF2-40B4-BE49-F238E27FC236}">
                <a16:creationId xmlns:a16="http://schemas.microsoft.com/office/drawing/2014/main" id="{F5DCD27F-53CD-A300-2974-F4A49D613338}"/>
              </a:ext>
            </a:extLst>
          </p:cNvPr>
          <p:cNvSpPr/>
          <p:nvPr/>
        </p:nvSpPr>
        <p:spPr>
          <a:xfrm rot="365866">
            <a:off x="3913558" y="3114037"/>
            <a:ext cx="5406089" cy="1721442"/>
          </a:xfrm>
          <a:prstGeom prst="ellipse">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直接箭头连接符 2">
            <a:extLst>
              <a:ext uri="{FF2B5EF4-FFF2-40B4-BE49-F238E27FC236}">
                <a16:creationId xmlns:a16="http://schemas.microsoft.com/office/drawing/2014/main" id="{9601BC17-ABEF-33DF-6E5C-20F316AEDCD2}"/>
              </a:ext>
            </a:extLst>
          </p:cNvPr>
          <p:cNvCxnSpPr>
            <a:cxnSpLocks/>
          </p:cNvCxnSpPr>
          <p:nvPr/>
        </p:nvCxnSpPr>
        <p:spPr>
          <a:xfrm flipV="1">
            <a:off x="3448470" y="5799066"/>
            <a:ext cx="2248737" cy="388475"/>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7" name="直接箭头连接符 6">
            <a:extLst>
              <a:ext uri="{FF2B5EF4-FFF2-40B4-BE49-F238E27FC236}">
                <a16:creationId xmlns:a16="http://schemas.microsoft.com/office/drawing/2014/main" id="{C99084C9-22D2-FB29-45BD-FCE6AA9FA347}"/>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3B0F0207-E74B-03E2-270E-B1E774A1FE1A}"/>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0" name="直接箭头连接符 9">
            <a:extLst>
              <a:ext uri="{FF2B5EF4-FFF2-40B4-BE49-F238E27FC236}">
                <a16:creationId xmlns:a16="http://schemas.microsoft.com/office/drawing/2014/main" id="{EBC18D49-A0BF-3F0F-79B0-DE694B1A916F}"/>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58C48691-EF6A-085A-515D-63E9A155E1ED}"/>
                  </a:ext>
                </a:extLst>
              </p:cNvPr>
              <p:cNvSpPr txBox="1"/>
              <p:nvPr/>
            </p:nvSpPr>
            <p:spPr>
              <a:xfrm>
                <a:off x="3883099" y="6067749"/>
                <a:ext cx="1228540"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20" name="文本框 19">
                <a:extLst>
                  <a:ext uri="{FF2B5EF4-FFF2-40B4-BE49-F238E27FC236}">
                    <a16:creationId xmlns:a16="http://schemas.microsoft.com/office/drawing/2014/main" id="{58C48691-EF6A-085A-515D-63E9A155E1ED}"/>
                  </a:ext>
                </a:extLst>
              </p:cNvPr>
              <p:cNvSpPr txBox="1">
                <a:spLocks noRot="1" noChangeAspect="1" noMove="1" noResize="1" noEditPoints="1" noAdjustHandles="1" noChangeArrowheads="1" noChangeShapeType="1" noTextEdit="1"/>
              </p:cNvSpPr>
              <p:nvPr/>
            </p:nvSpPr>
            <p:spPr>
              <a:xfrm>
                <a:off x="3883099" y="6067749"/>
                <a:ext cx="1228540" cy="5579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3509D95-C894-5400-39D4-C7BB966A29A8}"/>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1,4</m:t>
                          </m:r>
                        </m:sub>
                      </m:sSub>
                    </m:oMath>
                  </m:oMathPara>
                </a14:m>
                <a:endParaRPr lang="en-US" sz="2800" dirty="0"/>
              </a:p>
            </p:txBody>
          </p:sp>
        </mc:Choice>
        <mc:Fallback xmlns="">
          <p:sp>
            <p:nvSpPr>
              <p:cNvPr id="23" name="文本框 22">
                <a:extLst>
                  <a:ext uri="{FF2B5EF4-FFF2-40B4-BE49-F238E27FC236}">
                    <a16:creationId xmlns:a16="http://schemas.microsoft.com/office/drawing/2014/main" id="{83509D95-C894-5400-39D4-C7BB966A29A8}"/>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35408A61-75A2-B065-6A0E-E2139982A557}"/>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1,5</m:t>
                          </m:r>
                        </m:sub>
                      </m:sSub>
                    </m:oMath>
                  </m:oMathPara>
                </a14:m>
                <a:endParaRPr lang="en-US" sz="2800" dirty="0"/>
              </a:p>
            </p:txBody>
          </p:sp>
        </mc:Choice>
        <mc:Fallback xmlns="">
          <p:sp>
            <p:nvSpPr>
              <p:cNvPr id="24" name="文本框 23">
                <a:extLst>
                  <a:ext uri="{FF2B5EF4-FFF2-40B4-BE49-F238E27FC236}">
                    <a16:creationId xmlns:a16="http://schemas.microsoft.com/office/drawing/2014/main" id="{35408A61-75A2-B065-6A0E-E2139982A557}"/>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533B6EE-5AC9-3610-FCBF-4E66B3148972}"/>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1,6</m:t>
                          </m:r>
                        </m:sub>
                      </m:sSub>
                    </m:oMath>
                  </m:oMathPara>
                </a14:m>
                <a:endParaRPr lang="en-US" sz="2800" dirty="0"/>
              </a:p>
            </p:txBody>
          </p:sp>
        </mc:Choice>
        <mc:Fallback xmlns="">
          <p:sp>
            <p:nvSpPr>
              <p:cNvPr id="25" name="文本框 24">
                <a:extLst>
                  <a:ext uri="{FF2B5EF4-FFF2-40B4-BE49-F238E27FC236}">
                    <a16:creationId xmlns:a16="http://schemas.microsoft.com/office/drawing/2014/main" id="{7533B6EE-5AC9-3610-FCBF-4E66B3148972}"/>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2"/>
                <a:stretch>
                  <a:fillRect/>
                </a:stretch>
              </a:blipFill>
            </p:spPr>
            <p:txBody>
              <a:bodyPr/>
              <a:lstStyle/>
              <a:p>
                <a:r>
                  <a:rPr lang="en-US">
                    <a:noFill/>
                  </a:rPr>
                  <a:t> </a:t>
                </a:r>
              </a:p>
            </p:txBody>
          </p:sp>
        </mc:Fallback>
      </mc:AlternateContent>
      <p:sp>
        <p:nvSpPr>
          <p:cNvPr id="4" name="文本框 3">
            <a:extLst>
              <a:ext uri="{FF2B5EF4-FFF2-40B4-BE49-F238E27FC236}">
                <a16:creationId xmlns:a16="http://schemas.microsoft.com/office/drawing/2014/main" id="{4F85DFB4-01D9-733D-6EFD-675C7735812B}"/>
              </a:ext>
            </a:extLst>
          </p:cNvPr>
          <p:cNvSpPr txBox="1"/>
          <p:nvPr/>
        </p:nvSpPr>
        <p:spPr>
          <a:xfrm>
            <a:off x="8610703" y="5014236"/>
            <a:ext cx="3500672" cy="1077218"/>
          </a:xfrm>
          <a:prstGeom prst="rect">
            <a:avLst/>
          </a:prstGeom>
          <a:noFill/>
        </p:spPr>
        <p:txBody>
          <a:bodyPr wrap="square">
            <a:spAutoFit/>
          </a:bodyPr>
          <a:lstStyle/>
          <a:p>
            <a:r>
              <a:rPr lang="en-US" altLang="zh-CN" sz="3200" dirty="0"/>
              <a:t>C</a:t>
            </a:r>
            <a:r>
              <a:rPr lang="en-US" altLang="zh-CN" sz="3200" dirty="0">
                <a:solidFill>
                  <a:schemeClr val="tx1"/>
                </a:solidFill>
              </a:rPr>
              <a:t>omm. cost for setup reduced!</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7360D1D-EC16-E5C7-9839-C47DB9CB17E1}"/>
                  </a:ext>
                </a:extLst>
              </p:cNvPr>
              <p:cNvSpPr txBox="1"/>
              <p:nvPr/>
            </p:nvSpPr>
            <p:spPr>
              <a:xfrm>
                <a:off x="832716" y="2108454"/>
                <a:ext cx="11169481" cy="1638718"/>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chemeClr val="bg2">
                        <a:lumMod val="75000"/>
                      </a:schemeClr>
                    </a:solidFill>
                  </a:rPr>
                  <a:t>Existing scheme [DT06] has total share size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sSup>
                      <m:sSupPr>
                        <m:ctrlPr>
                          <a:rPr lang="en-US" altLang="zh-CN" sz="3200" b="0" i="1" smtClean="0">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𝑀</m:t>
                        </m:r>
                      </m:e>
                      <m:sup>
                        <m:r>
                          <a:rPr lang="en-US" altLang="zh-CN" sz="3200" b="0" i="1" smtClean="0">
                            <a:solidFill>
                              <a:schemeClr val="bg2">
                                <a:lumMod val="75000"/>
                              </a:schemeClr>
                            </a:solidFill>
                            <a:latin typeface="Cambria Math" panose="02040503050406030204" pitchFamily="18" charset="0"/>
                          </a:rPr>
                          <m:t>5.3</m:t>
                        </m:r>
                      </m:sup>
                    </m:sSup>
                    <m:r>
                      <a:rPr lang="en-US" altLang="zh-CN" sz="3200" b="0" i="1" smtClean="0">
                        <a:solidFill>
                          <a:schemeClr val="bg2">
                            <a:lumMod val="75000"/>
                          </a:schemeClr>
                        </a:solidFill>
                        <a:latin typeface="Cambria Math" panose="02040503050406030204" pitchFamily="18" charset="0"/>
                      </a:rPr>
                      <m:t>)</m:t>
                    </m:r>
                  </m:oMath>
                </a14:m>
                <a:endParaRPr lang="en-US" altLang="zh-CN" sz="3200" dirty="0">
                  <a:solidFill>
                    <a:schemeClr val="bg2">
                      <a:lumMod val="75000"/>
                    </a:schemeClr>
                  </a:solidFill>
                </a:endParaRPr>
              </a:p>
              <a:p>
                <a:pPr marL="285750" indent="-285750">
                  <a:buFont typeface="Arial" panose="020B0604020202020204" pitchFamily="34" charset="0"/>
                  <a:buChar char="•"/>
                </a:pPr>
                <a:r>
                  <a:rPr lang="en-US" altLang="zh-CN" sz="3200" dirty="0"/>
                  <a:t>[DT06] with rand.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𝜆</m:t>
                    </m:r>
                    <m:r>
                      <a:rPr lang="en-US" altLang="zh-CN" sz="3200" b="0" i="1" smtClean="0">
                        <a:latin typeface="Cambria Math" panose="02040503050406030204" pitchFamily="18" charset="0"/>
                      </a:rPr>
                      <m:t>)</m:t>
                    </m:r>
                  </m:oMath>
                </a14:m>
                <a:r>
                  <a:rPr lang="en-US" altLang="zh-CN" sz="3200" dirty="0"/>
                  <a:t> </a:t>
                </a:r>
                <a:r>
                  <a:rPr lang="en-US" altLang="zh-CN" sz="3200" dirty="0">
                    <a:solidFill>
                      <a:srgbClr val="FF0000"/>
                    </a:solidFill>
                  </a:rPr>
                  <a:t>committee</a:t>
                </a:r>
                <a:r>
                  <a:rPr lang="en-US" altLang="zh-CN" sz="3200" dirty="0"/>
                  <a:t>: total share size </a:t>
                </a:r>
                <a14:m>
                  <m:oMath xmlns:m="http://schemas.openxmlformats.org/officeDocument/2006/math">
                    <m:r>
                      <a:rPr lang="en-US" altLang="zh-CN" sz="3200" i="1">
                        <a:latin typeface="Cambria Math" panose="02040503050406030204" pitchFamily="18" charset="0"/>
                      </a:rPr>
                      <m:t>𝑂</m:t>
                    </m:r>
                    <m:d>
                      <m:dPr>
                        <m:ctrlPr>
                          <a:rPr lang="en-US" altLang="zh-CN" sz="3200" i="1">
                            <a:latin typeface="Cambria Math" panose="02040503050406030204" pitchFamily="18" charset="0"/>
                          </a:rPr>
                        </m:ctrlPr>
                      </m:dPr>
                      <m:e>
                        <m:sSup>
                          <m:sSupPr>
                            <m:ctrlPr>
                              <a:rPr lang="en-US" altLang="zh-CN" sz="3200" i="1">
                                <a:latin typeface="Cambria Math" panose="02040503050406030204" pitchFamily="18" charset="0"/>
                              </a:rPr>
                            </m:ctrlPr>
                          </m:sSupPr>
                          <m:e>
                            <m:r>
                              <a:rPr lang="en-US" altLang="zh-CN" sz="3200" i="1">
                                <a:solidFill>
                                  <a:srgbClr val="FF0000"/>
                                </a:solidFill>
                                <a:latin typeface="Cambria Math" panose="02040503050406030204" pitchFamily="18" charset="0"/>
                              </a:rPr>
                              <m:t>𝜆</m:t>
                            </m:r>
                          </m:e>
                          <m:sup>
                            <m:r>
                              <a:rPr lang="en-US" altLang="zh-CN" sz="3200" i="1">
                                <a:latin typeface="Cambria Math" panose="02040503050406030204" pitchFamily="18" charset="0"/>
                              </a:rPr>
                              <m:t>5.3</m:t>
                            </m:r>
                          </m:sup>
                        </m:sSup>
                      </m:e>
                    </m:d>
                  </m:oMath>
                </a14:m>
                <a:r>
                  <a:rPr lang="en-US" altLang="zh-CN" sz="3200" dirty="0"/>
                  <a:t> </a:t>
                </a:r>
              </a:p>
              <a:p>
                <a:pPr marL="285750" indent="-285750">
                  <a:buFont typeface="Arial" panose="020B0604020202020204" pitchFamily="34" charset="0"/>
                  <a:buChar char="•"/>
                </a:pPr>
                <a:endParaRPr lang="en-US" altLang="zh-CN" sz="3200" dirty="0"/>
              </a:p>
            </p:txBody>
          </p:sp>
        </mc:Choice>
        <mc:Fallback xmlns="">
          <p:sp>
            <p:nvSpPr>
              <p:cNvPr id="5" name="文本框 4">
                <a:extLst>
                  <a:ext uri="{FF2B5EF4-FFF2-40B4-BE49-F238E27FC236}">
                    <a16:creationId xmlns:a16="http://schemas.microsoft.com/office/drawing/2014/main" id="{87360D1D-EC16-E5C7-9839-C47DB9CB17E1}"/>
                  </a:ext>
                </a:extLst>
              </p:cNvPr>
              <p:cNvSpPr txBox="1">
                <a:spLocks noRot="1" noChangeAspect="1" noMove="1" noResize="1" noEditPoints="1" noAdjustHandles="1" noChangeArrowheads="1" noChangeShapeType="1" noTextEdit="1"/>
              </p:cNvSpPr>
              <p:nvPr/>
            </p:nvSpPr>
            <p:spPr>
              <a:xfrm>
                <a:off x="832716" y="2108454"/>
                <a:ext cx="11169481" cy="1638718"/>
              </a:xfrm>
              <a:prstGeom prst="rect">
                <a:avLst/>
              </a:prstGeom>
              <a:blipFill>
                <a:blip r:embed="rId13"/>
                <a:stretch>
                  <a:fillRect l="-1255" t="-4089"/>
                </a:stretch>
              </a:blipFill>
            </p:spPr>
            <p:txBody>
              <a:bodyPr/>
              <a:lstStyle/>
              <a:p>
                <a:r>
                  <a:rPr lang="en-US">
                    <a:noFill/>
                  </a:rPr>
                  <a:t> </a:t>
                </a:r>
              </a:p>
            </p:txBody>
          </p:sp>
        </mc:Fallback>
      </mc:AlternateContent>
    </p:spTree>
    <p:extLst>
      <p:ext uri="{BB962C8B-B14F-4D97-AF65-F5344CB8AC3E}">
        <p14:creationId xmlns:p14="http://schemas.microsoft.com/office/powerpoint/2010/main" val="4143366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34070" y="5730341"/>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96036" y="3748630"/>
            <a:ext cx="914400" cy="914400"/>
          </a:xfrm>
          <a:prstGeom prst="rect">
            <a:avLst/>
          </a:prstGeom>
        </p:spPr>
      </p:pic>
      <p:sp>
        <p:nvSpPr>
          <p:cNvPr id="51" name="文本框 50">
            <a:extLst>
              <a:ext uri="{FF2B5EF4-FFF2-40B4-BE49-F238E27FC236}">
                <a16:creationId xmlns:a16="http://schemas.microsoft.com/office/drawing/2014/main" id="{621FE3E1-D4EE-10BA-3E4B-6B20830ED1EE}"/>
              </a:ext>
            </a:extLst>
          </p:cNvPr>
          <p:cNvSpPr txBox="1"/>
          <p:nvPr/>
        </p:nvSpPr>
        <p:spPr>
          <a:xfrm>
            <a:off x="8610703" y="5014236"/>
            <a:ext cx="3500672" cy="1077218"/>
          </a:xfrm>
          <a:prstGeom prst="rect">
            <a:avLst/>
          </a:prstGeom>
          <a:noFill/>
        </p:spPr>
        <p:txBody>
          <a:bodyPr wrap="square">
            <a:spAutoFit/>
          </a:bodyPr>
          <a:lstStyle/>
          <a:p>
            <a:r>
              <a:rPr lang="en-US" altLang="zh-CN" sz="3200" dirty="0"/>
              <a:t>C</a:t>
            </a:r>
            <a:r>
              <a:rPr lang="en-US" altLang="zh-CN" sz="3200" dirty="0">
                <a:solidFill>
                  <a:schemeClr val="tx1"/>
                </a:solidFill>
              </a:rPr>
              <a:t>omm. cost for setup reduced!</a:t>
            </a:r>
          </a:p>
        </p:txBody>
      </p:sp>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2742" y="5404003"/>
            <a:ext cx="567336" cy="567336"/>
          </a:xfrm>
          <a:prstGeom prst="rect">
            <a:avLst/>
          </a:prstGeom>
        </p:spPr>
      </p:pic>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sp>
        <p:nvSpPr>
          <p:cNvPr id="16" name="文本框 15">
            <a:extLst>
              <a:ext uri="{FF2B5EF4-FFF2-40B4-BE49-F238E27FC236}">
                <a16:creationId xmlns:a16="http://schemas.microsoft.com/office/drawing/2014/main" id="{6112536E-52C9-BDDD-BB17-8425C2425B12}"/>
              </a:ext>
            </a:extLst>
          </p:cNvPr>
          <p:cNvSpPr txBox="1"/>
          <p:nvPr/>
        </p:nvSpPr>
        <p:spPr>
          <a:xfrm>
            <a:off x="1186104" y="3653605"/>
            <a:ext cx="1280415" cy="584775"/>
          </a:xfrm>
          <a:prstGeom prst="rect">
            <a:avLst/>
          </a:prstGeom>
          <a:noFill/>
        </p:spPr>
        <p:txBody>
          <a:bodyPr wrap="square">
            <a:spAutoFit/>
          </a:bodyPr>
          <a:lstStyle/>
          <a:p>
            <a:r>
              <a:rPr lang="en-US" sz="3200" b="0" dirty="0"/>
              <a:t>Setup:</a:t>
            </a:r>
            <a:endParaRPr lang="en-US" sz="3200" dirty="0"/>
          </a:p>
        </p:txBody>
      </p:sp>
      <p:pic>
        <p:nvPicPr>
          <p:cNvPr id="17" name="图形 16" descr="智能手机 轮廓">
            <a:extLst>
              <a:ext uri="{FF2B5EF4-FFF2-40B4-BE49-F238E27FC236}">
                <a16:creationId xmlns:a16="http://schemas.microsoft.com/office/drawing/2014/main" id="{EE1230D6-C9A8-4B13-6278-4E7669106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20704" y="3316816"/>
            <a:ext cx="914400" cy="914400"/>
          </a:xfrm>
          <a:prstGeom prst="rect">
            <a:avLst/>
          </a:prstGeom>
        </p:spPr>
      </p:pic>
      <p:pic>
        <p:nvPicPr>
          <p:cNvPr id="18" name="图形 17" descr="智能手机 轮廓">
            <a:extLst>
              <a:ext uri="{FF2B5EF4-FFF2-40B4-BE49-F238E27FC236}">
                <a16:creationId xmlns:a16="http://schemas.microsoft.com/office/drawing/2014/main" id="{D39BF743-CCE9-0B86-313E-997148727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9939" y="3300128"/>
            <a:ext cx="914400" cy="914400"/>
          </a:xfrm>
          <a:prstGeom prst="rect">
            <a:avLst/>
          </a:prstGeom>
        </p:spPr>
      </p:pic>
      <p:pic>
        <p:nvPicPr>
          <p:cNvPr id="19" name="图形 18" descr="智能手机 轮廓">
            <a:extLst>
              <a:ext uri="{FF2B5EF4-FFF2-40B4-BE49-F238E27FC236}">
                <a16:creationId xmlns:a16="http://schemas.microsoft.com/office/drawing/2014/main" id="{1A3F76A5-CD94-7752-8EE4-953C0CC1C0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9690" y="3423474"/>
            <a:ext cx="914400" cy="914400"/>
          </a:xfrm>
          <a:prstGeom prst="rect">
            <a:avLst/>
          </a:prstGeom>
        </p:spPr>
      </p:pic>
      <p:sp>
        <p:nvSpPr>
          <p:cNvPr id="2" name="椭圆 1">
            <a:extLst>
              <a:ext uri="{FF2B5EF4-FFF2-40B4-BE49-F238E27FC236}">
                <a16:creationId xmlns:a16="http://schemas.microsoft.com/office/drawing/2014/main" id="{F5DCD27F-53CD-A300-2974-F4A49D613338}"/>
              </a:ext>
            </a:extLst>
          </p:cNvPr>
          <p:cNvSpPr/>
          <p:nvPr/>
        </p:nvSpPr>
        <p:spPr>
          <a:xfrm rot="365866">
            <a:off x="3913558" y="3114037"/>
            <a:ext cx="5406089" cy="1721442"/>
          </a:xfrm>
          <a:prstGeom prst="ellipse">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直接箭头连接符 6">
            <a:extLst>
              <a:ext uri="{FF2B5EF4-FFF2-40B4-BE49-F238E27FC236}">
                <a16:creationId xmlns:a16="http://schemas.microsoft.com/office/drawing/2014/main" id="{C99084C9-22D2-FB29-45BD-FCE6AA9FA347}"/>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3B0F0207-E74B-03E2-270E-B1E774A1FE1A}"/>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0" name="直接箭头连接符 9">
            <a:extLst>
              <a:ext uri="{FF2B5EF4-FFF2-40B4-BE49-F238E27FC236}">
                <a16:creationId xmlns:a16="http://schemas.microsoft.com/office/drawing/2014/main" id="{EBC18D49-A0BF-3F0F-79B0-DE694B1A916F}"/>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83509D95-C894-5400-39D4-C7BB966A29A8}"/>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2,4</m:t>
                          </m:r>
                        </m:sub>
                      </m:sSub>
                    </m:oMath>
                  </m:oMathPara>
                </a14:m>
                <a:endParaRPr lang="en-US" sz="2800" dirty="0"/>
              </a:p>
            </p:txBody>
          </p:sp>
        </mc:Choice>
        <mc:Fallback xmlns="">
          <p:sp>
            <p:nvSpPr>
              <p:cNvPr id="23" name="文本框 22">
                <a:extLst>
                  <a:ext uri="{FF2B5EF4-FFF2-40B4-BE49-F238E27FC236}">
                    <a16:creationId xmlns:a16="http://schemas.microsoft.com/office/drawing/2014/main" id="{83509D95-C894-5400-39D4-C7BB966A29A8}"/>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35408A61-75A2-B065-6A0E-E2139982A557}"/>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2,5</m:t>
                          </m:r>
                        </m:sub>
                      </m:sSub>
                    </m:oMath>
                  </m:oMathPara>
                </a14:m>
                <a:endParaRPr lang="en-US" sz="2800" dirty="0"/>
              </a:p>
            </p:txBody>
          </p:sp>
        </mc:Choice>
        <mc:Fallback xmlns="">
          <p:sp>
            <p:nvSpPr>
              <p:cNvPr id="24" name="文本框 23">
                <a:extLst>
                  <a:ext uri="{FF2B5EF4-FFF2-40B4-BE49-F238E27FC236}">
                    <a16:creationId xmlns:a16="http://schemas.microsoft.com/office/drawing/2014/main" id="{35408A61-75A2-B065-6A0E-E2139982A557}"/>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533B6EE-5AC9-3610-FCBF-4E66B3148972}"/>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2,6</m:t>
                          </m:r>
                        </m:sub>
                      </m:sSub>
                    </m:oMath>
                  </m:oMathPara>
                </a14:m>
                <a:endParaRPr lang="en-US" sz="2800" dirty="0"/>
              </a:p>
            </p:txBody>
          </p:sp>
        </mc:Choice>
        <mc:Fallback xmlns="">
          <p:sp>
            <p:nvSpPr>
              <p:cNvPr id="25" name="文本框 24">
                <a:extLst>
                  <a:ext uri="{FF2B5EF4-FFF2-40B4-BE49-F238E27FC236}">
                    <a16:creationId xmlns:a16="http://schemas.microsoft.com/office/drawing/2014/main" id="{7533B6EE-5AC9-3610-FCBF-4E66B3148972}"/>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1"/>
                <a:stretch>
                  <a:fillRect/>
                </a:stretch>
              </a:blipFill>
            </p:spPr>
            <p:txBody>
              <a:bodyPr/>
              <a:lstStyle/>
              <a:p>
                <a:r>
                  <a:rPr lang="en-US">
                    <a:noFill/>
                  </a:rPr>
                  <a:t> </a:t>
                </a:r>
              </a:p>
            </p:txBody>
          </p:sp>
        </mc:Fallback>
      </mc:AlternateContent>
      <p:cxnSp>
        <p:nvCxnSpPr>
          <p:cNvPr id="29" name="直接箭头连接符 28">
            <a:extLst>
              <a:ext uri="{FF2B5EF4-FFF2-40B4-BE49-F238E27FC236}">
                <a16:creationId xmlns:a16="http://schemas.microsoft.com/office/drawing/2014/main" id="{5F5A0D6E-6D77-53BD-8F2F-B76EFB57ABFF}"/>
              </a:ext>
            </a:extLst>
          </p:cNvPr>
          <p:cNvCxnSpPr>
            <a:cxnSpLocks/>
          </p:cNvCxnSpPr>
          <p:nvPr/>
        </p:nvCxnSpPr>
        <p:spPr>
          <a:xfrm rot="10800000" flipH="1" flipV="1">
            <a:off x="3087694" y="4905070"/>
            <a:ext cx="2649433" cy="635600"/>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1A374D6D-AD58-E98F-A9A6-898A3F18C71A}"/>
                  </a:ext>
                </a:extLst>
              </p:cNvPr>
              <p:cNvSpPr txBox="1"/>
              <p:nvPr/>
            </p:nvSpPr>
            <p:spPr>
              <a:xfrm>
                <a:off x="2991270" y="5032960"/>
                <a:ext cx="1228540"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m:t>
                      </m:r>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2,</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30" name="文本框 29">
                <a:extLst>
                  <a:ext uri="{FF2B5EF4-FFF2-40B4-BE49-F238E27FC236}">
                    <a16:creationId xmlns:a16="http://schemas.microsoft.com/office/drawing/2014/main" id="{1A374D6D-AD58-E98F-A9A6-898A3F18C71A}"/>
                  </a:ext>
                </a:extLst>
              </p:cNvPr>
              <p:cNvSpPr txBox="1">
                <a:spLocks noRot="1" noChangeAspect="1" noMove="1" noResize="1" noEditPoints="1" noAdjustHandles="1" noChangeArrowheads="1" noChangeShapeType="1" noTextEdit="1"/>
              </p:cNvSpPr>
              <p:nvPr/>
            </p:nvSpPr>
            <p:spPr>
              <a:xfrm>
                <a:off x="2991270" y="5032960"/>
                <a:ext cx="1228540" cy="55791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38874EAE-0B11-DC4A-DC3A-DC5760EC725B}"/>
                  </a:ext>
                </a:extLst>
              </p:cNvPr>
              <p:cNvSpPr txBox="1"/>
              <p:nvPr/>
            </p:nvSpPr>
            <p:spPr>
              <a:xfrm>
                <a:off x="832716" y="2108454"/>
                <a:ext cx="11169481" cy="1638718"/>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chemeClr val="bg2">
                        <a:lumMod val="75000"/>
                      </a:schemeClr>
                    </a:solidFill>
                  </a:rPr>
                  <a:t>Existing scheme [DT06] has total share size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sSup>
                      <m:sSupPr>
                        <m:ctrlPr>
                          <a:rPr lang="en-US" altLang="zh-CN" sz="3200" b="0" i="1" smtClean="0">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𝑀</m:t>
                        </m:r>
                      </m:e>
                      <m:sup>
                        <m:r>
                          <a:rPr lang="en-US" altLang="zh-CN" sz="3200" b="0" i="1" smtClean="0">
                            <a:solidFill>
                              <a:schemeClr val="bg2">
                                <a:lumMod val="75000"/>
                              </a:schemeClr>
                            </a:solidFill>
                            <a:latin typeface="Cambria Math" panose="02040503050406030204" pitchFamily="18" charset="0"/>
                          </a:rPr>
                          <m:t>5.3</m:t>
                        </m:r>
                      </m:sup>
                    </m:sSup>
                    <m:r>
                      <a:rPr lang="en-US" altLang="zh-CN" sz="3200" b="0" i="1" smtClean="0">
                        <a:solidFill>
                          <a:schemeClr val="bg2">
                            <a:lumMod val="75000"/>
                          </a:schemeClr>
                        </a:solidFill>
                        <a:latin typeface="Cambria Math" panose="02040503050406030204" pitchFamily="18" charset="0"/>
                      </a:rPr>
                      <m:t>)</m:t>
                    </m:r>
                  </m:oMath>
                </a14:m>
                <a:endParaRPr lang="en-US" altLang="zh-CN" sz="3200" dirty="0">
                  <a:solidFill>
                    <a:schemeClr val="bg2">
                      <a:lumMod val="75000"/>
                    </a:schemeClr>
                  </a:solidFill>
                </a:endParaRPr>
              </a:p>
              <a:p>
                <a:pPr marL="285750" indent="-285750">
                  <a:buFont typeface="Arial" panose="020B0604020202020204" pitchFamily="34" charset="0"/>
                  <a:buChar char="•"/>
                </a:pPr>
                <a:r>
                  <a:rPr lang="en-US" altLang="zh-CN" sz="3200" dirty="0"/>
                  <a:t>[DT06] with rand.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𝜆</m:t>
                    </m:r>
                    <m:r>
                      <a:rPr lang="en-US" altLang="zh-CN" sz="3200" b="0" i="1" smtClean="0">
                        <a:latin typeface="Cambria Math" panose="02040503050406030204" pitchFamily="18" charset="0"/>
                      </a:rPr>
                      <m:t>)</m:t>
                    </m:r>
                  </m:oMath>
                </a14:m>
                <a:r>
                  <a:rPr lang="en-US" altLang="zh-CN" sz="3200" dirty="0"/>
                  <a:t> </a:t>
                </a:r>
                <a:r>
                  <a:rPr lang="en-US" altLang="zh-CN" sz="3200" dirty="0">
                    <a:solidFill>
                      <a:srgbClr val="FF0000"/>
                    </a:solidFill>
                  </a:rPr>
                  <a:t>committee</a:t>
                </a:r>
                <a:r>
                  <a:rPr lang="en-US" altLang="zh-CN" sz="3200" dirty="0"/>
                  <a:t>: total share size </a:t>
                </a:r>
                <a14:m>
                  <m:oMath xmlns:m="http://schemas.openxmlformats.org/officeDocument/2006/math">
                    <m:r>
                      <a:rPr lang="en-US" altLang="zh-CN" sz="3200" i="1">
                        <a:latin typeface="Cambria Math" panose="02040503050406030204" pitchFamily="18" charset="0"/>
                      </a:rPr>
                      <m:t>𝑂</m:t>
                    </m:r>
                    <m:d>
                      <m:dPr>
                        <m:ctrlPr>
                          <a:rPr lang="en-US" altLang="zh-CN" sz="3200" i="1">
                            <a:latin typeface="Cambria Math" panose="02040503050406030204" pitchFamily="18" charset="0"/>
                          </a:rPr>
                        </m:ctrlPr>
                      </m:dPr>
                      <m:e>
                        <m:sSup>
                          <m:sSupPr>
                            <m:ctrlPr>
                              <a:rPr lang="en-US" altLang="zh-CN" sz="3200" i="1">
                                <a:latin typeface="Cambria Math" panose="02040503050406030204" pitchFamily="18" charset="0"/>
                              </a:rPr>
                            </m:ctrlPr>
                          </m:sSupPr>
                          <m:e>
                            <m:r>
                              <a:rPr lang="en-US" altLang="zh-CN" sz="3200" i="1">
                                <a:solidFill>
                                  <a:srgbClr val="FF0000"/>
                                </a:solidFill>
                                <a:latin typeface="Cambria Math" panose="02040503050406030204" pitchFamily="18" charset="0"/>
                              </a:rPr>
                              <m:t>𝜆</m:t>
                            </m:r>
                          </m:e>
                          <m:sup>
                            <m:r>
                              <a:rPr lang="en-US" altLang="zh-CN" sz="3200" i="1">
                                <a:latin typeface="Cambria Math" panose="02040503050406030204" pitchFamily="18" charset="0"/>
                              </a:rPr>
                              <m:t>5.3</m:t>
                            </m:r>
                          </m:sup>
                        </m:sSup>
                      </m:e>
                    </m:d>
                  </m:oMath>
                </a14:m>
                <a:r>
                  <a:rPr lang="en-US" altLang="zh-CN" sz="3200" dirty="0"/>
                  <a:t> </a:t>
                </a:r>
              </a:p>
              <a:p>
                <a:pPr marL="285750" indent="-285750">
                  <a:buFont typeface="Arial" panose="020B0604020202020204" pitchFamily="34" charset="0"/>
                  <a:buChar char="•"/>
                </a:pPr>
                <a:endParaRPr lang="en-US" altLang="zh-CN" sz="3200" dirty="0"/>
              </a:p>
            </p:txBody>
          </p:sp>
        </mc:Choice>
        <mc:Fallback xmlns="">
          <p:sp>
            <p:nvSpPr>
              <p:cNvPr id="31" name="文本框 30">
                <a:extLst>
                  <a:ext uri="{FF2B5EF4-FFF2-40B4-BE49-F238E27FC236}">
                    <a16:creationId xmlns:a16="http://schemas.microsoft.com/office/drawing/2014/main" id="{38874EAE-0B11-DC4A-DC3A-DC5760EC725B}"/>
                  </a:ext>
                </a:extLst>
              </p:cNvPr>
              <p:cNvSpPr txBox="1">
                <a:spLocks noRot="1" noChangeAspect="1" noMove="1" noResize="1" noEditPoints="1" noAdjustHandles="1" noChangeArrowheads="1" noChangeShapeType="1" noTextEdit="1"/>
              </p:cNvSpPr>
              <p:nvPr/>
            </p:nvSpPr>
            <p:spPr>
              <a:xfrm>
                <a:off x="832716" y="2108454"/>
                <a:ext cx="11169481" cy="1638718"/>
              </a:xfrm>
              <a:prstGeom prst="rect">
                <a:avLst/>
              </a:prstGeom>
              <a:blipFill>
                <a:blip r:embed="rId13"/>
                <a:stretch>
                  <a:fillRect l="-1255" t="-4089"/>
                </a:stretch>
              </a:blipFill>
            </p:spPr>
            <p:txBody>
              <a:bodyPr/>
              <a:lstStyle/>
              <a:p>
                <a:r>
                  <a:rPr lang="en-US">
                    <a:noFill/>
                  </a:rPr>
                  <a:t> </a:t>
                </a:r>
              </a:p>
            </p:txBody>
          </p:sp>
        </mc:Fallback>
      </mc:AlternateContent>
    </p:spTree>
    <p:extLst>
      <p:ext uri="{BB962C8B-B14F-4D97-AF65-F5344CB8AC3E}">
        <p14:creationId xmlns:p14="http://schemas.microsoft.com/office/powerpoint/2010/main" val="858543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9F24432-1CAA-B486-D54F-44D55D9D0D85}"/>
                  </a:ext>
                </a:extLst>
              </p:cNvPr>
              <p:cNvSpPr txBox="1"/>
              <p:nvPr/>
            </p:nvSpPr>
            <p:spPr>
              <a:xfrm>
                <a:off x="832716" y="2108454"/>
                <a:ext cx="11169481" cy="1638718"/>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chemeClr val="bg2">
                        <a:lumMod val="75000"/>
                      </a:schemeClr>
                    </a:solidFill>
                  </a:rPr>
                  <a:t>Existing scheme [DT06] has total share size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sSup>
                      <m:sSupPr>
                        <m:ctrlPr>
                          <a:rPr lang="en-US" altLang="zh-CN" sz="3200" b="0" i="1" smtClean="0">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𝑀</m:t>
                        </m:r>
                      </m:e>
                      <m:sup>
                        <m:r>
                          <a:rPr lang="en-US" altLang="zh-CN" sz="3200" b="0" i="1" smtClean="0">
                            <a:solidFill>
                              <a:schemeClr val="bg2">
                                <a:lumMod val="75000"/>
                              </a:schemeClr>
                            </a:solidFill>
                            <a:latin typeface="Cambria Math" panose="02040503050406030204" pitchFamily="18" charset="0"/>
                          </a:rPr>
                          <m:t>5.3</m:t>
                        </m:r>
                      </m:sup>
                    </m:sSup>
                    <m:r>
                      <a:rPr lang="en-US" altLang="zh-CN" sz="3200" b="0" i="1" smtClean="0">
                        <a:solidFill>
                          <a:schemeClr val="bg2">
                            <a:lumMod val="75000"/>
                          </a:schemeClr>
                        </a:solidFill>
                        <a:latin typeface="Cambria Math" panose="02040503050406030204" pitchFamily="18" charset="0"/>
                      </a:rPr>
                      <m:t>)</m:t>
                    </m:r>
                  </m:oMath>
                </a14:m>
                <a:endParaRPr lang="en-US" altLang="zh-CN" sz="3200" dirty="0">
                  <a:solidFill>
                    <a:schemeClr val="bg2">
                      <a:lumMod val="75000"/>
                    </a:schemeClr>
                  </a:solidFill>
                </a:endParaRPr>
              </a:p>
              <a:p>
                <a:pPr marL="285750" indent="-285750">
                  <a:buFont typeface="Arial" panose="020B0604020202020204" pitchFamily="34" charset="0"/>
                  <a:buChar char="•"/>
                </a:pPr>
                <a:r>
                  <a:rPr lang="en-US" altLang="zh-CN" sz="3200" dirty="0"/>
                  <a:t>[DT06] with rand.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𝜆</m:t>
                    </m:r>
                    <m:r>
                      <a:rPr lang="en-US" altLang="zh-CN" sz="3200" b="0" i="1" smtClean="0">
                        <a:latin typeface="Cambria Math" panose="02040503050406030204" pitchFamily="18" charset="0"/>
                      </a:rPr>
                      <m:t>)</m:t>
                    </m:r>
                  </m:oMath>
                </a14:m>
                <a:r>
                  <a:rPr lang="en-US" altLang="zh-CN" sz="3200" dirty="0"/>
                  <a:t> </a:t>
                </a:r>
                <a:r>
                  <a:rPr lang="en-US" altLang="zh-CN" sz="3200" dirty="0">
                    <a:solidFill>
                      <a:srgbClr val="FF0000"/>
                    </a:solidFill>
                  </a:rPr>
                  <a:t>committee</a:t>
                </a:r>
                <a:r>
                  <a:rPr lang="en-US" altLang="zh-CN" sz="3200" dirty="0"/>
                  <a:t>: total share size </a:t>
                </a:r>
                <a14:m>
                  <m:oMath xmlns:m="http://schemas.openxmlformats.org/officeDocument/2006/math">
                    <m:r>
                      <a:rPr lang="en-US" altLang="zh-CN" sz="3200" i="1">
                        <a:latin typeface="Cambria Math" panose="02040503050406030204" pitchFamily="18" charset="0"/>
                      </a:rPr>
                      <m:t>𝑂</m:t>
                    </m:r>
                    <m:d>
                      <m:dPr>
                        <m:ctrlPr>
                          <a:rPr lang="en-US" altLang="zh-CN" sz="3200" i="1">
                            <a:latin typeface="Cambria Math" panose="02040503050406030204" pitchFamily="18" charset="0"/>
                          </a:rPr>
                        </m:ctrlPr>
                      </m:dPr>
                      <m:e>
                        <m:sSup>
                          <m:sSupPr>
                            <m:ctrlPr>
                              <a:rPr lang="en-US" altLang="zh-CN" sz="3200" i="1">
                                <a:latin typeface="Cambria Math" panose="02040503050406030204" pitchFamily="18" charset="0"/>
                              </a:rPr>
                            </m:ctrlPr>
                          </m:sSupPr>
                          <m:e>
                            <m:r>
                              <a:rPr lang="en-US" altLang="zh-CN" sz="3200" i="1">
                                <a:solidFill>
                                  <a:srgbClr val="FF0000"/>
                                </a:solidFill>
                                <a:latin typeface="Cambria Math" panose="02040503050406030204" pitchFamily="18" charset="0"/>
                              </a:rPr>
                              <m:t>𝜆</m:t>
                            </m:r>
                          </m:e>
                          <m:sup>
                            <m:r>
                              <a:rPr lang="en-US" altLang="zh-CN" sz="3200" i="1">
                                <a:latin typeface="Cambria Math" panose="02040503050406030204" pitchFamily="18" charset="0"/>
                              </a:rPr>
                              <m:t>5.3</m:t>
                            </m:r>
                          </m:sup>
                        </m:sSup>
                      </m:e>
                    </m:d>
                  </m:oMath>
                </a14:m>
                <a:r>
                  <a:rPr lang="en-US" altLang="zh-CN" sz="3200" dirty="0"/>
                  <a:t> </a:t>
                </a:r>
              </a:p>
              <a:p>
                <a:pPr marL="285750" indent="-285750">
                  <a:buFont typeface="Arial" panose="020B0604020202020204" pitchFamily="34" charset="0"/>
                  <a:buChar char="•"/>
                </a:pPr>
                <a:endParaRPr lang="en-US" altLang="zh-CN" sz="3200" dirty="0"/>
              </a:p>
            </p:txBody>
          </p:sp>
        </mc:Choice>
        <mc:Fallback xmlns="">
          <p:sp>
            <p:nvSpPr>
              <p:cNvPr id="8" name="文本框 7">
                <a:extLst>
                  <a:ext uri="{FF2B5EF4-FFF2-40B4-BE49-F238E27FC236}">
                    <a16:creationId xmlns:a16="http://schemas.microsoft.com/office/drawing/2014/main" id="{D9F24432-1CAA-B486-D54F-44D55D9D0D85}"/>
                  </a:ext>
                </a:extLst>
              </p:cNvPr>
              <p:cNvSpPr txBox="1">
                <a:spLocks noRot="1" noChangeAspect="1" noMove="1" noResize="1" noEditPoints="1" noAdjustHandles="1" noChangeArrowheads="1" noChangeShapeType="1" noTextEdit="1"/>
              </p:cNvSpPr>
              <p:nvPr/>
            </p:nvSpPr>
            <p:spPr>
              <a:xfrm>
                <a:off x="832716" y="2108454"/>
                <a:ext cx="11169481" cy="1638718"/>
              </a:xfrm>
              <a:prstGeom prst="rect">
                <a:avLst/>
              </a:prstGeom>
              <a:blipFill>
                <a:blip r:embed="rId3"/>
                <a:stretch>
                  <a:fillRect l="-1255" t="-4089"/>
                </a:stretch>
              </a:blipFill>
            </p:spPr>
            <p:txBody>
              <a:bodyPr/>
              <a:lstStyle/>
              <a:p>
                <a:r>
                  <a:rPr lang="en-US">
                    <a:noFill/>
                  </a:rPr>
                  <a:t> </a:t>
                </a:r>
              </a:p>
            </p:txBody>
          </p:sp>
        </mc:Fallback>
      </mc:AlternateContent>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pic>
        <p:nvPicPr>
          <p:cNvPr id="27" name="图形 26" descr="智能手机 轮廓">
            <a:extLst>
              <a:ext uri="{FF2B5EF4-FFF2-40B4-BE49-F238E27FC236}">
                <a16:creationId xmlns:a16="http://schemas.microsoft.com/office/drawing/2014/main" id="{4DE9079D-9558-DE17-308F-7C5BB77D5F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73294" y="4447870"/>
            <a:ext cx="914400" cy="914400"/>
          </a:xfrm>
          <a:prstGeom prst="rect">
            <a:avLst/>
          </a:prstGeom>
        </p:spPr>
      </p:pic>
      <p:pic>
        <p:nvPicPr>
          <p:cNvPr id="28" name="图形 27" descr="智能手机 轮廓">
            <a:extLst>
              <a:ext uri="{FF2B5EF4-FFF2-40B4-BE49-F238E27FC236}">
                <a16:creationId xmlns:a16="http://schemas.microsoft.com/office/drawing/2014/main" id="{A60E8E08-338D-D66F-21E3-3F2320E4BD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4070" y="5730341"/>
            <a:ext cx="914400" cy="914400"/>
          </a:xfrm>
          <a:prstGeom prst="rect">
            <a:avLst/>
          </a:prstGeom>
        </p:spPr>
      </p:pic>
      <p:pic>
        <p:nvPicPr>
          <p:cNvPr id="48" name="图形 47" descr="智能手机 轮廓">
            <a:extLst>
              <a:ext uri="{FF2B5EF4-FFF2-40B4-BE49-F238E27FC236}">
                <a16:creationId xmlns:a16="http://schemas.microsoft.com/office/drawing/2014/main" id="{C583855A-A37D-4179-58A1-7B356180E6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8650" y="5433886"/>
            <a:ext cx="914400" cy="914400"/>
          </a:xfrm>
          <a:prstGeom prst="rect">
            <a:avLst/>
          </a:prstGeom>
        </p:spPr>
      </p:pic>
      <p:pic>
        <p:nvPicPr>
          <p:cNvPr id="50" name="图形 49" descr="智能手机 轮廓">
            <a:extLst>
              <a:ext uri="{FF2B5EF4-FFF2-40B4-BE49-F238E27FC236}">
                <a16:creationId xmlns:a16="http://schemas.microsoft.com/office/drawing/2014/main" id="{3E2FA167-8A0D-7ECF-ECAD-16649DE73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6036" y="3748630"/>
            <a:ext cx="914400" cy="914400"/>
          </a:xfrm>
          <a:prstGeom prst="rect">
            <a:avLst/>
          </a:prstGeom>
        </p:spPr>
      </p:pic>
      <p:pic>
        <p:nvPicPr>
          <p:cNvPr id="52" name="图形 51" descr="云 轮廓">
            <a:extLst>
              <a:ext uri="{FF2B5EF4-FFF2-40B4-BE49-F238E27FC236}">
                <a16:creationId xmlns:a16="http://schemas.microsoft.com/office/drawing/2014/main" id="{E79A0D86-29AE-FB1E-27B7-E1BC5B9DA1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7127" y="5220785"/>
            <a:ext cx="1021082" cy="1021082"/>
          </a:xfrm>
          <a:prstGeom prst="rect">
            <a:avLst/>
          </a:prstGeom>
        </p:spPr>
      </p:pic>
      <p:pic>
        <p:nvPicPr>
          <p:cNvPr id="53" name="图形 52" descr="数据库 纯色填充">
            <a:extLst>
              <a:ext uri="{FF2B5EF4-FFF2-40B4-BE49-F238E27FC236}">
                <a16:creationId xmlns:a16="http://schemas.microsoft.com/office/drawing/2014/main" id="{8335422E-5F6E-5DD7-E057-B1117A80548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2742" y="5404003"/>
            <a:ext cx="567336" cy="567336"/>
          </a:xfrm>
          <a:prstGeom prst="rect">
            <a:avLst/>
          </a:prstGeom>
        </p:spPr>
      </p:pic>
      <p:cxnSp>
        <p:nvCxnSpPr>
          <p:cNvPr id="61" name="直接箭头连接符 60">
            <a:extLst>
              <a:ext uri="{FF2B5EF4-FFF2-40B4-BE49-F238E27FC236}">
                <a16:creationId xmlns:a16="http://schemas.microsoft.com/office/drawing/2014/main" id="{C8A2FBA6-F8F1-BE69-7E2E-4E56AA6BCC90}"/>
              </a:ext>
            </a:extLst>
          </p:cNvPr>
          <p:cNvCxnSpPr>
            <a:cxnSpLocks/>
          </p:cNvCxnSpPr>
          <p:nvPr/>
        </p:nvCxnSpPr>
        <p:spPr>
          <a:xfrm flipH="1" flipV="1">
            <a:off x="5224366" y="4081820"/>
            <a:ext cx="858296" cy="1260046"/>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4" name="直接箭头连接符 63">
            <a:extLst>
              <a:ext uri="{FF2B5EF4-FFF2-40B4-BE49-F238E27FC236}">
                <a16:creationId xmlns:a16="http://schemas.microsoft.com/office/drawing/2014/main" id="{409E707D-93C7-CEFB-3FEB-43813A72AE2C}"/>
              </a:ext>
            </a:extLst>
          </p:cNvPr>
          <p:cNvCxnSpPr>
            <a:cxnSpLocks/>
          </p:cNvCxnSpPr>
          <p:nvPr/>
        </p:nvCxnSpPr>
        <p:spPr>
          <a:xfrm flipV="1">
            <a:off x="6558344" y="4130632"/>
            <a:ext cx="545400" cy="1211234"/>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9" name="直接箭头连接符 68">
            <a:extLst>
              <a:ext uri="{FF2B5EF4-FFF2-40B4-BE49-F238E27FC236}">
                <a16:creationId xmlns:a16="http://schemas.microsoft.com/office/drawing/2014/main" id="{DBDC4A76-3D37-645B-DAE7-A7B651F12BAC}"/>
              </a:ext>
            </a:extLst>
          </p:cNvPr>
          <p:cNvCxnSpPr>
            <a:cxnSpLocks/>
          </p:cNvCxnSpPr>
          <p:nvPr/>
        </p:nvCxnSpPr>
        <p:spPr>
          <a:xfrm flipV="1">
            <a:off x="6649676" y="4607396"/>
            <a:ext cx="1376108" cy="975958"/>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A45F723F-2A7E-C4FD-1E7F-D2AB503F162D}"/>
              </a:ext>
            </a:extLst>
          </p:cNvPr>
          <p:cNvCxnSpPr>
            <a:cxnSpLocks/>
          </p:cNvCxnSpPr>
          <p:nvPr/>
        </p:nvCxnSpPr>
        <p:spPr>
          <a:xfrm rot="10800000">
            <a:off x="6780645" y="5891086"/>
            <a:ext cx="890113" cy="161652"/>
          </a:xfrm>
          <a:prstGeom prst="straightConnector1">
            <a:avLst/>
          </a:prstGeom>
          <a:ln w="25400">
            <a:solidFill>
              <a:srgbClr val="FF0000"/>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C39C4C60-1C1C-C89B-067A-1E898B7AD553}"/>
                  </a:ext>
                </a:extLst>
              </p:cNvPr>
              <p:cNvSpPr txBox="1"/>
              <p:nvPr/>
            </p:nvSpPr>
            <p:spPr>
              <a:xfrm>
                <a:off x="5468114" y="4152778"/>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,4</m:t>
                          </m:r>
                        </m:sub>
                      </m:sSub>
                    </m:oMath>
                  </m:oMathPara>
                </a14:m>
                <a:endParaRPr lang="en-US" sz="2800" dirty="0"/>
              </a:p>
            </p:txBody>
          </p:sp>
        </mc:Choice>
        <mc:Fallback xmlns="">
          <p:sp>
            <p:nvSpPr>
              <p:cNvPr id="12" name="文本框 11">
                <a:extLst>
                  <a:ext uri="{FF2B5EF4-FFF2-40B4-BE49-F238E27FC236}">
                    <a16:creationId xmlns:a16="http://schemas.microsoft.com/office/drawing/2014/main" id="{C39C4C60-1C1C-C89B-067A-1E898B7AD553}"/>
                  </a:ext>
                </a:extLst>
              </p:cNvPr>
              <p:cNvSpPr txBox="1">
                <a:spLocks noRot="1" noChangeAspect="1" noMove="1" noResize="1" noEditPoints="1" noAdjustHandles="1" noChangeArrowheads="1" noChangeShapeType="1" noTextEdit="1"/>
              </p:cNvSpPr>
              <p:nvPr/>
            </p:nvSpPr>
            <p:spPr>
              <a:xfrm>
                <a:off x="5468114" y="4152778"/>
                <a:ext cx="858296" cy="54213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7839BC5-2A98-34D8-8413-0B660C82FEA3}"/>
                  </a:ext>
                </a:extLst>
              </p:cNvPr>
              <p:cNvSpPr txBox="1"/>
              <p:nvPr/>
            </p:nvSpPr>
            <p:spPr>
              <a:xfrm>
                <a:off x="6300881" y="3937923"/>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,5</m:t>
                          </m:r>
                        </m:sub>
                      </m:sSub>
                    </m:oMath>
                  </m:oMathPara>
                </a14:m>
                <a:endParaRPr lang="en-US" sz="2800" dirty="0"/>
              </a:p>
            </p:txBody>
          </p:sp>
        </mc:Choice>
        <mc:Fallback xmlns="">
          <p:sp>
            <p:nvSpPr>
              <p:cNvPr id="13" name="文本框 12">
                <a:extLst>
                  <a:ext uri="{FF2B5EF4-FFF2-40B4-BE49-F238E27FC236}">
                    <a16:creationId xmlns:a16="http://schemas.microsoft.com/office/drawing/2014/main" id="{07839BC5-2A98-34D8-8413-0B660C82FEA3}"/>
                  </a:ext>
                </a:extLst>
              </p:cNvPr>
              <p:cNvSpPr txBox="1">
                <a:spLocks noRot="1" noChangeAspect="1" noMove="1" noResize="1" noEditPoints="1" noAdjustHandles="1" noChangeArrowheads="1" noChangeShapeType="1" noTextEdit="1"/>
              </p:cNvSpPr>
              <p:nvPr/>
            </p:nvSpPr>
            <p:spPr>
              <a:xfrm>
                <a:off x="6300881" y="3937923"/>
                <a:ext cx="858296" cy="54213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BE5CB18B-29F6-3CE3-B780-351EF29E8B99}"/>
                  </a:ext>
                </a:extLst>
              </p:cNvPr>
              <p:cNvSpPr txBox="1"/>
              <p:nvPr/>
            </p:nvSpPr>
            <p:spPr>
              <a:xfrm>
                <a:off x="7209211" y="4179102"/>
                <a:ext cx="858296" cy="542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,6</m:t>
                          </m:r>
                        </m:sub>
                      </m:sSub>
                    </m:oMath>
                  </m:oMathPara>
                </a14:m>
                <a:endParaRPr lang="en-US" sz="2800" dirty="0"/>
              </a:p>
            </p:txBody>
          </p:sp>
        </mc:Choice>
        <mc:Fallback xmlns="">
          <p:sp>
            <p:nvSpPr>
              <p:cNvPr id="14" name="文本框 13">
                <a:extLst>
                  <a:ext uri="{FF2B5EF4-FFF2-40B4-BE49-F238E27FC236}">
                    <a16:creationId xmlns:a16="http://schemas.microsoft.com/office/drawing/2014/main" id="{BE5CB18B-29F6-3CE3-B780-351EF29E8B99}"/>
                  </a:ext>
                </a:extLst>
              </p:cNvPr>
              <p:cNvSpPr txBox="1">
                <a:spLocks noRot="1" noChangeAspect="1" noMove="1" noResize="1" noEditPoints="1" noAdjustHandles="1" noChangeArrowheads="1" noChangeShapeType="1" noTextEdit="1"/>
              </p:cNvSpPr>
              <p:nvPr/>
            </p:nvSpPr>
            <p:spPr>
              <a:xfrm>
                <a:off x="7209211" y="4179102"/>
                <a:ext cx="858296" cy="54213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BC22323B-9DA8-C8A6-FA74-60D06D8C73F3}"/>
                  </a:ext>
                </a:extLst>
              </p:cNvPr>
              <p:cNvSpPr txBox="1"/>
              <p:nvPr/>
            </p:nvSpPr>
            <p:spPr>
              <a:xfrm>
                <a:off x="6742701" y="6052739"/>
                <a:ext cx="858296"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𝑠</m:t>
                              </m:r>
                            </m:e>
                          </m:acc>
                        </m:e>
                        <m:sub>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𝑗</m:t>
                          </m:r>
                        </m:sub>
                      </m:sSub>
                      <m:r>
                        <a:rPr lang="en-US" sz="2800" b="0" i="1" smtClean="0">
                          <a:latin typeface="Cambria Math" panose="02040503050406030204" pitchFamily="18" charset="0"/>
                        </a:rPr>
                        <m:t>}</m:t>
                      </m:r>
                    </m:oMath>
                  </m:oMathPara>
                </a14:m>
                <a:endParaRPr lang="en-US" sz="2800" dirty="0"/>
              </a:p>
            </p:txBody>
          </p:sp>
        </mc:Choice>
        <mc:Fallback xmlns="">
          <p:sp>
            <p:nvSpPr>
              <p:cNvPr id="15" name="文本框 14">
                <a:extLst>
                  <a:ext uri="{FF2B5EF4-FFF2-40B4-BE49-F238E27FC236}">
                    <a16:creationId xmlns:a16="http://schemas.microsoft.com/office/drawing/2014/main" id="{BC22323B-9DA8-C8A6-FA74-60D06D8C73F3}"/>
                  </a:ext>
                </a:extLst>
              </p:cNvPr>
              <p:cNvSpPr txBox="1">
                <a:spLocks noRot="1" noChangeAspect="1" noMove="1" noResize="1" noEditPoints="1" noAdjustHandles="1" noChangeArrowheads="1" noChangeShapeType="1" noTextEdit="1"/>
              </p:cNvSpPr>
              <p:nvPr/>
            </p:nvSpPr>
            <p:spPr>
              <a:xfrm>
                <a:off x="6742701" y="6052739"/>
                <a:ext cx="858296" cy="557910"/>
              </a:xfrm>
              <a:prstGeom prst="rect">
                <a:avLst/>
              </a:prstGeom>
              <a:blipFill>
                <a:blip r:embed="rId13"/>
                <a:stretch>
                  <a:fillRect r="-9220"/>
                </a:stretch>
              </a:blipFill>
            </p:spPr>
            <p:txBody>
              <a:bodyPr/>
              <a:lstStyle/>
              <a:p>
                <a:r>
                  <a:rPr lang="en-US">
                    <a:noFill/>
                  </a:rPr>
                  <a:t> </a:t>
                </a:r>
              </a:p>
            </p:txBody>
          </p:sp>
        </mc:Fallback>
      </mc:AlternateContent>
      <p:sp>
        <p:nvSpPr>
          <p:cNvPr id="16" name="文本框 15">
            <a:extLst>
              <a:ext uri="{FF2B5EF4-FFF2-40B4-BE49-F238E27FC236}">
                <a16:creationId xmlns:a16="http://schemas.microsoft.com/office/drawing/2014/main" id="{6112536E-52C9-BDDD-BB17-8425C2425B12}"/>
              </a:ext>
            </a:extLst>
          </p:cNvPr>
          <p:cNvSpPr txBox="1"/>
          <p:nvPr/>
        </p:nvSpPr>
        <p:spPr>
          <a:xfrm>
            <a:off x="1186104" y="3653605"/>
            <a:ext cx="1280415" cy="584775"/>
          </a:xfrm>
          <a:prstGeom prst="rect">
            <a:avLst/>
          </a:prstGeom>
          <a:noFill/>
        </p:spPr>
        <p:txBody>
          <a:bodyPr wrap="square">
            <a:spAutoFit/>
          </a:bodyPr>
          <a:lstStyle/>
          <a:p>
            <a:r>
              <a:rPr lang="en-US" sz="3200" b="0" dirty="0"/>
              <a:t>Setup:</a:t>
            </a:r>
            <a:endParaRPr lang="en-US" sz="3200" dirty="0"/>
          </a:p>
        </p:txBody>
      </p:sp>
      <p:pic>
        <p:nvPicPr>
          <p:cNvPr id="17" name="图形 16" descr="智能手机 轮廓">
            <a:extLst>
              <a:ext uri="{FF2B5EF4-FFF2-40B4-BE49-F238E27FC236}">
                <a16:creationId xmlns:a16="http://schemas.microsoft.com/office/drawing/2014/main" id="{EE1230D6-C9A8-4B13-6278-4E7669106A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20704" y="3316816"/>
            <a:ext cx="914400" cy="914400"/>
          </a:xfrm>
          <a:prstGeom prst="rect">
            <a:avLst/>
          </a:prstGeom>
        </p:spPr>
      </p:pic>
      <p:pic>
        <p:nvPicPr>
          <p:cNvPr id="18" name="图形 17" descr="智能手机 轮廓">
            <a:extLst>
              <a:ext uri="{FF2B5EF4-FFF2-40B4-BE49-F238E27FC236}">
                <a16:creationId xmlns:a16="http://schemas.microsoft.com/office/drawing/2014/main" id="{D39BF743-CCE9-0B86-313E-997148727C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9939" y="3300128"/>
            <a:ext cx="914400" cy="914400"/>
          </a:xfrm>
          <a:prstGeom prst="rect">
            <a:avLst/>
          </a:prstGeom>
        </p:spPr>
      </p:pic>
      <p:pic>
        <p:nvPicPr>
          <p:cNvPr id="19" name="图形 18" descr="智能手机 轮廓">
            <a:extLst>
              <a:ext uri="{FF2B5EF4-FFF2-40B4-BE49-F238E27FC236}">
                <a16:creationId xmlns:a16="http://schemas.microsoft.com/office/drawing/2014/main" id="{1A3F76A5-CD94-7752-8EE4-953C0CC1C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39690" y="3423474"/>
            <a:ext cx="914400" cy="914400"/>
          </a:xfrm>
          <a:prstGeom prst="rect">
            <a:avLst/>
          </a:prstGeom>
        </p:spPr>
      </p:pic>
      <p:sp>
        <p:nvSpPr>
          <p:cNvPr id="2" name="椭圆 1">
            <a:extLst>
              <a:ext uri="{FF2B5EF4-FFF2-40B4-BE49-F238E27FC236}">
                <a16:creationId xmlns:a16="http://schemas.microsoft.com/office/drawing/2014/main" id="{F5DCD27F-53CD-A300-2974-F4A49D613338}"/>
              </a:ext>
            </a:extLst>
          </p:cNvPr>
          <p:cNvSpPr/>
          <p:nvPr/>
        </p:nvSpPr>
        <p:spPr>
          <a:xfrm rot="365866">
            <a:off x="3913558" y="3114037"/>
            <a:ext cx="5406089" cy="1721442"/>
          </a:xfrm>
          <a:prstGeom prst="ellipse">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2BCE41F8-1A1E-5ADD-DE14-AC3AB1D72F18}"/>
              </a:ext>
            </a:extLst>
          </p:cNvPr>
          <p:cNvSpPr txBox="1"/>
          <p:nvPr/>
        </p:nvSpPr>
        <p:spPr>
          <a:xfrm>
            <a:off x="8610703" y="5014236"/>
            <a:ext cx="3500672" cy="1077218"/>
          </a:xfrm>
          <a:prstGeom prst="rect">
            <a:avLst/>
          </a:prstGeom>
          <a:noFill/>
        </p:spPr>
        <p:txBody>
          <a:bodyPr wrap="square">
            <a:spAutoFit/>
          </a:bodyPr>
          <a:lstStyle/>
          <a:p>
            <a:r>
              <a:rPr lang="en-US" altLang="zh-CN" sz="3200" dirty="0"/>
              <a:t>C</a:t>
            </a:r>
            <a:r>
              <a:rPr lang="en-US" altLang="zh-CN" sz="3200" dirty="0">
                <a:solidFill>
                  <a:schemeClr val="tx1"/>
                </a:solidFill>
              </a:rPr>
              <a:t>omm. cost for setup reduced!</a:t>
            </a:r>
          </a:p>
        </p:txBody>
      </p:sp>
    </p:spTree>
    <p:extLst>
      <p:ext uri="{BB962C8B-B14F-4D97-AF65-F5344CB8AC3E}">
        <p14:creationId xmlns:p14="http://schemas.microsoft.com/office/powerpoint/2010/main" val="23567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9F24432-1CAA-B486-D54F-44D55D9D0D85}"/>
                  </a:ext>
                </a:extLst>
              </p:cNvPr>
              <p:cNvSpPr txBox="1"/>
              <p:nvPr/>
            </p:nvSpPr>
            <p:spPr>
              <a:xfrm>
                <a:off x="832716" y="2108454"/>
                <a:ext cx="11169481" cy="2623603"/>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chemeClr val="bg2">
                        <a:lumMod val="75000"/>
                      </a:schemeClr>
                    </a:solidFill>
                  </a:rPr>
                  <a:t>Existing scheme [DT06] has total share size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sSup>
                      <m:sSupPr>
                        <m:ctrlPr>
                          <a:rPr lang="en-US" altLang="zh-CN" sz="3200" b="0" i="1" smtClean="0">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𝑀</m:t>
                        </m:r>
                      </m:e>
                      <m:sup>
                        <m:r>
                          <a:rPr lang="en-US" altLang="zh-CN" sz="3200" b="0" i="1" smtClean="0">
                            <a:solidFill>
                              <a:schemeClr val="bg2">
                                <a:lumMod val="75000"/>
                              </a:schemeClr>
                            </a:solidFill>
                            <a:latin typeface="Cambria Math" panose="02040503050406030204" pitchFamily="18" charset="0"/>
                          </a:rPr>
                          <m:t>5.3</m:t>
                        </m:r>
                      </m:sup>
                    </m:sSup>
                    <m:r>
                      <a:rPr lang="en-US" altLang="zh-CN" sz="3200" b="0" i="1" smtClean="0">
                        <a:solidFill>
                          <a:schemeClr val="bg2">
                            <a:lumMod val="75000"/>
                          </a:schemeClr>
                        </a:solidFill>
                        <a:latin typeface="Cambria Math" panose="02040503050406030204" pitchFamily="18" charset="0"/>
                      </a:rPr>
                      <m:t>)</m:t>
                    </m:r>
                  </m:oMath>
                </a14:m>
                <a:endParaRPr lang="en-US" altLang="zh-CN" sz="3200" dirty="0">
                  <a:solidFill>
                    <a:schemeClr val="bg2">
                      <a:lumMod val="75000"/>
                    </a:schemeClr>
                  </a:solidFill>
                </a:endParaRPr>
              </a:p>
              <a:p>
                <a:pPr marL="285750" indent="-285750">
                  <a:buFont typeface="Arial" panose="020B0604020202020204" pitchFamily="34" charset="0"/>
                  <a:buChar char="•"/>
                </a:pPr>
                <a:r>
                  <a:rPr lang="en-US" altLang="zh-CN" sz="3200" dirty="0"/>
                  <a:t>[DT06] with rand.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r>
                      <a:rPr lang="en-US" altLang="zh-CN" sz="3200" b="0" i="1" smtClean="0">
                        <a:latin typeface="Cambria Math" panose="02040503050406030204" pitchFamily="18" charset="0"/>
                      </a:rPr>
                      <m:t>𝜆</m:t>
                    </m:r>
                    <m:r>
                      <a:rPr lang="en-US" altLang="zh-CN" sz="3200" b="0" i="1" smtClean="0">
                        <a:latin typeface="Cambria Math" panose="02040503050406030204" pitchFamily="18" charset="0"/>
                      </a:rPr>
                      <m:t>)</m:t>
                    </m:r>
                  </m:oMath>
                </a14:m>
                <a:r>
                  <a:rPr lang="en-US" altLang="zh-CN" sz="3200" dirty="0"/>
                  <a:t> </a:t>
                </a:r>
                <a:r>
                  <a:rPr lang="en-US" altLang="zh-CN" sz="3200" dirty="0">
                    <a:solidFill>
                      <a:srgbClr val="FF0000"/>
                    </a:solidFill>
                  </a:rPr>
                  <a:t>committee</a:t>
                </a:r>
                <a:r>
                  <a:rPr lang="en-US" altLang="zh-CN" sz="3200" dirty="0"/>
                  <a:t>: total share size </a:t>
                </a:r>
                <a14:m>
                  <m:oMath xmlns:m="http://schemas.openxmlformats.org/officeDocument/2006/math">
                    <m:r>
                      <a:rPr lang="en-US" altLang="zh-CN" sz="3200" i="1">
                        <a:latin typeface="Cambria Math" panose="02040503050406030204" pitchFamily="18" charset="0"/>
                      </a:rPr>
                      <m:t>𝑂</m:t>
                    </m:r>
                    <m:d>
                      <m:dPr>
                        <m:ctrlPr>
                          <a:rPr lang="en-US" altLang="zh-CN" sz="3200" i="1">
                            <a:latin typeface="Cambria Math" panose="02040503050406030204" pitchFamily="18" charset="0"/>
                          </a:rPr>
                        </m:ctrlPr>
                      </m:dPr>
                      <m:e>
                        <m:sSup>
                          <m:sSupPr>
                            <m:ctrlPr>
                              <a:rPr lang="en-US" altLang="zh-CN" sz="3200" i="1">
                                <a:latin typeface="Cambria Math" panose="02040503050406030204" pitchFamily="18" charset="0"/>
                              </a:rPr>
                            </m:ctrlPr>
                          </m:sSupPr>
                          <m:e>
                            <m:r>
                              <a:rPr lang="en-US" altLang="zh-CN" sz="3200" b="0" i="1" smtClean="0">
                                <a:solidFill>
                                  <a:srgbClr val="FF0000"/>
                                </a:solidFill>
                                <a:latin typeface="Cambria Math" panose="02040503050406030204" pitchFamily="18" charset="0"/>
                              </a:rPr>
                              <m:t>𝜆</m:t>
                            </m:r>
                          </m:e>
                          <m:sup>
                            <m:r>
                              <a:rPr lang="en-US" altLang="zh-CN" sz="3200" i="1">
                                <a:latin typeface="Cambria Math" panose="02040503050406030204" pitchFamily="18" charset="0"/>
                              </a:rPr>
                              <m:t>5.3</m:t>
                            </m:r>
                          </m:sup>
                        </m:sSup>
                      </m:e>
                    </m:d>
                  </m:oMath>
                </a14:m>
                <a:endParaRPr lang="en-US" altLang="zh-CN" sz="3200" dirty="0"/>
              </a:p>
              <a:p>
                <a:pPr marL="742950" lvl="1" indent="-285750">
                  <a:buFont typeface="Arial" panose="020B0604020202020204" pitchFamily="34" charset="0"/>
                  <a:buChar char="•"/>
                </a:pPr>
                <a:r>
                  <a:rPr lang="en-US" altLang="zh-CN" sz="3200" dirty="0"/>
                  <a:t>Introduces </a:t>
                </a:r>
                <a:r>
                  <a:rPr lang="en-US" altLang="zh-CN" sz="3200" dirty="0" err="1"/>
                  <a:t>negl</a:t>
                </a:r>
                <a:r>
                  <a:rPr lang="en-US" altLang="zh-CN" sz="3200" dirty="0"/>
                  <a:t>. failure probability</a:t>
                </a:r>
              </a:p>
              <a:p>
                <a:pPr marL="742950" lvl="1" indent="-285750">
                  <a:buFont typeface="Arial" panose="020B0604020202020204" pitchFamily="34" charset="0"/>
                  <a:buChar char="•"/>
                </a:pPr>
                <a:r>
                  <a:rPr lang="en-US" altLang="zh-CN" sz="3200" dirty="0"/>
                  <a:t>Static corruption and dropout model</a:t>
                </a:r>
              </a:p>
              <a:p>
                <a:pPr marL="285750" indent="-285750">
                  <a:buFont typeface="Arial" panose="020B0604020202020204" pitchFamily="34" charset="0"/>
                  <a:buChar char="•"/>
                </a:pPr>
                <a:endParaRPr lang="en-US" altLang="zh-CN" sz="3200" dirty="0"/>
              </a:p>
            </p:txBody>
          </p:sp>
        </mc:Choice>
        <mc:Fallback xmlns="">
          <p:sp>
            <p:nvSpPr>
              <p:cNvPr id="8" name="文本框 7">
                <a:extLst>
                  <a:ext uri="{FF2B5EF4-FFF2-40B4-BE49-F238E27FC236}">
                    <a16:creationId xmlns:a16="http://schemas.microsoft.com/office/drawing/2014/main" id="{D9F24432-1CAA-B486-D54F-44D55D9D0D85}"/>
                  </a:ext>
                </a:extLst>
              </p:cNvPr>
              <p:cNvSpPr txBox="1">
                <a:spLocks noRot="1" noChangeAspect="1" noMove="1" noResize="1" noEditPoints="1" noAdjustHandles="1" noChangeArrowheads="1" noChangeShapeType="1" noTextEdit="1"/>
              </p:cNvSpPr>
              <p:nvPr/>
            </p:nvSpPr>
            <p:spPr>
              <a:xfrm>
                <a:off x="832716" y="2108454"/>
                <a:ext cx="11169481" cy="2623603"/>
              </a:xfrm>
              <a:prstGeom prst="rect">
                <a:avLst/>
              </a:prstGeom>
              <a:blipFill>
                <a:blip r:embed="rId3"/>
                <a:stretch>
                  <a:fillRect l="-1255" t="-2558"/>
                </a:stretch>
              </a:blipFill>
            </p:spPr>
            <p:txBody>
              <a:bodyPr/>
              <a:lstStyle/>
              <a:p>
                <a:r>
                  <a:rPr lang="en-US">
                    <a:noFill/>
                  </a:rPr>
                  <a:t> </a:t>
                </a:r>
              </a:p>
            </p:txBody>
          </p:sp>
        </mc:Fallback>
      </mc:AlternateContent>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spTree>
    <p:extLst>
      <p:ext uri="{BB962C8B-B14F-4D97-AF65-F5344CB8AC3E}">
        <p14:creationId xmlns:p14="http://schemas.microsoft.com/office/powerpoint/2010/main" val="3718137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9F24432-1CAA-B486-D54F-44D55D9D0D85}"/>
                  </a:ext>
                </a:extLst>
              </p:cNvPr>
              <p:cNvSpPr txBox="1"/>
              <p:nvPr/>
            </p:nvSpPr>
            <p:spPr>
              <a:xfrm>
                <a:off x="832716" y="2108454"/>
                <a:ext cx="11169481" cy="3608488"/>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chemeClr val="bg2">
                        <a:lumMod val="75000"/>
                      </a:schemeClr>
                    </a:solidFill>
                  </a:rPr>
                  <a:t>Existing scheme [DT06] has total share size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sSup>
                      <m:sSupPr>
                        <m:ctrlPr>
                          <a:rPr lang="en-US" altLang="zh-CN" sz="3200" b="0" i="1" smtClean="0">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𝑀</m:t>
                        </m:r>
                      </m:e>
                      <m:sup>
                        <m:r>
                          <a:rPr lang="en-US" altLang="zh-CN" sz="3200" b="0" i="1" smtClean="0">
                            <a:solidFill>
                              <a:schemeClr val="bg2">
                                <a:lumMod val="75000"/>
                              </a:schemeClr>
                            </a:solidFill>
                            <a:latin typeface="Cambria Math" panose="02040503050406030204" pitchFamily="18" charset="0"/>
                          </a:rPr>
                          <m:t>5.3</m:t>
                        </m:r>
                      </m:sup>
                    </m:sSup>
                    <m:r>
                      <a:rPr lang="en-US" altLang="zh-CN" sz="3200" b="0" i="1" smtClean="0">
                        <a:solidFill>
                          <a:schemeClr val="bg2">
                            <a:lumMod val="75000"/>
                          </a:schemeClr>
                        </a:solidFill>
                        <a:latin typeface="Cambria Math" panose="02040503050406030204" pitchFamily="18" charset="0"/>
                      </a:rPr>
                      <m:t>)</m:t>
                    </m:r>
                  </m:oMath>
                </a14:m>
                <a:endParaRPr lang="en-US" altLang="zh-CN" sz="3200" dirty="0">
                  <a:solidFill>
                    <a:schemeClr val="bg2">
                      <a:lumMod val="75000"/>
                    </a:schemeClr>
                  </a:solidFill>
                </a:endParaRPr>
              </a:p>
              <a:p>
                <a:pPr marL="285750" indent="-285750">
                  <a:buFont typeface="Arial" panose="020B0604020202020204" pitchFamily="34" charset="0"/>
                  <a:buChar char="•"/>
                </a:pPr>
                <a:r>
                  <a:rPr lang="en-US" altLang="zh-CN" sz="3200" dirty="0">
                    <a:solidFill>
                      <a:schemeClr val="bg2">
                        <a:lumMod val="75000"/>
                      </a:schemeClr>
                    </a:solidFill>
                  </a:rPr>
                  <a:t>[DT06] with rand. </a:t>
                </a:r>
                <a14:m>
                  <m:oMath xmlns:m="http://schemas.openxmlformats.org/officeDocument/2006/math">
                    <m:r>
                      <a:rPr lang="en-US" altLang="zh-CN" sz="3200" b="0" i="1" smtClean="0">
                        <a:solidFill>
                          <a:schemeClr val="bg2">
                            <a:lumMod val="75000"/>
                          </a:schemeClr>
                        </a:solidFill>
                        <a:latin typeface="Cambria Math" panose="02040503050406030204" pitchFamily="18" charset="0"/>
                      </a:rPr>
                      <m:t>𝑂</m:t>
                    </m:r>
                    <m:r>
                      <a:rPr lang="en-US" altLang="zh-CN" sz="3200" b="0" i="1" smtClean="0">
                        <a:solidFill>
                          <a:schemeClr val="bg2">
                            <a:lumMod val="75000"/>
                          </a:schemeClr>
                        </a:solidFill>
                        <a:latin typeface="Cambria Math" panose="02040503050406030204" pitchFamily="18" charset="0"/>
                      </a:rPr>
                      <m:t>(</m:t>
                    </m:r>
                    <m:r>
                      <a:rPr lang="en-US" altLang="zh-CN" sz="3200" b="0" i="1" smtClean="0">
                        <a:solidFill>
                          <a:schemeClr val="bg2">
                            <a:lumMod val="75000"/>
                          </a:schemeClr>
                        </a:solidFill>
                        <a:latin typeface="Cambria Math" panose="02040503050406030204" pitchFamily="18" charset="0"/>
                      </a:rPr>
                      <m:t>𝜆</m:t>
                    </m:r>
                    <m:r>
                      <a:rPr lang="en-US" altLang="zh-CN" sz="3200" b="0" i="1" smtClean="0">
                        <a:solidFill>
                          <a:schemeClr val="bg2">
                            <a:lumMod val="75000"/>
                          </a:schemeClr>
                        </a:solidFill>
                        <a:latin typeface="Cambria Math" panose="02040503050406030204" pitchFamily="18" charset="0"/>
                      </a:rPr>
                      <m:t>)</m:t>
                    </m:r>
                  </m:oMath>
                </a14:m>
                <a:r>
                  <a:rPr lang="en-US" altLang="zh-CN" sz="3200" dirty="0">
                    <a:solidFill>
                      <a:schemeClr val="bg2">
                        <a:lumMod val="75000"/>
                      </a:schemeClr>
                    </a:solidFill>
                  </a:rPr>
                  <a:t> committee: total share size </a:t>
                </a:r>
                <a14:m>
                  <m:oMath xmlns:m="http://schemas.openxmlformats.org/officeDocument/2006/math">
                    <m:r>
                      <a:rPr lang="en-US" altLang="zh-CN" sz="3200" i="1">
                        <a:solidFill>
                          <a:schemeClr val="bg2">
                            <a:lumMod val="75000"/>
                          </a:schemeClr>
                        </a:solidFill>
                        <a:latin typeface="Cambria Math" panose="02040503050406030204" pitchFamily="18" charset="0"/>
                      </a:rPr>
                      <m:t>𝑂</m:t>
                    </m:r>
                    <m:d>
                      <m:dPr>
                        <m:ctrlPr>
                          <a:rPr lang="en-US" altLang="zh-CN" sz="3200" i="1">
                            <a:solidFill>
                              <a:schemeClr val="bg2">
                                <a:lumMod val="75000"/>
                              </a:schemeClr>
                            </a:solidFill>
                            <a:latin typeface="Cambria Math" panose="02040503050406030204" pitchFamily="18" charset="0"/>
                          </a:rPr>
                        </m:ctrlPr>
                      </m:dPr>
                      <m:e>
                        <m:sSup>
                          <m:sSupPr>
                            <m:ctrlPr>
                              <a:rPr lang="en-US" altLang="zh-CN" sz="3200" i="1">
                                <a:solidFill>
                                  <a:schemeClr val="bg2">
                                    <a:lumMod val="75000"/>
                                  </a:schemeClr>
                                </a:solidFill>
                                <a:latin typeface="Cambria Math" panose="02040503050406030204" pitchFamily="18" charset="0"/>
                              </a:rPr>
                            </m:ctrlPr>
                          </m:sSupPr>
                          <m:e>
                            <m:r>
                              <a:rPr lang="en-US" altLang="zh-CN" sz="3200" b="0" i="1" smtClean="0">
                                <a:solidFill>
                                  <a:schemeClr val="bg2">
                                    <a:lumMod val="75000"/>
                                  </a:schemeClr>
                                </a:solidFill>
                                <a:latin typeface="Cambria Math" panose="02040503050406030204" pitchFamily="18" charset="0"/>
                              </a:rPr>
                              <m:t>𝜆</m:t>
                            </m:r>
                          </m:e>
                          <m:sup>
                            <m:r>
                              <a:rPr lang="en-US" altLang="zh-CN" sz="3200" i="1">
                                <a:solidFill>
                                  <a:schemeClr val="bg2">
                                    <a:lumMod val="75000"/>
                                  </a:schemeClr>
                                </a:solidFill>
                                <a:latin typeface="Cambria Math" panose="02040503050406030204" pitchFamily="18" charset="0"/>
                              </a:rPr>
                              <m:t>5.3</m:t>
                            </m:r>
                          </m:sup>
                        </m:sSup>
                      </m:e>
                    </m:d>
                  </m:oMath>
                </a14:m>
                <a:endParaRPr lang="en-US" altLang="zh-CN" sz="3200" dirty="0">
                  <a:solidFill>
                    <a:schemeClr val="bg2">
                      <a:lumMod val="75000"/>
                    </a:schemeClr>
                  </a:solidFill>
                </a:endParaRPr>
              </a:p>
              <a:p>
                <a:pPr marL="742950" lvl="1" indent="-285750">
                  <a:buFont typeface="Arial" panose="020B0604020202020204" pitchFamily="34" charset="0"/>
                  <a:buChar char="•"/>
                </a:pPr>
                <a:r>
                  <a:rPr lang="en-US" altLang="zh-CN" sz="3200" dirty="0">
                    <a:solidFill>
                      <a:schemeClr val="bg2">
                        <a:lumMod val="75000"/>
                      </a:schemeClr>
                    </a:solidFill>
                  </a:rPr>
                  <a:t>Introduces </a:t>
                </a:r>
                <a:r>
                  <a:rPr lang="en-US" altLang="zh-CN" sz="3200" dirty="0" err="1">
                    <a:solidFill>
                      <a:schemeClr val="bg2">
                        <a:lumMod val="75000"/>
                      </a:schemeClr>
                    </a:solidFill>
                  </a:rPr>
                  <a:t>negl</a:t>
                </a:r>
                <a:r>
                  <a:rPr lang="en-US" altLang="zh-CN" sz="3200" dirty="0">
                    <a:solidFill>
                      <a:schemeClr val="bg2">
                        <a:lumMod val="75000"/>
                      </a:schemeClr>
                    </a:solidFill>
                  </a:rPr>
                  <a:t>. failure probability</a:t>
                </a:r>
              </a:p>
              <a:p>
                <a:pPr marL="742950" lvl="1" indent="-285750">
                  <a:buFont typeface="Arial" panose="020B0604020202020204" pitchFamily="34" charset="0"/>
                  <a:buChar char="•"/>
                </a:pPr>
                <a:r>
                  <a:rPr lang="en-US" altLang="zh-CN" sz="3200" dirty="0">
                    <a:solidFill>
                      <a:schemeClr val="bg2">
                        <a:lumMod val="75000"/>
                      </a:schemeClr>
                    </a:solidFill>
                  </a:rPr>
                  <a:t>Static corruption and dropout model</a:t>
                </a:r>
              </a:p>
              <a:p>
                <a:pPr marL="285750" indent="-285750">
                  <a:buFont typeface="Arial" panose="020B0604020202020204" pitchFamily="34" charset="0"/>
                  <a:buChar char="•"/>
                </a:pPr>
                <a:r>
                  <a:rPr lang="en-US" altLang="zh-CN" sz="3200" dirty="0"/>
                  <a:t>Our paper: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𝜆</m:t>
                        </m:r>
                      </m:e>
                      <m:sup>
                        <m:r>
                          <a:rPr lang="en-US" altLang="zh-CN" sz="3200" b="0" i="1" smtClean="0">
                            <a:solidFill>
                              <a:srgbClr val="FF0000"/>
                            </a:solidFill>
                            <a:latin typeface="Cambria Math" panose="02040503050406030204" pitchFamily="18" charset="0"/>
                          </a:rPr>
                          <m:t>2</m:t>
                        </m:r>
                      </m:sup>
                    </m:sSup>
                    <m:r>
                      <a:rPr lang="en-US" altLang="zh-CN" sz="3200" b="0" i="1" smtClean="0">
                        <a:latin typeface="Cambria Math" panose="02040503050406030204" pitchFamily="18" charset="0"/>
                      </a:rPr>
                      <m:t>)</m:t>
                    </m:r>
                  </m:oMath>
                </a14:m>
                <a:r>
                  <a:rPr lang="en-US" altLang="zh-CN" sz="3200" dirty="0"/>
                  <a:t> committee w/ total share size </a:t>
                </a:r>
                <a14:m>
                  <m:oMath xmlns:m="http://schemas.openxmlformats.org/officeDocument/2006/math">
                    <m:r>
                      <a:rPr lang="en-US" altLang="zh-CN" sz="3200" b="0" i="1" smtClean="0">
                        <a:latin typeface="Cambria Math" panose="02040503050406030204" pitchFamily="18" charset="0"/>
                      </a:rPr>
                      <m:t>𝑂</m:t>
                    </m:r>
                    <m:r>
                      <a:rPr lang="en-US" altLang="zh-CN" sz="3200" b="0" i="1" smtClean="0">
                        <a:latin typeface="Cambria Math" panose="02040503050406030204" pitchFamily="18" charset="0"/>
                      </a:rPr>
                      <m:t>(</m:t>
                    </m:r>
                    <m:sSup>
                      <m:sSupPr>
                        <m:ctrlPr>
                          <a:rPr lang="en-US" altLang="zh-CN" sz="3200" b="0" i="1" smtClean="0">
                            <a:latin typeface="Cambria Math" panose="02040503050406030204" pitchFamily="18" charset="0"/>
                          </a:rPr>
                        </m:ctrlPr>
                      </m:sSupPr>
                      <m:e>
                        <m:r>
                          <a:rPr lang="en-US" altLang="zh-CN" sz="3200" b="0" i="1" smtClean="0">
                            <a:latin typeface="Cambria Math" panose="02040503050406030204" pitchFamily="18" charset="0"/>
                          </a:rPr>
                          <m:t>𝜆</m:t>
                        </m:r>
                      </m:e>
                      <m:sup>
                        <m:r>
                          <a:rPr lang="en-US" altLang="zh-CN" sz="3200" b="0" i="1" smtClean="0">
                            <a:solidFill>
                              <a:srgbClr val="FF0000"/>
                            </a:solidFill>
                            <a:latin typeface="Cambria Math" panose="02040503050406030204" pitchFamily="18" charset="0"/>
                          </a:rPr>
                          <m:t>2</m:t>
                        </m:r>
                      </m:sup>
                    </m:sSup>
                    <m:r>
                      <a:rPr lang="en-US" altLang="zh-CN" sz="3200" b="0" i="1" smtClean="0">
                        <a:latin typeface="Cambria Math" panose="02040503050406030204" pitchFamily="18" charset="0"/>
                      </a:rPr>
                      <m:t>)</m:t>
                    </m:r>
                  </m:oMath>
                </a14:m>
                <a:endParaRPr lang="en-US" altLang="zh-CN" sz="3200" dirty="0"/>
              </a:p>
              <a:p>
                <a:pPr marL="742950" lvl="1" indent="-285750">
                  <a:buFont typeface="Arial" panose="020B0604020202020204" pitchFamily="34" charset="0"/>
                  <a:buChar char="•"/>
                </a:pPr>
                <a:r>
                  <a:rPr lang="en-US" altLang="zh-CN" sz="3200" dirty="0"/>
                  <a:t>Gap (const. fraction) between recon. and privacy thresholds</a:t>
                </a:r>
              </a:p>
              <a:p>
                <a:pPr marL="742950" lvl="1" indent="-285750">
                  <a:buFont typeface="Arial" panose="020B0604020202020204" pitchFamily="34" charset="0"/>
                  <a:buChar char="•"/>
                </a:pPr>
                <a:r>
                  <a:rPr lang="en-US" altLang="zh-CN" sz="3200" dirty="0"/>
                  <a:t>Essentially the same scheme, with more careful analysis</a:t>
                </a:r>
              </a:p>
            </p:txBody>
          </p:sp>
        </mc:Choice>
        <mc:Fallback xmlns="">
          <p:sp>
            <p:nvSpPr>
              <p:cNvPr id="8" name="文本框 7">
                <a:extLst>
                  <a:ext uri="{FF2B5EF4-FFF2-40B4-BE49-F238E27FC236}">
                    <a16:creationId xmlns:a16="http://schemas.microsoft.com/office/drawing/2014/main" id="{D9F24432-1CAA-B486-D54F-44D55D9D0D85}"/>
                  </a:ext>
                </a:extLst>
              </p:cNvPr>
              <p:cNvSpPr txBox="1">
                <a:spLocks noRot="1" noChangeAspect="1" noMove="1" noResize="1" noEditPoints="1" noAdjustHandles="1" noChangeArrowheads="1" noChangeShapeType="1" noTextEdit="1"/>
              </p:cNvSpPr>
              <p:nvPr/>
            </p:nvSpPr>
            <p:spPr>
              <a:xfrm>
                <a:off x="832716" y="2108454"/>
                <a:ext cx="11169481" cy="3608488"/>
              </a:xfrm>
              <a:prstGeom prst="rect">
                <a:avLst/>
              </a:prstGeom>
              <a:blipFill>
                <a:blip r:embed="rId3"/>
                <a:stretch>
                  <a:fillRect l="-1255" t="-1858" b="-4730"/>
                </a:stretch>
              </a:blipFill>
            </p:spPr>
            <p:txBody>
              <a:bodyPr/>
              <a:lstStyle/>
              <a:p>
                <a:r>
                  <a:rPr lang="en-US">
                    <a:noFill/>
                  </a:rPr>
                  <a:t> </a:t>
                </a:r>
              </a:p>
            </p:txBody>
          </p:sp>
        </mc:Fallback>
      </mc:AlternateContent>
      <p:sp>
        <p:nvSpPr>
          <p:cNvPr id="6" name="标题 1">
            <a:extLst>
              <a:ext uri="{FF2B5EF4-FFF2-40B4-BE49-F238E27FC236}">
                <a16:creationId xmlns:a16="http://schemas.microsoft.com/office/drawing/2014/main" id="{6DCF221C-E128-C63A-B572-E9F7D988125B}"/>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Flat Secret Sharing</a:t>
            </a:r>
          </a:p>
        </p:txBody>
      </p:sp>
    </p:spTree>
    <p:extLst>
      <p:ext uri="{BB962C8B-B14F-4D97-AF65-F5344CB8AC3E}">
        <p14:creationId xmlns:p14="http://schemas.microsoft.com/office/powerpoint/2010/main" val="46108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01A6A647-139B-418F-D1F2-4BF1DA548452}"/>
              </a:ext>
            </a:extLst>
          </p:cNvPr>
          <p:cNvSpPr/>
          <p:nvPr/>
        </p:nvSpPr>
        <p:spPr>
          <a:xfrm>
            <a:off x="3765452" y="1841317"/>
            <a:ext cx="3662289" cy="18971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Approximate</a:t>
            </a:r>
          </a:p>
          <a:p>
            <a:pPr algn="ctr"/>
            <a:r>
              <a:rPr lang="en-US" sz="3200" dirty="0">
                <a:solidFill>
                  <a:schemeClr val="tx1"/>
                </a:solidFill>
              </a:rPr>
              <a:t>Key-homomorphic Masking</a:t>
            </a:r>
          </a:p>
        </p:txBody>
      </p:sp>
      <p:sp>
        <p:nvSpPr>
          <p:cNvPr id="9" name="矩形: 圆角 8">
            <a:extLst>
              <a:ext uri="{FF2B5EF4-FFF2-40B4-BE49-F238E27FC236}">
                <a16:creationId xmlns:a16="http://schemas.microsoft.com/office/drawing/2014/main" id="{B25D6FCE-392D-0376-FE52-931C9983BFC2}"/>
              </a:ext>
            </a:extLst>
          </p:cNvPr>
          <p:cNvSpPr/>
          <p:nvPr/>
        </p:nvSpPr>
        <p:spPr>
          <a:xfrm>
            <a:off x="4257233" y="4105538"/>
            <a:ext cx="2774798" cy="17810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Flat</a:t>
            </a:r>
            <a:r>
              <a:rPr lang="en-US" sz="3200" dirty="0">
                <a:solidFill>
                  <a:schemeClr val="tx1"/>
                </a:solidFill>
              </a:rPr>
              <a:t> Linear </a:t>
            </a:r>
          </a:p>
          <a:p>
            <a:pPr algn="ctr"/>
            <a:r>
              <a:rPr lang="en-US" sz="3200" dirty="0">
                <a:solidFill>
                  <a:schemeClr val="tx1"/>
                </a:solidFill>
              </a:rPr>
              <a:t>Secret Sharing</a:t>
            </a:r>
            <a:endParaRPr lang="en-US" sz="3200" baseline="30000" dirty="0">
              <a:solidFill>
                <a:schemeClr val="tx1"/>
              </a:solidFill>
            </a:endParaRPr>
          </a:p>
        </p:txBody>
      </p:sp>
      <p:sp>
        <p:nvSpPr>
          <p:cNvPr id="10" name="矩形: 圆角 9">
            <a:extLst>
              <a:ext uri="{FF2B5EF4-FFF2-40B4-BE49-F238E27FC236}">
                <a16:creationId xmlns:a16="http://schemas.microsoft.com/office/drawing/2014/main" id="{9473189A-4938-014E-8029-C27930CFE7EC}"/>
              </a:ext>
            </a:extLst>
          </p:cNvPr>
          <p:cNvSpPr/>
          <p:nvPr/>
        </p:nvSpPr>
        <p:spPr>
          <a:xfrm>
            <a:off x="2921389" y="1477108"/>
            <a:ext cx="5251939" cy="4712677"/>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D0DB06E2-CE2C-30D8-710A-3269A49DBCEB}"/>
              </a:ext>
            </a:extLst>
          </p:cNvPr>
          <p:cNvSpPr/>
          <p:nvPr/>
        </p:nvSpPr>
        <p:spPr>
          <a:xfrm>
            <a:off x="9159237" y="3170664"/>
            <a:ext cx="2194559" cy="13255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LERNA Protocol</a:t>
            </a:r>
          </a:p>
        </p:txBody>
      </p:sp>
      <p:cxnSp>
        <p:nvCxnSpPr>
          <p:cNvPr id="13" name="直接箭头连接符 12">
            <a:extLst>
              <a:ext uri="{FF2B5EF4-FFF2-40B4-BE49-F238E27FC236}">
                <a16:creationId xmlns:a16="http://schemas.microsoft.com/office/drawing/2014/main" id="{BCB82479-2C42-1BD5-509C-07C88267E099}"/>
              </a:ext>
            </a:extLst>
          </p:cNvPr>
          <p:cNvCxnSpPr>
            <a:cxnSpLocks/>
            <a:stCxn id="10" idx="3"/>
            <a:endCxn id="11" idx="1"/>
          </p:cNvCxnSpPr>
          <p:nvPr/>
        </p:nvCxnSpPr>
        <p:spPr>
          <a:xfrm flipV="1">
            <a:off x="8173328" y="3833446"/>
            <a:ext cx="98590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a:extLst>
              <a:ext uri="{FF2B5EF4-FFF2-40B4-BE49-F238E27FC236}">
                <a16:creationId xmlns:a16="http://schemas.microsoft.com/office/drawing/2014/main" id="{E7B59643-16CF-8E6C-C2EB-3ED86F9C98FC}"/>
              </a:ext>
            </a:extLst>
          </p:cNvPr>
          <p:cNvCxnSpPr>
            <a:cxnSpLocks/>
            <a:stCxn id="8" idx="3"/>
            <a:endCxn id="6" idx="1"/>
          </p:cNvCxnSpPr>
          <p:nvPr/>
        </p:nvCxnSpPr>
        <p:spPr>
          <a:xfrm>
            <a:off x="2581421" y="2789906"/>
            <a:ext cx="118403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3D65D3FF-D68A-0B52-D4AA-18875B70B9C8}"/>
              </a:ext>
            </a:extLst>
          </p:cNvPr>
          <p:cNvSpPr/>
          <p:nvPr/>
        </p:nvSpPr>
        <p:spPr>
          <a:xfrm>
            <a:off x="1057421" y="2388976"/>
            <a:ext cx="1524000" cy="8018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LWR</a:t>
            </a:r>
          </a:p>
        </p:txBody>
      </p:sp>
      <p:sp>
        <p:nvSpPr>
          <p:cNvPr id="3" name="文本框 2">
            <a:extLst>
              <a:ext uri="{FF2B5EF4-FFF2-40B4-BE49-F238E27FC236}">
                <a16:creationId xmlns:a16="http://schemas.microsoft.com/office/drawing/2014/main" id="{3BFB408C-E412-42B8-00B0-6EBC5A405C69}"/>
              </a:ext>
            </a:extLst>
          </p:cNvPr>
          <p:cNvSpPr txBox="1"/>
          <p:nvPr/>
        </p:nvSpPr>
        <p:spPr>
          <a:xfrm>
            <a:off x="5420749" y="3660406"/>
            <a:ext cx="558020" cy="523220"/>
          </a:xfrm>
          <a:prstGeom prst="rect">
            <a:avLst/>
          </a:prstGeom>
          <a:noFill/>
        </p:spPr>
        <p:txBody>
          <a:bodyPr wrap="square" rtlCol="0">
            <a:spAutoFit/>
          </a:bodyPr>
          <a:lstStyle/>
          <a:p>
            <a:r>
              <a:rPr lang="en-US" sz="2800" dirty="0"/>
              <a:t>+</a:t>
            </a:r>
          </a:p>
        </p:txBody>
      </p:sp>
      <p:sp>
        <p:nvSpPr>
          <p:cNvPr id="5" name="标题 1">
            <a:extLst>
              <a:ext uri="{FF2B5EF4-FFF2-40B4-BE49-F238E27FC236}">
                <a16:creationId xmlns:a16="http://schemas.microsoft.com/office/drawing/2014/main" id="{EA2921B8-6909-A01D-2E4F-8D42AF679B10}"/>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Under LWR</a:t>
            </a:r>
          </a:p>
        </p:txBody>
      </p:sp>
    </p:spTree>
    <p:extLst>
      <p:ext uri="{BB962C8B-B14F-4D97-AF65-F5344CB8AC3E}">
        <p14:creationId xmlns:p14="http://schemas.microsoft.com/office/powerpoint/2010/main" val="3933807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01A6A647-139B-418F-D1F2-4BF1DA548452}"/>
              </a:ext>
            </a:extLst>
          </p:cNvPr>
          <p:cNvSpPr/>
          <p:nvPr/>
        </p:nvSpPr>
        <p:spPr>
          <a:xfrm>
            <a:off x="3765452" y="2111766"/>
            <a:ext cx="3662289" cy="135627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Key-homomorphic Masking*</a:t>
            </a:r>
          </a:p>
        </p:txBody>
      </p:sp>
      <p:sp>
        <p:nvSpPr>
          <p:cNvPr id="10" name="矩形: 圆角 9">
            <a:extLst>
              <a:ext uri="{FF2B5EF4-FFF2-40B4-BE49-F238E27FC236}">
                <a16:creationId xmlns:a16="http://schemas.microsoft.com/office/drawing/2014/main" id="{9473189A-4938-014E-8029-C27930CFE7EC}"/>
              </a:ext>
            </a:extLst>
          </p:cNvPr>
          <p:cNvSpPr/>
          <p:nvPr/>
        </p:nvSpPr>
        <p:spPr>
          <a:xfrm>
            <a:off x="2921389" y="1477108"/>
            <a:ext cx="5251939" cy="4712677"/>
          </a:xfrm>
          <a:prstGeom prst="round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圆角 10">
            <a:extLst>
              <a:ext uri="{FF2B5EF4-FFF2-40B4-BE49-F238E27FC236}">
                <a16:creationId xmlns:a16="http://schemas.microsoft.com/office/drawing/2014/main" id="{D0DB06E2-CE2C-30D8-710A-3269A49DBCEB}"/>
              </a:ext>
            </a:extLst>
          </p:cNvPr>
          <p:cNvSpPr/>
          <p:nvPr/>
        </p:nvSpPr>
        <p:spPr>
          <a:xfrm>
            <a:off x="9159237" y="3170664"/>
            <a:ext cx="2194559" cy="13255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LERNA Protocol</a:t>
            </a:r>
          </a:p>
        </p:txBody>
      </p:sp>
      <p:cxnSp>
        <p:nvCxnSpPr>
          <p:cNvPr id="13" name="直接箭头连接符 12">
            <a:extLst>
              <a:ext uri="{FF2B5EF4-FFF2-40B4-BE49-F238E27FC236}">
                <a16:creationId xmlns:a16="http://schemas.microsoft.com/office/drawing/2014/main" id="{BCB82479-2C42-1BD5-509C-07C88267E099}"/>
              </a:ext>
            </a:extLst>
          </p:cNvPr>
          <p:cNvCxnSpPr>
            <a:cxnSpLocks/>
            <a:stCxn id="10" idx="3"/>
            <a:endCxn id="11" idx="1"/>
          </p:cNvCxnSpPr>
          <p:nvPr/>
        </p:nvCxnSpPr>
        <p:spPr>
          <a:xfrm flipV="1">
            <a:off x="8173328" y="3833446"/>
            <a:ext cx="98590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接箭头连接符 3">
            <a:extLst>
              <a:ext uri="{FF2B5EF4-FFF2-40B4-BE49-F238E27FC236}">
                <a16:creationId xmlns:a16="http://schemas.microsoft.com/office/drawing/2014/main" id="{E7B59643-16CF-8E6C-C2EB-3ED86F9C98FC}"/>
              </a:ext>
            </a:extLst>
          </p:cNvPr>
          <p:cNvCxnSpPr>
            <a:cxnSpLocks/>
            <a:stCxn id="8" idx="3"/>
            <a:endCxn id="6" idx="1"/>
          </p:cNvCxnSpPr>
          <p:nvPr/>
        </p:nvCxnSpPr>
        <p:spPr>
          <a:xfrm flipV="1">
            <a:off x="2581421" y="2789905"/>
            <a:ext cx="1184031"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矩形: 圆角 7">
            <a:extLst>
              <a:ext uri="{FF2B5EF4-FFF2-40B4-BE49-F238E27FC236}">
                <a16:creationId xmlns:a16="http://schemas.microsoft.com/office/drawing/2014/main" id="{3D65D3FF-D68A-0B52-D4AA-18875B70B9C8}"/>
              </a:ext>
            </a:extLst>
          </p:cNvPr>
          <p:cNvSpPr/>
          <p:nvPr/>
        </p:nvSpPr>
        <p:spPr>
          <a:xfrm>
            <a:off x="1057421" y="2388976"/>
            <a:ext cx="1524000" cy="80185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DCR</a:t>
            </a:r>
          </a:p>
        </p:txBody>
      </p:sp>
      <p:sp>
        <p:nvSpPr>
          <p:cNvPr id="3" name="文本框 2">
            <a:extLst>
              <a:ext uri="{FF2B5EF4-FFF2-40B4-BE49-F238E27FC236}">
                <a16:creationId xmlns:a16="http://schemas.microsoft.com/office/drawing/2014/main" id="{3BFB408C-E412-42B8-00B0-6EBC5A405C69}"/>
              </a:ext>
            </a:extLst>
          </p:cNvPr>
          <p:cNvSpPr txBox="1"/>
          <p:nvPr/>
        </p:nvSpPr>
        <p:spPr>
          <a:xfrm>
            <a:off x="5420749" y="3660406"/>
            <a:ext cx="558020" cy="523220"/>
          </a:xfrm>
          <a:prstGeom prst="rect">
            <a:avLst/>
          </a:prstGeom>
          <a:noFill/>
        </p:spPr>
        <p:txBody>
          <a:bodyPr wrap="square" rtlCol="0">
            <a:spAutoFit/>
          </a:bodyPr>
          <a:lstStyle/>
          <a:p>
            <a:r>
              <a:rPr lang="en-US" sz="2800" dirty="0"/>
              <a:t>+</a:t>
            </a:r>
          </a:p>
        </p:txBody>
      </p:sp>
      <p:sp>
        <p:nvSpPr>
          <p:cNvPr id="5" name="标题 1">
            <a:extLst>
              <a:ext uri="{FF2B5EF4-FFF2-40B4-BE49-F238E27FC236}">
                <a16:creationId xmlns:a16="http://schemas.microsoft.com/office/drawing/2014/main" id="{EA2921B8-6909-A01D-2E4F-8D42AF679B10}"/>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Under DCR (See Paper)</a:t>
            </a:r>
          </a:p>
        </p:txBody>
      </p:sp>
      <p:sp>
        <p:nvSpPr>
          <p:cNvPr id="14" name="矩形: 圆角 13">
            <a:extLst>
              <a:ext uri="{FF2B5EF4-FFF2-40B4-BE49-F238E27FC236}">
                <a16:creationId xmlns:a16="http://schemas.microsoft.com/office/drawing/2014/main" id="{E18AB39E-BA74-BD07-D7A1-293D66F17AA8}"/>
              </a:ext>
            </a:extLst>
          </p:cNvPr>
          <p:cNvSpPr/>
          <p:nvPr/>
        </p:nvSpPr>
        <p:spPr>
          <a:xfrm>
            <a:off x="4257233" y="4105538"/>
            <a:ext cx="2774798" cy="17810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Integer</a:t>
            </a:r>
            <a:r>
              <a:rPr lang="en-US" sz="3200" dirty="0">
                <a:solidFill>
                  <a:schemeClr val="tx1"/>
                </a:solidFill>
              </a:rPr>
              <a:t> Linear </a:t>
            </a:r>
          </a:p>
          <a:p>
            <a:pPr algn="ctr"/>
            <a:r>
              <a:rPr lang="en-US" sz="3200" dirty="0">
                <a:solidFill>
                  <a:schemeClr val="tx1"/>
                </a:solidFill>
              </a:rPr>
              <a:t>Secret Sharing</a:t>
            </a:r>
            <a:endParaRPr lang="en-US" sz="3200" baseline="30000" dirty="0">
              <a:solidFill>
                <a:schemeClr val="tx1"/>
              </a:solidFill>
            </a:endParaRPr>
          </a:p>
        </p:txBody>
      </p:sp>
      <p:sp>
        <p:nvSpPr>
          <p:cNvPr id="15" name="文本框 14">
            <a:extLst>
              <a:ext uri="{FF2B5EF4-FFF2-40B4-BE49-F238E27FC236}">
                <a16:creationId xmlns:a16="http://schemas.microsoft.com/office/drawing/2014/main" id="{49A70363-3D98-3067-A99A-EABE39C5CFEE}"/>
              </a:ext>
            </a:extLst>
          </p:cNvPr>
          <p:cNvSpPr txBox="1"/>
          <p:nvPr/>
        </p:nvSpPr>
        <p:spPr>
          <a:xfrm>
            <a:off x="8367875" y="5834462"/>
            <a:ext cx="3681198" cy="830997"/>
          </a:xfrm>
          <a:prstGeom prst="rect">
            <a:avLst/>
          </a:prstGeom>
          <a:noFill/>
        </p:spPr>
        <p:txBody>
          <a:bodyPr wrap="square" rtlCol="0">
            <a:spAutoFit/>
          </a:bodyPr>
          <a:lstStyle/>
          <a:p>
            <a:r>
              <a:rPr lang="en-US" sz="2400" dirty="0"/>
              <a:t>* Require trusted setup to generate public parameters</a:t>
            </a:r>
          </a:p>
        </p:txBody>
      </p:sp>
    </p:spTree>
    <p:extLst>
      <p:ext uri="{BB962C8B-B14F-4D97-AF65-F5344CB8AC3E}">
        <p14:creationId xmlns:p14="http://schemas.microsoft.com/office/powerpoint/2010/main" val="3422561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7" y="1789157"/>
                <a:ext cx="10435469" cy="2645981"/>
              </a:xfrm>
              <a:prstGeom prst="rect">
                <a:avLst/>
              </a:prstGeom>
              <a:noFill/>
            </p:spPr>
            <p:txBody>
              <a:bodyPr wrap="square" rtlCol="0">
                <a:spAutoFit/>
              </a:bodyPr>
              <a:lstStyle/>
              <a:p>
                <a:r>
                  <a:rPr lang="en-US" sz="3200" dirty="0">
                    <a:solidFill>
                      <a:schemeClr val="tx1"/>
                    </a:solidFill>
                  </a:rPr>
                  <a:t>      Every client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secret shares masking key </a:t>
                </a: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𝑠</m:t>
                            </m:r>
                          </m:e>
                        </m:acc>
                      </m:e>
                      <m:sub>
                        <m:r>
                          <a:rPr lang="en-US" sz="3200" b="0" i="1" dirty="0" smtClean="0">
                            <a:solidFill>
                              <a:schemeClr val="tx1"/>
                            </a:solidFill>
                            <a:latin typeface="Cambria Math" panose="02040503050406030204" pitchFamily="18" charset="0"/>
                          </a:rPr>
                          <m:t>𝑖</m:t>
                        </m:r>
                      </m:sub>
                    </m:sSub>
                  </m:oMath>
                </a14:m>
                <a:r>
                  <a:rPr lang="en-US" sz="3200" dirty="0">
                    <a:solidFill>
                      <a:schemeClr val="tx1"/>
                    </a:solidFill>
                  </a:rPr>
                  <a:t> </a:t>
                </a:r>
                <a:r>
                  <a:rPr lang="en-US" sz="3200" dirty="0">
                    <a:solidFill>
                      <a:srgbClr val="FF0000"/>
                    </a:solidFill>
                  </a:rPr>
                  <a:t>w/ committee</a:t>
                </a: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r>
                  <a:rPr lang="en-US" sz="3200" dirty="0">
                    <a:solidFill>
                      <a:schemeClr val="bg2">
                        <a:lumMod val="75000"/>
                      </a:schemeClr>
                    </a:solidFill>
                  </a:rPr>
                  <a:t>,</a:t>
                </a:r>
                <a:endParaRPr lang="en-US" sz="3200" dirty="0">
                  <a:solidFill>
                    <a:schemeClr val="tx1"/>
                  </a:solidFill>
                </a:endParaRPr>
              </a:p>
              <a:p>
                <a:r>
                  <a:rPr lang="en-US" sz="3200" dirty="0">
                    <a:solidFill>
                      <a:schemeClr val="tx1"/>
                    </a:solidFill>
                  </a:rPr>
                  <a:t>     </a:t>
                </a:r>
                <a:r>
                  <a:rPr lang="en-US" sz="3200" dirty="0">
                    <a:solidFill>
                      <a:srgbClr val="FF0000"/>
                    </a:solidFill>
                  </a:rPr>
                  <a:t>committee client </a:t>
                </a:r>
                <a:r>
                  <a:rPr lang="en-US" sz="3200" dirty="0">
                    <a:solidFill>
                      <a:schemeClr val="tx1"/>
                    </a:solidFill>
                  </a:rPr>
                  <a:t>replies </a:t>
                </a:r>
                <a14:m>
                  <m:oMath xmlns:m="http://schemas.openxmlformats.org/officeDocument/2006/math">
                    <m:sSubSup>
                      <m:sSubSupPr>
                        <m:ctrlPr>
                          <a:rPr lang="en-US" sz="3200" i="1" dirty="0" smtClean="0">
                            <a:solidFill>
                              <a:schemeClr val="tx1"/>
                            </a:solidFill>
                            <a:latin typeface="Cambria Math" panose="02040503050406030204" pitchFamily="18" charset="0"/>
                          </a:rPr>
                        </m:ctrlPr>
                      </m:sSubSupPr>
                      <m:e>
                        <m:acc>
                          <m:accPr>
                            <m:chr m:val="⃗"/>
                            <m:ctrlPr>
                              <a:rPr lang="en-US" sz="3200" i="1" dirty="0">
                                <a:solidFill>
                                  <a:schemeClr val="tx1"/>
                                </a:solidFill>
                                <a:latin typeface="Cambria Math" panose="02040503050406030204" pitchFamily="18" charset="0"/>
                              </a:rPr>
                            </m:ctrlPr>
                          </m:accPr>
                          <m:e>
                            <m:r>
                              <a:rPr lang="en-US" sz="3200" i="1" dirty="0">
                                <a:solidFill>
                                  <a:schemeClr val="tx1"/>
                                </a:solidFill>
                                <a:latin typeface="Cambria Math" panose="02040503050406030204" pitchFamily="18" charset="0"/>
                              </a:rPr>
                              <m:t>𝑟</m:t>
                            </m:r>
                          </m:e>
                        </m:acc>
                      </m:e>
                      <m:sub>
                        <m:r>
                          <a:rPr lang="en-US" sz="3200" i="1" dirty="0">
                            <a:solidFill>
                              <a:schemeClr val="tx1"/>
                            </a:solidFill>
                            <a:latin typeface="Cambria Math" panose="02040503050406030204" pitchFamily="18" charset="0"/>
                          </a:rPr>
                          <m:t>𝑈</m:t>
                        </m:r>
                        <m:r>
                          <a:rPr lang="en-US" sz="3200" i="1" dirty="0">
                            <a:solidFill>
                              <a:schemeClr val="tx1"/>
                            </a:solidFill>
                            <a:latin typeface="Cambria Math" panose="02040503050406030204" pitchFamily="18" charset="0"/>
                          </a:rPr>
                          <m:t>,</m:t>
                        </m:r>
                        <m:r>
                          <a:rPr lang="en-US" sz="3200" i="1" dirty="0">
                            <a:solidFill>
                              <a:schemeClr val="tx1"/>
                            </a:solidFill>
                            <a:latin typeface="Cambria Math" panose="02040503050406030204" pitchFamily="18" charset="0"/>
                          </a:rPr>
                          <m:t>𝑖</m:t>
                        </m:r>
                      </m:sub>
                      <m:sup>
                        <m:r>
                          <a:rPr lang="en-US" sz="3200" i="1" dirty="0">
                            <a:solidFill>
                              <a:schemeClr val="tx1"/>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a:t>
                </a:r>
                <a:r>
                  <a:rPr lang="en-US" sz="3200" dirty="0">
                    <a:solidFill>
                      <a:schemeClr val="bg2">
                        <a:lumMod val="75000"/>
                      </a:schemeClr>
                    </a:solidFill>
                  </a:rPr>
                  <a:t>(Locally) server recovers aggregation result </a:t>
                </a:r>
                <a14:m>
                  <m:oMath xmlns:m="http://schemas.openxmlformats.org/officeDocument/2006/math">
                    <m:sSubSup>
                      <m:sSubSupPr>
                        <m:ctrlPr>
                          <a:rPr lang="en-US" sz="3200" b="0" i="1" smtClean="0">
                            <a:solidFill>
                              <a:schemeClr val="bg2">
                                <a:lumMod val="75000"/>
                              </a:schemeClr>
                            </a:solidFill>
                            <a:latin typeface="Cambria Math" panose="02040503050406030204" pitchFamily="18" charset="0"/>
                          </a:rPr>
                        </m:ctrlPr>
                      </m:sSubSup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𝑚</m:t>
                            </m:r>
                          </m:e>
                        </m:acc>
                      </m:e>
                      <m:sub>
                        <m:r>
                          <a:rPr lang="en-US" sz="3200" b="0" i="1" smtClean="0">
                            <a:solidFill>
                              <a:schemeClr val="bg2">
                                <a:lumMod val="75000"/>
                              </a:schemeClr>
                            </a:solidFill>
                            <a:latin typeface="Cambria Math" panose="02040503050406030204" pitchFamily="18" charset="0"/>
                          </a:rPr>
                          <m:t>𝑈</m:t>
                        </m:r>
                      </m:sub>
                      <m:sup>
                        <m:r>
                          <a:rPr lang="en-US" sz="3200" b="0" i="1" smtClean="0">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7" y="1789157"/>
                <a:ext cx="10435469" cy="2645981"/>
              </a:xfrm>
              <a:prstGeom prst="rect">
                <a:avLst/>
              </a:prstGeom>
              <a:blipFill>
                <a:blip r:embed="rId3"/>
                <a:stretch>
                  <a:fillRect l="-1519" t="-2759" b="-6667"/>
                </a:stretch>
              </a:blipFill>
            </p:spPr>
            <p:txBody>
              <a:bodyPr/>
              <a:lstStyle/>
              <a:p>
                <a:r>
                  <a:rPr lang="en-US">
                    <a:noFill/>
                  </a:rPr>
                  <a:t> </a:t>
                </a:r>
              </a:p>
            </p:txBody>
          </p:sp>
        </mc:Fallback>
      </mc:AlternateContent>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t>Setup:</a:t>
            </a:r>
            <a:endParaRPr lang="en-US" sz="3200" dirty="0"/>
          </a:p>
        </p:txBody>
      </p:sp>
      <p:sp>
        <p:nvSpPr>
          <p:cNvPr id="13" name="标题 1">
            <a:extLst>
              <a:ext uri="{FF2B5EF4-FFF2-40B4-BE49-F238E27FC236}">
                <a16:creationId xmlns:a16="http://schemas.microsoft.com/office/drawing/2014/main" id="{A5D7FFD9-44BA-0B34-C678-752E670B1A0F}"/>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Recap</a:t>
            </a:r>
          </a:p>
        </p:txBody>
      </p:sp>
      <p:sp>
        <p:nvSpPr>
          <p:cNvPr id="2" name="文本框 1">
            <a:extLst>
              <a:ext uri="{FF2B5EF4-FFF2-40B4-BE49-F238E27FC236}">
                <a16:creationId xmlns:a16="http://schemas.microsoft.com/office/drawing/2014/main" id="{8AB793BD-2FF8-CC9C-FFDF-4FFEE6FA4FAF}"/>
              </a:ext>
            </a:extLst>
          </p:cNvPr>
          <p:cNvSpPr txBox="1"/>
          <p:nvPr/>
        </p:nvSpPr>
        <p:spPr>
          <a:xfrm>
            <a:off x="838197" y="4435138"/>
            <a:ext cx="10651967" cy="2339102"/>
          </a:xfrm>
          <a:prstGeom prst="rect">
            <a:avLst/>
          </a:prstGeom>
          <a:noFill/>
        </p:spPr>
        <p:txBody>
          <a:bodyPr wrap="square" rtlCol="0">
            <a:spAutoFit/>
          </a:bodyPr>
          <a:lstStyle/>
          <a:p>
            <a:r>
              <a:rPr lang="en-US" sz="3200" dirty="0"/>
              <a:t>Features:</a:t>
            </a:r>
          </a:p>
          <a:p>
            <a:pPr marL="457200" indent="-457200">
              <a:buFont typeface="Arial" panose="020B0604020202020204" pitchFamily="34" charset="0"/>
              <a:buChar char="•"/>
            </a:pPr>
            <a:r>
              <a:rPr lang="en-US" sz="3200" dirty="0"/>
              <a:t>Low round complexity per aggregation</a:t>
            </a:r>
          </a:p>
          <a:p>
            <a:pPr marL="457200" indent="-457200">
              <a:buFont typeface="Arial" panose="020B0604020202020204" pitchFamily="34" charset="0"/>
              <a:buChar char="•"/>
            </a:pPr>
            <a:r>
              <a:rPr lang="en-US" sz="3200" dirty="0"/>
              <a:t>Fast server computation (0-1 reconstruction of single mask)</a:t>
            </a:r>
          </a:p>
          <a:p>
            <a:pPr marL="457200" indent="-457200">
              <a:buFont typeface="Arial" panose="020B0604020202020204" pitchFamily="34" charset="0"/>
              <a:buChar char="•"/>
            </a:pPr>
            <a:r>
              <a:rPr lang="en-US" sz="3200" dirty="0"/>
              <a:t>Lightweight non-committee clients</a:t>
            </a:r>
          </a:p>
          <a:p>
            <a:endParaRPr lang="en-US" dirty="0"/>
          </a:p>
        </p:txBody>
      </p:sp>
    </p:spTree>
    <p:extLst>
      <p:ext uri="{BB962C8B-B14F-4D97-AF65-F5344CB8AC3E}">
        <p14:creationId xmlns:p14="http://schemas.microsoft.com/office/powerpoint/2010/main" val="2937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3D1326DA-A519-BF04-6FE8-3AE84FDD7113}"/>
              </a:ext>
            </a:extLst>
          </p:cNvPr>
          <p:cNvSpPr txBox="1">
            <a:spLocks/>
          </p:cNvSpPr>
          <p:nvPr/>
        </p:nvSpPr>
        <p:spPr>
          <a:xfrm>
            <a:off x="838200" y="463594"/>
            <a:ext cx="108366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 Single Server </a:t>
            </a:r>
            <a:r>
              <a:rPr lang="en-US" dirty="0">
                <a:solidFill>
                  <a:srgbClr val="FF0000"/>
                </a:solidFill>
              </a:rPr>
              <a:t>Repeated</a:t>
            </a:r>
            <a:r>
              <a:rPr lang="en-US" dirty="0"/>
              <a:t> Aggregation</a:t>
            </a:r>
          </a:p>
        </p:txBody>
      </p:sp>
      <p:pic>
        <p:nvPicPr>
          <p:cNvPr id="16" name="图形 15" descr="云 轮廓">
            <a:extLst>
              <a:ext uri="{FF2B5EF4-FFF2-40B4-BE49-F238E27FC236}">
                <a16:creationId xmlns:a16="http://schemas.microsoft.com/office/drawing/2014/main" id="{E4823B6A-C2FD-99FA-946E-E17F65A57C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310" y="3239425"/>
            <a:ext cx="1021082" cy="1021082"/>
          </a:xfrm>
          <a:prstGeom prst="rect">
            <a:avLst/>
          </a:prstGeom>
        </p:spPr>
      </p:pic>
      <p:grpSp>
        <p:nvGrpSpPr>
          <p:cNvPr id="41" name="组合 40">
            <a:extLst>
              <a:ext uri="{FF2B5EF4-FFF2-40B4-BE49-F238E27FC236}">
                <a16:creationId xmlns:a16="http://schemas.microsoft.com/office/drawing/2014/main" id="{204DA585-A8E7-0F92-9075-77899C698A35}"/>
              </a:ext>
            </a:extLst>
          </p:cNvPr>
          <p:cNvGrpSpPr/>
          <p:nvPr/>
        </p:nvGrpSpPr>
        <p:grpSpPr>
          <a:xfrm rot="2114218">
            <a:off x="2466285" y="3206500"/>
            <a:ext cx="1315005" cy="115902"/>
            <a:chOff x="3513698" y="3587378"/>
            <a:chExt cx="1947158" cy="171619"/>
          </a:xfrm>
        </p:grpSpPr>
        <p:cxnSp>
          <p:nvCxnSpPr>
            <p:cNvPr id="22" name="直接箭头连接符 21">
              <a:extLst>
                <a:ext uri="{FF2B5EF4-FFF2-40B4-BE49-F238E27FC236}">
                  <a16:creationId xmlns:a16="http://schemas.microsoft.com/office/drawing/2014/main" id="{4880DF4E-8429-E4AF-EB26-593572B154E3}"/>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8" name="直接箭头连接符 37">
              <a:extLst>
                <a:ext uri="{FF2B5EF4-FFF2-40B4-BE49-F238E27FC236}">
                  <a16:creationId xmlns:a16="http://schemas.microsoft.com/office/drawing/2014/main" id="{C19C78B0-F0B3-0B9A-AD7E-81505B8E5746}"/>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20" name="图形 19" descr="智能手机 轮廓">
            <a:extLst>
              <a:ext uri="{FF2B5EF4-FFF2-40B4-BE49-F238E27FC236}">
                <a16:creationId xmlns:a16="http://schemas.microsoft.com/office/drawing/2014/main" id="{5C70392F-FC92-0855-D852-64201FD43A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325" y="1926458"/>
            <a:ext cx="914400" cy="914400"/>
          </a:xfrm>
          <a:prstGeom prst="rect">
            <a:avLst/>
          </a:prstGeom>
        </p:spPr>
      </p:pic>
      <p:pic>
        <p:nvPicPr>
          <p:cNvPr id="21" name="图形 20" descr="智能手机 轮廓">
            <a:extLst>
              <a:ext uri="{FF2B5EF4-FFF2-40B4-BE49-F238E27FC236}">
                <a16:creationId xmlns:a16="http://schemas.microsoft.com/office/drawing/2014/main" id="{E034CCE3-B288-085B-5CAE-26726B6EA6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4572" y="3346107"/>
            <a:ext cx="914400" cy="914400"/>
          </a:xfrm>
          <a:prstGeom prst="rect">
            <a:avLst/>
          </a:prstGeom>
        </p:spPr>
      </p:pic>
      <p:pic>
        <p:nvPicPr>
          <p:cNvPr id="23" name="图形 22" descr="智能手机 轮廓">
            <a:extLst>
              <a:ext uri="{FF2B5EF4-FFF2-40B4-BE49-F238E27FC236}">
                <a16:creationId xmlns:a16="http://schemas.microsoft.com/office/drawing/2014/main" id="{8BFB4D21-CC84-0B06-5E73-F9DC053BCF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348" y="4628578"/>
            <a:ext cx="914400" cy="914400"/>
          </a:xfrm>
          <a:prstGeom prst="rect">
            <a:avLst/>
          </a:prstGeom>
        </p:spPr>
      </p:pic>
      <p:pic>
        <p:nvPicPr>
          <p:cNvPr id="24" name="图形 23" descr="智能手机 轮廓">
            <a:extLst>
              <a:ext uri="{FF2B5EF4-FFF2-40B4-BE49-F238E27FC236}">
                <a16:creationId xmlns:a16="http://schemas.microsoft.com/office/drawing/2014/main" id="{89F13905-DF91-3B31-2D6C-B3772EDE42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08" y="2090554"/>
            <a:ext cx="914400" cy="914400"/>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1699A54-E8AF-7953-8186-6B8A82BFBA17}"/>
                  </a:ext>
                </a:extLst>
              </p:cNvPr>
              <p:cNvSpPr txBox="1"/>
              <p:nvPr/>
            </p:nvSpPr>
            <p:spPr>
              <a:xfrm>
                <a:off x="3860735" y="4139013"/>
                <a:ext cx="2717046" cy="5334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dirty="0" smtClean="0">
                              <a:latin typeface="Cambria Math" panose="02040503050406030204" pitchFamily="18" charset="0"/>
                            </a:rPr>
                          </m:ctrlPr>
                        </m:sSubSupPr>
                        <m:e>
                          <m:sSubSup>
                            <m:sSubSupPr>
                              <m:ctrlPr>
                                <a:rPr lang="en-US" sz="2800" b="0" i="1" dirty="0" smtClean="0">
                                  <a:latin typeface="Cambria Math" panose="02040503050406030204" pitchFamily="18" charset="0"/>
                                </a:rPr>
                              </m:ctrlPr>
                            </m:sSubSupPr>
                            <m:e>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𝑚</m:t>
                                  </m:r>
                                </m:e>
                              </m:acc>
                            </m:e>
                            <m:sub>
                              <m:r>
                                <a:rPr lang="en-US" sz="2800" b="0" i="1" dirty="0" smtClean="0">
                                  <a:latin typeface="Cambria Math" panose="02040503050406030204" pitchFamily="18" charset="0"/>
                                </a:rPr>
                                <m:t>𝑈</m:t>
                              </m:r>
                            </m:sub>
                            <m:sup>
                              <m:r>
                                <a:rPr lang="en-US" sz="2800" b="0" i="1" dirty="0" smtClean="0">
                                  <a:solidFill>
                                    <a:srgbClr val="FF0000"/>
                                  </a:solidFill>
                                  <a:latin typeface="Cambria Math" panose="02040503050406030204" pitchFamily="18" charset="0"/>
                                </a:rPr>
                                <m:t>1</m:t>
                              </m:r>
                            </m:sup>
                          </m:sSubSup>
                          <m:r>
                            <a:rPr lang="en-US" sz="2800" b="0" i="1" dirty="0" smtClean="0">
                              <a:latin typeface="Cambria Math" panose="02040503050406030204" pitchFamily="18" charset="0"/>
                            </a:rPr>
                            <m:t>, …</m:t>
                          </m:r>
                          <m:acc>
                            <m:accPr>
                              <m:chr m:val="⃗"/>
                              <m:ctrlPr>
                                <a:rPr lang="en-US" sz="2800" i="1">
                                  <a:latin typeface="Cambria Math" panose="02040503050406030204" pitchFamily="18" charset="0"/>
                                </a:rPr>
                              </m:ctrlPr>
                            </m:accPr>
                            <m:e>
                              <m:r>
                                <a:rPr lang="en-US" sz="2800" i="1">
                                  <a:latin typeface="Cambria Math" panose="02040503050406030204" pitchFamily="18" charset="0"/>
                                </a:rPr>
                                <m:t>𝑚</m:t>
                              </m:r>
                            </m:e>
                          </m:acc>
                        </m:e>
                        <m:sub>
                          <m:r>
                            <a:rPr lang="en-US" sz="2800" i="1" dirty="0">
                              <a:latin typeface="Cambria Math" panose="02040503050406030204" pitchFamily="18" charset="0"/>
                            </a:rPr>
                            <m:t>𝑈</m:t>
                          </m:r>
                        </m:sub>
                        <m:sup>
                          <m:r>
                            <a:rPr lang="en-US" sz="2800" b="0" i="1" dirty="0" smtClean="0">
                              <a:solidFill>
                                <a:srgbClr val="FF0000"/>
                              </a:solidFill>
                              <a:latin typeface="Cambria Math" panose="02040503050406030204" pitchFamily="18" charset="0"/>
                            </a:rPr>
                            <m:t>𝑡</m:t>
                          </m:r>
                        </m:sup>
                      </m:sSubSup>
                      <m:r>
                        <a:rPr lang="en-US" sz="2800" b="0" i="1" dirty="0" smtClean="0">
                          <a:latin typeface="Cambria Math" panose="02040503050406030204" pitchFamily="18" charset="0"/>
                        </a:rPr>
                        <m:t>…</m:t>
                      </m:r>
                      <m:sSubSup>
                        <m:sSubSupPr>
                          <m:ctrlPr>
                            <a:rPr lang="en-US" sz="2800" b="0" i="1" dirty="0" smtClean="0">
                              <a:latin typeface="Cambria Math" panose="02040503050406030204" pitchFamily="18" charset="0"/>
                            </a:rPr>
                          </m:ctrlPr>
                        </m:sSubSupPr>
                        <m:e>
                          <m:acc>
                            <m:accPr>
                              <m:chr m:val="⃗"/>
                              <m:ctrlPr>
                                <a:rPr lang="en-US" sz="2800" b="0" i="1" dirty="0" smtClean="0">
                                  <a:latin typeface="Cambria Math" panose="02040503050406030204" pitchFamily="18" charset="0"/>
                                </a:rPr>
                              </m:ctrlPr>
                            </m:accPr>
                            <m:e>
                              <m:r>
                                <a:rPr lang="en-US" sz="2800" b="0" i="1" dirty="0" smtClean="0">
                                  <a:latin typeface="Cambria Math" panose="02040503050406030204" pitchFamily="18" charset="0"/>
                                </a:rPr>
                                <m:t>𝑚</m:t>
                              </m:r>
                            </m:e>
                          </m:acc>
                        </m:e>
                        <m:sub>
                          <m:r>
                            <a:rPr lang="en-US" sz="2800" b="0" i="1" dirty="0" smtClean="0">
                              <a:latin typeface="Cambria Math" panose="02040503050406030204" pitchFamily="18" charset="0"/>
                            </a:rPr>
                            <m:t>𝑈</m:t>
                          </m:r>
                        </m:sub>
                        <m:sup>
                          <m:r>
                            <a:rPr lang="en-US" sz="2800" b="0" i="1" dirty="0" smtClean="0">
                              <a:solidFill>
                                <a:srgbClr val="FF0000"/>
                              </a:solidFill>
                              <a:latin typeface="Cambria Math" panose="02040503050406030204" pitchFamily="18" charset="0"/>
                            </a:rPr>
                            <m:t>𝑇</m:t>
                          </m:r>
                        </m:sup>
                      </m:sSubSup>
                    </m:oMath>
                  </m:oMathPara>
                </a14:m>
                <a:endParaRPr lang="en-US" sz="2800" b="0" dirty="0"/>
              </a:p>
            </p:txBody>
          </p:sp>
        </mc:Choice>
        <mc:Fallback xmlns="">
          <p:sp>
            <p:nvSpPr>
              <p:cNvPr id="18" name="文本框 17">
                <a:extLst>
                  <a:ext uri="{FF2B5EF4-FFF2-40B4-BE49-F238E27FC236}">
                    <a16:creationId xmlns:a16="http://schemas.microsoft.com/office/drawing/2014/main" id="{F1699A54-E8AF-7953-8186-6B8A82BFBA17}"/>
                  </a:ext>
                </a:extLst>
              </p:cNvPr>
              <p:cNvSpPr txBox="1">
                <a:spLocks noRot="1" noChangeAspect="1" noMove="1" noResize="1" noEditPoints="1" noAdjustHandles="1" noChangeArrowheads="1" noChangeShapeType="1" noTextEdit="1"/>
              </p:cNvSpPr>
              <p:nvPr/>
            </p:nvSpPr>
            <p:spPr>
              <a:xfrm>
                <a:off x="3860735" y="4139013"/>
                <a:ext cx="2717046" cy="533479"/>
              </a:xfrm>
              <a:prstGeom prst="rect">
                <a:avLst/>
              </a:prstGeom>
              <a:blipFill>
                <a:blip r:embed="rId7"/>
                <a:stretch>
                  <a:fillRect/>
                </a:stretch>
              </a:blipFill>
            </p:spPr>
            <p:txBody>
              <a:bodyPr/>
              <a:lstStyle/>
              <a:p>
                <a:r>
                  <a:rPr lang="en-US">
                    <a:noFill/>
                  </a:rPr>
                  <a:t> </a:t>
                </a:r>
              </a:p>
            </p:txBody>
          </p:sp>
        </mc:Fallback>
      </mc:AlternateContent>
      <p:grpSp>
        <p:nvGrpSpPr>
          <p:cNvPr id="11" name="组合 10">
            <a:extLst>
              <a:ext uri="{FF2B5EF4-FFF2-40B4-BE49-F238E27FC236}">
                <a16:creationId xmlns:a16="http://schemas.microsoft.com/office/drawing/2014/main" id="{93A297D8-6083-A39F-D5F9-5CE00D633291}"/>
              </a:ext>
            </a:extLst>
          </p:cNvPr>
          <p:cNvGrpSpPr/>
          <p:nvPr/>
        </p:nvGrpSpPr>
        <p:grpSpPr>
          <a:xfrm rot="8452038">
            <a:off x="4303963" y="3156388"/>
            <a:ext cx="1315005" cy="115902"/>
            <a:chOff x="3513698" y="3587378"/>
            <a:chExt cx="1947158" cy="171619"/>
          </a:xfrm>
        </p:grpSpPr>
        <p:cxnSp>
          <p:nvCxnSpPr>
            <p:cNvPr id="12" name="直接箭头连接符 11">
              <a:extLst>
                <a:ext uri="{FF2B5EF4-FFF2-40B4-BE49-F238E27FC236}">
                  <a16:creationId xmlns:a16="http://schemas.microsoft.com/office/drawing/2014/main" id="{58D3B271-A1BF-33EE-9ABC-824B5EF1F772}"/>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3" name="直接箭头连接符 12">
              <a:extLst>
                <a:ext uri="{FF2B5EF4-FFF2-40B4-BE49-F238E27FC236}">
                  <a16:creationId xmlns:a16="http://schemas.microsoft.com/office/drawing/2014/main" id="{4764D295-7050-7E59-17C5-0921DD501282}"/>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4" name="组合 13">
            <a:extLst>
              <a:ext uri="{FF2B5EF4-FFF2-40B4-BE49-F238E27FC236}">
                <a16:creationId xmlns:a16="http://schemas.microsoft.com/office/drawing/2014/main" id="{A76F0066-05E5-3D9F-D795-D30E6119ADFD}"/>
              </a:ext>
            </a:extLst>
          </p:cNvPr>
          <p:cNvGrpSpPr/>
          <p:nvPr/>
        </p:nvGrpSpPr>
        <p:grpSpPr>
          <a:xfrm>
            <a:off x="2182549" y="3770352"/>
            <a:ext cx="1315005" cy="115902"/>
            <a:chOff x="3513698" y="3587378"/>
            <a:chExt cx="1947158" cy="171619"/>
          </a:xfrm>
        </p:grpSpPr>
        <p:cxnSp>
          <p:nvCxnSpPr>
            <p:cNvPr id="15" name="直接箭头连接符 14">
              <a:extLst>
                <a:ext uri="{FF2B5EF4-FFF2-40B4-BE49-F238E27FC236}">
                  <a16:creationId xmlns:a16="http://schemas.microsoft.com/office/drawing/2014/main" id="{EBCDAA9F-8358-AB01-3F2D-06D00FE3EF1F}"/>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a:extLst>
                <a:ext uri="{FF2B5EF4-FFF2-40B4-BE49-F238E27FC236}">
                  <a16:creationId xmlns:a16="http://schemas.microsoft.com/office/drawing/2014/main" id="{941C3FF7-17E4-577A-BE25-36F720B8419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19" name="组合 18">
            <a:extLst>
              <a:ext uri="{FF2B5EF4-FFF2-40B4-BE49-F238E27FC236}">
                <a16:creationId xmlns:a16="http://schemas.microsoft.com/office/drawing/2014/main" id="{C95FBD8A-8E39-E3CF-1072-269A78D6EF1C}"/>
              </a:ext>
            </a:extLst>
          </p:cNvPr>
          <p:cNvGrpSpPr/>
          <p:nvPr/>
        </p:nvGrpSpPr>
        <p:grpSpPr>
          <a:xfrm rot="19343846">
            <a:off x="2421892" y="4403945"/>
            <a:ext cx="1315005" cy="115902"/>
            <a:chOff x="3513698" y="3587378"/>
            <a:chExt cx="1947158" cy="171619"/>
          </a:xfrm>
        </p:grpSpPr>
        <p:cxnSp>
          <p:nvCxnSpPr>
            <p:cNvPr id="25" name="直接箭头连接符 24">
              <a:extLst>
                <a:ext uri="{FF2B5EF4-FFF2-40B4-BE49-F238E27FC236}">
                  <a16:creationId xmlns:a16="http://schemas.microsoft.com/office/drawing/2014/main" id="{1E643F5B-E564-9D8A-687A-0F9414C687B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a:extLst>
                <a:ext uri="{FF2B5EF4-FFF2-40B4-BE49-F238E27FC236}">
                  <a16:creationId xmlns:a16="http://schemas.microsoft.com/office/drawing/2014/main" id="{96FB86E7-0660-1049-F377-B48FF370AA8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sp>
        <p:nvSpPr>
          <p:cNvPr id="27" name="文本框 26">
            <a:extLst>
              <a:ext uri="{FF2B5EF4-FFF2-40B4-BE49-F238E27FC236}">
                <a16:creationId xmlns:a16="http://schemas.microsoft.com/office/drawing/2014/main" id="{3755346C-BF15-AD40-0D7B-970666E203E0}"/>
              </a:ext>
            </a:extLst>
          </p:cNvPr>
          <p:cNvSpPr txBox="1"/>
          <p:nvPr/>
        </p:nvSpPr>
        <p:spPr>
          <a:xfrm>
            <a:off x="3884174" y="2212095"/>
            <a:ext cx="710218" cy="584775"/>
          </a:xfrm>
          <a:prstGeom prst="rect">
            <a:avLst/>
          </a:prstGeom>
          <a:noFill/>
        </p:spPr>
        <p:txBody>
          <a:bodyPr wrap="square" rtlCol="0">
            <a:spAutoFit/>
          </a:bodyPr>
          <a:lstStyle/>
          <a:p>
            <a:r>
              <a:rPr lang="en-US" sz="3200" dirty="0"/>
              <a:t>…</a:t>
            </a: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54DFA84-F2D3-5A53-C7D2-5EF7D92203CB}"/>
                  </a:ext>
                </a:extLst>
              </p:cNvPr>
              <p:cNvSpPr txBox="1"/>
              <p:nvPr/>
            </p:nvSpPr>
            <p:spPr>
              <a:xfrm>
                <a:off x="2566284" y="2135284"/>
                <a:ext cx="603849" cy="5251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1</m:t>
                          </m:r>
                        </m:sub>
                        <m:sup>
                          <m:r>
                            <a:rPr lang="en-US" sz="2800" b="0" i="1" smtClean="0">
                              <a:solidFill>
                                <a:srgbClr val="FF0000"/>
                              </a:solidFill>
                              <a:latin typeface="Cambria Math" panose="02040503050406030204" pitchFamily="18" charset="0"/>
                            </a:rPr>
                            <m:t>𝑡</m:t>
                          </m:r>
                        </m:sup>
                      </m:sSubSup>
                    </m:oMath>
                  </m:oMathPara>
                </a14:m>
                <a:endParaRPr lang="en-US" sz="2800" dirty="0"/>
              </a:p>
            </p:txBody>
          </p:sp>
        </mc:Choice>
        <mc:Fallback xmlns="">
          <p:sp>
            <p:nvSpPr>
              <p:cNvPr id="28" name="文本框 27">
                <a:extLst>
                  <a:ext uri="{FF2B5EF4-FFF2-40B4-BE49-F238E27FC236}">
                    <a16:creationId xmlns:a16="http://schemas.microsoft.com/office/drawing/2014/main" id="{C54DFA84-F2D3-5A53-C7D2-5EF7D92203CB}"/>
                  </a:ext>
                </a:extLst>
              </p:cNvPr>
              <p:cNvSpPr txBox="1">
                <a:spLocks noRot="1" noChangeAspect="1" noMove="1" noResize="1" noEditPoints="1" noAdjustHandles="1" noChangeArrowheads="1" noChangeShapeType="1" noTextEdit="1"/>
              </p:cNvSpPr>
              <p:nvPr/>
            </p:nvSpPr>
            <p:spPr>
              <a:xfrm>
                <a:off x="2566284" y="2135284"/>
                <a:ext cx="603849" cy="5251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00FB895-5102-10E6-FC7C-66A3C021489B}"/>
                  </a:ext>
                </a:extLst>
              </p:cNvPr>
              <p:cNvSpPr txBox="1"/>
              <p:nvPr/>
            </p:nvSpPr>
            <p:spPr>
              <a:xfrm>
                <a:off x="2055061" y="2992521"/>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2</m:t>
                          </m:r>
                        </m:sub>
                        <m:sup>
                          <m:r>
                            <a:rPr lang="en-US" sz="2800" b="0" i="1" smtClean="0">
                              <a:solidFill>
                                <a:srgbClr val="FF0000"/>
                              </a:solidFill>
                              <a:latin typeface="Cambria Math" panose="02040503050406030204" pitchFamily="18" charset="0"/>
                            </a:rPr>
                            <m:t>𝑡</m:t>
                          </m:r>
                        </m:sup>
                      </m:sSubSup>
                    </m:oMath>
                  </m:oMathPara>
                </a14:m>
                <a:endParaRPr lang="en-US" sz="2800" dirty="0"/>
              </a:p>
            </p:txBody>
          </p:sp>
        </mc:Choice>
        <mc:Fallback xmlns="">
          <p:sp>
            <p:nvSpPr>
              <p:cNvPr id="29" name="文本框 28">
                <a:extLst>
                  <a:ext uri="{FF2B5EF4-FFF2-40B4-BE49-F238E27FC236}">
                    <a16:creationId xmlns:a16="http://schemas.microsoft.com/office/drawing/2014/main" id="{B00FB895-5102-10E6-FC7C-66A3C021489B}"/>
                  </a:ext>
                </a:extLst>
              </p:cNvPr>
              <p:cNvSpPr txBox="1">
                <a:spLocks noRot="1" noChangeAspect="1" noMove="1" noResize="1" noEditPoints="1" noAdjustHandles="1" noChangeArrowheads="1" noChangeShapeType="1" noTextEdit="1"/>
              </p:cNvSpPr>
              <p:nvPr/>
            </p:nvSpPr>
            <p:spPr>
              <a:xfrm>
                <a:off x="2055061" y="2992521"/>
                <a:ext cx="603849" cy="5232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89229FAE-4541-6852-FF42-1031FA904B4B}"/>
                  </a:ext>
                </a:extLst>
              </p:cNvPr>
              <p:cNvSpPr txBox="1"/>
              <p:nvPr/>
            </p:nvSpPr>
            <p:spPr>
              <a:xfrm>
                <a:off x="2196575" y="4136198"/>
                <a:ext cx="60384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3</m:t>
                          </m:r>
                        </m:sub>
                        <m:sup>
                          <m:r>
                            <a:rPr lang="en-US" sz="2800" b="0" i="1" smtClean="0">
                              <a:solidFill>
                                <a:srgbClr val="FF0000"/>
                              </a:solidFill>
                              <a:latin typeface="Cambria Math" panose="02040503050406030204" pitchFamily="18" charset="0"/>
                            </a:rPr>
                            <m:t>𝑡</m:t>
                          </m:r>
                        </m:sup>
                      </m:sSubSup>
                    </m:oMath>
                  </m:oMathPara>
                </a14:m>
                <a:endParaRPr lang="en-US" sz="2800" dirty="0"/>
              </a:p>
            </p:txBody>
          </p:sp>
        </mc:Choice>
        <mc:Fallback xmlns="">
          <p:sp>
            <p:nvSpPr>
              <p:cNvPr id="30" name="文本框 29">
                <a:extLst>
                  <a:ext uri="{FF2B5EF4-FFF2-40B4-BE49-F238E27FC236}">
                    <a16:creationId xmlns:a16="http://schemas.microsoft.com/office/drawing/2014/main" id="{89229FAE-4541-6852-FF42-1031FA904B4B}"/>
                  </a:ext>
                </a:extLst>
              </p:cNvPr>
              <p:cNvSpPr txBox="1">
                <a:spLocks noRot="1" noChangeAspect="1" noMove="1" noResize="1" noEditPoints="1" noAdjustHandles="1" noChangeArrowheads="1" noChangeShapeType="1" noTextEdit="1"/>
              </p:cNvSpPr>
              <p:nvPr/>
            </p:nvSpPr>
            <p:spPr>
              <a:xfrm>
                <a:off x="2196575" y="4136198"/>
                <a:ext cx="603849" cy="5232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CB7D57B8-87F2-7BF5-E5DF-EEDA88B71865}"/>
                  </a:ext>
                </a:extLst>
              </p:cNvPr>
              <p:cNvSpPr txBox="1"/>
              <p:nvPr/>
            </p:nvSpPr>
            <p:spPr>
              <a:xfrm>
                <a:off x="4937428" y="2129809"/>
                <a:ext cx="603849" cy="5262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2800" b="0" i="1" smtClean="0">
                              <a:latin typeface="Cambria Math" panose="02040503050406030204" pitchFamily="18" charset="0"/>
                            </a:rPr>
                          </m:ctrlPr>
                        </m:sSubSupPr>
                        <m:e>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𝑚</m:t>
                              </m:r>
                            </m:e>
                          </m:acc>
                        </m:e>
                        <m:sub>
                          <m:r>
                            <a:rPr lang="en-US" sz="2800" b="0" i="1" smtClean="0">
                              <a:latin typeface="Cambria Math" panose="02040503050406030204" pitchFamily="18" charset="0"/>
                            </a:rPr>
                            <m:t>𝑀</m:t>
                          </m:r>
                        </m:sub>
                        <m:sup>
                          <m:r>
                            <a:rPr lang="en-US" sz="2800" b="0" i="1" smtClean="0">
                              <a:solidFill>
                                <a:srgbClr val="FF0000"/>
                              </a:solidFill>
                              <a:latin typeface="Cambria Math" panose="02040503050406030204" pitchFamily="18" charset="0"/>
                            </a:rPr>
                            <m:t>𝑡</m:t>
                          </m:r>
                        </m:sup>
                      </m:sSubSup>
                    </m:oMath>
                  </m:oMathPara>
                </a14:m>
                <a:endParaRPr lang="en-US" sz="2800" dirty="0"/>
              </a:p>
            </p:txBody>
          </p:sp>
        </mc:Choice>
        <mc:Fallback xmlns="">
          <p:sp>
            <p:nvSpPr>
              <p:cNvPr id="31" name="文本框 30">
                <a:extLst>
                  <a:ext uri="{FF2B5EF4-FFF2-40B4-BE49-F238E27FC236}">
                    <a16:creationId xmlns:a16="http://schemas.microsoft.com/office/drawing/2014/main" id="{CB7D57B8-87F2-7BF5-E5DF-EEDA88B71865}"/>
                  </a:ext>
                </a:extLst>
              </p:cNvPr>
              <p:cNvSpPr txBox="1">
                <a:spLocks noRot="1" noChangeAspect="1" noMove="1" noResize="1" noEditPoints="1" noAdjustHandles="1" noChangeArrowheads="1" noChangeShapeType="1" noTextEdit="1"/>
              </p:cNvSpPr>
              <p:nvPr/>
            </p:nvSpPr>
            <p:spPr>
              <a:xfrm>
                <a:off x="4937428" y="2129809"/>
                <a:ext cx="603849" cy="526298"/>
              </a:xfrm>
              <a:prstGeom prst="rect">
                <a:avLst/>
              </a:prstGeom>
              <a:blipFill>
                <a:blip r:embed="rId11"/>
                <a:stretch>
                  <a:fillRect r="-1010"/>
                </a:stretch>
              </a:blipFill>
            </p:spPr>
            <p:txBody>
              <a:bodyPr/>
              <a:lstStyle/>
              <a:p>
                <a:r>
                  <a:rPr lang="en-US">
                    <a:noFill/>
                  </a:rPr>
                  <a:t> </a:t>
                </a:r>
              </a:p>
            </p:txBody>
          </p:sp>
        </mc:Fallback>
      </mc:AlternateContent>
      <p:pic>
        <p:nvPicPr>
          <p:cNvPr id="33" name="图形 32" descr="数据库 纯色填充">
            <a:extLst>
              <a:ext uri="{FF2B5EF4-FFF2-40B4-BE49-F238E27FC236}">
                <a16:creationId xmlns:a16="http://schemas.microsoft.com/office/drawing/2014/main" id="{34AEC175-A7EF-BB8F-1D38-3826129CF9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78925" y="3422643"/>
            <a:ext cx="567336" cy="567336"/>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7E22BE9-63B5-4332-68B6-AE01F58F56D8}"/>
                  </a:ext>
                </a:extLst>
              </p:cNvPr>
              <p:cNvSpPr txBox="1"/>
              <p:nvPr/>
            </p:nvSpPr>
            <p:spPr>
              <a:xfrm>
                <a:off x="6619445" y="1914311"/>
                <a:ext cx="5055377" cy="1598130"/>
              </a:xfrm>
              <a:prstGeom prst="rect">
                <a:avLst/>
              </a:prstGeom>
              <a:noFill/>
            </p:spPr>
            <p:txBody>
              <a:bodyPr wrap="square" rtlCol="0">
                <a:spAutoFit/>
              </a:bodyPr>
              <a:lstStyle/>
              <a:p>
                <a:pPr marL="285750" indent="-285750">
                  <a:buFont typeface="Arial" panose="020B0604020202020204" pitchFamily="34" charset="0"/>
                  <a:buChar char="•"/>
                </a:pPr>
                <a:r>
                  <a:rPr lang="en-US" sz="3200" dirty="0"/>
                  <a:t>Clients with new inputs</a:t>
                </a:r>
              </a:p>
              <a:p>
                <a:pPr lvl="1"/>
                <a14:m>
                  <m:oMath xmlns:m="http://schemas.openxmlformats.org/officeDocument/2006/math">
                    <m:sSubSup>
                      <m:sSubSupPr>
                        <m:ctrlPr>
                          <a:rPr lang="en-US" sz="3200" b="0" i="1" smtClean="0">
                            <a:latin typeface="Cambria Math" panose="02040503050406030204" pitchFamily="18" charset="0"/>
                          </a:rPr>
                        </m:ctrlPr>
                      </m:sSubSup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1</m:t>
                        </m:r>
                      </m:sub>
                      <m:sup>
                        <m:r>
                          <a:rPr lang="en-US" sz="3200" b="0" i="1" smtClean="0">
                            <a:solidFill>
                              <a:srgbClr val="FF0000"/>
                            </a:solidFill>
                            <a:latin typeface="Cambria Math" panose="02040503050406030204" pitchFamily="18" charset="0"/>
                          </a:rPr>
                          <m:t>𝑡</m:t>
                        </m:r>
                      </m:sup>
                    </m:sSubSup>
                    <m:r>
                      <a:rPr lang="en-US" sz="3200">
                        <a:latin typeface="Cambria Math" panose="02040503050406030204" pitchFamily="18" charset="0"/>
                      </a:rPr>
                      <m:t>,</m:t>
                    </m:r>
                    <m:r>
                      <a:rPr lang="en-US" sz="3200" i="1">
                        <a:latin typeface="Cambria Math" panose="02040503050406030204" pitchFamily="18" charset="0"/>
                      </a:rPr>
                      <m:t>…</m:t>
                    </m:r>
                    <m:sSubSup>
                      <m:sSubSupPr>
                        <m:ctrlPr>
                          <a:rPr lang="en-US" sz="3200" b="0" i="1" smtClean="0">
                            <a:latin typeface="Cambria Math" panose="02040503050406030204" pitchFamily="18" charset="0"/>
                          </a:rPr>
                        </m:ctrlPr>
                      </m:sSubSupPr>
                      <m:e>
                        <m:acc>
                          <m:accPr>
                            <m:chr m:val="⃗"/>
                            <m:ctrlPr>
                              <a:rPr lang="en-US" sz="3200" i="1">
                                <a:latin typeface="Cambria Math" panose="02040503050406030204" pitchFamily="18" charset="0"/>
                              </a:rPr>
                            </m:ctrlPr>
                          </m:accPr>
                          <m:e>
                            <m:r>
                              <a:rPr lang="en-US" sz="3200" i="1">
                                <a:latin typeface="Cambria Math" panose="02040503050406030204" pitchFamily="18" charset="0"/>
                              </a:rPr>
                              <m:t>𝑚</m:t>
                            </m:r>
                          </m:e>
                        </m:acc>
                      </m:e>
                      <m:sub>
                        <m:r>
                          <a:rPr lang="en-US" sz="3200" i="1">
                            <a:latin typeface="Cambria Math" panose="02040503050406030204" pitchFamily="18" charset="0"/>
                          </a:rPr>
                          <m:t>𝑀</m:t>
                        </m:r>
                      </m:sub>
                      <m:sup>
                        <m:r>
                          <a:rPr lang="en-US" sz="3200" b="0" i="1" smtClean="0">
                            <a:solidFill>
                              <a:srgbClr val="FF0000"/>
                            </a:solidFill>
                            <a:latin typeface="Cambria Math" panose="02040503050406030204" pitchFamily="18" charset="0"/>
                          </a:rPr>
                          <m:t>𝑡</m:t>
                        </m:r>
                      </m:sup>
                    </m:sSubSup>
                    <m:r>
                      <a:rPr lang="en-US" sz="3200" b="0" i="1" smtClean="0">
                        <a:latin typeface="Cambria Math" panose="02040503050406030204" pitchFamily="18" charset="0"/>
                      </a:rPr>
                      <m:t>∈</m:t>
                    </m:r>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𝑍</m:t>
                        </m:r>
                      </m:e>
                      <m:sub>
                        <m:r>
                          <a:rPr lang="en-US" sz="3200" b="0" i="1" smtClean="0">
                            <a:latin typeface="Cambria Math" panose="02040503050406030204" pitchFamily="18" charset="0"/>
                          </a:rPr>
                          <m:t>𝐵</m:t>
                        </m:r>
                      </m:sub>
                      <m:sup>
                        <m:r>
                          <a:rPr lang="en-US" sz="3200" b="0" i="1" smtClean="0">
                            <a:latin typeface="Cambria Math" panose="02040503050406030204" pitchFamily="18" charset="0"/>
                          </a:rPr>
                          <m:t>ℓ</m:t>
                        </m:r>
                      </m:sup>
                    </m:sSubSup>
                  </m:oMath>
                </a14:m>
                <a:r>
                  <a:rPr lang="en-US" sz="3200" dirty="0"/>
                  <a:t> </a:t>
                </a:r>
              </a:p>
              <a:p>
                <a:pPr lvl="1"/>
                <a:r>
                  <a:rPr lang="en-US" sz="3200" dirty="0"/>
                  <a:t>at iteration </a:t>
                </a:r>
                <a14:m>
                  <m:oMath xmlns:m="http://schemas.openxmlformats.org/officeDocument/2006/math">
                    <m:r>
                      <a:rPr lang="en-US" sz="3200" b="0" i="1" smtClean="0">
                        <a:solidFill>
                          <a:srgbClr val="FF0000"/>
                        </a:solidFill>
                        <a:latin typeface="Cambria Math" panose="02040503050406030204" pitchFamily="18" charset="0"/>
                      </a:rPr>
                      <m:t>𝑡</m:t>
                    </m:r>
                  </m:oMath>
                </a14:m>
                <a:endParaRPr lang="en-US" sz="3200" dirty="0"/>
              </a:p>
            </p:txBody>
          </p:sp>
        </mc:Choice>
        <mc:Fallback xmlns="">
          <p:sp>
            <p:nvSpPr>
              <p:cNvPr id="3" name="文本框 2">
                <a:extLst>
                  <a:ext uri="{FF2B5EF4-FFF2-40B4-BE49-F238E27FC236}">
                    <a16:creationId xmlns:a16="http://schemas.microsoft.com/office/drawing/2014/main" id="{A7E22BE9-63B5-4332-68B6-AE01F58F56D8}"/>
                  </a:ext>
                </a:extLst>
              </p:cNvPr>
              <p:cNvSpPr txBox="1">
                <a:spLocks noRot="1" noChangeAspect="1" noMove="1" noResize="1" noEditPoints="1" noAdjustHandles="1" noChangeArrowheads="1" noChangeShapeType="1" noTextEdit="1"/>
              </p:cNvSpPr>
              <p:nvPr/>
            </p:nvSpPr>
            <p:spPr>
              <a:xfrm>
                <a:off x="6619445" y="1914311"/>
                <a:ext cx="5055377" cy="1598130"/>
              </a:xfrm>
              <a:prstGeom prst="rect">
                <a:avLst/>
              </a:prstGeom>
              <a:blipFill>
                <a:blip r:embed="rId14"/>
                <a:stretch>
                  <a:fillRect l="-2774" t="-4962" b="-11832"/>
                </a:stretch>
              </a:blipFill>
            </p:spPr>
            <p:txBody>
              <a:bodyPr/>
              <a:lstStyle/>
              <a:p>
                <a:r>
                  <a:rPr lang="en-US">
                    <a:noFill/>
                  </a:rPr>
                  <a:t> </a:t>
                </a:r>
              </a:p>
            </p:txBody>
          </p:sp>
        </mc:Fallback>
      </mc:AlternateContent>
      <p:sp>
        <p:nvSpPr>
          <p:cNvPr id="10" name="文本框 9">
            <a:extLst>
              <a:ext uri="{FF2B5EF4-FFF2-40B4-BE49-F238E27FC236}">
                <a16:creationId xmlns:a16="http://schemas.microsoft.com/office/drawing/2014/main" id="{6D4EEE13-CA75-9CB0-D586-C6490DED7E34}"/>
              </a:ext>
            </a:extLst>
          </p:cNvPr>
          <p:cNvSpPr txBox="1"/>
          <p:nvPr/>
        </p:nvSpPr>
        <p:spPr>
          <a:xfrm>
            <a:off x="1480100" y="5808592"/>
            <a:ext cx="6126310" cy="584775"/>
          </a:xfrm>
          <a:prstGeom prst="rect">
            <a:avLst/>
          </a:prstGeom>
          <a:noFill/>
        </p:spPr>
        <p:txBody>
          <a:bodyPr wrap="square">
            <a:spAutoFit/>
          </a:bodyPr>
          <a:lstStyle/>
          <a:p>
            <a:pPr marL="285750" indent="-285750">
              <a:buFont typeface="Arial" panose="020B0604020202020204" pitchFamily="34" charset="0"/>
              <a:buChar char="•"/>
            </a:pPr>
            <a:r>
              <a:rPr lang="en-US" altLang="zh-CN" sz="3200" dirty="0"/>
              <a:t>Allows for a reusable setup round</a:t>
            </a:r>
          </a:p>
        </p:txBody>
      </p:sp>
      <p:sp>
        <p:nvSpPr>
          <p:cNvPr id="2" name="文本框 1">
            <a:extLst>
              <a:ext uri="{FF2B5EF4-FFF2-40B4-BE49-F238E27FC236}">
                <a16:creationId xmlns:a16="http://schemas.microsoft.com/office/drawing/2014/main" id="{3439C7A5-FEB8-27EA-A68E-087C9B60CFAC}"/>
              </a:ext>
            </a:extLst>
          </p:cNvPr>
          <p:cNvSpPr txBox="1"/>
          <p:nvPr/>
        </p:nvSpPr>
        <p:spPr>
          <a:xfrm>
            <a:off x="7314439" y="4397808"/>
            <a:ext cx="4360383" cy="1077218"/>
          </a:xfrm>
          <a:prstGeom prst="rect">
            <a:avLst/>
          </a:prstGeom>
          <a:noFill/>
        </p:spPr>
        <p:txBody>
          <a:bodyPr wrap="square" rtlCol="0">
            <a:spAutoFit/>
          </a:bodyPr>
          <a:lstStyle/>
          <a:p>
            <a:pPr marL="457200" indent="-457200">
              <a:buFont typeface="Arial" panose="020B0604020202020204" pitchFamily="34" charset="0"/>
              <a:buChar char="•"/>
            </a:pPr>
            <a:r>
              <a:rPr lang="en-US" altLang="zh-CN" sz="3200" dirty="0"/>
              <a:t>Same set of clients throughout </a:t>
            </a:r>
          </a:p>
        </p:txBody>
      </p:sp>
    </p:spTree>
    <p:extLst>
      <p:ext uri="{BB962C8B-B14F-4D97-AF65-F5344CB8AC3E}">
        <p14:creationId xmlns:p14="http://schemas.microsoft.com/office/powerpoint/2010/main" val="395768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30DA3134-2CFD-615F-9A85-7FA074808D0E}"/>
                  </a:ext>
                </a:extLst>
              </p:cNvPr>
              <p:cNvSpPr txBox="1"/>
              <p:nvPr/>
            </p:nvSpPr>
            <p:spPr>
              <a:xfrm>
                <a:off x="838197" y="1789157"/>
                <a:ext cx="10435469" cy="2645981"/>
              </a:xfrm>
              <a:prstGeom prst="rect">
                <a:avLst/>
              </a:prstGeom>
              <a:noFill/>
            </p:spPr>
            <p:txBody>
              <a:bodyPr wrap="square" rtlCol="0">
                <a:spAutoFit/>
              </a:bodyPr>
              <a:lstStyle/>
              <a:p>
                <a:r>
                  <a:rPr lang="en-US" sz="3200" dirty="0">
                    <a:solidFill>
                      <a:schemeClr val="tx1"/>
                    </a:solidFill>
                  </a:rPr>
                  <a:t>      Every client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𝑃</m:t>
                        </m:r>
                      </m:e>
                      <m:sub>
                        <m:r>
                          <a:rPr lang="en-US" sz="3200" i="1">
                            <a:solidFill>
                              <a:schemeClr val="tx1"/>
                            </a:solidFill>
                            <a:latin typeface="Cambria Math" panose="02040503050406030204" pitchFamily="18" charset="0"/>
                          </a:rPr>
                          <m:t>𝑖</m:t>
                        </m:r>
                      </m:sub>
                    </m:sSub>
                  </m:oMath>
                </a14:m>
                <a:r>
                  <a:rPr lang="en-US" sz="3200" dirty="0">
                    <a:solidFill>
                      <a:schemeClr val="tx1"/>
                    </a:solidFill>
                  </a:rPr>
                  <a:t> secret shares masking key </a:t>
                </a:r>
                <a14:m>
                  <m:oMath xmlns:m="http://schemas.openxmlformats.org/officeDocument/2006/math">
                    <m:sSub>
                      <m:sSubPr>
                        <m:ctrlPr>
                          <a:rPr lang="en-US" sz="3200" b="0" i="1" dirty="0" smtClean="0">
                            <a:solidFill>
                              <a:schemeClr val="tx1"/>
                            </a:solidFill>
                            <a:latin typeface="Cambria Math" panose="02040503050406030204" pitchFamily="18" charset="0"/>
                          </a:rPr>
                        </m:ctrlPr>
                      </m:sSubPr>
                      <m:e>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𝑠</m:t>
                            </m:r>
                          </m:e>
                        </m:acc>
                      </m:e>
                      <m:sub>
                        <m:r>
                          <a:rPr lang="en-US" sz="3200" b="0" i="1" dirty="0" smtClean="0">
                            <a:solidFill>
                              <a:schemeClr val="tx1"/>
                            </a:solidFill>
                            <a:latin typeface="Cambria Math" panose="02040503050406030204" pitchFamily="18" charset="0"/>
                          </a:rPr>
                          <m:t>𝑖</m:t>
                        </m:r>
                      </m:sub>
                    </m:sSub>
                  </m:oMath>
                </a14:m>
                <a:r>
                  <a:rPr lang="en-US" sz="3200" dirty="0">
                    <a:solidFill>
                      <a:schemeClr val="tx1"/>
                    </a:solidFill>
                  </a:rPr>
                  <a:t> </a:t>
                </a:r>
                <a:r>
                  <a:rPr lang="en-US" sz="3200" dirty="0">
                    <a:solidFill>
                      <a:srgbClr val="FF0000"/>
                    </a:solidFill>
                  </a:rPr>
                  <a:t>w/ committee</a:t>
                </a:r>
              </a:p>
              <a:p>
                <a:pPr marL="514350" indent="-514350">
                  <a:buFont typeface="+mj-lt"/>
                  <a:buAutoNum type="arabicPeriod"/>
                </a:pPr>
                <a:r>
                  <a:rPr lang="en-US" sz="3200" dirty="0">
                    <a:solidFill>
                      <a:schemeClr val="bg2">
                        <a:lumMod val="75000"/>
                      </a:schemeClr>
                    </a:solidFill>
                  </a:rPr>
                  <a:t>Every client </a:t>
                </a:r>
                <a14:m>
                  <m:oMath xmlns:m="http://schemas.openxmlformats.org/officeDocument/2006/math">
                    <m:sSub>
                      <m:sSubPr>
                        <m:ctrlPr>
                          <a:rPr lang="en-US" sz="3200" b="0" i="1" smtClean="0">
                            <a:solidFill>
                              <a:schemeClr val="bg2">
                                <a:lumMod val="75000"/>
                              </a:schemeClr>
                            </a:solidFill>
                            <a:latin typeface="Cambria Math" panose="02040503050406030204" pitchFamily="18" charset="0"/>
                          </a:rPr>
                        </m:ctrlPr>
                      </m:sSubPr>
                      <m:e>
                        <m:r>
                          <a:rPr lang="en-US" sz="3200" b="0" i="1" smtClean="0">
                            <a:solidFill>
                              <a:schemeClr val="bg2">
                                <a:lumMod val="75000"/>
                              </a:schemeClr>
                            </a:solidFill>
                            <a:latin typeface="Cambria Math" panose="02040503050406030204" pitchFamily="18" charset="0"/>
                          </a:rPr>
                          <m:t>𝑃</m:t>
                        </m:r>
                      </m:e>
                      <m:sub>
                        <m:r>
                          <a:rPr lang="en-US" sz="3200" b="0" i="1" smtClean="0">
                            <a:solidFill>
                              <a:schemeClr val="bg2">
                                <a:lumMod val="75000"/>
                              </a:schemeClr>
                            </a:solidFill>
                            <a:latin typeface="Cambria Math" panose="02040503050406030204" pitchFamily="18" charset="0"/>
                          </a:rPr>
                          <m:t>𝑖</m:t>
                        </m:r>
                      </m:sub>
                    </m:sSub>
                  </m:oMath>
                </a14:m>
                <a:r>
                  <a:rPr lang="en-US" sz="3200" dirty="0">
                    <a:solidFill>
                      <a:schemeClr val="bg2">
                        <a:lumMod val="75000"/>
                      </a:schemeClr>
                    </a:solidFill>
                  </a:rPr>
                  <a:t> sends masked input </a:t>
                </a:r>
                <a14:m>
                  <m:oMath xmlns:m="http://schemas.openxmlformats.org/officeDocument/2006/math">
                    <m:sSubSup>
                      <m:sSubSupPr>
                        <m:ctrlPr>
                          <a:rPr lang="en-US" sz="3200" i="1">
                            <a:solidFill>
                              <a:schemeClr val="bg2">
                                <a:lumMod val="75000"/>
                              </a:schemeClr>
                            </a:solidFill>
                            <a:latin typeface="Cambria Math" panose="02040503050406030204" pitchFamily="18" charset="0"/>
                          </a:rPr>
                        </m:ctrlPr>
                      </m:sSubSupPr>
                      <m:e>
                        <m:r>
                          <a:rPr lang="en-US" sz="3200" i="1">
                            <a:solidFill>
                              <a:schemeClr val="bg2">
                                <a:lumMod val="75000"/>
                              </a:schemeClr>
                            </a:solidFill>
                            <a:latin typeface="Cambria Math" panose="02040503050406030204" pitchFamily="18" charset="0"/>
                          </a:rPr>
                          <m:t>𝑧</m:t>
                        </m:r>
                      </m:e>
                      <m:sub>
                        <m:r>
                          <a:rPr lang="en-US" sz="3200" i="1">
                            <a:solidFill>
                              <a:schemeClr val="bg2">
                                <a:lumMod val="75000"/>
                              </a:schemeClr>
                            </a:solidFill>
                            <a:latin typeface="Cambria Math" panose="02040503050406030204" pitchFamily="18" charset="0"/>
                          </a:rPr>
                          <m:t>𝑖</m:t>
                        </m:r>
                      </m:sub>
                      <m:sup>
                        <m:r>
                          <a:rPr lang="en-US" sz="3200" i="1">
                            <a:solidFill>
                              <a:schemeClr val="bg2">
                                <a:lumMod val="75000"/>
                              </a:schemeClr>
                            </a:solidFill>
                            <a:latin typeface="Cambria Math" panose="02040503050406030204" pitchFamily="18" charset="0"/>
                          </a:rPr>
                          <m:t>𝑡</m:t>
                        </m:r>
                      </m:sup>
                    </m:sSubSup>
                  </m:oMath>
                </a14:m>
                <a:endParaRPr lang="en-US" sz="3200" dirty="0">
                  <a:solidFill>
                    <a:schemeClr val="bg2">
                      <a:lumMod val="75000"/>
                    </a:schemeClr>
                  </a:solidFill>
                </a:endParaRPr>
              </a:p>
              <a:p>
                <a:pPr marL="514350" indent="-514350">
                  <a:buFont typeface="+mj-lt"/>
                  <a:buAutoNum type="arabicPeriod"/>
                </a:pPr>
                <a:r>
                  <a:rPr lang="en-US" sz="3200" dirty="0">
                    <a:solidFill>
                      <a:schemeClr val="bg2">
                        <a:lumMod val="75000"/>
                      </a:schemeClr>
                    </a:solidFill>
                  </a:rPr>
                  <a:t>Server sends online clients </a:t>
                </a:r>
                <a14:m>
                  <m:oMath xmlns:m="http://schemas.openxmlformats.org/officeDocument/2006/math">
                    <m:r>
                      <a:rPr lang="en-US" sz="3200" b="0" i="1" smtClean="0">
                        <a:solidFill>
                          <a:schemeClr val="bg2">
                            <a:lumMod val="75000"/>
                          </a:schemeClr>
                        </a:solidFill>
                        <a:latin typeface="Cambria Math" panose="02040503050406030204" pitchFamily="18" charset="0"/>
                      </a:rPr>
                      <m:t>𝑈</m:t>
                    </m:r>
                  </m:oMath>
                </a14:m>
                <a:r>
                  <a:rPr lang="en-US" sz="3200" dirty="0">
                    <a:solidFill>
                      <a:schemeClr val="bg2">
                        <a:lumMod val="75000"/>
                      </a:schemeClr>
                    </a:solidFill>
                  </a:rPr>
                  <a:t>,</a:t>
                </a:r>
              </a:p>
              <a:p>
                <a:r>
                  <a:rPr lang="en-US" sz="3200" dirty="0">
                    <a:solidFill>
                      <a:schemeClr val="tx1"/>
                    </a:solidFill>
                  </a:rPr>
                  <a:t>     </a:t>
                </a:r>
                <a:r>
                  <a:rPr lang="en-US" sz="3200" dirty="0">
                    <a:solidFill>
                      <a:srgbClr val="FF0000"/>
                    </a:solidFill>
                  </a:rPr>
                  <a:t>committee client </a:t>
                </a:r>
                <a:r>
                  <a:rPr lang="en-US" sz="3200" dirty="0">
                    <a:solidFill>
                      <a:schemeClr val="tx1"/>
                    </a:solidFill>
                  </a:rPr>
                  <a:t>replies </a:t>
                </a:r>
                <a14:m>
                  <m:oMath xmlns:m="http://schemas.openxmlformats.org/officeDocument/2006/math">
                    <m:sSubSup>
                      <m:sSubSupPr>
                        <m:ctrlPr>
                          <a:rPr lang="en-US" sz="3200" i="1" dirty="0" smtClean="0">
                            <a:solidFill>
                              <a:schemeClr val="tx1"/>
                            </a:solidFill>
                            <a:latin typeface="Cambria Math" panose="02040503050406030204" pitchFamily="18" charset="0"/>
                          </a:rPr>
                        </m:ctrlPr>
                      </m:sSubSupPr>
                      <m:e>
                        <m:acc>
                          <m:accPr>
                            <m:chr m:val="⃗"/>
                            <m:ctrlPr>
                              <a:rPr lang="en-US" sz="3200" i="1" dirty="0">
                                <a:solidFill>
                                  <a:schemeClr val="tx1"/>
                                </a:solidFill>
                                <a:latin typeface="Cambria Math" panose="02040503050406030204" pitchFamily="18" charset="0"/>
                              </a:rPr>
                            </m:ctrlPr>
                          </m:accPr>
                          <m:e>
                            <m:r>
                              <a:rPr lang="en-US" sz="3200" i="1" dirty="0">
                                <a:solidFill>
                                  <a:schemeClr val="tx1"/>
                                </a:solidFill>
                                <a:latin typeface="Cambria Math" panose="02040503050406030204" pitchFamily="18" charset="0"/>
                              </a:rPr>
                              <m:t>𝑟</m:t>
                            </m:r>
                          </m:e>
                        </m:acc>
                      </m:e>
                      <m:sub>
                        <m:r>
                          <a:rPr lang="en-US" sz="3200" i="1" dirty="0">
                            <a:solidFill>
                              <a:schemeClr val="tx1"/>
                            </a:solidFill>
                            <a:latin typeface="Cambria Math" panose="02040503050406030204" pitchFamily="18" charset="0"/>
                          </a:rPr>
                          <m:t>𝑈</m:t>
                        </m:r>
                        <m:r>
                          <a:rPr lang="en-US" sz="3200" i="1" dirty="0">
                            <a:solidFill>
                              <a:schemeClr val="tx1"/>
                            </a:solidFill>
                            <a:latin typeface="Cambria Math" panose="02040503050406030204" pitchFamily="18" charset="0"/>
                          </a:rPr>
                          <m:t>,</m:t>
                        </m:r>
                        <m:r>
                          <a:rPr lang="en-US" sz="3200" i="1" dirty="0">
                            <a:solidFill>
                              <a:schemeClr val="tx1"/>
                            </a:solidFill>
                            <a:latin typeface="Cambria Math" panose="02040503050406030204" pitchFamily="18" charset="0"/>
                          </a:rPr>
                          <m:t>𝑖</m:t>
                        </m:r>
                      </m:sub>
                      <m:sup>
                        <m:r>
                          <a:rPr lang="en-US" sz="3200" i="1" dirty="0">
                            <a:solidFill>
                              <a:schemeClr val="tx1"/>
                            </a:solidFill>
                            <a:latin typeface="Cambria Math" panose="02040503050406030204" pitchFamily="18" charset="0"/>
                          </a:rPr>
                          <m:t>𝑡</m:t>
                        </m:r>
                      </m:sup>
                    </m:sSubSup>
                  </m:oMath>
                </a14:m>
                <a:endParaRPr lang="en-US" sz="3200" dirty="0">
                  <a:solidFill>
                    <a:schemeClr val="bg2">
                      <a:lumMod val="75000"/>
                    </a:schemeClr>
                  </a:solidFill>
                </a:endParaRPr>
              </a:p>
              <a:p>
                <a:r>
                  <a:rPr lang="en-US" sz="3200" dirty="0"/>
                  <a:t>3. </a:t>
                </a:r>
                <a:r>
                  <a:rPr lang="en-US" sz="3200" dirty="0">
                    <a:solidFill>
                      <a:schemeClr val="bg2">
                        <a:lumMod val="75000"/>
                      </a:schemeClr>
                    </a:solidFill>
                  </a:rPr>
                  <a:t>(Locally) server recovers aggregation result </a:t>
                </a:r>
                <a14:m>
                  <m:oMath xmlns:m="http://schemas.openxmlformats.org/officeDocument/2006/math">
                    <m:sSubSup>
                      <m:sSubSupPr>
                        <m:ctrlPr>
                          <a:rPr lang="en-US" sz="3200" b="0" i="1" smtClean="0">
                            <a:solidFill>
                              <a:schemeClr val="bg2">
                                <a:lumMod val="75000"/>
                              </a:schemeClr>
                            </a:solidFill>
                            <a:latin typeface="Cambria Math" panose="02040503050406030204" pitchFamily="18" charset="0"/>
                          </a:rPr>
                        </m:ctrlPr>
                      </m:sSubSupPr>
                      <m:e>
                        <m:acc>
                          <m:accPr>
                            <m:chr m:val="⃗"/>
                            <m:ctrlPr>
                              <a:rPr lang="en-US" sz="3200" b="0" i="1" smtClean="0">
                                <a:solidFill>
                                  <a:schemeClr val="bg2">
                                    <a:lumMod val="75000"/>
                                  </a:schemeClr>
                                </a:solidFill>
                                <a:latin typeface="Cambria Math" panose="02040503050406030204" pitchFamily="18" charset="0"/>
                              </a:rPr>
                            </m:ctrlPr>
                          </m:accPr>
                          <m:e>
                            <m:r>
                              <a:rPr lang="en-US" sz="3200" b="0" i="1" smtClean="0">
                                <a:solidFill>
                                  <a:schemeClr val="bg2">
                                    <a:lumMod val="75000"/>
                                  </a:schemeClr>
                                </a:solidFill>
                                <a:latin typeface="Cambria Math" panose="02040503050406030204" pitchFamily="18" charset="0"/>
                              </a:rPr>
                              <m:t>𝑚</m:t>
                            </m:r>
                          </m:e>
                        </m:acc>
                      </m:e>
                      <m:sub>
                        <m:r>
                          <a:rPr lang="en-US" sz="3200" b="0" i="1" smtClean="0">
                            <a:solidFill>
                              <a:schemeClr val="bg2">
                                <a:lumMod val="75000"/>
                              </a:schemeClr>
                            </a:solidFill>
                            <a:latin typeface="Cambria Math" panose="02040503050406030204" pitchFamily="18" charset="0"/>
                          </a:rPr>
                          <m:t>𝑈</m:t>
                        </m:r>
                      </m:sub>
                      <m:sup>
                        <m:r>
                          <a:rPr lang="en-US" sz="3200" b="0" i="1" smtClean="0">
                            <a:solidFill>
                              <a:schemeClr val="bg2">
                                <a:lumMod val="75000"/>
                              </a:schemeClr>
                            </a:solidFill>
                            <a:latin typeface="Cambria Math" panose="02040503050406030204" pitchFamily="18" charset="0"/>
                          </a:rPr>
                          <m:t>𝑡</m:t>
                        </m:r>
                      </m:sup>
                    </m:sSubSup>
                  </m:oMath>
                </a14:m>
                <a:endParaRPr lang="en-US" sz="3200" dirty="0">
                  <a:solidFill>
                    <a:schemeClr val="tx1"/>
                  </a:solidFill>
                </a:endParaRPr>
              </a:p>
            </p:txBody>
          </p:sp>
        </mc:Choice>
        <mc:Fallback xmlns="">
          <p:sp>
            <p:nvSpPr>
              <p:cNvPr id="6" name="文本框 5">
                <a:extLst>
                  <a:ext uri="{FF2B5EF4-FFF2-40B4-BE49-F238E27FC236}">
                    <a16:creationId xmlns:a16="http://schemas.microsoft.com/office/drawing/2014/main" id="{30DA3134-2CFD-615F-9A85-7FA074808D0E}"/>
                  </a:ext>
                </a:extLst>
              </p:cNvPr>
              <p:cNvSpPr txBox="1">
                <a:spLocks noRot="1" noChangeAspect="1" noMove="1" noResize="1" noEditPoints="1" noAdjustHandles="1" noChangeArrowheads="1" noChangeShapeType="1" noTextEdit="1"/>
              </p:cNvSpPr>
              <p:nvPr/>
            </p:nvSpPr>
            <p:spPr>
              <a:xfrm>
                <a:off x="838197" y="1789157"/>
                <a:ext cx="10435469" cy="2645981"/>
              </a:xfrm>
              <a:prstGeom prst="rect">
                <a:avLst/>
              </a:prstGeom>
              <a:blipFill>
                <a:blip r:embed="rId3"/>
                <a:stretch>
                  <a:fillRect l="-1519" t="-2759" b="-6667"/>
                </a:stretch>
              </a:blipFill>
            </p:spPr>
            <p:txBody>
              <a:bodyPr/>
              <a:lstStyle/>
              <a:p>
                <a:r>
                  <a:rPr lang="en-US">
                    <a:noFill/>
                  </a:rPr>
                  <a:t> </a:t>
                </a:r>
              </a:p>
            </p:txBody>
          </p:sp>
        </mc:Fallback>
      </mc:AlternateContent>
      <p:sp>
        <p:nvSpPr>
          <p:cNvPr id="12" name="文本框 11">
            <a:extLst>
              <a:ext uri="{FF2B5EF4-FFF2-40B4-BE49-F238E27FC236}">
                <a16:creationId xmlns:a16="http://schemas.microsoft.com/office/drawing/2014/main" id="{A565339E-DA3D-2E0D-BEA9-3204DC3094FD}"/>
              </a:ext>
            </a:extLst>
          </p:cNvPr>
          <p:cNvSpPr txBox="1"/>
          <p:nvPr/>
        </p:nvSpPr>
        <p:spPr>
          <a:xfrm>
            <a:off x="295701" y="1789157"/>
            <a:ext cx="1285570" cy="584775"/>
          </a:xfrm>
          <a:prstGeom prst="rect">
            <a:avLst/>
          </a:prstGeom>
          <a:noFill/>
        </p:spPr>
        <p:txBody>
          <a:bodyPr wrap="square">
            <a:spAutoFit/>
          </a:bodyPr>
          <a:lstStyle/>
          <a:p>
            <a:r>
              <a:rPr lang="en-US" sz="3200" b="0" dirty="0"/>
              <a:t>Setup:</a:t>
            </a:r>
            <a:endParaRPr lang="en-US" sz="3200" dirty="0"/>
          </a:p>
        </p:txBody>
      </p:sp>
      <p:sp>
        <p:nvSpPr>
          <p:cNvPr id="13" name="标题 1">
            <a:extLst>
              <a:ext uri="{FF2B5EF4-FFF2-40B4-BE49-F238E27FC236}">
                <a16:creationId xmlns:a16="http://schemas.microsoft.com/office/drawing/2014/main" id="{A5D7FFD9-44BA-0B34-C678-752E670B1A0F}"/>
              </a:ext>
            </a:extLst>
          </p:cNvPr>
          <p:cNvSpPr txBox="1">
            <a:spLocks/>
          </p:cNvSpPr>
          <p:nvPr/>
        </p:nvSpPr>
        <p:spPr>
          <a:xfrm>
            <a:off x="838200" y="463594"/>
            <a:ext cx="108520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LERNA: Recap</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8AB793BD-2FF8-CC9C-FFDF-4FFEE6FA4FAF}"/>
                  </a:ext>
                </a:extLst>
              </p:cNvPr>
              <p:cNvSpPr txBox="1"/>
              <p:nvPr/>
            </p:nvSpPr>
            <p:spPr>
              <a:xfrm>
                <a:off x="838197" y="4666389"/>
                <a:ext cx="10651967" cy="1846659"/>
              </a:xfrm>
              <a:prstGeom prst="rect">
                <a:avLst/>
              </a:prstGeom>
              <a:noFill/>
            </p:spPr>
            <p:txBody>
              <a:bodyPr wrap="square" rtlCol="0">
                <a:spAutoFit/>
              </a:bodyPr>
              <a:lstStyle/>
              <a:p>
                <a:r>
                  <a:rPr lang="en-US" sz="3200" dirty="0"/>
                  <a:t>Bottleneck: committee clients</a:t>
                </a:r>
              </a:p>
              <a:p>
                <a:pPr marL="457200" indent="-457200">
                  <a:buFont typeface="Arial" panose="020B0604020202020204" pitchFamily="34" charset="0"/>
                  <a:buChar char="•"/>
                </a:pPr>
                <a:r>
                  <a:rPr lang="en-US" sz="3200" dirty="0"/>
                  <a:t>Large storage cost (</a:t>
                </a:r>
                <a14:m>
                  <m:oMath xmlns:m="http://schemas.openxmlformats.org/officeDocument/2006/math">
                    <m:r>
                      <a:rPr lang="en-US" sz="3200" b="0" i="1" smtClean="0">
                        <a:latin typeface="Cambria Math" panose="02040503050406030204" pitchFamily="18" charset="0"/>
                      </a:rPr>
                      <m:t>𝑀</m:t>
                    </m:r>
                  </m:oMath>
                </a14:m>
                <a:r>
                  <a:rPr lang="en-US" sz="3200" dirty="0"/>
                  <a:t> shares of secret keys)</a:t>
                </a:r>
              </a:p>
              <a:p>
                <a:pPr marL="457200" indent="-457200">
                  <a:buFont typeface="Arial" panose="020B0604020202020204" pitchFamily="34" charset="0"/>
                  <a:buChar char="•"/>
                </a:pPr>
                <a:r>
                  <a:rPr lang="en-US" sz="3200" dirty="0"/>
                  <a:t>Additional computation cost (aggregating </a:t>
                </a:r>
                <a14:m>
                  <m:oMath xmlns:m="http://schemas.openxmlformats.org/officeDocument/2006/math">
                    <m:r>
                      <a:rPr lang="en-US" sz="3200" b="0" i="1" smtClean="0">
                        <a:latin typeface="Cambria Math" panose="02040503050406030204" pitchFamily="18" charset="0"/>
                      </a:rPr>
                      <m:t>𝑂</m:t>
                    </m:r>
                    <m:r>
                      <a:rPr lang="en-US" sz="3200" b="0" i="1" smtClean="0">
                        <a:latin typeface="Cambria Math" panose="02040503050406030204" pitchFamily="18" charset="0"/>
                      </a:rPr>
                      <m:t>(</m:t>
                    </m:r>
                    <m:r>
                      <a:rPr lang="en-US" sz="3200" b="0" i="1" smtClean="0">
                        <a:latin typeface="Cambria Math" panose="02040503050406030204" pitchFamily="18" charset="0"/>
                      </a:rPr>
                      <m:t>𝑀</m:t>
                    </m:r>
                    <m:r>
                      <a:rPr lang="en-US" sz="3200" b="0" i="1" smtClean="0">
                        <a:latin typeface="Cambria Math" panose="02040503050406030204" pitchFamily="18" charset="0"/>
                      </a:rPr>
                      <m:t>)</m:t>
                    </m:r>
                  </m:oMath>
                </a14:m>
                <a:r>
                  <a:rPr lang="en-US" sz="3200" dirty="0"/>
                  <a:t> key shares)</a:t>
                </a:r>
              </a:p>
              <a:p>
                <a:endParaRPr lang="en-US" dirty="0"/>
              </a:p>
            </p:txBody>
          </p:sp>
        </mc:Choice>
        <mc:Fallback xmlns="">
          <p:sp>
            <p:nvSpPr>
              <p:cNvPr id="2" name="文本框 1">
                <a:extLst>
                  <a:ext uri="{FF2B5EF4-FFF2-40B4-BE49-F238E27FC236}">
                    <a16:creationId xmlns:a16="http://schemas.microsoft.com/office/drawing/2014/main" id="{8AB793BD-2FF8-CC9C-FFDF-4FFEE6FA4FAF}"/>
                  </a:ext>
                </a:extLst>
              </p:cNvPr>
              <p:cNvSpPr txBox="1">
                <a:spLocks noRot="1" noChangeAspect="1" noMove="1" noResize="1" noEditPoints="1" noAdjustHandles="1" noChangeArrowheads="1" noChangeShapeType="1" noTextEdit="1"/>
              </p:cNvSpPr>
              <p:nvPr/>
            </p:nvSpPr>
            <p:spPr>
              <a:xfrm>
                <a:off x="838197" y="4666389"/>
                <a:ext cx="10651967" cy="1846659"/>
              </a:xfrm>
              <a:prstGeom prst="rect">
                <a:avLst/>
              </a:prstGeom>
              <a:blipFill>
                <a:blip r:embed="rId4"/>
                <a:stretch>
                  <a:fillRect l="-1430" t="-4290"/>
                </a:stretch>
              </a:blipFill>
            </p:spPr>
            <p:txBody>
              <a:bodyPr/>
              <a:lstStyle/>
              <a:p>
                <a:r>
                  <a:rPr lang="en-US">
                    <a:noFill/>
                  </a:rPr>
                  <a:t> </a:t>
                </a:r>
              </a:p>
            </p:txBody>
          </p:sp>
        </mc:Fallback>
      </mc:AlternateContent>
    </p:spTree>
    <p:extLst>
      <p:ext uri="{BB962C8B-B14F-4D97-AF65-F5344CB8AC3E}">
        <p14:creationId xmlns:p14="http://schemas.microsoft.com/office/powerpoint/2010/main" val="253483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933F1E3-9ACA-0256-1669-A6033610212F}"/>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Follow-up Work: Flamingo [MWAPR23]</a:t>
            </a:r>
          </a:p>
        </p:txBody>
      </p:sp>
      <p:grpSp>
        <p:nvGrpSpPr>
          <p:cNvPr id="19" name="组合 18">
            <a:extLst>
              <a:ext uri="{FF2B5EF4-FFF2-40B4-BE49-F238E27FC236}">
                <a16:creationId xmlns:a16="http://schemas.microsoft.com/office/drawing/2014/main" id="{344A69BA-155D-C0EB-8DEB-5EAF5DCD32DF}"/>
              </a:ext>
            </a:extLst>
          </p:cNvPr>
          <p:cNvGrpSpPr/>
          <p:nvPr/>
        </p:nvGrpSpPr>
        <p:grpSpPr>
          <a:xfrm>
            <a:off x="838193" y="1821269"/>
            <a:ext cx="7434276" cy="584775"/>
            <a:chOff x="838193" y="1897455"/>
            <a:chExt cx="7434276" cy="584775"/>
          </a:xfrm>
        </p:grpSpPr>
        <p:sp>
          <p:nvSpPr>
            <p:cNvPr id="11" name="文本框 10">
              <a:extLst>
                <a:ext uri="{FF2B5EF4-FFF2-40B4-BE49-F238E27FC236}">
                  <a16:creationId xmlns:a16="http://schemas.microsoft.com/office/drawing/2014/main" id="{3FA3D00E-883B-AAEC-037C-E71D9CF85F44}"/>
                </a:ext>
              </a:extLst>
            </p:cNvPr>
            <p:cNvSpPr txBox="1"/>
            <p:nvPr/>
          </p:nvSpPr>
          <p:spPr>
            <a:xfrm>
              <a:off x="6477007" y="1897455"/>
              <a:ext cx="1795462" cy="584775"/>
            </a:xfrm>
            <a:prstGeom prst="rect">
              <a:avLst/>
            </a:prstGeom>
            <a:noFill/>
          </p:spPr>
          <p:txBody>
            <a:bodyPr wrap="square" rtlCol="0">
              <a:spAutoFit/>
            </a:bodyPr>
            <a:lstStyle/>
            <a:p>
              <a:r>
                <a:rPr lang="en-US" sz="3200" dirty="0"/>
                <a:t>Flamingo</a:t>
              </a:r>
            </a:p>
          </p:txBody>
        </p:sp>
        <p:sp>
          <p:nvSpPr>
            <p:cNvPr id="10" name="文本框 9">
              <a:extLst>
                <a:ext uri="{FF2B5EF4-FFF2-40B4-BE49-F238E27FC236}">
                  <a16:creationId xmlns:a16="http://schemas.microsoft.com/office/drawing/2014/main" id="{2456ABA2-8EF4-43D7-C792-BC60E6D6DC86}"/>
                </a:ext>
              </a:extLst>
            </p:cNvPr>
            <p:cNvSpPr txBox="1"/>
            <p:nvPr/>
          </p:nvSpPr>
          <p:spPr>
            <a:xfrm>
              <a:off x="838193" y="1897455"/>
              <a:ext cx="1485900" cy="584775"/>
            </a:xfrm>
            <a:prstGeom prst="rect">
              <a:avLst/>
            </a:prstGeom>
            <a:noFill/>
          </p:spPr>
          <p:txBody>
            <a:bodyPr wrap="square" rtlCol="0">
              <a:spAutoFit/>
            </a:bodyPr>
            <a:lstStyle/>
            <a:p>
              <a:r>
                <a:rPr lang="en-US" sz="3200" dirty="0"/>
                <a:t>LERNA</a:t>
              </a:r>
            </a:p>
          </p:txBody>
        </p:sp>
      </p:grpSp>
      <mc:AlternateContent xmlns:mc="http://schemas.openxmlformats.org/markup-compatibility/2006" xmlns:a14="http://schemas.microsoft.com/office/drawing/2010/main">
        <mc:Choice Requires="a14">
          <p:sp>
            <p:nvSpPr>
              <p:cNvPr id="13" name="内容占位符 2">
                <a:extLst>
                  <a:ext uri="{FF2B5EF4-FFF2-40B4-BE49-F238E27FC236}">
                    <a16:creationId xmlns:a16="http://schemas.microsoft.com/office/drawing/2014/main" id="{EFA2B592-A458-D925-3E3B-6883D70A7D52}"/>
                  </a:ext>
                </a:extLst>
              </p:cNvPr>
              <p:cNvSpPr txBox="1">
                <a:spLocks/>
              </p:cNvSpPr>
              <p:nvPr/>
            </p:nvSpPr>
            <p:spPr>
              <a:xfrm>
                <a:off x="838193" y="2544401"/>
                <a:ext cx="5462318" cy="21870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3 rounds</a:t>
                </a:r>
              </a:p>
              <a:p>
                <a:r>
                  <a:rPr lang="en-US" sz="3200" dirty="0"/>
                  <a:t>Static corruption and dropout</a:t>
                </a:r>
                <a:endParaRPr lang="en-US" sz="3200" i="1" dirty="0">
                  <a:latin typeface="Cambria Math" panose="02040503050406030204" pitchFamily="18" charset="0"/>
                </a:endParaRPr>
              </a:p>
              <a:p>
                <a14:m>
                  <m:oMath xmlns:m="http://schemas.openxmlformats.org/officeDocument/2006/math">
                    <m:r>
                      <a:rPr lang="en-US" sz="3200" i="1" smtClean="0">
                        <a:latin typeface="Cambria Math" panose="02040503050406030204" pitchFamily="18" charset="0"/>
                      </a:rPr>
                      <m:t>𝛾</m:t>
                    </m:r>
                    <m:r>
                      <a:rPr lang="en-US" sz="3200" i="1" smtClean="0">
                        <a:latin typeface="Cambria Math" panose="02040503050406030204" pitchFamily="18" charset="0"/>
                      </a:rPr>
                      <m:t>+</m:t>
                    </m:r>
                    <m:r>
                      <a:rPr lang="en-US" sz="3200" i="1" smtClean="0">
                        <a:latin typeface="Cambria Math" panose="02040503050406030204" pitchFamily="18" charset="0"/>
                      </a:rPr>
                      <m:t>𝛿</m:t>
                    </m:r>
                    <m:r>
                      <a:rPr lang="en-US" sz="3200" i="1" smtClean="0">
                        <a:latin typeface="Cambria Math" panose="02040503050406030204" pitchFamily="18" charset="0"/>
                      </a:rPr>
                      <m:t>&lt;1</m:t>
                    </m:r>
                  </m:oMath>
                </a14:m>
                <a:endParaRPr lang="en-US" sz="3200" dirty="0"/>
              </a:p>
              <a:p>
                <a:r>
                  <a:rPr lang="en-US" sz="3200" dirty="0">
                    <a:solidFill>
                      <a:schemeClr val="accent6">
                        <a:lumMod val="75000"/>
                      </a:schemeClr>
                    </a:solidFill>
                  </a:rPr>
                  <a:t>Faster computation</a:t>
                </a:r>
              </a:p>
            </p:txBody>
          </p:sp>
        </mc:Choice>
        <mc:Fallback xmlns="">
          <p:sp>
            <p:nvSpPr>
              <p:cNvPr id="13" name="内容占位符 2">
                <a:extLst>
                  <a:ext uri="{FF2B5EF4-FFF2-40B4-BE49-F238E27FC236}">
                    <a16:creationId xmlns:a16="http://schemas.microsoft.com/office/drawing/2014/main" id="{EFA2B592-A458-D925-3E3B-6883D70A7D52}"/>
                  </a:ext>
                </a:extLst>
              </p:cNvPr>
              <p:cNvSpPr txBox="1">
                <a:spLocks noRot="1" noChangeAspect="1" noMove="1" noResize="1" noEditPoints="1" noAdjustHandles="1" noChangeArrowheads="1" noChangeShapeType="1" noTextEdit="1"/>
              </p:cNvSpPr>
              <p:nvPr/>
            </p:nvSpPr>
            <p:spPr>
              <a:xfrm>
                <a:off x="838193" y="2544401"/>
                <a:ext cx="5462318" cy="2187033"/>
              </a:xfrm>
              <a:prstGeom prst="rect">
                <a:avLst/>
              </a:prstGeom>
              <a:blipFill>
                <a:blip r:embed="rId3"/>
                <a:stretch>
                  <a:fillRect l="-2564" t="-5850" b="-111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内容占位符 2">
                <a:extLst>
                  <a:ext uri="{FF2B5EF4-FFF2-40B4-BE49-F238E27FC236}">
                    <a16:creationId xmlns:a16="http://schemas.microsoft.com/office/drawing/2014/main" id="{90CA66B2-D0E7-D8CE-AB91-6558D907F423}"/>
                  </a:ext>
                </a:extLst>
              </p:cNvPr>
              <p:cNvSpPr txBox="1">
                <a:spLocks/>
              </p:cNvSpPr>
              <p:nvPr/>
            </p:nvSpPr>
            <p:spPr>
              <a:xfrm>
                <a:off x="6477007" y="2544401"/>
                <a:ext cx="5407152" cy="22895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3 rounds</a:t>
                </a:r>
              </a:p>
              <a:p>
                <a:r>
                  <a:rPr lang="en-US" sz="3200" dirty="0"/>
                  <a:t>Static corruption and dropout</a:t>
                </a:r>
                <a:endParaRPr lang="en-US" sz="3200" i="1" dirty="0">
                  <a:latin typeface="Cambria Math" panose="02040503050406030204" pitchFamily="18" charset="0"/>
                </a:endParaRPr>
              </a:p>
              <a:p>
                <a14:m>
                  <m:oMath xmlns:m="http://schemas.openxmlformats.org/officeDocument/2006/math">
                    <m:r>
                      <a:rPr lang="en-US" sz="3200" i="1" smtClean="0">
                        <a:latin typeface="Cambria Math" panose="02040503050406030204" pitchFamily="18" charset="0"/>
                      </a:rPr>
                      <m:t>𝛾</m:t>
                    </m:r>
                    <m:r>
                      <a:rPr lang="en-US" sz="3200" i="1" smtClean="0">
                        <a:latin typeface="Cambria Math" panose="02040503050406030204" pitchFamily="18" charset="0"/>
                      </a:rPr>
                      <m:t>+2</m:t>
                    </m:r>
                    <m:r>
                      <a:rPr lang="en-US" sz="3200" i="1" smtClean="0">
                        <a:latin typeface="Cambria Math" panose="02040503050406030204" pitchFamily="18" charset="0"/>
                      </a:rPr>
                      <m:t>𝛿</m:t>
                    </m:r>
                    <m:r>
                      <a:rPr lang="en-US" sz="3200" i="1" smtClean="0">
                        <a:latin typeface="Cambria Math" panose="02040503050406030204" pitchFamily="18" charset="0"/>
                      </a:rPr>
                      <m:t>&lt;1/3</m:t>
                    </m:r>
                  </m:oMath>
                </a14:m>
                <a:endParaRPr lang="en-US" sz="3200" b="0" dirty="0"/>
              </a:p>
              <a:p>
                <a:r>
                  <a:rPr lang="en-US" sz="3200" dirty="0">
                    <a:solidFill>
                      <a:schemeClr val="accent6">
                        <a:lumMod val="75000"/>
                      </a:schemeClr>
                    </a:solidFill>
                  </a:rPr>
                  <a:t>Much smaller storage</a:t>
                </a:r>
              </a:p>
              <a:p>
                <a:pPr marL="0" indent="0">
                  <a:buNone/>
                </a:pPr>
                <a:r>
                  <a:rPr lang="en-US" sz="3200" dirty="0">
                    <a:solidFill>
                      <a:schemeClr val="accent6">
                        <a:lumMod val="75000"/>
                      </a:schemeClr>
                    </a:solidFill>
                  </a:rPr>
                  <a:t>	for committee</a:t>
                </a:r>
              </a:p>
            </p:txBody>
          </p:sp>
        </mc:Choice>
        <mc:Fallback xmlns="">
          <p:sp>
            <p:nvSpPr>
              <p:cNvPr id="14" name="内容占位符 2">
                <a:extLst>
                  <a:ext uri="{FF2B5EF4-FFF2-40B4-BE49-F238E27FC236}">
                    <a16:creationId xmlns:a16="http://schemas.microsoft.com/office/drawing/2014/main" id="{90CA66B2-D0E7-D8CE-AB91-6558D907F423}"/>
                  </a:ext>
                </a:extLst>
              </p:cNvPr>
              <p:cNvSpPr txBox="1">
                <a:spLocks noRot="1" noChangeAspect="1" noMove="1" noResize="1" noEditPoints="1" noAdjustHandles="1" noChangeArrowheads="1" noChangeShapeType="1" noTextEdit="1"/>
              </p:cNvSpPr>
              <p:nvPr/>
            </p:nvSpPr>
            <p:spPr>
              <a:xfrm>
                <a:off x="6477007" y="2544401"/>
                <a:ext cx="5407152" cy="2289537"/>
              </a:xfrm>
              <a:prstGeom prst="rect">
                <a:avLst/>
              </a:prstGeom>
              <a:blipFill>
                <a:blip r:embed="rId4"/>
                <a:stretch>
                  <a:fillRect l="-2593" t="-5585" r="-1015" b="-30851"/>
                </a:stretch>
              </a:blipFill>
            </p:spPr>
            <p:txBody>
              <a:bodyPr/>
              <a:lstStyle/>
              <a:p>
                <a:r>
                  <a:rPr lang="en-US">
                    <a:noFill/>
                  </a:rPr>
                  <a:t> </a:t>
                </a:r>
              </a:p>
            </p:txBody>
          </p:sp>
        </mc:Fallback>
      </mc:AlternateContent>
      <p:sp>
        <p:nvSpPr>
          <p:cNvPr id="2" name="文本框 1">
            <a:extLst>
              <a:ext uri="{FF2B5EF4-FFF2-40B4-BE49-F238E27FC236}">
                <a16:creationId xmlns:a16="http://schemas.microsoft.com/office/drawing/2014/main" id="{52D39A4E-C980-A941-D0EF-5B80BE3460CB}"/>
              </a:ext>
            </a:extLst>
          </p:cNvPr>
          <p:cNvSpPr txBox="1"/>
          <p:nvPr/>
        </p:nvSpPr>
        <p:spPr>
          <a:xfrm>
            <a:off x="838193" y="4972295"/>
            <a:ext cx="7403690" cy="1569660"/>
          </a:xfrm>
          <a:prstGeom prst="rect">
            <a:avLst/>
          </a:prstGeom>
          <a:noFill/>
        </p:spPr>
        <p:txBody>
          <a:bodyPr wrap="square" rtlCol="0">
            <a:spAutoFit/>
          </a:bodyPr>
          <a:lstStyle/>
          <a:p>
            <a:r>
              <a:rPr lang="en-US" sz="3200" dirty="0">
                <a:solidFill>
                  <a:srgbClr val="FF0000"/>
                </a:solidFill>
              </a:rPr>
              <a:t>Open question: </a:t>
            </a:r>
          </a:p>
          <a:p>
            <a:pPr marL="457200" indent="-457200">
              <a:buFont typeface="Arial" panose="020B0604020202020204" pitchFamily="34" charset="0"/>
              <a:buChar char="•"/>
            </a:pPr>
            <a:r>
              <a:rPr lang="en-US" sz="3200" dirty="0">
                <a:solidFill>
                  <a:srgbClr val="FF0000"/>
                </a:solidFill>
              </a:rPr>
              <a:t>Can we achieve the best of both worlds?</a:t>
            </a:r>
          </a:p>
          <a:p>
            <a:pPr marL="457200" indent="-457200">
              <a:buFont typeface="Arial" panose="020B0604020202020204" pitchFamily="34" charset="0"/>
              <a:buChar char="•"/>
            </a:pPr>
            <a:r>
              <a:rPr lang="en-US" sz="3200" dirty="0">
                <a:solidFill>
                  <a:srgbClr val="FF0000"/>
                </a:solidFill>
              </a:rPr>
              <a:t>Can we avoid static assumptions?</a:t>
            </a:r>
          </a:p>
        </p:txBody>
      </p:sp>
    </p:spTree>
    <p:extLst>
      <p:ext uri="{BB962C8B-B14F-4D97-AF65-F5344CB8AC3E}">
        <p14:creationId xmlns:p14="http://schemas.microsoft.com/office/powerpoint/2010/main" val="265364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a:extLst>
              <a:ext uri="{FF2B5EF4-FFF2-40B4-BE49-F238E27FC236}">
                <a16:creationId xmlns:a16="http://schemas.microsoft.com/office/drawing/2014/main" id="{5568B336-81A5-51E0-DCCC-9220993D3109}"/>
              </a:ext>
            </a:extLst>
          </p:cNvPr>
          <p:cNvSpPr txBox="1"/>
          <p:nvPr/>
        </p:nvSpPr>
        <p:spPr>
          <a:xfrm>
            <a:off x="838199" y="1789157"/>
            <a:ext cx="7196721"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Clients </a:t>
            </a:r>
            <a:r>
              <a:rPr lang="en-US" sz="3200" dirty="0">
                <a:solidFill>
                  <a:schemeClr val="accent1"/>
                </a:solidFill>
              </a:rPr>
              <a:t>dropout</a:t>
            </a:r>
          </a:p>
          <a:p>
            <a:pPr marL="742950" lvl="1" indent="-285750">
              <a:buFont typeface="Arial" panose="020B0604020202020204" pitchFamily="34" charset="0"/>
              <a:buChar char="•"/>
            </a:pPr>
            <a:r>
              <a:rPr lang="en-US" sz="3200" dirty="0"/>
              <a:t>Can happen at any point</a:t>
            </a:r>
          </a:p>
          <a:p>
            <a:pPr marL="742950" lvl="1" indent="-285750">
              <a:buFont typeface="Arial" panose="020B0604020202020204" pitchFamily="34" charset="0"/>
              <a:buChar char="•"/>
            </a:pPr>
            <a:r>
              <a:rPr lang="en-US" sz="3200" dirty="0"/>
              <a:t>Can rejoin later</a:t>
            </a:r>
          </a:p>
          <a:p>
            <a:pPr marL="742950" lvl="1" indent="-285750">
              <a:buFont typeface="Arial" panose="020B0604020202020204" pitchFamily="34" charset="0"/>
              <a:buChar char="•"/>
            </a:pPr>
            <a:r>
              <a:rPr lang="en-US" sz="3200" dirty="0"/>
              <a:t>Statically chosen by adversary</a:t>
            </a:r>
          </a:p>
        </p:txBody>
      </p:sp>
      <p:sp>
        <p:nvSpPr>
          <p:cNvPr id="34" name="标题 1">
            <a:extLst>
              <a:ext uri="{FF2B5EF4-FFF2-40B4-BE49-F238E27FC236}">
                <a16:creationId xmlns:a16="http://schemas.microsoft.com/office/drawing/2014/main" id="{932C062D-004F-F3B7-B42A-D99A698BBF84}"/>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System Model and Assumptions</a:t>
            </a:r>
          </a:p>
        </p:txBody>
      </p:sp>
      <p:grpSp>
        <p:nvGrpSpPr>
          <p:cNvPr id="51" name="组合 50">
            <a:extLst>
              <a:ext uri="{FF2B5EF4-FFF2-40B4-BE49-F238E27FC236}">
                <a16:creationId xmlns:a16="http://schemas.microsoft.com/office/drawing/2014/main" id="{01369CB9-8968-F7C3-4359-53B4D0D62461}"/>
              </a:ext>
            </a:extLst>
          </p:cNvPr>
          <p:cNvGrpSpPr/>
          <p:nvPr/>
        </p:nvGrpSpPr>
        <p:grpSpPr>
          <a:xfrm>
            <a:off x="7882451" y="3875877"/>
            <a:ext cx="3471350" cy="2518530"/>
            <a:chOff x="1364572" y="1926458"/>
            <a:chExt cx="4984736" cy="3616520"/>
          </a:xfrm>
        </p:grpSpPr>
        <p:pic>
          <p:nvPicPr>
            <p:cNvPr id="3" name="图形 2" descr="云 轮廓">
              <a:extLst>
                <a:ext uri="{FF2B5EF4-FFF2-40B4-BE49-F238E27FC236}">
                  <a16:creationId xmlns:a16="http://schemas.microsoft.com/office/drawing/2014/main" id="{E5C4D6E6-03A4-1F86-17A6-DC940B282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310" y="3239425"/>
              <a:ext cx="1021082" cy="1021082"/>
            </a:xfrm>
            <a:prstGeom prst="rect">
              <a:avLst/>
            </a:prstGeom>
          </p:spPr>
        </p:pic>
        <p:grpSp>
          <p:nvGrpSpPr>
            <p:cNvPr id="4" name="组合 3">
              <a:extLst>
                <a:ext uri="{FF2B5EF4-FFF2-40B4-BE49-F238E27FC236}">
                  <a16:creationId xmlns:a16="http://schemas.microsoft.com/office/drawing/2014/main" id="{7235DBEA-E259-6FD2-00B6-8C6E037879CA}"/>
                </a:ext>
              </a:extLst>
            </p:cNvPr>
            <p:cNvGrpSpPr/>
            <p:nvPr/>
          </p:nvGrpSpPr>
          <p:grpSpPr>
            <a:xfrm rot="2114218">
              <a:off x="2466285" y="3206500"/>
              <a:ext cx="1315005" cy="115902"/>
              <a:chOff x="3513698" y="3587378"/>
              <a:chExt cx="1947158" cy="171619"/>
            </a:xfrm>
          </p:grpSpPr>
          <p:cxnSp>
            <p:nvCxnSpPr>
              <p:cNvPr id="5" name="直接箭头连接符 4">
                <a:extLst>
                  <a:ext uri="{FF2B5EF4-FFF2-40B4-BE49-F238E27FC236}">
                    <a16:creationId xmlns:a16="http://schemas.microsoft.com/office/drawing/2014/main" id="{0718CDD6-9A0C-A170-1C3F-4766379CEC90}"/>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 name="直接箭头连接符 5">
                <a:extLst>
                  <a:ext uri="{FF2B5EF4-FFF2-40B4-BE49-F238E27FC236}">
                    <a16:creationId xmlns:a16="http://schemas.microsoft.com/office/drawing/2014/main" id="{5DECD7A3-9E3E-3894-BB46-74994F2080D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8" name="图形 7" descr="智能手机 轮廓">
              <a:extLst>
                <a:ext uri="{FF2B5EF4-FFF2-40B4-BE49-F238E27FC236}">
                  <a16:creationId xmlns:a16="http://schemas.microsoft.com/office/drawing/2014/main" id="{4458B24D-3D1D-F815-23C8-BC0F5D8141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325" y="1926458"/>
              <a:ext cx="914400" cy="914400"/>
            </a:xfrm>
            <a:prstGeom prst="rect">
              <a:avLst/>
            </a:prstGeom>
          </p:spPr>
        </p:pic>
        <p:pic>
          <p:nvPicPr>
            <p:cNvPr id="29" name="图形 28" descr="智能手机 轮廓">
              <a:extLst>
                <a:ext uri="{FF2B5EF4-FFF2-40B4-BE49-F238E27FC236}">
                  <a16:creationId xmlns:a16="http://schemas.microsoft.com/office/drawing/2014/main" id="{66B3336C-46F5-A52C-F801-F3857608CD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4572" y="3346107"/>
              <a:ext cx="914400" cy="914400"/>
            </a:xfrm>
            <a:prstGeom prst="rect">
              <a:avLst/>
            </a:prstGeom>
          </p:spPr>
        </p:pic>
        <p:pic>
          <p:nvPicPr>
            <p:cNvPr id="30" name="图形 29" descr="智能手机 轮廓">
              <a:extLst>
                <a:ext uri="{FF2B5EF4-FFF2-40B4-BE49-F238E27FC236}">
                  <a16:creationId xmlns:a16="http://schemas.microsoft.com/office/drawing/2014/main" id="{F8437A2C-C08F-6EAD-21FF-CD1CF6F2CF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348" y="4628578"/>
              <a:ext cx="914400" cy="914400"/>
            </a:xfrm>
            <a:prstGeom prst="rect">
              <a:avLst/>
            </a:prstGeom>
          </p:spPr>
        </p:pic>
        <p:pic>
          <p:nvPicPr>
            <p:cNvPr id="31" name="图形 30" descr="智能手机 轮廓">
              <a:extLst>
                <a:ext uri="{FF2B5EF4-FFF2-40B4-BE49-F238E27FC236}">
                  <a16:creationId xmlns:a16="http://schemas.microsoft.com/office/drawing/2014/main" id="{80524D28-5602-EE98-7899-6EF3735326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08" y="2090554"/>
              <a:ext cx="914400" cy="914400"/>
            </a:xfrm>
            <a:prstGeom prst="rect">
              <a:avLst/>
            </a:prstGeom>
          </p:spPr>
        </p:pic>
        <p:grpSp>
          <p:nvGrpSpPr>
            <p:cNvPr id="35" name="组合 34">
              <a:extLst>
                <a:ext uri="{FF2B5EF4-FFF2-40B4-BE49-F238E27FC236}">
                  <a16:creationId xmlns:a16="http://schemas.microsoft.com/office/drawing/2014/main" id="{449ACF5A-9495-D5DF-41BB-31A9C34378FF}"/>
                </a:ext>
              </a:extLst>
            </p:cNvPr>
            <p:cNvGrpSpPr/>
            <p:nvPr/>
          </p:nvGrpSpPr>
          <p:grpSpPr>
            <a:xfrm rot="8452038">
              <a:off x="4303963" y="3156388"/>
              <a:ext cx="1315005" cy="115902"/>
              <a:chOff x="3513698" y="3587378"/>
              <a:chExt cx="1947158" cy="171619"/>
            </a:xfrm>
          </p:grpSpPr>
          <p:cxnSp>
            <p:nvCxnSpPr>
              <p:cNvPr id="36" name="直接箭头连接符 35">
                <a:extLst>
                  <a:ext uri="{FF2B5EF4-FFF2-40B4-BE49-F238E27FC236}">
                    <a16:creationId xmlns:a16="http://schemas.microsoft.com/office/drawing/2014/main" id="{C836B484-77D8-6523-8BE4-52DF1BC8B28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a:extLst>
                  <a:ext uri="{FF2B5EF4-FFF2-40B4-BE49-F238E27FC236}">
                    <a16:creationId xmlns:a16="http://schemas.microsoft.com/office/drawing/2014/main" id="{A5696050-08F9-E948-DB25-C7B4A7FB0977}"/>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38" name="组合 37">
              <a:extLst>
                <a:ext uri="{FF2B5EF4-FFF2-40B4-BE49-F238E27FC236}">
                  <a16:creationId xmlns:a16="http://schemas.microsoft.com/office/drawing/2014/main" id="{C8045277-34B4-9B1D-9E5B-820441A972CB}"/>
                </a:ext>
              </a:extLst>
            </p:cNvPr>
            <p:cNvGrpSpPr/>
            <p:nvPr/>
          </p:nvGrpSpPr>
          <p:grpSpPr>
            <a:xfrm>
              <a:off x="2182549" y="3770352"/>
              <a:ext cx="1315005" cy="115902"/>
              <a:chOff x="3513698" y="3587378"/>
              <a:chExt cx="1947158" cy="171619"/>
            </a:xfrm>
          </p:grpSpPr>
          <p:cxnSp>
            <p:nvCxnSpPr>
              <p:cNvPr id="41" name="直接箭头连接符 40">
                <a:extLst>
                  <a:ext uri="{FF2B5EF4-FFF2-40B4-BE49-F238E27FC236}">
                    <a16:creationId xmlns:a16="http://schemas.microsoft.com/office/drawing/2014/main" id="{612C811B-A7AF-2E96-AE51-8B67E85304C6}"/>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E3C86AFE-17CA-5F35-6A26-AA6DB283C120}"/>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43" name="组合 42">
              <a:extLst>
                <a:ext uri="{FF2B5EF4-FFF2-40B4-BE49-F238E27FC236}">
                  <a16:creationId xmlns:a16="http://schemas.microsoft.com/office/drawing/2014/main" id="{FD64406D-991A-6977-086E-D45380E27418}"/>
                </a:ext>
              </a:extLst>
            </p:cNvPr>
            <p:cNvGrpSpPr/>
            <p:nvPr/>
          </p:nvGrpSpPr>
          <p:grpSpPr>
            <a:xfrm rot="19343846">
              <a:off x="2421892" y="4403945"/>
              <a:ext cx="1315005" cy="115902"/>
              <a:chOff x="3513698" y="3587378"/>
              <a:chExt cx="1947158" cy="171619"/>
            </a:xfrm>
          </p:grpSpPr>
          <p:cxnSp>
            <p:nvCxnSpPr>
              <p:cNvPr id="44" name="直接箭头连接符 43">
                <a:extLst>
                  <a:ext uri="{FF2B5EF4-FFF2-40B4-BE49-F238E27FC236}">
                    <a16:creationId xmlns:a16="http://schemas.microsoft.com/office/drawing/2014/main" id="{6DDE214C-D739-52F4-2039-E25356B1C495}"/>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5" name="直接箭头连接符 44">
                <a:extLst>
                  <a:ext uri="{FF2B5EF4-FFF2-40B4-BE49-F238E27FC236}">
                    <a16:creationId xmlns:a16="http://schemas.microsoft.com/office/drawing/2014/main" id="{C6BE9185-087E-EED8-66DF-6B9D944FEC81}"/>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50" name="图形 49" descr="数据库 纯色填充">
              <a:extLst>
                <a:ext uri="{FF2B5EF4-FFF2-40B4-BE49-F238E27FC236}">
                  <a16:creationId xmlns:a16="http://schemas.microsoft.com/office/drawing/2014/main" id="{59791334-2CD1-8A95-72B2-42FFB17A7A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8925" y="3422643"/>
              <a:ext cx="567336" cy="567336"/>
            </a:xfrm>
            <a:prstGeom prst="rect">
              <a:avLst/>
            </a:prstGeom>
          </p:spPr>
        </p:pic>
      </p:grpSp>
      <p:sp>
        <p:nvSpPr>
          <p:cNvPr id="52" name="文本框 51">
            <a:extLst>
              <a:ext uri="{FF2B5EF4-FFF2-40B4-BE49-F238E27FC236}">
                <a16:creationId xmlns:a16="http://schemas.microsoft.com/office/drawing/2014/main" id="{1026DA86-819F-DBE4-8FCF-FBADDBA0CE46}"/>
              </a:ext>
            </a:extLst>
          </p:cNvPr>
          <p:cNvSpPr txBox="1"/>
          <p:nvPr/>
        </p:nvSpPr>
        <p:spPr>
          <a:xfrm>
            <a:off x="838199" y="3980668"/>
            <a:ext cx="7046439" cy="1569660"/>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rgbClr val="C00000"/>
                </a:solidFill>
              </a:rPr>
              <a:t>Corrupted </a:t>
            </a:r>
            <a:r>
              <a:rPr lang="en-US" altLang="zh-CN" sz="3200" dirty="0"/>
              <a:t>server w/ colluding clients</a:t>
            </a:r>
          </a:p>
          <a:p>
            <a:pPr marL="742950" lvl="1" indent="-285750">
              <a:buFont typeface="Arial" panose="020B0604020202020204" pitchFamily="34" charset="0"/>
              <a:buChar char="•"/>
            </a:pPr>
            <a:r>
              <a:rPr lang="en-US" altLang="zh-CN" sz="3200" dirty="0"/>
              <a:t>Same corruption set throughout</a:t>
            </a:r>
          </a:p>
          <a:p>
            <a:pPr marL="742950" lvl="1" indent="-285750">
              <a:buFont typeface="Arial" panose="020B0604020202020204" pitchFamily="34" charset="0"/>
              <a:buChar char="•"/>
            </a:pPr>
            <a:r>
              <a:rPr lang="en-US" altLang="zh-CN" sz="3200" dirty="0"/>
              <a:t>Statically chosen</a:t>
            </a:r>
          </a:p>
        </p:txBody>
      </p:sp>
      <p:sp>
        <p:nvSpPr>
          <p:cNvPr id="53" name="文本框 52">
            <a:extLst>
              <a:ext uri="{FF2B5EF4-FFF2-40B4-BE49-F238E27FC236}">
                <a16:creationId xmlns:a16="http://schemas.microsoft.com/office/drawing/2014/main" id="{1D366629-3446-4904-FC1E-9B59AC69DC97}"/>
              </a:ext>
            </a:extLst>
          </p:cNvPr>
          <p:cNvSpPr txBox="1"/>
          <p:nvPr/>
        </p:nvSpPr>
        <p:spPr>
          <a:xfrm>
            <a:off x="838199" y="5679737"/>
            <a:ext cx="6653564"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t>Assume PKI setup</a:t>
            </a:r>
          </a:p>
        </p:txBody>
      </p:sp>
      <p:pic>
        <p:nvPicPr>
          <p:cNvPr id="54" name="图形 53" descr="智能手机 轮廓">
            <a:extLst>
              <a:ext uri="{FF2B5EF4-FFF2-40B4-BE49-F238E27FC236}">
                <a16:creationId xmlns:a16="http://schemas.microsoft.com/office/drawing/2014/main" id="{875B9071-7AF6-422B-4B5A-7D4581DC46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74872" y="4864515"/>
            <a:ext cx="636784" cy="636784"/>
          </a:xfrm>
          <a:prstGeom prst="rect">
            <a:avLst/>
          </a:prstGeom>
        </p:spPr>
      </p:pic>
      <p:pic>
        <p:nvPicPr>
          <p:cNvPr id="55" name="图形 54" descr="关闭 轮廓">
            <a:extLst>
              <a:ext uri="{FF2B5EF4-FFF2-40B4-BE49-F238E27FC236}">
                <a16:creationId xmlns:a16="http://schemas.microsoft.com/office/drawing/2014/main" id="{AA755FB4-B2A7-E29B-8486-515C5150AC0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09893" y="4917814"/>
            <a:ext cx="565504" cy="565504"/>
          </a:xfrm>
          <a:prstGeom prst="rect">
            <a:avLst/>
          </a:prstGeom>
        </p:spPr>
      </p:pic>
      <p:grpSp>
        <p:nvGrpSpPr>
          <p:cNvPr id="64" name="组合 63">
            <a:extLst>
              <a:ext uri="{FF2B5EF4-FFF2-40B4-BE49-F238E27FC236}">
                <a16:creationId xmlns:a16="http://schemas.microsoft.com/office/drawing/2014/main" id="{9A1F8628-A000-29EB-A811-94B14E49BA8C}"/>
              </a:ext>
            </a:extLst>
          </p:cNvPr>
          <p:cNvGrpSpPr/>
          <p:nvPr/>
        </p:nvGrpSpPr>
        <p:grpSpPr>
          <a:xfrm>
            <a:off x="8220727" y="3875877"/>
            <a:ext cx="1910956" cy="1625421"/>
            <a:chOff x="8220727" y="3875877"/>
            <a:chExt cx="1910956" cy="1625421"/>
          </a:xfrm>
        </p:grpSpPr>
        <p:pic>
          <p:nvPicPr>
            <p:cNvPr id="56" name="图形 55" descr="云 轮廓">
              <a:extLst>
                <a:ext uri="{FF2B5EF4-FFF2-40B4-BE49-F238E27FC236}">
                  <a16:creationId xmlns:a16="http://schemas.microsoft.com/office/drawing/2014/main" id="{710DE69B-FC88-04A6-0F0B-0C399DA68B2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20606" y="4790221"/>
              <a:ext cx="711077" cy="711077"/>
            </a:xfrm>
            <a:prstGeom prst="rect">
              <a:avLst/>
            </a:prstGeom>
          </p:spPr>
        </p:pic>
        <p:pic>
          <p:nvPicPr>
            <p:cNvPr id="57" name="图形 56" descr="智能手机 轮廓">
              <a:extLst>
                <a:ext uri="{FF2B5EF4-FFF2-40B4-BE49-F238E27FC236}">
                  <a16:creationId xmlns:a16="http://schemas.microsoft.com/office/drawing/2014/main" id="{EB5A89F7-A995-1177-6FD2-43247AFA586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20727" y="3875877"/>
              <a:ext cx="636784" cy="636784"/>
            </a:xfrm>
            <a:prstGeom prst="rect">
              <a:avLst/>
            </a:prstGeom>
          </p:spPr>
        </p:pic>
        <p:grpSp>
          <p:nvGrpSpPr>
            <p:cNvPr id="58" name="组合 57">
              <a:extLst>
                <a:ext uri="{FF2B5EF4-FFF2-40B4-BE49-F238E27FC236}">
                  <a16:creationId xmlns:a16="http://schemas.microsoft.com/office/drawing/2014/main" id="{DA555133-0946-52AB-4547-5AE57018F468}"/>
                </a:ext>
              </a:extLst>
            </p:cNvPr>
            <p:cNvGrpSpPr/>
            <p:nvPr/>
          </p:nvGrpSpPr>
          <p:grpSpPr>
            <a:xfrm>
              <a:off x="8241459" y="3953324"/>
              <a:ext cx="595319" cy="210462"/>
              <a:chOff x="6767278" y="3870640"/>
              <a:chExt cx="827054" cy="292387"/>
            </a:xfrm>
          </p:grpSpPr>
          <p:sp>
            <p:nvSpPr>
              <p:cNvPr id="59" name="等腰三角形 58">
                <a:extLst>
                  <a:ext uri="{FF2B5EF4-FFF2-40B4-BE49-F238E27FC236}">
                    <a16:creationId xmlns:a16="http://schemas.microsoft.com/office/drawing/2014/main" id="{97BC880F-A964-0F50-4A14-D0AD2E43EF5D}"/>
                  </a:ext>
                </a:extLst>
              </p:cNvPr>
              <p:cNvSpPr/>
              <p:nvPr/>
            </p:nvSpPr>
            <p:spPr>
              <a:xfrm rot="18914257">
                <a:off x="6767278" y="3870640"/>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等腰三角形 59">
                <a:extLst>
                  <a:ext uri="{FF2B5EF4-FFF2-40B4-BE49-F238E27FC236}">
                    <a16:creationId xmlns:a16="http://schemas.microsoft.com/office/drawing/2014/main" id="{CFF6B5CC-E0DA-9A13-FDC6-E01E1D1DCF3F}"/>
                  </a:ext>
                </a:extLst>
              </p:cNvPr>
              <p:cNvSpPr/>
              <p:nvPr/>
            </p:nvSpPr>
            <p:spPr>
              <a:xfrm rot="2700000">
                <a:off x="7339325" y="3874899"/>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a:extLst>
                <a:ext uri="{FF2B5EF4-FFF2-40B4-BE49-F238E27FC236}">
                  <a16:creationId xmlns:a16="http://schemas.microsoft.com/office/drawing/2014/main" id="{6EC8D138-2B83-C3F0-53E3-E8262BB67C0B}"/>
                </a:ext>
              </a:extLst>
            </p:cNvPr>
            <p:cNvGrpSpPr/>
            <p:nvPr/>
          </p:nvGrpSpPr>
          <p:grpSpPr>
            <a:xfrm>
              <a:off x="9460448" y="4924663"/>
              <a:ext cx="595319" cy="210462"/>
              <a:chOff x="6767278" y="3870640"/>
              <a:chExt cx="827054" cy="292387"/>
            </a:xfrm>
          </p:grpSpPr>
          <p:sp>
            <p:nvSpPr>
              <p:cNvPr id="62" name="等腰三角形 61">
                <a:extLst>
                  <a:ext uri="{FF2B5EF4-FFF2-40B4-BE49-F238E27FC236}">
                    <a16:creationId xmlns:a16="http://schemas.microsoft.com/office/drawing/2014/main" id="{B684D2E6-5AB4-75CC-E182-946445199E96}"/>
                  </a:ext>
                </a:extLst>
              </p:cNvPr>
              <p:cNvSpPr/>
              <p:nvPr/>
            </p:nvSpPr>
            <p:spPr>
              <a:xfrm rot="18914257">
                <a:off x="6767278" y="3870640"/>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等腰三角形 62">
                <a:extLst>
                  <a:ext uri="{FF2B5EF4-FFF2-40B4-BE49-F238E27FC236}">
                    <a16:creationId xmlns:a16="http://schemas.microsoft.com/office/drawing/2014/main" id="{AC556DED-3E9A-3D76-E866-8B8EB0003362}"/>
                  </a:ext>
                </a:extLst>
              </p:cNvPr>
              <p:cNvSpPr/>
              <p:nvPr/>
            </p:nvSpPr>
            <p:spPr>
              <a:xfrm rot="2700000">
                <a:off x="7339325" y="3874899"/>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838027C3-EBD7-BEDB-C5F3-A4557FAE2C9A}"/>
                  </a:ext>
                </a:extLst>
              </p:cNvPr>
              <p:cNvSpPr txBox="1"/>
              <p:nvPr/>
            </p:nvSpPr>
            <p:spPr>
              <a:xfrm>
                <a:off x="7874872" y="1483063"/>
                <a:ext cx="4078131" cy="2246769"/>
              </a:xfrm>
              <a:prstGeom prst="rect">
                <a:avLst/>
              </a:prstGeom>
              <a:noFill/>
            </p:spPr>
            <p:txBody>
              <a:bodyPr wrap="square" rtlCol="0">
                <a:spAutoFit/>
              </a:bodyPr>
              <a:lstStyle/>
              <a:p>
                <a:r>
                  <a:rPr lang="en-US" sz="2800" dirty="0"/>
                  <a:t>Assumption:</a:t>
                </a:r>
                <a:endParaRPr lang="en-US" sz="2800" b="0" i="1" dirty="0">
                  <a:latin typeface="Cambria Math" panose="02040503050406030204" pitchFamily="18" charset="0"/>
                </a:endParaRPr>
              </a:p>
              <a:p>
                <a:pPr marL="457200" indent="-4572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𝛿</m:t>
                    </m:r>
                  </m:oMath>
                </a14:m>
                <a:r>
                  <a:rPr lang="en-US" sz="2800" dirty="0"/>
                  <a:t> fraction </a:t>
                </a:r>
                <a:r>
                  <a:rPr lang="en-US" sz="2800" dirty="0">
                    <a:solidFill>
                      <a:schemeClr val="accent1">
                        <a:lumMod val="75000"/>
                      </a:schemeClr>
                    </a:solidFill>
                  </a:rPr>
                  <a:t>dropout</a:t>
                </a:r>
                <a:r>
                  <a:rPr lang="en-US" sz="2800" dirty="0"/>
                  <a:t> </a:t>
                </a:r>
              </a:p>
              <a:p>
                <a:r>
                  <a:rPr lang="en-US" sz="2800"/>
                  <a:t>	across </a:t>
                </a:r>
                <a:r>
                  <a:rPr lang="en-US" sz="2800" dirty="0"/>
                  <a:t>all iteration</a:t>
                </a:r>
              </a:p>
              <a:p>
                <a:pPr marL="457200" indent="-45720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&lt;</m:t>
                    </m:r>
                    <m:r>
                      <a:rPr lang="en-US" sz="2800" b="0" i="1" smtClean="0">
                        <a:latin typeface="Cambria Math" panose="02040503050406030204" pitchFamily="18" charset="0"/>
                      </a:rPr>
                      <m:t>𝛾</m:t>
                    </m:r>
                  </m:oMath>
                </a14:m>
                <a:r>
                  <a:rPr lang="en-US" sz="2800" dirty="0"/>
                  <a:t> fraction </a:t>
                </a:r>
                <a:r>
                  <a:rPr lang="en-US" sz="2800" dirty="0">
                    <a:solidFill>
                      <a:srgbClr val="C00000"/>
                    </a:solidFill>
                  </a:rPr>
                  <a:t>corruption</a:t>
                </a:r>
              </a:p>
              <a:p>
                <a:pPr marL="457200" indent="-457200">
                  <a:buFont typeface="Arial" panose="020B0604020202020204" pitchFamily="34" charset="0"/>
                  <a:buChar char="•"/>
                </a:pPr>
                <a14:m>
                  <m:oMath xmlns:m="http://schemas.openxmlformats.org/officeDocument/2006/math">
                    <m:r>
                      <a:rPr lang="en-US" sz="2800" i="1">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𝛾</m:t>
                    </m:r>
                    <m:r>
                      <a:rPr lang="en-US" sz="2800" b="0" i="1" smtClean="0">
                        <a:latin typeface="Cambria Math" panose="02040503050406030204" pitchFamily="18" charset="0"/>
                      </a:rPr>
                      <m:t>&lt;1</m:t>
                    </m:r>
                  </m:oMath>
                </a14:m>
                <a:endParaRPr lang="en-US" sz="2800" dirty="0">
                  <a:solidFill>
                    <a:srgbClr val="C00000"/>
                  </a:solidFill>
                </a:endParaRPr>
              </a:p>
            </p:txBody>
          </p:sp>
        </mc:Choice>
        <mc:Fallback xmlns="">
          <p:sp>
            <p:nvSpPr>
              <p:cNvPr id="65" name="文本框 64">
                <a:extLst>
                  <a:ext uri="{FF2B5EF4-FFF2-40B4-BE49-F238E27FC236}">
                    <a16:creationId xmlns:a16="http://schemas.microsoft.com/office/drawing/2014/main" id="{838027C3-EBD7-BEDB-C5F3-A4557FAE2C9A}"/>
                  </a:ext>
                </a:extLst>
              </p:cNvPr>
              <p:cNvSpPr txBox="1">
                <a:spLocks noRot="1" noChangeAspect="1" noMove="1" noResize="1" noEditPoints="1" noAdjustHandles="1" noChangeArrowheads="1" noChangeShapeType="1" noTextEdit="1"/>
              </p:cNvSpPr>
              <p:nvPr/>
            </p:nvSpPr>
            <p:spPr>
              <a:xfrm>
                <a:off x="7874872" y="1483063"/>
                <a:ext cx="4078131" cy="2246769"/>
              </a:xfrm>
              <a:prstGeom prst="rect">
                <a:avLst/>
              </a:prstGeom>
              <a:blipFill>
                <a:blip r:embed="rId17"/>
                <a:stretch>
                  <a:fillRect l="-3139" t="-2439" r="-1046"/>
                </a:stretch>
              </a:blipFill>
            </p:spPr>
            <p:txBody>
              <a:bodyPr/>
              <a:lstStyle/>
              <a:p>
                <a:r>
                  <a:rPr lang="en-US">
                    <a:noFill/>
                  </a:rPr>
                  <a:t> </a:t>
                </a:r>
              </a:p>
            </p:txBody>
          </p:sp>
        </mc:Fallback>
      </mc:AlternateContent>
    </p:spTree>
    <p:extLst>
      <p:ext uri="{BB962C8B-B14F-4D97-AF65-F5344CB8AC3E}">
        <p14:creationId xmlns:p14="http://schemas.microsoft.com/office/powerpoint/2010/main" val="310058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2" grpId="0"/>
      <p:bldP spid="53"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a:extLst>
              <a:ext uri="{FF2B5EF4-FFF2-40B4-BE49-F238E27FC236}">
                <a16:creationId xmlns:a16="http://schemas.microsoft.com/office/drawing/2014/main" id="{5568B336-81A5-51E0-DCCC-9220993D3109}"/>
              </a:ext>
            </a:extLst>
          </p:cNvPr>
          <p:cNvSpPr txBox="1"/>
          <p:nvPr/>
        </p:nvSpPr>
        <p:spPr>
          <a:xfrm>
            <a:off x="838199" y="1789157"/>
            <a:ext cx="9432578"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accent1"/>
                </a:solidFill>
              </a:rPr>
              <a:t>Robustness</a:t>
            </a:r>
            <a:r>
              <a:rPr lang="en-US" sz="3200" dirty="0"/>
              <a:t>: if a client</a:t>
            </a:r>
            <a:r>
              <a:rPr lang="en-US" sz="3200" dirty="0">
                <a:solidFill>
                  <a:schemeClr val="accent1">
                    <a:lumMod val="75000"/>
                  </a:schemeClr>
                </a:solidFill>
              </a:rPr>
              <a:t> </a:t>
            </a:r>
            <a:r>
              <a:rPr lang="en-US" sz="3200" dirty="0"/>
              <a:t>drops out..</a:t>
            </a:r>
          </a:p>
          <a:p>
            <a:pPr marL="742950" lvl="1" indent="-285750">
              <a:buFont typeface="Arial" panose="020B0604020202020204" pitchFamily="34" charset="0"/>
              <a:buChar char="•"/>
            </a:pPr>
            <a:r>
              <a:rPr lang="en-US" sz="3200" dirty="0"/>
              <a:t>During 1</a:t>
            </a:r>
            <a:r>
              <a:rPr lang="en-US" sz="3200" baseline="30000" dirty="0"/>
              <a:t>st</a:t>
            </a:r>
            <a:r>
              <a:rPr lang="en-US" sz="3200" dirty="0"/>
              <a:t> round: input </a:t>
            </a:r>
            <a:r>
              <a:rPr lang="en-US" sz="3200" i="1" dirty="0"/>
              <a:t>not</a:t>
            </a:r>
            <a:r>
              <a:rPr lang="en-US" sz="3200" dirty="0"/>
              <a:t> included in aggregation</a:t>
            </a:r>
          </a:p>
          <a:p>
            <a:pPr marL="742950" lvl="1" indent="-285750">
              <a:buFont typeface="Arial" panose="020B0604020202020204" pitchFamily="34" charset="0"/>
              <a:buChar char="•"/>
            </a:pPr>
            <a:r>
              <a:rPr lang="en-US" sz="3200" dirty="0"/>
              <a:t>After 1</a:t>
            </a:r>
            <a:r>
              <a:rPr lang="en-US" sz="3200" baseline="30000" dirty="0"/>
              <a:t>st</a:t>
            </a:r>
            <a:r>
              <a:rPr lang="en-US" sz="3200" dirty="0"/>
              <a:t> round: input included</a:t>
            </a:r>
          </a:p>
        </p:txBody>
      </p:sp>
      <p:sp>
        <p:nvSpPr>
          <p:cNvPr id="34" name="标题 1">
            <a:extLst>
              <a:ext uri="{FF2B5EF4-FFF2-40B4-BE49-F238E27FC236}">
                <a16:creationId xmlns:a16="http://schemas.microsoft.com/office/drawing/2014/main" id="{932C062D-004F-F3B7-B42A-D99A698BBF84}"/>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Robustness and Privacy Guarantees</a:t>
            </a:r>
          </a:p>
        </p:txBody>
      </p:sp>
      <p:grpSp>
        <p:nvGrpSpPr>
          <p:cNvPr id="51" name="组合 50">
            <a:extLst>
              <a:ext uri="{FF2B5EF4-FFF2-40B4-BE49-F238E27FC236}">
                <a16:creationId xmlns:a16="http://schemas.microsoft.com/office/drawing/2014/main" id="{01369CB9-8968-F7C3-4359-53B4D0D62461}"/>
              </a:ext>
            </a:extLst>
          </p:cNvPr>
          <p:cNvGrpSpPr/>
          <p:nvPr/>
        </p:nvGrpSpPr>
        <p:grpSpPr>
          <a:xfrm>
            <a:off x="7882451" y="3875877"/>
            <a:ext cx="3471350" cy="2518530"/>
            <a:chOff x="1364572" y="1926458"/>
            <a:chExt cx="4984736" cy="3616520"/>
          </a:xfrm>
        </p:grpSpPr>
        <p:pic>
          <p:nvPicPr>
            <p:cNvPr id="3" name="图形 2" descr="云 轮廓">
              <a:extLst>
                <a:ext uri="{FF2B5EF4-FFF2-40B4-BE49-F238E27FC236}">
                  <a16:creationId xmlns:a16="http://schemas.microsoft.com/office/drawing/2014/main" id="{E5C4D6E6-03A4-1F86-17A6-DC940B282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3310" y="3239425"/>
              <a:ext cx="1021082" cy="1021082"/>
            </a:xfrm>
            <a:prstGeom prst="rect">
              <a:avLst/>
            </a:prstGeom>
          </p:spPr>
        </p:pic>
        <p:grpSp>
          <p:nvGrpSpPr>
            <p:cNvPr id="4" name="组合 3">
              <a:extLst>
                <a:ext uri="{FF2B5EF4-FFF2-40B4-BE49-F238E27FC236}">
                  <a16:creationId xmlns:a16="http://schemas.microsoft.com/office/drawing/2014/main" id="{7235DBEA-E259-6FD2-00B6-8C6E037879CA}"/>
                </a:ext>
              </a:extLst>
            </p:cNvPr>
            <p:cNvGrpSpPr/>
            <p:nvPr/>
          </p:nvGrpSpPr>
          <p:grpSpPr>
            <a:xfrm rot="2114218">
              <a:off x="2466285" y="3206500"/>
              <a:ext cx="1315005" cy="115902"/>
              <a:chOff x="3513698" y="3587378"/>
              <a:chExt cx="1947158" cy="171619"/>
            </a:xfrm>
          </p:grpSpPr>
          <p:cxnSp>
            <p:nvCxnSpPr>
              <p:cNvPr id="5" name="直接箭头连接符 4">
                <a:extLst>
                  <a:ext uri="{FF2B5EF4-FFF2-40B4-BE49-F238E27FC236}">
                    <a16:creationId xmlns:a16="http://schemas.microsoft.com/office/drawing/2014/main" id="{0718CDD6-9A0C-A170-1C3F-4766379CEC90}"/>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6" name="直接箭头连接符 5">
                <a:extLst>
                  <a:ext uri="{FF2B5EF4-FFF2-40B4-BE49-F238E27FC236}">
                    <a16:creationId xmlns:a16="http://schemas.microsoft.com/office/drawing/2014/main" id="{5DECD7A3-9E3E-3894-BB46-74994F2080DF}"/>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8" name="图形 7" descr="智能手机 轮廓">
              <a:extLst>
                <a:ext uri="{FF2B5EF4-FFF2-40B4-BE49-F238E27FC236}">
                  <a16:creationId xmlns:a16="http://schemas.microsoft.com/office/drawing/2014/main" id="{4458B24D-3D1D-F815-23C8-BC0F5D8141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0325" y="1926458"/>
              <a:ext cx="914400" cy="914400"/>
            </a:xfrm>
            <a:prstGeom prst="rect">
              <a:avLst/>
            </a:prstGeom>
          </p:spPr>
        </p:pic>
        <p:pic>
          <p:nvPicPr>
            <p:cNvPr id="29" name="图形 28" descr="智能手机 轮廓">
              <a:extLst>
                <a:ext uri="{FF2B5EF4-FFF2-40B4-BE49-F238E27FC236}">
                  <a16:creationId xmlns:a16="http://schemas.microsoft.com/office/drawing/2014/main" id="{66B3336C-46F5-A52C-F801-F3857608CD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64572" y="3346107"/>
              <a:ext cx="914400" cy="914400"/>
            </a:xfrm>
            <a:prstGeom prst="rect">
              <a:avLst/>
            </a:prstGeom>
          </p:spPr>
        </p:pic>
        <p:pic>
          <p:nvPicPr>
            <p:cNvPr id="30" name="图形 29" descr="智能手机 轮廓">
              <a:extLst>
                <a:ext uri="{FF2B5EF4-FFF2-40B4-BE49-F238E27FC236}">
                  <a16:creationId xmlns:a16="http://schemas.microsoft.com/office/drawing/2014/main" id="{F8437A2C-C08F-6EAD-21FF-CD1CF6F2CF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348" y="4628578"/>
              <a:ext cx="914400" cy="914400"/>
            </a:xfrm>
            <a:prstGeom prst="rect">
              <a:avLst/>
            </a:prstGeom>
          </p:spPr>
        </p:pic>
        <p:pic>
          <p:nvPicPr>
            <p:cNvPr id="31" name="图形 30" descr="智能手机 轮廓">
              <a:extLst>
                <a:ext uri="{FF2B5EF4-FFF2-40B4-BE49-F238E27FC236}">
                  <a16:creationId xmlns:a16="http://schemas.microsoft.com/office/drawing/2014/main" id="{80524D28-5602-EE98-7899-6EF3735326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34908" y="2090554"/>
              <a:ext cx="914400" cy="914400"/>
            </a:xfrm>
            <a:prstGeom prst="rect">
              <a:avLst/>
            </a:prstGeom>
          </p:spPr>
        </p:pic>
        <p:grpSp>
          <p:nvGrpSpPr>
            <p:cNvPr id="35" name="组合 34">
              <a:extLst>
                <a:ext uri="{FF2B5EF4-FFF2-40B4-BE49-F238E27FC236}">
                  <a16:creationId xmlns:a16="http://schemas.microsoft.com/office/drawing/2014/main" id="{449ACF5A-9495-D5DF-41BB-31A9C34378FF}"/>
                </a:ext>
              </a:extLst>
            </p:cNvPr>
            <p:cNvGrpSpPr/>
            <p:nvPr/>
          </p:nvGrpSpPr>
          <p:grpSpPr>
            <a:xfrm rot="8452038">
              <a:off x="4303963" y="3156388"/>
              <a:ext cx="1315005" cy="115902"/>
              <a:chOff x="3513698" y="3587378"/>
              <a:chExt cx="1947158" cy="171619"/>
            </a:xfrm>
          </p:grpSpPr>
          <p:cxnSp>
            <p:nvCxnSpPr>
              <p:cNvPr id="36" name="直接箭头连接符 35">
                <a:extLst>
                  <a:ext uri="{FF2B5EF4-FFF2-40B4-BE49-F238E27FC236}">
                    <a16:creationId xmlns:a16="http://schemas.microsoft.com/office/drawing/2014/main" id="{C836B484-77D8-6523-8BE4-52DF1BC8B28D}"/>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37" name="直接箭头连接符 36">
                <a:extLst>
                  <a:ext uri="{FF2B5EF4-FFF2-40B4-BE49-F238E27FC236}">
                    <a16:creationId xmlns:a16="http://schemas.microsoft.com/office/drawing/2014/main" id="{A5696050-08F9-E948-DB25-C7B4A7FB0977}"/>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38" name="组合 37">
              <a:extLst>
                <a:ext uri="{FF2B5EF4-FFF2-40B4-BE49-F238E27FC236}">
                  <a16:creationId xmlns:a16="http://schemas.microsoft.com/office/drawing/2014/main" id="{C8045277-34B4-9B1D-9E5B-820441A972CB}"/>
                </a:ext>
              </a:extLst>
            </p:cNvPr>
            <p:cNvGrpSpPr/>
            <p:nvPr/>
          </p:nvGrpSpPr>
          <p:grpSpPr>
            <a:xfrm>
              <a:off x="2182549" y="3770352"/>
              <a:ext cx="1315005" cy="115902"/>
              <a:chOff x="3513698" y="3587378"/>
              <a:chExt cx="1947158" cy="171619"/>
            </a:xfrm>
          </p:grpSpPr>
          <p:cxnSp>
            <p:nvCxnSpPr>
              <p:cNvPr id="41" name="直接箭头连接符 40">
                <a:extLst>
                  <a:ext uri="{FF2B5EF4-FFF2-40B4-BE49-F238E27FC236}">
                    <a16:creationId xmlns:a16="http://schemas.microsoft.com/office/drawing/2014/main" id="{612C811B-A7AF-2E96-AE51-8B67E85304C6}"/>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E3C86AFE-17CA-5F35-6A26-AA6DB283C120}"/>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grpSp>
          <p:nvGrpSpPr>
            <p:cNvPr id="43" name="组合 42">
              <a:extLst>
                <a:ext uri="{FF2B5EF4-FFF2-40B4-BE49-F238E27FC236}">
                  <a16:creationId xmlns:a16="http://schemas.microsoft.com/office/drawing/2014/main" id="{FD64406D-991A-6977-086E-D45380E27418}"/>
                </a:ext>
              </a:extLst>
            </p:cNvPr>
            <p:cNvGrpSpPr/>
            <p:nvPr/>
          </p:nvGrpSpPr>
          <p:grpSpPr>
            <a:xfrm rot="19343846">
              <a:off x="2421892" y="4403945"/>
              <a:ext cx="1315005" cy="115902"/>
              <a:chOff x="3513698" y="3587378"/>
              <a:chExt cx="1947158" cy="171619"/>
            </a:xfrm>
          </p:grpSpPr>
          <p:cxnSp>
            <p:nvCxnSpPr>
              <p:cNvPr id="44" name="直接箭头连接符 43">
                <a:extLst>
                  <a:ext uri="{FF2B5EF4-FFF2-40B4-BE49-F238E27FC236}">
                    <a16:creationId xmlns:a16="http://schemas.microsoft.com/office/drawing/2014/main" id="{6DDE214C-D739-52F4-2039-E25356B1C495}"/>
                  </a:ext>
                </a:extLst>
              </p:cNvPr>
              <p:cNvCxnSpPr>
                <a:cxnSpLocks/>
              </p:cNvCxnSpPr>
              <p:nvPr/>
            </p:nvCxnSpPr>
            <p:spPr>
              <a:xfrm>
                <a:off x="3557029" y="3587378"/>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cxnSp>
            <p:nvCxnSpPr>
              <p:cNvPr id="45" name="直接箭头连接符 44">
                <a:extLst>
                  <a:ext uri="{FF2B5EF4-FFF2-40B4-BE49-F238E27FC236}">
                    <a16:creationId xmlns:a16="http://schemas.microsoft.com/office/drawing/2014/main" id="{C6BE9185-087E-EED8-66DF-6B9D944FEC81}"/>
                  </a:ext>
                </a:extLst>
              </p:cNvPr>
              <p:cNvCxnSpPr>
                <a:cxnSpLocks/>
              </p:cNvCxnSpPr>
              <p:nvPr/>
            </p:nvCxnSpPr>
            <p:spPr>
              <a:xfrm rot="10800000">
                <a:off x="3513698" y="3758997"/>
                <a:ext cx="1903827" cy="0"/>
              </a:xfrm>
              <a:prstGeom prst="straightConnector1">
                <a:avLst/>
              </a:prstGeom>
              <a:ln w="25400">
                <a:tailEnd type="triangle"/>
              </a:ln>
            </p:spPr>
            <p:style>
              <a:lnRef idx="3">
                <a:schemeClr val="dk1"/>
              </a:lnRef>
              <a:fillRef idx="0">
                <a:schemeClr val="dk1"/>
              </a:fillRef>
              <a:effectRef idx="2">
                <a:schemeClr val="dk1"/>
              </a:effectRef>
              <a:fontRef idx="minor">
                <a:schemeClr val="tx1"/>
              </a:fontRef>
            </p:style>
          </p:cxnSp>
        </p:grpSp>
        <p:pic>
          <p:nvPicPr>
            <p:cNvPr id="50" name="图形 49" descr="数据库 纯色填充">
              <a:extLst>
                <a:ext uri="{FF2B5EF4-FFF2-40B4-BE49-F238E27FC236}">
                  <a16:creationId xmlns:a16="http://schemas.microsoft.com/office/drawing/2014/main" id="{59791334-2CD1-8A95-72B2-42FFB17A7A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8925" y="3422643"/>
              <a:ext cx="567336" cy="567336"/>
            </a:xfrm>
            <a:prstGeom prst="rect">
              <a:avLst/>
            </a:prstGeom>
          </p:spPr>
        </p:pic>
      </p:grpSp>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1026DA86-819F-DBE4-8FCF-FBADDBA0CE46}"/>
                  </a:ext>
                </a:extLst>
              </p:cNvPr>
              <p:cNvSpPr txBox="1"/>
              <p:nvPr/>
            </p:nvSpPr>
            <p:spPr>
              <a:xfrm>
                <a:off x="838199" y="3980668"/>
                <a:ext cx="7783049" cy="2062103"/>
              </a:xfrm>
              <a:prstGeom prst="rect">
                <a:avLst/>
              </a:prstGeom>
              <a:noFill/>
            </p:spPr>
            <p:txBody>
              <a:bodyPr wrap="square" rtlCol="0">
                <a:spAutoFit/>
              </a:bodyPr>
              <a:lstStyle/>
              <a:p>
                <a:pPr marL="285750" indent="-285750">
                  <a:buFont typeface="Arial" panose="020B0604020202020204" pitchFamily="34" charset="0"/>
                  <a:buChar char="•"/>
                </a:pPr>
                <a:r>
                  <a:rPr lang="en-US" altLang="zh-CN" sz="3200" dirty="0">
                    <a:solidFill>
                      <a:srgbClr val="C00000"/>
                    </a:solidFill>
                  </a:rPr>
                  <a:t>Privacy: </a:t>
                </a:r>
                <a:r>
                  <a:rPr lang="en-US" altLang="zh-CN" sz="3200" dirty="0">
                    <a:solidFill>
                      <a:schemeClr val="tx1"/>
                    </a:solidFill>
                  </a:rPr>
                  <a:t>Adv. </a:t>
                </a:r>
                <a:r>
                  <a:rPr lang="en-US" altLang="zh-CN" sz="3200" dirty="0"/>
                  <a:t>l</a:t>
                </a:r>
                <a:r>
                  <a:rPr lang="en-US" sz="3200" dirty="0">
                    <a:solidFill>
                      <a:schemeClr val="tx1"/>
                    </a:solidFill>
                  </a:rPr>
                  <a:t>earns.. </a:t>
                </a:r>
              </a:p>
              <a:p>
                <a:r>
                  <a:rPr lang="en-US" sz="3200" dirty="0"/>
                  <a:t>	</a:t>
                </a:r>
                <a:r>
                  <a:rPr lang="en-US" sz="3200" dirty="0">
                    <a:solidFill>
                      <a:schemeClr val="tx1"/>
                    </a:solidFill>
                  </a:rPr>
                  <a:t>a single sum </a:t>
                </a:r>
                <a:r>
                  <a:rPr lang="en-US" sz="3200" dirty="0"/>
                  <a:t>of size </a:t>
                </a:r>
                <a14:m>
                  <m:oMath xmlns:m="http://schemas.openxmlformats.org/officeDocument/2006/math">
                    <m:d>
                      <m:dPr>
                        <m:ctrlPr>
                          <a:rPr lang="en-US" sz="3200" i="1">
                            <a:latin typeface="Cambria Math" panose="02040503050406030204" pitchFamily="18" charset="0"/>
                          </a:rPr>
                        </m:ctrlPr>
                      </m:dPr>
                      <m:e>
                        <m:r>
                          <a:rPr lang="en-US" sz="3200" i="1">
                            <a:latin typeface="Cambria Math" panose="02040503050406030204" pitchFamily="18" charset="0"/>
                          </a:rPr>
                          <m:t>1−</m:t>
                        </m:r>
                        <m:r>
                          <a:rPr lang="en-US" sz="3200" i="1">
                            <a:latin typeface="Cambria Math" panose="02040503050406030204" pitchFamily="18" charset="0"/>
                          </a:rPr>
                          <m:t>𝛿</m:t>
                        </m:r>
                        <m:r>
                          <a:rPr lang="en-US" sz="3200" i="1">
                            <a:latin typeface="Cambria Math" panose="02040503050406030204" pitchFamily="18" charset="0"/>
                          </a:rPr>
                          <m:t>−</m:t>
                        </m:r>
                        <m:r>
                          <a:rPr lang="en-US" sz="3200" i="1">
                            <a:latin typeface="Cambria Math" panose="02040503050406030204" pitchFamily="18" charset="0"/>
                          </a:rPr>
                          <m:t>𝛾</m:t>
                        </m:r>
                      </m:e>
                    </m:d>
                    <m:r>
                      <a:rPr lang="en-US" sz="3200" i="1">
                        <a:latin typeface="Cambria Math" panose="02040503050406030204" pitchFamily="18" charset="0"/>
                      </a:rPr>
                      <m:t>𝑀</m:t>
                    </m:r>
                  </m:oMath>
                </a14:m>
                <a:r>
                  <a:rPr lang="en-US" sz="3200" dirty="0">
                    <a:solidFill>
                      <a:schemeClr val="tx1"/>
                    </a:solidFill>
                  </a:rPr>
                  <a:t>,</a:t>
                </a:r>
              </a:p>
              <a:p>
                <a:pPr lvl="1"/>
                <a:r>
                  <a:rPr lang="en-US" sz="3200" dirty="0"/>
                  <a:t>	and </a:t>
                </a:r>
                <a:r>
                  <a:rPr lang="en-US" sz="3200" dirty="0">
                    <a:solidFill>
                      <a:schemeClr val="tx1"/>
                    </a:solidFill>
                  </a:rPr>
                  <a:t>nothing else.</a:t>
                </a:r>
              </a:p>
              <a:p>
                <a:r>
                  <a:rPr lang="en-US" sz="3200" dirty="0">
                    <a:solidFill>
                      <a:schemeClr val="tx1"/>
                    </a:solidFill>
                  </a:rPr>
                  <a:t>   </a:t>
                </a:r>
                <a:endParaRPr lang="en-US" altLang="zh-CN" sz="3200" dirty="0">
                  <a:solidFill>
                    <a:schemeClr val="tx1"/>
                  </a:solidFill>
                </a:endParaRPr>
              </a:p>
            </p:txBody>
          </p:sp>
        </mc:Choice>
        <mc:Fallback xmlns="">
          <p:sp>
            <p:nvSpPr>
              <p:cNvPr id="52" name="文本框 51">
                <a:extLst>
                  <a:ext uri="{FF2B5EF4-FFF2-40B4-BE49-F238E27FC236}">
                    <a16:creationId xmlns:a16="http://schemas.microsoft.com/office/drawing/2014/main" id="{1026DA86-819F-DBE4-8FCF-FBADDBA0CE46}"/>
                  </a:ext>
                </a:extLst>
              </p:cNvPr>
              <p:cNvSpPr txBox="1">
                <a:spLocks noRot="1" noChangeAspect="1" noMove="1" noResize="1" noEditPoints="1" noAdjustHandles="1" noChangeArrowheads="1" noChangeShapeType="1" noTextEdit="1"/>
              </p:cNvSpPr>
              <p:nvPr/>
            </p:nvSpPr>
            <p:spPr>
              <a:xfrm>
                <a:off x="838199" y="3980668"/>
                <a:ext cx="7783049" cy="2062103"/>
              </a:xfrm>
              <a:prstGeom prst="rect">
                <a:avLst/>
              </a:prstGeom>
              <a:blipFill>
                <a:blip r:embed="rId9"/>
                <a:stretch>
                  <a:fillRect l="-1723" t="-3846"/>
                </a:stretch>
              </a:blipFill>
            </p:spPr>
            <p:txBody>
              <a:bodyPr/>
              <a:lstStyle/>
              <a:p>
                <a:r>
                  <a:rPr lang="en-US">
                    <a:noFill/>
                  </a:rPr>
                  <a:t> </a:t>
                </a:r>
              </a:p>
            </p:txBody>
          </p:sp>
        </mc:Fallback>
      </mc:AlternateContent>
      <p:pic>
        <p:nvPicPr>
          <p:cNvPr id="54" name="图形 53" descr="智能手机 轮廓">
            <a:extLst>
              <a:ext uri="{FF2B5EF4-FFF2-40B4-BE49-F238E27FC236}">
                <a16:creationId xmlns:a16="http://schemas.microsoft.com/office/drawing/2014/main" id="{875B9071-7AF6-422B-4B5A-7D4581DC463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4872" y="4864515"/>
            <a:ext cx="636784" cy="636784"/>
          </a:xfrm>
          <a:prstGeom prst="rect">
            <a:avLst/>
          </a:prstGeom>
        </p:spPr>
      </p:pic>
      <p:pic>
        <p:nvPicPr>
          <p:cNvPr id="55" name="图形 54" descr="关闭 轮廓">
            <a:extLst>
              <a:ext uri="{FF2B5EF4-FFF2-40B4-BE49-F238E27FC236}">
                <a16:creationId xmlns:a16="http://schemas.microsoft.com/office/drawing/2014/main" id="{AA755FB4-B2A7-E29B-8486-515C5150AC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09893" y="4917814"/>
            <a:ext cx="565504" cy="565504"/>
          </a:xfrm>
          <a:prstGeom prst="rect">
            <a:avLst/>
          </a:prstGeom>
        </p:spPr>
      </p:pic>
      <p:grpSp>
        <p:nvGrpSpPr>
          <p:cNvPr id="64" name="组合 63">
            <a:extLst>
              <a:ext uri="{FF2B5EF4-FFF2-40B4-BE49-F238E27FC236}">
                <a16:creationId xmlns:a16="http://schemas.microsoft.com/office/drawing/2014/main" id="{9A1F8628-A000-29EB-A811-94B14E49BA8C}"/>
              </a:ext>
            </a:extLst>
          </p:cNvPr>
          <p:cNvGrpSpPr/>
          <p:nvPr/>
        </p:nvGrpSpPr>
        <p:grpSpPr>
          <a:xfrm>
            <a:off x="8220727" y="3875877"/>
            <a:ext cx="1910956" cy="1625421"/>
            <a:chOff x="8220727" y="3875877"/>
            <a:chExt cx="1910956" cy="1625421"/>
          </a:xfrm>
        </p:grpSpPr>
        <p:pic>
          <p:nvPicPr>
            <p:cNvPr id="56" name="图形 55" descr="云 轮廓">
              <a:extLst>
                <a:ext uri="{FF2B5EF4-FFF2-40B4-BE49-F238E27FC236}">
                  <a16:creationId xmlns:a16="http://schemas.microsoft.com/office/drawing/2014/main" id="{710DE69B-FC88-04A6-0F0B-0C399DA68B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20606" y="4790221"/>
              <a:ext cx="711077" cy="711077"/>
            </a:xfrm>
            <a:prstGeom prst="rect">
              <a:avLst/>
            </a:prstGeom>
          </p:spPr>
        </p:pic>
        <p:pic>
          <p:nvPicPr>
            <p:cNvPr id="57" name="图形 56" descr="智能手机 轮廓">
              <a:extLst>
                <a:ext uri="{FF2B5EF4-FFF2-40B4-BE49-F238E27FC236}">
                  <a16:creationId xmlns:a16="http://schemas.microsoft.com/office/drawing/2014/main" id="{EB5A89F7-A995-1177-6FD2-43247AFA586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20727" y="3875877"/>
              <a:ext cx="636784" cy="636784"/>
            </a:xfrm>
            <a:prstGeom prst="rect">
              <a:avLst/>
            </a:prstGeom>
          </p:spPr>
        </p:pic>
        <p:grpSp>
          <p:nvGrpSpPr>
            <p:cNvPr id="58" name="组合 57">
              <a:extLst>
                <a:ext uri="{FF2B5EF4-FFF2-40B4-BE49-F238E27FC236}">
                  <a16:creationId xmlns:a16="http://schemas.microsoft.com/office/drawing/2014/main" id="{DA555133-0946-52AB-4547-5AE57018F468}"/>
                </a:ext>
              </a:extLst>
            </p:cNvPr>
            <p:cNvGrpSpPr/>
            <p:nvPr/>
          </p:nvGrpSpPr>
          <p:grpSpPr>
            <a:xfrm>
              <a:off x="8241459" y="3953324"/>
              <a:ext cx="595319" cy="210462"/>
              <a:chOff x="6767278" y="3870640"/>
              <a:chExt cx="827054" cy="292387"/>
            </a:xfrm>
          </p:grpSpPr>
          <p:sp>
            <p:nvSpPr>
              <p:cNvPr id="59" name="等腰三角形 58">
                <a:extLst>
                  <a:ext uri="{FF2B5EF4-FFF2-40B4-BE49-F238E27FC236}">
                    <a16:creationId xmlns:a16="http://schemas.microsoft.com/office/drawing/2014/main" id="{97BC880F-A964-0F50-4A14-D0AD2E43EF5D}"/>
                  </a:ext>
                </a:extLst>
              </p:cNvPr>
              <p:cNvSpPr/>
              <p:nvPr/>
            </p:nvSpPr>
            <p:spPr>
              <a:xfrm rot="18914257">
                <a:off x="6767278" y="3870640"/>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等腰三角形 59">
                <a:extLst>
                  <a:ext uri="{FF2B5EF4-FFF2-40B4-BE49-F238E27FC236}">
                    <a16:creationId xmlns:a16="http://schemas.microsoft.com/office/drawing/2014/main" id="{CFF6B5CC-E0DA-9A13-FDC6-E01E1D1DCF3F}"/>
                  </a:ext>
                </a:extLst>
              </p:cNvPr>
              <p:cNvSpPr/>
              <p:nvPr/>
            </p:nvSpPr>
            <p:spPr>
              <a:xfrm rot="2700000">
                <a:off x="7339325" y="3874899"/>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组合 60">
              <a:extLst>
                <a:ext uri="{FF2B5EF4-FFF2-40B4-BE49-F238E27FC236}">
                  <a16:creationId xmlns:a16="http://schemas.microsoft.com/office/drawing/2014/main" id="{6EC8D138-2B83-C3F0-53E3-E8262BB67C0B}"/>
                </a:ext>
              </a:extLst>
            </p:cNvPr>
            <p:cNvGrpSpPr/>
            <p:nvPr/>
          </p:nvGrpSpPr>
          <p:grpSpPr>
            <a:xfrm>
              <a:off x="9460448" y="4924663"/>
              <a:ext cx="595319" cy="210462"/>
              <a:chOff x="6767278" y="3870640"/>
              <a:chExt cx="827054" cy="292387"/>
            </a:xfrm>
          </p:grpSpPr>
          <p:sp>
            <p:nvSpPr>
              <p:cNvPr id="62" name="等腰三角形 61">
                <a:extLst>
                  <a:ext uri="{FF2B5EF4-FFF2-40B4-BE49-F238E27FC236}">
                    <a16:creationId xmlns:a16="http://schemas.microsoft.com/office/drawing/2014/main" id="{B684D2E6-5AB4-75CC-E182-946445199E96}"/>
                  </a:ext>
                </a:extLst>
              </p:cNvPr>
              <p:cNvSpPr/>
              <p:nvPr/>
            </p:nvSpPr>
            <p:spPr>
              <a:xfrm rot="18914257">
                <a:off x="6767278" y="3870640"/>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等腰三角形 62">
                <a:extLst>
                  <a:ext uri="{FF2B5EF4-FFF2-40B4-BE49-F238E27FC236}">
                    <a16:creationId xmlns:a16="http://schemas.microsoft.com/office/drawing/2014/main" id="{AC556DED-3E9A-3D76-E866-8B8EB0003362}"/>
                  </a:ext>
                </a:extLst>
              </p:cNvPr>
              <p:cNvSpPr/>
              <p:nvPr/>
            </p:nvSpPr>
            <p:spPr>
              <a:xfrm rot="2700000">
                <a:off x="7339325" y="3874899"/>
                <a:ext cx="217627" cy="292387"/>
              </a:xfrm>
              <a:prstGeom prst="triangl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9602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8F87F7-33C0-59CB-A797-6052A6BDF10E}"/>
              </a:ext>
            </a:extLst>
          </p:cNvPr>
          <p:cNvSpPr>
            <a:spLocks noGrp="1"/>
          </p:cNvSpPr>
          <p:nvPr>
            <p:ph type="title"/>
          </p:nvPr>
        </p:nvSpPr>
        <p:spPr>
          <a:xfrm>
            <a:off x="838200" y="463594"/>
            <a:ext cx="10515600" cy="1325563"/>
          </a:xfrm>
        </p:spPr>
        <p:txBody>
          <a:bodyPr/>
          <a:lstStyle/>
          <a:p>
            <a:r>
              <a:rPr lang="en-US" dirty="0"/>
              <a:t>Prior Works</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0114E0C-010A-F388-F7EA-048B992FDE87}"/>
                  </a:ext>
                </a:extLst>
              </p:cNvPr>
              <p:cNvSpPr>
                <a:spLocks noGrp="1"/>
              </p:cNvSpPr>
              <p:nvPr>
                <p:ph idx="1"/>
              </p:nvPr>
            </p:nvSpPr>
            <p:spPr>
              <a:xfrm>
                <a:off x="838199" y="3985115"/>
                <a:ext cx="10034311" cy="1915663"/>
              </a:xfrm>
            </p:spPr>
            <p:txBody>
              <a:bodyPr>
                <a:noAutofit/>
              </a:bodyPr>
              <a:lstStyle/>
              <a:p>
                <a:r>
                  <a:rPr lang="en-US" sz="3200" dirty="0"/>
                  <a:t>Baseline: Repeat state-of-art (single-session) [BBGLR20]</a:t>
                </a:r>
              </a:p>
              <a:p>
                <a:r>
                  <a:rPr lang="en-US" sz="3200" dirty="0">
                    <a:solidFill>
                      <a:srgbClr val="FF0000"/>
                    </a:solidFill>
                  </a:rPr>
                  <a:t>4 rounds</a:t>
                </a:r>
                <a:r>
                  <a:rPr lang="en-US" sz="3200" dirty="0"/>
                  <a:t> per aggregation (malicious)</a:t>
                </a:r>
              </a:p>
              <a:p>
                <a:r>
                  <a:rPr lang="en-US" sz="3200" dirty="0"/>
                  <a:t>Leak multiple </a:t>
                </a:r>
                <a14:m>
                  <m:oMath xmlns:m="http://schemas.openxmlformats.org/officeDocument/2006/math">
                    <m:func>
                      <m:funcPr>
                        <m:ctrlPr>
                          <a:rPr lang="en-US" sz="3200" b="0" i="1" smtClean="0">
                            <a:latin typeface="Cambria Math" panose="02040503050406030204" pitchFamily="18" charset="0"/>
                          </a:rPr>
                        </m:ctrlPr>
                      </m:funcPr>
                      <m:fName>
                        <m:r>
                          <a:rPr lang="en-US" sz="3200" b="0" i="1" smtClean="0">
                            <a:latin typeface="Cambria Math" panose="02040503050406030204" pitchFamily="18" charset="0"/>
                          </a:rPr>
                          <m:t>𝑂</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log</m:t>
                        </m:r>
                      </m:fName>
                      <m:e>
                        <m:r>
                          <a:rPr lang="en-US" sz="3200" b="0" i="1" smtClean="0">
                            <a:latin typeface="Cambria Math" panose="02040503050406030204" pitchFamily="18" charset="0"/>
                          </a:rPr>
                          <m:t>𝑀</m:t>
                        </m:r>
                      </m:e>
                    </m:func>
                    <m:r>
                      <a:rPr lang="en-US" sz="3200" b="0" i="1" smtClean="0">
                        <a:latin typeface="Cambria Math" panose="02040503050406030204" pitchFamily="18" charset="0"/>
                      </a:rPr>
                      <m:t>+</m:t>
                    </m:r>
                    <m:r>
                      <a:rPr lang="en-US" sz="3200" b="0" i="1" smtClean="0">
                        <a:latin typeface="Cambria Math" panose="02040503050406030204" pitchFamily="18" charset="0"/>
                      </a:rPr>
                      <m:t>𝜆</m:t>
                    </m:r>
                    <m:r>
                      <a:rPr lang="en-US" sz="3200" b="0" i="1" smtClean="0">
                        <a:latin typeface="Cambria Math" panose="02040503050406030204" pitchFamily="18" charset="0"/>
                      </a:rPr>
                      <m:t>)</m:t>
                    </m:r>
                  </m:oMath>
                </a14:m>
                <a:r>
                  <a:rPr lang="en-US" sz="3200" dirty="0"/>
                  <a:t> size </a:t>
                </a:r>
              </a:p>
              <a:p>
                <a:pPr marL="0" indent="0">
                  <a:buNone/>
                </a:pPr>
                <a:r>
                  <a:rPr lang="en-US" sz="3200" dirty="0"/>
                  <a:t>	non-overlapping sums</a:t>
                </a:r>
              </a:p>
            </p:txBody>
          </p:sp>
        </mc:Choice>
        <mc:Fallback xmlns="">
          <p:sp>
            <p:nvSpPr>
              <p:cNvPr id="3" name="内容占位符 2">
                <a:extLst>
                  <a:ext uri="{FF2B5EF4-FFF2-40B4-BE49-F238E27FC236}">
                    <a16:creationId xmlns:a16="http://schemas.microsoft.com/office/drawing/2014/main" id="{E0114E0C-010A-F388-F7EA-048B992FDE87}"/>
                  </a:ext>
                </a:extLst>
              </p:cNvPr>
              <p:cNvSpPr>
                <a:spLocks noGrp="1" noRot="1" noChangeAspect="1" noMove="1" noResize="1" noEditPoints="1" noAdjustHandles="1" noChangeArrowheads="1" noChangeShapeType="1" noTextEdit="1"/>
              </p:cNvSpPr>
              <p:nvPr>
                <p:ph idx="1"/>
              </p:nvPr>
            </p:nvSpPr>
            <p:spPr>
              <a:xfrm>
                <a:off x="838199" y="3985115"/>
                <a:ext cx="10034311" cy="1915663"/>
              </a:xfrm>
              <a:blipFill>
                <a:blip r:embed="rId3"/>
                <a:stretch>
                  <a:fillRect l="-1336" t="-6688" b="-27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CD56141-9979-06CC-9334-CEDB88D88439}"/>
                  </a:ext>
                </a:extLst>
              </p:cNvPr>
              <p:cNvSpPr txBox="1"/>
              <p:nvPr/>
            </p:nvSpPr>
            <p:spPr>
              <a:xfrm>
                <a:off x="8908585" y="4552303"/>
                <a:ext cx="3135336" cy="1569660"/>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𝑀</m:t>
                    </m:r>
                  </m:oMath>
                </a14:m>
                <a:r>
                  <a:rPr lang="en-US" altLang="zh-CN" sz="2400" b="0" dirty="0"/>
                  <a:t>: # clients</a:t>
                </a:r>
              </a:p>
              <a:p>
                <a14:m>
                  <m:oMath xmlns:m="http://schemas.openxmlformats.org/officeDocument/2006/math">
                    <m:r>
                      <a:rPr lang="en-US" altLang="zh-CN" sz="2400" b="0" i="1" smtClean="0">
                        <a:latin typeface="Cambria Math" panose="02040503050406030204" pitchFamily="18" charset="0"/>
                      </a:rPr>
                      <m:t>ℓ </m:t>
                    </m:r>
                  </m:oMath>
                </a14:m>
                <a:r>
                  <a:rPr lang="en-US" altLang="zh-CN" sz="2400" dirty="0"/>
                  <a:t>: Input dimension</a:t>
                </a:r>
              </a:p>
              <a:p>
                <a14:m>
                  <m:oMath xmlns:m="http://schemas.openxmlformats.org/officeDocument/2006/math">
                    <m:r>
                      <a:rPr lang="en-US" altLang="zh-CN" sz="2400" b="0" i="1" smtClean="0">
                        <a:latin typeface="Cambria Math" panose="02040503050406030204" pitchFamily="18" charset="0"/>
                      </a:rPr>
                      <m:t>𝐵</m:t>
                    </m:r>
                  </m:oMath>
                </a14:m>
                <a:r>
                  <a:rPr lang="en-US" altLang="zh-CN" sz="2400" dirty="0"/>
                  <a:t>: modulus</a:t>
                </a:r>
              </a:p>
              <a:p>
                <a:pPr/>
                <a14:m>
                  <m:oMathPara xmlns:m="http://schemas.openxmlformats.org/officeDocument/2006/math">
                    <m:oMathParaPr>
                      <m:jc m:val="centerGroup"/>
                    </m:oMathParaPr>
                    <m:oMath xmlns:m="http://schemas.openxmlformats.org/officeDocument/2006/math">
                      <m:r>
                        <m:rPr>
                          <m:sty m:val="p"/>
                        </m:rPr>
                        <a:rPr lang="en-US" sz="2400" b="0" i="1" smtClean="0">
                          <a:solidFill>
                            <a:schemeClr val="tx1"/>
                          </a:solidFill>
                          <a:latin typeface="Cambria Math" panose="02040503050406030204" pitchFamily="18" charset="0"/>
                        </a:rPr>
                        <m:t>log</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&lt;</m:t>
                          </m:r>
                          <m:r>
                            <a:rPr lang="en-US" sz="2400" b="0" i="1" smtClean="0">
                              <a:solidFill>
                                <a:schemeClr val="tx1"/>
                              </a:solidFill>
                              <a:latin typeface="Cambria Math" panose="02040503050406030204" pitchFamily="18" charset="0"/>
                            </a:rPr>
                            <m:t>𝜆</m:t>
                          </m:r>
                          <m:r>
                            <a:rPr lang="en-US" sz="2400" b="0" i="1" smtClean="0">
                              <a:solidFill>
                                <a:schemeClr val="tx1"/>
                              </a:solidFill>
                              <a:latin typeface="Cambria Math" panose="02040503050406030204" pitchFamily="18" charset="0"/>
                            </a:rPr>
                            <m:t>≪ℓ</m:t>
                          </m:r>
                        </m:e>
                      </m:func>
                    </m:oMath>
                  </m:oMathPara>
                </a14:m>
                <a:endParaRPr lang="en-US" altLang="zh-CN" sz="2400" dirty="0">
                  <a:solidFill>
                    <a:schemeClr val="tx1"/>
                  </a:solidFill>
                </a:endParaRPr>
              </a:p>
            </p:txBody>
          </p:sp>
        </mc:Choice>
        <mc:Fallback xmlns="">
          <p:sp>
            <p:nvSpPr>
              <p:cNvPr id="5" name="文本框 4">
                <a:extLst>
                  <a:ext uri="{FF2B5EF4-FFF2-40B4-BE49-F238E27FC236}">
                    <a16:creationId xmlns:a16="http://schemas.microsoft.com/office/drawing/2014/main" id="{7CD56141-9979-06CC-9334-CEDB88D88439}"/>
                  </a:ext>
                </a:extLst>
              </p:cNvPr>
              <p:cNvSpPr txBox="1">
                <a:spLocks noRot="1" noChangeAspect="1" noMove="1" noResize="1" noEditPoints="1" noAdjustHandles="1" noChangeArrowheads="1" noChangeShapeType="1" noTextEdit="1"/>
              </p:cNvSpPr>
              <p:nvPr/>
            </p:nvSpPr>
            <p:spPr>
              <a:xfrm>
                <a:off x="8908585" y="4552303"/>
                <a:ext cx="3135336" cy="1569660"/>
              </a:xfrm>
              <a:prstGeom prst="rect">
                <a:avLst/>
              </a:prstGeom>
              <a:blipFill>
                <a:blip r:embed="rId4"/>
                <a:stretch>
                  <a:fillRect l="-583" t="-3113" b="-46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表格 6">
                <a:extLst>
                  <a:ext uri="{FF2B5EF4-FFF2-40B4-BE49-F238E27FC236}">
                    <a16:creationId xmlns:a16="http://schemas.microsoft.com/office/drawing/2014/main" id="{C1C806B9-9235-5D7F-CB54-B012D9C8F84A}"/>
                  </a:ext>
                </a:extLst>
              </p:cNvPr>
              <p:cNvGraphicFramePr>
                <a:graphicFrameLocks noGrp="1"/>
              </p:cNvGraphicFramePr>
              <p:nvPr>
                <p:extLst>
                  <p:ext uri="{D42A27DB-BD31-4B8C-83A1-F6EECF244321}">
                    <p14:modId xmlns:p14="http://schemas.microsoft.com/office/powerpoint/2010/main" val="258998554"/>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237399">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311343">
                    <a:tc>
                      <a:txBody>
                        <a:bodyPr/>
                        <a:lstStyle/>
                        <a:p>
                          <a:pPr algn="ctr"/>
                          <a:r>
                            <a:rPr lang="en-US" sz="2400" dirty="0"/>
                            <a:t>[BBGLR20]</a:t>
                          </a:r>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𝐵𝑀</m:t>
                                    </m:r>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m:t>
                                </m:r>
                                <m:r>
                                  <a:rPr lang="en-US" sz="2400" b="0" i="1" smtClean="0">
                                    <a:latin typeface="Cambria Math" panose="02040503050406030204" pitchFamily="18" charset="0"/>
                                  </a:rPr>
                                  <m:t>𝛿</m:t>
                                </m:r>
                                <m:r>
                                  <a:rPr lang="en-US" sz="2400" b="0" i="1" smtClean="0">
                                    <a:latin typeface="Cambria Math" panose="02040503050406030204" pitchFamily="18" charset="0"/>
                                  </a:rPr>
                                  <m:t>&lt;1</m:t>
                                </m:r>
                              </m:oMath>
                            </m:oMathPara>
                          </a14:m>
                          <a:endParaRPr lang="en-US" sz="2400" dirty="0"/>
                        </a:p>
                      </a:txBody>
                      <a:tcPr>
                        <a:solidFill>
                          <a:schemeClr val="accent5">
                            <a:lumMod val="20000"/>
                            <a:lumOff val="80000"/>
                          </a:schemeClr>
                        </a:solidFill>
                      </a:tcPr>
                    </a:tc>
                    <a:extLst>
                      <a:ext uri="{0D108BD9-81ED-4DB2-BD59-A6C34878D82A}">
                        <a16:rowId xmlns:a16="http://schemas.microsoft.com/office/drawing/2014/main" val="3237998915"/>
                      </a:ext>
                    </a:extLst>
                  </a:tr>
                  <a:tr h="237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90000"/>
                                </a:schemeClr>
                              </a:solidFill>
                            </a:rPr>
                            <a:t>MicroFedML</a:t>
                          </a:r>
                          <a:r>
                            <a:rPr lang="en-US" sz="2400" baseline="-25000" dirty="0">
                              <a:solidFill>
                                <a:schemeClr val="bg2">
                                  <a:lumMod val="90000"/>
                                </a:schemeClr>
                              </a:solidFill>
                            </a:rPr>
                            <a:t>2</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bg2">
                                        <a:lumMod val="90000"/>
                                      </a:schemeClr>
                                    </a:solidFill>
                                    <a:latin typeface="Cambria Math" panose="02040503050406030204" pitchFamily="18" charset="0"/>
                                  </a:rPr>
                                  <m:t>𝑂</m:t>
                                </m:r>
                                <m:d>
                                  <m:dPr>
                                    <m:ctrlPr>
                                      <a:rPr lang="en-US" sz="2400" b="0" i="1" smtClean="0">
                                        <a:solidFill>
                                          <a:schemeClr val="bg2">
                                            <a:lumMod val="90000"/>
                                          </a:schemeClr>
                                        </a:solidFill>
                                        <a:latin typeface="Cambria Math" panose="02040503050406030204" pitchFamily="18" charset="0"/>
                                      </a:rPr>
                                    </m:ctrlPr>
                                  </m:dPr>
                                  <m:e>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ℓ</m:t>
                                    </m:r>
                                  </m:e>
                                </m:d>
                              </m:oMath>
                            </m:oMathPara>
                          </a14:m>
                          <a:endParaRPr lang="en-US" sz="2400" dirty="0">
                            <a:solidFill>
                              <a:schemeClr val="bg2">
                                <a:lumMod val="90000"/>
                              </a:schemeClr>
                            </a:solidFill>
                          </a:endParaRPr>
                        </a:p>
                      </a:txBody>
                      <a:tcPr>
                        <a:solidFill>
                          <a:schemeClr val="bg2"/>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𝐵</m:t>
                                </m:r>
                                <m:r>
                                  <a:rPr lang="en-US" sz="2400" b="0" i="1" smtClean="0">
                                    <a:solidFill>
                                      <a:schemeClr val="bg2">
                                        <a:lumMod val="90000"/>
                                      </a:schemeClr>
                                    </a:solidFill>
                                    <a:latin typeface="Cambria Math" panose="02040503050406030204" pitchFamily="18" charset="0"/>
                                  </a:rPr>
                                  <m:t>ℓ)</m:t>
                                </m:r>
                              </m:oMath>
                            </m:oMathPara>
                          </a14:m>
                          <a:endParaRPr lang="en-US" sz="2400" b="0" dirty="0">
                            <a:solidFill>
                              <a:schemeClr val="bg2">
                                <a:lumMod val="90000"/>
                              </a:schemeClr>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d>
                                  <m:dPr>
                                    <m:ctrlPr>
                                      <a:rPr lang="en-US" sz="2400" b="0" i="1" smtClean="0">
                                        <a:solidFill>
                                          <a:schemeClr val="bg2">
                                            <a:lumMod val="90000"/>
                                          </a:schemeClr>
                                        </a:solidFill>
                                        <a:latin typeface="Cambria Math" panose="02040503050406030204" pitchFamily="18" charset="0"/>
                                      </a:rPr>
                                    </m:ctrlPr>
                                  </m:dPr>
                                  <m:e>
                                    <m:sSup>
                                      <m:sSupPr>
                                        <m:ctrlPr>
                                          <a:rPr lang="en-US" sz="2400" b="0" i="1" smtClean="0">
                                            <a:solidFill>
                                              <a:schemeClr val="bg2">
                                                <a:lumMod val="90000"/>
                                              </a:schemeClr>
                                            </a:solidFill>
                                            <a:latin typeface="Cambria Math" panose="02040503050406030204" pitchFamily="18" charset="0"/>
                                          </a:rPr>
                                        </m:ctrlPr>
                                      </m:sSupPr>
                                      <m:e>
                                        <m:r>
                                          <a:rPr lang="en-US" sz="2400" b="0" i="1" smtClean="0">
                                            <a:solidFill>
                                              <a:schemeClr val="bg2">
                                                <a:lumMod val="90000"/>
                                              </a:schemeClr>
                                            </a:solidFill>
                                            <a:latin typeface="Cambria Math" panose="02040503050406030204" pitchFamily="18" charset="0"/>
                                          </a:rPr>
                                          <m:t>𝜆</m:t>
                                        </m:r>
                                      </m:e>
                                      <m:sup>
                                        <m:r>
                                          <a:rPr lang="en-US" sz="2400" b="0" i="1" smtClean="0">
                                            <a:solidFill>
                                              <a:schemeClr val="bg2">
                                                <a:lumMod val="90000"/>
                                              </a:schemeClr>
                                            </a:solidFill>
                                            <a:latin typeface="Cambria Math" panose="02040503050406030204" pitchFamily="18" charset="0"/>
                                          </a:rPr>
                                          <m:t>2</m:t>
                                        </m:r>
                                      </m:sup>
                                    </m:sSup>
                                    <m:r>
                                      <a:rPr lang="en-US" sz="2400" b="0" i="1" smtClean="0">
                                        <a:solidFill>
                                          <a:schemeClr val="bg2">
                                            <a:lumMod val="90000"/>
                                          </a:schemeClr>
                                        </a:solidFill>
                                        <a:latin typeface="Cambria Math" panose="02040503050406030204" pitchFamily="18" charset="0"/>
                                      </a:rPr>
                                      <m:t>ℓ</m:t>
                                    </m:r>
                                  </m:e>
                                </m:d>
                              </m:oMath>
                            </m:oMathPara>
                          </a14:m>
                          <a:endParaRPr lang="en-US" sz="2400" dirty="0">
                            <a:solidFill>
                              <a:schemeClr val="bg2">
                                <a:lumMod val="90000"/>
                              </a:schemeClr>
                            </a:solidFill>
                          </a:endParaRPr>
                        </a:p>
                      </a:txBody>
                      <a:tcPr>
                        <a:solidFill>
                          <a:schemeClr val="bg2"/>
                        </a:solidFill>
                      </a:tcPr>
                    </a:tc>
                    <a:tc>
                      <a:txBody>
                        <a:bodyPr/>
                        <a:lstStyle/>
                        <a:p>
                          <a:pPr algn="ctr"/>
                          <a:r>
                            <a:rPr lang="en-US" sz="2400" dirty="0">
                              <a:solidFill>
                                <a:schemeClr val="bg2">
                                  <a:lumMod val="90000"/>
                                </a:schemeClr>
                              </a:solidFill>
                            </a:rPr>
                            <a:t>3</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bg2">
                                        <a:lumMod val="90000"/>
                                      </a:schemeClr>
                                    </a:solidFill>
                                    <a:latin typeface="Cambria Math" panose="02040503050406030204" pitchFamily="18" charset="0"/>
                                  </a:rPr>
                                  <m:t>𝛾</m:t>
                                </m:r>
                                <m:r>
                                  <a:rPr lang="en-US" sz="2400" b="0" i="1" smtClean="0">
                                    <a:solidFill>
                                      <a:schemeClr val="bg2">
                                        <a:lumMod val="90000"/>
                                      </a:schemeClr>
                                    </a:solidFill>
                                    <a:latin typeface="Cambria Math" panose="02040503050406030204" pitchFamily="18" charset="0"/>
                                  </a:rPr>
                                  <m:t>+2</m:t>
                                </m:r>
                                <m:r>
                                  <a:rPr lang="en-US" sz="2400" b="0" i="1" smtClean="0">
                                    <a:solidFill>
                                      <a:schemeClr val="bg2">
                                        <a:lumMod val="90000"/>
                                      </a:schemeClr>
                                    </a:solidFill>
                                    <a:latin typeface="Cambria Math" panose="02040503050406030204" pitchFamily="18" charset="0"/>
                                  </a:rPr>
                                  <m:t>𝛿</m:t>
                                </m:r>
                                <m:r>
                                  <a:rPr lang="en-US" sz="2400" b="0" i="1" smtClean="0">
                                    <a:solidFill>
                                      <a:schemeClr val="bg2">
                                        <a:lumMod val="90000"/>
                                      </a:schemeClr>
                                    </a:solidFill>
                                    <a:latin typeface="Cambria Math" panose="02040503050406030204" pitchFamily="18" charset="0"/>
                                  </a:rPr>
                                  <m:t>&lt;1</m:t>
                                </m:r>
                              </m:oMath>
                            </m:oMathPara>
                          </a14:m>
                          <a:endParaRPr lang="en-US" sz="2400" dirty="0">
                            <a:solidFill>
                              <a:schemeClr val="bg2">
                                <a:lumMod val="90000"/>
                              </a:schemeClr>
                            </a:solidFill>
                          </a:endParaRPr>
                        </a:p>
                      </a:txBody>
                      <a:tcPr>
                        <a:solidFill>
                          <a:schemeClr val="bg2"/>
                        </a:solidFill>
                      </a:tcPr>
                    </a:tc>
                    <a:extLst>
                      <a:ext uri="{0D108BD9-81ED-4DB2-BD59-A6C34878D82A}">
                        <a16:rowId xmlns:a16="http://schemas.microsoft.com/office/drawing/2014/main" val="670574744"/>
                      </a:ext>
                    </a:extLst>
                  </a:tr>
                  <a:tr h="237399">
                    <a:tc>
                      <a:txBody>
                        <a:bodyPr/>
                        <a:lstStyle/>
                        <a:p>
                          <a:pPr algn="ctr"/>
                          <a:r>
                            <a:rPr lang="en-US" sz="2400" dirty="0">
                              <a:solidFill>
                                <a:schemeClr val="bg2">
                                  <a:lumMod val="90000"/>
                                </a:schemeClr>
                              </a:solidFill>
                            </a:rPr>
                            <a:t>LERNA</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bg2">
                                        <a:lumMod val="90000"/>
                                      </a:schemeClr>
                                    </a:solidFill>
                                    <a:latin typeface="Cambria Math" panose="02040503050406030204" pitchFamily="18" charset="0"/>
                                  </a:rPr>
                                  <m:t>𝑂</m:t>
                                </m:r>
                                <m:d>
                                  <m:dPr>
                                    <m:ctrlPr>
                                      <a:rPr lang="en-US" sz="2400" b="0" i="1" smtClean="0">
                                        <a:solidFill>
                                          <a:schemeClr val="bg2">
                                            <a:lumMod val="90000"/>
                                          </a:schemeClr>
                                        </a:solidFill>
                                        <a:latin typeface="Cambria Math" panose="02040503050406030204" pitchFamily="18" charset="0"/>
                                      </a:rPr>
                                    </m:ctrlPr>
                                  </m:dPr>
                                  <m:e>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ℓ</m:t>
                                    </m:r>
                                  </m:e>
                                </m:d>
                              </m:oMath>
                            </m:oMathPara>
                          </a14:m>
                          <a:endParaRPr lang="en-US" sz="2400" dirty="0">
                            <a:solidFill>
                              <a:schemeClr val="bg2">
                                <a:lumMod val="90000"/>
                              </a:schemeClr>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r>
                                  <a:rPr lang="en-US" sz="2400" b="0" i="1" smtClean="0">
                                    <a:solidFill>
                                      <a:schemeClr val="bg2">
                                        <a:lumMod val="90000"/>
                                      </a:schemeClr>
                                    </a:solidFill>
                                    <a:latin typeface="Cambria Math" panose="02040503050406030204" pitchFamily="18" charset="0"/>
                                  </a:rPr>
                                  <m:t>(</m:t>
                                </m:r>
                                <m:sSup>
                                  <m:sSupPr>
                                    <m:ctrlPr>
                                      <a:rPr lang="en-US" sz="2400" b="0" i="1" smtClean="0">
                                        <a:solidFill>
                                          <a:schemeClr val="bg2">
                                            <a:lumMod val="90000"/>
                                          </a:schemeClr>
                                        </a:solidFill>
                                        <a:latin typeface="Cambria Math" panose="02040503050406030204" pitchFamily="18" charset="0"/>
                                      </a:rPr>
                                    </m:ctrlPr>
                                  </m:sSupPr>
                                  <m:e>
                                    <m:r>
                                      <a:rPr lang="en-US" sz="2400" b="0" i="1" smtClean="0">
                                        <a:solidFill>
                                          <a:schemeClr val="bg2">
                                            <a:lumMod val="90000"/>
                                          </a:schemeClr>
                                        </a:solidFill>
                                        <a:latin typeface="Cambria Math" panose="02040503050406030204" pitchFamily="18" charset="0"/>
                                      </a:rPr>
                                      <m:t>𝜆</m:t>
                                    </m:r>
                                  </m:e>
                                  <m:sup>
                                    <m:r>
                                      <a:rPr lang="en-US" sz="2400" b="0" i="1" smtClean="0">
                                        <a:solidFill>
                                          <a:schemeClr val="bg2">
                                            <a:lumMod val="90000"/>
                                          </a:schemeClr>
                                        </a:solidFill>
                                        <a:latin typeface="Cambria Math" panose="02040503050406030204" pitchFamily="18" charset="0"/>
                                      </a:rPr>
                                      <m:t>2</m:t>
                                    </m:r>
                                  </m:sup>
                                </m:sSup>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ℓ)</m:t>
                                </m:r>
                              </m:oMath>
                            </m:oMathPara>
                          </a14:m>
                          <a:endParaRPr lang="en-US" sz="2400" dirty="0">
                            <a:solidFill>
                              <a:schemeClr val="bg2">
                                <a:lumMod val="90000"/>
                              </a:schemeClr>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r>
                                  <a:rPr lang="en-US" sz="2400" b="0" i="1" smtClean="0">
                                    <a:solidFill>
                                      <a:schemeClr val="bg2">
                                        <a:lumMod val="90000"/>
                                      </a:schemeClr>
                                    </a:solidFill>
                                    <a:latin typeface="Cambria Math" panose="02040503050406030204" pitchFamily="18" charset="0"/>
                                  </a:rPr>
                                  <m:t>(ℓ+</m:t>
                                </m:r>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𝛿</m:t>
                                </m:r>
                                <m:r>
                                  <a:rPr lang="en-US" sz="2400" b="0" i="1" smtClean="0">
                                    <a:solidFill>
                                      <a:schemeClr val="bg2">
                                        <a:lumMod val="90000"/>
                                      </a:schemeClr>
                                    </a:solidFill>
                                    <a:latin typeface="Cambria Math" panose="02040503050406030204" pitchFamily="18" charset="0"/>
                                  </a:rPr>
                                  <m:t>)</m:t>
                                </m:r>
                              </m:oMath>
                            </m:oMathPara>
                          </a14:m>
                          <a:endParaRPr lang="en-US" sz="2400" dirty="0">
                            <a:solidFill>
                              <a:schemeClr val="bg2">
                                <a:lumMod val="90000"/>
                              </a:schemeClr>
                            </a:solidFill>
                          </a:endParaRPr>
                        </a:p>
                      </a:txBody>
                      <a:tcPr>
                        <a:solidFill>
                          <a:schemeClr val="bg2"/>
                        </a:solidFill>
                      </a:tcPr>
                    </a:tc>
                    <a:tc>
                      <a:txBody>
                        <a:bodyPr/>
                        <a:lstStyle/>
                        <a:p>
                          <a:pPr algn="ctr"/>
                          <a:r>
                            <a:rPr lang="en-US" sz="2400" dirty="0">
                              <a:solidFill>
                                <a:schemeClr val="bg2">
                                  <a:lumMod val="90000"/>
                                </a:schemeClr>
                              </a:solidFill>
                            </a:rPr>
                            <a:t>3</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bg2">
                                        <a:lumMod val="90000"/>
                                      </a:schemeClr>
                                    </a:solidFill>
                                    <a:latin typeface="Cambria Math" panose="02040503050406030204" pitchFamily="18" charset="0"/>
                                  </a:rPr>
                                  <m:t>𝛾</m:t>
                                </m:r>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𝛿</m:t>
                                </m:r>
                                <m:r>
                                  <a:rPr lang="en-US" sz="2400" b="0" i="1" smtClean="0">
                                    <a:solidFill>
                                      <a:schemeClr val="bg2">
                                        <a:lumMod val="90000"/>
                                      </a:schemeClr>
                                    </a:solidFill>
                                    <a:latin typeface="Cambria Math" panose="02040503050406030204" pitchFamily="18" charset="0"/>
                                  </a:rPr>
                                  <m:t>&lt;1</m:t>
                                </m:r>
                              </m:oMath>
                            </m:oMathPara>
                          </a14:m>
                          <a:endParaRPr lang="en-US" sz="2400" dirty="0">
                            <a:solidFill>
                              <a:schemeClr val="bg2">
                                <a:lumMod val="90000"/>
                              </a:schemeClr>
                            </a:solidFill>
                          </a:endParaRPr>
                        </a:p>
                      </a:txBody>
                      <a:tcPr>
                        <a:solidFill>
                          <a:schemeClr val="bg2"/>
                        </a:solidFill>
                      </a:tcPr>
                    </a:tc>
                    <a:extLst>
                      <a:ext uri="{0D108BD9-81ED-4DB2-BD59-A6C34878D82A}">
                        <a16:rowId xmlns:a16="http://schemas.microsoft.com/office/drawing/2014/main" val="4172649891"/>
                      </a:ext>
                    </a:extLst>
                  </a:tr>
                </a:tbl>
              </a:graphicData>
            </a:graphic>
          </p:graphicFrame>
        </mc:Choice>
        <mc:Fallback>
          <p:graphicFrame>
            <p:nvGraphicFramePr>
              <p:cNvPr id="7" name="表格 6">
                <a:extLst>
                  <a:ext uri="{FF2B5EF4-FFF2-40B4-BE49-F238E27FC236}">
                    <a16:creationId xmlns:a16="http://schemas.microsoft.com/office/drawing/2014/main" id="{C1C806B9-9235-5D7F-CB54-B012D9C8F84A}"/>
                  </a:ext>
                </a:extLst>
              </p:cNvPr>
              <p:cNvGraphicFramePr>
                <a:graphicFrameLocks noGrp="1"/>
              </p:cNvGraphicFramePr>
              <p:nvPr>
                <p:extLst>
                  <p:ext uri="{D42A27DB-BD31-4B8C-83A1-F6EECF244321}">
                    <p14:modId xmlns:p14="http://schemas.microsoft.com/office/powerpoint/2010/main" val="258998554"/>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365760">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466154">
                    <a:tc>
                      <a:txBody>
                        <a:bodyPr/>
                        <a:lstStyle/>
                        <a:p>
                          <a:pPr algn="ctr"/>
                          <a:r>
                            <a:rPr lang="en-US" sz="2400" dirty="0"/>
                            <a:t>[BBGLR20]</a:t>
                          </a:r>
                        </a:p>
                      </a:txBody>
                      <a:tcPr>
                        <a:solidFill>
                          <a:schemeClr val="accent5">
                            <a:lumMod val="20000"/>
                            <a:lumOff val="80000"/>
                          </a:schemeClr>
                        </a:solidFill>
                      </a:tcPr>
                    </a:tc>
                    <a:tc>
                      <a:txBody>
                        <a:bodyPr/>
                        <a:lstStyle/>
                        <a:p>
                          <a:endParaRPr lang="en-US"/>
                        </a:p>
                      </a:txBody>
                      <a:tcPr>
                        <a:blipFill>
                          <a:blip r:embed="rId5"/>
                          <a:stretch>
                            <a:fillRect l="-115849" t="-84416" r="-426415" b="-235065"/>
                          </a:stretch>
                        </a:blipFill>
                      </a:tcPr>
                    </a:tc>
                    <a:tc>
                      <a:txBody>
                        <a:bodyPr/>
                        <a:lstStyle/>
                        <a:p>
                          <a:endParaRPr lang="en-US"/>
                        </a:p>
                      </a:txBody>
                      <a:tcPr>
                        <a:blipFill>
                          <a:blip r:embed="rId5"/>
                          <a:stretch>
                            <a:fillRect l="-146292" t="-84416" r="-189003" b="-235065"/>
                          </a:stretch>
                        </a:blipFill>
                      </a:tcPr>
                    </a:tc>
                    <a:tc>
                      <a:txBody>
                        <a:bodyPr/>
                        <a:lstStyle/>
                        <a:p>
                          <a:endParaRPr lang="en-US"/>
                        </a:p>
                      </a:txBody>
                      <a:tcPr>
                        <a:blipFill>
                          <a:blip r:embed="rId5"/>
                          <a:stretch>
                            <a:fillRect l="-298142" t="-84416" r="-128793" b="-235065"/>
                          </a:stretch>
                        </a:blip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endParaRPr lang="en-US"/>
                        </a:p>
                      </a:txBody>
                      <a:tcPr>
                        <a:blipFill>
                          <a:blip r:embed="rId5"/>
                          <a:stretch>
                            <a:fillRect l="-506429" t="-84416" r="-1429" b="-235065"/>
                          </a:stretch>
                        </a:blipFill>
                      </a:tcPr>
                    </a:tc>
                    <a:extLst>
                      <a:ext uri="{0D108BD9-81ED-4DB2-BD59-A6C34878D82A}">
                        <a16:rowId xmlns:a16="http://schemas.microsoft.com/office/drawing/2014/main" val="3237998915"/>
                      </a:ext>
                    </a:extLst>
                  </a:tr>
                  <a:tr h="504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90000"/>
                                </a:schemeClr>
                              </a:solidFill>
                            </a:rPr>
                            <a:t>MicroFedML</a:t>
                          </a:r>
                          <a:r>
                            <a:rPr lang="en-US" sz="2400" baseline="-25000" dirty="0">
                              <a:solidFill>
                                <a:schemeClr val="bg2">
                                  <a:lumMod val="90000"/>
                                </a:schemeClr>
                              </a:solidFill>
                            </a:rPr>
                            <a:t>2</a:t>
                          </a:r>
                        </a:p>
                      </a:txBody>
                      <a:tcPr>
                        <a:solidFill>
                          <a:schemeClr val="bg2"/>
                        </a:solidFill>
                      </a:tcPr>
                    </a:tc>
                    <a:tc>
                      <a:txBody>
                        <a:bodyPr/>
                        <a:lstStyle/>
                        <a:p>
                          <a:endParaRPr lang="en-US"/>
                        </a:p>
                      </a:txBody>
                      <a:tcPr>
                        <a:blipFill>
                          <a:blip r:embed="rId5"/>
                          <a:stretch>
                            <a:fillRect l="-115849" t="-171084" r="-426415" b="-118072"/>
                          </a:stretch>
                        </a:blipFill>
                      </a:tcPr>
                    </a:tc>
                    <a:tc>
                      <a:txBody>
                        <a:bodyPr/>
                        <a:lstStyle/>
                        <a:p>
                          <a:endParaRPr lang="en-US"/>
                        </a:p>
                      </a:txBody>
                      <a:tcPr>
                        <a:blipFill>
                          <a:blip r:embed="rId5"/>
                          <a:stretch>
                            <a:fillRect l="-146292" t="-171084" r="-189003" b="-118072"/>
                          </a:stretch>
                        </a:blipFill>
                      </a:tcPr>
                    </a:tc>
                    <a:tc>
                      <a:txBody>
                        <a:bodyPr/>
                        <a:lstStyle/>
                        <a:p>
                          <a:endParaRPr lang="en-US"/>
                        </a:p>
                      </a:txBody>
                      <a:tcPr>
                        <a:blipFill>
                          <a:blip r:embed="rId5"/>
                          <a:stretch>
                            <a:fillRect l="-298142" t="-171084" r="-128793" b="-118072"/>
                          </a:stretch>
                        </a:blipFill>
                      </a:tcPr>
                    </a:tc>
                    <a:tc>
                      <a:txBody>
                        <a:bodyPr/>
                        <a:lstStyle/>
                        <a:p>
                          <a:pPr algn="ctr"/>
                          <a:r>
                            <a:rPr lang="en-US" sz="2400" dirty="0">
                              <a:solidFill>
                                <a:schemeClr val="bg2">
                                  <a:lumMod val="90000"/>
                                </a:schemeClr>
                              </a:solidFill>
                            </a:rPr>
                            <a:t>3</a:t>
                          </a:r>
                        </a:p>
                      </a:txBody>
                      <a:tcPr>
                        <a:solidFill>
                          <a:schemeClr val="bg2"/>
                        </a:solidFill>
                      </a:tcPr>
                    </a:tc>
                    <a:tc>
                      <a:txBody>
                        <a:bodyPr/>
                        <a:lstStyle/>
                        <a:p>
                          <a:endParaRPr lang="en-US"/>
                        </a:p>
                      </a:txBody>
                      <a:tcPr>
                        <a:blipFill>
                          <a:blip r:embed="rId5"/>
                          <a:stretch>
                            <a:fillRect l="-506429" t="-171084" r="-1429" b="-118072"/>
                          </a:stretch>
                        </a:blipFill>
                      </a:tcPr>
                    </a:tc>
                    <a:extLst>
                      <a:ext uri="{0D108BD9-81ED-4DB2-BD59-A6C34878D82A}">
                        <a16:rowId xmlns:a16="http://schemas.microsoft.com/office/drawing/2014/main" val="670574744"/>
                      </a:ext>
                    </a:extLst>
                  </a:tr>
                  <a:tr h="466154">
                    <a:tc>
                      <a:txBody>
                        <a:bodyPr/>
                        <a:lstStyle/>
                        <a:p>
                          <a:pPr algn="ctr"/>
                          <a:r>
                            <a:rPr lang="en-US" sz="2400" dirty="0">
                              <a:solidFill>
                                <a:schemeClr val="bg2">
                                  <a:lumMod val="90000"/>
                                </a:schemeClr>
                              </a:solidFill>
                            </a:rPr>
                            <a:t>LERNA</a:t>
                          </a:r>
                        </a:p>
                      </a:txBody>
                      <a:tcPr>
                        <a:solidFill>
                          <a:schemeClr val="bg2"/>
                        </a:solidFill>
                      </a:tcPr>
                    </a:tc>
                    <a:tc>
                      <a:txBody>
                        <a:bodyPr/>
                        <a:lstStyle/>
                        <a:p>
                          <a:endParaRPr lang="en-US"/>
                        </a:p>
                      </a:txBody>
                      <a:tcPr>
                        <a:blipFill>
                          <a:blip r:embed="rId5"/>
                          <a:stretch>
                            <a:fillRect l="-115849" t="-292208" r="-426415" b="-27273"/>
                          </a:stretch>
                        </a:blipFill>
                      </a:tcPr>
                    </a:tc>
                    <a:tc>
                      <a:txBody>
                        <a:bodyPr/>
                        <a:lstStyle/>
                        <a:p>
                          <a:endParaRPr lang="en-US"/>
                        </a:p>
                      </a:txBody>
                      <a:tcPr>
                        <a:blipFill>
                          <a:blip r:embed="rId5"/>
                          <a:stretch>
                            <a:fillRect l="-146292" t="-292208" r="-189003" b="-27273"/>
                          </a:stretch>
                        </a:blipFill>
                      </a:tcPr>
                    </a:tc>
                    <a:tc>
                      <a:txBody>
                        <a:bodyPr/>
                        <a:lstStyle/>
                        <a:p>
                          <a:endParaRPr lang="en-US"/>
                        </a:p>
                      </a:txBody>
                      <a:tcPr>
                        <a:blipFill>
                          <a:blip r:embed="rId5"/>
                          <a:stretch>
                            <a:fillRect l="-298142" t="-292208" r="-128793" b="-27273"/>
                          </a:stretch>
                        </a:blipFill>
                      </a:tcPr>
                    </a:tc>
                    <a:tc>
                      <a:txBody>
                        <a:bodyPr/>
                        <a:lstStyle/>
                        <a:p>
                          <a:pPr algn="ctr"/>
                          <a:r>
                            <a:rPr lang="en-US" sz="2400" dirty="0">
                              <a:solidFill>
                                <a:schemeClr val="bg2">
                                  <a:lumMod val="90000"/>
                                </a:schemeClr>
                              </a:solidFill>
                            </a:rPr>
                            <a:t>3</a:t>
                          </a:r>
                        </a:p>
                      </a:txBody>
                      <a:tcPr>
                        <a:solidFill>
                          <a:schemeClr val="bg2"/>
                        </a:solidFill>
                      </a:tcPr>
                    </a:tc>
                    <a:tc>
                      <a:txBody>
                        <a:bodyPr/>
                        <a:lstStyle/>
                        <a:p>
                          <a:endParaRPr lang="en-US"/>
                        </a:p>
                      </a:txBody>
                      <a:tcPr>
                        <a:blipFill>
                          <a:blip r:embed="rId5"/>
                          <a:stretch>
                            <a:fillRect l="-506429" t="-292208" r="-1429" b="-27273"/>
                          </a:stretch>
                        </a:blipFill>
                      </a:tcPr>
                    </a:tc>
                    <a:extLst>
                      <a:ext uri="{0D108BD9-81ED-4DB2-BD59-A6C34878D82A}">
                        <a16:rowId xmlns:a16="http://schemas.microsoft.com/office/drawing/2014/main" val="4172649891"/>
                      </a:ext>
                    </a:extLst>
                  </a:tr>
                </a:tbl>
              </a:graphicData>
            </a:graphic>
          </p:graphicFrame>
        </mc:Fallback>
      </mc:AlternateContent>
    </p:spTree>
    <p:extLst>
      <p:ext uri="{BB962C8B-B14F-4D97-AF65-F5344CB8AC3E}">
        <p14:creationId xmlns:p14="http://schemas.microsoft.com/office/powerpoint/2010/main" val="190965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8F87F7-33C0-59CB-A797-6052A6BDF10E}"/>
              </a:ext>
            </a:extLst>
          </p:cNvPr>
          <p:cNvSpPr>
            <a:spLocks noGrp="1"/>
          </p:cNvSpPr>
          <p:nvPr>
            <p:ph type="title"/>
          </p:nvPr>
        </p:nvSpPr>
        <p:spPr>
          <a:xfrm>
            <a:off x="838200" y="463594"/>
            <a:ext cx="10515600" cy="1325563"/>
          </a:xfrm>
        </p:spPr>
        <p:txBody>
          <a:bodyPr/>
          <a:lstStyle/>
          <a:p>
            <a:r>
              <a:rPr lang="en-US" dirty="0"/>
              <a:t>Prior Works</a:t>
            </a:r>
          </a:p>
        </p:txBody>
      </p:sp>
      <p:sp>
        <p:nvSpPr>
          <p:cNvPr id="3" name="内容占位符 2">
            <a:extLst>
              <a:ext uri="{FF2B5EF4-FFF2-40B4-BE49-F238E27FC236}">
                <a16:creationId xmlns:a16="http://schemas.microsoft.com/office/drawing/2014/main" id="{E0114E0C-010A-F388-F7EA-048B992FDE87}"/>
              </a:ext>
            </a:extLst>
          </p:cNvPr>
          <p:cNvSpPr>
            <a:spLocks noGrp="1"/>
          </p:cNvSpPr>
          <p:nvPr>
            <p:ph idx="1"/>
          </p:nvPr>
        </p:nvSpPr>
        <p:spPr>
          <a:xfrm>
            <a:off x="838200" y="3961302"/>
            <a:ext cx="7519182" cy="1915663"/>
          </a:xfrm>
        </p:spPr>
        <p:txBody>
          <a:bodyPr>
            <a:noAutofit/>
          </a:bodyPr>
          <a:lstStyle/>
          <a:p>
            <a:r>
              <a:rPr lang="en-US" sz="3200" dirty="0" err="1"/>
              <a:t>MicroFedML</a:t>
            </a:r>
            <a:r>
              <a:rPr lang="en-US" sz="3200" dirty="0"/>
              <a:t> [GPSBB22]</a:t>
            </a:r>
          </a:p>
          <a:p>
            <a:r>
              <a:rPr lang="en-US" sz="3200" dirty="0"/>
              <a:t>Reusable setup + </a:t>
            </a:r>
            <a:r>
              <a:rPr lang="en-US" sz="3200" dirty="0">
                <a:solidFill>
                  <a:schemeClr val="accent6">
                    <a:lumMod val="75000"/>
                  </a:schemeClr>
                </a:solidFill>
              </a:rPr>
              <a:t>3 rounds </a:t>
            </a:r>
            <a:r>
              <a:rPr lang="en-US" sz="3200" dirty="0"/>
              <a:t>per aggregation</a:t>
            </a:r>
          </a:p>
          <a:p>
            <a:r>
              <a:rPr lang="en-US" sz="3200" dirty="0"/>
              <a:t>Server computes </a:t>
            </a:r>
            <a:r>
              <a:rPr lang="en-US" sz="3200" dirty="0">
                <a:solidFill>
                  <a:srgbClr val="FF0000"/>
                </a:solidFill>
              </a:rPr>
              <a:t>DL</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3E4134A-564A-FFB7-A63F-B45057870111}"/>
                  </a:ext>
                </a:extLst>
              </p:cNvPr>
              <p:cNvSpPr txBox="1"/>
              <p:nvPr/>
            </p:nvSpPr>
            <p:spPr>
              <a:xfrm>
                <a:off x="1343026" y="5615355"/>
                <a:ext cx="3582935" cy="523220"/>
              </a:xfrm>
              <a:prstGeom prst="rect">
                <a:avLst/>
              </a:prstGeom>
              <a:noFill/>
            </p:spPr>
            <p:txBody>
              <a:bodyPr wrap="square" rtlCol="0">
                <a:spAutoFit/>
              </a:bodyPr>
              <a:lstStyle/>
              <a:p>
                <a:r>
                  <a:rPr lang="en-US" sz="2800" dirty="0">
                    <a:solidFill>
                      <a:srgbClr val="FF0000"/>
                    </a:solidFill>
                  </a:rPr>
                  <a:t>Small modulus </a:t>
                </a:r>
                <a14:m>
                  <m:oMath xmlns:m="http://schemas.openxmlformats.org/officeDocument/2006/math">
                    <m:r>
                      <a:rPr lang="en-US" sz="2800" b="0" i="1" smtClean="0">
                        <a:solidFill>
                          <a:srgbClr val="FF0000"/>
                        </a:solidFill>
                        <a:latin typeface="Cambria Math" panose="02040503050406030204" pitchFamily="18" charset="0"/>
                      </a:rPr>
                      <m:t>𝐵</m:t>
                    </m:r>
                  </m:oMath>
                </a14:m>
                <a:r>
                  <a:rPr lang="en-US" sz="2800" dirty="0">
                    <a:solidFill>
                      <a:srgbClr val="FF0000"/>
                    </a:solidFill>
                  </a:rPr>
                  <a:t> only</a:t>
                </a:r>
              </a:p>
            </p:txBody>
          </p:sp>
        </mc:Choice>
        <mc:Fallback xmlns="">
          <p:sp>
            <p:nvSpPr>
              <p:cNvPr id="11" name="文本框 10">
                <a:extLst>
                  <a:ext uri="{FF2B5EF4-FFF2-40B4-BE49-F238E27FC236}">
                    <a16:creationId xmlns:a16="http://schemas.microsoft.com/office/drawing/2014/main" id="{13E4134A-564A-FFB7-A63F-B45057870111}"/>
                  </a:ext>
                </a:extLst>
              </p:cNvPr>
              <p:cNvSpPr txBox="1">
                <a:spLocks noRot="1" noChangeAspect="1" noMove="1" noResize="1" noEditPoints="1" noAdjustHandles="1" noChangeArrowheads="1" noChangeShapeType="1" noTextEdit="1"/>
              </p:cNvSpPr>
              <p:nvPr/>
            </p:nvSpPr>
            <p:spPr>
              <a:xfrm>
                <a:off x="1343026" y="5615355"/>
                <a:ext cx="3582935" cy="523220"/>
              </a:xfrm>
              <a:prstGeom prst="rect">
                <a:avLst/>
              </a:prstGeom>
              <a:blipFill>
                <a:blip r:embed="rId3"/>
                <a:stretch>
                  <a:fillRect l="-3401"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8" name="表格 7">
                <a:extLst>
                  <a:ext uri="{FF2B5EF4-FFF2-40B4-BE49-F238E27FC236}">
                    <a16:creationId xmlns:a16="http://schemas.microsoft.com/office/drawing/2014/main" id="{6F8CE70C-FCDE-6DE4-EA3D-A5288B1E0A8C}"/>
                  </a:ext>
                </a:extLst>
              </p:cNvPr>
              <p:cNvGraphicFramePr>
                <a:graphicFrameLocks noGrp="1"/>
              </p:cNvGraphicFramePr>
              <p:nvPr>
                <p:extLst>
                  <p:ext uri="{D42A27DB-BD31-4B8C-83A1-F6EECF244321}">
                    <p14:modId xmlns:p14="http://schemas.microsoft.com/office/powerpoint/2010/main" val="4135012331"/>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237399">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311343">
                    <a:tc>
                      <a:txBody>
                        <a:bodyPr/>
                        <a:lstStyle/>
                        <a:p>
                          <a:pPr algn="ctr"/>
                          <a:r>
                            <a:rPr lang="en-US" sz="2400" dirty="0"/>
                            <a:t>[BBGLR20]</a:t>
                          </a:r>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𝐵𝑀</m:t>
                                    </m:r>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m:t>
                                </m:r>
                                <m:r>
                                  <a:rPr lang="en-US" sz="2400" b="0" i="1" smtClean="0">
                                    <a:latin typeface="Cambria Math" panose="02040503050406030204" pitchFamily="18" charset="0"/>
                                  </a:rPr>
                                  <m:t>𝛿</m:t>
                                </m:r>
                                <m:r>
                                  <a:rPr lang="en-US" sz="2400" b="0" i="1" smtClean="0">
                                    <a:latin typeface="Cambria Math" panose="02040503050406030204" pitchFamily="18" charset="0"/>
                                  </a:rPr>
                                  <m:t>&lt;1</m:t>
                                </m:r>
                              </m:oMath>
                            </m:oMathPara>
                          </a14:m>
                          <a:endParaRPr lang="en-US" sz="2400" dirty="0"/>
                        </a:p>
                      </a:txBody>
                      <a:tcPr>
                        <a:solidFill>
                          <a:schemeClr val="accent5">
                            <a:lumMod val="20000"/>
                            <a:lumOff val="80000"/>
                          </a:schemeClr>
                        </a:solidFill>
                      </a:tcPr>
                    </a:tc>
                    <a:extLst>
                      <a:ext uri="{0D108BD9-81ED-4DB2-BD59-A6C34878D82A}">
                        <a16:rowId xmlns:a16="http://schemas.microsoft.com/office/drawing/2014/main" val="3237998915"/>
                      </a:ext>
                    </a:extLst>
                  </a:tr>
                  <a:tr h="237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MicroFedML</a:t>
                          </a:r>
                          <a:r>
                            <a:rPr lang="en-US" sz="2400" baseline="-25000" dirty="0"/>
                            <a:t>2</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𝐵</m:t>
                                </m:r>
                                <m:r>
                                  <a:rPr lang="en-US" sz="2400" b="0" i="1" smtClean="0">
                                    <a:solidFill>
                                      <a:srgbClr val="C00000"/>
                                    </a:solidFill>
                                    <a:latin typeface="Cambria Math" panose="02040503050406030204" pitchFamily="18" charset="0"/>
                                  </a:rPr>
                                  <m:t>ℓ)</m:t>
                                </m:r>
                              </m:oMath>
                            </m:oMathPara>
                          </a14:m>
                          <a:endParaRPr lang="en-US" sz="2400" b="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r>
                            <a:rPr lang="en-US" sz="2400" dirty="0">
                              <a:solidFill>
                                <a:schemeClr val="accent6">
                                  <a:lumMod val="75000"/>
                                </a:schemeClr>
                              </a:solidFill>
                            </a:rPr>
                            <a:t>3</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m:t>
                                </m:r>
                                <m:r>
                                  <a:rPr lang="en-US" sz="2400" b="0" i="1" smtClean="0">
                                    <a:latin typeface="Cambria Math" panose="02040503050406030204" pitchFamily="18" charset="0"/>
                                  </a:rPr>
                                  <m:t>𝛿</m:t>
                                </m:r>
                                <m:r>
                                  <a:rPr lang="en-US" sz="2400" b="0" i="1" smtClean="0">
                                    <a:latin typeface="Cambria Math" panose="02040503050406030204" pitchFamily="18" charset="0"/>
                                  </a:rPr>
                                  <m:t>&lt;1</m:t>
                                </m:r>
                              </m:oMath>
                            </m:oMathPara>
                          </a14:m>
                          <a:endParaRPr lang="en-US" sz="2400" dirty="0"/>
                        </a:p>
                      </a:txBody>
                      <a:tcPr>
                        <a:solidFill>
                          <a:schemeClr val="accent5">
                            <a:lumMod val="20000"/>
                            <a:lumOff val="80000"/>
                          </a:schemeClr>
                        </a:solidFill>
                      </a:tcPr>
                    </a:tc>
                    <a:extLst>
                      <a:ext uri="{0D108BD9-81ED-4DB2-BD59-A6C34878D82A}">
                        <a16:rowId xmlns:a16="http://schemas.microsoft.com/office/drawing/2014/main" val="670574744"/>
                      </a:ext>
                    </a:extLst>
                  </a:tr>
                  <a:tr h="237399">
                    <a:tc>
                      <a:txBody>
                        <a:bodyPr/>
                        <a:lstStyle/>
                        <a:p>
                          <a:pPr algn="ctr"/>
                          <a:r>
                            <a:rPr lang="en-US" sz="2400" dirty="0">
                              <a:solidFill>
                                <a:schemeClr val="bg2">
                                  <a:lumMod val="90000"/>
                                </a:schemeClr>
                              </a:solidFill>
                            </a:rPr>
                            <a:t>LERNA</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solidFill>
                                      <a:schemeClr val="bg2">
                                        <a:lumMod val="90000"/>
                                      </a:schemeClr>
                                    </a:solidFill>
                                    <a:latin typeface="Cambria Math" panose="02040503050406030204" pitchFamily="18" charset="0"/>
                                  </a:rPr>
                                  <m:t>𝑂</m:t>
                                </m:r>
                                <m:d>
                                  <m:dPr>
                                    <m:ctrlPr>
                                      <a:rPr lang="en-US" sz="2400" b="0" i="1" smtClean="0">
                                        <a:solidFill>
                                          <a:schemeClr val="bg2">
                                            <a:lumMod val="90000"/>
                                          </a:schemeClr>
                                        </a:solidFill>
                                        <a:latin typeface="Cambria Math" panose="02040503050406030204" pitchFamily="18" charset="0"/>
                                      </a:rPr>
                                    </m:ctrlPr>
                                  </m:dPr>
                                  <m:e>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ℓ</m:t>
                                    </m:r>
                                  </m:e>
                                </m:d>
                              </m:oMath>
                            </m:oMathPara>
                          </a14:m>
                          <a:endParaRPr lang="en-US" sz="2400" dirty="0">
                            <a:solidFill>
                              <a:schemeClr val="bg2">
                                <a:lumMod val="90000"/>
                              </a:schemeClr>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r>
                                  <a:rPr lang="en-US" sz="2400" b="0" i="1" smtClean="0">
                                    <a:solidFill>
                                      <a:schemeClr val="bg2">
                                        <a:lumMod val="90000"/>
                                      </a:schemeClr>
                                    </a:solidFill>
                                    <a:latin typeface="Cambria Math" panose="02040503050406030204" pitchFamily="18" charset="0"/>
                                  </a:rPr>
                                  <m:t>(</m:t>
                                </m:r>
                                <m:sSup>
                                  <m:sSupPr>
                                    <m:ctrlPr>
                                      <a:rPr lang="en-US" sz="2400" b="0" i="1" smtClean="0">
                                        <a:solidFill>
                                          <a:schemeClr val="bg2">
                                            <a:lumMod val="90000"/>
                                          </a:schemeClr>
                                        </a:solidFill>
                                        <a:latin typeface="Cambria Math" panose="02040503050406030204" pitchFamily="18" charset="0"/>
                                      </a:rPr>
                                    </m:ctrlPr>
                                  </m:sSupPr>
                                  <m:e>
                                    <m:r>
                                      <a:rPr lang="en-US" sz="2400" b="0" i="1" smtClean="0">
                                        <a:solidFill>
                                          <a:schemeClr val="bg2">
                                            <a:lumMod val="90000"/>
                                          </a:schemeClr>
                                        </a:solidFill>
                                        <a:latin typeface="Cambria Math" panose="02040503050406030204" pitchFamily="18" charset="0"/>
                                      </a:rPr>
                                      <m:t>𝜆</m:t>
                                    </m:r>
                                  </m:e>
                                  <m:sup>
                                    <m:r>
                                      <a:rPr lang="en-US" sz="2400" b="0" i="1" smtClean="0">
                                        <a:solidFill>
                                          <a:schemeClr val="bg2">
                                            <a:lumMod val="90000"/>
                                          </a:schemeClr>
                                        </a:solidFill>
                                        <a:latin typeface="Cambria Math" panose="02040503050406030204" pitchFamily="18" charset="0"/>
                                      </a:rPr>
                                      <m:t>2</m:t>
                                    </m:r>
                                  </m:sup>
                                </m:sSup>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ℓ)</m:t>
                                </m:r>
                              </m:oMath>
                            </m:oMathPara>
                          </a14:m>
                          <a:endParaRPr lang="en-US" sz="2400" dirty="0">
                            <a:solidFill>
                              <a:schemeClr val="bg2">
                                <a:lumMod val="90000"/>
                              </a:schemeClr>
                            </a:solidFill>
                          </a:endParaRP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bg2">
                                            <a:lumMod val="90000"/>
                                          </a:schemeClr>
                                        </a:solidFill>
                                        <a:latin typeface="Cambria Math" panose="02040503050406030204" pitchFamily="18" charset="0"/>
                                      </a:rPr>
                                    </m:ctrlPr>
                                  </m:accPr>
                                  <m:e>
                                    <m:r>
                                      <a:rPr lang="en-US" sz="2400" b="0" i="1" smtClean="0">
                                        <a:solidFill>
                                          <a:schemeClr val="bg2">
                                            <a:lumMod val="90000"/>
                                          </a:schemeClr>
                                        </a:solidFill>
                                        <a:latin typeface="Cambria Math" panose="02040503050406030204" pitchFamily="18" charset="0"/>
                                      </a:rPr>
                                      <m:t>𝑂</m:t>
                                    </m:r>
                                  </m:e>
                                </m:acc>
                                <m:r>
                                  <a:rPr lang="en-US" sz="2400" b="0" i="1" smtClean="0">
                                    <a:solidFill>
                                      <a:schemeClr val="bg2">
                                        <a:lumMod val="90000"/>
                                      </a:schemeClr>
                                    </a:solidFill>
                                    <a:latin typeface="Cambria Math" panose="02040503050406030204" pitchFamily="18" charset="0"/>
                                  </a:rPr>
                                  <m:t>(ℓ+</m:t>
                                </m:r>
                                <m:r>
                                  <a:rPr lang="en-US" sz="2400" b="0" i="1" smtClean="0">
                                    <a:solidFill>
                                      <a:schemeClr val="bg2">
                                        <a:lumMod val="90000"/>
                                      </a:schemeClr>
                                    </a:solidFill>
                                    <a:latin typeface="Cambria Math" panose="02040503050406030204" pitchFamily="18" charset="0"/>
                                  </a:rPr>
                                  <m:t>𝜆</m:t>
                                </m:r>
                                <m:r>
                                  <a:rPr lang="en-US" sz="2400" b="0" i="1" smtClean="0">
                                    <a:solidFill>
                                      <a:schemeClr val="bg2">
                                        <a:lumMod val="90000"/>
                                      </a:schemeClr>
                                    </a:solidFill>
                                    <a:latin typeface="Cambria Math" panose="02040503050406030204" pitchFamily="18" charset="0"/>
                                  </a:rPr>
                                  <m:t>𝑀</m:t>
                                </m:r>
                                <m:r>
                                  <a:rPr lang="en-US" sz="2400" b="0" i="1" smtClean="0">
                                    <a:solidFill>
                                      <a:schemeClr val="bg2">
                                        <a:lumMod val="90000"/>
                                      </a:schemeClr>
                                    </a:solidFill>
                                    <a:latin typeface="Cambria Math" panose="02040503050406030204" pitchFamily="18" charset="0"/>
                                  </a:rPr>
                                  <m:t>𝛿</m:t>
                                </m:r>
                                <m:r>
                                  <a:rPr lang="en-US" sz="2400" b="0" i="1" smtClean="0">
                                    <a:solidFill>
                                      <a:schemeClr val="bg2">
                                        <a:lumMod val="90000"/>
                                      </a:schemeClr>
                                    </a:solidFill>
                                    <a:latin typeface="Cambria Math" panose="02040503050406030204" pitchFamily="18" charset="0"/>
                                  </a:rPr>
                                  <m:t>)</m:t>
                                </m:r>
                              </m:oMath>
                            </m:oMathPara>
                          </a14:m>
                          <a:endParaRPr lang="en-US" sz="2400" dirty="0">
                            <a:solidFill>
                              <a:schemeClr val="bg2">
                                <a:lumMod val="90000"/>
                              </a:schemeClr>
                            </a:solidFill>
                          </a:endParaRPr>
                        </a:p>
                      </a:txBody>
                      <a:tcPr>
                        <a:solidFill>
                          <a:schemeClr val="bg2"/>
                        </a:solidFill>
                      </a:tcPr>
                    </a:tc>
                    <a:tc>
                      <a:txBody>
                        <a:bodyPr/>
                        <a:lstStyle/>
                        <a:p>
                          <a:pPr algn="ctr"/>
                          <a:r>
                            <a:rPr lang="en-US" sz="2400" dirty="0">
                              <a:solidFill>
                                <a:schemeClr val="bg2">
                                  <a:lumMod val="90000"/>
                                </a:schemeClr>
                              </a:solidFill>
                            </a:rPr>
                            <a:t>3</a:t>
                          </a:r>
                        </a:p>
                      </a:txBody>
                      <a:tcP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bg2">
                                        <a:lumMod val="90000"/>
                                      </a:schemeClr>
                                    </a:solidFill>
                                    <a:latin typeface="Cambria Math" panose="02040503050406030204" pitchFamily="18" charset="0"/>
                                  </a:rPr>
                                  <m:t>𝛾</m:t>
                                </m:r>
                                <m:r>
                                  <a:rPr lang="en-US" sz="2400" b="0" i="1" smtClean="0">
                                    <a:solidFill>
                                      <a:schemeClr val="bg2">
                                        <a:lumMod val="90000"/>
                                      </a:schemeClr>
                                    </a:solidFill>
                                    <a:latin typeface="Cambria Math" panose="02040503050406030204" pitchFamily="18" charset="0"/>
                                  </a:rPr>
                                  <m:t>+</m:t>
                                </m:r>
                                <m:r>
                                  <a:rPr lang="en-US" sz="2400" b="0" i="1" smtClean="0">
                                    <a:solidFill>
                                      <a:schemeClr val="bg2">
                                        <a:lumMod val="90000"/>
                                      </a:schemeClr>
                                    </a:solidFill>
                                    <a:latin typeface="Cambria Math" panose="02040503050406030204" pitchFamily="18" charset="0"/>
                                  </a:rPr>
                                  <m:t>𝛿</m:t>
                                </m:r>
                                <m:r>
                                  <a:rPr lang="en-US" sz="2400" b="0" i="1" smtClean="0">
                                    <a:solidFill>
                                      <a:schemeClr val="bg2">
                                        <a:lumMod val="90000"/>
                                      </a:schemeClr>
                                    </a:solidFill>
                                    <a:latin typeface="Cambria Math" panose="02040503050406030204" pitchFamily="18" charset="0"/>
                                  </a:rPr>
                                  <m:t>&lt;1</m:t>
                                </m:r>
                              </m:oMath>
                            </m:oMathPara>
                          </a14:m>
                          <a:endParaRPr lang="en-US" sz="2400" dirty="0">
                            <a:solidFill>
                              <a:schemeClr val="bg2">
                                <a:lumMod val="90000"/>
                              </a:schemeClr>
                            </a:solidFill>
                          </a:endParaRPr>
                        </a:p>
                      </a:txBody>
                      <a:tcPr>
                        <a:solidFill>
                          <a:schemeClr val="bg2"/>
                        </a:solidFill>
                      </a:tcPr>
                    </a:tc>
                    <a:extLst>
                      <a:ext uri="{0D108BD9-81ED-4DB2-BD59-A6C34878D82A}">
                        <a16:rowId xmlns:a16="http://schemas.microsoft.com/office/drawing/2014/main" val="4172649891"/>
                      </a:ext>
                    </a:extLst>
                  </a:tr>
                </a:tbl>
              </a:graphicData>
            </a:graphic>
          </p:graphicFrame>
        </mc:Choice>
        <mc:Fallback>
          <p:graphicFrame>
            <p:nvGraphicFramePr>
              <p:cNvPr id="8" name="表格 7">
                <a:extLst>
                  <a:ext uri="{FF2B5EF4-FFF2-40B4-BE49-F238E27FC236}">
                    <a16:creationId xmlns:a16="http://schemas.microsoft.com/office/drawing/2014/main" id="{6F8CE70C-FCDE-6DE4-EA3D-A5288B1E0A8C}"/>
                  </a:ext>
                </a:extLst>
              </p:cNvPr>
              <p:cNvGraphicFramePr>
                <a:graphicFrameLocks noGrp="1"/>
              </p:cNvGraphicFramePr>
              <p:nvPr>
                <p:extLst>
                  <p:ext uri="{D42A27DB-BD31-4B8C-83A1-F6EECF244321}">
                    <p14:modId xmlns:p14="http://schemas.microsoft.com/office/powerpoint/2010/main" val="4135012331"/>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365760">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466154">
                    <a:tc>
                      <a:txBody>
                        <a:bodyPr/>
                        <a:lstStyle/>
                        <a:p>
                          <a:pPr algn="ctr"/>
                          <a:r>
                            <a:rPr lang="en-US" sz="2400" dirty="0"/>
                            <a:t>[BBGLR20]</a:t>
                          </a:r>
                        </a:p>
                      </a:txBody>
                      <a:tcPr>
                        <a:solidFill>
                          <a:schemeClr val="accent5">
                            <a:lumMod val="20000"/>
                            <a:lumOff val="80000"/>
                          </a:schemeClr>
                        </a:solidFill>
                      </a:tcPr>
                    </a:tc>
                    <a:tc>
                      <a:txBody>
                        <a:bodyPr/>
                        <a:lstStyle/>
                        <a:p>
                          <a:endParaRPr lang="en-US"/>
                        </a:p>
                      </a:txBody>
                      <a:tcPr>
                        <a:blipFill>
                          <a:blip r:embed="rId4"/>
                          <a:stretch>
                            <a:fillRect l="-115849" t="-84416" r="-426415" b="-235065"/>
                          </a:stretch>
                        </a:blipFill>
                      </a:tcPr>
                    </a:tc>
                    <a:tc>
                      <a:txBody>
                        <a:bodyPr/>
                        <a:lstStyle/>
                        <a:p>
                          <a:endParaRPr lang="en-US"/>
                        </a:p>
                      </a:txBody>
                      <a:tcPr>
                        <a:blipFill>
                          <a:blip r:embed="rId4"/>
                          <a:stretch>
                            <a:fillRect l="-146292" t="-84416" r="-189003" b="-235065"/>
                          </a:stretch>
                        </a:blipFill>
                      </a:tcPr>
                    </a:tc>
                    <a:tc>
                      <a:txBody>
                        <a:bodyPr/>
                        <a:lstStyle/>
                        <a:p>
                          <a:endParaRPr lang="en-US"/>
                        </a:p>
                      </a:txBody>
                      <a:tcPr>
                        <a:blipFill>
                          <a:blip r:embed="rId4"/>
                          <a:stretch>
                            <a:fillRect l="-298142" t="-84416" r="-128793" b="-235065"/>
                          </a:stretch>
                        </a:blip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endParaRPr lang="en-US"/>
                        </a:p>
                      </a:txBody>
                      <a:tcPr>
                        <a:blipFill>
                          <a:blip r:embed="rId4"/>
                          <a:stretch>
                            <a:fillRect l="-506429" t="-84416" r="-1429" b="-235065"/>
                          </a:stretch>
                        </a:blipFill>
                      </a:tcPr>
                    </a:tc>
                    <a:extLst>
                      <a:ext uri="{0D108BD9-81ED-4DB2-BD59-A6C34878D82A}">
                        <a16:rowId xmlns:a16="http://schemas.microsoft.com/office/drawing/2014/main" val="3237998915"/>
                      </a:ext>
                    </a:extLst>
                  </a:tr>
                  <a:tr h="504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MicroFedML</a:t>
                          </a:r>
                          <a:r>
                            <a:rPr lang="en-US" sz="2400" baseline="-25000" dirty="0"/>
                            <a:t>2</a:t>
                          </a:r>
                        </a:p>
                      </a:txBody>
                      <a:tcPr>
                        <a:solidFill>
                          <a:schemeClr val="accent5">
                            <a:lumMod val="20000"/>
                            <a:lumOff val="80000"/>
                          </a:schemeClr>
                        </a:solidFill>
                      </a:tcPr>
                    </a:tc>
                    <a:tc>
                      <a:txBody>
                        <a:bodyPr/>
                        <a:lstStyle/>
                        <a:p>
                          <a:endParaRPr lang="en-US"/>
                        </a:p>
                      </a:txBody>
                      <a:tcPr>
                        <a:blipFill>
                          <a:blip r:embed="rId4"/>
                          <a:stretch>
                            <a:fillRect l="-115849" t="-171084" r="-426415" b="-118072"/>
                          </a:stretch>
                        </a:blipFill>
                      </a:tcPr>
                    </a:tc>
                    <a:tc>
                      <a:txBody>
                        <a:bodyPr/>
                        <a:lstStyle/>
                        <a:p>
                          <a:endParaRPr lang="en-US"/>
                        </a:p>
                      </a:txBody>
                      <a:tcPr>
                        <a:blipFill>
                          <a:blip r:embed="rId4"/>
                          <a:stretch>
                            <a:fillRect l="-146292" t="-171084" r="-189003" b="-118072"/>
                          </a:stretch>
                        </a:blipFill>
                      </a:tcPr>
                    </a:tc>
                    <a:tc>
                      <a:txBody>
                        <a:bodyPr/>
                        <a:lstStyle/>
                        <a:p>
                          <a:endParaRPr lang="en-US"/>
                        </a:p>
                      </a:txBody>
                      <a:tcPr>
                        <a:blipFill>
                          <a:blip r:embed="rId4"/>
                          <a:stretch>
                            <a:fillRect l="-298142" t="-171084" r="-128793" b="-118072"/>
                          </a:stretch>
                        </a:blipFill>
                      </a:tcPr>
                    </a:tc>
                    <a:tc>
                      <a:txBody>
                        <a:bodyPr/>
                        <a:lstStyle/>
                        <a:p>
                          <a:pPr algn="ctr"/>
                          <a:r>
                            <a:rPr lang="en-US" sz="2400" dirty="0">
                              <a:solidFill>
                                <a:schemeClr val="accent6">
                                  <a:lumMod val="75000"/>
                                </a:schemeClr>
                              </a:solidFill>
                            </a:rPr>
                            <a:t>3</a:t>
                          </a:r>
                        </a:p>
                      </a:txBody>
                      <a:tcPr>
                        <a:solidFill>
                          <a:schemeClr val="accent5">
                            <a:lumMod val="20000"/>
                            <a:lumOff val="80000"/>
                          </a:schemeClr>
                        </a:solidFill>
                      </a:tcPr>
                    </a:tc>
                    <a:tc>
                      <a:txBody>
                        <a:bodyPr/>
                        <a:lstStyle/>
                        <a:p>
                          <a:endParaRPr lang="en-US"/>
                        </a:p>
                      </a:txBody>
                      <a:tcPr>
                        <a:blipFill>
                          <a:blip r:embed="rId4"/>
                          <a:stretch>
                            <a:fillRect l="-506429" t="-171084" r="-1429" b="-118072"/>
                          </a:stretch>
                        </a:blipFill>
                      </a:tcPr>
                    </a:tc>
                    <a:extLst>
                      <a:ext uri="{0D108BD9-81ED-4DB2-BD59-A6C34878D82A}">
                        <a16:rowId xmlns:a16="http://schemas.microsoft.com/office/drawing/2014/main" val="670574744"/>
                      </a:ext>
                    </a:extLst>
                  </a:tr>
                  <a:tr h="466154">
                    <a:tc>
                      <a:txBody>
                        <a:bodyPr/>
                        <a:lstStyle/>
                        <a:p>
                          <a:pPr algn="ctr"/>
                          <a:r>
                            <a:rPr lang="en-US" sz="2400" dirty="0">
                              <a:solidFill>
                                <a:schemeClr val="bg2">
                                  <a:lumMod val="90000"/>
                                </a:schemeClr>
                              </a:solidFill>
                            </a:rPr>
                            <a:t>LERNA</a:t>
                          </a:r>
                        </a:p>
                      </a:txBody>
                      <a:tcPr>
                        <a:solidFill>
                          <a:schemeClr val="bg2"/>
                        </a:solidFill>
                      </a:tcPr>
                    </a:tc>
                    <a:tc>
                      <a:txBody>
                        <a:bodyPr/>
                        <a:lstStyle/>
                        <a:p>
                          <a:endParaRPr lang="en-US"/>
                        </a:p>
                      </a:txBody>
                      <a:tcPr>
                        <a:blipFill>
                          <a:blip r:embed="rId4"/>
                          <a:stretch>
                            <a:fillRect l="-115849" t="-292208" r="-426415" b="-27273"/>
                          </a:stretch>
                        </a:blipFill>
                      </a:tcPr>
                    </a:tc>
                    <a:tc>
                      <a:txBody>
                        <a:bodyPr/>
                        <a:lstStyle/>
                        <a:p>
                          <a:endParaRPr lang="en-US"/>
                        </a:p>
                      </a:txBody>
                      <a:tcPr>
                        <a:blipFill>
                          <a:blip r:embed="rId4"/>
                          <a:stretch>
                            <a:fillRect l="-146292" t="-292208" r="-189003" b="-27273"/>
                          </a:stretch>
                        </a:blipFill>
                      </a:tcPr>
                    </a:tc>
                    <a:tc>
                      <a:txBody>
                        <a:bodyPr/>
                        <a:lstStyle/>
                        <a:p>
                          <a:endParaRPr lang="en-US"/>
                        </a:p>
                      </a:txBody>
                      <a:tcPr>
                        <a:blipFill>
                          <a:blip r:embed="rId4"/>
                          <a:stretch>
                            <a:fillRect l="-298142" t="-292208" r="-128793" b="-27273"/>
                          </a:stretch>
                        </a:blipFill>
                      </a:tcPr>
                    </a:tc>
                    <a:tc>
                      <a:txBody>
                        <a:bodyPr/>
                        <a:lstStyle/>
                        <a:p>
                          <a:pPr algn="ctr"/>
                          <a:r>
                            <a:rPr lang="en-US" sz="2400" dirty="0">
                              <a:solidFill>
                                <a:schemeClr val="bg2">
                                  <a:lumMod val="90000"/>
                                </a:schemeClr>
                              </a:solidFill>
                            </a:rPr>
                            <a:t>3</a:t>
                          </a:r>
                        </a:p>
                      </a:txBody>
                      <a:tcPr>
                        <a:solidFill>
                          <a:schemeClr val="bg2"/>
                        </a:solidFill>
                      </a:tcPr>
                    </a:tc>
                    <a:tc>
                      <a:txBody>
                        <a:bodyPr/>
                        <a:lstStyle/>
                        <a:p>
                          <a:endParaRPr lang="en-US"/>
                        </a:p>
                      </a:txBody>
                      <a:tcPr>
                        <a:blipFill>
                          <a:blip r:embed="rId4"/>
                          <a:stretch>
                            <a:fillRect l="-506429" t="-292208" r="-1429" b="-27273"/>
                          </a:stretch>
                        </a:blipFill>
                      </a:tcPr>
                    </a:tc>
                    <a:extLst>
                      <a:ext uri="{0D108BD9-81ED-4DB2-BD59-A6C34878D82A}">
                        <a16:rowId xmlns:a16="http://schemas.microsoft.com/office/drawing/2014/main" val="4172649891"/>
                      </a:ext>
                    </a:extLst>
                  </a:tr>
                </a:tbl>
              </a:graphicData>
            </a:graphic>
          </p:graphicFrame>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0CCF747-045E-6D51-B4E4-C17C1A3E8861}"/>
                  </a:ext>
                </a:extLst>
              </p:cNvPr>
              <p:cNvSpPr txBox="1"/>
              <p:nvPr/>
            </p:nvSpPr>
            <p:spPr>
              <a:xfrm>
                <a:off x="8908585" y="4552303"/>
                <a:ext cx="3135336" cy="1569660"/>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𝑀</m:t>
                    </m:r>
                  </m:oMath>
                </a14:m>
                <a:r>
                  <a:rPr lang="en-US" altLang="zh-CN" sz="2400" b="0" dirty="0"/>
                  <a:t>: # clients</a:t>
                </a:r>
              </a:p>
              <a:p>
                <a14:m>
                  <m:oMath xmlns:m="http://schemas.openxmlformats.org/officeDocument/2006/math">
                    <m:r>
                      <a:rPr lang="en-US" altLang="zh-CN" sz="2400" b="0" i="1" smtClean="0">
                        <a:latin typeface="Cambria Math" panose="02040503050406030204" pitchFamily="18" charset="0"/>
                      </a:rPr>
                      <m:t>ℓ </m:t>
                    </m:r>
                  </m:oMath>
                </a14:m>
                <a:r>
                  <a:rPr lang="en-US" altLang="zh-CN" sz="2400" dirty="0"/>
                  <a:t>: Input dimension</a:t>
                </a:r>
              </a:p>
              <a:p>
                <a14:m>
                  <m:oMath xmlns:m="http://schemas.openxmlformats.org/officeDocument/2006/math">
                    <m:r>
                      <a:rPr lang="en-US" altLang="zh-CN" sz="2400" b="0" i="1" smtClean="0">
                        <a:latin typeface="Cambria Math" panose="02040503050406030204" pitchFamily="18" charset="0"/>
                      </a:rPr>
                      <m:t>𝐵</m:t>
                    </m:r>
                  </m:oMath>
                </a14:m>
                <a:r>
                  <a:rPr lang="en-US" altLang="zh-CN" sz="2400" dirty="0"/>
                  <a:t>: modulus</a:t>
                </a:r>
              </a:p>
              <a:p>
                <a:pPr/>
                <a14:m>
                  <m:oMathPara xmlns:m="http://schemas.openxmlformats.org/officeDocument/2006/math">
                    <m:oMathParaPr>
                      <m:jc m:val="centerGroup"/>
                    </m:oMathParaPr>
                    <m:oMath xmlns:m="http://schemas.openxmlformats.org/officeDocument/2006/math">
                      <m:r>
                        <m:rPr>
                          <m:sty m:val="p"/>
                        </m:rPr>
                        <a:rPr lang="en-US" sz="2400" b="0" i="1" smtClean="0">
                          <a:solidFill>
                            <a:schemeClr val="tx1"/>
                          </a:solidFill>
                          <a:latin typeface="Cambria Math" panose="02040503050406030204" pitchFamily="18" charset="0"/>
                        </a:rPr>
                        <m:t>log</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&lt;</m:t>
                          </m:r>
                          <m:r>
                            <a:rPr lang="en-US" sz="2400" b="0" i="1" smtClean="0">
                              <a:solidFill>
                                <a:schemeClr val="tx1"/>
                              </a:solidFill>
                              <a:latin typeface="Cambria Math" panose="02040503050406030204" pitchFamily="18" charset="0"/>
                            </a:rPr>
                            <m:t>𝜆</m:t>
                          </m:r>
                          <m:r>
                            <a:rPr lang="en-US" sz="2400" b="0" i="1" smtClean="0">
                              <a:solidFill>
                                <a:schemeClr val="tx1"/>
                              </a:solidFill>
                              <a:latin typeface="Cambria Math" panose="02040503050406030204" pitchFamily="18" charset="0"/>
                            </a:rPr>
                            <m:t>≪ℓ</m:t>
                          </m:r>
                        </m:e>
                      </m:func>
                    </m:oMath>
                  </m:oMathPara>
                </a14:m>
                <a:endParaRPr lang="en-US" altLang="zh-CN" sz="2400" dirty="0">
                  <a:solidFill>
                    <a:schemeClr val="tx1"/>
                  </a:solidFill>
                </a:endParaRPr>
              </a:p>
            </p:txBody>
          </p:sp>
        </mc:Choice>
        <mc:Fallback xmlns="">
          <p:sp>
            <p:nvSpPr>
              <p:cNvPr id="4" name="文本框 3">
                <a:extLst>
                  <a:ext uri="{FF2B5EF4-FFF2-40B4-BE49-F238E27FC236}">
                    <a16:creationId xmlns:a16="http://schemas.microsoft.com/office/drawing/2014/main" id="{80CCF747-045E-6D51-B4E4-C17C1A3E8861}"/>
                  </a:ext>
                </a:extLst>
              </p:cNvPr>
              <p:cNvSpPr txBox="1">
                <a:spLocks noRot="1" noChangeAspect="1" noMove="1" noResize="1" noEditPoints="1" noAdjustHandles="1" noChangeArrowheads="1" noChangeShapeType="1" noTextEdit="1"/>
              </p:cNvSpPr>
              <p:nvPr/>
            </p:nvSpPr>
            <p:spPr>
              <a:xfrm>
                <a:off x="8908585" y="4552303"/>
                <a:ext cx="3135336" cy="1569660"/>
              </a:xfrm>
              <a:prstGeom prst="rect">
                <a:avLst/>
              </a:prstGeom>
              <a:blipFill>
                <a:blip r:embed="rId7"/>
                <a:stretch>
                  <a:fillRect l="-583" t="-3113" b="-4669"/>
                </a:stretch>
              </a:blipFill>
            </p:spPr>
            <p:txBody>
              <a:bodyPr/>
              <a:lstStyle/>
              <a:p>
                <a:r>
                  <a:rPr lang="en-US">
                    <a:noFill/>
                  </a:rPr>
                  <a:t> </a:t>
                </a:r>
              </a:p>
            </p:txBody>
          </p:sp>
        </mc:Fallback>
      </mc:AlternateContent>
    </p:spTree>
    <p:extLst>
      <p:ext uri="{BB962C8B-B14F-4D97-AF65-F5344CB8AC3E}">
        <p14:creationId xmlns:p14="http://schemas.microsoft.com/office/powerpoint/2010/main" val="6634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6933F1E3-9ACA-0256-1669-A6033610212F}"/>
              </a:ext>
            </a:extLst>
          </p:cNvPr>
          <p:cNvSpPr txBox="1">
            <a:spLocks/>
          </p:cNvSpPr>
          <p:nvPr/>
        </p:nvSpPr>
        <p:spPr>
          <a:xfrm>
            <a:off x="838200" y="4635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This Work</a:t>
            </a:r>
          </a:p>
        </p:txBody>
      </p:sp>
      <p:sp>
        <p:nvSpPr>
          <p:cNvPr id="12" name="内容占位符 2">
            <a:extLst>
              <a:ext uri="{FF2B5EF4-FFF2-40B4-BE49-F238E27FC236}">
                <a16:creationId xmlns:a16="http://schemas.microsoft.com/office/drawing/2014/main" id="{859E36C8-BC62-9045-EB2F-81AC30C436F4}"/>
              </a:ext>
            </a:extLst>
          </p:cNvPr>
          <p:cNvSpPr txBox="1">
            <a:spLocks/>
          </p:cNvSpPr>
          <p:nvPr/>
        </p:nvSpPr>
        <p:spPr>
          <a:xfrm>
            <a:off x="838200" y="3961302"/>
            <a:ext cx="8596313" cy="24331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This work: LERNA</a:t>
            </a:r>
          </a:p>
          <a:p>
            <a:r>
              <a:rPr lang="en-US" sz="3200" dirty="0"/>
              <a:t>Reusable setup + </a:t>
            </a:r>
            <a:r>
              <a:rPr lang="en-US" sz="3200" dirty="0">
                <a:solidFill>
                  <a:schemeClr val="accent6">
                    <a:lumMod val="75000"/>
                  </a:schemeClr>
                </a:solidFill>
              </a:rPr>
              <a:t>3 rounds </a:t>
            </a:r>
            <a:r>
              <a:rPr lang="en-US" sz="3200" dirty="0"/>
              <a:t>per aggregation</a:t>
            </a:r>
          </a:p>
          <a:p>
            <a:r>
              <a:rPr lang="en-US" sz="3200" dirty="0">
                <a:solidFill>
                  <a:schemeClr val="accent6">
                    <a:lumMod val="75000"/>
                  </a:schemeClr>
                </a:solidFill>
              </a:rPr>
              <a:t>Fast</a:t>
            </a:r>
            <a:r>
              <a:rPr lang="en-US" sz="3200" dirty="0"/>
              <a:t> server computation</a:t>
            </a:r>
          </a:p>
        </p:txBody>
      </p:sp>
      <mc:AlternateContent xmlns:mc="http://schemas.openxmlformats.org/markup-compatibility/2006" xmlns:a14="http://schemas.microsoft.com/office/drawing/2010/main">
        <mc:Choice Requires="a14">
          <p:graphicFrame>
            <p:nvGraphicFramePr>
              <p:cNvPr id="15" name="表格 14">
                <a:extLst>
                  <a:ext uri="{FF2B5EF4-FFF2-40B4-BE49-F238E27FC236}">
                    <a16:creationId xmlns:a16="http://schemas.microsoft.com/office/drawing/2014/main" id="{C00F5D25-22A6-0B04-8AA9-ABE5CF839BF6}"/>
                  </a:ext>
                </a:extLst>
              </p:cNvPr>
              <p:cNvGraphicFramePr>
                <a:graphicFrameLocks noGrp="1"/>
              </p:cNvGraphicFramePr>
              <p:nvPr>
                <p:extLst>
                  <p:ext uri="{D42A27DB-BD31-4B8C-83A1-F6EECF244321}">
                    <p14:modId xmlns:p14="http://schemas.microsoft.com/office/powerpoint/2010/main" val="1158778183"/>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237399">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311343">
                    <a:tc>
                      <a:txBody>
                        <a:bodyPr/>
                        <a:lstStyle/>
                        <a:p>
                          <a:pPr algn="ctr"/>
                          <a:r>
                            <a:rPr lang="en-US" sz="2400" dirty="0"/>
                            <a:t>[BBGLR20]</a:t>
                          </a:r>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𝐵𝑀</m:t>
                                    </m:r>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ℓ)</m:t>
                                </m:r>
                              </m:oMath>
                            </m:oMathPara>
                          </a14:m>
                          <a:endParaRPr lang="en-US" sz="2400" dirty="0"/>
                        </a:p>
                      </a:txBody>
                      <a:tcPr>
                        <a:solidFill>
                          <a:schemeClr val="accent5">
                            <a:lumMod val="20000"/>
                            <a:lumOff val="80000"/>
                          </a:schemeClr>
                        </a:solid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m:t>
                                </m:r>
                                <m:r>
                                  <a:rPr lang="en-US" sz="2400" b="0" i="1" smtClean="0">
                                    <a:latin typeface="Cambria Math" panose="02040503050406030204" pitchFamily="18" charset="0"/>
                                  </a:rPr>
                                  <m:t>𝛿</m:t>
                                </m:r>
                                <m:r>
                                  <a:rPr lang="en-US" sz="2400" b="0" i="1" smtClean="0">
                                    <a:latin typeface="Cambria Math" panose="02040503050406030204" pitchFamily="18" charset="0"/>
                                  </a:rPr>
                                  <m:t>&lt;1</m:t>
                                </m:r>
                              </m:oMath>
                            </m:oMathPara>
                          </a14:m>
                          <a:endParaRPr lang="en-US" sz="2400" dirty="0"/>
                        </a:p>
                      </a:txBody>
                      <a:tcPr>
                        <a:solidFill>
                          <a:schemeClr val="accent5">
                            <a:lumMod val="20000"/>
                            <a:lumOff val="80000"/>
                          </a:schemeClr>
                        </a:solidFill>
                      </a:tcPr>
                    </a:tc>
                    <a:extLst>
                      <a:ext uri="{0D108BD9-81ED-4DB2-BD59-A6C34878D82A}">
                        <a16:rowId xmlns:a16="http://schemas.microsoft.com/office/drawing/2014/main" val="3237998915"/>
                      </a:ext>
                    </a:extLst>
                  </a:tr>
                  <a:tr h="2373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MicroFedML</a:t>
                          </a:r>
                          <a:r>
                            <a:rPr lang="en-US" sz="2400" baseline="-25000" dirty="0"/>
                            <a:t>2</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m:t>
                                </m:r>
                                <m:r>
                                  <a:rPr lang="en-US" sz="2400" b="0" i="1" smtClean="0">
                                    <a:solidFill>
                                      <a:srgbClr val="C00000"/>
                                    </a:solidFill>
                                    <a:latin typeface="Cambria Math" panose="02040503050406030204" pitchFamily="18" charset="0"/>
                                  </a:rPr>
                                  <m:t>𝐵</m:t>
                                </m:r>
                                <m:r>
                                  <a:rPr lang="en-US" sz="2400" b="0" i="1" smtClean="0">
                                    <a:solidFill>
                                      <a:srgbClr val="C00000"/>
                                    </a:solidFill>
                                    <a:latin typeface="Cambria Math" panose="02040503050406030204" pitchFamily="18" charset="0"/>
                                  </a:rPr>
                                  <m:t>ℓ)</m:t>
                                </m:r>
                              </m:oMath>
                            </m:oMathPara>
                          </a14:m>
                          <a:endParaRPr lang="en-US" sz="2400" b="0" dirty="0"/>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𝜆</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ℓ</m:t>
                                    </m:r>
                                  </m:e>
                                </m:d>
                              </m:oMath>
                            </m:oMathPara>
                          </a14:m>
                          <a:endParaRPr lang="en-US" sz="2400" dirty="0"/>
                        </a:p>
                      </a:txBody>
                      <a:tcPr>
                        <a:solidFill>
                          <a:schemeClr val="accent5">
                            <a:lumMod val="20000"/>
                            <a:lumOff val="80000"/>
                          </a:schemeClr>
                        </a:solidFill>
                      </a:tcPr>
                    </a:tc>
                    <a:tc>
                      <a:txBody>
                        <a:bodyPr/>
                        <a:lstStyle/>
                        <a:p>
                          <a:pPr algn="ctr"/>
                          <a:r>
                            <a:rPr lang="en-US" sz="2400" dirty="0">
                              <a:solidFill>
                                <a:schemeClr val="accent6">
                                  <a:lumMod val="75000"/>
                                </a:schemeClr>
                              </a:solidFill>
                            </a:rPr>
                            <a:t>3</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𝛾</m:t>
                                </m:r>
                                <m:r>
                                  <a:rPr lang="en-US" sz="2400" b="0" i="1" smtClean="0">
                                    <a:latin typeface="Cambria Math" panose="02040503050406030204" pitchFamily="18" charset="0"/>
                                  </a:rPr>
                                  <m:t>+2</m:t>
                                </m:r>
                                <m:r>
                                  <a:rPr lang="en-US" sz="2400" b="0" i="1" smtClean="0">
                                    <a:latin typeface="Cambria Math" panose="02040503050406030204" pitchFamily="18" charset="0"/>
                                  </a:rPr>
                                  <m:t>𝛿</m:t>
                                </m:r>
                                <m:r>
                                  <a:rPr lang="en-US" sz="2400" b="0" i="1" smtClean="0">
                                    <a:latin typeface="Cambria Math" panose="02040503050406030204" pitchFamily="18" charset="0"/>
                                  </a:rPr>
                                  <m:t>&lt;1</m:t>
                                </m:r>
                              </m:oMath>
                            </m:oMathPara>
                          </a14:m>
                          <a:endParaRPr lang="en-US" sz="2400" dirty="0"/>
                        </a:p>
                      </a:txBody>
                      <a:tcPr>
                        <a:solidFill>
                          <a:schemeClr val="accent5">
                            <a:lumMod val="20000"/>
                            <a:lumOff val="80000"/>
                          </a:schemeClr>
                        </a:solidFill>
                      </a:tcPr>
                    </a:tc>
                    <a:extLst>
                      <a:ext uri="{0D108BD9-81ED-4DB2-BD59-A6C34878D82A}">
                        <a16:rowId xmlns:a16="http://schemas.microsoft.com/office/drawing/2014/main" val="670574744"/>
                      </a:ext>
                    </a:extLst>
                  </a:tr>
                  <a:tr h="237399">
                    <a:tc>
                      <a:txBody>
                        <a:bodyPr/>
                        <a:lstStyle/>
                        <a:p>
                          <a:pPr algn="ctr"/>
                          <a:r>
                            <a:rPr lang="en-US" sz="2400" dirty="0">
                              <a:solidFill>
                                <a:schemeClr val="tx1"/>
                              </a:solidFill>
                            </a:rPr>
                            <a:t>LERNA</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latin typeface="Cambria Math" panose="02040503050406030204" pitchFamily="18" charset="0"/>
                                      </a:rPr>
                                      <m:t>ℓ</m:t>
                                    </m:r>
                                  </m:e>
                                </m:d>
                              </m:oMath>
                            </m:oMathPara>
                          </a14:m>
                          <a:endParaRPr lang="en-US" sz="2400" dirty="0"/>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solidFill>
                                          <a:schemeClr val="accent6">
                                            <a:lumMod val="75000"/>
                                          </a:schemeClr>
                                        </a:solidFill>
                                        <a:latin typeface="Cambria Math" panose="02040503050406030204" pitchFamily="18" charset="0"/>
                                      </a:rPr>
                                    </m:ctrlPr>
                                  </m:accPr>
                                  <m:e>
                                    <m:r>
                                      <a:rPr lang="en-US" sz="2400" b="0" i="1" smtClean="0">
                                        <a:solidFill>
                                          <a:schemeClr val="accent6">
                                            <a:lumMod val="75000"/>
                                          </a:schemeClr>
                                        </a:solidFill>
                                        <a:latin typeface="Cambria Math" panose="02040503050406030204" pitchFamily="18" charset="0"/>
                                      </a:rPr>
                                      <m:t>𝑂</m:t>
                                    </m:r>
                                  </m:e>
                                </m:acc>
                                <m:r>
                                  <a:rPr lang="en-US" sz="2400" b="0" i="1" smtClean="0">
                                    <a:solidFill>
                                      <a:schemeClr val="accent6">
                                        <a:lumMod val="75000"/>
                                      </a:schemeClr>
                                    </a:solidFill>
                                    <a:latin typeface="Cambria Math" panose="02040503050406030204" pitchFamily="18" charset="0"/>
                                  </a:rPr>
                                  <m:t>(</m:t>
                                </m:r>
                                <m:sSup>
                                  <m:sSupPr>
                                    <m:ctrlPr>
                                      <a:rPr lang="en-US" sz="2400" b="0" i="1" smtClean="0">
                                        <a:solidFill>
                                          <a:schemeClr val="accent6">
                                            <a:lumMod val="75000"/>
                                          </a:schemeClr>
                                        </a:solidFill>
                                        <a:latin typeface="Cambria Math" panose="02040503050406030204" pitchFamily="18" charset="0"/>
                                      </a:rPr>
                                    </m:ctrlPr>
                                  </m:sSupPr>
                                  <m:e>
                                    <m:r>
                                      <a:rPr lang="en-US" sz="2400" b="0" i="1" smtClean="0">
                                        <a:solidFill>
                                          <a:schemeClr val="accent6">
                                            <a:lumMod val="75000"/>
                                          </a:schemeClr>
                                        </a:solidFill>
                                        <a:latin typeface="Cambria Math" panose="02040503050406030204" pitchFamily="18" charset="0"/>
                                      </a:rPr>
                                      <m:t>𝜆</m:t>
                                    </m:r>
                                  </m:e>
                                  <m:sup>
                                    <m:r>
                                      <a:rPr lang="en-US" sz="2400" b="0" i="1" smtClean="0">
                                        <a:solidFill>
                                          <a:schemeClr val="accent6">
                                            <a:lumMod val="75000"/>
                                          </a:schemeClr>
                                        </a:solidFill>
                                        <a:latin typeface="Cambria Math" panose="02040503050406030204" pitchFamily="18" charset="0"/>
                                      </a:rPr>
                                      <m:t>2</m:t>
                                    </m:r>
                                  </m:sup>
                                </m:sSup>
                                <m:r>
                                  <a:rPr lang="en-US" sz="2400" b="0" i="1" smtClean="0">
                                    <a:solidFill>
                                      <a:schemeClr val="accent6">
                                        <a:lumMod val="75000"/>
                                      </a:schemeClr>
                                    </a:solidFill>
                                    <a:latin typeface="Cambria Math" panose="02040503050406030204" pitchFamily="18" charset="0"/>
                                  </a:rPr>
                                  <m:t>+</m:t>
                                </m:r>
                                <m:r>
                                  <a:rPr lang="en-US" sz="2400" b="0" i="1" smtClean="0">
                                    <a:solidFill>
                                      <a:schemeClr val="accent6">
                                        <a:lumMod val="75000"/>
                                      </a:schemeClr>
                                    </a:solidFill>
                                    <a:latin typeface="Cambria Math" panose="02040503050406030204" pitchFamily="18" charset="0"/>
                                  </a:rPr>
                                  <m:t>𝑀</m:t>
                                </m:r>
                                <m:r>
                                  <a:rPr lang="en-US" sz="2400" b="0" i="1" smtClean="0">
                                    <a:solidFill>
                                      <a:schemeClr val="accent6">
                                        <a:lumMod val="75000"/>
                                      </a:schemeClr>
                                    </a:solidFill>
                                    <a:latin typeface="Cambria Math" panose="02040503050406030204" pitchFamily="18" charset="0"/>
                                  </a:rPr>
                                  <m:t>ℓ)</m:t>
                                </m:r>
                              </m:oMath>
                            </m:oMathPara>
                          </a14:m>
                          <a:endParaRPr lang="en-US" sz="2400" dirty="0">
                            <a:solidFill>
                              <a:schemeClr val="accent6">
                                <a:lumMod val="75000"/>
                              </a:schemeClr>
                            </a:solidFill>
                          </a:endParaRP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𝑂</m:t>
                                    </m:r>
                                  </m:e>
                                </m:acc>
                                <m:r>
                                  <a:rPr lang="en-US" sz="2400" b="0" i="1" smtClean="0">
                                    <a:latin typeface="Cambria Math" panose="02040503050406030204" pitchFamily="18" charset="0"/>
                                  </a:rPr>
                                  <m:t>(ℓ+</m:t>
                                </m:r>
                                <m:r>
                                  <a:rPr lang="en-US" sz="2400" b="0" i="1" smtClean="0">
                                    <a:latin typeface="Cambria Math" panose="02040503050406030204" pitchFamily="18" charset="0"/>
                                  </a:rPr>
                                  <m:t>𝜆</m:t>
                                </m:r>
                                <m:r>
                                  <a:rPr lang="en-US" sz="2400" b="0" i="1" smtClean="0">
                                    <a:latin typeface="Cambria Math" panose="02040503050406030204" pitchFamily="18" charset="0"/>
                                  </a:rPr>
                                  <m:t>𝑀</m:t>
                                </m:r>
                                <m:r>
                                  <a:rPr lang="en-US" sz="2400" b="0" i="1" smtClean="0">
                                    <a:solidFill>
                                      <a:schemeClr val="accent6">
                                        <a:lumMod val="75000"/>
                                      </a:schemeClr>
                                    </a:solidFill>
                                    <a:latin typeface="Cambria Math" panose="02040503050406030204" pitchFamily="18" charset="0"/>
                                  </a:rPr>
                                  <m:t>𝛿</m:t>
                                </m:r>
                                <m:r>
                                  <a:rPr lang="en-US" sz="2400" b="0" i="1" smtClean="0">
                                    <a:latin typeface="Cambria Math" panose="02040503050406030204" pitchFamily="18" charset="0"/>
                                  </a:rPr>
                                  <m:t>)</m:t>
                                </m:r>
                              </m:oMath>
                            </m:oMathPara>
                          </a14:m>
                          <a:endParaRPr lang="en-US" sz="2400" dirty="0"/>
                        </a:p>
                      </a:txBody>
                      <a:tcPr>
                        <a:solidFill>
                          <a:schemeClr val="accent2">
                            <a:lumMod val="20000"/>
                            <a:lumOff val="80000"/>
                          </a:schemeClr>
                        </a:solidFill>
                      </a:tcPr>
                    </a:tc>
                    <a:tc>
                      <a:txBody>
                        <a:bodyPr/>
                        <a:lstStyle/>
                        <a:p>
                          <a:pPr algn="ctr"/>
                          <a:r>
                            <a:rPr lang="en-US" sz="2400" dirty="0">
                              <a:solidFill>
                                <a:schemeClr val="accent6">
                                  <a:lumMod val="75000"/>
                                </a:schemeClr>
                              </a:solidFill>
                            </a:rPr>
                            <a:t>3</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accent6">
                                        <a:lumMod val="75000"/>
                                      </a:schemeClr>
                                    </a:solidFill>
                                    <a:latin typeface="Cambria Math" panose="02040503050406030204" pitchFamily="18" charset="0"/>
                                  </a:rPr>
                                  <m:t>𝛾</m:t>
                                </m:r>
                                <m:r>
                                  <a:rPr lang="en-US" sz="2400" b="0" i="1" smtClean="0">
                                    <a:solidFill>
                                      <a:schemeClr val="accent6">
                                        <a:lumMod val="75000"/>
                                      </a:schemeClr>
                                    </a:solidFill>
                                    <a:latin typeface="Cambria Math" panose="02040503050406030204" pitchFamily="18" charset="0"/>
                                  </a:rPr>
                                  <m:t>+</m:t>
                                </m:r>
                                <m:r>
                                  <a:rPr lang="en-US" sz="2400" b="0" i="1" smtClean="0">
                                    <a:solidFill>
                                      <a:schemeClr val="accent6">
                                        <a:lumMod val="75000"/>
                                      </a:schemeClr>
                                    </a:solidFill>
                                    <a:latin typeface="Cambria Math" panose="02040503050406030204" pitchFamily="18" charset="0"/>
                                  </a:rPr>
                                  <m:t>𝛿</m:t>
                                </m:r>
                                <m:r>
                                  <a:rPr lang="en-US" sz="2400" b="0" i="1" smtClean="0">
                                    <a:solidFill>
                                      <a:schemeClr val="accent6">
                                        <a:lumMod val="75000"/>
                                      </a:schemeClr>
                                    </a:solidFill>
                                    <a:latin typeface="Cambria Math" panose="02040503050406030204" pitchFamily="18" charset="0"/>
                                  </a:rPr>
                                  <m:t>&lt;1</m:t>
                                </m:r>
                              </m:oMath>
                            </m:oMathPara>
                          </a14:m>
                          <a:endParaRPr lang="en-US" sz="2400" dirty="0">
                            <a:solidFill>
                              <a:schemeClr val="accent6">
                                <a:lumMod val="75000"/>
                              </a:schemeClr>
                            </a:solidFill>
                          </a:endParaRPr>
                        </a:p>
                      </a:txBody>
                      <a:tcPr>
                        <a:solidFill>
                          <a:schemeClr val="accent2">
                            <a:lumMod val="20000"/>
                            <a:lumOff val="80000"/>
                          </a:schemeClr>
                        </a:solidFill>
                      </a:tcPr>
                    </a:tc>
                    <a:extLst>
                      <a:ext uri="{0D108BD9-81ED-4DB2-BD59-A6C34878D82A}">
                        <a16:rowId xmlns:a16="http://schemas.microsoft.com/office/drawing/2014/main" val="4172649891"/>
                      </a:ext>
                    </a:extLst>
                  </a:tr>
                </a:tbl>
              </a:graphicData>
            </a:graphic>
          </p:graphicFrame>
        </mc:Choice>
        <mc:Fallback xmlns="">
          <p:graphicFrame>
            <p:nvGraphicFramePr>
              <p:cNvPr id="15" name="表格 14">
                <a:extLst>
                  <a:ext uri="{FF2B5EF4-FFF2-40B4-BE49-F238E27FC236}">
                    <a16:creationId xmlns:a16="http://schemas.microsoft.com/office/drawing/2014/main" id="{C00F5D25-22A6-0B04-8AA9-ABE5CF839BF6}"/>
                  </a:ext>
                </a:extLst>
              </p:cNvPr>
              <p:cNvGraphicFramePr>
                <a:graphicFrameLocks noGrp="1"/>
              </p:cNvGraphicFramePr>
              <p:nvPr>
                <p:extLst>
                  <p:ext uri="{D42A27DB-BD31-4B8C-83A1-F6EECF244321}">
                    <p14:modId xmlns:p14="http://schemas.microsoft.com/office/powerpoint/2010/main" val="1158778183"/>
                  </p:ext>
                </p:extLst>
              </p:nvPr>
            </p:nvGraphicFramePr>
            <p:xfrm>
              <a:off x="838200" y="1520867"/>
              <a:ext cx="10336359" cy="1802322"/>
            </p:xfrm>
            <a:graphic>
              <a:graphicData uri="http://schemas.openxmlformats.org/drawingml/2006/table">
                <a:tbl>
                  <a:tblPr firstRow="1" bandRow="1">
                    <a:tableStyleId>{5C22544A-7EE6-4342-B048-85BDC9FD1C3A}</a:tableStyleId>
                  </a:tblPr>
                  <a:tblGrid>
                    <a:gridCol w="1862137">
                      <a:extLst>
                        <a:ext uri="{9D8B030D-6E8A-4147-A177-3AD203B41FA5}">
                          <a16:colId xmlns:a16="http://schemas.microsoft.com/office/drawing/2014/main" val="3082411896"/>
                        </a:ext>
                      </a:extLst>
                    </a:gridCol>
                    <a:gridCol w="1613755">
                      <a:extLst>
                        <a:ext uri="{9D8B030D-6E8A-4147-A177-3AD203B41FA5}">
                          <a16:colId xmlns:a16="http://schemas.microsoft.com/office/drawing/2014/main" val="2432246072"/>
                        </a:ext>
                      </a:extLst>
                    </a:gridCol>
                    <a:gridCol w="2382130">
                      <a:extLst>
                        <a:ext uri="{9D8B030D-6E8A-4147-A177-3AD203B41FA5}">
                          <a16:colId xmlns:a16="http://schemas.microsoft.com/office/drawing/2014/main" val="1181349133"/>
                        </a:ext>
                      </a:extLst>
                    </a:gridCol>
                    <a:gridCol w="1966765">
                      <a:extLst>
                        <a:ext uri="{9D8B030D-6E8A-4147-A177-3AD203B41FA5}">
                          <a16:colId xmlns:a16="http://schemas.microsoft.com/office/drawing/2014/main" val="80977382"/>
                        </a:ext>
                      </a:extLst>
                    </a:gridCol>
                    <a:gridCol w="807581">
                      <a:extLst>
                        <a:ext uri="{9D8B030D-6E8A-4147-A177-3AD203B41FA5}">
                          <a16:colId xmlns:a16="http://schemas.microsoft.com/office/drawing/2014/main" val="741711313"/>
                        </a:ext>
                      </a:extLst>
                    </a:gridCol>
                    <a:gridCol w="1703991">
                      <a:extLst>
                        <a:ext uri="{9D8B030D-6E8A-4147-A177-3AD203B41FA5}">
                          <a16:colId xmlns:a16="http://schemas.microsoft.com/office/drawing/2014/main" val="2083920879"/>
                        </a:ext>
                      </a:extLst>
                    </a:gridCol>
                  </a:tblGrid>
                  <a:tr h="365760">
                    <a:tc>
                      <a:txBody>
                        <a:bodyPr/>
                        <a:lstStyle/>
                        <a:p>
                          <a:pPr algn="ctr"/>
                          <a:endParaRPr lang="en-US" dirty="0"/>
                        </a:p>
                      </a:txBody>
                      <a:tcPr/>
                    </a:tc>
                    <a:tc>
                      <a:txBody>
                        <a:bodyPr/>
                        <a:lstStyle/>
                        <a:p>
                          <a:pPr algn="ctr"/>
                          <a:r>
                            <a:rPr lang="en-US" dirty="0"/>
                            <a:t>Online Comm.</a:t>
                          </a:r>
                        </a:p>
                      </a:txBody>
                      <a:tcPr/>
                    </a:tc>
                    <a:tc>
                      <a:txBody>
                        <a:bodyPr/>
                        <a:lstStyle/>
                        <a:p>
                          <a:pPr algn="ctr"/>
                          <a:r>
                            <a:rPr lang="en-US" dirty="0"/>
                            <a:t>Server Comp.</a:t>
                          </a:r>
                        </a:p>
                      </a:txBody>
                      <a:tcPr/>
                    </a:tc>
                    <a:tc>
                      <a:txBody>
                        <a:bodyPr/>
                        <a:lstStyle/>
                        <a:p>
                          <a:pPr algn="ctr"/>
                          <a:r>
                            <a:rPr lang="en-US" dirty="0"/>
                            <a:t>Client Comp.</a:t>
                          </a:r>
                        </a:p>
                      </a:txBody>
                      <a:tcPr/>
                    </a:tc>
                    <a:tc>
                      <a:txBody>
                        <a:bodyPr/>
                        <a:lstStyle/>
                        <a:p>
                          <a:pPr algn="ctr"/>
                          <a:r>
                            <a:rPr lang="en-US" dirty="0"/>
                            <a:t>Round</a:t>
                          </a:r>
                        </a:p>
                      </a:txBody>
                      <a:tcPr/>
                    </a:tc>
                    <a:tc>
                      <a:txBody>
                        <a:bodyPr/>
                        <a:lstStyle/>
                        <a:p>
                          <a:pPr algn="ctr"/>
                          <a:r>
                            <a:rPr lang="en-US" dirty="0"/>
                            <a:t>Threshold</a:t>
                          </a:r>
                        </a:p>
                      </a:txBody>
                      <a:tcPr/>
                    </a:tc>
                    <a:extLst>
                      <a:ext uri="{0D108BD9-81ED-4DB2-BD59-A6C34878D82A}">
                        <a16:rowId xmlns:a16="http://schemas.microsoft.com/office/drawing/2014/main" val="4019975441"/>
                      </a:ext>
                    </a:extLst>
                  </a:tr>
                  <a:tr h="466154">
                    <a:tc>
                      <a:txBody>
                        <a:bodyPr/>
                        <a:lstStyle/>
                        <a:p>
                          <a:pPr algn="ctr"/>
                          <a:r>
                            <a:rPr lang="en-US" sz="2400" dirty="0"/>
                            <a:t>[BBGLR20]</a:t>
                          </a:r>
                        </a:p>
                      </a:txBody>
                      <a:tcPr>
                        <a:solidFill>
                          <a:schemeClr val="accent5">
                            <a:lumMod val="20000"/>
                            <a:lumOff val="80000"/>
                          </a:schemeClr>
                        </a:solidFill>
                      </a:tcPr>
                    </a:tc>
                    <a:tc>
                      <a:txBody>
                        <a:bodyPr/>
                        <a:lstStyle/>
                        <a:p>
                          <a:endParaRPr lang="en-US"/>
                        </a:p>
                      </a:txBody>
                      <a:tcPr>
                        <a:blipFill>
                          <a:blip r:embed="rId3"/>
                          <a:stretch>
                            <a:fillRect l="-115849" t="-84416" r="-426415" b="-235065"/>
                          </a:stretch>
                        </a:blipFill>
                      </a:tcPr>
                    </a:tc>
                    <a:tc>
                      <a:txBody>
                        <a:bodyPr/>
                        <a:lstStyle/>
                        <a:p>
                          <a:endParaRPr lang="en-US"/>
                        </a:p>
                      </a:txBody>
                      <a:tcPr>
                        <a:blipFill>
                          <a:blip r:embed="rId3"/>
                          <a:stretch>
                            <a:fillRect l="-146292" t="-84416" r="-189003" b="-235065"/>
                          </a:stretch>
                        </a:blipFill>
                      </a:tcPr>
                    </a:tc>
                    <a:tc>
                      <a:txBody>
                        <a:bodyPr/>
                        <a:lstStyle/>
                        <a:p>
                          <a:endParaRPr lang="en-US"/>
                        </a:p>
                      </a:txBody>
                      <a:tcPr>
                        <a:blipFill>
                          <a:blip r:embed="rId3"/>
                          <a:stretch>
                            <a:fillRect l="-298142" t="-84416" r="-128793" b="-235065"/>
                          </a:stretch>
                        </a:blipFill>
                      </a:tcPr>
                    </a:tc>
                    <a:tc>
                      <a:txBody>
                        <a:bodyPr/>
                        <a:lstStyle/>
                        <a:p>
                          <a:pPr algn="ctr"/>
                          <a:r>
                            <a:rPr lang="en-US" sz="2400" dirty="0">
                              <a:solidFill>
                                <a:srgbClr val="C00000"/>
                              </a:solidFill>
                            </a:rPr>
                            <a:t>4</a:t>
                          </a:r>
                        </a:p>
                      </a:txBody>
                      <a:tcPr>
                        <a:solidFill>
                          <a:schemeClr val="accent5">
                            <a:lumMod val="20000"/>
                            <a:lumOff val="80000"/>
                          </a:schemeClr>
                        </a:solidFill>
                      </a:tcPr>
                    </a:tc>
                    <a:tc>
                      <a:txBody>
                        <a:bodyPr/>
                        <a:lstStyle/>
                        <a:p>
                          <a:endParaRPr lang="en-US"/>
                        </a:p>
                      </a:txBody>
                      <a:tcPr>
                        <a:blipFill>
                          <a:blip r:embed="rId3"/>
                          <a:stretch>
                            <a:fillRect l="-506429" t="-84416" r="-1429" b="-235065"/>
                          </a:stretch>
                        </a:blipFill>
                      </a:tcPr>
                    </a:tc>
                    <a:extLst>
                      <a:ext uri="{0D108BD9-81ED-4DB2-BD59-A6C34878D82A}">
                        <a16:rowId xmlns:a16="http://schemas.microsoft.com/office/drawing/2014/main" val="3237998915"/>
                      </a:ext>
                    </a:extLst>
                  </a:tr>
                  <a:tr h="5042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MicroFedML</a:t>
                          </a:r>
                          <a:r>
                            <a:rPr lang="en-US" sz="2400" baseline="-25000" dirty="0"/>
                            <a:t>2</a:t>
                          </a:r>
                        </a:p>
                      </a:txBody>
                      <a:tcPr>
                        <a:solidFill>
                          <a:schemeClr val="accent5">
                            <a:lumMod val="20000"/>
                            <a:lumOff val="80000"/>
                          </a:schemeClr>
                        </a:solidFill>
                      </a:tcPr>
                    </a:tc>
                    <a:tc>
                      <a:txBody>
                        <a:bodyPr/>
                        <a:lstStyle/>
                        <a:p>
                          <a:endParaRPr lang="en-US"/>
                        </a:p>
                      </a:txBody>
                      <a:tcPr>
                        <a:blipFill>
                          <a:blip r:embed="rId3"/>
                          <a:stretch>
                            <a:fillRect l="-115849" t="-171084" r="-426415" b="-118072"/>
                          </a:stretch>
                        </a:blipFill>
                      </a:tcPr>
                    </a:tc>
                    <a:tc>
                      <a:txBody>
                        <a:bodyPr/>
                        <a:lstStyle/>
                        <a:p>
                          <a:endParaRPr lang="en-US"/>
                        </a:p>
                      </a:txBody>
                      <a:tcPr>
                        <a:blipFill>
                          <a:blip r:embed="rId3"/>
                          <a:stretch>
                            <a:fillRect l="-146292" t="-171084" r="-189003" b="-118072"/>
                          </a:stretch>
                        </a:blipFill>
                      </a:tcPr>
                    </a:tc>
                    <a:tc>
                      <a:txBody>
                        <a:bodyPr/>
                        <a:lstStyle/>
                        <a:p>
                          <a:endParaRPr lang="en-US"/>
                        </a:p>
                      </a:txBody>
                      <a:tcPr>
                        <a:blipFill>
                          <a:blip r:embed="rId3"/>
                          <a:stretch>
                            <a:fillRect l="-298142" t="-171084" r="-128793" b="-118072"/>
                          </a:stretch>
                        </a:blipFill>
                      </a:tcPr>
                    </a:tc>
                    <a:tc>
                      <a:txBody>
                        <a:bodyPr/>
                        <a:lstStyle/>
                        <a:p>
                          <a:pPr algn="ctr"/>
                          <a:r>
                            <a:rPr lang="en-US" sz="2400" dirty="0">
                              <a:solidFill>
                                <a:schemeClr val="accent6">
                                  <a:lumMod val="75000"/>
                                </a:schemeClr>
                              </a:solidFill>
                            </a:rPr>
                            <a:t>3</a:t>
                          </a:r>
                        </a:p>
                      </a:txBody>
                      <a:tcPr>
                        <a:solidFill>
                          <a:schemeClr val="accent5">
                            <a:lumMod val="20000"/>
                            <a:lumOff val="80000"/>
                          </a:schemeClr>
                        </a:solidFill>
                      </a:tcPr>
                    </a:tc>
                    <a:tc>
                      <a:txBody>
                        <a:bodyPr/>
                        <a:lstStyle/>
                        <a:p>
                          <a:endParaRPr lang="en-US"/>
                        </a:p>
                      </a:txBody>
                      <a:tcPr>
                        <a:blipFill>
                          <a:blip r:embed="rId3"/>
                          <a:stretch>
                            <a:fillRect l="-506429" t="-171084" r="-1429" b="-118072"/>
                          </a:stretch>
                        </a:blipFill>
                      </a:tcPr>
                    </a:tc>
                    <a:extLst>
                      <a:ext uri="{0D108BD9-81ED-4DB2-BD59-A6C34878D82A}">
                        <a16:rowId xmlns:a16="http://schemas.microsoft.com/office/drawing/2014/main" val="670574744"/>
                      </a:ext>
                    </a:extLst>
                  </a:tr>
                  <a:tr h="466154">
                    <a:tc>
                      <a:txBody>
                        <a:bodyPr/>
                        <a:lstStyle/>
                        <a:p>
                          <a:pPr algn="ctr"/>
                          <a:r>
                            <a:rPr lang="en-US" sz="2400" dirty="0">
                              <a:solidFill>
                                <a:schemeClr val="tx1"/>
                              </a:solidFill>
                            </a:rPr>
                            <a:t>LERNA</a:t>
                          </a:r>
                        </a:p>
                      </a:txBody>
                      <a:tcPr>
                        <a:solidFill>
                          <a:schemeClr val="accent2">
                            <a:lumMod val="20000"/>
                            <a:lumOff val="80000"/>
                          </a:schemeClr>
                        </a:solidFill>
                      </a:tcPr>
                    </a:tc>
                    <a:tc>
                      <a:txBody>
                        <a:bodyPr/>
                        <a:lstStyle/>
                        <a:p>
                          <a:endParaRPr lang="en-US"/>
                        </a:p>
                      </a:txBody>
                      <a:tcPr>
                        <a:blipFill>
                          <a:blip r:embed="rId3"/>
                          <a:stretch>
                            <a:fillRect l="-115849" t="-292208" r="-426415" b="-27273"/>
                          </a:stretch>
                        </a:blipFill>
                      </a:tcPr>
                    </a:tc>
                    <a:tc>
                      <a:txBody>
                        <a:bodyPr/>
                        <a:lstStyle/>
                        <a:p>
                          <a:endParaRPr lang="en-US"/>
                        </a:p>
                      </a:txBody>
                      <a:tcPr>
                        <a:blipFill>
                          <a:blip r:embed="rId3"/>
                          <a:stretch>
                            <a:fillRect l="-146292" t="-292208" r="-189003" b="-27273"/>
                          </a:stretch>
                        </a:blipFill>
                      </a:tcPr>
                    </a:tc>
                    <a:tc>
                      <a:txBody>
                        <a:bodyPr/>
                        <a:lstStyle/>
                        <a:p>
                          <a:endParaRPr lang="en-US"/>
                        </a:p>
                      </a:txBody>
                      <a:tcPr>
                        <a:blipFill>
                          <a:blip r:embed="rId3"/>
                          <a:stretch>
                            <a:fillRect l="-298142" t="-292208" r="-128793" b="-27273"/>
                          </a:stretch>
                        </a:blipFill>
                      </a:tcPr>
                    </a:tc>
                    <a:tc>
                      <a:txBody>
                        <a:bodyPr/>
                        <a:lstStyle/>
                        <a:p>
                          <a:pPr algn="ctr"/>
                          <a:r>
                            <a:rPr lang="en-US" sz="2400" dirty="0">
                              <a:solidFill>
                                <a:schemeClr val="accent6">
                                  <a:lumMod val="75000"/>
                                </a:schemeClr>
                              </a:solidFill>
                            </a:rPr>
                            <a:t>3</a:t>
                          </a:r>
                        </a:p>
                      </a:txBody>
                      <a:tcPr>
                        <a:solidFill>
                          <a:schemeClr val="accent2">
                            <a:lumMod val="20000"/>
                            <a:lumOff val="80000"/>
                          </a:schemeClr>
                        </a:solidFill>
                      </a:tcPr>
                    </a:tc>
                    <a:tc>
                      <a:txBody>
                        <a:bodyPr/>
                        <a:lstStyle/>
                        <a:p>
                          <a:endParaRPr lang="en-US"/>
                        </a:p>
                      </a:txBody>
                      <a:tcPr>
                        <a:blipFill>
                          <a:blip r:embed="rId3"/>
                          <a:stretch>
                            <a:fillRect l="-506429" t="-292208" r="-1429" b="-27273"/>
                          </a:stretch>
                        </a:blipFill>
                      </a:tcPr>
                    </a:tc>
                    <a:extLst>
                      <a:ext uri="{0D108BD9-81ED-4DB2-BD59-A6C34878D82A}">
                        <a16:rowId xmlns:a16="http://schemas.microsoft.com/office/drawing/2014/main" val="4172649891"/>
                      </a:ext>
                    </a:extLst>
                  </a:tr>
                </a:tbl>
              </a:graphicData>
            </a:graphic>
          </p:graphicFrame>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1B42698-6ACF-7B49-8557-0C7D74D9924E}"/>
                  </a:ext>
                </a:extLst>
              </p:cNvPr>
              <p:cNvSpPr txBox="1"/>
              <p:nvPr/>
            </p:nvSpPr>
            <p:spPr>
              <a:xfrm>
                <a:off x="8908585" y="4552303"/>
                <a:ext cx="3135336" cy="1569660"/>
              </a:xfrm>
              <a:prstGeom prst="rect">
                <a:avLst/>
              </a:prstGeom>
              <a:noFill/>
            </p:spPr>
            <p:txBody>
              <a:bodyPr wrap="square">
                <a:spAutoFit/>
              </a:bodyPr>
              <a:lstStyle/>
              <a:p>
                <a14:m>
                  <m:oMath xmlns:m="http://schemas.openxmlformats.org/officeDocument/2006/math">
                    <m:r>
                      <a:rPr lang="en-US" altLang="zh-CN" sz="2400" b="0" i="1" smtClean="0">
                        <a:latin typeface="Cambria Math" panose="02040503050406030204" pitchFamily="18" charset="0"/>
                      </a:rPr>
                      <m:t>𝑀</m:t>
                    </m:r>
                  </m:oMath>
                </a14:m>
                <a:r>
                  <a:rPr lang="en-US" altLang="zh-CN" sz="2400" b="0" dirty="0"/>
                  <a:t>: # clients</a:t>
                </a:r>
              </a:p>
              <a:p>
                <a14:m>
                  <m:oMath xmlns:m="http://schemas.openxmlformats.org/officeDocument/2006/math">
                    <m:r>
                      <a:rPr lang="en-US" altLang="zh-CN" sz="2400" b="0" i="1" smtClean="0">
                        <a:latin typeface="Cambria Math" panose="02040503050406030204" pitchFamily="18" charset="0"/>
                      </a:rPr>
                      <m:t>ℓ </m:t>
                    </m:r>
                  </m:oMath>
                </a14:m>
                <a:r>
                  <a:rPr lang="en-US" altLang="zh-CN" sz="2400" dirty="0"/>
                  <a:t>: Input dimension</a:t>
                </a:r>
              </a:p>
              <a:p>
                <a14:m>
                  <m:oMath xmlns:m="http://schemas.openxmlformats.org/officeDocument/2006/math">
                    <m:r>
                      <a:rPr lang="en-US" altLang="zh-CN" sz="2400" b="0" i="1" smtClean="0">
                        <a:latin typeface="Cambria Math" panose="02040503050406030204" pitchFamily="18" charset="0"/>
                      </a:rPr>
                      <m:t>𝐵</m:t>
                    </m:r>
                  </m:oMath>
                </a14:m>
                <a:r>
                  <a:rPr lang="en-US" altLang="zh-CN" sz="2400" dirty="0"/>
                  <a:t>: modulus</a:t>
                </a:r>
              </a:p>
              <a:p>
                <a:pPr/>
                <a14:m>
                  <m:oMathPara xmlns:m="http://schemas.openxmlformats.org/officeDocument/2006/math">
                    <m:oMathParaPr>
                      <m:jc m:val="centerGroup"/>
                    </m:oMathParaPr>
                    <m:oMath xmlns:m="http://schemas.openxmlformats.org/officeDocument/2006/math">
                      <m:r>
                        <m:rPr>
                          <m:sty m:val="p"/>
                        </m:rPr>
                        <a:rPr lang="en-US" sz="2400" b="0" i="1" smtClean="0">
                          <a:solidFill>
                            <a:schemeClr val="tx1"/>
                          </a:solidFill>
                          <a:latin typeface="Cambria Math" panose="02040503050406030204" pitchFamily="18" charset="0"/>
                        </a:rPr>
                        <m:t>log</m:t>
                      </m:r>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𝐵</m:t>
                      </m:r>
                      <m:r>
                        <a:rPr lang="en-US" sz="2400" b="0" i="1" smtClean="0">
                          <a:solidFill>
                            <a:schemeClr val="tx1"/>
                          </a:solidFill>
                          <a:latin typeface="Cambria Math" panose="02040503050406030204" pitchFamily="18" charset="0"/>
                        </a:rPr>
                        <m:t>,</m:t>
                      </m:r>
                      <m:func>
                        <m:funcPr>
                          <m:ctrlPr>
                            <a:rPr lang="en-US" sz="2400" b="0" i="1" smtClean="0">
                              <a:solidFill>
                                <a:schemeClr val="tx1"/>
                              </a:solidFill>
                              <a:latin typeface="Cambria Math" panose="02040503050406030204" pitchFamily="18" charset="0"/>
                            </a:rPr>
                          </m:ctrlPr>
                        </m:funcPr>
                        <m:fName>
                          <m:r>
                            <m:rPr>
                              <m:sty m:val="p"/>
                            </m:rPr>
                            <a:rPr lang="en-US" sz="2400" b="0" i="0" smtClean="0">
                              <a:solidFill>
                                <a:schemeClr val="tx1"/>
                              </a:solidFill>
                              <a:latin typeface="Cambria Math" panose="02040503050406030204" pitchFamily="18" charset="0"/>
                            </a:rPr>
                            <m:t>log</m:t>
                          </m:r>
                        </m:fName>
                        <m:e>
                          <m:r>
                            <a:rPr lang="en-US" sz="2400" b="0" i="1" smtClean="0">
                              <a:solidFill>
                                <a:schemeClr val="tx1"/>
                              </a:solidFill>
                              <a:latin typeface="Cambria Math" panose="02040503050406030204" pitchFamily="18" charset="0"/>
                            </a:rPr>
                            <m:t>𝑀</m:t>
                          </m:r>
                          <m:r>
                            <a:rPr lang="en-US" sz="2400" b="0" i="1" smtClean="0">
                              <a:solidFill>
                                <a:schemeClr val="tx1"/>
                              </a:solidFill>
                              <a:latin typeface="Cambria Math" panose="02040503050406030204" pitchFamily="18" charset="0"/>
                            </a:rPr>
                            <m:t>&lt;</m:t>
                          </m:r>
                          <m:r>
                            <a:rPr lang="en-US" sz="2400" b="0" i="1" smtClean="0">
                              <a:solidFill>
                                <a:schemeClr val="tx1"/>
                              </a:solidFill>
                              <a:latin typeface="Cambria Math" panose="02040503050406030204" pitchFamily="18" charset="0"/>
                            </a:rPr>
                            <m:t>𝜆</m:t>
                          </m:r>
                          <m:r>
                            <a:rPr lang="en-US" sz="2400" b="0" i="1" smtClean="0">
                              <a:solidFill>
                                <a:schemeClr val="tx1"/>
                              </a:solidFill>
                              <a:latin typeface="Cambria Math" panose="02040503050406030204" pitchFamily="18" charset="0"/>
                            </a:rPr>
                            <m:t>≪ℓ</m:t>
                          </m:r>
                        </m:e>
                      </m:func>
                    </m:oMath>
                  </m:oMathPara>
                </a14:m>
                <a:endParaRPr lang="en-US" altLang="zh-CN" sz="2400" dirty="0">
                  <a:solidFill>
                    <a:schemeClr val="tx1"/>
                  </a:solidFill>
                </a:endParaRPr>
              </a:p>
            </p:txBody>
          </p:sp>
        </mc:Choice>
        <mc:Fallback xmlns="">
          <p:sp>
            <p:nvSpPr>
              <p:cNvPr id="2" name="文本框 1">
                <a:extLst>
                  <a:ext uri="{FF2B5EF4-FFF2-40B4-BE49-F238E27FC236}">
                    <a16:creationId xmlns:a16="http://schemas.microsoft.com/office/drawing/2014/main" id="{51B42698-6ACF-7B49-8557-0C7D74D9924E}"/>
                  </a:ext>
                </a:extLst>
              </p:cNvPr>
              <p:cNvSpPr txBox="1">
                <a:spLocks noRot="1" noChangeAspect="1" noMove="1" noResize="1" noEditPoints="1" noAdjustHandles="1" noChangeArrowheads="1" noChangeShapeType="1" noTextEdit="1"/>
              </p:cNvSpPr>
              <p:nvPr/>
            </p:nvSpPr>
            <p:spPr>
              <a:xfrm>
                <a:off x="8908585" y="4552303"/>
                <a:ext cx="3135336" cy="1569660"/>
              </a:xfrm>
              <a:prstGeom prst="rect">
                <a:avLst/>
              </a:prstGeom>
              <a:blipFill>
                <a:blip r:embed="rId4"/>
                <a:stretch>
                  <a:fillRect l="-583" t="-3113" b="-4669"/>
                </a:stretch>
              </a:blipFill>
            </p:spPr>
            <p:txBody>
              <a:bodyPr/>
              <a:lstStyle/>
              <a:p>
                <a:r>
                  <a:rPr lang="en-US">
                    <a:noFill/>
                  </a:rPr>
                  <a:t> </a:t>
                </a:r>
              </a:p>
            </p:txBody>
          </p:sp>
        </mc:Fallback>
      </mc:AlternateContent>
    </p:spTree>
    <p:extLst>
      <p:ext uri="{BB962C8B-B14F-4D97-AF65-F5344CB8AC3E}">
        <p14:creationId xmlns:p14="http://schemas.microsoft.com/office/powerpoint/2010/main" val="3977382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5512</TotalTime>
  <Words>6176</Words>
  <Application>Microsoft Office PowerPoint</Application>
  <PresentationFormat>宽屏</PresentationFormat>
  <Paragraphs>868</Paragraphs>
  <Slides>41</Slides>
  <Notes>39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41</vt:i4>
      </vt:variant>
    </vt:vector>
  </HeadingPairs>
  <TitlesOfParts>
    <vt:vector size="46" baseType="lpstr">
      <vt:lpstr>Arial</vt:lpstr>
      <vt:lpstr>Calibri</vt:lpstr>
      <vt:lpstr>Calibri Light</vt:lpstr>
      <vt:lpstr>Cambria Math</vt:lpstr>
      <vt:lpstr>Office 主题​​</vt:lpstr>
      <vt:lpstr>LERNA: Secure Single-Server Aggregation via Key-Homomorphic Masking</vt:lpstr>
      <vt:lpstr>PowerPoint 演示文稿</vt:lpstr>
      <vt:lpstr>PowerPoint 演示文稿</vt:lpstr>
      <vt:lpstr>PowerPoint 演示文稿</vt:lpstr>
      <vt:lpstr>PowerPoint 演示文稿</vt:lpstr>
      <vt:lpstr>PowerPoint 演示文稿</vt:lpstr>
      <vt:lpstr>Prior Works</vt:lpstr>
      <vt:lpstr>Prior Works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Hanjun Li</dc:creator>
  <cp:lastModifiedBy>Hanjun Li</cp:lastModifiedBy>
  <cp:revision>100</cp:revision>
  <dcterms:created xsi:type="dcterms:W3CDTF">2023-11-24T18:27:39Z</dcterms:created>
  <dcterms:modified xsi:type="dcterms:W3CDTF">2023-12-05T22:03:57Z</dcterms:modified>
</cp:coreProperties>
</file>