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F7"/>
    <a:srgbClr val="7C7855"/>
    <a:srgbClr val="525450"/>
    <a:srgbClr val="FD5249"/>
    <a:srgbClr val="E6E6E6"/>
    <a:srgbClr val="59FFA0"/>
    <a:srgbClr val="FD3F35"/>
    <a:srgbClr val="FC3022"/>
    <a:srgbClr val="87D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E25E9-FFF3-466C-889F-2228F9498D69}" v="478" dt="2023-11-20T16:02:39.421"/>
    <p1510:client id="{A734A1D6-9FEB-3342-982B-E5A60939B2AD}" v="242" dt="2023-11-20T14:19:54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3F1F-B130-4528-A767-F0FA89359FD4}" type="datetimeFigureOut">
              <a:rPr lang="it-IT" smtClean="0"/>
              <a:t>02/12/2023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51865-915C-49B1-926C-6CA5624F0C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7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85.sv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87.svg"/><Relationship Id="rId10" Type="http://schemas.openxmlformats.org/officeDocument/2006/relationships/image" Target="../media/image100.png"/><Relationship Id="rId4" Type="http://schemas.openxmlformats.org/officeDocument/2006/relationships/image" Target="../media/image86.png"/><Relationship Id="rId9" Type="http://schemas.openxmlformats.org/officeDocument/2006/relationships/image" Target="../media/image9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26.svg"/><Relationship Id="rId7" Type="http://schemas.openxmlformats.org/officeDocument/2006/relationships/image" Target="../media/image840.png"/><Relationship Id="rId12" Type="http://schemas.openxmlformats.org/officeDocument/2006/relationships/image" Target="../media/image9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0.png"/><Relationship Id="rId11" Type="http://schemas.openxmlformats.org/officeDocument/2006/relationships/image" Target="../media/image90.png"/><Relationship Id="rId5" Type="http://schemas.openxmlformats.org/officeDocument/2006/relationships/image" Target="../media/image28.svg"/><Relationship Id="rId10" Type="http://schemas.openxmlformats.org/officeDocument/2006/relationships/image" Target="../media/image89.png"/><Relationship Id="rId4" Type="http://schemas.openxmlformats.org/officeDocument/2006/relationships/image" Target="../media/image27.png"/><Relationship Id="rId9" Type="http://schemas.openxmlformats.org/officeDocument/2006/relationships/image" Target="../media/image8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7" Type="http://schemas.openxmlformats.org/officeDocument/2006/relationships/image" Target="../media/image92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0.png"/><Relationship Id="rId5" Type="http://schemas.openxmlformats.org/officeDocument/2006/relationships/image" Target="../media/image103.png"/><Relationship Id="rId4" Type="http://schemas.openxmlformats.org/officeDocument/2006/relationships/image" Target="../media/image9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svg"/><Relationship Id="rId7" Type="http://schemas.openxmlformats.org/officeDocument/2006/relationships/image" Target="../media/image13.sv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7.svg"/><Relationship Id="rId3" Type="http://schemas.openxmlformats.org/officeDocument/2006/relationships/image" Target="../media/image15.svg"/><Relationship Id="rId7" Type="http://schemas.openxmlformats.org/officeDocument/2006/relationships/image" Target="../media/image19.png"/><Relationship Id="rId12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12" Type="http://schemas.openxmlformats.org/officeDocument/2006/relationships/image" Target="../media/image35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sv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48.png"/><Relationship Id="rId3" Type="http://schemas.openxmlformats.org/officeDocument/2006/relationships/image" Target="../media/image26.svg"/><Relationship Id="rId21" Type="http://schemas.openxmlformats.org/officeDocument/2006/relationships/image" Target="../media/image51.png"/><Relationship Id="rId7" Type="http://schemas.openxmlformats.org/officeDocument/2006/relationships/image" Target="../media/image40.png"/><Relationship Id="rId17" Type="http://schemas.openxmlformats.org/officeDocument/2006/relationships/image" Target="../media/image47.png"/><Relationship Id="rId2" Type="http://schemas.openxmlformats.org/officeDocument/2006/relationships/image" Target="../media/image25.png"/><Relationship Id="rId16" Type="http://schemas.openxmlformats.org/officeDocument/2006/relationships/image" Target="../media/image45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28.svg"/><Relationship Id="rId15" Type="http://schemas.openxmlformats.org/officeDocument/2006/relationships/image" Target="../media/image44.png"/><Relationship Id="rId19" Type="http://schemas.openxmlformats.org/officeDocument/2006/relationships/image" Target="../media/image49.png"/><Relationship Id="rId4" Type="http://schemas.openxmlformats.org/officeDocument/2006/relationships/image" Target="../media/image27.png"/><Relationship Id="rId9" Type="http://schemas.openxmlformats.org/officeDocument/2006/relationships/image" Target="../media/image42.svg"/><Relationship Id="rId1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sv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26.svg"/><Relationship Id="rId7" Type="http://schemas.openxmlformats.org/officeDocument/2006/relationships/image" Target="../media/image53.png"/><Relationship Id="rId12" Type="http://schemas.openxmlformats.org/officeDocument/2006/relationships/image" Target="../media/image58.svg"/><Relationship Id="rId17" Type="http://schemas.openxmlformats.org/officeDocument/2006/relationships/image" Target="../media/image63.png"/><Relationship Id="rId2" Type="http://schemas.openxmlformats.org/officeDocument/2006/relationships/image" Target="../media/image25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28.svg"/><Relationship Id="rId15" Type="http://schemas.openxmlformats.org/officeDocument/2006/relationships/image" Target="../media/image61.png"/><Relationship Id="rId10" Type="http://schemas.openxmlformats.org/officeDocument/2006/relationships/image" Target="../media/image56.svg"/><Relationship Id="rId19" Type="http://schemas.openxmlformats.org/officeDocument/2006/relationships/image" Target="../media/image65.png"/><Relationship Id="rId4" Type="http://schemas.openxmlformats.org/officeDocument/2006/relationships/image" Target="../media/image27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0.png"/><Relationship Id="rId3" Type="http://schemas.openxmlformats.org/officeDocument/2006/relationships/image" Target="../media/image26.svg"/><Relationship Id="rId7" Type="http://schemas.openxmlformats.org/officeDocument/2006/relationships/image" Target="../media/image67.png"/><Relationship Id="rId12" Type="http://schemas.openxmlformats.org/officeDocument/2006/relationships/image" Target="../media/image6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62.png"/><Relationship Id="rId5" Type="http://schemas.openxmlformats.org/officeDocument/2006/relationships/image" Target="../media/image28.svg"/><Relationship Id="rId10" Type="http://schemas.openxmlformats.org/officeDocument/2006/relationships/image" Target="../media/image69.png"/><Relationship Id="rId4" Type="http://schemas.openxmlformats.org/officeDocument/2006/relationships/image" Target="../media/image27.png"/><Relationship Id="rId9" Type="http://schemas.openxmlformats.org/officeDocument/2006/relationships/image" Target="../media/image60.png"/><Relationship Id="rId14" Type="http://schemas.openxmlformats.org/officeDocument/2006/relationships/image" Target="../media/image7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68.png"/><Relationship Id="rId3" Type="http://schemas.openxmlformats.org/officeDocument/2006/relationships/image" Target="../media/image26.svg"/><Relationship Id="rId7" Type="http://schemas.openxmlformats.org/officeDocument/2006/relationships/image" Target="../media/image73.png"/><Relationship Id="rId12" Type="http://schemas.openxmlformats.org/officeDocument/2006/relationships/image" Target="../media/image60.png"/><Relationship Id="rId2" Type="http://schemas.openxmlformats.org/officeDocument/2006/relationships/image" Target="../media/image25.png"/><Relationship Id="rId16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62.png"/><Relationship Id="rId5" Type="http://schemas.openxmlformats.org/officeDocument/2006/relationships/image" Target="../media/image28.svg"/><Relationship Id="rId15" Type="http://schemas.openxmlformats.org/officeDocument/2006/relationships/image" Target="../media/image63.png"/><Relationship Id="rId4" Type="http://schemas.openxmlformats.org/officeDocument/2006/relationships/image" Target="../media/image27.png"/><Relationship Id="rId14" Type="http://schemas.openxmlformats.org/officeDocument/2006/relationships/image" Target="../media/image74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8.png"/><Relationship Id="rId3" Type="http://schemas.openxmlformats.org/officeDocument/2006/relationships/image" Target="../media/image26.svg"/><Relationship Id="rId7" Type="http://schemas.openxmlformats.org/officeDocument/2006/relationships/image" Target="../media/image77.png"/><Relationship Id="rId12" Type="http://schemas.openxmlformats.org/officeDocument/2006/relationships/image" Target="../media/image7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64.png"/><Relationship Id="rId5" Type="http://schemas.openxmlformats.org/officeDocument/2006/relationships/image" Target="../media/image28.svg"/><Relationship Id="rId15" Type="http://schemas.openxmlformats.org/officeDocument/2006/relationships/image" Target="../media/image79.png"/><Relationship Id="rId10" Type="http://schemas.openxmlformats.org/officeDocument/2006/relationships/image" Target="../media/image63.png"/><Relationship Id="rId4" Type="http://schemas.openxmlformats.org/officeDocument/2006/relationships/image" Target="../media/image27.png"/><Relationship Id="rId9" Type="http://schemas.openxmlformats.org/officeDocument/2006/relationships/image" Target="../media/image62.png"/><Relationship Id="rId14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4205" y="1458485"/>
            <a:ext cx="8587735" cy="143031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de-DE" sz="4000">
                <a:solidFill>
                  <a:srgbClr val="525450"/>
                </a:solidFill>
                <a:latin typeface="sans-serif"/>
                <a:ea typeface="+mj-lt"/>
                <a:cs typeface="+mj-lt"/>
              </a:rPr>
              <a:t>Non-Interactive </a:t>
            </a:r>
            <a:r>
              <a:rPr lang="de-DE" sz="4000" err="1">
                <a:solidFill>
                  <a:srgbClr val="525450"/>
                </a:solidFill>
                <a:latin typeface="sans-serif"/>
                <a:ea typeface="+mj-lt"/>
                <a:cs typeface="+mj-lt"/>
              </a:rPr>
              <a:t>Commitment</a:t>
            </a:r>
            <a:r>
              <a:rPr lang="de-DE" sz="4000">
                <a:solidFill>
                  <a:srgbClr val="525450"/>
                </a:solidFill>
                <a:latin typeface="sans-serif"/>
                <a:ea typeface="+mj-lt"/>
                <a:cs typeface="+mj-lt"/>
              </a:rPr>
              <a:t> </a:t>
            </a:r>
            <a:r>
              <a:rPr lang="de-DE" sz="4000" err="1">
                <a:solidFill>
                  <a:srgbClr val="525450"/>
                </a:solidFill>
                <a:latin typeface="sans-serif"/>
                <a:ea typeface="+mj-lt"/>
                <a:cs typeface="+mj-lt"/>
              </a:rPr>
              <a:t>from</a:t>
            </a:r>
            <a:r>
              <a:rPr lang="de-DE" sz="4000">
                <a:solidFill>
                  <a:srgbClr val="525450"/>
                </a:solidFill>
                <a:latin typeface="sans-serif"/>
                <a:ea typeface="+mj-lt"/>
                <a:cs typeface="+mj-lt"/>
              </a:rPr>
              <a:t> Non-Transitive Group Actions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0528" y="3112891"/>
            <a:ext cx="6163935" cy="5862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u="sng" dirty="0">
                <a:solidFill>
                  <a:srgbClr val="525450"/>
                </a:solidFill>
                <a:cs typeface="Calibri"/>
              </a:rPr>
              <a:t>G. D'Alconzo¹</a:t>
            </a:r>
            <a:r>
              <a:rPr lang="de-DE" dirty="0">
                <a:solidFill>
                  <a:srgbClr val="525450"/>
                </a:solidFill>
                <a:cs typeface="Calibri"/>
              </a:rPr>
              <a:t>, A. Flamini², A. Gangemi².</a:t>
            </a:r>
            <a:endParaRPr lang="de-DE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p:pic>
        <p:nvPicPr>
          <p:cNvPr id="5" name="Immagine 4" descr="Immagine che contiene cerchio, schermata, quadrato, linea&#10;&#10;Descrizione generata automaticamente">
            <a:extLst>
              <a:ext uri="{FF2B5EF4-FFF2-40B4-BE49-F238E27FC236}">
                <a16:creationId xmlns:a16="http://schemas.microsoft.com/office/drawing/2014/main" id="{1E6965A1-156D-56C5-BE6E-30421FE1F6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82" y="4526254"/>
            <a:ext cx="1136313" cy="1136313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BEF1C12E-C0AE-D783-F826-59D5483D4381}"/>
              </a:ext>
            </a:extLst>
          </p:cNvPr>
          <p:cNvSpPr txBox="1">
            <a:spLocks/>
          </p:cNvSpPr>
          <p:nvPr/>
        </p:nvSpPr>
        <p:spPr>
          <a:xfrm>
            <a:off x="1710528" y="3532731"/>
            <a:ext cx="6163935" cy="9935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>
                <a:solidFill>
                  <a:srgbClr val="525450"/>
                </a:solidFill>
                <a:cs typeface="Calibri"/>
              </a:rPr>
              <a:t>¹Polytechnic </a:t>
            </a:r>
            <a:r>
              <a:rPr lang="de-DE" sz="2000" dirty="0" err="1">
                <a:solidFill>
                  <a:srgbClr val="525450"/>
                </a:solidFill>
                <a:cs typeface="Calibri"/>
              </a:rPr>
              <a:t>of</a:t>
            </a:r>
            <a:r>
              <a:rPr lang="de-DE" sz="2000" dirty="0">
                <a:solidFill>
                  <a:srgbClr val="525450"/>
                </a:solidFill>
                <a:cs typeface="Calibri"/>
              </a:rPr>
              <a:t> Turin, </a:t>
            </a:r>
            <a:r>
              <a:rPr lang="de-DE" sz="2000" dirty="0" err="1">
                <a:solidFill>
                  <a:srgbClr val="525450"/>
                </a:solidFill>
                <a:cs typeface="Calibri"/>
              </a:rPr>
              <a:t>Italy</a:t>
            </a:r>
            <a:br>
              <a:rPr lang="de-DE" sz="2000" dirty="0">
                <a:solidFill>
                  <a:srgbClr val="525450"/>
                </a:solidFill>
                <a:cs typeface="Calibri"/>
              </a:rPr>
            </a:br>
            <a:r>
              <a:rPr lang="de-DE" sz="2000" dirty="0">
                <a:solidFill>
                  <a:srgbClr val="525450"/>
                </a:solidFill>
                <a:cs typeface="Calibri"/>
              </a:rPr>
              <a:t>²University </a:t>
            </a:r>
            <a:r>
              <a:rPr lang="de-DE" sz="2000" dirty="0" err="1">
                <a:solidFill>
                  <a:srgbClr val="525450"/>
                </a:solidFill>
                <a:cs typeface="Calibri"/>
              </a:rPr>
              <a:t>of</a:t>
            </a:r>
            <a:r>
              <a:rPr lang="de-DE" sz="2000" dirty="0">
                <a:solidFill>
                  <a:srgbClr val="525450"/>
                </a:solidFill>
                <a:cs typeface="Calibri"/>
              </a:rPr>
              <a:t> Trento, </a:t>
            </a:r>
            <a:r>
              <a:rPr lang="de-DE" sz="2000" dirty="0" err="1">
                <a:solidFill>
                  <a:srgbClr val="525450"/>
                </a:solidFill>
                <a:cs typeface="Calibri"/>
              </a:rPr>
              <a:t>Italy</a:t>
            </a:r>
            <a:endParaRPr lang="de-DE" sz="2000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3A8CE2EC-A8EC-934B-6352-B447EB4A0201}"/>
              </a:ext>
            </a:extLst>
          </p:cNvPr>
          <p:cNvSpPr txBox="1">
            <a:spLocks/>
          </p:cNvSpPr>
          <p:nvPr/>
        </p:nvSpPr>
        <p:spPr>
          <a:xfrm>
            <a:off x="6906857" y="4632175"/>
            <a:ext cx="2494625" cy="9935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2000" dirty="0" err="1">
                <a:solidFill>
                  <a:srgbClr val="525450"/>
                </a:solidFill>
                <a:cs typeface="Calibri"/>
              </a:rPr>
              <a:t>Asiacrypt</a:t>
            </a:r>
            <a:r>
              <a:rPr lang="de-DE" sz="2000" dirty="0">
                <a:solidFill>
                  <a:srgbClr val="525450"/>
                </a:solidFill>
                <a:cs typeface="Calibri"/>
              </a:rPr>
              <a:t> 2023</a:t>
            </a:r>
            <a:br>
              <a:rPr lang="de-DE" sz="2000" dirty="0">
                <a:solidFill>
                  <a:srgbClr val="525450"/>
                </a:solidFill>
                <a:cs typeface="Calibri"/>
              </a:rPr>
            </a:br>
            <a:r>
              <a:rPr lang="de-DE" sz="2000" dirty="0">
                <a:solidFill>
                  <a:srgbClr val="525450"/>
                </a:solidFill>
                <a:cs typeface="Calibri"/>
              </a:rPr>
              <a:t>Guangzhou, China</a:t>
            </a:r>
            <a:br>
              <a:rPr lang="de-DE" sz="2000" dirty="0">
                <a:solidFill>
                  <a:srgbClr val="525450"/>
                </a:solidFill>
                <a:cs typeface="Calibri"/>
              </a:rPr>
            </a:br>
            <a:r>
              <a:rPr lang="de-DE" sz="2000" dirty="0" err="1">
                <a:solidFill>
                  <a:srgbClr val="525450"/>
                </a:solidFill>
                <a:cs typeface="Calibri"/>
              </a:rPr>
              <a:t>December</a:t>
            </a:r>
            <a:r>
              <a:rPr lang="de-DE" sz="2000" dirty="0">
                <a:solidFill>
                  <a:srgbClr val="525450"/>
                </a:solidFill>
                <a:cs typeface="Calibri"/>
              </a:rPr>
              <a:t> 6</a:t>
            </a:r>
            <a:endParaRPr lang="de-DE" sz="2000" dirty="0">
              <a:solidFill>
                <a:srgbClr val="52545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4360224" cy="1305771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The Framework</a:t>
            </a:r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7832FFD4-DA37-21EA-458F-0931D63075A7}"/>
              </a:ext>
            </a:extLst>
          </p:cNvPr>
          <p:cNvSpPr txBox="1">
            <a:spLocks/>
          </p:cNvSpPr>
          <p:nvPr/>
        </p:nvSpPr>
        <p:spPr>
          <a:xfrm>
            <a:off x="1353445" y="1567477"/>
            <a:ext cx="8855157" cy="5832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err="1">
                <a:solidFill>
                  <a:srgbClr val="525450"/>
                </a:solidFill>
                <a:cs typeface="Calibri"/>
              </a:rPr>
              <a:t>Ingredients</a:t>
            </a:r>
            <a:r>
              <a:rPr lang="it-IT" sz="2400">
                <a:solidFill>
                  <a:srgbClr val="525450"/>
                </a:solidFill>
                <a:cs typeface="Calibri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egnaposto contenuto 2">
                <a:extLst>
                  <a:ext uri="{FF2B5EF4-FFF2-40B4-BE49-F238E27FC236}">
                    <a16:creationId xmlns:a16="http://schemas.microsoft.com/office/drawing/2014/main" id="{CFEEF938-8FA9-8E64-1117-E46A1A9288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85039" y="2014604"/>
                <a:ext cx="8469209" cy="52674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/>
                <a:r>
                  <a:rPr lang="it-IT" sz="2400" i="1" dirty="0">
                    <a:solidFill>
                      <a:srgbClr val="525450"/>
                    </a:solidFill>
                    <a:cs typeface="Calibri"/>
                  </a:rPr>
                  <a:t>Invariant </a:t>
                </a:r>
                <a:r>
                  <a:rPr lang="it-IT" sz="2400" i="1" dirty="0" err="1">
                    <a:solidFill>
                      <a:srgbClr val="525450"/>
                    </a:solidFill>
                    <a:cs typeface="Calibri"/>
                  </a:rPr>
                  <a:t>function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r>
                      <a:rPr lang="it-IT" sz="2400" b="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:</m:t>
                    </m:r>
                    <m:r>
                      <a:rPr lang="it-IT" sz="2400" b="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𝑋</m:t>
                    </m:r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→</m:t>
                    </m:r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𝑇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such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that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</m:d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 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9" name="Segnaposto contenuto 2">
                <a:extLst>
                  <a:ext uri="{FF2B5EF4-FFF2-40B4-BE49-F238E27FC236}">
                    <a16:creationId xmlns:a16="http://schemas.microsoft.com/office/drawing/2014/main" id="{CFEEF938-8FA9-8E64-1117-E46A1A928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039" y="2014604"/>
                <a:ext cx="8469209" cy="526742"/>
              </a:xfrm>
              <a:prstGeom prst="rect">
                <a:avLst/>
              </a:prstGeom>
              <a:blipFill>
                <a:blip r:embed="rId2"/>
                <a:stretch>
                  <a:fillRect l="-1008" t="-16092" b="-57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egnaposto contenuto 2">
                <a:extLst>
                  <a:ext uri="{FF2B5EF4-FFF2-40B4-BE49-F238E27FC236}">
                    <a16:creationId xmlns:a16="http://schemas.microsoft.com/office/drawing/2014/main" id="{BDCD29D0-5E8A-6B4A-9AD7-DE2A8BB227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85039" y="2450032"/>
                <a:ext cx="8855157" cy="88300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Arial"/>
                  <a:buChar char="•"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Let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𝑇</m:t>
                        </m:r>
                      </m:e>
                      <m:sup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′</m:t>
                        </m:r>
                      </m:sup>
                    </m:sSup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⊆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𝑋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,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then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⋅</m:t>
                        </m:r>
                      </m:e>
                    </m:d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:</m:t>
                    </m:r>
                    <m:sSup>
                      <m:sSup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𝑇</m:t>
                        </m:r>
                      </m:e>
                      <m:sup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′</m:t>
                        </m:r>
                      </m:sup>
                    </m:sSup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→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𝑋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 </a:t>
                </a:r>
                <a:r>
                  <a:rPr lang="it-IT" sz="2400" i="1" dirty="0" err="1">
                    <a:solidFill>
                      <a:srgbClr val="525450"/>
                    </a:solidFill>
                    <a:cs typeface="Calibri"/>
                  </a:rPr>
                  <a:t>canonical</a:t>
                </a:r>
                <a:r>
                  <a:rPr lang="it-IT" sz="2400" i="1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i="1" dirty="0" err="1">
                    <a:solidFill>
                      <a:srgbClr val="525450"/>
                    </a:solidFill>
                    <a:cs typeface="Calibri"/>
                  </a:rPr>
                  <a:t>map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for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if</a:t>
                </a:r>
                <a:br>
                  <a:rPr lang="it-IT" sz="2400" dirty="0">
                    <a:solidFill>
                      <a:srgbClr val="525450"/>
                    </a:solidFill>
                    <a:cs typeface="Calibri"/>
                  </a:rPr>
                </a:b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d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𝑡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.</m:t>
                    </m:r>
                  </m:oMath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28" name="Segnaposto contenuto 2">
                <a:extLst>
                  <a:ext uri="{FF2B5EF4-FFF2-40B4-BE49-F238E27FC236}">
                    <a16:creationId xmlns:a16="http://schemas.microsoft.com/office/drawing/2014/main" id="{BDCD29D0-5E8A-6B4A-9AD7-DE2A8BB22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039" y="2450032"/>
                <a:ext cx="8855157" cy="883002"/>
              </a:xfrm>
              <a:prstGeom prst="rect">
                <a:avLst/>
              </a:prstGeom>
              <a:blipFill>
                <a:blip r:embed="rId3"/>
                <a:stretch>
                  <a:fillRect l="-964" t="-5517" b="-27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67A16E17-A796-D897-41FA-ADC59A80249A}"/>
                  </a:ext>
                </a:extLst>
              </p:cNvPr>
              <p:cNvSpPr txBox="1"/>
              <p:nvPr/>
            </p:nvSpPr>
            <p:spPr>
              <a:xfrm>
                <a:off x="1785274" y="3261617"/>
                <a:ext cx="7163415" cy="184665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342900" indent="-342900">
                  <a:buFont typeface="Arial"/>
                  <a:buChar char="•"/>
                </a:pP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Easy: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recognize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and compute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for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any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𝑡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𝑇</m:t>
                        </m:r>
                      </m:e>
                      <m:sup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′</m:t>
                        </m:r>
                      </m:sup>
                    </m:sSup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;</a:t>
                </a:r>
                <a:r>
                  <a:rPr lang="en-US" sz="2400" dirty="0">
                    <a:solidFill>
                      <a:srgbClr val="525450"/>
                    </a:solidFill>
                    <a:cs typeface="Arial"/>
                  </a:rPr>
                  <a:t>​</a:t>
                </a:r>
                <a:endParaRPr lang="it-IT" dirty="0">
                  <a:cs typeface="Calibri" panose="020F0502020204030204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Hard: computing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in general.</a:t>
                </a:r>
                <a:br>
                  <a:rPr lang="it-IT" sz="2400" dirty="0">
                    <a:solidFill>
                      <a:srgbClr val="525450"/>
                    </a:solidFill>
                    <a:cs typeface="Arial"/>
                  </a:rPr>
                </a:b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In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particular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,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we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have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the following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assumption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:</a:t>
                </a:r>
                <a:br>
                  <a:rPr lang="it-IT" sz="2400" dirty="0">
                    <a:solidFill>
                      <a:srgbClr val="525450"/>
                    </a:solidFill>
                    <a:ea typeface="Calibri"/>
                    <a:cs typeface="Arial"/>
                  </a:rPr>
                </a:b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for </a:t>
                </a:r>
                <a:r>
                  <a:rPr lang="it-IT" sz="2400" dirty="0" err="1">
                    <a:solidFill>
                      <a:srgbClr val="525450"/>
                    </a:solidFill>
                    <a:cs typeface="Arial"/>
                  </a:rPr>
                  <a:t>any</a:t>
                </a:r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 PPT </a:t>
                </a:r>
                <a14:m>
                  <m:oMath xmlns:m="http://schemas.openxmlformats.org/officeDocument/2006/math">
                    <m:r>
                      <a:rPr lang="it-IT" sz="2400" b="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Arial"/>
                      </a:rPr>
                      <m:t>𝒜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,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𝒜</m:t>
                        </m:r>
                        <m:d>
                          <m:d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𝑔</m:t>
                            </m:r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⋆</m:t>
                            </m:r>
                            <m:d>
                              <m:dPr>
                                <m:begChr m:val="⟨"/>
                                <m:endChr m:val="⟩"/>
                                <m:ctrlPr>
                                  <a:rPr lang="it-IT" sz="2400" i="1" dirty="0" smtClean="0">
                                    <a:solidFill>
                                      <a:srgbClr val="525450"/>
                                    </a:solidFill>
                                    <a:latin typeface="Cambria Math" panose="02040503050406030204" pitchFamily="18" charset="0"/>
                                    <a:cs typeface="Arial"/>
                                  </a:rPr>
                                </m:ctrlPr>
                              </m:dPr>
                              <m:e>
                                <m:r>
                                  <a:rPr lang="it-IT" sz="2400" i="1" dirty="0" smtClean="0">
                                    <a:solidFill>
                                      <a:srgbClr val="525450"/>
                                    </a:solidFill>
                                    <a:latin typeface="Cambria Math" panose="02040503050406030204" pitchFamily="18" charset="0"/>
                                    <a:cs typeface="Arial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=</m:t>
                        </m:r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𝑡</m:t>
                        </m:r>
                      </m:e>
                    </m:d>
                    <m:r>
                      <a:rPr lang="it-IT" sz="2400" b="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≤</m:t>
                    </m:r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  <m:r>
                      <a:rPr lang="it-IT" sz="2400" i="1" dirty="0" err="1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Arial"/>
                      </a:rPr>
                      <m:t>𝑛𝑒𝑔𝑙</m:t>
                    </m:r>
                    <m:d>
                      <m:dPr>
                        <m:ctrlP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𝜆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Arial"/>
                  </a:rPr>
                  <a:t>.</a:t>
                </a:r>
                <a:endParaRPr lang="it-IT" sz="2400" dirty="0">
                  <a:solidFill>
                    <a:srgbClr val="525450"/>
                  </a:solidFill>
                  <a:ea typeface="Calibri"/>
                  <a:cs typeface="Arial"/>
                </a:endParaRP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67A16E17-A796-D897-41FA-ADC59A802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74" y="3261617"/>
                <a:ext cx="7163415" cy="1846659"/>
              </a:xfrm>
              <a:prstGeom prst="rect">
                <a:avLst/>
              </a:prstGeom>
              <a:blipFill>
                <a:blip r:embed="rId4"/>
                <a:stretch>
                  <a:fillRect l="-1191" t="-26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po 2">
            <a:extLst>
              <a:ext uri="{FF2B5EF4-FFF2-40B4-BE49-F238E27FC236}">
                <a16:creationId xmlns:a16="http://schemas.microsoft.com/office/drawing/2014/main" id="{EB7137F6-CD38-8459-7038-F02A79DF37D9}"/>
              </a:ext>
            </a:extLst>
          </p:cNvPr>
          <p:cNvGrpSpPr/>
          <p:nvPr/>
        </p:nvGrpSpPr>
        <p:grpSpPr>
          <a:xfrm>
            <a:off x="4133546" y="4965748"/>
            <a:ext cx="4889808" cy="1437085"/>
            <a:chOff x="3529867" y="4965748"/>
            <a:chExt cx="4889808" cy="1437085"/>
          </a:xfrm>
        </p:grpSpPr>
        <p:sp>
          <p:nvSpPr>
            <p:cNvPr id="15" name="Rettangolo con angoli arrotondati 14">
              <a:extLst>
                <a:ext uri="{FF2B5EF4-FFF2-40B4-BE49-F238E27FC236}">
                  <a16:creationId xmlns:a16="http://schemas.microsoft.com/office/drawing/2014/main" id="{7BC328FD-1F5C-39CF-A77D-28CFE103E010}"/>
                </a:ext>
              </a:extLst>
            </p:cNvPr>
            <p:cNvSpPr/>
            <p:nvPr/>
          </p:nvSpPr>
          <p:spPr>
            <a:xfrm>
              <a:off x="3529867" y="4965748"/>
              <a:ext cx="4889808" cy="1437085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Segnaposto contenuto 2">
                  <a:extLst>
                    <a:ext uri="{FF2B5EF4-FFF2-40B4-BE49-F238E27FC236}">
                      <a16:creationId xmlns:a16="http://schemas.microsoft.com/office/drawing/2014/main" id="{4E04DA9C-3F90-25E2-0DDF-BDF5D00EC75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805559" y="5175324"/>
                  <a:ext cx="4539451" cy="122750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We call the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tuple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,⋆,</m:t>
                          </m:r>
                          <m:r>
                            <a:rPr lang="it-IT" sz="2400" i="1" dirty="0" err="1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𝑓</m:t>
                          </m:r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⋅</m:t>
                              </m:r>
                            </m:e>
                          </m:d>
                        </m:e>
                      </m:d>
                    </m:oMath>
                  </a14:m>
                  <a:r>
                    <a:rPr lang="it-IT" sz="2400" i="1" dirty="0">
                      <a:solidFill>
                        <a:srgbClr val="525450"/>
                      </a:solidFill>
                      <a:cs typeface="Calibri"/>
                    </a:rPr>
                    <a:t> Group Action with </a:t>
                  </a:r>
                  <a:r>
                    <a:rPr lang="it-IT" sz="2400" i="1" dirty="0" err="1">
                      <a:solidFill>
                        <a:srgbClr val="525450"/>
                      </a:solidFill>
                      <a:cs typeface="Calibri"/>
                    </a:rPr>
                    <a:t>Canonical</a:t>
                  </a:r>
                  <a:r>
                    <a:rPr lang="it-IT" sz="2400" i="1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i="1" dirty="0" err="1">
                      <a:solidFill>
                        <a:srgbClr val="525450"/>
                      </a:solidFill>
                      <a:cs typeface="Calibri"/>
                    </a:rPr>
                    <a:t>Elements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(GACE).</a:t>
                  </a:r>
                </a:p>
              </p:txBody>
            </p:sp>
          </mc:Choice>
          <mc:Fallback xmlns="">
            <p:sp>
              <p:nvSpPr>
                <p:cNvPr id="33" name="Segnaposto contenuto 2">
                  <a:extLst>
                    <a:ext uri="{FF2B5EF4-FFF2-40B4-BE49-F238E27FC236}">
                      <a16:creationId xmlns:a16="http://schemas.microsoft.com/office/drawing/2014/main" id="{4E04DA9C-3F90-25E2-0DDF-BDF5D00EC7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559" y="5175324"/>
                  <a:ext cx="4539451" cy="1227509"/>
                </a:xfrm>
                <a:prstGeom prst="rect">
                  <a:avLst/>
                </a:prstGeom>
                <a:blipFill>
                  <a:blip r:embed="rId5"/>
                  <a:stretch>
                    <a:fillRect l="-2013" t="-6965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egnaposto contenuto 2">
                <a:extLst>
                  <a:ext uri="{FF2B5EF4-FFF2-40B4-BE49-F238E27FC236}">
                    <a16:creationId xmlns:a16="http://schemas.microsoft.com/office/drawing/2014/main" id="{4392531C-0410-5E42-F64F-74F5A6D0E9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9767" y="1097047"/>
                <a:ext cx="10458325" cy="583273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𝐺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𝑋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,⋆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,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we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need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 way to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certify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that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two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elements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lie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in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different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orbits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4" name="Segnaposto contenuto 2">
                <a:extLst>
                  <a:ext uri="{FF2B5EF4-FFF2-40B4-BE49-F238E27FC236}">
                    <a16:creationId xmlns:a16="http://schemas.microsoft.com/office/drawing/2014/main" id="{4392531C-0410-5E42-F64F-74F5A6D0E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67" y="1097047"/>
                <a:ext cx="10458325" cy="583273"/>
              </a:xfrm>
              <a:prstGeom prst="rect">
                <a:avLst/>
              </a:prstGeom>
              <a:blipFill>
                <a:blip r:embed="rId6"/>
                <a:stretch>
                  <a:fillRect l="-932" t="-145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871B497-0316-0F9B-D1DB-4AD913B7F805}"/>
              </a:ext>
            </a:extLst>
          </p:cNvPr>
          <p:cNvSpPr txBox="1">
            <a:spLocks/>
          </p:cNvSpPr>
          <p:nvPr/>
        </p:nvSpPr>
        <p:spPr>
          <a:xfrm>
            <a:off x="1717350" y="5128311"/>
            <a:ext cx="5062870" cy="10095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2400" dirty="0">
              <a:solidFill>
                <a:srgbClr val="FDFFF7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93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 dirty="0" err="1">
                <a:solidFill>
                  <a:srgbClr val="525450"/>
                </a:solidFill>
                <a:cs typeface="Calibri Light"/>
              </a:rPr>
              <a:t>Pseudorandom</a:t>
            </a:r>
            <a:r>
              <a:rPr lang="it-IT" dirty="0">
                <a:solidFill>
                  <a:srgbClr val="525450"/>
                </a:solidFill>
                <a:cs typeface="Calibri Light"/>
              </a:rPr>
              <a:t> 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Assumption</a:t>
            </a:r>
            <a:endParaRPr lang="it-IT" dirty="0">
              <a:solidFill>
                <a:srgbClr val="525450"/>
              </a:solidFill>
              <a:cs typeface="Calibri Light"/>
            </a:endParaRPr>
          </a:p>
        </p:txBody>
      </p:sp>
      <p:pic>
        <p:nvPicPr>
          <p:cNvPr id="9" name="Elemento grafico 19" descr="Un procione">
            <a:extLst>
              <a:ext uri="{FF2B5EF4-FFF2-40B4-BE49-F238E27FC236}">
                <a16:creationId xmlns:a16="http://schemas.microsoft.com/office/drawing/2014/main" id="{8DB1EE9A-30E9-4E9B-B2A3-EA8F3213E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H="1">
            <a:off x="8003877" y="1458597"/>
            <a:ext cx="1619250" cy="1619250"/>
          </a:xfrm>
          <a:prstGeom prst="rect">
            <a:avLst/>
          </a:prstGeom>
        </p:spPr>
      </p:pic>
      <p:pic>
        <p:nvPicPr>
          <p:cNvPr id="13" name="Elemento grafico 20" descr="Origami con gatto">
            <a:extLst>
              <a:ext uri="{FF2B5EF4-FFF2-40B4-BE49-F238E27FC236}">
                <a16:creationId xmlns:a16="http://schemas.microsoft.com/office/drawing/2014/main" id="{E863A1E2-15F1-4965-B7A2-B6295A9F80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94738" y="1447097"/>
            <a:ext cx="1628775" cy="1628775"/>
          </a:xfrm>
          <a:prstGeom prst="rect">
            <a:avLst/>
          </a:prstGeom>
        </p:spPr>
      </p:pic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10169F4A-6594-B1E8-2BE3-62FD7CE5A9C7}"/>
              </a:ext>
            </a:extLst>
          </p:cNvPr>
          <p:cNvCxnSpPr>
            <a:cxnSpLocks/>
          </p:cNvCxnSpPr>
          <p:nvPr/>
        </p:nvCxnSpPr>
        <p:spPr>
          <a:xfrm flipH="1">
            <a:off x="4656102" y="5628467"/>
            <a:ext cx="2879796" cy="0"/>
          </a:xfrm>
          <a:prstGeom prst="straightConnector1">
            <a:avLst/>
          </a:prstGeom>
          <a:ln w="28575">
            <a:solidFill>
              <a:srgbClr val="5254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egnaposto contenuto 2">
                <a:extLst>
                  <a:ext uri="{FF2B5EF4-FFF2-40B4-BE49-F238E27FC236}">
                    <a16:creationId xmlns:a16="http://schemas.microsoft.com/office/drawing/2014/main" id="{B251FAE4-9893-0F0B-0302-160FF24BD2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38812" y="5209660"/>
                <a:ext cx="71437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𝑠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 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𝑡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Segnaposto contenuto 2">
                <a:extLst>
                  <a:ext uri="{FF2B5EF4-FFF2-40B4-BE49-F238E27FC236}">
                    <a16:creationId xmlns:a16="http://schemas.microsoft.com/office/drawing/2014/main" id="{B251FAE4-9893-0F0B-0302-160FF24BD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812" y="5209660"/>
                <a:ext cx="714375" cy="5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uppo 14">
            <a:extLst>
              <a:ext uri="{FF2B5EF4-FFF2-40B4-BE49-F238E27FC236}">
                <a16:creationId xmlns:a16="http://schemas.microsoft.com/office/drawing/2014/main" id="{D78374D0-7D98-49E8-3F81-F47BCE539270}"/>
              </a:ext>
            </a:extLst>
          </p:cNvPr>
          <p:cNvGrpSpPr/>
          <p:nvPr/>
        </p:nvGrpSpPr>
        <p:grpSpPr>
          <a:xfrm>
            <a:off x="4854130" y="1615203"/>
            <a:ext cx="2590058" cy="1494333"/>
            <a:chOff x="5616605" y="1080365"/>
            <a:chExt cx="2590058" cy="1494333"/>
          </a:xfrm>
        </p:grpSpPr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A7FE730A-86A6-76E1-9F98-5D6620ED2650}"/>
                </a:ext>
              </a:extLst>
            </p:cNvPr>
            <p:cNvGrpSpPr/>
            <p:nvPr/>
          </p:nvGrpSpPr>
          <p:grpSpPr>
            <a:xfrm>
              <a:off x="5616605" y="1080365"/>
              <a:ext cx="2534635" cy="1494333"/>
              <a:chOff x="5616605" y="1080365"/>
              <a:chExt cx="2534635" cy="1494333"/>
            </a:xfrm>
          </p:grpSpPr>
          <p:sp>
            <p:nvSpPr>
              <p:cNvPr id="32" name="Rettangolo con angoli arrotondati 31">
                <a:extLst>
                  <a:ext uri="{FF2B5EF4-FFF2-40B4-BE49-F238E27FC236}">
                    <a16:creationId xmlns:a16="http://schemas.microsoft.com/office/drawing/2014/main" id="{95928886-FEC5-A57B-53EF-A76C76542846}"/>
                  </a:ext>
                </a:extLst>
              </p:cNvPr>
              <p:cNvSpPr/>
              <p:nvPr/>
            </p:nvSpPr>
            <p:spPr>
              <a:xfrm>
                <a:off x="5616605" y="1080365"/>
                <a:ext cx="2534635" cy="1494333"/>
              </a:xfrm>
              <a:prstGeom prst="roundRect">
                <a:avLst/>
              </a:prstGeom>
              <a:solidFill>
                <a:srgbClr val="59FF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34" name="Segnaposto contenuto 2">
                <a:extLst>
                  <a:ext uri="{FF2B5EF4-FFF2-40B4-BE49-F238E27FC236}">
                    <a16:creationId xmlns:a16="http://schemas.microsoft.com/office/drawing/2014/main" id="{06FC3AF4-F291-AF4A-5079-23AD6B9D31B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23317" y="1191886"/>
                <a:ext cx="2076450" cy="30407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b="1" dirty="0">
                    <a:solidFill>
                      <a:srgbClr val="525450"/>
                    </a:solidFill>
                    <a:cs typeface="Calibri"/>
                  </a:rPr>
                  <a:t>Public </a:t>
                </a:r>
                <a:r>
                  <a:rPr lang="it-IT" b="1" dirty="0" err="1">
                    <a:solidFill>
                      <a:srgbClr val="525450"/>
                    </a:solidFill>
                    <a:cs typeface="Calibri"/>
                  </a:rPr>
                  <a:t>parameters</a:t>
                </a:r>
                <a:r>
                  <a:rPr lang="it-IT" b="1" dirty="0">
                    <a:solidFill>
                      <a:srgbClr val="525450"/>
                    </a:solidFill>
                    <a:cs typeface="Calibri"/>
                  </a:rPr>
                  <a:t>:</a:t>
                </a:r>
                <a:endParaRPr lang="it-IT" b="1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Segnaposto contenuto 2">
                  <a:extLst>
                    <a:ext uri="{FF2B5EF4-FFF2-40B4-BE49-F238E27FC236}">
                      <a16:creationId xmlns:a16="http://schemas.microsoft.com/office/drawing/2014/main" id="{3E9BE449-A7CD-B679-1A86-EE7A21D6610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672028" y="1437837"/>
                  <a:ext cx="2534635" cy="95731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</m:t>
                          </m:r>
                        </m:e>
                      </m:d>
                      <m:r>
                        <a:rPr lang="it-IT" sz="2400" b="0" i="0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and 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𝑡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0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 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𝑡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in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lying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in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dinstict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orbits</a:t>
                  </a:r>
                  <a:r>
                    <a:rPr lang="it-IT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  <a:endParaRPr lang="it-IT" dirty="0"/>
                </a:p>
              </p:txBody>
            </p:sp>
          </mc:Choice>
          <mc:Fallback xmlns="">
            <p:sp>
              <p:nvSpPr>
                <p:cNvPr id="8" name="Segnaposto contenuto 2">
                  <a:extLst>
                    <a:ext uri="{FF2B5EF4-FFF2-40B4-BE49-F238E27FC236}">
                      <a16:creationId xmlns:a16="http://schemas.microsoft.com/office/drawing/2014/main" id="{3E9BE449-A7CD-B679-1A86-EE7A21D661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2028" y="1437837"/>
                  <a:ext cx="2534635" cy="957316"/>
                </a:xfrm>
                <a:prstGeom prst="rect">
                  <a:avLst/>
                </a:prstGeom>
                <a:blipFill>
                  <a:blip r:embed="rId7"/>
                  <a:stretch>
                    <a:fillRect l="-3606" t="-8917" b="-3694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egnaposto contenuto 2">
                <a:extLst>
                  <a:ext uri="{FF2B5EF4-FFF2-40B4-BE49-F238E27FC236}">
                    <a16:creationId xmlns:a16="http://schemas.microsoft.com/office/drawing/2014/main" id="{C827E6EC-676E-1043-A512-5E0E168ACC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55421" y="3130307"/>
                <a:ext cx="2830539" cy="249816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𝑐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r>
                        <a:rPr lang="it-IT" sz="2400" b="0" i="1" dirty="0" err="1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m:rPr>
                          <m:lit/>
                        </m:rP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{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0,1</m:t>
                      </m:r>
                      <m:r>
                        <m:rPr>
                          <m:lit/>
                        </m:rP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}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 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’ 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𝑠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←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⋆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𝑡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br>
                  <a:rPr lang="it-IT" sz="2400" i="1" dirty="0">
                    <a:solidFill>
                      <a:srgbClr val="525450"/>
                    </a:solidFill>
                    <a:latin typeface="Cambria Math" panose="02040503050406030204" pitchFamily="18" charset="0"/>
                    <a:cs typeface="Calibri"/>
                  </a:rPr>
                </a:b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if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𝑏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=1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then</a:t>
                </a:r>
                <a:br>
                  <a:rPr lang="it-IT" sz="2400" dirty="0">
                    <a:solidFill>
                      <a:srgbClr val="525450"/>
                    </a:solidFill>
                    <a:cs typeface="Calibri"/>
                  </a:rPr>
                </a:b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   t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←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𝑔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’⋆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𝑠</m:t>
                    </m:r>
                  </m:oMath>
                </a14:m>
                <a:br>
                  <a:rPr lang="it-IT" sz="2400" dirty="0">
                    <a:solidFill>
                      <a:srgbClr val="525450"/>
                    </a:solidFill>
                    <a:cs typeface="Calibri"/>
                  </a:rPr>
                </a:b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if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𝑏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=0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then</a:t>
                </a:r>
                <a:br>
                  <a:rPr lang="it-IT" sz="2400" dirty="0">
                    <a:solidFill>
                      <a:srgbClr val="525450"/>
                    </a:solidFill>
                    <a:cs typeface="Calibri"/>
                  </a:rPr>
                </a:b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   t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←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𝑔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’⋆</m:t>
                    </m:r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e>
                      <m:sub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1−</m:t>
                        </m:r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sub>
                    </m:sSub>
                  </m:oMath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  <a:p>
                <a:pPr marL="0" indent="0">
                  <a:buNone/>
                </a:pPr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20" name="Segnaposto contenuto 2">
                <a:extLst>
                  <a:ext uri="{FF2B5EF4-FFF2-40B4-BE49-F238E27FC236}">
                    <a16:creationId xmlns:a16="http://schemas.microsoft.com/office/drawing/2014/main" id="{C827E6EC-676E-1043-A512-5E0E168AC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421" y="3130307"/>
                <a:ext cx="2830539" cy="2498160"/>
              </a:xfrm>
              <a:prstGeom prst="rect">
                <a:avLst/>
              </a:prstGeom>
              <a:blipFill>
                <a:blip r:embed="rId8"/>
                <a:stretch>
                  <a:fillRect l="-3448" r="-187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1454F7D6-1030-729B-91B3-C4B2755F513E}"/>
              </a:ext>
            </a:extLst>
          </p:cNvPr>
          <p:cNvSpPr txBox="1">
            <a:spLocks/>
          </p:cNvSpPr>
          <p:nvPr/>
        </p:nvSpPr>
        <p:spPr>
          <a:xfrm>
            <a:off x="2716558" y="2665478"/>
            <a:ext cx="1645680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 err="1">
                <a:solidFill>
                  <a:srgbClr val="525450"/>
                </a:solidFill>
                <a:cs typeface="Calibri"/>
              </a:rPr>
              <a:t>Adversary</a:t>
            </a:r>
            <a:endParaRPr lang="it-IT" sz="2400" b="1" dirty="0">
              <a:solidFill>
                <a:srgbClr val="525450"/>
              </a:solidFill>
              <a:cs typeface="Calibri"/>
            </a:endParaRP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19E8261C-5C13-27B7-DC6F-1ECD47D44550}"/>
              </a:ext>
            </a:extLst>
          </p:cNvPr>
          <p:cNvSpPr txBox="1">
            <a:spLocks/>
          </p:cNvSpPr>
          <p:nvPr/>
        </p:nvSpPr>
        <p:spPr>
          <a:xfrm>
            <a:off x="8213530" y="2666269"/>
            <a:ext cx="1645680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>
                <a:solidFill>
                  <a:srgbClr val="525450"/>
                </a:solidFill>
                <a:cs typeface="Calibri"/>
              </a:rPr>
              <a:t>Challenger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egnaposto contenuto 2">
                <a:extLst>
                  <a:ext uri="{FF2B5EF4-FFF2-40B4-BE49-F238E27FC236}">
                    <a16:creationId xmlns:a16="http://schemas.microsoft.com/office/drawing/2014/main" id="{E12C8691-28EF-8C8A-BFE9-7327304C4C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69175" y="5620318"/>
                <a:ext cx="1645680" cy="74497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Guess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𝑏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’</m:t>
                    </m:r>
                  </m:oMath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  <a:p>
                <a:pPr marL="0" indent="0">
                  <a:buNone/>
                </a:pPr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16" name="Segnaposto contenuto 2">
                <a:extLst>
                  <a:ext uri="{FF2B5EF4-FFF2-40B4-BE49-F238E27FC236}">
                    <a16:creationId xmlns:a16="http://schemas.microsoft.com/office/drawing/2014/main" id="{E12C8691-28EF-8C8A-BFE9-7327304C4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175" y="5620318"/>
                <a:ext cx="1645680" cy="744976"/>
              </a:xfrm>
              <a:prstGeom prst="rect">
                <a:avLst/>
              </a:prstGeom>
              <a:blipFill>
                <a:blip r:embed="rId9"/>
                <a:stretch>
                  <a:fillRect l="-5556" t="-11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F0F5C228-09F4-5708-070C-4F55FECEC78A}"/>
              </a:ext>
            </a:extLst>
          </p:cNvPr>
          <p:cNvCxnSpPr>
            <a:cxnSpLocks/>
          </p:cNvCxnSpPr>
          <p:nvPr/>
        </p:nvCxnSpPr>
        <p:spPr>
          <a:xfrm>
            <a:off x="4656102" y="6152601"/>
            <a:ext cx="2879796" cy="0"/>
          </a:xfrm>
          <a:prstGeom prst="straightConnector1">
            <a:avLst/>
          </a:prstGeom>
          <a:ln w="28575">
            <a:solidFill>
              <a:srgbClr val="5254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egnaposto contenuto 2">
                <a:extLst>
                  <a:ext uri="{FF2B5EF4-FFF2-40B4-BE49-F238E27FC236}">
                    <a16:creationId xmlns:a16="http://schemas.microsoft.com/office/drawing/2014/main" id="{83D6A30B-6E40-A06E-EBE8-A69C1BA376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75803" y="5797066"/>
                <a:ext cx="71437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′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Segnaposto contenuto 2">
                <a:extLst>
                  <a:ext uri="{FF2B5EF4-FFF2-40B4-BE49-F238E27FC236}">
                    <a16:creationId xmlns:a16="http://schemas.microsoft.com/office/drawing/2014/main" id="{83D6A30B-6E40-A06E-EBE8-A69C1BA37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803" y="5797066"/>
                <a:ext cx="714375" cy="5041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egnaposto contenuto 2">
                <a:extLst>
                  <a:ext uri="{FF2B5EF4-FFF2-40B4-BE49-F238E27FC236}">
                    <a16:creationId xmlns:a16="http://schemas.microsoft.com/office/drawing/2014/main" id="{079CB4A0-5531-C502-65E5-B9441FE34B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55421" y="5892548"/>
                <a:ext cx="3232789" cy="74497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The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adversary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wins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if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𝑏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’=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𝑏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  <a:p>
                <a:pPr marL="0" indent="0">
                  <a:buNone/>
                </a:pPr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27" name="Segnaposto contenuto 2">
                <a:extLst>
                  <a:ext uri="{FF2B5EF4-FFF2-40B4-BE49-F238E27FC236}">
                    <a16:creationId xmlns:a16="http://schemas.microsoft.com/office/drawing/2014/main" id="{079CB4A0-5531-C502-65E5-B9441FE34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421" y="5892548"/>
                <a:ext cx="3232789" cy="744976"/>
              </a:xfrm>
              <a:prstGeom prst="rect">
                <a:avLst/>
              </a:prstGeom>
              <a:blipFill>
                <a:blip r:embed="rId11"/>
                <a:stretch>
                  <a:fillRect l="-3019" t="-11475" b="-196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33839475-7E4F-7D1B-BF30-D6ED32104F10}"/>
              </a:ext>
            </a:extLst>
          </p:cNvPr>
          <p:cNvSpPr txBox="1">
            <a:spLocks/>
          </p:cNvSpPr>
          <p:nvPr/>
        </p:nvSpPr>
        <p:spPr>
          <a:xfrm>
            <a:off x="810332" y="1041486"/>
            <a:ext cx="9789605" cy="5737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 err="1">
                <a:solidFill>
                  <a:srgbClr val="525450"/>
                </a:solidFill>
                <a:cs typeface="Calibri"/>
              </a:rPr>
              <a:t>Any</a:t>
            </a:r>
            <a:r>
              <a:rPr lang="it-IT" sz="2400" dirty="0">
                <a:solidFill>
                  <a:srgbClr val="525450"/>
                </a:solidFill>
                <a:cs typeface="Calibri"/>
              </a:rPr>
              <a:t> PPT </a:t>
            </a:r>
            <a:r>
              <a:rPr lang="it-IT" sz="2400" dirty="0" err="1">
                <a:solidFill>
                  <a:srgbClr val="525450"/>
                </a:solidFill>
                <a:cs typeface="Calibri"/>
              </a:rPr>
              <a:t>adversary</a:t>
            </a:r>
            <a:r>
              <a:rPr lang="it-IT" sz="2400" dirty="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dirty="0" err="1">
                <a:solidFill>
                  <a:srgbClr val="525450"/>
                </a:solidFill>
                <a:cs typeface="Calibri"/>
              </a:rPr>
              <a:t>wins</a:t>
            </a:r>
            <a:r>
              <a:rPr lang="it-IT" sz="2400" dirty="0">
                <a:solidFill>
                  <a:srgbClr val="525450"/>
                </a:solidFill>
                <a:cs typeface="Calibri"/>
              </a:rPr>
              <a:t> the following game with </a:t>
            </a:r>
            <a:r>
              <a:rPr lang="it-IT" sz="2400" dirty="0" err="1">
                <a:solidFill>
                  <a:srgbClr val="525450"/>
                </a:solidFill>
                <a:cs typeface="Calibri"/>
              </a:rPr>
              <a:t>negligible</a:t>
            </a:r>
            <a:r>
              <a:rPr lang="it-IT" sz="2400" dirty="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dirty="0" err="1">
                <a:solidFill>
                  <a:srgbClr val="525450"/>
                </a:solidFill>
                <a:cs typeface="Calibri"/>
              </a:rPr>
              <a:t>probability</a:t>
            </a:r>
            <a:r>
              <a:rPr lang="it-IT" sz="2400" dirty="0">
                <a:solidFill>
                  <a:srgbClr val="525450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60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Bit commitment from GACE</a:t>
            </a:r>
          </a:p>
        </p:txBody>
      </p:sp>
      <p:pic>
        <p:nvPicPr>
          <p:cNvPr id="9" name="Elemento grafico 19" descr="Cucciolo di orso sorridente">
            <a:extLst>
              <a:ext uri="{FF2B5EF4-FFF2-40B4-BE49-F238E27FC236}">
                <a16:creationId xmlns:a16="http://schemas.microsoft.com/office/drawing/2014/main" id="{8DB1EE9A-30E9-4E9B-B2A3-EA8F3213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53425" y="752475"/>
            <a:ext cx="1619250" cy="1628775"/>
          </a:xfrm>
          <a:prstGeom prst="rect">
            <a:avLst/>
          </a:prstGeom>
        </p:spPr>
      </p:pic>
      <p:pic>
        <p:nvPicPr>
          <p:cNvPr id="13" name="Elemento grafico 20" descr="Scimmia giocattolo">
            <a:extLst>
              <a:ext uri="{FF2B5EF4-FFF2-40B4-BE49-F238E27FC236}">
                <a16:creationId xmlns:a16="http://schemas.microsoft.com/office/drawing/2014/main" id="{E863A1E2-15F1-4965-B7A2-B6295A9F80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7500" y="752475"/>
            <a:ext cx="1638300" cy="1628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Segnaposto contenuto 2">
                <a:extLst>
                  <a:ext uri="{FF2B5EF4-FFF2-40B4-BE49-F238E27FC236}">
                    <a16:creationId xmlns:a16="http://schemas.microsoft.com/office/drawing/2014/main" id="{31C2E4BA-1239-3F88-9797-94284032A5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7174" y="1437801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62" name="Segnaposto contenuto 2">
                <a:extLst>
                  <a:ext uri="{FF2B5EF4-FFF2-40B4-BE49-F238E27FC236}">
                    <a16:creationId xmlns:a16="http://schemas.microsoft.com/office/drawing/2014/main" id="{31C2E4BA-1239-3F88-9797-94284032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174" y="1437801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po 4">
            <a:extLst>
              <a:ext uri="{FF2B5EF4-FFF2-40B4-BE49-F238E27FC236}">
                <a16:creationId xmlns:a16="http://schemas.microsoft.com/office/drawing/2014/main" id="{C818855F-0F97-AA6D-3FF8-BD05D11C4E06}"/>
              </a:ext>
            </a:extLst>
          </p:cNvPr>
          <p:cNvGrpSpPr/>
          <p:nvPr/>
        </p:nvGrpSpPr>
        <p:grpSpPr>
          <a:xfrm>
            <a:off x="1663462" y="5259032"/>
            <a:ext cx="8774962" cy="1126966"/>
            <a:chOff x="1663462" y="5259032"/>
            <a:chExt cx="8774962" cy="1126966"/>
          </a:xfrm>
        </p:grpSpPr>
        <p:sp>
          <p:nvSpPr>
            <p:cNvPr id="64" name="Rettangolo con angoli arrotondati 63">
              <a:extLst>
                <a:ext uri="{FF2B5EF4-FFF2-40B4-BE49-F238E27FC236}">
                  <a16:creationId xmlns:a16="http://schemas.microsoft.com/office/drawing/2014/main" id="{56E0E7B8-6DFA-7562-1BB4-54E1520430E4}"/>
                </a:ext>
              </a:extLst>
            </p:cNvPr>
            <p:cNvSpPr/>
            <p:nvPr/>
          </p:nvSpPr>
          <p:spPr>
            <a:xfrm>
              <a:off x="1663462" y="5259032"/>
              <a:ext cx="8614950" cy="965962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6" name="Segnaposto contenuto 2">
              <a:extLst>
                <a:ext uri="{FF2B5EF4-FFF2-40B4-BE49-F238E27FC236}">
                  <a16:creationId xmlns:a16="http://schemas.microsoft.com/office/drawing/2014/main" id="{6179AE8C-875D-F810-9D59-0C985431DE57}"/>
                </a:ext>
              </a:extLst>
            </p:cNvPr>
            <p:cNvSpPr txBox="1">
              <a:spLocks/>
            </p:cNvSpPr>
            <p:nvPr/>
          </p:nvSpPr>
          <p:spPr>
            <a:xfrm>
              <a:off x="2132624" y="5367544"/>
              <a:ext cx="8305800" cy="1018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Computationally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hiding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under the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Pseudorandom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assumption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.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Perfectly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binding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.</a:t>
              </a:r>
            </a:p>
          </p:txBody>
        </p: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3A706609-FA1D-5FC2-56BA-7D1224D5D590}"/>
              </a:ext>
            </a:extLst>
          </p:cNvPr>
          <p:cNvGrpSpPr/>
          <p:nvPr/>
        </p:nvGrpSpPr>
        <p:grpSpPr>
          <a:xfrm>
            <a:off x="1134231" y="3582142"/>
            <a:ext cx="9757747" cy="1489331"/>
            <a:chOff x="1134231" y="3582142"/>
            <a:chExt cx="9757747" cy="1489331"/>
          </a:xfrm>
        </p:grpSpPr>
        <p:sp>
          <p:nvSpPr>
            <p:cNvPr id="29" name="Segnaposto contenuto 2">
              <a:extLst>
                <a:ext uri="{FF2B5EF4-FFF2-40B4-BE49-F238E27FC236}">
                  <a16:creationId xmlns:a16="http://schemas.microsoft.com/office/drawing/2014/main" id="{4AC782D8-1E42-40D9-2A06-7DBB7104A1E0}"/>
                </a:ext>
              </a:extLst>
            </p:cNvPr>
            <p:cNvSpPr txBox="1">
              <a:spLocks/>
            </p:cNvSpPr>
            <p:nvPr/>
          </p:nvSpPr>
          <p:spPr>
            <a:xfrm>
              <a:off x="1134231" y="4111481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33" name="Connettore 2 32">
              <a:extLst>
                <a:ext uri="{FF2B5EF4-FFF2-40B4-BE49-F238E27FC236}">
                  <a16:creationId xmlns:a16="http://schemas.microsoft.com/office/drawing/2014/main" id="{10169F4A-6594-B1E8-2BE3-62FD7CE5A9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43602" y="4402687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707BE2F9-F12B-D750-F146-50DDDDE5800E}"/>
                </a:ext>
              </a:extLst>
            </p:cNvPr>
            <p:cNvCxnSpPr/>
            <p:nvPr/>
          </p:nvCxnSpPr>
          <p:spPr>
            <a:xfrm flipV="1">
              <a:off x="1332263" y="3582142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Segnaposto contenuto 2">
                  <a:extLst>
                    <a:ext uri="{FF2B5EF4-FFF2-40B4-BE49-F238E27FC236}">
                      <a16:creationId xmlns:a16="http://schemas.microsoft.com/office/drawing/2014/main" id="{B251FAE4-9893-0F0B-0302-160FF24BD24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451160" y="4012521"/>
                  <a:ext cx="7143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19" name="Segnaposto contenuto 2">
                  <a:extLst>
                    <a:ext uri="{FF2B5EF4-FFF2-40B4-BE49-F238E27FC236}">
                      <a16:creationId xmlns:a16="http://schemas.microsoft.com/office/drawing/2014/main" id="{B251FAE4-9893-0F0B-0302-160FF24BD2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1160" y="4012521"/>
                  <a:ext cx="714375" cy="504104"/>
                </a:xfrm>
                <a:prstGeom prst="rect">
                  <a:avLst/>
                </a:prstGeom>
                <a:blipFill>
                  <a:blip r:embed="rId7"/>
                  <a:stretch>
                    <a:fillRect l="-2564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Segnaposto contenuto 2">
                  <a:extLst>
                    <a:ext uri="{FF2B5EF4-FFF2-40B4-BE49-F238E27FC236}">
                      <a16:creationId xmlns:a16="http://schemas.microsoft.com/office/drawing/2014/main" id="{F9BAED73-38DD-E7A4-5F26-CE6E74F9D38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86146" y="4039735"/>
                  <a:ext cx="2105832" cy="103173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ea typeface="Calibri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=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⋆⟨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⟩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4" name="Segnaposto contenuto 2">
                  <a:extLst>
                    <a:ext uri="{FF2B5EF4-FFF2-40B4-BE49-F238E27FC236}">
                      <a16:creationId xmlns:a16="http://schemas.microsoft.com/office/drawing/2014/main" id="{F9BAED73-38DD-E7A4-5F26-CE6E74F9D3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6146" y="4039735"/>
                  <a:ext cx="2105832" cy="1031738"/>
                </a:xfrm>
                <a:prstGeom prst="rect">
                  <a:avLst/>
                </a:prstGeom>
                <a:blipFill>
                  <a:blip r:embed="rId8"/>
                  <a:stretch>
                    <a:fillRect l="-4335" t="-8284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95928886-FEC5-A57B-53EF-A76C76542846}"/>
              </a:ext>
            </a:extLst>
          </p:cNvPr>
          <p:cNvSpPr/>
          <p:nvPr/>
        </p:nvSpPr>
        <p:spPr>
          <a:xfrm>
            <a:off x="5636638" y="1116279"/>
            <a:ext cx="2380405" cy="1159182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06FC3AF4-F291-AF4A-5079-23AD6B9D31B6}"/>
              </a:ext>
            </a:extLst>
          </p:cNvPr>
          <p:cNvSpPr txBox="1">
            <a:spLocks/>
          </p:cNvSpPr>
          <p:nvPr/>
        </p:nvSpPr>
        <p:spPr>
          <a:xfrm>
            <a:off x="5723317" y="1191886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dirty="0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 dirty="0" err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egnaposto contenuto 2">
                <a:extLst>
                  <a:ext uri="{FF2B5EF4-FFF2-40B4-BE49-F238E27FC236}">
                    <a16:creationId xmlns:a16="http://schemas.microsoft.com/office/drawing/2014/main" id="{3E9BE449-A7CD-B679-1A86-EE7A21D6610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88411" y="1437837"/>
                <a:ext cx="2581275" cy="95731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𝐺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𝑋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,⋆,</m:t>
                        </m:r>
                        <m:r>
                          <a:rPr lang="it-IT" sz="2400" i="1" dirty="0" err="1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𝑓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d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⋅</m:t>
                            </m:r>
                          </m:e>
                        </m:d>
                      </m:e>
                    </m:d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and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0</m:t>
                        </m:r>
                      </m:sub>
                    </m:sSub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,</m:t>
                    </m:r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in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𝑇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′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8" name="Segnaposto contenuto 2">
                <a:extLst>
                  <a:ext uri="{FF2B5EF4-FFF2-40B4-BE49-F238E27FC236}">
                    <a16:creationId xmlns:a16="http://schemas.microsoft.com/office/drawing/2014/main" id="{3E9BE449-A7CD-B679-1A86-EE7A21D66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411" y="1437837"/>
                <a:ext cx="2581275" cy="957316"/>
              </a:xfrm>
              <a:prstGeom prst="rect">
                <a:avLst/>
              </a:prstGeom>
              <a:blipFill>
                <a:blip r:embed="rId9"/>
                <a:stretch>
                  <a:fillRect l="-3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po 2">
            <a:extLst>
              <a:ext uri="{FF2B5EF4-FFF2-40B4-BE49-F238E27FC236}">
                <a16:creationId xmlns:a16="http://schemas.microsoft.com/office/drawing/2014/main" id="{AB9D4E0C-1B47-5F78-D63D-A993F7DE5249}"/>
              </a:ext>
            </a:extLst>
          </p:cNvPr>
          <p:cNvGrpSpPr/>
          <p:nvPr/>
        </p:nvGrpSpPr>
        <p:grpSpPr>
          <a:xfrm>
            <a:off x="1096131" y="2092181"/>
            <a:ext cx="8098505" cy="1487006"/>
            <a:chOff x="1096131" y="2092181"/>
            <a:chExt cx="8098505" cy="1487006"/>
          </a:xfrm>
        </p:grpSpPr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44854733-B8F0-554E-1F7F-2C447F3C0856}"/>
                </a:ext>
              </a:extLst>
            </p:cNvPr>
            <p:cNvCxnSpPr/>
            <p:nvPr/>
          </p:nvCxnSpPr>
          <p:spPr>
            <a:xfrm flipV="1">
              <a:off x="5029303" y="2631038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egnaposto contenuto 2">
              <a:extLst>
                <a:ext uri="{FF2B5EF4-FFF2-40B4-BE49-F238E27FC236}">
                  <a16:creationId xmlns:a16="http://schemas.microsoft.com/office/drawing/2014/main" id="{8869C1C8-EC22-F6BF-CA9D-AE8B4027A691}"/>
                </a:ext>
              </a:extLst>
            </p:cNvPr>
            <p:cNvSpPr txBox="1">
              <a:spLocks/>
            </p:cNvSpPr>
            <p:nvPr/>
          </p:nvSpPr>
          <p:spPr>
            <a:xfrm>
              <a:off x="1096131" y="2092181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Commit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Segnaposto contenuto 2">
                  <a:extLst>
                    <a:ext uri="{FF2B5EF4-FFF2-40B4-BE49-F238E27FC236}">
                      <a16:creationId xmlns:a16="http://schemas.microsoft.com/office/drawing/2014/main" id="{5A5B2157-AF3F-92CC-A181-79F9FE0B95B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396072" y="2392827"/>
                  <a:ext cx="2238374" cy="11863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br>
                    <a:rPr lang="it-IT" sz="2400" i="1" dirty="0">
                      <a:solidFill>
                        <a:srgbClr val="525450"/>
                      </a:solidFill>
                      <a:latin typeface="Cambria Math" panose="02040503050406030204" pitchFamily="18" charset="0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=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⋆⟨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⟩</m:t>
                        </m:r>
                      </m:oMath>
                    </m:oMathPara>
                  </a14:m>
                  <a:endParaRPr lang="it-IT" dirty="0"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7" name="Segnaposto contenuto 2">
                  <a:extLst>
                    <a:ext uri="{FF2B5EF4-FFF2-40B4-BE49-F238E27FC236}">
                      <a16:creationId xmlns:a16="http://schemas.microsoft.com/office/drawing/2014/main" id="{5A5B2157-AF3F-92CC-A181-79F9FE0B95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6072" y="2392827"/>
                  <a:ext cx="2238374" cy="1186360"/>
                </a:xfrm>
                <a:prstGeom prst="rect">
                  <a:avLst/>
                </a:prstGeom>
                <a:blipFill>
                  <a:blip r:embed="rId10"/>
                  <a:stretch>
                    <a:fillRect l="-81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Segnaposto contenuto 2">
                  <a:extLst>
                    <a:ext uri="{FF2B5EF4-FFF2-40B4-BE49-F238E27FC236}">
                      <a16:creationId xmlns:a16="http://schemas.microsoft.com/office/drawing/2014/main" id="{7BAAF474-10FF-0B5C-9F86-F0C687B954E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630639" y="2252963"/>
                  <a:ext cx="4286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11" name="Segnaposto contenuto 2">
                  <a:extLst>
                    <a:ext uri="{FF2B5EF4-FFF2-40B4-BE49-F238E27FC236}">
                      <a16:creationId xmlns:a16="http://schemas.microsoft.com/office/drawing/2014/main" id="{7BAAF474-10FF-0B5C-9F86-F0C687B954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0639" y="2252963"/>
                  <a:ext cx="428625" cy="50410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Segnaposto contenuto 2">
                  <a:extLst>
                    <a:ext uri="{FF2B5EF4-FFF2-40B4-BE49-F238E27FC236}">
                      <a16:creationId xmlns:a16="http://schemas.microsoft.com/office/drawing/2014/main" id="{C827E6EC-676E-1043-A512-5E0E168ACC7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66011" y="2421311"/>
                  <a:ext cx="4286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0" name="Segnaposto contenuto 2">
                  <a:extLst>
                    <a:ext uri="{FF2B5EF4-FFF2-40B4-BE49-F238E27FC236}">
                      <a16:creationId xmlns:a16="http://schemas.microsoft.com/office/drawing/2014/main" id="{C827E6EC-676E-1043-A512-5E0E168ACC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6011" y="2421311"/>
                  <a:ext cx="428625" cy="50410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643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 dirty="0">
                <a:solidFill>
                  <a:srgbClr val="525450"/>
                </a:solidFill>
                <a:cs typeface="Calibri Light"/>
              </a:rPr>
              <a:t>A concrete 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instantiation</a:t>
            </a:r>
            <a:r>
              <a:rPr lang="it-IT" dirty="0">
                <a:solidFill>
                  <a:srgbClr val="525450"/>
                </a:solidFill>
                <a:cs typeface="Calibri Light"/>
              </a:rPr>
              <a:t> (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tensors</a:t>
            </a:r>
            <a:r>
              <a:rPr lang="it-IT" dirty="0">
                <a:solidFill>
                  <a:srgbClr val="525450"/>
                </a:solidFill>
                <a:cs typeface="Calibri Light"/>
              </a:rPr>
              <a:t>!)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CD318C54-9352-BC14-853E-58771209859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3717" y="3773180"/>
                <a:ext cx="8546653" cy="92629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It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hard to build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tensors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of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any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given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rank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,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but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for small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𝑟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we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have</a:t>
                </a:r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  <a:p>
                <a:pPr marL="0" indent="0" algn="ctr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2400" i="0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rank</m:t>
                    </m:r>
                    <m:d>
                      <m:d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naryPr>
                          <m:sub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  <m: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=1</m:t>
                            </m:r>
                          </m:sub>
                          <m:sup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𝑟</m:t>
                            </m:r>
                          </m:sup>
                          <m:e>
                            <m:sSub>
                              <m:sSubPr>
                                <m:ctrlPr>
                                  <a:rPr lang="it-IT" sz="2400" i="1" dirty="0" err="1" smtClean="0">
                                    <a:solidFill>
                                      <a:srgbClr val="525450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</m:ctrlPr>
                              </m:sSubPr>
                              <m:e>
                                <m:r>
                                  <a:rPr lang="it-IT" sz="2400" i="1" dirty="0" err="1" smtClean="0">
                                    <a:solidFill>
                                      <a:srgbClr val="525450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it-IT" sz="2400" i="1" dirty="0" err="1" smtClean="0">
                                    <a:solidFill>
                                      <a:srgbClr val="525450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⊗</m:t>
                        </m:r>
                        <m:sSub>
                          <m:sSubPr>
                            <m:ctrlP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𝑒</m:t>
                            </m:r>
                          </m:e>
                          <m:sub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⊗</m:t>
                        </m:r>
                        <m:sSub>
                          <m:sSubPr>
                            <m:ctrlP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𝑒</m:t>
                            </m:r>
                          </m:e>
                          <m:sub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 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𝑟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CD318C54-9352-BC14-853E-587712098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17" y="3773180"/>
                <a:ext cx="8546653" cy="926294"/>
              </a:xfrm>
              <a:prstGeom prst="rect">
                <a:avLst/>
              </a:prstGeom>
              <a:blipFill>
                <a:blip r:embed="rId2"/>
                <a:stretch>
                  <a:fillRect l="-1141" t="-19737" b="-927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uppo 14">
            <a:extLst>
              <a:ext uri="{FF2B5EF4-FFF2-40B4-BE49-F238E27FC236}">
                <a16:creationId xmlns:a16="http://schemas.microsoft.com/office/drawing/2014/main" id="{D598761C-0C5F-D782-5C56-4F57373EFC89}"/>
              </a:ext>
            </a:extLst>
          </p:cNvPr>
          <p:cNvGrpSpPr/>
          <p:nvPr/>
        </p:nvGrpSpPr>
        <p:grpSpPr>
          <a:xfrm>
            <a:off x="8356297" y="4851523"/>
            <a:ext cx="3323132" cy="1406709"/>
            <a:chOff x="8356297" y="4851523"/>
            <a:chExt cx="3323132" cy="1406709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76D0EAC7-0FF8-B9A4-3AFB-B0434CB46A0A}"/>
                </a:ext>
              </a:extLst>
            </p:cNvPr>
            <p:cNvSpPr/>
            <p:nvPr/>
          </p:nvSpPr>
          <p:spPr>
            <a:xfrm>
              <a:off x="8356297" y="4851523"/>
              <a:ext cx="3323132" cy="1406709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Segnaposto contenuto 2">
                  <a:extLst>
                    <a:ext uri="{FF2B5EF4-FFF2-40B4-BE49-F238E27FC236}">
                      <a16:creationId xmlns:a16="http://schemas.microsoft.com/office/drawing/2014/main" id="{337CAAD8-AF54-0097-910B-A7AD993EBB7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72937" y="5028605"/>
                  <a:ext cx="3006492" cy="95598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,⋆, </m:t>
                          </m:r>
                          <m:r>
                            <m:rPr>
                              <m:nor/>
                            </m:rPr>
                            <a:rPr lang="it-IT" sz="2400" i="0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rank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it-IT" sz="240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it-IT" sz="240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⋅</m:t>
                              </m:r>
                            </m:e>
                          </m:d>
                        </m:e>
                      </m:d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is a Group Action with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Canonical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Elements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13" name="Segnaposto contenuto 2">
                  <a:extLst>
                    <a:ext uri="{FF2B5EF4-FFF2-40B4-BE49-F238E27FC236}">
                      <a16:creationId xmlns:a16="http://schemas.microsoft.com/office/drawing/2014/main" id="{337CAAD8-AF54-0097-910B-A7AD993EBB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2937" y="5028605"/>
                  <a:ext cx="3006492" cy="955982"/>
                </a:xfrm>
                <a:prstGeom prst="rect">
                  <a:avLst/>
                </a:prstGeom>
                <a:blipFill>
                  <a:blip r:embed="rId3"/>
                  <a:stretch>
                    <a:fillRect l="-3245" t="-8917" b="-2738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F9EAAC-F14C-764D-EC71-B280588D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884" y="6401072"/>
            <a:ext cx="3118257" cy="365125"/>
          </a:xfrm>
        </p:spPr>
        <p:txBody>
          <a:bodyPr/>
          <a:lstStyle/>
          <a:p>
            <a:pPr algn="l"/>
            <a:r>
              <a:rPr lang="it-IT"/>
              <a:t>Håstad. "Tensor rank is NP-complete. " 1989.</a:t>
            </a:r>
            <a:br>
              <a:rPr lang="en-US"/>
            </a:br>
            <a:endParaRPr lang="de-DE"/>
          </a:p>
        </p:txBody>
      </p:sp>
      <p:sp>
        <p:nvSpPr>
          <p:cNvPr id="8" name="Segnaposto piè di pagina 3">
            <a:extLst>
              <a:ext uri="{FF2B5EF4-FFF2-40B4-BE49-F238E27FC236}">
                <a16:creationId xmlns:a16="http://schemas.microsoft.com/office/drawing/2014/main" id="{77B99A71-5F67-D350-4830-6837AC442DE2}"/>
              </a:ext>
            </a:extLst>
          </p:cNvPr>
          <p:cNvSpPr txBox="1">
            <a:spLocks/>
          </p:cNvSpPr>
          <p:nvPr/>
        </p:nvSpPr>
        <p:spPr>
          <a:xfrm>
            <a:off x="104883" y="6401071"/>
            <a:ext cx="3118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dirty="0"/>
            </a:br>
            <a:r>
              <a:rPr lang="en-US" dirty="0" err="1"/>
              <a:t>Bläser</a:t>
            </a:r>
            <a:r>
              <a:rPr lang="en-US" dirty="0"/>
              <a:t>. "Explicit tensors." 2014.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867B58E-D951-FB6A-C1B6-0E99EBFFAC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0629" y="2467525"/>
                <a:ext cx="8185758" cy="95718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The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invariant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function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the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tensor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rank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(NP-hard to compute)</a:t>
                </a:r>
              </a:p>
              <a:p>
                <a:pPr marL="0" indent="0" algn="ctr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𝑓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</m:t>
                    </m:r>
                    <m:r>
                      <m:rPr>
                        <m:nor/>
                      </m:rPr>
                      <a:rPr lang="it-IT" sz="2400" i="0" dirty="0" err="1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ran</m:t>
                    </m:r>
                    <m:r>
                      <m:rPr>
                        <m:nor/>
                      </m:rPr>
                      <a:rPr lang="it-IT" sz="2400" i="0" dirty="0" err="1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k</m:t>
                    </m:r>
                  </m:oMath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867B58E-D951-FB6A-C1B6-0E99EBFFA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29" y="2467525"/>
                <a:ext cx="8185758" cy="957184"/>
              </a:xfrm>
              <a:prstGeom prst="rect">
                <a:avLst/>
              </a:prstGeom>
              <a:blipFill>
                <a:blip r:embed="rId4"/>
                <a:stretch>
                  <a:fillRect l="-1117" t="-8917" b="-63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o 13">
            <a:extLst>
              <a:ext uri="{FF2B5EF4-FFF2-40B4-BE49-F238E27FC236}">
                <a16:creationId xmlns:a16="http://schemas.microsoft.com/office/drawing/2014/main" id="{C1C997A9-9EE9-2D80-CEEE-2C963E5870D3}"/>
              </a:ext>
            </a:extLst>
          </p:cNvPr>
          <p:cNvGrpSpPr/>
          <p:nvPr/>
        </p:nvGrpSpPr>
        <p:grpSpPr>
          <a:xfrm>
            <a:off x="9340859" y="2277955"/>
            <a:ext cx="2606731" cy="1559108"/>
            <a:chOff x="9340859" y="2277955"/>
            <a:chExt cx="2606731" cy="1559108"/>
          </a:xfrm>
        </p:grpSpPr>
        <p:sp>
          <p:nvSpPr>
            <p:cNvPr id="25" name="Rettangolo con angoli arrotondati 24">
              <a:extLst>
                <a:ext uri="{FF2B5EF4-FFF2-40B4-BE49-F238E27FC236}">
                  <a16:creationId xmlns:a16="http://schemas.microsoft.com/office/drawing/2014/main" id="{781D237E-A2D8-36F1-CCB9-3013BEC875B9}"/>
                </a:ext>
              </a:extLst>
            </p:cNvPr>
            <p:cNvSpPr/>
            <p:nvPr/>
          </p:nvSpPr>
          <p:spPr>
            <a:xfrm>
              <a:off x="9340859" y="2277955"/>
              <a:ext cx="2587851" cy="1559108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7" name="Segnaposto contenuto 2">
              <a:extLst>
                <a:ext uri="{FF2B5EF4-FFF2-40B4-BE49-F238E27FC236}">
                  <a16:creationId xmlns:a16="http://schemas.microsoft.com/office/drawing/2014/main" id="{8F558B4E-79F2-0B49-79A2-9A9BD8D1E247}"/>
                </a:ext>
              </a:extLst>
            </p:cNvPr>
            <p:cNvSpPr txBox="1">
              <a:spLocks/>
            </p:cNvSpPr>
            <p:nvPr/>
          </p:nvSpPr>
          <p:spPr>
            <a:xfrm>
              <a:off x="9889808" y="2351743"/>
              <a:ext cx="1504950" cy="3755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Tensor</a:t>
              </a:r>
              <a:r>
                <a:rPr lang="it-IT" b="1" dirty="0">
                  <a:solidFill>
                    <a:srgbClr val="FDFFF7"/>
                  </a:solidFill>
                  <a:cs typeface="Calibri"/>
                </a:rPr>
                <a:t> </a:t>
              </a: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rank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7ED51E41-C61C-10A0-0563-65E1DF9F7DE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359739" y="2648479"/>
                  <a:ext cx="2587851" cy="91948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Minimal </a:t>
                  </a:r>
                  <a14:m>
                    <m:oMath xmlns:m="http://schemas.openxmlformats.org/officeDocument/2006/math"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𝑟</m:t>
                      </m:r>
                    </m:oMath>
                  </a14:m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such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that</a:t>
                  </a:r>
                  <a:endParaRPr lang="it-IT" sz="2000" dirty="0">
                    <a:solidFill>
                      <a:srgbClr val="FDFFF7"/>
                    </a:solidFill>
                    <a:cs typeface="Calibri"/>
                  </a:endParaRPr>
                </a:p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000" i="1" dirty="0" smtClean="0">
                            <a:solidFill>
                              <a:srgbClr val="FDFFF7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𝑆</m:t>
                        </m:r>
                        <m:r>
                          <a:rPr lang="it-IT" sz="2000" i="1" dirty="0" smtClean="0">
                            <a:solidFill>
                              <a:srgbClr val="FDFFF7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= </m:t>
                        </m:r>
                        <m:nary>
                          <m:naryPr>
                            <m:chr m:val="∑"/>
                            <m:ctrlP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naryPr>
                          <m:sub>
                            <m: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  <m:r>
                              <a:rPr lang="it-IT" sz="2000" b="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=1</m:t>
                            </m:r>
                          </m:sub>
                          <m:sup>
                            <m:r>
                              <a:rPr lang="it-IT" sz="2000" b="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𝑟</m:t>
                            </m:r>
                          </m:sup>
                          <m:e>
                            <m:sSub>
                              <m:sSubPr>
                                <m:ctrlPr>
                                  <a:rPr lang="it-IT" sz="2000" b="0" i="1" dirty="0" smtClean="0">
                                    <a:solidFill>
                                      <a:srgbClr val="FDFFF7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</m:ctrlPr>
                              </m:sSubPr>
                              <m:e>
                                <m:r>
                                  <a:rPr lang="it-IT" sz="2000" i="1" dirty="0" smtClean="0">
                                    <a:solidFill>
                                      <a:srgbClr val="FDFFF7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000" i="1" dirty="0" smtClean="0">
                                    <a:solidFill>
                                      <a:srgbClr val="FDFFF7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it-IT" sz="2000" i="1" dirty="0" smtClean="0">
                            <a:solidFill>
                              <a:srgbClr val="FDFFF7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⊗</m:t>
                        </m:r>
                        <m:sSub>
                          <m:sSubPr>
                            <m:ctrlPr>
                              <a:rPr lang="it-IT" sz="2000" b="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e>
                          <m:sub>
                            <m: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</m:sub>
                        </m:sSub>
                        <m:r>
                          <a:rPr lang="it-IT" sz="2000" i="1" dirty="0" smtClean="0">
                            <a:solidFill>
                              <a:srgbClr val="FDFFF7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⊗</m:t>
                        </m:r>
                        <m:sSub>
                          <m:sSubPr>
                            <m:ctrlP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𝑐</m:t>
                            </m:r>
                          </m:e>
                          <m:sub>
                            <m:r>
                              <a:rPr lang="it-IT" sz="2000" i="1" dirty="0" smtClean="0">
                                <a:solidFill>
                                  <a:srgbClr val="FDFFF7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7ED51E41-C61C-10A0-0563-65E1DF9F7D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9739" y="2648479"/>
                  <a:ext cx="2587851" cy="919488"/>
                </a:xfrm>
                <a:prstGeom prst="rect">
                  <a:avLst/>
                </a:prstGeom>
                <a:blipFill>
                  <a:blip r:embed="rId5"/>
                  <a:stretch>
                    <a:fillRect l="-2353" t="-6623" b="-1854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028C5DA7-B0BD-E0F8-D77F-8125FE6448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2174" y="1252082"/>
                <a:ext cx="10248482" cy="1039563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SupPr>
                      <m:e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𝑞</m:t>
                        </m:r>
                      </m:sub>
                      <m:sup>
                        <m: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𝑛</m:t>
                        </m:r>
                      </m:sup>
                    </m:sSubSup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⊗</m:t>
                    </m:r>
                    <m:sSubSup>
                      <m:sSubSupPr>
                        <m:ctrlP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SupPr>
                      <m:e>
                        <m: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lang="it-IT" sz="2400" i="1" dirty="0" err="1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𝑞</m:t>
                        </m:r>
                      </m:sub>
                      <m:sup>
                        <m:r>
                          <a:rPr lang="it-IT" sz="2400" i="1" dirty="0" err="1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𝑛</m:t>
                        </m:r>
                      </m:sup>
                    </m:sSubSup>
                    <m:r>
                      <a:rPr lang="it-IT" sz="2400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⊗</m:t>
                    </m:r>
                    <m:sSubSup>
                      <m:sSubSup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SupPr>
                      <m:e>
                        <m: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lang="it-IT" sz="2400" i="1" dirty="0" err="1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𝑞</m:t>
                        </m:r>
                      </m:sub>
                      <m:sup>
                        <m:r>
                          <a:rPr lang="it-IT" sz="2400" i="1" dirty="0" err="1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and 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=</m:t>
                    </m:r>
                    <m:r>
                      <m:rPr>
                        <m:nor/>
                      </m:rPr>
                      <a:rPr lang="it-IT" sz="2400" i="0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GL</m:t>
                    </m:r>
                    <m:sSup>
                      <m:sSup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dPr>
                          <m:e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𝑛</m:t>
                            </m:r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,</m:t>
                            </m:r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3</m:t>
                        </m:r>
                      </m:sup>
                    </m:sSup>
                  </m:oMath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𝐴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𝐵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𝐶</m:t>
                          </m:r>
                        </m:e>
                      </m:d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⋆</m:t>
                      </m:r>
                      <m:nary>
                        <m:naryPr>
                          <m:chr m:val="∑"/>
                          <m:supHide m:val="on"/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𝑗𝑘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it-IT" sz="2400" i="1" dirty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sSubPr>
                            <m:e>
                              <m:r>
                                <a:rPr lang="it-IT" sz="2400" i="1" dirty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𝑖𝑗𝑘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𝑗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𝑘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naryPr>
                        <m:sub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𝑖𝑗𝑘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sSubPr>
                            <m:e>
                              <m: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400" b="0" i="1" dirty="0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𝑖𝑗𝑘</m:t>
                              </m:r>
                            </m:sub>
                          </m:sSub>
                        </m:e>
                      </m:nary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𝐴</m:t>
                      </m:r>
                      <m:sSub>
                        <m:sSubPr>
                          <m:ctrlP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𝐵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𝑗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r>
                        <a:rPr lang="it-IT" sz="2400" i="1" dirty="0" err="1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𝐶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028C5DA7-B0BD-E0F8-D77F-8125FE644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74" y="1252082"/>
                <a:ext cx="10248482" cy="1039563"/>
              </a:xfrm>
              <a:prstGeom prst="rect">
                <a:avLst/>
              </a:prstGeom>
              <a:blipFill>
                <a:blip r:embed="rId6"/>
                <a:stretch>
                  <a:fillRect l="-952" t="-7018" b="-2105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egnaposto contenuto 2">
                <a:extLst>
                  <a:ext uri="{FF2B5EF4-FFF2-40B4-BE49-F238E27FC236}">
                    <a16:creationId xmlns:a16="http://schemas.microsoft.com/office/drawing/2014/main" id="{B5B24878-2B77-8E37-D2D1-8606B8A1FD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2975" y="5068495"/>
                <a:ext cx="7475792" cy="92629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Hence,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𝑇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’⊂</m:t>
                    </m:r>
                    <m:r>
                      <m:rPr>
                        <m:lit/>
                      </m:rP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{</m:t>
                    </m:r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0,…</m:t>
                    </m:r>
                    <m:r>
                      <a:rPr lang="it-IT" sz="2400" i="1" dirty="0" err="1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,</m:t>
                    </m:r>
                    <m:r>
                      <a:rPr lang="it-IT" sz="2400" i="1" dirty="0" err="1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𝑛</m:t>
                    </m:r>
                    <m:r>
                      <m:rPr>
                        <m:lit/>
                      </m:rP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}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and the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canonical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map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given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𝑟</m:t>
                          </m:r>
                        </m:e>
                      </m:d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naryPr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  <m:r>
                            <a:rPr lang="it-IT" sz="2400" b="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=1</m:t>
                          </m:r>
                        </m:sub>
                        <m:sup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𝑟</m:t>
                          </m:r>
                        </m:sup>
                        <m:e>
                          <m:sSub>
                            <m:sSubPr>
                              <m:ctrlPr>
                                <a:rPr lang="it-IT" sz="2400" i="1" dirty="0" err="1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sSubPr>
                            <m:e>
                              <m:r>
                                <a:rPr lang="it-IT" sz="2400" i="1" dirty="0" err="1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it-IT" sz="2400" i="1" dirty="0" err="1" smtClean="0">
                                  <a:solidFill>
                                    <a:srgbClr val="525450"/>
                                  </a:solidFill>
                                  <a:latin typeface="Cambria Math" panose="02040503050406030204" pitchFamily="18" charset="0"/>
                                  <a:cs typeface="Calibri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⊗</m:t>
                      </m:r>
                      <m:sSub>
                        <m:sSubPr>
                          <m:ctrlP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𝑒</m:t>
                          </m:r>
                        </m:e>
                        <m:sub>
                          <m:r>
                            <a:rPr lang="it-IT" sz="2400" i="1" dirty="0" err="1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𝑖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.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23" name="Segnaposto contenuto 2">
                <a:extLst>
                  <a:ext uri="{FF2B5EF4-FFF2-40B4-BE49-F238E27FC236}">
                    <a16:creationId xmlns:a16="http://schemas.microsoft.com/office/drawing/2014/main" id="{B5B24878-2B77-8E37-D2D1-8606B8A1F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75" y="5068495"/>
                <a:ext cx="7475792" cy="926294"/>
              </a:xfrm>
              <a:prstGeom prst="rect">
                <a:avLst/>
              </a:prstGeom>
              <a:blipFill>
                <a:blip r:embed="rId7"/>
                <a:stretch>
                  <a:fillRect l="-1305" t="-9211" b="-4013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6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  <p:bldP spid="3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2981325" cy="1325563"/>
          </a:xfrm>
        </p:spPr>
        <p:txBody>
          <a:bodyPr/>
          <a:lstStyle/>
          <a:p>
            <a:r>
              <a:rPr lang="it-IT" err="1">
                <a:solidFill>
                  <a:srgbClr val="525450"/>
                </a:solidFill>
                <a:cs typeface="Calibri Light"/>
              </a:rPr>
              <a:t>Recap</a:t>
            </a:r>
            <a:endParaRPr lang="it-IT" err="1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1E527196-741A-BBD5-EC5D-7D7EFDC2CAA5}"/>
              </a:ext>
            </a:extLst>
          </p:cNvPr>
          <p:cNvSpPr txBox="1">
            <a:spLocks/>
          </p:cNvSpPr>
          <p:nvPr/>
        </p:nvSpPr>
        <p:spPr>
          <a:xfrm>
            <a:off x="749766" y="1394236"/>
            <a:ext cx="6287788" cy="16520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it-IT" sz="2400">
                <a:solidFill>
                  <a:srgbClr val="525450"/>
                </a:solidFill>
                <a:cs typeface="Calibri"/>
              </a:rPr>
              <a:t>Non-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transitivity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is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not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a bug,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but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a feature!</a:t>
            </a:r>
          </a:p>
          <a:p>
            <a:pPr marL="342900" indent="-342900"/>
            <a:r>
              <a:rPr lang="it-IT" sz="2400" err="1">
                <a:solidFill>
                  <a:srgbClr val="525450"/>
                </a:solidFill>
                <a:cs typeface="Calibri"/>
              </a:rPr>
              <a:t>We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presented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the first non-interactive bit commitment from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cryptographic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group actions.</a:t>
            </a:r>
          </a:p>
          <a:p>
            <a:pPr marL="800100" lvl="1">
              <a:buFont typeface="Arial"/>
              <a:buChar char="•"/>
            </a:pPr>
            <a:endParaRPr lang="it-IT" sz="2000">
              <a:solidFill>
                <a:srgbClr val="525450"/>
              </a:solidFill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endParaRPr lang="it-IT" sz="2000">
              <a:solidFill>
                <a:srgbClr val="525450"/>
              </a:solidFill>
              <a:cs typeface="Calibri"/>
            </a:endParaRP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72EF4055-5B71-C4BF-24E4-BDDF9DE60D6C}"/>
              </a:ext>
            </a:extLst>
          </p:cNvPr>
          <p:cNvGrpSpPr/>
          <p:nvPr/>
        </p:nvGrpSpPr>
        <p:grpSpPr>
          <a:xfrm>
            <a:off x="873334" y="3752317"/>
            <a:ext cx="6186301" cy="2572496"/>
            <a:chOff x="873334" y="3752317"/>
            <a:chExt cx="6186301" cy="2572496"/>
          </a:xfrm>
        </p:grpSpPr>
        <p:sp>
          <p:nvSpPr>
            <p:cNvPr id="5" name="Segnaposto contenuto 2">
              <a:extLst>
                <a:ext uri="{FF2B5EF4-FFF2-40B4-BE49-F238E27FC236}">
                  <a16:creationId xmlns:a16="http://schemas.microsoft.com/office/drawing/2014/main" id="{CD318C54-9352-BC14-853E-587712098590}"/>
                </a:ext>
              </a:extLst>
            </p:cNvPr>
            <p:cNvSpPr txBox="1">
              <a:spLocks/>
            </p:cNvSpPr>
            <p:nvPr/>
          </p:nvSpPr>
          <p:spPr>
            <a:xfrm>
              <a:off x="873334" y="3752317"/>
              <a:ext cx="4619626" cy="16520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What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you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can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find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in the paper:</a:t>
              </a:r>
              <a:endParaRPr lang="it-IT"/>
            </a:p>
            <a:p>
              <a:pPr marL="800100" lvl="1">
                <a:buFont typeface="Arial"/>
              </a:pPr>
              <a:r>
                <a:rPr lang="it-IT" dirty="0">
                  <a:solidFill>
                    <a:srgbClr val="525450"/>
                  </a:solidFill>
                  <a:cs typeface="Calibri"/>
                </a:rPr>
                <a:t>more on </a:t>
              </a:r>
              <a:r>
                <a:rPr lang="it-IT" dirty="0" err="1">
                  <a:solidFill>
                    <a:srgbClr val="525450"/>
                  </a:solidFill>
                  <a:cs typeface="Calibri"/>
                </a:rPr>
                <a:t>assumptions</a:t>
              </a:r>
              <a:r>
                <a:rPr lang="it-IT" dirty="0">
                  <a:solidFill>
                    <a:srgbClr val="525450"/>
                  </a:solidFill>
                  <a:cs typeface="Calibri"/>
                </a:rPr>
                <a:t>,</a:t>
              </a:r>
            </a:p>
            <a:p>
              <a:pPr marL="800100" lvl="1">
                <a:buFont typeface="Arial"/>
                <a:buChar char="•"/>
              </a:pPr>
              <a:endParaRPr lang="it-IT" sz="2000">
                <a:solidFill>
                  <a:srgbClr val="525450"/>
                </a:solidFill>
                <a:cs typeface="Calibri"/>
              </a:endParaRPr>
            </a:p>
            <a:p>
              <a:pPr marL="800100" lvl="1">
                <a:buFont typeface="Arial"/>
                <a:buChar char="•"/>
              </a:pPr>
              <a:r>
                <a:rPr lang="it-IT" dirty="0" err="1">
                  <a:solidFill>
                    <a:srgbClr val="525450"/>
                  </a:solidFill>
                  <a:cs typeface="Calibri"/>
                </a:rPr>
                <a:t>linkable</a:t>
              </a:r>
              <a:r>
                <a:rPr lang="it-IT" dirty="0">
                  <a:solidFill>
                    <a:srgbClr val="525450"/>
                  </a:solidFill>
                  <a:cs typeface="Calibri"/>
                </a:rPr>
                <a:t> commitments.</a:t>
              </a:r>
            </a:p>
            <a:p>
              <a:pPr marL="800100" lvl="1">
                <a:buFont typeface="Arial"/>
                <a:buChar char="•"/>
              </a:pPr>
              <a:endParaRPr lang="it-IT" sz="2000">
                <a:solidFill>
                  <a:srgbClr val="525450"/>
                </a:solidFill>
                <a:cs typeface="Calibri"/>
              </a:endParaRPr>
            </a:p>
            <a:p>
              <a:pPr marL="914400" lvl="1" indent="-457200">
                <a:buAutoNum type="arabicPeriod"/>
              </a:pPr>
              <a:endParaRPr lang="it-IT" sz="2000">
                <a:solidFill>
                  <a:srgbClr val="525450"/>
                </a:solidFill>
                <a:cs typeface="Calibri"/>
              </a:endParaRPr>
            </a:p>
          </p:txBody>
        </p:sp>
        <p:pic>
          <p:nvPicPr>
            <p:cNvPr id="8" name="Elemento grafico 23" descr="Scatola con riempimento a tinta unita">
              <a:extLst>
                <a:ext uri="{FF2B5EF4-FFF2-40B4-BE49-F238E27FC236}">
                  <a16:creationId xmlns:a16="http://schemas.microsoft.com/office/drawing/2014/main" id="{EEBE6469-7A95-1ED6-1BFE-5D1A26664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93316" y="4854360"/>
              <a:ext cx="914400" cy="914400"/>
            </a:xfrm>
            <a:prstGeom prst="rect">
              <a:avLst/>
            </a:prstGeom>
          </p:spPr>
        </p:pic>
        <p:pic>
          <p:nvPicPr>
            <p:cNvPr id="10" name="Elemento grafico 23" descr="Scatola con riempimento a tinta unita">
              <a:extLst>
                <a:ext uri="{FF2B5EF4-FFF2-40B4-BE49-F238E27FC236}">
                  <a16:creationId xmlns:a16="http://schemas.microsoft.com/office/drawing/2014/main" id="{40BC2DD8-0754-80B1-5D71-E8DC491A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45235" y="4493954"/>
              <a:ext cx="914400" cy="914400"/>
            </a:xfrm>
            <a:prstGeom prst="rect">
              <a:avLst/>
            </a:prstGeom>
          </p:spPr>
        </p:pic>
        <p:pic>
          <p:nvPicPr>
            <p:cNvPr id="11" name="Elemento grafico 23" descr="Scatola con riempimento a tinta unita">
              <a:extLst>
                <a:ext uri="{FF2B5EF4-FFF2-40B4-BE49-F238E27FC236}">
                  <a16:creationId xmlns:a16="http://schemas.microsoft.com/office/drawing/2014/main" id="{1A21A322-0A4A-E484-D955-C75C0719A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45235" y="5410413"/>
              <a:ext cx="914400" cy="914400"/>
            </a:xfrm>
            <a:prstGeom prst="rect">
              <a:avLst/>
            </a:prstGeom>
          </p:spPr>
        </p:pic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996656EA-0C83-BD52-0DCF-D91564D0D079}"/>
                </a:ext>
              </a:extLst>
            </p:cNvPr>
            <p:cNvCxnSpPr>
              <a:cxnSpLocks/>
            </p:cNvCxnSpPr>
            <p:nvPr/>
          </p:nvCxnSpPr>
          <p:spPr>
            <a:xfrm>
              <a:off x="5564013" y="5580697"/>
              <a:ext cx="637916" cy="236837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03CF71C7-7359-9080-C54F-505D242C7F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64014" y="5158508"/>
              <a:ext cx="637916" cy="216243"/>
            </a:xfrm>
            <a:prstGeom prst="straightConnector1">
              <a:avLst/>
            </a:prstGeom>
            <a:ln w="28575">
              <a:solidFill>
                <a:srgbClr val="FD5249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Elemento grafico 15" descr="Chiudi contorno">
              <a:extLst>
                <a:ext uri="{FF2B5EF4-FFF2-40B4-BE49-F238E27FC236}">
                  <a16:creationId xmlns:a16="http://schemas.microsoft.com/office/drawing/2014/main" id="{557B242D-599B-A58C-E680-966521C3F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55503" y="5484340"/>
              <a:ext cx="461319" cy="430428"/>
            </a:xfrm>
            <a:prstGeom prst="rect">
              <a:avLst/>
            </a:prstGeom>
          </p:spPr>
        </p:pic>
      </p:grpSp>
      <p:sp>
        <p:nvSpPr>
          <p:cNvPr id="9" name="Titolo 1">
            <a:extLst>
              <a:ext uri="{FF2B5EF4-FFF2-40B4-BE49-F238E27FC236}">
                <a16:creationId xmlns:a16="http://schemas.microsoft.com/office/drawing/2014/main" id="{90DDF7E3-C357-BFFA-A08C-BB530771A0F8}"/>
              </a:ext>
            </a:extLst>
          </p:cNvPr>
          <p:cNvSpPr txBox="1">
            <a:spLocks/>
          </p:cNvSpPr>
          <p:nvPr/>
        </p:nvSpPr>
        <p:spPr>
          <a:xfrm>
            <a:off x="8295446" y="4126110"/>
            <a:ext cx="2981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525450"/>
                </a:solidFill>
                <a:cs typeface="Calibri Light"/>
              </a:rPr>
              <a:t>Thanks for 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your</a:t>
            </a:r>
            <a:r>
              <a:rPr lang="it-IT" dirty="0">
                <a:solidFill>
                  <a:srgbClr val="525450"/>
                </a:solidFill>
                <a:cs typeface="Calibri Light"/>
              </a:rPr>
              <a:t> 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attention</a:t>
            </a:r>
            <a:r>
              <a:rPr lang="it-IT" dirty="0">
                <a:solidFill>
                  <a:srgbClr val="525450"/>
                </a:solidFill>
                <a:cs typeface="Calibri Light"/>
              </a:rPr>
              <a:t>!</a:t>
            </a:r>
            <a:endParaRPr lang="it-IT" dirty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CEE433FD-FDED-72C3-029D-931A9EB6699F}"/>
              </a:ext>
            </a:extLst>
          </p:cNvPr>
          <p:cNvGrpSpPr/>
          <p:nvPr/>
        </p:nvGrpSpPr>
        <p:grpSpPr>
          <a:xfrm>
            <a:off x="7941110" y="669867"/>
            <a:ext cx="3536463" cy="1558390"/>
            <a:chOff x="7930169" y="3943844"/>
            <a:chExt cx="3356672" cy="1465014"/>
          </a:xfrm>
        </p:grpSpPr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93D43E6E-82CB-A97F-48F5-69CF9F34DA87}"/>
                </a:ext>
              </a:extLst>
            </p:cNvPr>
            <p:cNvSpPr/>
            <p:nvPr/>
          </p:nvSpPr>
          <p:spPr>
            <a:xfrm>
              <a:off x="7930169" y="3963756"/>
              <a:ext cx="3247341" cy="1423367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0" name="Segnaposto contenuto 2">
              <a:extLst>
                <a:ext uri="{FF2B5EF4-FFF2-40B4-BE49-F238E27FC236}">
                  <a16:creationId xmlns:a16="http://schemas.microsoft.com/office/drawing/2014/main" id="{B01C3E0D-3D88-8B13-2CE5-63007BB2A0E8}"/>
                </a:ext>
              </a:extLst>
            </p:cNvPr>
            <p:cNvSpPr txBox="1">
              <a:spLocks/>
            </p:cNvSpPr>
            <p:nvPr/>
          </p:nvSpPr>
          <p:spPr>
            <a:xfrm>
              <a:off x="8075899" y="3943844"/>
              <a:ext cx="3210942" cy="146501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b="1" dirty="0">
                  <a:solidFill>
                    <a:srgbClr val="525450"/>
                  </a:solidFill>
                  <a:cs typeface="Calibri"/>
                </a:rPr>
                <a:t>Future</a:t>
              </a:r>
              <a:br>
                <a:rPr lang="it-IT" sz="2400" dirty="0">
                  <a:solidFill>
                    <a:srgbClr val="525450"/>
                  </a:solidFill>
                  <a:cs typeface="Calibri"/>
                </a:rPr>
              </a:b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Other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Group Action with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Canonical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Elements.</a:t>
              </a:r>
              <a:r>
                <a:rPr lang="it-IT" sz="2400" dirty="0" err="1">
                  <a:solidFill>
                    <a:srgbClr val="525450"/>
                  </a:solidFill>
                  <a:ea typeface="Calibri"/>
                  <a:cs typeface="Calibri"/>
                </a:rPr>
                <a:t>New</a:t>
              </a:r>
              <a:r>
                <a:rPr lang="it-IT" sz="2400" dirty="0">
                  <a:solidFill>
                    <a:srgbClr val="525450"/>
                  </a:solidFill>
                  <a:ea typeface="Calibri"/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ea typeface="Calibri"/>
                  <a:cs typeface="Calibri"/>
                </a:rPr>
                <a:t>constructions</a:t>
              </a:r>
              <a:r>
                <a:rPr lang="it-IT" sz="2400" dirty="0">
                  <a:solidFill>
                    <a:srgbClr val="525450"/>
                  </a:solidFill>
                  <a:ea typeface="Calibri"/>
                  <a:cs typeface="Calibri"/>
                </a:rPr>
                <a:t>.</a:t>
              </a:r>
              <a:endParaRPr lang="it-IT" sz="2400" dirty="0">
                <a:solidFill>
                  <a:srgbClr val="525450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8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On the Transitive </a:t>
            </a:r>
            <a:r>
              <a:rPr lang="it-IT" err="1">
                <a:solidFill>
                  <a:srgbClr val="525450"/>
                </a:solidFill>
                <a:cs typeface="Calibri Light"/>
              </a:rPr>
              <a:t>Property</a:t>
            </a:r>
            <a:endParaRPr lang="it-IT" err="1">
              <a:solidFill>
                <a:srgbClr val="525450"/>
              </a:solidFill>
              <a:ea typeface="Calibri Light"/>
              <a:cs typeface="Calibri Light"/>
            </a:endParaRP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4FD321E0-988C-15A2-E68E-1A78D574D6BF}"/>
              </a:ext>
            </a:extLst>
          </p:cNvPr>
          <p:cNvCxnSpPr/>
          <p:nvPr/>
        </p:nvCxnSpPr>
        <p:spPr>
          <a:xfrm>
            <a:off x="6050843" y="1252868"/>
            <a:ext cx="0" cy="4972050"/>
          </a:xfrm>
          <a:prstGeom prst="straightConnector1">
            <a:avLst/>
          </a:prstGeom>
          <a:ln w="28575">
            <a:solidFill>
              <a:srgbClr val="5254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D29B921C-9379-4ACE-CAA1-3A938DF0A745}"/>
              </a:ext>
            </a:extLst>
          </p:cNvPr>
          <p:cNvSpPr/>
          <p:nvPr/>
        </p:nvSpPr>
        <p:spPr>
          <a:xfrm>
            <a:off x="1390650" y="1581149"/>
            <a:ext cx="3771900" cy="4505325"/>
          </a:xfrm>
          <a:prstGeom prst="round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id="{B5179F33-5996-3D7B-F023-D1FD3B216DD6}"/>
              </a:ext>
            </a:extLst>
          </p:cNvPr>
          <p:cNvSpPr/>
          <p:nvPr/>
        </p:nvSpPr>
        <p:spPr>
          <a:xfrm>
            <a:off x="6953250" y="1581149"/>
            <a:ext cx="3771900" cy="4505325"/>
          </a:xfrm>
          <a:prstGeom prst="round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7" name="Immagine 7">
            <a:extLst>
              <a:ext uri="{FF2B5EF4-FFF2-40B4-BE49-F238E27FC236}">
                <a16:creationId xmlns:a16="http://schemas.microsoft.com/office/drawing/2014/main" id="{6D217C98-D321-1554-2762-B12B32A169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23" r="34615" b="-2632"/>
          <a:stretch/>
        </p:blipFill>
        <p:spPr>
          <a:xfrm>
            <a:off x="7551658" y="1233375"/>
            <a:ext cx="375954" cy="423609"/>
          </a:xfrm>
          <a:prstGeom prst="rect">
            <a:avLst/>
          </a:prstGeom>
        </p:spPr>
      </p:pic>
      <p:pic>
        <p:nvPicPr>
          <p:cNvPr id="49" name="Immagine 7">
            <a:extLst>
              <a:ext uri="{FF2B5EF4-FFF2-40B4-BE49-F238E27FC236}">
                <a16:creationId xmlns:a16="http://schemas.microsoft.com/office/drawing/2014/main" id="{1CC150A1-DFF4-7AA8-819F-AAD5E9C356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23" r="34615" b="-2632"/>
          <a:stretch/>
        </p:blipFill>
        <p:spPr>
          <a:xfrm>
            <a:off x="1808083" y="1233375"/>
            <a:ext cx="375954" cy="423609"/>
          </a:xfrm>
          <a:prstGeom prst="rect">
            <a:avLst/>
          </a:prstGeom>
        </p:spPr>
      </p:pic>
      <p:grpSp>
        <p:nvGrpSpPr>
          <p:cNvPr id="86" name="Gruppo 85">
            <a:extLst>
              <a:ext uri="{FF2B5EF4-FFF2-40B4-BE49-F238E27FC236}">
                <a16:creationId xmlns:a16="http://schemas.microsoft.com/office/drawing/2014/main" id="{1C3969C1-2559-CE3F-2703-A79F6C00917A}"/>
              </a:ext>
            </a:extLst>
          </p:cNvPr>
          <p:cNvGrpSpPr/>
          <p:nvPr/>
        </p:nvGrpSpPr>
        <p:grpSpPr>
          <a:xfrm>
            <a:off x="1533524" y="1677057"/>
            <a:ext cx="3486150" cy="4314825"/>
            <a:chOff x="1533524" y="1753257"/>
            <a:chExt cx="3486150" cy="4314825"/>
          </a:xfrm>
        </p:grpSpPr>
        <p:sp>
          <p:nvSpPr>
            <p:cNvPr id="50" name="Rettangolo con angoli arrotondati 49">
              <a:extLst>
                <a:ext uri="{FF2B5EF4-FFF2-40B4-BE49-F238E27FC236}">
                  <a16:creationId xmlns:a16="http://schemas.microsoft.com/office/drawing/2014/main" id="{057B37EE-6F95-0215-6379-5ACF0624AF9D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Ovale 51">
              <a:extLst>
                <a:ext uri="{FF2B5EF4-FFF2-40B4-BE49-F238E27FC236}">
                  <a16:creationId xmlns:a16="http://schemas.microsoft.com/office/drawing/2014/main" id="{247D080E-999D-B899-9C2D-C460BC3F549F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Ovale 52">
              <a:extLst>
                <a:ext uri="{FF2B5EF4-FFF2-40B4-BE49-F238E27FC236}">
                  <a16:creationId xmlns:a16="http://schemas.microsoft.com/office/drawing/2014/main" id="{32301F6D-F25A-3513-0C36-5897251B0702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CF23ABAC-BDD5-8CC8-F876-49703B62B8EA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E3A94BAC-8DC1-24D4-D23B-9B613878EFD9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86E5D1B3-9647-FC98-A402-77D33B9EB8C9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314EFB80-E879-195F-F066-093FCF57270D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Ovale 57">
              <a:extLst>
                <a:ext uri="{FF2B5EF4-FFF2-40B4-BE49-F238E27FC236}">
                  <a16:creationId xmlns:a16="http://schemas.microsoft.com/office/drawing/2014/main" id="{01380137-FBBD-7F30-BFCE-C140D53B9199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Ovale 58">
              <a:extLst>
                <a:ext uri="{FF2B5EF4-FFF2-40B4-BE49-F238E27FC236}">
                  <a16:creationId xmlns:a16="http://schemas.microsoft.com/office/drawing/2014/main" id="{2F2C3C2E-308E-511A-9C38-476572E08464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Ovale 59">
              <a:extLst>
                <a:ext uri="{FF2B5EF4-FFF2-40B4-BE49-F238E27FC236}">
                  <a16:creationId xmlns:a16="http://schemas.microsoft.com/office/drawing/2014/main" id="{D03F2C54-3640-7739-1E46-D8DB3F8CB6A1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Ovale 60">
              <a:extLst>
                <a:ext uri="{FF2B5EF4-FFF2-40B4-BE49-F238E27FC236}">
                  <a16:creationId xmlns:a16="http://schemas.microsoft.com/office/drawing/2014/main" id="{4F8775C1-FB7F-BA75-78BC-9433F60A419A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Ovale 61">
              <a:extLst>
                <a:ext uri="{FF2B5EF4-FFF2-40B4-BE49-F238E27FC236}">
                  <a16:creationId xmlns:a16="http://schemas.microsoft.com/office/drawing/2014/main" id="{804F90A3-C624-6CE7-37D2-76C9DEB7CAA9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Ovale 62">
              <a:extLst>
                <a:ext uri="{FF2B5EF4-FFF2-40B4-BE49-F238E27FC236}">
                  <a16:creationId xmlns:a16="http://schemas.microsoft.com/office/drawing/2014/main" id="{84558238-D3A7-CFAA-0477-9A1387EB0507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30E64BAA-6BDA-2618-93CC-39646C034A43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>
              <a:extLst>
                <a:ext uri="{FF2B5EF4-FFF2-40B4-BE49-F238E27FC236}">
                  <a16:creationId xmlns:a16="http://schemas.microsoft.com/office/drawing/2014/main" id="{C77E41DE-7403-FB04-D4D7-8E22542B2B77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Ovale 65">
              <a:extLst>
                <a:ext uri="{FF2B5EF4-FFF2-40B4-BE49-F238E27FC236}">
                  <a16:creationId xmlns:a16="http://schemas.microsoft.com/office/drawing/2014/main" id="{E6ACDE61-4DA1-6440-349E-4EE173D8775B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Ovale 66">
              <a:extLst>
                <a:ext uri="{FF2B5EF4-FFF2-40B4-BE49-F238E27FC236}">
                  <a16:creationId xmlns:a16="http://schemas.microsoft.com/office/drawing/2014/main" id="{48C73653-FA6D-05E8-5868-1760BBB45B6D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8" name="Connettore 2 67">
              <a:extLst>
                <a:ext uri="{FF2B5EF4-FFF2-40B4-BE49-F238E27FC236}">
                  <a16:creationId xmlns:a16="http://schemas.microsoft.com/office/drawing/2014/main" id="{4EBF62C1-DB07-2D64-4502-A4A4F0A1A6E5}"/>
                </a:ext>
              </a:extLst>
            </p:cNvPr>
            <p:cNvCxnSpPr/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2 68">
              <a:extLst>
                <a:ext uri="{FF2B5EF4-FFF2-40B4-BE49-F238E27FC236}">
                  <a16:creationId xmlns:a16="http://schemas.microsoft.com/office/drawing/2014/main" id="{D5D89B56-2679-FCE6-986F-7612D416FF84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2 69">
              <a:extLst>
                <a:ext uri="{FF2B5EF4-FFF2-40B4-BE49-F238E27FC236}">
                  <a16:creationId xmlns:a16="http://schemas.microsoft.com/office/drawing/2014/main" id="{3F86A003-D6B2-E4B1-2831-4F960F5DF5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2 70">
              <a:extLst>
                <a:ext uri="{FF2B5EF4-FFF2-40B4-BE49-F238E27FC236}">
                  <a16:creationId xmlns:a16="http://schemas.microsoft.com/office/drawing/2014/main" id="{C0436C2C-CFC8-2D68-6BEB-F99EDA017FDA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2 71">
              <a:extLst>
                <a:ext uri="{FF2B5EF4-FFF2-40B4-BE49-F238E27FC236}">
                  <a16:creationId xmlns:a16="http://schemas.microsoft.com/office/drawing/2014/main" id="{9A53F588-11BB-751C-581F-BC8015A321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2 72">
              <a:extLst>
                <a:ext uri="{FF2B5EF4-FFF2-40B4-BE49-F238E27FC236}">
                  <a16:creationId xmlns:a16="http://schemas.microsoft.com/office/drawing/2014/main" id="{1191FBFE-E2B2-0FAB-4CE2-6AB8AC1F0D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2 73">
              <a:extLst>
                <a:ext uri="{FF2B5EF4-FFF2-40B4-BE49-F238E27FC236}">
                  <a16:creationId xmlns:a16="http://schemas.microsoft.com/office/drawing/2014/main" id="{3E40406E-D559-A09F-A4F7-F7F8686BBB21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2 74">
              <a:extLst>
                <a:ext uri="{FF2B5EF4-FFF2-40B4-BE49-F238E27FC236}">
                  <a16:creationId xmlns:a16="http://schemas.microsoft.com/office/drawing/2014/main" id="{1CFCA422-E06B-FC17-BC36-EDAE3C1D3699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2 75">
              <a:extLst>
                <a:ext uri="{FF2B5EF4-FFF2-40B4-BE49-F238E27FC236}">
                  <a16:creationId xmlns:a16="http://schemas.microsoft.com/office/drawing/2014/main" id="{D4A04059-54B5-2186-B2DC-0E962DB62F2B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2 76">
              <a:extLst>
                <a:ext uri="{FF2B5EF4-FFF2-40B4-BE49-F238E27FC236}">
                  <a16:creationId xmlns:a16="http://schemas.microsoft.com/office/drawing/2014/main" id="{B423A34E-C888-27E2-6B2A-615503D2C7A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>
              <a:extLst>
                <a:ext uri="{FF2B5EF4-FFF2-40B4-BE49-F238E27FC236}">
                  <a16:creationId xmlns:a16="http://schemas.microsoft.com/office/drawing/2014/main" id="{69E90498-7D91-35A3-6248-88F9C2FEE3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2 78">
              <a:extLst>
                <a:ext uri="{FF2B5EF4-FFF2-40B4-BE49-F238E27FC236}">
                  <a16:creationId xmlns:a16="http://schemas.microsoft.com/office/drawing/2014/main" id="{19094221-15B2-A495-4E7F-9666B92F2DE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2 79">
              <a:extLst>
                <a:ext uri="{FF2B5EF4-FFF2-40B4-BE49-F238E27FC236}">
                  <a16:creationId xmlns:a16="http://schemas.microsoft.com/office/drawing/2014/main" id="{2969D891-DBCA-0343-46E9-8DBC60C3C8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2 80">
              <a:extLst>
                <a:ext uri="{FF2B5EF4-FFF2-40B4-BE49-F238E27FC236}">
                  <a16:creationId xmlns:a16="http://schemas.microsoft.com/office/drawing/2014/main" id="{F3637C93-EBA3-40DD-1EC2-0A8C7DA25B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2 81">
              <a:extLst>
                <a:ext uri="{FF2B5EF4-FFF2-40B4-BE49-F238E27FC236}">
                  <a16:creationId xmlns:a16="http://schemas.microsoft.com/office/drawing/2014/main" id="{296C7D45-0BA8-D8EC-BD06-F472656D7B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>
              <a:extLst>
                <a:ext uri="{FF2B5EF4-FFF2-40B4-BE49-F238E27FC236}">
                  <a16:creationId xmlns:a16="http://schemas.microsoft.com/office/drawing/2014/main" id="{B53DCD4C-23CC-36AD-F4DB-931FE55178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>
              <a:extLst>
                <a:ext uri="{FF2B5EF4-FFF2-40B4-BE49-F238E27FC236}">
                  <a16:creationId xmlns:a16="http://schemas.microsoft.com/office/drawing/2014/main" id="{6404861E-C832-1202-D1EB-26D2ACA387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>
              <a:extLst>
                <a:ext uri="{FF2B5EF4-FFF2-40B4-BE49-F238E27FC236}">
                  <a16:creationId xmlns:a16="http://schemas.microsoft.com/office/drawing/2014/main" id="{A94A6458-E174-075D-BC6F-964C4B6E569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DEAB913-00A0-1B7E-B797-1CA648A96F3F}"/>
              </a:ext>
            </a:extLst>
          </p:cNvPr>
          <p:cNvGrpSpPr/>
          <p:nvPr/>
        </p:nvGrpSpPr>
        <p:grpSpPr>
          <a:xfrm>
            <a:off x="7238999" y="1810407"/>
            <a:ext cx="1190625" cy="1447800"/>
            <a:chOff x="1533524" y="1753257"/>
            <a:chExt cx="3486150" cy="4314825"/>
          </a:xfrm>
        </p:grpSpPr>
        <p:sp>
          <p:nvSpPr>
            <p:cNvPr id="90" name="Rettangolo con angoli arrotondati 89">
              <a:extLst>
                <a:ext uri="{FF2B5EF4-FFF2-40B4-BE49-F238E27FC236}">
                  <a16:creationId xmlns:a16="http://schemas.microsoft.com/office/drawing/2014/main" id="{84BEC901-915E-0DEF-00B3-32A18CD26A6B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1" name="Ovale 90">
              <a:extLst>
                <a:ext uri="{FF2B5EF4-FFF2-40B4-BE49-F238E27FC236}">
                  <a16:creationId xmlns:a16="http://schemas.microsoft.com/office/drawing/2014/main" id="{16D3B84B-2B86-FDC9-E96B-15D0989478A5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Ovale 91">
              <a:extLst>
                <a:ext uri="{FF2B5EF4-FFF2-40B4-BE49-F238E27FC236}">
                  <a16:creationId xmlns:a16="http://schemas.microsoft.com/office/drawing/2014/main" id="{4AA4A456-CDB6-9AB5-7441-6BC70D71D3E5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Ovale 92">
              <a:extLst>
                <a:ext uri="{FF2B5EF4-FFF2-40B4-BE49-F238E27FC236}">
                  <a16:creationId xmlns:a16="http://schemas.microsoft.com/office/drawing/2014/main" id="{DDBE80B0-FD59-ABF0-8F21-6B60646670D6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4" name="Ovale 93">
              <a:extLst>
                <a:ext uri="{FF2B5EF4-FFF2-40B4-BE49-F238E27FC236}">
                  <a16:creationId xmlns:a16="http://schemas.microsoft.com/office/drawing/2014/main" id="{7C0995FD-F74E-2602-6DD7-298ADB62B2E4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5" name="Ovale 94">
              <a:extLst>
                <a:ext uri="{FF2B5EF4-FFF2-40B4-BE49-F238E27FC236}">
                  <a16:creationId xmlns:a16="http://schemas.microsoft.com/office/drawing/2014/main" id="{09FBDBC3-19C3-5804-2D9A-8D34BB0B054B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E50A1597-57CA-D574-CD5C-0F88A912B083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7" name="Ovale 96">
              <a:extLst>
                <a:ext uri="{FF2B5EF4-FFF2-40B4-BE49-F238E27FC236}">
                  <a16:creationId xmlns:a16="http://schemas.microsoft.com/office/drawing/2014/main" id="{ACE9592B-7DEB-A435-EFE2-1DB0D38C8E3A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8" name="Ovale 97">
              <a:extLst>
                <a:ext uri="{FF2B5EF4-FFF2-40B4-BE49-F238E27FC236}">
                  <a16:creationId xmlns:a16="http://schemas.microsoft.com/office/drawing/2014/main" id="{33BF102B-BE80-9C21-0324-16C99954AA9D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Ovale 98">
              <a:extLst>
                <a:ext uri="{FF2B5EF4-FFF2-40B4-BE49-F238E27FC236}">
                  <a16:creationId xmlns:a16="http://schemas.microsoft.com/office/drawing/2014/main" id="{A5F1E311-6013-1224-A41F-7D935C8C5CC2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0" name="Ovale 99">
              <a:extLst>
                <a:ext uri="{FF2B5EF4-FFF2-40B4-BE49-F238E27FC236}">
                  <a16:creationId xmlns:a16="http://schemas.microsoft.com/office/drawing/2014/main" id="{5529D733-8A15-875E-AE5A-43CE51B86F0A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1" name="Ovale 100">
              <a:extLst>
                <a:ext uri="{FF2B5EF4-FFF2-40B4-BE49-F238E27FC236}">
                  <a16:creationId xmlns:a16="http://schemas.microsoft.com/office/drawing/2014/main" id="{4786BB2D-5774-9D48-BDF9-9C65A5E97969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8435A9DB-8826-A40F-6545-1C4D7AA0BC43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3" name="Ovale 102">
              <a:extLst>
                <a:ext uri="{FF2B5EF4-FFF2-40B4-BE49-F238E27FC236}">
                  <a16:creationId xmlns:a16="http://schemas.microsoft.com/office/drawing/2014/main" id="{45383834-2FE3-3B78-E93C-1E71AEF687F0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4" name="Ovale 103">
              <a:extLst>
                <a:ext uri="{FF2B5EF4-FFF2-40B4-BE49-F238E27FC236}">
                  <a16:creationId xmlns:a16="http://schemas.microsoft.com/office/drawing/2014/main" id="{07C934B6-3732-73C2-15C8-BEC7C74FB350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5" name="Ovale 104">
              <a:extLst>
                <a:ext uri="{FF2B5EF4-FFF2-40B4-BE49-F238E27FC236}">
                  <a16:creationId xmlns:a16="http://schemas.microsoft.com/office/drawing/2014/main" id="{24ABE761-2C93-7136-774F-4F34E6EA73B8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6" name="Ovale 105">
              <a:extLst>
                <a:ext uri="{FF2B5EF4-FFF2-40B4-BE49-F238E27FC236}">
                  <a16:creationId xmlns:a16="http://schemas.microsoft.com/office/drawing/2014/main" id="{050FE472-1661-158D-4289-9597E5C30303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7" name="Connettore 2 106">
              <a:extLst>
                <a:ext uri="{FF2B5EF4-FFF2-40B4-BE49-F238E27FC236}">
                  <a16:creationId xmlns:a16="http://schemas.microsoft.com/office/drawing/2014/main" id="{AC3D1101-BDCD-A704-F049-B9CE82EF60C5}"/>
                </a:ext>
              </a:extLst>
            </p:cNvPr>
            <p:cNvCxnSpPr>
              <a:cxnSpLocks/>
            </p:cNvCxnSpPr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2 107">
              <a:extLst>
                <a:ext uri="{FF2B5EF4-FFF2-40B4-BE49-F238E27FC236}">
                  <a16:creationId xmlns:a16="http://schemas.microsoft.com/office/drawing/2014/main" id="{14A8E4DE-87B6-A21A-4526-3C7E3975E04F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2 108">
              <a:extLst>
                <a:ext uri="{FF2B5EF4-FFF2-40B4-BE49-F238E27FC236}">
                  <a16:creationId xmlns:a16="http://schemas.microsoft.com/office/drawing/2014/main" id="{AF42B151-A9B9-D32E-9EAA-1B14EE4AC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2 109">
              <a:extLst>
                <a:ext uri="{FF2B5EF4-FFF2-40B4-BE49-F238E27FC236}">
                  <a16:creationId xmlns:a16="http://schemas.microsoft.com/office/drawing/2014/main" id="{C6DFCCE4-E85D-AA88-AFFF-4FF7F045287F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2 110">
              <a:extLst>
                <a:ext uri="{FF2B5EF4-FFF2-40B4-BE49-F238E27FC236}">
                  <a16:creationId xmlns:a16="http://schemas.microsoft.com/office/drawing/2014/main" id="{AEB14A96-C8D9-AA02-B063-8926D83392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2 111">
              <a:extLst>
                <a:ext uri="{FF2B5EF4-FFF2-40B4-BE49-F238E27FC236}">
                  <a16:creationId xmlns:a16="http://schemas.microsoft.com/office/drawing/2014/main" id="{BECE0ADA-07F0-C5E8-ED7A-E7C5033780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2 112">
              <a:extLst>
                <a:ext uri="{FF2B5EF4-FFF2-40B4-BE49-F238E27FC236}">
                  <a16:creationId xmlns:a16="http://schemas.microsoft.com/office/drawing/2014/main" id="{698F6340-305E-1EF1-43E1-906F83127744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2 113">
              <a:extLst>
                <a:ext uri="{FF2B5EF4-FFF2-40B4-BE49-F238E27FC236}">
                  <a16:creationId xmlns:a16="http://schemas.microsoft.com/office/drawing/2014/main" id="{D0573BE3-8E99-675E-9F97-E858E22A1707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2 114">
              <a:extLst>
                <a:ext uri="{FF2B5EF4-FFF2-40B4-BE49-F238E27FC236}">
                  <a16:creationId xmlns:a16="http://schemas.microsoft.com/office/drawing/2014/main" id="{44AEB1D3-F28F-6C27-219E-1CFC840DAA93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2 115">
              <a:extLst>
                <a:ext uri="{FF2B5EF4-FFF2-40B4-BE49-F238E27FC236}">
                  <a16:creationId xmlns:a16="http://schemas.microsoft.com/office/drawing/2014/main" id="{C98FA516-B5AA-D99F-1EFC-B543FF0995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2 116">
              <a:extLst>
                <a:ext uri="{FF2B5EF4-FFF2-40B4-BE49-F238E27FC236}">
                  <a16:creationId xmlns:a16="http://schemas.microsoft.com/office/drawing/2014/main" id="{B3026895-B0EE-AE6F-6163-C175BF9C61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2 117">
              <a:extLst>
                <a:ext uri="{FF2B5EF4-FFF2-40B4-BE49-F238E27FC236}">
                  <a16:creationId xmlns:a16="http://schemas.microsoft.com/office/drawing/2014/main" id="{28BF032C-57B3-BFC7-A606-B666E75C0A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id="{803FF3DA-AAAA-2F10-770F-63855D33F8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id="{AC13EBD3-431E-037C-D4FC-8714D99E1D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2 120">
              <a:extLst>
                <a:ext uri="{FF2B5EF4-FFF2-40B4-BE49-F238E27FC236}">
                  <a16:creationId xmlns:a16="http://schemas.microsoft.com/office/drawing/2014/main" id="{1FD82A8E-DFBE-7183-537F-4AAD054D1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2 121">
              <a:extLst>
                <a:ext uri="{FF2B5EF4-FFF2-40B4-BE49-F238E27FC236}">
                  <a16:creationId xmlns:a16="http://schemas.microsoft.com/office/drawing/2014/main" id="{CA339C86-50A8-E0E1-BF2C-36AC04BB90F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2 122">
              <a:extLst>
                <a:ext uri="{FF2B5EF4-FFF2-40B4-BE49-F238E27FC236}">
                  <a16:creationId xmlns:a16="http://schemas.microsoft.com/office/drawing/2014/main" id="{72B16473-D28C-CE94-FF28-86044239C5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2 123">
              <a:extLst>
                <a:ext uri="{FF2B5EF4-FFF2-40B4-BE49-F238E27FC236}">
                  <a16:creationId xmlns:a16="http://schemas.microsoft.com/office/drawing/2014/main" id="{0D83102F-0FF4-BF03-D996-3BE2D8C39D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D0BB77B8-0D0B-7D0B-C2E5-9C2F4FDA1D23}"/>
              </a:ext>
            </a:extLst>
          </p:cNvPr>
          <p:cNvGrpSpPr/>
          <p:nvPr/>
        </p:nvGrpSpPr>
        <p:grpSpPr>
          <a:xfrm flipH="1" flipV="1">
            <a:off x="7229474" y="3382032"/>
            <a:ext cx="1209675" cy="1466850"/>
            <a:chOff x="1533524" y="1753257"/>
            <a:chExt cx="3486150" cy="4314825"/>
          </a:xfrm>
        </p:grpSpPr>
        <p:sp>
          <p:nvSpPr>
            <p:cNvPr id="164" name="Rettangolo con angoli arrotondati 163">
              <a:extLst>
                <a:ext uri="{FF2B5EF4-FFF2-40B4-BE49-F238E27FC236}">
                  <a16:creationId xmlns:a16="http://schemas.microsoft.com/office/drawing/2014/main" id="{109F8A0A-33F5-30AD-518C-55FBAD72099B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Ovale 164">
              <a:extLst>
                <a:ext uri="{FF2B5EF4-FFF2-40B4-BE49-F238E27FC236}">
                  <a16:creationId xmlns:a16="http://schemas.microsoft.com/office/drawing/2014/main" id="{EC6B79DE-1AF4-95E3-9565-82B46B3EF53D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Ovale 165">
              <a:extLst>
                <a:ext uri="{FF2B5EF4-FFF2-40B4-BE49-F238E27FC236}">
                  <a16:creationId xmlns:a16="http://schemas.microsoft.com/office/drawing/2014/main" id="{7DD2ACC8-BC6A-06F0-EE5F-8E5ED107FF58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7" name="Ovale 166">
              <a:extLst>
                <a:ext uri="{FF2B5EF4-FFF2-40B4-BE49-F238E27FC236}">
                  <a16:creationId xmlns:a16="http://schemas.microsoft.com/office/drawing/2014/main" id="{AA74FA97-FB34-27F1-951B-C61B841C336C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Ovale 167">
              <a:extLst>
                <a:ext uri="{FF2B5EF4-FFF2-40B4-BE49-F238E27FC236}">
                  <a16:creationId xmlns:a16="http://schemas.microsoft.com/office/drawing/2014/main" id="{3E7DBFDE-9181-890A-C979-A25FE3E7B30F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Ovale 168">
              <a:extLst>
                <a:ext uri="{FF2B5EF4-FFF2-40B4-BE49-F238E27FC236}">
                  <a16:creationId xmlns:a16="http://schemas.microsoft.com/office/drawing/2014/main" id="{CD1A345C-9C9B-B110-B8E1-F7AFA5CEDC49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Ovale 169">
              <a:extLst>
                <a:ext uri="{FF2B5EF4-FFF2-40B4-BE49-F238E27FC236}">
                  <a16:creationId xmlns:a16="http://schemas.microsoft.com/office/drawing/2014/main" id="{0C5D5FC8-1E8C-A70E-B5F0-97DF8A93FAF3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Ovale 170">
              <a:extLst>
                <a:ext uri="{FF2B5EF4-FFF2-40B4-BE49-F238E27FC236}">
                  <a16:creationId xmlns:a16="http://schemas.microsoft.com/office/drawing/2014/main" id="{771EA904-FBF1-B084-F2FC-E8822BF87AFB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Ovale 171">
              <a:extLst>
                <a:ext uri="{FF2B5EF4-FFF2-40B4-BE49-F238E27FC236}">
                  <a16:creationId xmlns:a16="http://schemas.microsoft.com/office/drawing/2014/main" id="{EC6EFFBA-07C1-C265-A2F0-0C31578E7796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Ovale 172">
              <a:extLst>
                <a:ext uri="{FF2B5EF4-FFF2-40B4-BE49-F238E27FC236}">
                  <a16:creationId xmlns:a16="http://schemas.microsoft.com/office/drawing/2014/main" id="{92E20DFC-F4C3-F911-E63E-E125F6009F50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EF8C6A4B-00B6-133B-DFA8-7013B0428FDF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5" name="Ovale 174">
              <a:extLst>
                <a:ext uri="{FF2B5EF4-FFF2-40B4-BE49-F238E27FC236}">
                  <a16:creationId xmlns:a16="http://schemas.microsoft.com/office/drawing/2014/main" id="{0E9428CE-321C-ECC8-2071-9C9DFB9998BE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Ovale 175">
              <a:extLst>
                <a:ext uri="{FF2B5EF4-FFF2-40B4-BE49-F238E27FC236}">
                  <a16:creationId xmlns:a16="http://schemas.microsoft.com/office/drawing/2014/main" id="{F072EE8E-84EF-DB1F-6169-4B5C6B17988B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Ovale 176">
              <a:extLst>
                <a:ext uri="{FF2B5EF4-FFF2-40B4-BE49-F238E27FC236}">
                  <a16:creationId xmlns:a16="http://schemas.microsoft.com/office/drawing/2014/main" id="{D79B0F5E-CF47-9FDD-B515-18D62F4FAF99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Ovale 177">
              <a:extLst>
                <a:ext uri="{FF2B5EF4-FFF2-40B4-BE49-F238E27FC236}">
                  <a16:creationId xmlns:a16="http://schemas.microsoft.com/office/drawing/2014/main" id="{9DA88B46-F25D-03FE-668B-1B290D9DB90B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9" name="Ovale 178">
              <a:extLst>
                <a:ext uri="{FF2B5EF4-FFF2-40B4-BE49-F238E27FC236}">
                  <a16:creationId xmlns:a16="http://schemas.microsoft.com/office/drawing/2014/main" id="{F2D533A1-DFD5-699D-1008-8F4823492873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0" name="Ovale 179">
              <a:extLst>
                <a:ext uri="{FF2B5EF4-FFF2-40B4-BE49-F238E27FC236}">
                  <a16:creationId xmlns:a16="http://schemas.microsoft.com/office/drawing/2014/main" id="{D8BEC622-0376-393D-36E6-A86B35DA75CE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1" name="Connettore 2 180">
              <a:extLst>
                <a:ext uri="{FF2B5EF4-FFF2-40B4-BE49-F238E27FC236}">
                  <a16:creationId xmlns:a16="http://schemas.microsoft.com/office/drawing/2014/main" id="{AF33E215-EBE4-E72C-C67F-24561D59FDA6}"/>
                </a:ext>
              </a:extLst>
            </p:cNvPr>
            <p:cNvCxnSpPr>
              <a:cxnSpLocks/>
            </p:cNvCxnSpPr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2 181">
              <a:extLst>
                <a:ext uri="{FF2B5EF4-FFF2-40B4-BE49-F238E27FC236}">
                  <a16:creationId xmlns:a16="http://schemas.microsoft.com/office/drawing/2014/main" id="{78E02631-256D-8BA0-0FDD-7F2BDCE82697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2 182">
              <a:extLst>
                <a:ext uri="{FF2B5EF4-FFF2-40B4-BE49-F238E27FC236}">
                  <a16:creationId xmlns:a16="http://schemas.microsoft.com/office/drawing/2014/main" id="{ADDBFAC0-5031-8A4E-979D-EF19303A9A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2 183">
              <a:extLst>
                <a:ext uri="{FF2B5EF4-FFF2-40B4-BE49-F238E27FC236}">
                  <a16:creationId xmlns:a16="http://schemas.microsoft.com/office/drawing/2014/main" id="{4E43B6E4-1991-8E55-7F51-AE5DF3861B42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2 184">
              <a:extLst>
                <a:ext uri="{FF2B5EF4-FFF2-40B4-BE49-F238E27FC236}">
                  <a16:creationId xmlns:a16="http://schemas.microsoft.com/office/drawing/2014/main" id="{06520CB1-9F07-530E-3CAF-3C93636B79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2 185">
              <a:extLst>
                <a:ext uri="{FF2B5EF4-FFF2-40B4-BE49-F238E27FC236}">
                  <a16:creationId xmlns:a16="http://schemas.microsoft.com/office/drawing/2014/main" id="{62512480-DE6F-0C4D-31A7-9DFA847285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2 186">
              <a:extLst>
                <a:ext uri="{FF2B5EF4-FFF2-40B4-BE49-F238E27FC236}">
                  <a16:creationId xmlns:a16="http://schemas.microsoft.com/office/drawing/2014/main" id="{72FD371A-50B3-929C-4924-AC747DB41C0E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2 187">
              <a:extLst>
                <a:ext uri="{FF2B5EF4-FFF2-40B4-BE49-F238E27FC236}">
                  <a16:creationId xmlns:a16="http://schemas.microsoft.com/office/drawing/2014/main" id="{3628C16C-48E9-50C2-A655-52AADAA2F194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2 188">
              <a:extLst>
                <a:ext uri="{FF2B5EF4-FFF2-40B4-BE49-F238E27FC236}">
                  <a16:creationId xmlns:a16="http://schemas.microsoft.com/office/drawing/2014/main" id="{1BCD6EB1-875B-0204-C221-AD0239142B12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2 189">
              <a:extLst>
                <a:ext uri="{FF2B5EF4-FFF2-40B4-BE49-F238E27FC236}">
                  <a16:creationId xmlns:a16="http://schemas.microsoft.com/office/drawing/2014/main" id="{66259004-5809-CD05-47EF-481C83798B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2 190">
              <a:extLst>
                <a:ext uri="{FF2B5EF4-FFF2-40B4-BE49-F238E27FC236}">
                  <a16:creationId xmlns:a16="http://schemas.microsoft.com/office/drawing/2014/main" id="{1B64B6D0-56D5-C04B-A446-DA7263974A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2 191">
              <a:extLst>
                <a:ext uri="{FF2B5EF4-FFF2-40B4-BE49-F238E27FC236}">
                  <a16:creationId xmlns:a16="http://schemas.microsoft.com/office/drawing/2014/main" id="{0FDFF43D-43D7-1B7E-FF64-2A42BACBFF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2 192">
              <a:extLst>
                <a:ext uri="{FF2B5EF4-FFF2-40B4-BE49-F238E27FC236}">
                  <a16:creationId xmlns:a16="http://schemas.microsoft.com/office/drawing/2014/main" id="{F14165DD-EB03-DEE3-4D89-61960A085F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2 193">
              <a:extLst>
                <a:ext uri="{FF2B5EF4-FFF2-40B4-BE49-F238E27FC236}">
                  <a16:creationId xmlns:a16="http://schemas.microsoft.com/office/drawing/2014/main" id="{191AA0C5-848C-2251-DE6E-C98293244E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2 194">
              <a:extLst>
                <a:ext uri="{FF2B5EF4-FFF2-40B4-BE49-F238E27FC236}">
                  <a16:creationId xmlns:a16="http://schemas.microsoft.com/office/drawing/2014/main" id="{24987502-DB21-E74C-5824-0847025523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2 195">
              <a:extLst>
                <a:ext uri="{FF2B5EF4-FFF2-40B4-BE49-F238E27FC236}">
                  <a16:creationId xmlns:a16="http://schemas.microsoft.com/office/drawing/2014/main" id="{10C4B115-3C91-F8F7-F211-11AEBCAD37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2 196">
              <a:extLst>
                <a:ext uri="{FF2B5EF4-FFF2-40B4-BE49-F238E27FC236}">
                  <a16:creationId xmlns:a16="http://schemas.microsoft.com/office/drawing/2014/main" id="{DBBBC421-145E-2499-C363-6CDCD7A244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2 197">
              <a:extLst>
                <a:ext uri="{FF2B5EF4-FFF2-40B4-BE49-F238E27FC236}">
                  <a16:creationId xmlns:a16="http://schemas.microsoft.com/office/drawing/2014/main" id="{3F23D093-5805-BE1D-25C0-062EE87D36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uppo 198">
            <a:extLst>
              <a:ext uri="{FF2B5EF4-FFF2-40B4-BE49-F238E27FC236}">
                <a16:creationId xmlns:a16="http://schemas.microsoft.com/office/drawing/2014/main" id="{EAE1FB55-BCED-E335-6015-487F16A9DF09}"/>
              </a:ext>
            </a:extLst>
          </p:cNvPr>
          <p:cNvGrpSpPr/>
          <p:nvPr/>
        </p:nvGrpSpPr>
        <p:grpSpPr>
          <a:xfrm rot="5400000" flipH="1">
            <a:off x="8924924" y="1667532"/>
            <a:ext cx="1209675" cy="1485900"/>
            <a:chOff x="1533524" y="1753257"/>
            <a:chExt cx="3486150" cy="4314825"/>
          </a:xfrm>
        </p:grpSpPr>
        <p:sp>
          <p:nvSpPr>
            <p:cNvPr id="200" name="Rettangolo con angoli arrotondati 199">
              <a:extLst>
                <a:ext uri="{FF2B5EF4-FFF2-40B4-BE49-F238E27FC236}">
                  <a16:creationId xmlns:a16="http://schemas.microsoft.com/office/drawing/2014/main" id="{0E7B7A0B-97AF-9440-6899-759EE669E0EC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1" name="Ovale 200">
              <a:extLst>
                <a:ext uri="{FF2B5EF4-FFF2-40B4-BE49-F238E27FC236}">
                  <a16:creationId xmlns:a16="http://schemas.microsoft.com/office/drawing/2014/main" id="{B31FDB60-63B9-903A-EF9F-BBDB533D143B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0FA382F0-C520-168D-3212-D842A587D261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Ovale 202">
              <a:extLst>
                <a:ext uri="{FF2B5EF4-FFF2-40B4-BE49-F238E27FC236}">
                  <a16:creationId xmlns:a16="http://schemas.microsoft.com/office/drawing/2014/main" id="{7370074D-5CF1-C96D-A671-06C22ED0B485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Ovale 203">
              <a:extLst>
                <a:ext uri="{FF2B5EF4-FFF2-40B4-BE49-F238E27FC236}">
                  <a16:creationId xmlns:a16="http://schemas.microsoft.com/office/drawing/2014/main" id="{6574C80C-FA12-024E-5F3A-41E3EF72FD7A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5" name="Ovale 204">
              <a:extLst>
                <a:ext uri="{FF2B5EF4-FFF2-40B4-BE49-F238E27FC236}">
                  <a16:creationId xmlns:a16="http://schemas.microsoft.com/office/drawing/2014/main" id="{8583AD66-4DAE-7495-4296-8F0E7C806A57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6" name="Ovale 205">
              <a:extLst>
                <a:ext uri="{FF2B5EF4-FFF2-40B4-BE49-F238E27FC236}">
                  <a16:creationId xmlns:a16="http://schemas.microsoft.com/office/drawing/2014/main" id="{FA107850-0BE4-AB44-B15C-087B428AB97B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7" name="Ovale 206">
              <a:extLst>
                <a:ext uri="{FF2B5EF4-FFF2-40B4-BE49-F238E27FC236}">
                  <a16:creationId xmlns:a16="http://schemas.microsoft.com/office/drawing/2014/main" id="{D0B9D7EA-2EA8-3DAB-88F1-763AC6179DEF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8" name="Ovale 207">
              <a:extLst>
                <a:ext uri="{FF2B5EF4-FFF2-40B4-BE49-F238E27FC236}">
                  <a16:creationId xmlns:a16="http://schemas.microsoft.com/office/drawing/2014/main" id="{B68B45D9-63E7-B031-4530-C17163AA6BD7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>
              <a:extLst>
                <a:ext uri="{FF2B5EF4-FFF2-40B4-BE49-F238E27FC236}">
                  <a16:creationId xmlns:a16="http://schemas.microsoft.com/office/drawing/2014/main" id="{AAC779FA-367E-43B6-2007-76EA3AE58C2C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0" name="Ovale 209">
              <a:extLst>
                <a:ext uri="{FF2B5EF4-FFF2-40B4-BE49-F238E27FC236}">
                  <a16:creationId xmlns:a16="http://schemas.microsoft.com/office/drawing/2014/main" id="{0C558826-A146-D87A-1C0E-F9702D821B58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1" name="Ovale 210">
              <a:extLst>
                <a:ext uri="{FF2B5EF4-FFF2-40B4-BE49-F238E27FC236}">
                  <a16:creationId xmlns:a16="http://schemas.microsoft.com/office/drawing/2014/main" id="{14BAD484-0BBE-5979-1409-B4D651F031A4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2" name="Ovale 211">
              <a:extLst>
                <a:ext uri="{FF2B5EF4-FFF2-40B4-BE49-F238E27FC236}">
                  <a16:creationId xmlns:a16="http://schemas.microsoft.com/office/drawing/2014/main" id="{F5ED6C9C-541F-CE6F-A879-C13A5386760E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8BCA90E2-19AB-66F1-E523-DF41B5952B58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4" name="Ovale 213">
              <a:extLst>
                <a:ext uri="{FF2B5EF4-FFF2-40B4-BE49-F238E27FC236}">
                  <a16:creationId xmlns:a16="http://schemas.microsoft.com/office/drawing/2014/main" id="{DE605D50-20AA-D9F6-08F2-C2FD1EFAF301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Ovale 214">
              <a:extLst>
                <a:ext uri="{FF2B5EF4-FFF2-40B4-BE49-F238E27FC236}">
                  <a16:creationId xmlns:a16="http://schemas.microsoft.com/office/drawing/2014/main" id="{2AB7DFF7-ECA7-86AE-7ED4-7F9BD8332861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Ovale 215">
              <a:extLst>
                <a:ext uri="{FF2B5EF4-FFF2-40B4-BE49-F238E27FC236}">
                  <a16:creationId xmlns:a16="http://schemas.microsoft.com/office/drawing/2014/main" id="{C10A4E2D-6C5E-7535-88A7-CC95F0974182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7" name="Connettore 2 216">
              <a:extLst>
                <a:ext uri="{FF2B5EF4-FFF2-40B4-BE49-F238E27FC236}">
                  <a16:creationId xmlns:a16="http://schemas.microsoft.com/office/drawing/2014/main" id="{B89661BC-100C-242D-D945-DFAF379F3663}"/>
                </a:ext>
              </a:extLst>
            </p:cNvPr>
            <p:cNvCxnSpPr>
              <a:cxnSpLocks/>
            </p:cNvCxnSpPr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2 217">
              <a:extLst>
                <a:ext uri="{FF2B5EF4-FFF2-40B4-BE49-F238E27FC236}">
                  <a16:creationId xmlns:a16="http://schemas.microsoft.com/office/drawing/2014/main" id="{6FA257E7-A45C-9AA7-7A77-B7A672BB35E0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2 218">
              <a:extLst>
                <a:ext uri="{FF2B5EF4-FFF2-40B4-BE49-F238E27FC236}">
                  <a16:creationId xmlns:a16="http://schemas.microsoft.com/office/drawing/2014/main" id="{DD717EE5-38AD-01C9-315E-F0B173FDED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2 219">
              <a:extLst>
                <a:ext uri="{FF2B5EF4-FFF2-40B4-BE49-F238E27FC236}">
                  <a16:creationId xmlns:a16="http://schemas.microsoft.com/office/drawing/2014/main" id="{47BC8C62-471D-AD12-DD69-D813E56FF90C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2 220">
              <a:extLst>
                <a:ext uri="{FF2B5EF4-FFF2-40B4-BE49-F238E27FC236}">
                  <a16:creationId xmlns:a16="http://schemas.microsoft.com/office/drawing/2014/main" id="{97440DD4-600D-F578-DAB3-9F0E6303FB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2 221">
              <a:extLst>
                <a:ext uri="{FF2B5EF4-FFF2-40B4-BE49-F238E27FC236}">
                  <a16:creationId xmlns:a16="http://schemas.microsoft.com/office/drawing/2014/main" id="{029A31FA-2996-48AC-52A6-9B47993DF6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2 222">
              <a:extLst>
                <a:ext uri="{FF2B5EF4-FFF2-40B4-BE49-F238E27FC236}">
                  <a16:creationId xmlns:a16="http://schemas.microsoft.com/office/drawing/2014/main" id="{AFC3F3E1-E540-F5BA-0E32-B95CF8554BC6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2 223">
              <a:extLst>
                <a:ext uri="{FF2B5EF4-FFF2-40B4-BE49-F238E27FC236}">
                  <a16:creationId xmlns:a16="http://schemas.microsoft.com/office/drawing/2014/main" id="{B7F61F39-892B-B5A5-0AFB-65FA72CB0556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2 224">
              <a:extLst>
                <a:ext uri="{FF2B5EF4-FFF2-40B4-BE49-F238E27FC236}">
                  <a16:creationId xmlns:a16="http://schemas.microsoft.com/office/drawing/2014/main" id="{8B487AFF-A370-3763-3616-9741E49E4285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2 225">
              <a:extLst>
                <a:ext uri="{FF2B5EF4-FFF2-40B4-BE49-F238E27FC236}">
                  <a16:creationId xmlns:a16="http://schemas.microsoft.com/office/drawing/2014/main" id="{BDB91458-4520-AC40-6BDD-3843403BB3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2 226">
              <a:extLst>
                <a:ext uri="{FF2B5EF4-FFF2-40B4-BE49-F238E27FC236}">
                  <a16:creationId xmlns:a16="http://schemas.microsoft.com/office/drawing/2014/main" id="{E6719C47-E503-EEE5-0CD6-4C204B6E22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2 227">
              <a:extLst>
                <a:ext uri="{FF2B5EF4-FFF2-40B4-BE49-F238E27FC236}">
                  <a16:creationId xmlns:a16="http://schemas.microsoft.com/office/drawing/2014/main" id="{FDFFC7AD-3F28-3BD6-F467-F2E090088F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2 228">
              <a:extLst>
                <a:ext uri="{FF2B5EF4-FFF2-40B4-BE49-F238E27FC236}">
                  <a16:creationId xmlns:a16="http://schemas.microsoft.com/office/drawing/2014/main" id="{60A91ED7-09AA-C4A5-016C-0E577EBCD3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2 229">
              <a:extLst>
                <a:ext uri="{FF2B5EF4-FFF2-40B4-BE49-F238E27FC236}">
                  <a16:creationId xmlns:a16="http://schemas.microsoft.com/office/drawing/2014/main" id="{F1FFD075-2272-2C0F-A46D-D1981DEC86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2 230">
              <a:extLst>
                <a:ext uri="{FF2B5EF4-FFF2-40B4-BE49-F238E27FC236}">
                  <a16:creationId xmlns:a16="http://schemas.microsoft.com/office/drawing/2014/main" id="{D5D3CC55-039A-B62E-6FE7-AEBBCFD5C8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2 231">
              <a:extLst>
                <a:ext uri="{FF2B5EF4-FFF2-40B4-BE49-F238E27FC236}">
                  <a16:creationId xmlns:a16="http://schemas.microsoft.com/office/drawing/2014/main" id="{D2303E0E-6692-0F85-75E3-B8B8C8E84C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2 232">
              <a:extLst>
                <a:ext uri="{FF2B5EF4-FFF2-40B4-BE49-F238E27FC236}">
                  <a16:creationId xmlns:a16="http://schemas.microsoft.com/office/drawing/2014/main" id="{6689FADE-42BD-035C-B3B8-DE48A42889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2 233">
              <a:extLst>
                <a:ext uri="{FF2B5EF4-FFF2-40B4-BE49-F238E27FC236}">
                  <a16:creationId xmlns:a16="http://schemas.microsoft.com/office/drawing/2014/main" id="{D3E1E7F0-D65E-A45F-EFE2-8F23D489B5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uppo 234">
            <a:extLst>
              <a:ext uri="{FF2B5EF4-FFF2-40B4-BE49-F238E27FC236}">
                <a16:creationId xmlns:a16="http://schemas.microsoft.com/office/drawing/2014/main" id="{CD5DBC8A-F13A-C32B-572E-2237BEB2EE1D}"/>
              </a:ext>
            </a:extLst>
          </p:cNvPr>
          <p:cNvGrpSpPr/>
          <p:nvPr/>
        </p:nvGrpSpPr>
        <p:grpSpPr>
          <a:xfrm rot="5400000" flipV="1">
            <a:off x="8599992" y="4639332"/>
            <a:ext cx="1057275" cy="1543050"/>
            <a:chOff x="1533524" y="1753257"/>
            <a:chExt cx="3486150" cy="4314825"/>
          </a:xfrm>
        </p:grpSpPr>
        <p:sp>
          <p:nvSpPr>
            <p:cNvPr id="236" name="Rettangolo con angoli arrotondati 235">
              <a:extLst>
                <a:ext uri="{FF2B5EF4-FFF2-40B4-BE49-F238E27FC236}">
                  <a16:creationId xmlns:a16="http://schemas.microsoft.com/office/drawing/2014/main" id="{510B8D42-054D-4273-B0F8-2C6CAA3D5530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7" name="Ovale 236">
              <a:extLst>
                <a:ext uri="{FF2B5EF4-FFF2-40B4-BE49-F238E27FC236}">
                  <a16:creationId xmlns:a16="http://schemas.microsoft.com/office/drawing/2014/main" id="{AA72AB94-2680-1C70-1326-2E35BA9EDCBC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8" name="Ovale 237">
              <a:extLst>
                <a:ext uri="{FF2B5EF4-FFF2-40B4-BE49-F238E27FC236}">
                  <a16:creationId xmlns:a16="http://schemas.microsoft.com/office/drawing/2014/main" id="{9668D0AE-33C7-198E-078B-DB021C868A7F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9" name="Ovale 238">
              <a:extLst>
                <a:ext uri="{FF2B5EF4-FFF2-40B4-BE49-F238E27FC236}">
                  <a16:creationId xmlns:a16="http://schemas.microsoft.com/office/drawing/2014/main" id="{ECEB7BE7-D90D-F4D5-492C-9341716C6F91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0" name="Ovale 239">
              <a:extLst>
                <a:ext uri="{FF2B5EF4-FFF2-40B4-BE49-F238E27FC236}">
                  <a16:creationId xmlns:a16="http://schemas.microsoft.com/office/drawing/2014/main" id="{362964DA-7376-713F-0E17-25480C0850C4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1" name="Ovale 240">
              <a:extLst>
                <a:ext uri="{FF2B5EF4-FFF2-40B4-BE49-F238E27FC236}">
                  <a16:creationId xmlns:a16="http://schemas.microsoft.com/office/drawing/2014/main" id="{B97B5FD0-4408-EDB5-DA13-BB8BFD81839F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2" name="Ovale 241">
              <a:extLst>
                <a:ext uri="{FF2B5EF4-FFF2-40B4-BE49-F238E27FC236}">
                  <a16:creationId xmlns:a16="http://schemas.microsoft.com/office/drawing/2014/main" id="{B6FB2082-2A2B-C5BE-7EDB-CF985BBFC74F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3" name="Ovale 242">
              <a:extLst>
                <a:ext uri="{FF2B5EF4-FFF2-40B4-BE49-F238E27FC236}">
                  <a16:creationId xmlns:a16="http://schemas.microsoft.com/office/drawing/2014/main" id="{C22A2DA7-8B79-32DF-1667-E80E95A343D3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4" name="Ovale 243">
              <a:extLst>
                <a:ext uri="{FF2B5EF4-FFF2-40B4-BE49-F238E27FC236}">
                  <a16:creationId xmlns:a16="http://schemas.microsoft.com/office/drawing/2014/main" id="{B125FFAB-5C36-6CAD-7E06-13340313DDB4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5" name="Ovale 244">
              <a:extLst>
                <a:ext uri="{FF2B5EF4-FFF2-40B4-BE49-F238E27FC236}">
                  <a16:creationId xmlns:a16="http://schemas.microsoft.com/office/drawing/2014/main" id="{D5D84EE2-FBD1-6A2D-B50A-93B0EA1FD24A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6" name="Ovale 245">
              <a:extLst>
                <a:ext uri="{FF2B5EF4-FFF2-40B4-BE49-F238E27FC236}">
                  <a16:creationId xmlns:a16="http://schemas.microsoft.com/office/drawing/2014/main" id="{28647FB6-18DD-D8C8-2231-AA3183F6EB57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7" name="Ovale 246">
              <a:extLst>
                <a:ext uri="{FF2B5EF4-FFF2-40B4-BE49-F238E27FC236}">
                  <a16:creationId xmlns:a16="http://schemas.microsoft.com/office/drawing/2014/main" id="{778E5A26-4B72-EB7D-3868-9B576982E843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8" name="Ovale 247">
              <a:extLst>
                <a:ext uri="{FF2B5EF4-FFF2-40B4-BE49-F238E27FC236}">
                  <a16:creationId xmlns:a16="http://schemas.microsoft.com/office/drawing/2014/main" id="{E79D099D-EBB8-44D3-5250-4349ABAFC2BD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9" name="Ovale 248">
              <a:extLst>
                <a:ext uri="{FF2B5EF4-FFF2-40B4-BE49-F238E27FC236}">
                  <a16:creationId xmlns:a16="http://schemas.microsoft.com/office/drawing/2014/main" id="{B00F3C0E-F7F9-8496-B112-62A170078B28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0" name="Ovale 249">
              <a:extLst>
                <a:ext uri="{FF2B5EF4-FFF2-40B4-BE49-F238E27FC236}">
                  <a16:creationId xmlns:a16="http://schemas.microsoft.com/office/drawing/2014/main" id="{C3EB239A-8E8F-BC49-4D70-8F893B3C206B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1" name="Ovale 250">
              <a:extLst>
                <a:ext uri="{FF2B5EF4-FFF2-40B4-BE49-F238E27FC236}">
                  <a16:creationId xmlns:a16="http://schemas.microsoft.com/office/drawing/2014/main" id="{D4EDC8FF-2609-EF4D-3970-ECCD47FB687D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2" name="Ovale 251">
              <a:extLst>
                <a:ext uri="{FF2B5EF4-FFF2-40B4-BE49-F238E27FC236}">
                  <a16:creationId xmlns:a16="http://schemas.microsoft.com/office/drawing/2014/main" id="{0306C234-52DA-D432-DA09-B8C0142D7CC1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3" name="Connettore 2 252">
              <a:extLst>
                <a:ext uri="{FF2B5EF4-FFF2-40B4-BE49-F238E27FC236}">
                  <a16:creationId xmlns:a16="http://schemas.microsoft.com/office/drawing/2014/main" id="{F9F248CD-1BD3-FBB5-631C-B003E23877BB}"/>
                </a:ext>
              </a:extLst>
            </p:cNvPr>
            <p:cNvCxnSpPr>
              <a:cxnSpLocks/>
            </p:cNvCxnSpPr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2 253">
              <a:extLst>
                <a:ext uri="{FF2B5EF4-FFF2-40B4-BE49-F238E27FC236}">
                  <a16:creationId xmlns:a16="http://schemas.microsoft.com/office/drawing/2014/main" id="{B97D9677-4830-E61D-E681-ED01214F0913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2 254">
              <a:extLst>
                <a:ext uri="{FF2B5EF4-FFF2-40B4-BE49-F238E27FC236}">
                  <a16:creationId xmlns:a16="http://schemas.microsoft.com/office/drawing/2014/main" id="{0B69E008-96E4-E3CE-F661-7679F74179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2 255">
              <a:extLst>
                <a:ext uri="{FF2B5EF4-FFF2-40B4-BE49-F238E27FC236}">
                  <a16:creationId xmlns:a16="http://schemas.microsoft.com/office/drawing/2014/main" id="{8B884AB9-4AA1-7F39-11B5-167400B8C415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2 256">
              <a:extLst>
                <a:ext uri="{FF2B5EF4-FFF2-40B4-BE49-F238E27FC236}">
                  <a16:creationId xmlns:a16="http://schemas.microsoft.com/office/drawing/2014/main" id="{46B823A7-C2AF-E343-9A14-499ECC50A5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2 257">
              <a:extLst>
                <a:ext uri="{FF2B5EF4-FFF2-40B4-BE49-F238E27FC236}">
                  <a16:creationId xmlns:a16="http://schemas.microsoft.com/office/drawing/2014/main" id="{4C0B6CD7-180A-A402-CDA4-8765E6535F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2 258">
              <a:extLst>
                <a:ext uri="{FF2B5EF4-FFF2-40B4-BE49-F238E27FC236}">
                  <a16:creationId xmlns:a16="http://schemas.microsoft.com/office/drawing/2014/main" id="{4EAA7FE4-7F8C-2FC5-5F67-73E98C524387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2 259">
              <a:extLst>
                <a:ext uri="{FF2B5EF4-FFF2-40B4-BE49-F238E27FC236}">
                  <a16:creationId xmlns:a16="http://schemas.microsoft.com/office/drawing/2014/main" id="{3C32B2F3-CED2-4A41-C19F-B056BB1BEBEC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2 260">
              <a:extLst>
                <a:ext uri="{FF2B5EF4-FFF2-40B4-BE49-F238E27FC236}">
                  <a16:creationId xmlns:a16="http://schemas.microsoft.com/office/drawing/2014/main" id="{6EDA34FA-655C-0E6B-51FA-1EDECCF5F657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2 261">
              <a:extLst>
                <a:ext uri="{FF2B5EF4-FFF2-40B4-BE49-F238E27FC236}">
                  <a16:creationId xmlns:a16="http://schemas.microsoft.com/office/drawing/2014/main" id="{9CD1D609-AD41-CA91-8097-D7F1F4BFB0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2 262">
              <a:extLst>
                <a:ext uri="{FF2B5EF4-FFF2-40B4-BE49-F238E27FC236}">
                  <a16:creationId xmlns:a16="http://schemas.microsoft.com/office/drawing/2014/main" id="{917DCDA0-5258-3EDE-F52B-B83AB73E2E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2 263">
              <a:extLst>
                <a:ext uri="{FF2B5EF4-FFF2-40B4-BE49-F238E27FC236}">
                  <a16:creationId xmlns:a16="http://schemas.microsoft.com/office/drawing/2014/main" id="{425D7B47-A5E6-7BD3-9B35-9282806446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2 264">
              <a:extLst>
                <a:ext uri="{FF2B5EF4-FFF2-40B4-BE49-F238E27FC236}">
                  <a16:creationId xmlns:a16="http://schemas.microsoft.com/office/drawing/2014/main" id="{7495B0B6-9BF5-AC48-99B1-2C6466A07D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2 265">
              <a:extLst>
                <a:ext uri="{FF2B5EF4-FFF2-40B4-BE49-F238E27FC236}">
                  <a16:creationId xmlns:a16="http://schemas.microsoft.com/office/drawing/2014/main" id="{02800736-C768-0388-20F4-E3D0CF3192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2 266">
              <a:extLst>
                <a:ext uri="{FF2B5EF4-FFF2-40B4-BE49-F238E27FC236}">
                  <a16:creationId xmlns:a16="http://schemas.microsoft.com/office/drawing/2014/main" id="{77FD7723-DEFE-F978-8BA6-8734CA9661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2 267">
              <a:extLst>
                <a:ext uri="{FF2B5EF4-FFF2-40B4-BE49-F238E27FC236}">
                  <a16:creationId xmlns:a16="http://schemas.microsoft.com/office/drawing/2014/main" id="{75E2B927-BD7C-D30D-2060-86382F1CB8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2 268">
              <a:extLst>
                <a:ext uri="{FF2B5EF4-FFF2-40B4-BE49-F238E27FC236}">
                  <a16:creationId xmlns:a16="http://schemas.microsoft.com/office/drawing/2014/main" id="{48291417-5360-DB5C-DD75-F84525A4F9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2 269">
              <a:extLst>
                <a:ext uri="{FF2B5EF4-FFF2-40B4-BE49-F238E27FC236}">
                  <a16:creationId xmlns:a16="http://schemas.microsoft.com/office/drawing/2014/main" id="{23F237CB-1FFE-1595-C2EB-6CFACA30B6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uppo 272">
            <a:extLst>
              <a:ext uri="{FF2B5EF4-FFF2-40B4-BE49-F238E27FC236}">
                <a16:creationId xmlns:a16="http://schemas.microsoft.com/office/drawing/2014/main" id="{5D7D3CFC-A14E-0ED2-E216-99F297F66C56}"/>
              </a:ext>
            </a:extLst>
          </p:cNvPr>
          <p:cNvGrpSpPr/>
          <p:nvPr/>
        </p:nvGrpSpPr>
        <p:grpSpPr>
          <a:xfrm>
            <a:off x="8867774" y="3258207"/>
            <a:ext cx="1190625" cy="1447800"/>
            <a:chOff x="1533524" y="1753257"/>
            <a:chExt cx="3486150" cy="4314825"/>
          </a:xfrm>
        </p:grpSpPr>
        <p:sp>
          <p:nvSpPr>
            <p:cNvPr id="274" name="Rettangolo con angoli arrotondati 273">
              <a:extLst>
                <a:ext uri="{FF2B5EF4-FFF2-40B4-BE49-F238E27FC236}">
                  <a16:creationId xmlns:a16="http://schemas.microsoft.com/office/drawing/2014/main" id="{618995E4-5280-4E55-3A5C-597A037777C6}"/>
                </a:ext>
              </a:extLst>
            </p:cNvPr>
            <p:cNvSpPr/>
            <p:nvPr/>
          </p:nvSpPr>
          <p:spPr>
            <a:xfrm>
              <a:off x="1533524" y="1753257"/>
              <a:ext cx="3486150" cy="4314825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5" name="Ovale 274">
              <a:extLst>
                <a:ext uri="{FF2B5EF4-FFF2-40B4-BE49-F238E27FC236}">
                  <a16:creationId xmlns:a16="http://schemas.microsoft.com/office/drawing/2014/main" id="{FC2ED10E-3ECF-484F-F557-5181232EEA2C}"/>
                </a:ext>
              </a:extLst>
            </p:cNvPr>
            <p:cNvSpPr/>
            <p:nvPr/>
          </p:nvSpPr>
          <p:spPr>
            <a:xfrm>
              <a:off x="2220309" y="381656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6" name="Ovale 275">
              <a:extLst>
                <a:ext uri="{FF2B5EF4-FFF2-40B4-BE49-F238E27FC236}">
                  <a16:creationId xmlns:a16="http://schemas.microsoft.com/office/drawing/2014/main" id="{7A597B68-9385-B968-71CF-FBA3798E9900}"/>
                </a:ext>
              </a:extLst>
            </p:cNvPr>
            <p:cNvSpPr/>
            <p:nvPr/>
          </p:nvSpPr>
          <p:spPr>
            <a:xfrm>
              <a:off x="1996964" y="287720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7" name="Ovale 276">
              <a:extLst>
                <a:ext uri="{FF2B5EF4-FFF2-40B4-BE49-F238E27FC236}">
                  <a16:creationId xmlns:a16="http://schemas.microsoft.com/office/drawing/2014/main" id="{4B9D86EB-2979-7063-2934-712E4EB0AA2A}"/>
                </a:ext>
              </a:extLst>
            </p:cNvPr>
            <p:cNvSpPr/>
            <p:nvPr/>
          </p:nvSpPr>
          <p:spPr>
            <a:xfrm>
              <a:off x="1996964" y="4854464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8" name="Ovale 277">
              <a:extLst>
                <a:ext uri="{FF2B5EF4-FFF2-40B4-BE49-F238E27FC236}">
                  <a16:creationId xmlns:a16="http://schemas.microsoft.com/office/drawing/2014/main" id="{C1EAB784-FC2D-885C-FA3B-60A7238016A3}"/>
                </a:ext>
              </a:extLst>
            </p:cNvPr>
            <p:cNvSpPr/>
            <p:nvPr/>
          </p:nvSpPr>
          <p:spPr>
            <a:xfrm>
              <a:off x="4276395" y="446032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9" name="Ovale 278">
              <a:extLst>
                <a:ext uri="{FF2B5EF4-FFF2-40B4-BE49-F238E27FC236}">
                  <a16:creationId xmlns:a16="http://schemas.microsoft.com/office/drawing/2014/main" id="{1FAEBB29-17FE-8971-68C8-587A96FB630E}"/>
                </a:ext>
              </a:extLst>
            </p:cNvPr>
            <p:cNvSpPr/>
            <p:nvPr/>
          </p:nvSpPr>
          <p:spPr>
            <a:xfrm>
              <a:off x="2279428" y="546537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0" name="Ovale 279">
              <a:extLst>
                <a:ext uri="{FF2B5EF4-FFF2-40B4-BE49-F238E27FC236}">
                  <a16:creationId xmlns:a16="http://schemas.microsoft.com/office/drawing/2014/main" id="{67827F08-A0B2-1A0B-8ECB-46AC8933DEB3}"/>
                </a:ext>
              </a:extLst>
            </p:cNvPr>
            <p:cNvSpPr/>
            <p:nvPr/>
          </p:nvSpPr>
          <p:spPr>
            <a:xfrm>
              <a:off x="3277912" y="3297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1" name="Ovale 280">
              <a:extLst>
                <a:ext uri="{FF2B5EF4-FFF2-40B4-BE49-F238E27FC236}">
                  <a16:creationId xmlns:a16="http://schemas.microsoft.com/office/drawing/2014/main" id="{DCC6B9B0-AEEC-1D1A-2A7A-2C3E6AEFF50C}"/>
                </a:ext>
              </a:extLst>
            </p:cNvPr>
            <p:cNvSpPr/>
            <p:nvPr/>
          </p:nvSpPr>
          <p:spPr>
            <a:xfrm>
              <a:off x="4177860" y="3376447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2" name="Ovale 281">
              <a:extLst>
                <a:ext uri="{FF2B5EF4-FFF2-40B4-BE49-F238E27FC236}">
                  <a16:creationId xmlns:a16="http://schemas.microsoft.com/office/drawing/2014/main" id="{8D16D53D-5224-4BE7-74B3-797A23273DE0}"/>
                </a:ext>
              </a:extLst>
            </p:cNvPr>
            <p:cNvSpPr/>
            <p:nvPr/>
          </p:nvSpPr>
          <p:spPr>
            <a:xfrm>
              <a:off x="3231929" y="4828188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3" name="Ovale 282">
              <a:extLst>
                <a:ext uri="{FF2B5EF4-FFF2-40B4-BE49-F238E27FC236}">
                  <a16:creationId xmlns:a16="http://schemas.microsoft.com/office/drawing/2014/main" id="{CAB674AB-7F82-7DF5-DAFC-9A888CB17591}"/>
                </a:ext>
              </a:extLst>
            </p:cNvPr>
            <p:cNvSpPr/>
            <p:nvPr/>
          </p:nvSpPr>
          <p:spPr>
            <a:xfrm>
              <a:off x="2732687" y="269984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4" name="Ovale 283">
              <a:extLst>
                <a:ext uri="{FF2B5EF4-FFF2-40B4-BE49-F238E27FC236}">
                  <a16:creationId xmlns:a16="http://schemas.microsoft.com/office/drawing/2014/main" id="{E94B111C-8DFB-C2DB-4E0C-491B0BB3BFA6}"/>
                </a:ext>
              </a:extLst>
            </p:cNvPr>
            <p:cNvSpPr/>
            <p:nvPr/>
          </p:nvSpPr>
          <p:spPr>
            <a:xfrm>
              <a:off x="3593223" y="259474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5" name="Ovale 284">
              <a:extLst>
                <a:ext uri="{FF2B5EF4-FFF2-40B4-BE49-F238E27FC236}">
                  <a16:creationId xmlns:a16="http://schemas.microsoft.com/office/drawing/2014/main" id="{A2676EA1-DF2B-A21D-EAAE-7FCE55184C7F}"/>
                </a:ext>
              </a:extLst>
            </p:cNvPr>
            <p:cNvSpPr/>
            <p:nvPr/>
          </p:nvSpPr>
          <p:spPr>
            <a:xfrm>
              <a:off x="3231929" y="5419395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6" name="Ovale 285">
              <a:extLst>
                <a:ext uri="{FF2B5EF4-FFF2-40B4-BE49-F238E27FC236}">
                  <a16:creationId xmlns:a16="http://schemas.microsoft.com/office/drawing/2014/main" id="{8B2C02C9-91FC-D767-BAB2-D1F3ABB0B14F}"/>
                </a:ext>
              </a:extLst>
            </p:cNvPr>
            <p:cNvSpPr/>
            <p:nvPr/>
          </p:nvSpPr>
          <p:spPr>
            <a:xfrm>
              <a:off x="3277912" y="4039912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7" name="Ovale 286">
              <a:extLst>
                <a:ext uri="{FF2B5EF4-FFF2-40B4-BE49-F238E27FC236}">
                  <a16:creationId xmlns:a16="http://schemas.microsoft.com/office/drawing/2014/main" id="{82690528-5516-D414-82E0-3405A36C64C2}"/>
                </a:ext>
              </a:extLst>
            </p:cNvPr>
            <p:cNvSpPr/>
            <p:nvPr/>
          </p:nvSpPr>
          <p:spPr>
            <a:xfrm>
              <a:off x="4256687" y="5347136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8" name="Ovale 287">
              <a:extLst>
                <a:ext uri="{FF2B5EF4-FFF2-40B4-BE49-F238E27FC236}">
                  <a16:creationId xmlns:a16="http://schemas.microsoft.com/office/drawing/2014/main" id="{671E74F9-363C-BB05-DF30-9C5C4D29DDF1}"/>
                </a:ext>
              </a:extLst>
            </p:cNvPr>
            <p:cNvSpPr/>
            <p:nvPr/>
          </p:nvSpPr>
          <p:spPr>
            <a:xfrm>
              <a:off x="2292568" y="2154620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9" name="Ovale 288">
              <a:extLst>
                <a:ext uri="{FF2B5EF4-FFF2-40B4-BE49-F238E27FC236}">
                  <a16:creationId xmlns:a16="http://schemas.microsoft.com/office/drawing/2014/main" id="{C275D1DE-8979-8329-52DD-E4FF9453E25B}"/>
                </a:ext>
              </a:extLst>
            </p:cNvPr>
            <p:cNvSpPr/>
            <p:nvPr/>
          </p:nvSpPr>
          <p:spPr>
            <a:xfrm>
              <a:off x="3790291" y="5688723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0" name="Ovale 289">
              <a:extLst>
                <a:ext uri="{FF2B5EF4-FFF2-40B4-BE49-F238E27FC236}">
                  <a16:creationId xmlns:a16="http://schemas.microsoft.com/office/drawing/2014/main" id="{0D77716B-FD76-A1A0-4685-D9B1437A7A1F}"/>
                </a:ext>
              </a:extLst>
            </p:cNvPr>
            <p:cNvSpPr/>
            <p:nvPr/>
          </p:nvSpPr>
          <p:spPr>
            <a:xfrm>
              <a:off x="4105601" y="2279429"/>
              <a:ext cx="151087" cy="151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1" name="Connettore 2 290">
              <a:extLst>
                <a:ext uri="{FF2B5EF4-FFF2-40B4-BE49-F238E27FC236}">
                  <a16:creationId xmlns:a16="http://schemas.microsoft.com/office/drawing/2014/main" id="{3D07BD0E-6EFF-9F01-F6BF-B5BE754D8F66}"/>
                </a:ext>
              </a:extLst>
            </p:cNvPr>
            <p:cNvCxnSpPr>
              <a:cxnSpLocks/>
            </p:cNvCxnSpPr>
            <p:nvPr/>
          </p:nvCxnSpPr>
          <p:spPr>
            <a:xfrm>
              <a:off x="2170387" y="3011215"/>
              <a:ext cx="1078622" cy="98008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ttore 2 291">
              <a:extLst>
                <a:ext uri="{FF2B5EF4-FFF2-40B4-BE49-F238E27FC236}">
                  <a16:creationId xmlns:a16="http://schemas.microsoft.com/office/drawing/2014/main" id="{1260A865-B0BF-CACB-9ACE-F0722AF4C873}"/>
                </a:ext>
              </a:extLst>
            </p:cNvPr>
            <p:cNvCxnSpPr>
              <a:cxnSpLocks/>
            </p:cNvCxnSpPr>
            <p:nvPr/>
          </p:nvCxnSpPr>
          <p:spPr>
            <a:xfrm>
              <a:off x="2104696" y="3057199"/>
              <a:ext cx="178674" cy="72389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Connettore 2 292">
              <a:extLst>
                <a:ext uri="{FF2B5EF4-FFF2-40B4-BE49-F238E27FC236}">
                  <a16:creationId xmlns:a16="http://schemas.microsoft.com/office/drawing/2014/main" id="{E5366D0F-D658-ED56-F989-E73CB4047B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6008" y="4003131"/>
              <a:ext cx="162911" cy="81586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ttore 2 293">
              <a:extLst>
                <a:ext uri="{FF2B5EF4-FFF2-40B4-BE49-F238E27FC236}">
                  <a16:creationId xmlns:a16="http://schemas.microsoft.com/office/drawing/2014/main" id="{CD706767-A149-0797-FA65-6D40C58F5E19}"/>
                </a:ext>
              </a:extLst>
            </p:cNvPr>
            <p:cNvCxnSpPr>
              <a:cxnSpLocks/>
            </p:cNvCxnSpPr>
            <p:nvPr/>
          </p:nvCxnSpPr>
          <p:spPr>
            <a:xfrm>
              <a:off x="2130971" y="5021321"/>
              <a:ext cx="178674" cy="42828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ttore 2 294">
              <a:extLst>
                <a:ext uri="{FF2B5EF4-FFF2-40B4-BE49-F238E27FC236}">
                  <a16:creationId xmlns:a16="http://schemas.microsoft.com/office/drawing/2014/main" id="{E5D998A3-89A9-5E6C-F740-244A4F82AC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0730" y="4955631"/>
              <a:ext cx="727844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ttore 2 295">
              <a:extLst>
                <a:ext uri="{FF2B5EF4-FFF2-40B4-BE49-F238E27FC236}">
                  <a16:creationId xmlns:a16="http://schemas.microsoft.com/office/drawing/2014/main" id="{C481F4A5-13DB-B674-1391-AEBF6C54B6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1265" y="4239614"/>
              <a:ext cx="24963" cy="53339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onnettore 2 296">
              <a:extLst>
                <a:ext uri="{FF2B5EF4-FFF2-40B4-BE49-F238E27FC236}">
                  <a16:creationId xmlns:a16="http://schemas.microsoft.com/office/drawing/2014/main" id="{FACFC16D-A80B-52E1-3B49-F5B1F305A098}"/>
                </a:ext>
              </a:extLst>
            </p:cNvPr>
            <p:cNvCxnSpPr>
              <a:cxnSpLocks/>
            </p:cNvCxnSpPr>
            <p:nvPr/>
          </p:nvCxnSpPr>
          <p:spPr>
            <a:xfrm>
              <a:off x="3293676" y="4981906"/>
              <a:ext cx="7883" cy="38887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ttore 2 297">
              <a:extLst>
                <a:ext uri="{FF2B5EF4-FFF2-40B4-BE49-F238E27FC236}">
                  <a16:creationId xmlns:a16="http://schemas.microsoft.com/office/drawing/2014/main" id="{40EB5478-A4D6-12DA-9081-B6FBF44CEC32}"/>
                </a:ext>
              </a:extLst>
            </p:cNvPr>
            <p:cNvCxnSpPr>
              <a:cxnSpLocks/>
            </p:cNvCxnSpPr>
            <p:nvPr/>
          </p:nvCxnSpPr>
          <p:spPr>
            <a:xfrm>
              <a:off x="3398780" y="5553405"/>
              <a:ext cx="369174" cy="1786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ttore 2 298">
              <a:extLst>
                <a:ext uri="{FF2B5EF4-FFF2-40B4-BE49-F238E27FC236}">
                  <a16:creationId xmlns:a16="http://schemas.microsoft.com/office/drawing/2014/main" id="{46EE170E-6129-84D4-4891-633506A2B1E0}"/>
                </a:ext>
              </a:extLst>
            </p:cNvPr>
            <p:cNvCxnSpPr>
              <a:cxnSpLocks/>
            </p:cNvCxnSpPr>
            <p:nvPr/>
          </p:nvCxnSpPr>
          <p:spPr>
            <a:xfrm>
              <a:off x="3444763" y="4962198"/>
              <a:ext cx="789587" cy="42172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Connettore 2 299">
              <a:extLst>
                <a:ext uri="{FF2B5EF4-FFF2-40B4-BE49-F238E27FC236}">
                  <a16:creationId xmlns:a16="http://schemas.microsoft.com/office/drawing/2014/main" id="{F111F6E5-3FF2-065A-30C8-6C798E478B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4643" y="2447592"/>
              <a:ext cx="24964" cy="89207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ttore 2 300">
              <a:extLst>
                <a:ext uri="{FF2B5EF4-FFF2-40B4-BE49-F238E27FC236}">
                  <a16:creationId xmlns:a16="http://schemas.microsoft.com/office/drawing/2014/main" id="{D7893569-DF86-A180-F07B-9986B57268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0090" y="2795746"/>
              <a:ext cx="507122" cy="110368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ttore 2 301">
              <a:extLst>
                <a:ext uri="{FF2B5EF4-FFF2-40B4-BE49-F238E27FC236}">
                  <a16:creationId xmlns:a16="http://schemas.microsoft.com/office/drawing/2014/main" id="{C68776EF-8E9E-A997-AE3A-5DA38E3A70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27884" y="2309645"/>
              <a:ext cx="313999" cy="36655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2 302">
              <a:extLst>
                <a:ext uri="{FF2B5EF4-FFF2-40B4-BE49-F238E27FC236}">
                  <a16:creationId xmlns:a16="http://schemas.microsoft.com/office/drawing/2014/main" id="{29EAE85D-5A09-B554-D9D4-76EBA81C83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7005" y="2257093"/>
              <a:ext cx="1030015" cy="392831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ttore 2 303">
              <a:extLst>
                <a:ext uri="{FF2B5EF4-FFF2-40B4-BE49-F238E27FC236}">
                  <a16:creationId xmlns:a16="http://schemas.microsoft.com/office/drawing/2014/main" id="{2B8F6B2B-61B8-D1AC-C077-7FE9D39243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193" y="2441023"/>
              <a:ext cx="677915" cy="885503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Connettore 2 304">
              <a:extLst>
                <a:ext uri="{FF2B5EF4-FFF2-40B4-BE49-F238E27FC236}">
                  <a16:creationId xmlns:a16="http://schemas.microsoft.com/office/drawing/2014/main" id="{9F656228-E665-DAA7-E774-5D51F078FE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520" y="2381903"/>
              <a:ext cx="356036" cy="222037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ttore 2 305">
              <a:extLst>
                <a:ext uri="{FF2B5EF4-FFF2-40B4-BE49-F238E27FC236}">
                  <a16:creationId xmlns:a16="http://schemas.microsoft.com/office/drawing/2014/main" id="{4F9DE858-7859-E58F-764A-68A93E2DD9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9799" y="3432938"/>
              <a:ext cx="826376" cy="1049724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Connettore 2 306">
              <a:extLst>
                <a:ext uri="{FF2B5EF4-FFF2-40B4-BE49-F238E27FC236}">
                  <a16:creationId xmlns:a16="http://schemas.microsoft.com/office/drawing/2014/main" id="{B83B5717-7F05-BB6D-B5BD-92CD17650F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141" y="4635059"/>
              <a:ext cx="7881" cy="649016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ttore 2 307">
              <a:extLst>
                <a:ext uri="{FF2B5EF4-FFF2-40B4-BE49-F238E27FC236}">
                  <a16:creationId xmlns:a16="http://schemas.microsoft.com/office/drawing/2014/main" id="{C199E85F-4E69-9E38-1633-0E6288C4C9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73661" y="3380386"/>
              <a:ext cx="662155" cy="7094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679EC22-4614-8FF6-89F6-142323EE5E94}"/>
              </a:ext>
            </a:extLst>
          </p:cNvPr>
          <p:cNvGrpSpPr/>
          <p:nvPr/>
        </p:nvGrpSpPr>
        <p:grpSpPr>
          <a:xfrm>
            <a:off x="1628331" y="3053315"/>
            <a:ext cx="3296536" cy="1244536"/>
            <a:chOff x="1628331" y="3053315"/>
            <a:chExt cx="3296536" cy="1244536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A06AD1DE-C283-FF47-281E-1630F9A54445}"/>
                </a:ext>
              </a:extLst>
            </p:cNvPr>
            <p:cNvSpPr/>
            <p:nvPr/>
          </p:nvSpPr>
          <p:spPr>
            <a:xfrm>
              <a:off x="1628331" y="3053315"/>
              <a:ext cx="3296536" cy="1244536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" name="Segnaposto contenuto 2">
              <a:extLst>
                <a:ext uri="{FF2B5EF4-FFF2-40B4-BE49-F238E27FC236}">
                  <a16:creationId xmlns:a16="http://schemas.microsoft.com/office/drawing/2014/main" id="{B59A1E7D-FD54-F7B9-17F3-28B59A4E7852}"/>
                </a:ext>
              </a:extLst>
            </p:cNvPr>
            <p:cNvSpPr txBox="1">
              <a:spLocks/>
            </p:cNvSpPr>
            <p:nvPr/>
          </p:nvSpPr>
          <p:spPr>
            <a:xfrm>
              <a:off x="2564218" y="3110614"/>
              <a:ext cx="157162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>
                  <a:solidFill>
                    <a:srgbClr val="525450"/>
                  </a:solidFill>
                  <a:cs typeface="Calibri"/>
                </a:rPr>
                <a:t>Transitive</a:t>
              </a:r>
              <a:endParaRPr lang="it-IT" b="1" dirty="0" err="1"/>
            </a:p>
          </p:txBody>
        </p:sp>
        <p:sp>
          <p:nvSpPr>
            <p:cNvPr id="8" name="Segnaposto contenuto 2">
              <a:extLst>
                <a:ext uri="{FF2B5EF4-FFF2-40B4-BE49-F238E27FC236}">
                  <a16:creationId xmlns:a16="http://schemas.microsoft.com/office/drawing/2014/main" id="{F9F649A2-75AA-7ABE-D7B9-5A1DA6C2E665}"/>
                </a:ext>
              </a:extLst>
            </p:cNvPr>
            <p:cNvSpPr txBox="1">
              <a:spLocks/>
            </p:cNvSpPr>
            <p:nvPr/>
          </p:nvSpPr>
          <p:spPr>
            <a:xfrm>
              <a:off x="1964143" y="3482089"/>
              <a:ext cx="2733675" cy="7327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Mainly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used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in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cryptography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.</a:t>
              </a:r>
              <a:endParaRPr lang="it-IT" dirty="0">
                <a:cs typeface="Calibri" panose="020F0502020204030204"/>
              </a:endParaRPr>
            </a:p>
          </p:txBody>
        </p:sp>
      </p:grp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80334EA3-CE25-A666-98AC-F7023EE3ADF3}"/>
              </a:ext>
            </a:extLst>
          </p:cNvPr>
          <p:cNvGrpSpPr/>
          <p:nvPr/>
        </p:nvGrpSpPr>
        <p:grpSpPr>
          <a:xfrm>
            <a:off x="7229031" y="3043790"/>
            <a:ext cx="3333547" cy="2895704"/>
            <a:chOff x="7229031" y="3043790"/>
            <a:chExt cx="3333547" cy="2895704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F0C85355-5028-5EDA-1E79-4114EBBA70B6}"/>
                </a:ext>
              </a:extLst>
            </p:cNvPr>
            <p:cNvGrpSpPr/>
            <p:nvPr/>
          </p:nvGrpSpPr>
          <p:grpSpPr>
            <a:xfrm>
              <a:off x="7229031" y="3043790"/>
              <a:ext cx="3296536" cy="1256728"/>
              <a:chOff x="7229031" y="3043790"/>
              <a:chExt cx="3296536" cy="1256728"/>
            </a:xfrm>
          </p:grpSpPr>
          <p:sp>
            <p:nvSpPr>
              <p:cNvPr id="9" name="Rettangolo con angoli arrotondati 8">
                <a:extLst>
                  <a:ext uri="{FF2B5EF4-FFF2-40B4-BE49-F238E27FC236}">
                    <a16:creationId xmlns:a16="http://schemas.microsoft.com/office/drawing/2014/main" id="{131DE81F-7F66-F51B-88F5-13B4F7A655A0}"/>
                  </a:ext>
                </a:extLst>
              </p:cNvPr>
              <p:cNvSpPr/>
              <p:nvPr/>
            </p:nvSpPr>
            <p:spPr>
              <a:xfrm>
                <a:off x="7229031" y="3043790"/>
                <a:ext cx="3296536" cy="1244536"/>
              </a:xfrm>
              <a:prstGeom prst="roundRect">
                <a:avLst/>
              </a:prstGeom>
              <a:solidFill>
                <a:srgbClr val="59FF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4CE38580-66CF-226A-B2C4-754FAACCBE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6793" y="3057346"/>
                <a:ext cx="2085975" cy="52315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b="1" dirty="0">
                    <a:solidFill>
                      <a:srgbClr val="525450"/>
                    </a:solidFill>
                    <a:cs typeface="Calibri"/>
                  </a:rPr>
                  <a:t>Non-Transitive</a:t>
                </a:r>
                <a:endParaRPr lang="it-IT" b="1" dirty="0"/>
              </a:p>
            </p:txBody>
          </p:sp>
          <p:sp>
            <p:nvSpPr>
              <p:cNvPr id="11" name="Segnaposto contenuto 2">
                <a:extLst>
                  <a:ext uri="{FF2B5EF4-FFF2-40B4-BE49-F238E27FC236}">
                    <a16:creationId xmlns:a16="http://schemas.microsoft.com/office/drawing/2014/main" id="{C4D3CE1E-BA59-CA14-F829-EB05C28C99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5318" y="3272539"/>
                <a:ext cx="2714625" cy="102797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In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cryptography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,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we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usually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restrict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to one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orbit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</p:txBody>
          </p:sp>
        </p:grpSp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314882EF-54F9-C8C7-C73A-AD86B39E87E6}"/>
                </a:ext>
              </a:extLst>
            </p:cNvPr>
            <p:cNvGrpSpPr/>
            <p:nvPr/>
          </p:nvGrpSpPr>
          <p:grpSpPr>
            <a:xfrm rot="5400000" flipV="1">
              <a:off x="8599992" y="4639332"/>
              <a:ext cx="1057275" cy="1543050"/>
              <a:chOff x="1533524" y="1753257"/>
              <a:chExt cx="3486150" cy="4314825"/>
            </a:xfrm>
          </p:grpSpPr>
          <p:sp>
            <p:nvSpPr>
              <p:cNvPr id="15" name="Rettangolo con angoli arrotondati 14">
                <a:extLst>
                  <a:ext uri="{FF2B5EF4-FFF2-40B4-BE49-F238E27FC236}">
                    <a16:creationId xmlns:a16="http://schemas.microsoft.com/office/drawing/2014/main" id="{831EC249-39EC-AE66-AC51-898D5554F252}"/>
                  </a:ext>
                </a:extLst>
              </p:cNvPr>
              <p:cNvSpPr/>
              <p:nvPr/>
            </p:nvSpPr>
            <p:spPr>
              <a:xfrm>
                <a:off x="1533524" y="1753257"/>
                <a:ext cx="3486150" cy="4314825"/>
              </a:xfrm>
              <a:prstGeom prst="roundRect">
                <a:avLst/>
              </a:prstGeom>
              <a:solidFill>
                <a:srgbClr val="FD524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" name="Ovale 15">
                <a:extLst>
                  <a:ext uri="{FF2B5EF4-FFF2-40B4-BE49-F238E27FC236}">
                    <a16:creationId xmlns:a16="http://schemas.microsoft.com/office/drawing/2014/main" id="{E83756B0-5420-1FBD-AF89-8A9A3A4026C4}"/>
                  </a:ext>
                </a:extLst>
              </p:cNvPr>
              <p:cNvSpPr/>
              <p:nvPr/>
            </p:nvSpPr>
            <p:spPr>
              <a:xfrm>
                <a:off x="2220309" y="3816568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Ovale 16">
                <a:extLst>
                  <a:ext uri="{FF2B5EF4-FFF2-40B4-BE49-F238E27FC236}">
                    <a16:creationId xmlns:a16="http://schemas.microsoft.com/office/drawing/2014/main" id="{2028E2B8-CB03-AE80-2C0E-614F91E000C4}"/>
                  </a:ext>
                </a:extLst>
              </p:cNvPr>
              <p:cNvSpPr/>
              <p:nvPr/>
            </p:nvSpPr>
            <p:spPr>
              <a:xfrm>
                <a:off x="1996964" y="287720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Ovale 17">
                <a:extLst>
                  <a:ext uri="{FF2B5EF4-FFF2-40B4-BE49-F238E27FC236}">
                    <a16:creationId xmlns:a16="http://schemas.microsoft.com/office/drawing/2014/main" id="{8F687D45-E4BC-A817-9280-788B46A35F74}"/>
                  </a:ext>
                </a:extLst>
              </p:cNvPr>
              <p:cNvSpPr/>
              <p:nvPr/>
            </p:nvSpPr>
            <p:spPr>
              <a:xfrm>
                <a:off x="1996964" y="4854464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Ovale 18">
                <a:extLst>
                  <a:ext uri="{FF2B5EF4-FFF2-40B4-BE49-F238E27FC236}">
                    <a16:creationId xmlns:a16="http://schemas.microsoft.com/office/drawing/2014/main" id="{1C3053B5-4C95-1630-DF49-058BF3A795F6}"/>
                  </a:ext>
                </a:extLst>
              </p:cNvPr>
              <p:cNvSpPr/>
              <p:nvPr/>
            </p:nvSpPr>
            <p:spPr>
              <a:xfrm>
                <a:off x="4276395" y="446032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Ovale 19">
                <a:extLst>
                  <a:ext uri="{FF2B5EF4-FFF2-40B4-BE49-F238E27FC236}">
                    <a16:creationId xmlns:a16="http://schemas.microsoft.com/office/drawing/2014/main" id="{D6099F1C-AC45-BB65-7AC1-66C6C10B9E1E}"/>
                  </a:ext>
                </a:extLst>
              </p:cNvPr>
              <p:cNvSpPr/>
              <p:nvPr/>
            </p:nvSpPr>
            <p:spPr>
              <a:xfrm>
                <a:off x="2279428" y="5465377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Ovale 20">
                <a:extLst>
                  <a:ext uri="{FF2B5EF4-FFF2-40B4-BE49-F238E27FC236}">
                    <a16:creationId xmlns:a16="http://schemas.microsoft.com/office/drawing/2014/main" id="{AD7AB6BA-4A59-6CD6-9E31-78C9890095B5}"/>
                  </a:ext>
                </a:extLst>
              </p:cNvPr>
              <p:cNvSpPr/>
              <p:nvPr/>
            </p:nvSpPr>
            <p:spPr>
              <a:xfrm>
                <a:off x="3277912" y="3297620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Ovale 21">
                <a:extLst>
                  <a:ext uri="{FF2B5EF4-FFF2-40B4-BE49-F238E27FC236}">
                    <a16:creationId xmlns:a16="http://schemas.microsoft.com/office/drawing/2014/main" id="{9C1F41C4-85F1-E279-E3B3-719F2AE919D6}"/>
                  </a:ext>
                </a:extLst>
              </p:cNvPr>
              <p:cNvSpPr/>
              <p:nvPr/>
            </p:nvSpPr>
            <p:spPr>
              <a:xfrm>
                <a:off x="4177860" y="3376447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Ovale 22">
                <a:extLst>
                  <a:ext uri="{FF2B5EF4-FFF2-40B4-BE49-F238E27FC236}">
                    <a16:creationId xmlns:a16="http://schemas.microsoft.com/office/drawing/2014/main" id="{C7A00C3B-C910-4637-C407-046F2E8936BB}"/>
                  </a:ext>
                </a:extLst>
              </p:cNvPr>
              <p:cNvSpPr/>
              <p:nvPr/>
            </p:nvSpPr>
            <p:spPr>
              <a:xfrm>
                <a:off x="3231929" y="4828188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>
                <a:extLst>
                  <a:ext uri="{FF2B5EF4-FFF2-40B4-BE49-F238E27FC236}">
                    <a16:creationId xmlns:a16="http://schemas.microsoft.com/office/drawing/2014/main" id="{A966A377-777B-44C5-29F8-57F6A47AC354}"/>
                  </a:ext>
                </a:extLst>
              </p:cNvPr>
              <p:cNvSpPr/>
              <p:nvPr/>
            </p:nvSpPr>
            <p:spPr>
              <a:xfrm>
                <a:off x="2732687" y="2699843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" name="Ovale 24">
                <a:extLst>
                  <a:ext uri="{FF2B5EF4-FFF2-40B4-BE49-F238E27FC236}">
                    <a16:creationId xmlns:a16="http://schemas.microsoft.com/office/drawing/2014/main" id="{B8BCBBB5-358E-B9B6-3AB2-1F67D72A78FF}"/>
                  </a:ext>
                </a:extLst>
              </p:cNvPr>
              <p:cNvSpPr/>
              <p:nvPr/>
            </p:nvSpPr>
            <p:spPr>
              <a:xfrm>
                <a:off x="3593223" y="2594740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AD5AA05C-3941-A4BE-56F2-9A0F99DC18BB}"/>
                  </a:ext>
                </a:extLst>
              </p:cNvPr>
              <p:cNvSpPr/>
              <p:nvPr/>
            </p:nvSpPr>
            <p:spPr>
              <a:xfrm>
                <a:off x="3231929" y="5419395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B6BB1319-4B4D-0F5E-3A3E-C7394F5CCBA9}"/>
                  </a:ext>
                </a:extLst>
              </p:cNvPr>
              <p:cNvSpPr/>
              <p:nvPr/>
            </p:nvSpPr>
            <p:spPr>
              <a:xfrm>
                <a:off x="3277912" y="4039912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Ovale 27">
                <a:extLst>
                  <a:ext uri="{FF2B5EF4-FFF2-40B4-BE49-F238E27FC236}">
                    <a16:creationId xmlns:a16="http://schemas.microsoft.com/office/drawing/2014/main" id="{5BA22BBB-70D3-0E4B-0743-BD8461C659B6}"/>
                  </a:ext>
                </a:extLst>
              </p:cNvPr>
              <p:cNvSpPr/>
              <p:nvPr/>
            </p:nvSpPr>
            <p:spPr>
              <a:xfrm>
                <a:off x="4256687" y="534713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Ovale 28">
                <a:extLst>
                  <a:ext uri="{FF2B5EF4-FFF2-40B4-BE49-F238E27FC236}">
                    <a16:creationId xmlns:a16="http://schemas.microsoft.com/office/drawing/2014/main" id="{E726E57D-DCF7-F415-EF59-782098050AA5}"/>
                  </a:ext>
                </a:extLst>
              </p:cNvPr>
              <p:cNvSpPr/>
              <p:nvPr/>
            </p:nvSpPr>
            <p:spPr>
              <a:xfrm>
                <a:off x="2292568" y="2154620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5FF1C6A5-6C29-7C9D-FEB9-ED6518600394}"/>
                  </a:ext>
                </a:extLst>
              </p:cNvPr>
              <p:cNvSpPr/>
              <p:nvPr/>
            </p:nvSpPr>
            <p:spPr>
              <a:xfrm>
                <a:off x="3790291" y="5688723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744FFCB7-A177-5022-1A0F-E927777859ED}"/>
                  </a:ext>
                </a:extLst>
              </p:cNvPr>
              <p:cNvSpPr/>
              <p:nvPr/>
            </p:nvSpPr>
            <p:spPr>
              <a:xfrm>
                <a:off x="4105601" y="2279429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2" name="Connettore 2 31">
                <a:extLst>
                  <a:ext uri="{FF2B5EF4-FFF2-40B4-BE49-F238E27FC236}">
                    <a16:creationId xmlns:a16="http://schemas.microsoft.com/office/drawing/2014/main" id="{5B522369-A2FF-09D0-F9DC-029632135F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70387" y="3011215"/>
                <a:ext cx="1078622" cy="98008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2 32">
                <a:extLst>
                  <a:ext uri="{FF2B5EF4-FFF2-40B4-BE49-F238E27FC236}">
                    <a16:creationId xmlns:a16="http://schemas.microsoft.com/office/drawing/2014/main" id="{F3783A15-F653-E315-0F80-C6A7709756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4696" y="3057199"/>
                <a:ext cx="178674" cy="72389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2 33">
                <a:extLst>
                  <a:ext uri="{FF2B5EF4-FFF2-40B4-BE49-F238E27FC236}">
                    <a16:creationId xmlns:a16="http://schemas.microsoft.com/office/drawing/2014/main" id="{0E0853C0-1143-EA86-0E98-9AC058F0E9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6008" y="4003131"/>
                <a:ext cx="162911" cy="81586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2 34">
                <a:extLst>
                  <a:ext uri="{FF2B5EF4-FFF2-40B4-BE49-F238E27FC236}">
                    <a16:creationId xmlns:a16="http://schemas.microsoft.com/office/drawing/2014/main" id="{DD6C4F6E-10A8-E423-D592-9DF10F7A3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30971" y="5021321"/>
                <a:ext cx="178674" cy="4282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2 35">
                <a:extLst>
                  <a:ext uri="{FF2B5EF4-FFF2-40B4-BE49-F238E27FC236}">
                    <a16:creationId xmlns:a16="http://schemas.microsoft.com/office/drawing/2014/main" id="{E9D55492-DAF4-D143-B1D4-2D21CB8587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60730" y="4955631"/>
                <a:ext cx="727844" cy="5333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2 36">
                <a:extLst>
                  <a:ext uri="{FF2B5EF4-FFF2-40B4-BE49-F238E27FC236}">
                    <a16:creationId xmlns:a16="http://schemas.microsoft.com/office/drawing/2014/main" id="{577B1177-7D01-2CEB-FF30-9BE415AF3C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21265" y="4239614"/>
                <a:ext cx="24963" cy="5333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2 37">
                <a:extLst>
                  <a:ext uri="{FF2B5EF4-FFF2-40B4-BE49-F238E27FC236}">
                    <a16:creationId xmlns:a16="http://schemas.microsoft.com/office/drawing/2014/main" id="{17B55A1B-F87F-7326-5986-6EF905FB12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3676" y="4981906"/>
                <a:ext cx="7883" cy="388876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2 38">
                <a:extLst>
                  <a:ext uri="{FF2B5EF4-FFF2-40B4-BE49-F238E27FC236}">
                    <a16:creationId xmlns:a16="http://schemas.microsoft.com/office/drawing/2014/main" id="{9C27BA51-F18C-0D5A-7DBD-7A8CC875A2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8780" y="5553405"/>
                <a:ext cx="369174" cy="17866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2 39">
                <a:extLst>
                  <a:ext uri="{FF2B5EF4-FFF2-40B4-BE49-F238E27FC236}">
                    <a16:creationId xmlns:a16="http://schemas.microsoft.com/office/drawing/2014/main" id="{B5108C8F-E15B-5419-73B2-D7CBE9997D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44763" y="4962198"/>
                <a:ext cx="789587" cy="421721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2 42">
                <a:extLst>
                  <a:ext uri="{FF2B5EF4-FFF2-40B4-BE49-F238E27FC236}">
                    <a16:creationId xmlns:a16="http://schemas.microsoft.com/office/drawing/2014/main" id="{4D7924E7-081E-64E7-B657-2817FF0350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214643" y="2447592"/>
                <a:ext cx="24964" cy="892073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2 43">
                <a:extLst>
                  <a:ext uri="{FF2B5EF4-FFF2-40B4-BE49-F238E27FC236}">
                    <a16:creationId xmlns:a16="http://schemas.microsoft.com/office/drawing/2014/main" id="{7C8820E4-F455-9F27-47D2-B130C748BD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90090" y="2795746"/>
                <a:ext cx="507122" cy="11036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2 45">
                <a:extLst>
                  <a:ext uri="{FF2B5EF4-FFF2-40B4-BE49-F238E27FC236}">
                    <a16:creationId xmlns:a16="http://schemas.microsoft.com/office/drawing/2014/main" id="{453B3FD9-B4C0-04AD-8C85-AAA7CAEFE9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27884" y="2309645"/>
                <a:ext cx="313999" cy="366556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2 47">
                <a:extLst>
                  <a:ext uri="{FF2B5EF4-FFF2-40B4-BE49-F238E27FC236}">
                    <a16:creationId xmlns:a16="http://schemas.microsoft.com/office/drawing/2014/main" id="{A2DEEAB4-4C1F-0C75-A881-1D1CF118A9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87005" y="2257093"/>
                <a:ext cx="1030015" cy="392831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2 50">
                <a:extLst>
                  <a:ext uri="{FF2B5EF4-FFF2-40B4-BE49-F238E27FC236}">
                    <a16:creationId xmlns:a16="http://schemas.microsoft.com/office/drawing/2014/main" id="{E9B0CE00-3CC6-43A3-0051-8672B7C378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8193" y="2441023"/>
                <a:ext cx="677915" cy="885503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2 86">
                <a:extLst>
                  <a:ext uri="{FF2B5EF4-FFF2-40B4-BE49-F238E27FC236}">
                    <a16:creationId xmlns:a16="http://schemas.microsoft.com/office/drawing/2014/main" id="{C61ADF7E-C500-31EB-1351-162F7BF9FA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07520" y="2381903"/>
                <a:ext cx="356036" cy="22203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ttore 2 87">
                <a:extLst>
                  <a:ext uri="{FF2B5EF4-FFF2-40B4-BE49-F238E27FC236}">
                    <a16:creationId xmlns:a16="http://schemas.microsoft.com/office/drawing/2014/main" id="{A2C01803-ED34-74E7-891F-2B27FC8596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19799" y="3432938"/>
                <a:ext cx="826376" cy="104972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2 124">
                <a:extLst>
                  <a:ext uri="{FF2B5EF4-FFF2-40B4-BE49-F238E27FC236}">
                    <a16:creationId xmlns:a16="http://schemas.microsoft.com/office/drawing/2014/main" id="{DCA72A44-5DAF-A64B-E233-A1279C2708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38141" y="4635059"/>
                <a:ext cx="7881" cy="649016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2 125">
                <a:extLst>
                  <a:ext uri="{FF2B5EF4-FFF2-40B4-BE49-F238E27FC236}">
                    <a16:creationId xmlns:a16="http://schemas.microsoft.com/office/drawing/2014/main" id="{EB92CDA3-2955-6E6D-2254-4F60B3E042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73661" y="3380386"/>
                <a:ext cx="662155" cy="70945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7" name="Elemento grafico 127" descr="Freccia linea: curva oraria con riempimento a tinta unita">
              <a:extLst>
                <a:ext uri="{FF2B5EF4-FFF2-40B4-BE49-F238E27FC236}">
                  <a16:creationId xmlns:a16="http://schemas.microsoft.com/office/drawing/2014/main" id="{72ABB3D6-4CB9-BED8-8E1A-B6BC910A8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3317968">
              <a:off x="9648178" y="433693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045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 dirty="0">
                <a:solidFill>
                  <a:srgbClr val="525450"/>
                </a:solidFill>
                <a:cs typeface="Calibri Light"/>
              </a:rPr>
              <a:t>Group actions in </a:t>
            </a:r>
            <a:r>
              <a:rPr lang="it-IT" dirty="0" err="1">
                <a:solidFill>
                  <a:srgbClr val="525450"/>
                </a:solidFill>
                <a:cs typeface="Calibri Light"/>
              </a:rPr>
              <a:t>Cryptography</a:t>
            </a:r>
            <a:endParaRPr lang="it-IT" dirty="0">
              <a:solidFill>
                <a:srgbClr val="525450"/>
              </a:solidFill>
              <a:ea typeface="Calibri Light"/>
              <a:cs typeface="Calibri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319CB93-3412-8A2D-8685-5FDC9E60D2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6369" y="1329439"/>
                <a:ext cx="10544175" cy="1513754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marL="0" indent="0">
                  <a:buNone/>
                </a:pP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𝑋</m:t>
                    </m:r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be a set, </a:t>
                </a: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be a group and </a:t>
                </a: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⋆</m:t>
                    </m:r>
                    <m:r>
                      <a:rPr lang="it-IT" b="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 </m:t>
                    </m:r>
                    <m:r>
                      <a:rPr lang="it-IT" i="1" dirty="0" err="1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:</m:t>
                    </m:r>
                    <m:r>
                      <a:rPr lang="it-IT" i="1" dirty="0" err="1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×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𝑋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→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𝑋</m:t>
                    </m:r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.</a:t>
                </a:r>
                <a:br>
                  <a:rPr lang="it-IT" dirty="0">
                    <a:cs typeface="Calibri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𝐺</m:t>
                        </m:r>
                        <m: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𝑋</m:t>
                        </m:r>
                        <m: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,⋆</m:t>
                        </m:r>
                      </m:e>
                    </m:d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a </a:t>
                </a:r>
                <a:r>
                  <a:rPr lang="it-IT" i="1" dirty="0">
                    <a:solidFill>
                      <a:srgbClr val="525450"/>
                    </a:solidFill>
                    <a:cs typeface="Calibri"/>
                  </a:rPr>
                  <a:t>group action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dirty="0" err="1">
                    <a:solidFill>
                      <a:srgbClr val="525450"/>
                    </a:solidFill>
                    <a:cs typeface="Calibri"/>
                  </a:rPr>
                  <a:t>if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⋆</m:t>
                    </m:r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dirty="0" err="1">
                    <a:solidFill>
                      <a:srgbClr val="525450"/>
                    </a:solidFill>
                    <a:cs typeface="Calibri"/>
                  </a:rPr>
                  <a:t>is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dirty="0" err="1">
                    <a:solidFill>
                      <a:srgbClr val="525450"/>
                    </a:solidFill>
                    <a:cs typeface="Calibri"/>
                  </a:rPr>
                  <a:t>compatible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with the group </a:t>
                </a:r>
                <a:r>
                  <a:rPr lang="it-IT" dirty="0" err="1">
                    <a:solidFill>
                      <a:srgbClr val="525450"/>
                    </a:solidFill>
                    <a:cs typeface="Calibri"/>
                  </a:rPr>
                  <a:t>operation</a:t>
                </a:r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:</a:t>
                </a:r>
                <a:br>
                  <a:rPr lang="it-IT" dirty="0">
                    <a:solidFill>
                      <a:srgbClr val="525450"/>
                    </a:solidFill>
                    <a:cs typeface="Calibri"/>
                  </a:rPr>
                </a:b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𝑒</m:t>
                    </m:r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⋆</m:t>
                    </m:r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𝑥</m:t>
                    </m:r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= </m:t>
                    </m:r>
                    <m:r>
                      <a:rPr lang="it-IT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𝑥</m:t>
                    </m:r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i="1" dirty="0" err="1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𝑔h</m:t>
                        </m:r>
                      </m:e>
                    </m:d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⋆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𝑥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 = 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𝑔</m:t>
                    </m:r>
                    <m:r>
                      <a:rPr lang="it-IT" i="1" dirty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⋆</m:t>
                    </m:r>
                    <m:d>
                      <m:dPr>
                        <m:ctrlPr>
                          <a:rPr lang="it-IT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it-IT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h</m:t>
                        </m:r>
                        <m:r>
                          <a:rPr lang="it-IT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r>
                          <a:rPr lang="it-IT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dirty="0">
                    <a:solidFill>
                      <a:srgbClr val="525450"/>
                    </a:solidFill>
                    <a:cs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319CB93-3412-8A2D-8685-5FDC9E60D2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369" y="1329439"/>
                <a:ext cx="10544175" cy="1513754"/>
              </a:xfrm>
              <a:blipFill>
                <a:blip r:embed="rId2"/>
                <a:stretch>
                  <a:fillRect l="-1215" t="-64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o 3">
            <a:extLst>
              <a:ext uri="{FF2B5EF4-FFF2-40B4-BE49-F238E27FC236}">
                <a16:creationId xmlns:a16="http://schemas.microsoft.com/office/drawing/2014/main" id="{B806F825-30C0-9378-5C49-001C962E3569}"/>
              </a:ext>
            </a:extLst>
          </p:cNvPr>
          <p:cNvGrpSpPr/>
          <p:nvPr/>
        </p:nvGrpSpPr>
        <p:grpSpPr>
          <a:xfrm>
            <a:off x="1374867" y="2992454"/>
            <a:ext cx="2353561" cy="1993122"/>
            <a:chOff x="1374867" y="2992454"/>
            <a:chExt cx="2353561" cy="1993122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506E6FE9-D529-DD4A-1D44-CB8B99512B77}"/>
                </a:ext>
              </a:extLst>
            </p:cNvPr>
            <p:cNvGrpSpPr/>
            <p:nvPr/>
          </p:nvGrpSpPr>
          <p:grpSpPr>
            <a:xfrm>
              <a:off x="1374867" y="2992454"/>
              <a:ext cx="2353561" cy="1825561"/>
              <a:chOff x="1374867" y="2992454"/>
              <a:chExt cx="2353561" cy="1825561"/>
            </a:xfrm>
          </p:grpSpPr>
          <p:sp>
            <p:nvSpPr>
              <p:cNvPr id="26" name="Rettangolo con angoli arrotondati 25">
                <a:extLst>
                  <a:ext uri="{FF2B5EF4-FFF2-40B4-BE49-F238E27FC236}">
                    <a16:creationId xmlns:a16="http://schemas.microsoft.com/office/drawing/2014/main" id="{97489CD5-57A2-19EE-CC6C-AEE46B1C5ED2}"/>
                  </a:ext>
                </a:extLst>
              </p:cNvPr>
              <p:cNvSpPr/>
              <p:nvPr/>
            </p:nvSpPr>
            <p:spPr>
              <a:xfrm>
                <a:off x="1374867" y="2992454"/>
                <a:ext cx="2353561" cy="1825561"/>
              </a:xfrm>
              <a:prstGeom prst="roundRect">
                <a:avLst/>
              </a:prstGeom>
              <a:solidFill>
                <a:srgbClr val="59FF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8" name="Segnaposto contenuto 2">
                <a:extLst>
                  <a:ext uri="{FF2B5EF4-FFF2-40B4-BE49-F238E27FC236}">
                    <a16:creationId xmlns:a16="http://schemas.microsoft.com/office/drawing/2014/main" id="{7C93BE72-962D-9D56-33E7-D00AA5D9AB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05929" y="3078328"/>
                <a:ext cx="1571625" cy="52315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b="1" err="1">
                    <a:solidFill>
                      <a:srgbClr val="525450"/>
                    </a:solidFill>
                    <a:cs typeface="Calibri"/>
                  </a:rPr>
                  <a:t>Effective</a:t>
                </a:r>
                <a:endParaRPr lang="it-IT" b="1" err="1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448237D9-B73A-7632-D9F4-894941432E0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37002" y="3738522"/>
                  <a:ext cx="2190750" cy="124705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PPT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algorithms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 </a:t>
                  </a:r>
                  <a:br>
                    <a:rPr lang="en-US" dirty="0"/>
                  </a:b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 for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𝑋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,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and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⋆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448237D9-B73A-7632-D9F4-894941432E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7002" y="3738522"/>
                  <a:ext cx="2190750" cy="1247054"/>
                </a:xfrm>
                <a:prstGeom prst="rect">
                  <a:avLst/>
                </a:prstGeom>
                <a:blipFill>
                  <a:blip r:embed="rId3"/>
                  <a:stretch>
                    <a:fillRect l="-4167" t="-682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5852063C-128F-969E-408E-97DC0DC8CD34}"/>
              </a:ext>
            </a:extLst>
          </p:cNvPr>
          <p:cNvGrpSpPr/>
          <p:nvPr/>
        </p:nvGrpSpPr>
        <p:grpSpPr>
          <a:xfrm>
            <a:off x="1742631" y="5322040"/>
            <a:ext cx="8660662" cy="1126966"/>
            <a:chOff x="1742631" y="5322040"/>
            <a:chExt cx="8660662" cy="1126966"/>
          </a:xfrm>
        </p:grpSpPr>
        <p:sp>
          <p:nvSpPr>
            <p:cNvPr id="35" name="Rettangolo con angoli arrotondati 34">
              <a:extLst>
                <a:ext uri="{FF2B5EF4-FFF2-40B4-BE49-F238E27FC236}">
                  <a16:creationId xmlns:a16="http://schemas.microsoft.com/office/drawing/2014/main" id="{39FC3C88-0B8F-A975-ACAB-7D191DBC7DA7}"/>
                </a:ext>
              </a:extLst>
            </p:cNvPr>
            <p:cNvSpPr/>
            <p:nvPr/>
          </p:nvSpPr>
          <p:spPr>
            <a:xfrm>
              <a:off x="1742631" y="5322040"/>
              <a:ext cx="8614950" cy="965962"/>
            </a:xfrm>
            <a:prstGeom prst="roundRect">
              <a:avLst/>
            </a:prstGeom>
            <a:solidFill>
              <a:srgbClr val="7C78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38" name="Segnaposto contenuto 2">
              <a:extLst>
                <a:ext uri="{FF2B5EF4-FFF2-40B4-BE49-F238E27FC236}">
                  <a16:creationId xmlns:a16="http://schemas.microsoft.com/office/drawing/2014/main" id="{82BEF9F5-B12A-A19F-2D96-FC512715EDD5}"/>
                </a:ext>
              </a:extLst>
            </p:cNvPr>
            <p:cNvSpPr txBox="1">
              <a:spLocks/>
            </p:cNvSpPr>
            <p:nvPr/>
          </p:nvSpPr>
          <p:spPr>
            <a:xfrm>
              <a:off x="2097493" y="5430552"/>
              <a:ext cx="8305800" cy="1018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Many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constructions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from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GAs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!</a:t>
              </a:r>
              <a:br>
                <a:rPr lang="it-IT" sz="2400">
                  <a:cs typeface="Calibri"/>
                </a:rPr>
              </a:b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Key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exchanges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,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digital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signatures,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oblivious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 transfers, </a:t>
              </a:r>
              <a:r>
                <a:rPr lang="it-IT" sz="2400" dirty="0" err="1">
                  <a:solidFill>
                    <a:srgbClr val="FDFFF7"/>
                  </a:solidFill>
                  <a:cs typeface="Calibri"/>
                </a:rPr>
                <a:t>PRFs</a:t>
              </a:r>
              <a:r>
                <a:rPr lang="it-IT" sz="2400" dirty="0">
                  <a:solidFill>
                    <a:srgbClr val="FDFFF7"/>
                  </a:solidFill>
                  <a:cs typeface="Calibri"/>
                </a:rPr>
                <a:t>, etc.</a:t>
              </a:r>
            </a:p>
          </p:txBody>
        </p:sp>
      </p:grpSp>
      <p:sp>
        <p:nvSpPr>
          <p:cNvPr id="41" name="Segnaposto piè di pagina 6">
            <a:extLst>
              <a:ext uri="{FF2B5EF4-FFF2-40B4-BE49-F238E27FC236}">
                <a16:creationId xmlns:a16="http://schemas.microsoft.com/office/drawing/2014/main" id="{86EEAEFF-D0B7-8B3B-48E5-CDCD2C2C3ED8}"/>
              </a:ext>
            </a:extLst>
          </p:cNvPr>
          <p:cNvSpPr txBox="1">
            <a:spLocks/>
          </p:cNvSpPr>
          <p:nvPr/>
        </p:nvSpPr>
        <p:spPr>
          <a:xfrm>
            <a:off x="5206882" y="6483289"/>
            <a:ext cx="6802395" cy="354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err="1"/>
              <a:t>Alamati</a:t>
            </a:r>
            <a:r>
              <a:rPr lang="it-IT"/>
              <a:t>, De Feo, Montgomery, </a:t>
            </a:r>
            <a:r>
              <a:rPr lang="it-IT" err="1"/>
              <a:t>Patranabis</a:t>
            </a:r>
            <a:r>
              <a:rPr lang="it-IT"/>
              <a:t>. "</a:t>
            </a:r>
            <a:r>
              <a:rPr lang="it-IT" err="1"/>
              <a:t>Cryptographic</a:t>
            </a:r>
            <a:r>
              <a:rPr lang="it-IT"/>
              <a:t> group actions and </a:t>
            </a:r>
            <a:r>
              <a:rPr lang="it-IT" err="1"/>
              <a:t>applications</a:t>
            </a:r>
            <a:r>
              <a:rPr lang="it-IT"/>
              <a:t>." </a:t>
            </a:r>
            <a:r>
              <a:rPr lang="it-IT" err="1"/>
              <a:t>Asiacrypt</a:t>
            </a:r>
            <a:r>
              <a:rPr lang="it-IT"/>
              <a:t> 2020.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2EB984EE-DB36-0B66-C1B9-28CEF05F9804}"/>
              </a:ext>
            </a:extLst>
          </p:cNvPr>
          <p:cNvGrpSpPr/>
          <p:nvPr/>
        </p:nvGrpSpPr>
        <p:grpSpPr>
          <a:xfrm>
            <a:off x="4838999" y="3001609"/>
            <a:ext cx="2502002" cy="1825561"/>
            <a:chOff x="4838999" y="3001609"/>
            <a:chExt cx="2502002" cy="1825561"/>
          </a:xfrm>
        </p:grpSpPr>
        <p:sp>
          <p:nvSpPr>
            <p:cNvPr id="10" name="Rettangolo con angoli arrotondati 9">
              <a:extLst>
                <a:ext uri="{FF2B5EF4-FFF2-40B4-BE49-F238E27FC236}">
                  <a16:creationId xmlns:a16="http://schemas.microsoft.com/office/drawing/2014/main" id="{FAB99D0A-D5D2-291A-B037-81F587DC135E}"/>
                </a:ext>
              </a:extLst>
            </p:cNvPr>
            <p:cNvSpPr/>
            <p:nvPr/>
          </p:nvSpPr>
          <p:spPr>
            <a:xfrm>
              <a:off x="4838999" y="3001609"/>
              <a:ext cx="2502002" cy="1825561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pic>
          <p:nvPicPr>
            <p:cNvPr id="17" name="Elemento grafico 36" descr="Freccia linea: curva antioraria con riempimento a tinta unita">
              <a:extLst>
                <a:ext uri="{FF2B5EF4-FFF2-40B4-BE49-F238E27FC236}">
                  <a16:creationId xmlns:a16="http://schemas.microsoft.com/office/drawing/2014/main" id="{17C83374-8086-6C88-79D8-A409E62C7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5540000" flipV="1">
              <a:off x="5675939" y="3668901"/>
              <a:ext cx="857250" cy="847725"/>
            </a:xfrm>
            <a:prstGeom prst="rect">
              <a:avLst/>
            </a:prstGeom>
          </p:spPr>
        </p:pic>
        <p:sp>
          <p:nvSpPr>
            <p:cNvPr id="21" name="Segnaposto contenuto 2">
              <a:extLst>
                <a:ext uri="{FF2B5EF4-FFF2-40B4-BE49-F238E27FC236}">
                  <a16:creationId xmlns:a16="http://schemas.microsoft.com/office/drawing/2014/main" id="{AA972943-150E-537D-6F2B-B65E4AB81FBB}"/>
                </a:ext>
              </a:extLst>
            </p:cNvPr>
            <p:cNvSpPr txBox="1">
              <a:spLocks/>
            </p:cNvSpPr>
            <p:nvPr/>
          </p:nvSpPr>
          <p:spPr>
            <a:xfrm>
              <a:off x="4875701" y="3096265"/>
              <a:ext cx="2432584" cy="56273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b="1" err="1">
                  <a:solidFill>
                    <a:srgbClr val="525450"/>
                  </a:solidFill>
                  <a:cs typeface="Calibri"/>
                </a:rPr>
                <a:t>Pseudorandom</a:t>
              </a:r>
              <a:endParaRPr lang="it-IT" b="1">
                <a:solidFill>
                  <a:srgbClr val="525450"/>
                </a:solidFill>
                <a:cs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Segnaposto contenuto 2">
                  <a:extLst>
                    <a:ext uri="{FF2B5EF4-FFF2-40B4-BE49-F238E27FC236}">
                      <a16:creationId xmlns:a16="http://schemas.microsoft.com/office/drawing/2014/main" id="{8731A93D-DCEF-971C-4D6F-627427E23A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87879" y="3516942"/>
                  <a:ext cx="1010926" cy="445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?</a:t>
                  </a:r>
                </a:p>
              </p:txBody>
            </p:sp>
          </mc:Choice>
          <mc:Fallback xmlns="">
            <p:sp>
              <p:nvSpPr>
                <p:cNvPr id="24" name="Segnaposto contenuto 2">
                  <a:extLst>
                    <a:ext uri="{FF2B5EF4-FFF2-40B4-BE49-F238E27FC236}">
                      <a16:creationId xmlns:a16="http://schemas.microsoft.com/office/drawing/2014/main" id="{8731A93D-DCEF-971C-4D6F-627427E23A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7879" y="3516942"/>
                  <a:ext cx="1010926" cy="445471"/>
                </a:xfrm>
                <a:prstGeom prst="rect">
                  <a:avLst/>
                </a:prstGeom>
                <a:blipFill>
                  <a:blip r:embed="rId6"/>
                  <a:stretch>
                    <a:fillRect l="-1807" t="-19178" b="-2602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Segnaposto contenuto 2">
              <a:extLst>
                <a:ext uri="{FF2B5EF4-FFF2-40B4-BE49-F238E27FC236}">
                  <a16:creationId xmlns:a16="http://schemas.microsoft.com/office/drawing/2014/main" id="{1C4C336B-4876-A3D1-8526-EED4A8F382FE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5705261" y="3485101"/>
              <a:ext cx="379452" cy="44547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Segnaposto contenuto 2">
                  <a:extLst>
                    <a:ext uri="{FF2B5EF4-FFF2-40B4-BE49-F238E27FC236}">
                      <a16:creationId xmlns:a16="http://schemas.microsoft.com/office/drawing/2014/main" id="{3C61EA83-FA68-0782-C97B-05CB9CAAA92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373583" y="4022056"/>
                  <a:ext cx="436379" cy="4761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39" name="Segnaposto contenuto 2">
                  <a:extLst>
                    <a:ext uri="{FF2B5EF4-FFF2-40B4-BE49-F238E27FC236}">
                      <a16:creationId xmlns:a16="http://schemas.microsoft.com/office/drawing/2014/main" id="{3C61EA83-FA68-0782-C97B-05CB9CAAA9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3583" y="4022056"/>
                  <a:ext cx="436379" cy="47619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Segnaposto contenuto 2">
                  <a:extLst>
                    <a:ext uri="{FF2B5EF4-FFF2-40B4-BE49-F238E27FC236}">
                      <a16:creationId xmlns:a16="http://schemas.microsoft.com/office/drawing/2014/main" id="{BF9FC4A3-7B8F-C0A2-0908-43C3B002E10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507722" y="4022056"/>
                  <a:ext cx="436379" cy="4761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𝑦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2" name="Segnaposto contenuto 2">
                  <a:extLst>
                    <a:ext uri="{FF2B5EF4-FFF2-40B4-BE49-F238E27FC236}">
                      <a16:creationId xmlns:a16="http://schemas.microsoft.com/office/drawing/2014/main" id="{BF9FC4A3-7B8F-C0A2-0908-43C3B002E1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7722" y="4022056"/>
                  <a:ext cx="436379" cy="47619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2952C848-3B6D-FE03-7C10-C756513E4CE3}"/>
              </a:ext>
            </a:extLst>
          </p:cNvPr>
          <p:cNvGrpSpPr/>
          <p:nvPr/>
        </p:nvGrpSpPr>
        <p:grpSpPr>
          <a:xfrm>
            <a:off x="8550039" y="3031297"/>
            <a:ext cx="2353561" cy="1825561"/>
            <a:chOff x="8550039" y="3031297"/>
            <a:chExt cx="2353561" cy="1825561"/>
          </a:xfrm>
        </p:grpSpPr>
        <p:sp>
          <p:nvSpPr>
            <p:cNvPr id="13" name="Rettangolo con angoli arrotondati 12">
              <a:extLst>
                <a:ext uri="{FF2B5EF4-FFF2-40B4-BE49-F238E27FC236}">
                  <a16:creationId xmlns:a16="http://schemas.microsoft.com/office/drawing/2014/main" id="{FADDE683-1A5B-E97F-86CD-CA845BA874F4}"/>
                </a:ext>
              </a:extLst>
            </p:cNvPr>
            <p:cNvSpPr/>
            <p:nvPr/>
          </p:nvSpPr>
          <p:spPr>
            <a:xfrm>
              <a:off x="8550039" y="3031297"/>
              <a:ext cx="2353561" cy="1825561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pic>
          <p:nvPicPr>
            <p:cNvPr id="34" name="Elemento grafico 36" descr="Freccia linea: curva antioraria con riempimento a tinta unita">
              <a:extLst>
                <a:ext uri="{FF2B5EF4-FFF2-40B4-BE49-F238E27FC236}">
                  <a16:creationId xmlns:a16="http://schemas.microsoft.com/office/drawing/2014/main" id="{CA6F02FB-EE4A-64D8-E3CF-5F31F2352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5540000" flipV="1">
              <a:off x="9337499" y="3807447"/>
              <a:ext cx="857250" cy="847725"/>
            </a:xfrm>
            <a:prstGeom prst="rect">
              <a:avLst/>
            </a:prstGeom>
          </p:spPr>
        </p:pic>
        <p:sp>
          <p:nvSpPr>
            <p:cNvPr id="25" name="Segnaposto contenuto 2">
              <a:extLst>
                <a:ext uri="{FF2B5EF4-FFF2-40B4-BE49-F238E27FC236}">
                  <a16:creationId xmlns:a16="http://schemas.microsoft.com/office/drawing/2014/main" id="{2830B238-DB79-BBF1-E1F7-E5D1798AB20E}"/>
                </a:ext>
              </a:extLst>
            </p:cNvPr>
            <p:cNvSpPr txBox="1">
              <a:spLocks/>
            </p:cNvSpPr>
            <p:nvPr/>
          </p:nvSpPr>
          <p:spPr>
            <a:xfrm>
              <a:off x="8943001" y="3145746"/>
              <a:ext cx="157162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b="1">
                  <a:solidFill>
                    <a:srgbClr val="525450"/>
                  </a:solidFill>
                  <a:cs typeface="Calibri"/>
                </a:rPr>
                <a:t>One-way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0767FA87-B197-77A1-A700-AF83DAD8582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611809" y="3640988"/>
                  <a:ext cx="1010926" cy="445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0767FA87-B197-77A1-A700-AF83DAD858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1809" y="3640988"/>
                  <a:ext cx="1010926" cy="445471"/>
                </a:xfrm>
                <a:prstGeom prst="rect">
                  <a:avLst/>
                </a:prstGeom>
                <a:blipFill>
                  <a:blip r:embed="rId9"/>
                  <a:stretch>
                    <a:fillRect l="-1807" b="-684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Segnaposto contenuto 2">
                  <a:extLst>
                    <a:ext uri="{FF2B5EF4-FFF2-40B4-BE49-F238E27FC236}">
                      <a16:creationId xmlns:a16="http://schemas.microsoft.com/office/drawing/2014/main" id="{774EEB64-3126-9D51-985C-A6F9243F26D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997513" y="4146102"/>
                  <a:ext cx="436379" cy="4761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5" name="Segnaposto contenuto 2">
                  <a:extLst>
                    <a:ext uri="{FF2B5EF4-FFF2-40B4-BE49-F238E27FC236}">
                      <a16:creationId xmlns:a16="http://schemas.microsoft.com/office/drawing/2014/main" id="{774EEB64-3126-9D51-985C-A6F9243F26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7513" y="4146102"/>
                  <a:ext cx="436379" cy="47619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Segnaposto contenuto 2">
                  <a:extLst>
                    <a:ext uri="{FF2B5EF4-FFF2-40B4-BE49-F238E27FC236}">
                      <a16:creationId xmlns:a16="http://schemas.microsoft.com/office/drawing/2014/main" id="{98A60E42-06A8-1A75-D060-061A35A4E32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0131652" y="4146102"/>
                  <a:ext cx="436379" cy="4761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𝑦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6" name="Segnaposto contenuto 2">
                  <a:extLst>
                    <a:ext uri="{FF2B5EF4-FFF2-40B4-BE49-F238E27FC236}">
                      <a16:creationId xmlns:a16="http://schemas.microsoft.com/office/drawing/2014/main" id="{98A60E42-06A8-1A75-D060-061A35A4E3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1652" y="4146102"/>
                  <a:ext cx="436379" cy="47619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Elemento grafico 4" descr="Chiudi contorno">
            <a:extLst>
              <a:ext uri="{FF2B5EF4-FFF2-40B4-BE49-F238E27FC236}">
                <a16:creationId xmlns:a16="http://schemas.microsoft.com/office/drawing/2014/main" id="{938E402B-BA20-6517-00CB-80D2543979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69955" y="3643318"/>
            <a:ext cx="438814" cy="43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2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On the Transitive </a:t>
            </a:r>
            <a:r>
              <a:rPr lang="it-IT" err="1">
                <a:solidFill>
                  <a:srgbClr val="525450"/>
                </a:solidFill>
                <a:cs typeface="Calibri Light"/>
              </a:rPr>
              <a:t>Property</a:t>
            </a:r>
            <a:endParaRPr lang="it-IT" err="1">
              <a:solidFill>
                <a:srgbClr val="525450"/>
              </a:solidFill>
              <a:ea typeface="Calibri Light"/>
              <a:cs typeface="Calibri Light"/>
            </a:endParaRP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4FD321E0-988C-15A2-E68E-1A78D574D6BF}"/>
              </a:ext>
            </a:extLst>
          </p:cNvPr>
          <p:cNvCxnSpPr/>
          <p:nvPr/>
        </p:nvCxnSpPr>
        <p:spPr>
          <a:xfrm>
            <a:off x="6050843" y="1252868"/>
            <a:ext cx="0" cy="4972050"/>
          </a:xfrm>
          <a:prstGeom prst="straightConnector1">
            <a:avLst/>
          </a:prstGeom>
          <a:ln w="28575">
            <a:solidFill>
              <a:srgbClr val="5254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D29B921C-9379-4ACE-CAA1-3A938DF0A745}"/>
              </a:ext>
            </a:extLst>
          </p:cNvPr>
          <p:cNvSpPr/>
          <p:nvPr/>
        </p:nvSpPr>
        <p:spPr>
          <a:xfrm>
            <a:off x="1390650" y="1581149"/>
            <a:ext cx="3771900" cy="4505325"/>
          </a:xfrm>
          <a:prstGeom prst="round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id="{B5179F33-5996-3D7B-F023-D1FD3B216DD6}"/>
              </a:ext>
            </a:extLst>
          </p:cNvPr>
          <p:cNvSpPr/>
          <p:nvPr/>
        </p:nvSpPr>
        <p:spPr>
          <a:xfrm>
            <a:off x="6953250" y="1581149"/>
            <a:ext cx="3771900" cy="4505325"/>
          </a:xfrm>
          <a:prstGeom prst="round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id="{057B37EE-6F95-0215-6379-5ACF0624AF9D}"/>
              </a:ext>
            </a:extLst>
          </p:cNvPr>
          <p:cNvSpPr/>
          <p:nvPr/>
        </p:nvSpPr>
        <p:spPr>
          <a:xfrm>
            <a:off x="1533524" y="1677057"/>
            <a:ext cx="3486150" cy="4314825"/>
          </a:xfrm>
          <a:prstGeom prst="roundRect">
            <a:avLst/>
          </a:prstGeom>
          <a:solidFill>
            <a:srgbClr val="7C7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247D080E-999D-B899-9C2D-C460BC3F549F}"/>
              </a:ext>
            </a:extLst>
          </p:cNvPr>
          <p:cNvSpPr/>
          <p:nvPr/>
        </p:nvSpPr>
        <p:spPr>
          <a:xfrm>
            <a:off x="2220309" y="3740368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32301F6D-F25A-3513-0C36-5897251B0702}"/>
              </a:ext>
            </a:extLst>
          </p:cNvPr>
          <p:cNvSpPr/>
          <p:nvPr/>
        </p:nvSpPr>
        <p:spPr>
          <a:xfrm>
            <a:off x="1996964" y="2801006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CF23ABAC-BDD5-8CC8-F876-49703B62B8EA}"/>
              </a:ext>
            </a:extLst>
          </p:cNvPr>
          <p:cNvSpPr/>
          <p:nvPr/>
        </p:nvSpPr>
        <p:spPr>
          <a:xfrm>
            <a:off x="1996964" y="4778264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E3A94BAC-8DC1-24D4-D23B-9B613878EFD9}"/>
              </a:ext>
            </a:extLst>
          </p:cNvPr>
          <p:cNvSpPr/>
          <p:nvPr/>
        </p:nvSpPr>
        <p:spPr>
          <a:xfrm>
            <a:off x="4276395" y="4384126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>
            <a:extLst>
              <a:ext uri="{FF2B5EF4-FFF2-40B4-BE49-F238E27FC236}">
                <a16:creationId xmlns:a16="http://schemas.microsoft.com/office/drawing/2014/main" id="{86E5D1B3-9647-FC98-A402-77D33B9EB8C9}"/>
              </a:ext>
            </a:extLst>
          </p:cNvPr>
          <p:cNvSpPr/>
          <p:nvPr/>
        </p:nvSpPr>
        <p:spPr>
          <a:xfrm>
            <a:off x="2279428" y="5389177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>
            <a:extLst>
              <a:ext uri="{FF2B5EF4-FFF2-40B4-BE49-F238E27FC236}">
                <a16:creationId xmlns:a16="http://schemas.microsoft.com/office/drawing/2014/main" id="{314EFB80-E879-195F-F066-093FCF57270D}"/>
              </a:ext>
            </a:extLst>
          </p:cNvPr>
          <p:cNvSpPr/>
          <p:nvPr/>
        </p:nvSpPr>
        <p:spPr>
          <a:xfrm>
            <a:off x="3125512" y="2821370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>
            <a:extLst>
              <a:ext uri="{FF2B5EF4-FFF2-40B4-BE49-F238E27FC236}">
                <a16:creationId xmlns:a16="http://schemas.microsoft.com/office/drawing/2014/main" id="{01380137-FBBD-7F30-BFCE-C140D53B9199}"/>
              </a:ext>
            </a:extLst>
          </p:cNvPr>
          <p:cNvSpPr/>
          <p:nvPr/>
        </p:nvSpPr>
        <p:spPr>
          <a:xfrm>
            <a:off x="4177860" y="3300247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2F2C3C2E-308E-511A-9C38-476572E08464}"/>
              </a:ext>
            </a:extLst>
          </p:cNvPr>
          <p:cNvSpPr/>
          <p:nvPr/>
        </p:nvSpPr>
        <p:spPr>
          <a:xfrm>
            <a:off x="3231929" y="4751988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D03F2C54-3640-7739-1E46-D8DB3F8CB6A1}"/>
              </a:ext>
            </a:extLst>
          </p:cNvPr>
          <p:cNvSpPr/>
          <p:nvPr/>
        </p:nvSpPr>
        <p:spPr>
          <a:xfrm>
            <a:off x="2599337" y="3109418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>
            <a:extLst>
              <a:ext uri="{FF2B5EF4-FFF2-40B4-BE49-F238E27FC236}">
                <a16:creationId xmlns:a16="http://schemas.microsoft.com/office/drawing/2014/main" id="{4F8775C1-FB7F-BA75-78BC-9433F60A419A}"/>
              </a:ext>
            </a:extLst>
          </p:cNvPr>
          <p:cNvSpPr/>
          <p:nvPr/>
        </p:nvSpPr>
        <p:spPr>
          <a:xfrm>
            <a:off x="3783723" y="2890015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804F90A3-C624-6CE7-37D2-76C9DEB7CAA9}"/>
              </a:ext>
            </a:extLst>
          </p:cNvPr>
          <p:cNvSpPr/>
          <p:nvPr/>
        </p:nvSpPr>
        <p:spPr>
          <a:xfrm>
            <a:off x="3231929" y="5343195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>
            <a:extLst>
              <a:ext uri="{FF2B5EF4-FFF2-40B4-BE49-F238E27FC236}">
                <a16:creationId xmlns:a16="http://schemas.microsoft.com/office/drawing/2014/main" id="{84558238-D3A7-CFAA-0477-9A1387EB0507}"/>
              </a:ext>
            </a:extLst>
          </p:cNvPr>
          <p:cNvSpPr/>
          <p:nvPr/>
        </p:nvSpPr>
        <p:spPr>
          <a:xfrm>
            <a:off x="3277912" y="3963712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30E64BAA-6BDA-2618-93CC-39646C034A43}"/>
              </a:ext>
            </a:extLst>
          </p:cNvPr>
          <p:cNvSpPr/>
          <p:nvPr/>
        </p:nvSpPr>
        <p:spPr>
          <a:xfrm>
            <a:off x="4256687" y="5270936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>
            <a:extLst>
              <a:ext uri="{FF2B5EF4-FFF2-40B4-BE49-F238E27FC236}">
                <a16:creationId xmlns:a16="http://schemas.microsoft.com/office/drawing/2014/main" id="{C77E41DE-7403-FB04-D4D7-8E22542B2B77}"/>
              </a:ext>
            </a:extLst>
          </p:cNvPr>
          <p:cNvSpPr/>
          <p:nvPr/>
        </p:nvSpPr>
        <p:spPr>
          <a:xfrm>
            <a:off x="3426043" y="2068895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6ACDE61-4DA1-6440-349E-4EE173D8775B}"/>
              </a:ext>
            </a:extLst>
          </p:cNvPr>
          <p:cNvSpPr/>
          <p:nvPr/>
        </p:nvSpPr>
        <p:spPr>
          <a:xfrm>
            <a:off x="3790291" y="5612523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48C73653-FA6D-05E8-5868-1760BBB45B6D}"/>
              </a:ext>
            </a:extLst>
          </p:cNvPr>
          <p:cNvSpPr/>
          <p:nvPr/>
        </p:nvSpPr>
        <p:spPr>
          <a:xfrm>
            <a:off x="4105601" y="2203229"/>
            <a:ext cx="151087" cy="151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Rettangolo con angoli arrotondati 128">
            <a:extLst>
              <a:ext uri="{FF2B5EF4-FFF2-40B4-BE49-F238E27FC236}">
                <a16:creationId xmlns:a16="http://schemas.microsoft.com/office/drawing/2014/main" id="{A1FCD3DC-8B46-FF94-AB27-8F589ED814F1}"/>
              </a:ext>
            </a:extLst>
          </p:cNvPr>
          <p:cNvSpPr/>
          <p:nvPr/>
        </p:nvSpPr>
        <p:spPr>
          <a:xfrm>
            <a:off x="1885506" y="1872215"/>
            <a:ext cx="1001011" cy="625411"/>
          </a:xfrm>
          <a:prstGeom prst="roundRect">
            <a:avLst/>
          </a:prstGeom>
          <a:solidFill>
            <a:srgbClr val="FDF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130" name="Elemento grafico 130" descr="Freccia circolare con riempimento a tinta unita">
            <a:extLst>
              <a:ext uri="{FF2B5EF4-FFF2-40B4-BE49-F238E27FC236}">
                <a16:creationId xmlns:a16="http://schemas.microsoft.com/office/drawing/2014/main" id="{ED4A3C0A-C8C7-5306-6BF2-47ACFBC1A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900" y="1876425"/>
            <a:ext cx="552450" cy="581025"/>
          </a:xfrm>
          <a:prstGeom prst="rect">
            <a:avLst/>
          </a:prstGeom>
        </p:spPr>
      </p:pic>
      <p:sp>
        <p:nvSpPr>
          <p:cNvPr id="133" name="Rettangolo con angoli arrotondati 132">
            <a:extLst>
              <a:ext uri="{FF2B5EF4-FFF2-40B4-BE49-F238E27FC236}">
                <a16:creationId xmlns:a16="http://schemas.microsoft.com/office/drawing/2014/main" id="{6F38611F-020D-25EF-234F-5711DF67A7AD}"/>
              </a:ext>
            </a:extLst>
          </p:cNvPr>
          <p:cNvSpPr/>
          <p:nvPr/>
        </p:nvSpPr>
        <p:spPr>
          <a:xfrm>
            <a:off x="7286624" y="1810407"/>
            <a:ext cx="1552575" cy="1924050"/>
          </a:xfrm>
          <a:prstGeom prst="roundRect">
            <a:avLst/>
          </a:prstGeom>
          <a:solidFill>
            <a:srgbClr val="7C7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>
            <a:extLst>
              <a:ext uri="{FF2B5EF4-FFF2-40B4-BE49-F238E27FC236}">
                <a16:creationId xmlns:a16="http://schemas.microsoft.com/office/drawing/2014/main" id="{3B87DF84-358E-E74B-5184-6DB222FA0EE2}"/>
              </a:ext>
            </a:extLst>
          </p:cNvPr>
          <p:cNvSpPr/>
          <p:nvPr/>
        </p:nvSpPr>
        <p:spPr>
          <a:xfrm>
            <a:off x="7592487" y="2730471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>
            <a:extLst>
              <a:ext uri="{FF2B5EF4-FFF2-40B4-BE49-F238E27FC236}">
                <a16:creationId xmlns:a16="http://schemas.microsoft.com/office/drawing/2014/main" id="{9797D76E-3AEB-F4F1-CDED-AD04E598214C}"/>
              </a:ext>
            </a:extLst>
          </p:cNvPr>
          <p:cNvSpPr/>
          <p:nvPr/>
        </p:nvSpPr>
        <p:spPr>
          <a:xfrm>
            <a:off x="7493019" y="2311594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>
            <a:extLst>
              <a:ext uri="{FF2B5EF4-FFF2-40B4-BE49-F238E27FC236}">
                <a16:creationId xmlns:a16="http://schemas.microsoft.com/office/drawing/2014/main" id="{B1FA3A2C-F0B1-3071-D895-2744F17A3918}"/>
              </a:ext>
            </a:extLst>
          </p:cNvPr>
          <p:cNvSpPr/>
          <p:nvPr/>
        </p:nvSpPr>
        <p:spPr>
          <a:xfrm>
            <a:off x="7493019" y="3193285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Ovale 136">
            <a:extLst>
              <a:ext uri="{FF2B5EF4-FFF2-40B4-BE49-F238E27FC236}">
                <a16:creationId xmlns:a16="http://schemas.microsoft.com/office/drawing/2014/main" id="{E1ECF01D-23FD-B12D-DE38-1432B616DB57}"/>
              </a:ext>
            </a:extLst>
          </p:cNvPr>
          <p:cNvSpPr/>
          <p:nvPr/>
        </p:nvSpPr>
        <p:spPr>
          <a:xfrm>
            <a:off x="8508176" y="3017533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Ovale 137">
            <a:extLst>
              <a:ext uri="{FF2B5EF4-FFF2-40B4-BE49-F238E27FC236}">
                <a16:creationId xmlns:a16="http://schemas.microsoft.com/office/drawing/2014/main" id="{75AA3626-6299-601D-F46F-E63DBC48F176}"/>
              </a:ext>
            </a:extLst>
          </p:cNvPr>
          <p:cNvSpPr/>
          <p:nvPr/>
        </p:nvSpPr>
        <p:spPr>
          <a:xfrm>
            <a:off x="7618816" y="3465701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Ovale 138">
            <a:extLst>
              <a:ext uri="{FF2B5EF4-FFF2-40B4-BE49-F238E27FC236}">
                <a16:creationId xmlns:a16="http://schemas.microsoft.com/office/drawing/2014/main" id="{6B4BE473-7304-65FF-F32B-322893B79D7E}"/>
              </a:ext>
            </a:extLst>
          </p:cNvPr>
          <p:cNvSpPr/>
          <p:nvPr/>
        </p:nvSpPr>
        <p:spPr>
          <a:xfrm>
            <a:off x="7995624" y="2320675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>
            <a:extLst>
              <a:ext uri="{FF2B5EF4-FFF2-40B4-BE49-F238E27FC236}">
                <a16:creationId xmlns:a16="http://schemas.microsoft.com/office/drawing/2014/main" id="{ED585939-8C5E-077A-1C9C-8EDF0E8D403C}"/>
              </a:ext>
            </a:extLst>
          </p:cNvPr>
          <p:cNvSpPr/>
          <p:nvPr/>
        </p:nvSpPr>
        <p:spPr>
          <a:xfrm>
            <a:off x="8464293" y="2534214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Ovale 140">
            <a:extLst>
              <a:ext uri="{FF2B5EF4-FFF2-40B4-BE49-F238E27FC236}">
                <a16:creationId xmlns:a16="http://schemas.microsoft.com/office/drawing/2014/main" id="{98DA691B-3E30-62B8-5CD8-082EB7FC98AB}"/>
              </a:ext>
            </a:extLst>
          </p:cNvPr>
          <p:cNvSpPr/>
          <p:nvPr/>
        </p:nvSpPr>
        <p:spPr>
          <a:xfrm>
            <a:off x="8043017" y="3181568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Ovale 141">
            <a:extLst>
              <a:ext uri="{FF2B5EF4-FFF2-40B4-BE49-F238E27FC236}">
                <a16:creationId xmlns:a16="http://schemas.microsoft.com/office/drawing/2014/main" id="{AD46B8DB-F30E-08B4-383D-429AEF693BB5}"/>
              </a:ext>
            </a:extLst>
          </p:cNvPr>
          <p:cNvSpPr/>
          <p:nvPr/>
        </p:nvSpPr>
        <p:spPr>
          <a:xfrm>
            <a:off x="7761289" y="2449120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Ovale 142">
            <a:extLst>
              <a:ext uri="{FF2B5EF4-FFF2-40B4-BE49-F238E27FC236}">
                <a16:creationId xmlns:a16="http://schemas.microsoft.com/office/drawing/2014/main" id="{FAC1FB59-45E4-46B4-F680-B1F6B37F6CBF}"/>
              </a:ext>
            </a:extLst>
          </p:cNvPr>
          <p:cNvSpPr/>
          <p:nvPr/>
        </p:nvSpPr>
        <p:spPr>
          <a:xfrm>
            <a:off x="8288762" y="2351285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4" name="Ovale 143">
            <a:extLst>
              <a:ext uri="{FF2B5EF4-FFF2-40B4-BE49-F238E27FC236}">
                <a16:creationId xmlns:a16="http://schemas.microsoft.com/office/drawing/2014/main" id="{06C7C8C3-0B84-FA50-AA44-B027D0BCDA56}"/>
              </a:ext>
            </a:extLst>
          </p:cNvPr>
          <p:cNvSpPr/>
          <p:nvPr/>
        </p:nvSpPr>
        <p:spPr>
          <a:xfrm>
            <a:off x="8043017" y="3445197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E226D108-1063-4A76-D7B7-5C782C1D4EF9}"/>
              </a:ext>
            </a:extLst>
          </p:cNvPr>
          <p:cNvSpPr/>
          <p:nvPr/>
        </p:nvSpPr>
        <p:spPr>
          <a:xfrm>
            <a:off x="8063496" y="2830063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>
            <a:extLst>
              <a:ext uri="{FF2B5EF4-FFF2-40B4-BE49-F238E27FC236}">
                <a16:creationId xmlns:a16="http://schemas.microsoft.com/office/drawing/2014/main" id="{7C7085FA-4DF0-B0EE-29A2-ACA14851DFA7}"/>
              </a:ext>
            </a:extLst>
          </p:cNvPr>
          <p:cNvSpPr/>
          <p:nvPr/>
        </p:nvSpPr>
        <p:spPr>
          <a:xfrm>
            <a:off x="8499399" y="3412976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>
            <a:extLst>
              <a:ext uri="{FF2B5EF4-FFF2-40B4-BE49-F238E27FC236}">
                <a16:creationId xmlns:a16="http://schemas.microsoft.com/office/drawing/2014/main" id="{CF8B5F80-D909-77AC-714A-9EAD0809EC6D}"/>
              </a:ext>
            </a:extLst>
          </p:cNvPr>
          <p:cNvSpPr/>
          <p:nvPr/>
        </p:nvSpPr>
        <p:spPr>
          <a:xfrm>
            <a:off x="8129467" y="1985134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>
            <a:extLst>
              <a:ext uri="{FF2B5EF4-FFF2-40B4-BE49-F238E27FC236}">
                <a16:creationId xmlns:a16="http://schemas.microsoft.com/office/drawing/2014/main" id="{7933E1F2-611A-E61A-EF20-3CA7570EAF40}"/>
              </a:ext>
            </a:extLst>
          </p:cNvPr>
          <p:cNvSpPr/>
          <p:nvPr/>
        </p:nvSpPr>
        <p:spPr>
          <a:xfrm>
            <a:off x="8291687" y="3565295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Ovale 148">
            <a:extLst>
              <a:ext uri="{FF2B5EF4-FFF2-40B4-BE49-F238E27FC236}">
                <a16:creationId xmlns:a16="http://schemas.microsoft.com/office/drawing/2014/main" id="{BD11995F-5DA5-DA62-F787-44694E437D84}"/>
              </a:ext>
            </a:extLst>
          </p:cNvPr>
          <p:cNvSpPr/>
          <p:nvPr/>
        </p:nvSpPr>
        <p:spPr>
          <a:xfrm>
            <a:off x="8432112" y="2045036"/>
            <a:ext cx="67287" cy="673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Rettangolo con angoli arrotondati 150">
            <a:extLst>
              <a:ext uri="{FF2B5EF4-FFF2-40B4-BE49-F238E27FC236}">
                <a16:creationId xmlns:a16="http://schemas.microsoft.com/office/drawing/2014/main" id="{6E37FB20-6A17-4CB5-5C68-BB1E96AB178A}"/>
              </a:ext>
            </a:extLst>
          </p:cNvPr>
          <p:cNvSpPr/>
          <p:nvPr/>
        </p:nvSpPr>
        <p:spPr>
          <a:xfrm>
            <a:off x="8943974" y="2191407"/>
            <a:ext cx="1562100" cy="1895475"/>
          </a:xfrm>
          <a:prstGeom prst="roundRect">
            <a:avLst/>
          </a:prstGeom>
          <a:solidFill>
            <a:srgbClr val="7C7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43011277-DA73-79D5-3A16-5160F7F4DABD}"/>
              </a:ext>
            </a:extLst>
          </p:cNvPr>
          <p:cNvSpPr/>
          <p:nvPr/>
        </p:nvSpPr>
        <p:spPr>
          <a:xfrm>
            <a:off x="9251714" y="3097806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Ovale 152">
            <a:extLst>
              <a:ext uri="{FF2B5EF4-FFF2-40B4-BE49-F238E27FC236}">
                <a16:creationId xmlns:a16="http://schemas.microsoft.com/office/drawing/2014/main" id="{CCC01112-16E8-744F-EC62-C32C12206CE0}"/>
              </a:ext>
            </a:extLst>
          </p:cNvPr>
          <p:cNvSpPr/>
          <p:nvPr/>
        </p:nvSpPr>
        <p:spPr>
          <a:xfrm>
            <a:off x="9151636" y="2685151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Ovale 153">
            <a:extLst>
              <a:ext uri="{FF2B5EF4-FFF2-40B4-BE49-F238E27FC236}">
                <a16:creationId xmlns:a16="http://schemas.microsoft.com/office/drawing/2014/main" id="{CBCD96B9-6462-7F1E-0727-C89A418B9B27}"/>
              </a:ext>
            </a:extLst>
          </p:cNvPr>
          <p:cNvSpPr/>
          <p:nvPr/>
        </p:nvSpPr>
        <p:spPr>
          <a:xfrm>
            <a:off x="9151636" y="3553747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897F33FF-A3DD-79B9-A118-56D5F6EF1079}"/>
              </a:ext>
            </a:extLst>
          </p:cNvPr>
          <p:cNvSpPr/>
          <p:nvPr/>
        </p:nvSpPr>
        <p:spPr>
          <a:xfrm>
            <a:off x="10173020" y="3380605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Ovale 155">
            <a:extLst>
              <a:ext uri="{FF2B5EF4-FFF2-40B4-BE49-F238E27FC236}">
                <a16:creationId xmlns:a16="http://schemas.microsoft.com/office/drawing/2014/main" id="{893DD0B2-0FD2-5CE7-F3C1-1A6939250F47}"/>
              </a:ext>
            </a:extLst>
          </p:cNvPr>
          <p:cNvSpPr/>
          <p:nvPr/>
        </p:nvSpPr>
        <p:spPr>
          <a:xfrm>
            <a:off x="9278204" y="3822118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Ovale 156">
            <a:extLst>
              <a:ext uri="{FF2B5EF4-FFF2-40B4-BE49-F238E27FC236}">
                <a16:creationId xmlns:a16="http://schemas.microsoft.com/office/drawing/2014/main" id="{6CFFD7EB-772F-D722-D3E1-90593A6AE865}"/>
              </a:ext>
            </a:extLst>
          </p:cNvPr>
          <p:cNvSpPr/>
          <p:nvPr/>
        </p:nvSpPr>
        <p:spPr>
          <a:xfrm>
            <a:off x="9657324" y="2694096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Ovale 157">
            <a:extLst>
              <a:ext uri="{FF2B5EF4-FFF2-40B4-BE49-F238E27FC236}">
                <a16:creationId xmlns:a16="http://schemas.microsoft.com/office/drawing/2014/main" id="{8C167C60-7996-C94B-4576-3AA0B83A2A12}"/>
              </a:ext>
            </a:extLst>
          </p:cNvPr>
          <p:cNvSpPr/>
          <p:nvPr/>
        </p:nvSpPr>
        <p:spPr>
          <a:xfrm>
            <a:off x="10128868" y="2904464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Ovale 158">
            <a:extLst>
              <a:ext uri="{FF2B5EF4-FFF2-40B4-BE49-F238E27FC236}">
                <a16:creationId xmlns:a16="http://schemas.microsoft.com/office/drawing/2014/main" id="{E39D6CF8-5711-C423-E207-3A969DAE1984}"/>
              </a:ext>
            </a:extLst>
          </p:cNvPr>
          <p:cNvSpPr/>
          <p:nvPr/>
        </p:nvSpPr>
        <p:spPr>
          <a:xfrm>
            <a:off x="9705008" y="3542205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Ovale 159">
            <a:extLst>
              <a:ext uri="{FF2B5EF4-FFF2-40B4-BE49-F238E27FC236}">
                <a16:creationId xmlns:a16="http://schemas.microsoft.com/office/drawing/2014/main" id="{A5272F0C-EE2E-3B7D-169B-93E0FF311402}"/>
              </a:ext>
            </a:extLst>
          </p:cNvPr>
          <p:cNvSpPr/>
          <p:nvPr/>
        </p:nvSpPr>
        <p:spPr>
          <a:xfrm>
            <a:off x="9421551" y="2820634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Ovale 160">
            <a:extLst>
              <a:ext uri="{FF2B5EF4-FFF2-40B4-BE49-F238E27FC236}">
                <a16:creationId xmlns:a16="http://schemas.microsoft.com/office/drawing/2014/main" id="{B02ED373-E8E9-E1CF-696F-BB312E62F375}"/>
              </a:ext>
            </a:extLst>
          </p:cNvPr>
          <p:cNvSpPr/>
          <p:nvPr/>
        </p:nvSpPr>
        <p:spPr>
          <a:xfrm>
            <a:off x="9952260" y="2724252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Ovale 161">
            <a:extLst>
              <a:ext uri="{FF2B5EF4-FFF2-40B4-BE49-F238E27FC236}">
                <a16:creationId xmlns:a16="http://schemas.microsoft.com/office/drawing/2014/main" id="{03A4A3D0-5646-20F8-73C7-71B57C5891D1}"/>
              </a:ext>
            </a:extLst>
          </p:cNvPr>
          <p:cNvSpPr/>
          <p:nvPr/>
        </p:nvSpPr>
        <p:spPr>
          <a:xfrm>
            <a:off x="9705008" y="3801918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0F6F05D8-CB80-669C-3C49-51951DBFA3A5}"/>
              </a:ext>
            </a:extLst>
          </p:cNvPr>
          <p:cNvSpPr/>
          <p:nvPr/>
        </p:nvSpPr>
        <p:spPr>
          <a:xfrm>
            <a:off x="9725612" y="3195920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2" name="Ovale 271">
            <a:extLst>
              <a:ext uri="{FF2B5EF4-FFF2-40B4-BE49-F238E27FC236}">
                <a16:creationId xmlns:a16="http://schemas.microsoft.com/office/drawing/2014/main" id="{344C9FB2-DDE4-58F5-01C8-5B9EC051B721}"/>
              </a:ext>
            </a:extLst>
          </p:cNvPr>
          <p:cNvSpPr/>
          <p:nvPr/>
        </p:nvSpPr>
        <p:spPr>
          <a:xfrm>
            <a:off x="10164189" y="3770175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9" name="Ovale 308">
            <a:extLst>
              <a:ext uri="{FF2B5EF4-FFF2-40B4-BE49-F238E27FC236}">
                <a16:creationId xmlns:a16="http://schemas.microsoft.com/office/drawing/2014/main" id="{AA890F65-87F7-72B3-D764-07E2F841FA29}"/>
              </a:ext>
            </a:extLst>
          </p:cNvPr>
          <p:cNvSpPr/>
          <p:nvPr/>
        </p:nvSpPr>
        <p:spPr>
          <a:xfrm>
            <a:off x="9791988" y="2363539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0" name="Ovale 309">
            <a:extLst>
              <a:ext uri="{FF2B5EF4-FFF2-40B4-BE49-F238E27FC236}">
                <a16:creationId xmlns:a16="http://schemas.microsoft.com/office/drawing/2014/main" id="{61037B3D-3F92-FC83-DBCF-B34D1DADA5FB}"/>
              </a:ext>
            </a:extLst>
          </p:cNvPr>
          <p:cNvSpPr/>
          <p:nvPr/>
        </p:nvSpPr>
        <p:spPr>
          <a:xfrm>
            <a:off x="9955203" y="3920232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1" name="Ovale 310">
            <a:extLst>
              <a:ext uri="{FF2B5EF4-FFF2-40B4-BE49-F238E27FC236}">
                <a16:creationId xmlns:a16="http://schemas.microsoft.com/office/drawing/2014/main" id="{F4A6C540-FD3A-3191-6E5B-2C738FEB772C}"/>
              </a:ext>
            </a:extLst>
          </p:cNvPr>
          <p:cNvSpPr/>
          <p:nvPr/>
        </p:nvSpPr>
        <p:spPr>
          <a:xfrm>
            <a:off x="10096489" y="2422551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3" name="Rettangolo con angoli arrotondati 312">
            <a:extLst>
              <a:ext uri="{FF2B5EF4-FFF2-40B4-BE49-F238E27FC236}">
                <a16:creationId xmlns:a16="http://schemas.microsoft.com/office/drawing/2014/main" id="{1D0B0840-04F5-F147-DBF6-99419268547B}"/>
              </a:ext>
            </a:extLst>
          </p:cNvPr>
          <p:cNvSpPr/>
          <p:nvPr/>
        </p:nvSpPr>
        <p:spPr>
          <a:xfrm>
            <a:off x="7238999" y="3963057"/>
            <a:ext cx="1219200" cy="1533525"/>
          </a:xfrm>
          <a:prstGeom prst="roundRect">
            <a:avLst/>
          </a:prstGeom>
          <a:solidFill>
            <a:srgbClr val="7C7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4" name="Ovale 313">
            <a:extLst>
              <a:ext uri="{FF2B5EF4-FFF2-40B4-BE49-F238E27FC236}">
                <a16:creationId xmlns:a16="http://schemas.microsoft.com/office/drawing/2014/main" id="{6FDA8489-030E-201C-36A4-34BD127EBD40}"/>
              </a:ext>
            </a:extLst>
          </p:cNvPr>
          <p:cNvSpPr/>
          <p:nvPr/>
        </p:nvSpPr>
        <p:spPr>
          <a:xfrm>
            <a:off x="7479186" y="4696375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5" name="Ovale 314">
            <a:extLst>
              <a:ext uri="{FF2B5EF4-FFF2-40B4-BE49-F238E27FC236}">
                <a16:creationId xmlns:a16="http://schemas.microsoft.com/office/drawing/2014/main" id="{5C0CEA57-B777-DC9D-F440-77B65F92A166}"/>
              </a:ext>
            </a:extLst>
          </p:cNvPr>
          <p:cNvSpPr/>
          <p:nvPr/>
        </p:nvSpPr>
        <p:spPr>
          <a:xfrm>
            <a:off x="7401076" y="4362518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6" name="Ovale 315">
            <a:extLst>
              <a:ext uri="{FF2B5EF4-FFF2-40B4-BE49-F238E27FC236}">
                <a16:creationId xmlns:a16="http://schemas.microsoft.com/office/drawing/2014/main" id="{0A6AB783-221A-6BB8-A4B4-66719A5FA029}"/>
              </a:ext>
            </a:extLst>
          </p:cNvPr>
          <p:cNvSpPr/>
          <p:nvPr/>
        </p:nvSpPr>
        <p:spPr>
          <a:xfrm>
            <a:off x="7401076" y="5065252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7" name="Ovale 316">
            <a:extLst>
              <a:ext uri="{FF2B5EF4-FFF2-40B4-BE49-F238E27FC236}">
                <a16:creationId xmlns:a16="http://schemas.microsoft.com/office/drawing/2014/main" id="{1E790EF1-ABEE-0CA9-F010-706F03C46246}"/>
              </a:ext>
            </a:extLst>
          </p:cNvPr>
          <p:cNvSpPr/>
          <p:nvPr/>
        </p:nvSpPr>
        <p:spPr>
          <a:xfrm>
            <a:off x="8198254" y="4925172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8" name="Ovale 317">
            <a:extLst>
              <a:ext uri="{FF2B5EF4-FFF2-40B4-BE49-F238E27FC236}">
                <a16:creationId xmlns:a16="http://schemas.microsoft.com/office/drawing/2014/main" id="{31100D6B-482E-EE4E-17F7-B27DC791820D}"/>
              </a:ext>
            </a:extLst>
          </p:cNvPr>
          <p:cNvSpPr/>
          <p:nvPr/>
        </p:nvSpPr>
        <p:spPr>
          <a:xfrm>
            <a:off x="7499862" y="5282376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9" name="Ovale 318">
            <a:extLst>
              <a:ext uri="{FF2B5EF4-FFF2-40B4-BE49-F238E27FC236}">
                <a16:creationId xmlns:a16="http://schemas.microsoft.com/office/drawing/2014/main" id="{17C1E2C2-2045-2566-B99C-94759653AB52}"/>
              </a:ext>
            </a:extLst>
          </p:cNvPr>
          <p:cNvSpPr/>
          <p:nvPr/>
        </p:nvSpPr>
        <p:spPr>
          <a:xfrm>
            <a:off x="7795760" y="4369755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0" name="Ovale 319">
            <a:extLst>
              <a:ext uri="{FF2B5EF4-FFF2-40B4-BE49-F238E27FC236}">
                <a16:creationId xmlns:a16="http://schemas.microsoft.com/office/drawing/2014/main" id="{A86598CE-AB80-FDC7-9FF2-B5FA5C602A8B}"/>
              </a:ext>
            </a:extLst>
          </p:cNvPr>
          <p:cNvSpPr/>
          <p:nvPr/>
        </p:nvSpPr>
        <p:spPr>
          <a:xfrm>
            <a:off x="8163794" y="4539952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1" name="Ovale 320">
            <a:extLst>
              <a:ext uri="{FF2B5EF4-FFF2-40B4-BE49-F238E27FC236}">
                <a16:creationId xmlns:a16="http://schemas.microsoft.com/office/drawing/2014/main" id="{C7261466-84FA-E84B-6955-771BE59DBE10}"/>
              </a:ext>
            </a:extLst>
          </p:cNvPr>
          <p:cNvSpPr/>
          <p:nvPr/>
        </p:nvSpPr>
        <p:spPr>
          <a:xfrm>
            <a:off x="7832977" y="5055913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2" name="Ovale 321">
            <a:extLst>
              <a:ext uri="{FF2B5EF4-FFF2-40B4-BE49-F238E27FC236}">
                <a16:creationId xmlns:a16="http://schemas.microsoft.com/office/drawing/2014/main" id="{D0A62CC6-3C22-5AF7-DF9D-BEDA7D2DE494}"/>
              </a:ext>
            </a:extLst>
          </p:cNvPr>
          <p:cNvSpPr/>
          <p:nvPr/>
        </p:nvSpPr>
        <p:spPr>
          <a:xfrm>
            <a:off x="7611742" y="4472130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3" name="Ovale 322">
            <a:extLst>
              <a:ext uri="{FF2B5EF4-FFF2-40B4-BE49-F238E27FC236}">
                <a16:creationId xmlns:a16="http://schemas.microsoft.com/office/drawing/2014/main" id="{92D30E59-C452-ED98-8806-4545E911F23C}"/>
              </a:ext>
            </a:extLst>
          </p:cNvPr>
          <p:cNvSpPr/>
          <p:nvPr/>
        </p:nvSpPr>
        <p:spPr>
          <a:xfrm>
            <a:off x="8025954" y="4394152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4" name="Ovale 323">
            <a:extLst>
              <a:ext uri="{FF2B5EF4-FFF2-40B4-BE49-F238E27FC236}">
                <a16:creationId xmlns:a16="http://schemas.microsoft.com/office/drawing/2014/main" id="{2DF4E3BF-DE14-2AE0-4E8E-A0B50877B2B9}"/>
              </a:ext>
            </a:extLst>
          </p:cNvPr>
          <p:cNvSpPr/>
          <p:nvPr/>
        </p:nvSpPr>
        <p:spPr>
          <a:xfrm>
            <a:off x="7832977" y="5266033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5" name="Ovale 324">
            <a:extLst>
              <a:ext uri="{FF2B5EF4-FFF2-40B4-BE49-F238E27FC236}">
                <a16:creationId xmlns:a16="http://schemas.microsoft.com/office/drawing/2014/main" id="{4457FD78-6CBA-86AE-B516-1DED6C1C2031}"/>
              </a:ext>
            </a:extLst>
          </p:cNvPr>
          <p:cNvSpPr/>
          <p:nvPr/>
        </p:nvSpPr>
        <p:spPr>
          <a:xfrm>
            <a:off x="7849058" y="4775753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6" name="Ovale 325">
            <a:extLst>
              <a:ext uri="{FF2B5EF4-FFF2-40B4-BE49-F238E27FC236}">
                <a16:creationId xmlns:a16="http://schemas.microsoft.com/office/drawing/2014/main" id="{1F43FD70-5C32-A02A-84A1-23A0B99A36A8}"/>
              </a:ext>
            </a:extLst>
          </p:cNvPr>
          <p:cNvSpPr/>
          <p:nvPr/>
        </p:nvSpPr>
        <p:spPr>
          <a:xfrm>
            <a:off x="8191362" y="5240352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7" name="Ovale 326">
            <a:extLst>
              <a:ext uri="{FF2B5EF4-FFF2-40B4-BE49-F238E27FC236}">
                <a16:creationId xmlns:a16="http://schemas.microsoft.com/office/drawing/2014/main" id="{22E40D11-E1D7-0137-A7FA-82FF4F3B1054}"/>
              </a:ext>
            </a:extLst>
          </p:cNvPr>
          <p:cNvSpPr/>
          <p:nvPr/>
        </p:nvSpPr>
        <p:spPr>
          <a:xfrm>
            <a:off x="7900864" y="4102320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8" name="Ovale 327">
            <a:extLst>
              <a:ext uri="{FF2B5EF4-FFF2-40B4-BE49-F238E27FC236}">
                <a16:creationId xmlns:a16="http://schemas.microsoft.com/office/drawing/2014/main" id="{87C99C86-F451-B810-0828-E65C4395BF50}"/>
              </a:ext>
            </a:extLst>
          </p:cNvPr>
          <p:cNvSpPr/>
          <p:nvPr/>
        </p:nvSpPr>
        <p:spPr>
          <a:xfrm>
            <a:off x="8028251" y="5361755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9" name="Ovale 328">
            <a:extLst>
              <a:ext uri="{FF2B5EF4-FFF2-40B4-BE49-F238E27FC236}">
                <a16:creationId xmlns:a16="http://schemas.microsoft.com/office/drawing/2014/main" id="{1777730F-E883-5731-5581-9192BCDA9A08}"/>
              </a:ext>
            </a:extLst>
          </p:cNvPr>
          <p:cNvSpPr/>
          <p:nvPr/>
        </p:nvSpPr>
        <p:spPr>
          <a:xfrm>
            <a:off x="8138523" y="4150063"/>
            <a:ext cx="52839" cy="536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1" name="Rettangolo con angoli arrotondati 330">
            <a:extLst>
              <a:ext uri="{FF2B5EF4-FFF2-40B4-BE49-F238E27FC236}">
                <a16:creationId xmlns:a16="http://schemas.microsoft.com/office/drawing/2014/main" id="{E5021F39-D9E5-B21D-2C15-80F1DF95A17B}"/>
              </a:ext>
            </a:extLst>
          </p:cNvPr>
          <p:cNvSpPr/>
          <p:nvPr/>
        </p:nvSpPr>
        <p:spPr>
          <a:xfrm rot="5400000">
            <a:off x="8782049" y="4220232"/>
            <a:ext cx="1562100" cy="1895475"/>
          </a:xfrm>
          <a:prstGeom prst="roundRect">
            <a:avLst/>
          </a:prstGeom>
          <a:solidFill>
            <a:srgbClr val="7C7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2" name="Ovale 331">
            <a:extLst>
              <a:ext uri="{FF2B5EF4-FFF2-40B4-BE49-F238E27FC236}">
                <a16:creationId xmlns:a16="http://schemas.microsoft.com/office/drawing/2014/main" id="{F14A369A-DF2E-FE82-A0CA-3CA72E837D03}"/>
              </a:ext>
            </a:extLst>
          </p:cNvPr>
          <p:cNvSpPr/>
          <p:nvPr/>
        </p:nvSpPr>
        <p:spPr>
          <a:xfrm rot="5400000">
            <a:off x="9537401" y="4695323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3" name="Ovale 332">
            <a:extLst>
              <a:ext uri="{FF2B5EF4-FFF2-40B4-BE49-F238E27FC236}">
                <a16:creationId xmlns:a16="http://schemas.microsoft.com/office/drawing/2014/main" id="{A7E2C3A7-08D1-9A89-6F00-39E8B1F682B6}"/>
              </a:ext>
            </a:extLst>
          </p:cNvPr>
          <p:cNvSpPr/>
          <p:nvPr/>
        </p:nvSpPr>
        <p:spPr>
          <a:xfrm rot="5400000">
            <a:off x="9950057" y="4595245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4" name="Ovale 333">
            <a:extLst>
              <a:ext uri="{FF2B5EF4-FFF2-40B4-BE49-F238E27FC236}">
                <a16:creationId xmlns:a16="http://schemas.microsoft.com/office/drawing/2014/main" id="{C4789186-6017-82B7-D51E-23718C3427FE}"/>
              </a:ext>
            </a:extLst>
          </p:cNvPr>
          <p:cNvSpPr/>
          <p:nvPr/>
        </p:nvSpPr>
        <p:spPr>
          <a:xfrm rot="5400000">
            <a:off x="9081460" y="4595245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5" name="Ovale 334">
            <a:extLst>
              <a:ext uri="{FF2B5EF4-FFF2-40B4-BE49-F238E27FC236}">
                <a16:creationId xmlns:a16="http://schemas.microsoft.com/office/drawing/2014/main" id="{D34A40A4-BC33-4A07-D14C-E686684D415C}"/>
              </a:ext>
            </a:extLst>
          </p:cNvPr>
          <p:cNvSpPr/>
          <p:nvPr/>
        </p:nvSpPr>
        <p:spPr>
          <a:xfrm rot="5400000">
            <a:off x="9254603" y="5616630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6" name="Ovale 335">
            <a:extLst>
              <a:ext uri="{FF2B5EF4-FFF2-40B4-BE49-F238E27FC236}">
                <a16:creationId xmlns:a16="http://schemas.microsoft.com/office/drawing/2014/main" id="{F43598BD-687B-114B-A2E8-85AA7F00F5E3}"/>
              </a:ext>
            </a:extLst>
          </p:cNvPr>
          <p:cNvSpPr/>
          <p:nvPr/>
        </p:nvSpPr>
        <p:spPr>
          <a:xfrm rot="5400000">
            <a:off x="8813090" y="4721814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7" name="Ovale 336">
            <a:extLst>
              <a:ext uri="{FF2B5EF4-FFF2-40B4-BE49-F238E27FC236}">
                <a16:creationId xmlns:a16="http://schemas.microsoft.com/office/drawing/2014/main" id="{F908204F-A1D6-C9D6-6814-9BC7EC77CCD2}"/>
              </a:ext>
            </a:extLst>
          </p:cNvPr>
          <p:cNvSpPr/>
          <p:nvPr/>
        </p:nvSpPr>
        <p:spPr>
          <a:xfrm rot="5400000">
            <a:off x="9941111" y="5100933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8" name="Ovale 337">
            <a:extLst>
              <a:ext uri="{FF2B5EF4-FFF2-40B4-BE49-F238E27FC236}">
                <a16:creationId xmlns:a16="http://schemas.microsoft.com/office/drawing/2014/main" id="{44E4C1A0-F15B-B729-1F3A-937CC7272BC9}"/>
              </a:ext>
            </a:extLst>
          </p:cNvPr>
          <p:cNvSpPr/>
          <p:nvPr/>
        </p:nvSpPr>
        <p:spPr>
          <a:xfrm rot="5400000">
            <a:off x="9730744" y="5572477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9" name="Ovale 338">
            <a:extLst>
              <a:ext uri="{FF2B5EF4-FFF2-40B4-BE49-F238E27FC236}">
                <a16:creationId xmlns:a16="http://schemas.microsoft.com/office/drawing/2014/main" id="{26520FB7-9ADD-0E79-06BB-FCD3A57DAE91}"/>
              </a:ext>
            </a:extLst>
          </p:cNvPr>
          <p:cNvSpPr/>
          <p:nvPr/>
        </p:nvSpPr>
        <p:spPr>
          <a:xfrm rot="5400000">
            <a:off x="9093003" y="5148618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0" name="Ovale 339">
            <a:extLst>
              <a:ext uri="{FF2B5EF4-FFF2-40B4-BE49-F238E27FC236}">
                <a16:creationId xmlns:a16="http://schemas.microsoft.com/office/drawing/2014/main" id="{D946E805-45D4-B6F0-4551-C895A8CBF683}"/>
              </a:ext>
            </a:extLst>
          </p:cNvPr>
          <p:cNvSpPr/>
          <p:nvPr/>
        </p:nvSpPr>
        <p:spPr>
          <a:xfrm rot="5400000">
            <a:off x="9814574" y="4865161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1" name="Ovale 340">
            <a:extLst>
              <a:ext uri="{FF2B5EF4-FFF2-40B4-BE49-F238E27FC236}">
                <a16:creationId xmlns:a16="http://schemas.microsoft.com/office/drawing/2014/main" id="{08055D75-AD5A-0461-71F2-EC4ABE2DBCA7}"/>
              </a:ext>
            </a:extLst>
          </p:cNvPr>
          <p:cNvSpPr/>
          <p:nvPr/>
        </p:nvSpPr>
        <p:spPr>
          <a:xfrm rot="5400000">
            <a:off x="9910956" y="5395869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2" name="Ovale 341">
            <a:extLst>
              <a:ext uri="{FF2B5EF4-FFF2-40B4-BE49-F238E27FC236}">
                <a16:creationId xmlns:a16="http://schemas.microsoft.com/office/drawing/2014/main" id="{B2992EC9-5A77-6CF3-E19F-FBB51C0F2909}"/>
              </a:ext>
            </a:extLst>
          </p:cNvPr>
          <p:cNvSpPr/>
          <p:nvPr/>
        </p:nvSpPr>
        <p:spPr>
          <a:xfrm rot="5400000">
            <a:off x="8833290" y="5148618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3" name="Ovale 342">
            <a:extLst>
              <a:ext uri="{FF2B5EF4-FFF2-40B4-BE49-F238E27FC236}">
                <a16:creationId xmlns:a16="http://schemas.microsoft.com/office/drawing/2014/main" id="{FB60A671-9D7B-82CC-59D7-454369DE692D}"/>
              </a:ext>
            </a:extLst>
          </p:cNvPr>
          <p:cNvSpPr/>
          <p:nvPr/>
        </p:nvSpPr>
        <p:spPr>
          <a:xfrm rot="5400000">
            <a:off x="9439288" y="5169222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4" name="Ovale 343">
            <a:extLst>
              <a:ext uri="{FF2B5EF4-FFF2-40B4-BE49-F238E27FC236}">
                <a16:creationId xmlns:a16="http://schemas.microsoft.com/office/drawing/2014/main" id="{97BEEFE7-824E-FBFC-0CCC-0B7D4199C525}"/>
              </a:ext>
            </a:extLst>
          </p:cNvPr>
          <p:cNvSpPr/>
          <p:nvPr/>
        </p:nvSpPr>
        <p:spPr>
          <a:xfrm rot="5400000">
            <a:off x="8865033" y="5607799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5" name="Ovale 344">
            <a:extLst>
              <a:ext uri="{FF2B5EF4-FFF2-40B4-BE49-F238E27FC236}">
                <a16:creationId xmlns:a16="http://schemas.microsoft.com/office/drawing/2014/main" id="{8D9E0BC7-D4A9-F490-515B-E308840D1065}"/>
              </a:ext>
            </a:extLst>
          </p:cNvPr>
          <p:cNvSpPr/>
          <p:nvPr/>
        </p:nvSpPr>
        <p:spPr>
          <a:xfrm rot="5400000">
            <a:off x="10271669" y="5235598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6" name="Ovale 345">
            <a:extLst>
              <a:ext uri="{FF2B5EF4-FFF2-40B4-BE49-F238E27FC236}">
                <a16:creationId xmlns:a16="http://schemas.microsoft.com/office/drawing/2014/main" id="{31F10D3B-0B36-96F3-8066-B4D821E366ED}"/>
              </a:ext>
            </a:extLst>
          </p:cNvPr>
          <p:cNvSpPr/>
          <p:nvPr/>
        </p:nvSpPr>
        <p:spPr>
          <a:xfrm rot="5400000">
            <a:off x="8714976" y="5398813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7" name="Ovale 346">
            <a:extLst>
              <a:ext uri="{FF2B5EF4-FFF2-40B4-BE49-F238E27FC236}">
                <a16:creationId xmlns:a16="http://schemas.microsoft.com/office/drawing/2014/main" id="{A575C745-0E58-4EF2-4FF0-B74EB1864C95}"/>
              </a:ext>
            </a:extLst>
          </p:cNvPr>
          <p:cNvSpPr/>
          <p:nvPr/>
        </p:nvSpPr>
        <p:spPr>
          <a:xfrm rot="5400000">
            <a:off x="10212656" y="5540099"/>
            <a:ext cx="67700" cy="663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9" name="Rettangolo con angoli arrotondati 348">
            <a:extLst>
              <a:ext uri="{FF2B5EF4-FFF2-40B4-BE49-F238E27FC236}">
                <a16:creationId xmlns:a16="http://schemas.microsoft.com/office/drawing/2014/main" id="{465FCD4F-E0BC-2DB8-0BB2-E20B1E29D8E3}"/>
              </a:ext>
            </a:extLst>
          </p:cNvPr>
          <p:cNvSpPr/>
          <p:nvPr/>
        </p:nvSpPr>
        <p:spPr>
          <a:xfrm>
            <a:off x="7419531" y="1881740"/>
            <a:ext cx="1001011" cy="625411"/>
          </a:xfrm>
          <a:prstGeom prst="roundRect">
            <a:avLst/>
          </a:prstGeom>
          <a:solidFill>
            <a:srgbClr val="FDF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351" name="Elemento grafico 130" descr="Freccia circolare con riempimento a tinta unita">
            <a:extLst>
              <a:ext uri="{FF2B5EF4-FFF2-40B4-BE49-F238E27FC236}">
                <a16:creationId xmlns:a16="http://schemas.microsoft.com/office/drawing/2014/main" id="{94ED55AF-6308-A906-050A-D59623812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925" y="1885950"/>
            <a:ext cx="552450" cy="581025"/>
          </a:xfrm>
          <a:prstGeom prst="rect">
            <a:avLst/>
          </a:prstGeom>
        </p:spPr>
      </p:pic>
      <p:sp>
        <p:nvSpPr>
          <p:cNvPr id="353" name="Rettangolo con angoli arrotondati 352">
            <a:extLst>
              <a:ext uri="{FF2B5EF4-FFF2-40B4-BE49-F238E27FC236}">
                <a16:creationId xmlns:a16="http://schemas.microsoft.com/office/drawing/2014/main" id="{75BAB5F5-937F-1FB3-65EF-AEE3432EBADE}"/>
              </a:ext>
            </a:extLst>
          </p:cNvPr>
          <p:cNvSpPr/>
          <p:nvPr/>
        </p:nvSpPr>
        <p:spPr>
          <a:xfrm>
            <a:off x="7352856" y="4748765"/>
            <a:ext cx="1001011" cy="625411"/>
          </a:xfrm>
          <a:prstGeom prst="roundRect">
            <a:avLst/>
          </a:prstGeom>
          <a:solidFill>
            <a:srgbClr val="FDF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355" name="Elemento grafico 130" descr="Freccia circolare con riempimento a tinta unita">
            <a:extLst>
              <a:ext uri="{FF2B5EF4-FFF2-40B4-BE49-F238E27FC236}">
                <a16:creationId xmlns:a16="http://schemas.microsoft.com/office/drawing/2014/main" id="{07251A99-B1C2-8E87-3976-0AAA658B3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250" y="4752975"/>
            <a:ext cx="552450" cy="581025"/>
          </a:xfrm>
          <a:prstGeom prst="rect">
            <a:avLst/>
          </a:prstGeom>
        </p:spPr>
      </p:pic>
      <p:sp>
        <p:nvSpPr>
          <p:cNvPr id="357" name="Rettangolo con angoli arrotondati 356">
            <a:extLst>
              <a:ext uri="{FF2B5EF4-FFF2-40B4-BE49-F238E27FC236}">
                <a16:creationId xmlns:a16="http://schemas.microsoft.com/office/drawing/2014/main" id="{30A78BE9-ADA1-3885-77F9-43D58A813796}"/>
              </a:ext>
            </a:extLst>
          </p:cNvPr>
          <p:cNvSpPr/>
          <p:nvPr/>
        </p:nvSpPr>
        <p:spPr>
          <a:xfrm>
            <a:off x="9105456" y="2291315"/>
            <a:ext cx="1001011" cy="625411"/>
          </a:xfrm>
          <a:prstGeom prst="roundRect">
            <a:avLst/>
          </a:prstGeom>
          <a:solidFill>
            <a:srgbClr val="FDF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359" name="Elemento grafico 130" descr="Freccia circolare con riempimento a tinta unita">
            <a:extLst>
              <a:ext uri="{FF2B5EF4-FFF2-40B4-BE49-F238E27FC236}">
                <a16:creationId xmlns:a16="http://schemas.microsoft.com/office/drawing/2014/main" id="{40A71E26-6DEC-695C-1C91-F9EF6FA3B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67850" y="2295525"/>
            <a:ext cx="552450" cy="581025"/>
          </a:xfrm>
          <a:prstGeom prst="rect">
            <a:avLst/>
          </a:prstGeom>
        </p:spPr>
      </p:pic>
      <p:sp>
        <p:nvSpPr>
          <p:cNvPr id="361" name="Rettangolo con angoli arrotondati 360">
            <a:extLst>
              <a:ext uri="{FF2B5EF4-FFF2-40B4-BE49-F238E27FC236}">
                <a16:creationId xmlns:a16="http://schemas.microsoft.com/office/drawing/2014/main" id="{3E3BEAA3-4299-B80B-5E1F-329F867149EC}"/>
              </a:ext>
            </a:extLst>
          </p:cNvPr>
          <p:cNvSpPr/>
          <p:nvPr/>
        </p:nvSpPr>
        <p:spPr>
          <a:xfrm>
            <a:off x="8762556" y="4491590"/>
            <a:ext cx="1001011" cy="625411"/>
          </a:xfrm>
          <a:prstGeom prst="roundRect">
            <a:avLst/>
          </a:prstGeom>
          <a:solidFill>
            <a:srgbClr val="FDF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363" name="Elemento grafico 130" descr="Freccia circolare con riempimento a tinta unita">
            <a:extLst>
              <a:ext uri="{FF2B5EF4-FFF2-40B4-BE49-F238E27FC236}">
                <a16:creationId xmlns:a16="http://schemas.microsoft.com/office/drawing/2014/main" id="{2A4127BA-A391-AC93-4ED9-BCEFD4F52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4950" y="4495800"/>
            <a:ext cx="552450" cy="581025"/>
          </a:xfrm>
          <a:prstGeom prst="rect">
            <a:avLst/>
          </a:prstGeom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110F8143-3284-0F68-4467-4FBC79F8D6EB}"/>
              </a:ext>
            </a:extLst>
          </p:cNvPr>
          <p:cNvGrpSpPr/>
          <p:nvPr/>
        </p:nvGrpSpPr>
        <p:grpSpPr>
          <a:xfrm>
            <a:off x="1628331" y="3053315"/>
            <a:ext cx="3296536" cy="1244536"/>
            <a:chOff x="1628331" y="3053315"/>
            <a:chExt cx="3296536" cy="1244536"/>
          </a:xfrm>
        </p:grpSpPr>
        <p:sp>
          <p:nvSpPr>
            <p:cNvPr id="365" name="Rettangolo con angoli arrotondati 364">
              <a:extLst>
                <a:ext uri="{FF2B5EF4-FFF2-40B4-BE49-F238E27FC236}">
                  <a16:creationId xmlns:a16="http://schemas.microsoft.com/office/drawing/2014/main" id="{D9379EFB-2C9E-8819-00F8-F8E66BF52C8E}"/>
                </a:ext>
              </a:extLst>
            </p:cNvPr>
            <p:cNvSpPr/>
            <p:nvPr/>
          </p:nvSpPr>
          <p:spPr>
            <a:xfrm>
              <a:off x="1628331" y="3053315"/>
              <a:ext cx="3296536" cy="1244536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366" name="Segnaposto contenuto 2">
              <a:extLst>
                <a:ext uri="{FF2B5EF4-FFF2-40B4-BE49-F238E27FC236}">
                  <a16:creationId xmlns:a16="http://schemas.microsoft.com/office/drawing/2014/main" id="{F6C78B27-0EB5-F537-F03E-435578E236C0}"/>
                </a:ext>
              </a:extLst>
            </p:cNvPr>
            <p:cNvSpPr txBox="1">
              <a:spLocks/>
            </p:cNvSpPr>
            <p:nvPr/>
          </p:nvSpPr>
          <p:spPr>
            <a:xfrm>
              <a:off x="2564218" y="3110614"/>
              <a:ext cx="157162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>
                  <a:solidFill>
                    <a:srgbClr val="525450"/>
                  </a:solidFill>
                  <a:cs typeface="Calibri"/>
                </a:rPr>
                <a:t>Transitive</a:t>
              </a:r>
              <a:endParaRPr lang="it-IT" b="1" err="1"/>
            </a:p>
          </p:txBody>
        </p:sp>
        <p:sp>
          <p:nvSpPr>
            <p:cNvPr id="367" name="Segnaposto contenuto 2">
              <a:extLst>
                <a:ext uri="{FF2B5EF4-FFF2-40B4-BE49-F238E27FC236}">
                  <a16:creationId xmlns:a16="http://schemas.microsoft.com/office/drawing/2014/main" id="{C62F403A-C7CC-1145-5535-0FE726C6CA98}"/>
                </a:ext>
              </a:extLst>
            </p:cNvPr>
            <p:cNvSpPr txBox="1">
              <a:spLocks/>
            </p:cNvSpPr>
            <p:nvPr/>
          </p:nvSpPr>
          <p:spPr>
            <a:xfrm>
              <a:off x="1964143" y="3482089"/>
              <a:ext cx="2733675" cy="7327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Mainly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used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 in </a:t>
              </a: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cryptography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.</a:t>
              </a:r>
              <a:endParaRPr lang="it-IT">
                <a:cs typeface="Calibri" panose="020F0502020204030204"/>
              </a:endParaRP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94AD0639-CC28-77EB-FB9F-D7F17C9394DB}"/>
              </a:ext>
            </a:extLst>
          </p:cNvPr>
          <p:cNvGrpSpPr/>
          <p:nvPr/>
        </p:nvGrpSpPr>
        <p:grpSpPr>
          <a:xfrm>
            <a:off x="7055619" y="2935458"/>
            <a:ext cx="3587201" cy="1409372"/>
            <a:chOff x="7055619" y="3031198"/>
            <a:chExt cx="3587201" cy="1309781"/>
          </a:xfrm>
        </p:grpSpPr>
        <p:sp>
          <p:nvSpPr>
            <p:cNvPr id="388" name="Rettangolo con angoli arrotondati 387">
              <a:extLst>
                <a:ext uri="{FF2B5EF4-FFF2-40B4-BE49-F238E27FC236}">
                  <a16:creationId xmlns:a16="http://schemas.microsoft.com/office/drawing/2014/main" id="{B1C9AE70-0DA0-2B17-88EC-1B771B14C87D}"/>
                </a:ext>
              </a:extLst>
            </p:cNvPr>
            <p:cNvSpPr/>
            <p:nvPr/>
          </p:nvSpPr>
          <p:spPr>
            <a:xfrm>
              <a:off x="7122906" y="3031198"/>
              <a:ext cx="3519914" cy="1244536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" name="Segnaposto contenuto 2">
              <a:extLst>
                <a:ext uri="{FF2B5EF4-FFF2-40B4-BE49-F238E27FC236}">
                  <a16:creationId xmlns:a16="http://schemas.microsoft.com/office/drawing/2014/main" id="{3EBB913E-56B1-039D-5DB3-D81C80D0B87E}"/>
                </a:ext>
              </a:extLst>
            </p:cNvPr>
            <p:cNvSpPr txBox="1">
              <a:spLocks/>
            </p:cNvSpPr>
            <p:nvPr/>
          </p:nvSpPr>
          <p:spPr>
            <a:xfrm>
              <a:off x="7926793" y="3057346"/>
              <a:ext cx="208597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>
                  <a:solidFill>
                    <a:srgbClr val="525450"/>
                  </a:solidFill>
                  <a:cs typeface="Calibri"/>
                </a:rPr>
                <a:t>Non-Transitive</a:t>
              </a:r>
              <a:endParaRPr lang="it-IT" b="1" dirty="0"/>
            </a:p>
          </p:txBody>
        </p:sp>
        <p:sp>
          <p:nvSpPr>
            <p:cNvPr id="11" name="Segnaposto contenuto 2">
              <a:extLst>
                <a:ext uri="{FF2B5EF4-FFF2-40B4-BE49-F238E27FC236}">
                  <a16:creationId xmlns:a16="http://schemas.microsoft.com/office/drawing/2014/main" id="{0F66218F-15E1-6EDE-FE9B-3D9CF95007F0}"/>
                </a:ext>
              </a:extLst>
            </p:cNvPr>
            <p:cNvSpPr txBox="1">
              <a:spLocks/>
            </p:cNvSpPr>
            <p:nvPr/>
          </p:nvSpPr>
          <p:spPr>
            <a:xfrm>
              <a:off x="7055619" y="3294142"/>
              <a:ext cx="3587201" cy="104683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In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cryptography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,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we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usually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restrict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to one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orbit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(transitive-by-design).</a:t>
              </a: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3C7E5D47-C929-E6AD-EDB2-53085516F055}"/>
              </a:ext>
            </a:extLst>
          </p:cNvPr>
          <p:cNvGrpSpPr/>
          <p:nvPr/>
        </p:nvGrpSpPr>
        <p:grpSpPr>
          <a:xfrm>
            <a:off x="467380" y="5066413"/>
            <a:ext cx="2733675" cy="885921"/>
            <a:chOff x="467380" y="5066413"/>
            <a:chExt cx="2733675" cy="885921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02283300-48DC-6A99-FA18-131827576FEA}"/>
                </a:ext>
              </a:extLst>
            </p:cNvPr>
            <p:cNvSpPr/>
            <p:nvPr/>
          </p:nvSpPr>
          <p:spPr>
            <a:xfrm>
              <a:off x="699754" y="5066413"/>
              <a:ext cx="2338833" cy="732705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" name="Segnaposto contenuto 2">
              <a:extLst>
                <a:ext uri="{FF2B5EF4-FFF2-40B4-BE49-F238E27FC236}">
                  <a16:creationId xmlns:a16="http://schemas.microsoft.com/office/drawing/2014/main" id="{17274BB6-BD47-59DC-E9E6-3DBFDFCDFDD4}"/>
                </a:ext>
              </a:extLst>
            </p:cNvPr>
            <p:cNvSpPr txBox="1">
              <a:spLocks/>
            </p:cNvSpPr>
            <p:nvPr/>
          </p:nvSpPr>
          <p:spPr>
            <a:xfrm>
              <a:off x="467380" y="5219630"/>
              <a:ext cx="2733675" cy="7327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CSIDH,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DLog</a:t>
              </a:r>
              <a:endParaRPr lang="it-IT" sz="2400" dirty="0">
                <a:solidFill>
                  <a:srgbClr val="525450"/>
                </a:solidFill>
                <a:cs typeface="Calibri"/>
              </a:endParaRPr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403CC7A-E1E6-D897-CBBB-57B3649999F3}"/>
              </a:ext>
            </a:extLst>
          </p:cNvPr>
          <p:cNvGrpSpPr/>
          <p:nvPr/>
        </p:nvGrpSpPr>
        <p:grpSpPr>
          <a:xfrm>
            <a:off x="8947962" y="886343"/>
            <a:ext cx="2733675" cy="991060"/>
            <a:chOff x="8947962" y="886343"/>
            <a:chExt cx="2733675" cy="991060"/>
          </a:xfrm>
        </p:grpSpPr>
        <p:sp>
          <p:nvSpPr>
            <p:cNvPr id="13" name="Rettangolo con angoli arrotondati 12">
              <a:extLst>
                <a:ext uri="{FF2B5EF4-FFF2-40B4-BE49-F238E27FC236}">
                  <a16:creationId xmlns:a16="http://schemas.microsoft.com/office/drawing/2014/main" id="{CEE07EC3-1D90-A279-0F65-E81E9B54AF1E}"/>
                </a:ext>
              </a:extLst>
            </p:cNvPr>
            <p:cNvSpPr/>
            <p:nvPr/>
          </p:nvSpPr>
          <p:spPr>
            <a:xfrm>
              <a:off x="8999558" y="886343"/>
              <a:ext cx="2630482" cy="906008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5" name="Segnaposto contenuto 2">
              <a:extLst>
                <a:ext uri="{FF2B5EF4-FFF2-40B4-BE49-F238E27FC236}">
                  <a16:creationId xmlns:a16="http://schemas.microsoft.com/office/drawing/2014/main" id="{003C2AF4-949A-E01E-1ADD-3BDF32A9B12C}"/>
                </a:ext>
              </a:extLst>
            </p:cNvPr>
            <p:cNvSpPr txBox="1">
              <a:spLocks/>
            </p:cNvSpPr>
            <p:nvPr/>
          </p:nvSpPr>
          <p:spPr>
            <a:xfrm>
              <a:off x="8947962" y="1144699"/>
              <a:ext cx="2733675" cy="7327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t-IT" sz="2400">
                  <a:solidFill>
                    <a:srgbClr val="525450"/>
                  </a:solidFill>
                  <a:cs typeface="Calibri"/>
                </a:rPr>
                <a:t>LESS, MEDS, ALTEQ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egnaposto contenuto 2">
                <a:extLst>
                  <a:ext uri="{FF2B5EF4-FFF2-40B4-BE49-F238E27FC236}">
                    <a16:creationId xmlns:a16="http://schemas.microsoft.com/office/drawing/2014/main" id="{480820EE-2301-056F-7111-DA37BB4E66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4408" y="1199632"/>
                <a:ext cx="819815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𝑋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18" name="Segnaposto contenuto 2">
                <a:extLst>
                  <a:ext uri="{FF2B5EF4-FFF2-40B4-BE49-F238E27FC236}">
                    <a16:creationId xmlns:a16="http://schemas.microsoft.com/office/drawing/2014/main" id="{480820EE-2301-056F-7111-DA37BB4E6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408" y="1199632"/>
                <a:ext cx="819815" cy="4934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egnaposto contenuto 2">
                <a:extLst>
                  <a:ext uri="{FF2B5EF4-FFF2-40B4-BE49-F238E27FC236}">
                    <a16:creationId xmlns:a16="http://schemas.microsoft.com/office/drawing/2014/main" id="{3732DC26-96BE-9ED1-14AD-A9F9AFDCE7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09843" y="1941737"/>
                <a:ext cx="431627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19" name="Segnaposto contenuto 2">
                <a:extLst>
                  <a:ext uri="{FF2B5EF4-FFF2-40B4-BE49-F238E27FC236}">
                    <a16:creationId xmlns:a16="http://schemas.microsoft.com/office/drawing/2014/main" id="{3732DC26-96BE-9ED1-14AD-A9F9AFDCE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843" y="1941737"/>
                <a:ext cx="431627" cy="493472"/>
              </a:xfrm>
              <a:prstGeom prst="rect">
                <a:avLst/>
              </a:prstGeom>
              <a:blipFill>
                <a:blip r:embed="rId7"/>
                <a:stretch>
                  <a:fillRect l="-70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0DD3D15-C8AF-A1CA-F3F8-ADEF2874DE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30749" y="1984869"/>
                <a:ext cx="431627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0DD3D15-C8AF-A1CA-F3F8-ADEF2874D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749" y="1984869"/>
                <a:ext cx="431627" cy="493472"/>
              </a:xfrm>
              <a:prstGeom prst="rect">
                <a:avLst/>
              </a:prstGeom>
              <a:blipFill>
                <a:blip r:embed="rId8"/>
                <a:stretch>
                  <a:fillRect l="-70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8B63875C-5273-8AD0-7073-D44A3630D2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27277" y="2387435"/>
                <a:ext cx="431627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8B63875C-5273-8AD0-7073-D44A3630D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277" y="2387435"/>
                <a:ext cx="431627" cy="493472"/>
              </a:xfrm>
              <a:prstGeom prst="rect">
                <a:avLst/>
              </a:prstGeom>
              <a:blipFill>
                <a:blip r:embed="rId9"/>
                <a:stretch>
                  <a:fillRect l="-70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egnaposto contenuto 2">
                <a:extLst>
                  <a:ext uri="{FF2B5EF4-FFF2-40B4-BE49-F238E27FC236}">
                    <a16:creationId xmlns:a16="http://schemas.microsoft.com/office/drawing/2014/main" id="{1B1013C0-BD14-A449-4150-5EF7F06652D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87616" y="4874717"/>
                <a:ext cx="431627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6" name="Segnaposto contenuto 2">
                <a:extLst>
                  <a:ext uri="{FF2B5EF4-FFF2-40B4-BE49-F238E27FC236}">
                    <a16:creationId xmlns:a16="http://schemas.microsoft.com/office/drawing/2014/main" id="{1B1013C0-BD14-A449-4150-5EF7F0665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616" y="4874717"/>
                <a:ext cx="431627" cy="493472"/>
              </a:xfrm>
              <a:prstGeom prst="rect">
                <a:avLst/>
              </a:prstGeom>
              <a:blipFill>
                <a:blip r:embed="rId10"/>
                <a:stretch>
                  <a:fillRect l="-70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egnaposto contenuto 2">
                <a:extLst>
                  <a:ext uri="{FF2B5EF4-FFF2-40B4-BE49-F238E27FC236}">
                    <a16:creationId xmlns:a16="http://schemas.microsoft.com/office/drawing/2014/main" id="{197FADF6-3952-C491-45A9-B2435FC505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33954" y="4578229"/>
                <a:ext cx="431627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8" name="Segnaposto contenuto 2">
                <a:extLst>
                  <a:ext uri="{FF2B5EF4-FFF2-40B4-BE49-F238E27FC236}">
                    <a16:creationId xmlns:a16="http://schemas.microsoft.com/office/drawing/2014/main" id="{197FADF6-3952-C491-45A9-B2435FC50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954" y="4578229"/>
                <a:ext cx="431627" cy="493472"/>
              </a:xfrm>
              <a:prstGeom prst="rect">
                <a:avLst/>
              </a:prstGeom>
              <a:blipFill>
                <a:blip r:embed="rId11"/>
                <a:stretch>
                  <a:fillRect l="-70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po 19">
            <a:extLst>
              <a:ext uri="{FF2B5EF4-FFF2-40B4-BE49-F238E27FC236}">
                <a16:creationId xmlns:a16="http://schemas.microsoft.com/office/drawing/2014/main" id="{22F28E85-A011-1769-8CA9-8CE4C79DFDD0}"/>
              </a:ext>
            </a:extLst>
          </p:cNvPr>
          <p:cNvGrpSpPr/>
          <p:nvPr/>
        </p:nvGrpSpPr>
        <p:grpSpPr>
          <a:xfrm>
            <a:off x="8615201" y="3927355"/>
            <a:ext cx="2547452" cy="2020184"/>
            <a:chOff x="8615201" y="3927355"/>
            <a:chExt cx="2547452" cy="2020184"/>
          </a:xfrm>
        </p:grpSpPr>
        <p:pic>
          <p:nvPicPr>
            <p:cNvPr id="390" name="Elemento grafico 127" descr="Freccia linea: curva oraria con riempimento a tinta unita">
              <a:extLst>
                <a:ext uri="{FF2B5EF4-FFF2-40B4-BE49-F238E27FC236}">
                  <a16:creationId xmlns:a16="http://schemas.microsoft.com/office/drawing/2014/main" id="{5D51AADB-DF92-8011-80EE-F453C8424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12900000">
              <a:off x="10248253" y="3927355"/>
              <a:ext cx="914400" cy="914400"/>
            </a:xfrm>
            <a:prstGeom prst="rect">
              <a:avLst/>
            </a:prstGeom>
          </p:spPr>
        </p:pic>
        <p:grpSp>
          <p:nvGrpSpPr>
            <p:cNvPr id="369" name="Gruppo 368">
              <a:extLst>
                <a:ext uri="{FF2B5EF4-FFF2-40B4-BE49-F238E27FC236}">
                  <a16:creationId xmlns:a16="http://schemas.microsoft.com/office/drawing/2014/main" id="{9CB7685A-B3D9-432C-5499-9B650645F4FC}"/>
                </a:ext>
              </a:extLst>
            </p:cNvPr>
            <p:cNvGrpSpPr/>
            <p:nvPr/>
          </p:nvGrpSpPr>
          <p:grpSpPr>
            <a:xfrm rot="5400000">
              <a:off x="8781889" y="4218751"/>
              <a:ext cx="1562100" cy="1895475"/>
              <a:chOff x="1492455" y="1753257"/>
              <a:chExt cx="3486150" cy="4314826"/>
            </a:xfrm>
          </p:grpSpPr>
          <p:sp>
            <p:nvSpPr>
              <p:cNvPr id="370" name="Rettangolo con angoli arrotondati 369">
                <a:extLst>
                  <a:ext uri="{FF2B5EF4-FFF2-40B4-BE49-F238E27FC236}">
                    <a16:creationId xmlns:a16="http://schemas.microsoft.com/office/drawing/2014/main" id="{E4260323-A198-C03C-4A50-A170622BAFD1}"/>
                  </a:ext>
                </a:extLst>
              </p:cNvPr>
              <p:cNvSpPr/>
              <p:nvPr/>
            </p:nvSpPr>
            <p:spPr>
              <a:xfrm>
                <a:off x="1492455" y="1753257"/>
                <a:ext cx="3486150" cy="4314826"/>
              </a:xfrm>
              <a:prstGeom prst="roundRect">
                <a:avLst/>
              </a:prstGeom>
              <a:solidFill>
                <a:srgbClr val="FD524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1" name="Ovale 370">
                <a:extLst>
                  <a:ext uri="{FF2B5EF4-FFF2-40B4-BE49-F238E27FC236}">
                    <a16:creationId xmlns:a16="http://schemas.microsoft.com/office/drawing/2014/main" id="{E0608468-A3DA-8D6A-1A5D-A3612556164A}"/>
                  </a:ext>
                </a:extLst>
              </p:cNvPr>
              <p:cNvSpPr/>
              <p:nvPr/>
            </p:nvSpPr>
            <p:spPr>
              <a:xfrm>
                <a:off x="2220309" y="3816568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2" name="Ovale 371">
                <a:extLst>
                  <a:ext uri="{FF2B5EF4-FFF2-40B4-BE49-F238E27FC236}">
                    <a16:creationId xmlns:a16="http://schemas.microsoft.com/office/drawing/2014/main" id="{BB731744-E54B-F6DA-43F4-95D70A25ECE1}"/>
                  </a:ext>
                </a:extLst>
              </p:cNvPr>
              <p:cNvSpPr/>
              <p:nvPr/>
            </p:nvSpPr>
            <p:spPr>
              <a:xfrm>
                <a:off x="1996964" y="287720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3" name="Ovale 372">
                <a:extLst>
                  <a:ext uri="{FF2B5EF4-FFF2-40B4-BE49-F238E27FC236}">
                    <a16:creationId xmlns:a16="http://schemas.microsoft.com/office/drawing/2014/main" id="{1D466971-CA33-C66A-30F4-BA54D2689BCC}"/>
                  </a:ext>
                </a:extLst>
              </p:cNvPr>
              <p:cNvSpPr/>
              <p:nvPr/>
            </p:nvSpPr>
            <p:spPr>
              <a:xfrm>
                <a:off x="1996964" y="4854464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4" name="Ovale 373">
                <a:extLst>
                  <a:ext uri="{FF2B5EF4-FFF2-40B4-BE49-F238E27FC236}">
                    <a16:creationId xmlns:a16="http://schemas.microsoft.com/office/drawing/2014/main" id="{3DAFF82F-184F-4588-5B83-5E15E2108693}"/>
                  </a:ext>
                </a:extLst>
              </p:cNvPr>
              <p:cNvSpPr/>
              <p:nvPr/>
            </p:nvSpPr>
            <p:spPr>
              <a:xfrm>
                <a:off x="4276395" y="446032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5" name="Ovale 374">
                <a:extLst>
                  <a:ext uri="{FF2B5EF4-FFF2-40B4-BE49-F238E27FC236}">
                    <a16:creationId xmlns:a16="http://schemas.microsoft.com/office/drawing/2014/main" id="{51B56038-C461-7B33-7303-073875900D98}"/>
                  </a:ext>
                </a:extLst>
              </p:cNvPr>
              <p:cNvSpPr/>
              <p:nvPr/>
            </p:nvSpPr>
            <p:spPr>
              <a:xfrm>
                <a:off x="2279428" y="5465377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6" name="Ovale 375">
                <a:extLst>
                  <a:ext uri="{FF2B5EF4-FFF2-40B4-BE49-F238E27FC236}">
                    <a16:creationId xmlns:a16="http://schemas.microsoft.com/office/drawing/2014/main" id="{D880BD6C-9B4E-2449-31EC-16B90F4C7BD3}"/>
                  </a:ext>
                </a:extLst>
              </p:cNvPr>
              <p:cNvSpPr/>
              <p:nvPr/>
            </p:nvSpPr>
            <p:spPr>
              <a:xfrm>
                <a:off x="3125512" y="2897570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7" name="Ovale 376">
                <a:extLst>
                  <a:ext uri="{FF2B5EF4-FFF2-40B4-BE49-F238E27FC236}">
                    <a16:creationId xmlns:a16="http://schemas.microsoft.com/office/drawing/2014/main" id="{7CFAD31C-16BC-CDA1-694E-FF9639A56723}"/>
                  </a:ext>
                </a:extLst>
              </p:cNvPr>
              <p:cNvSpPr/>
              <p:nvPr/>
            </p:nvSpPr>
            <p:spPr>
              <a:xfrm>
                <a:off x="4177860" y="3376447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8" name="Ovale 377">
                <a:extLst>
                  <a:ext uri="{FF2B5EF4-FFF2-40B4-BE49-F238E27FC236}">
                    <a16:creationId xmlns:a16="http://schemas.microsoft.com/office/drawing/2014/main" id="{91FB5C46-F973-42AD-1D9D-C625A1CE3640}"/>
                  </a:ext>
                </a:extLst>
              </p:cNvPr>
              <p:cNvSpPr/>
              <p:nvPr/>
            </p:nvSpPr>
            <p:spPr>
              <a:xfrm>
                <a:off x="3231929" y="4828188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9" name="Ovale 378">
                <a:extLst>
                  <a:ext uri="{FF2B5EF4-FFF2-40B4-BE49-F238E27FC236}">
                    <a16:creationId xmlns:a16="http://schemas.microsoft.com/office/drawing/2014/main" id="{B1E33983-831A-0009-7BD6-40AFD163ED7E}"/>
                  </a:ext>
                </a:extLst>
              </p:cNvPr>
              <p:cNvSpPr/>
              <p:nvPr/>
            </p:nvSpPr>
            <p:spPr>
              <a:xfrm>
                <a:off x="2599337" y="3185618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0" name="Ovale 379">
                <a:extLst>
                  <a:ext uri="{FF2B5EF4-FFF2-40B4-BE49-F238E27FC236}">
                    <a16:creationId xmlns:a16="http://schemas.microsoft.com/office/drawing/2014/main" id="{5EECD3D3-6E0B-8754-8284-90887BD174F9}"/>
                  </a:ext>
                </a:extLst>
              </p:cNvPr>
              <p:cNvSpPr/>
              <p:nvPr/>
            </p:nvSpPr>
            <p:spPr>
              <a:xfrm>
                <a:off x="3783723" y="2966215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1" name="Ovale 380">
                <a:extLst>
                  <a:ext uri="{FF2B5EF4-FFF2-40B4-BE49-F238E27FC236}">
                    <a16:creationId xmlns:a16="http://schemas.microsoft.com/office/drawing/2014/main" id="{410A70FF-3E05-5C6C-7CD1-2D3D81F24783}"/>
                  </a:ext>
                </a:extLst>
              </p:cNvPr>
              <p:cNvSpPr/>
              <p:nvPr/>
            </p:nvSpPr>
            <p:spPr>
              <a:xfrm>
                <a:off x="3231929" y="5419395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2" name="Ovale 381">
                <a:extLst>
                  <a:ext uri="{FF2B5EF4-FFF2-40B4-BE49-F238E27FC236}">
                    <a16:creationId xmlns:a16="http://schemas.microsoft.com/office/drawing/2014/main" id="{C75E7BB4-CDE3-1E23-501D-24E4F218F28E}"/>
                  </a:ext>
                </a:extLst>
              </p:cNvPr>
              <p:cNvSpPr/>
              <p:nvPr/>
            </p:nvSpPr>
            <p:spPr>
              <a:xfrm>
                <a:off x="3277912" y="4039912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3" name="Ovale 382">
                <a:extLst>
                  <a:ext uri="{FF2B5EF4-FFF2-40B4-BE49-F238E27FC236}">
                    <a16:creationId xmlns:a16="http://schemas.microsoft.com/office/drawing/2014/main" id="{C05659E8-F1A2-0D66-72A8-EE0E05EE4CB5}"/>
                  </a:ext>
                </a:extLst>
              </p:cNvPr>
              <p:cNvSpPr/>
              <p:nvPr/>
            </p:nvSpPr>
            <p:spPr>
              <a:xfrm>
                <a:off x="4256687" y="5347136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4" name="Ovale 383">
                <a:extLst>
                  <a:ext uri="{FF2B5EF4-FFF2-40B4-BE49-F238E27FC236}">
                    <a16:creationId xmlns:a16="http://schemas.microsoft.com/office/drawing/2014/main" id="{C1960F70-CD6D-CD60-E501-94AB1546463B}"/>
                  </a:ext>
                </a:extLst>
              </p:cNvPr>
              <p:cNvSpPr/>
              <p:nvPr/>
            </p:nvSpPr>
            <p:spPr>
              <a:xfrm>
                <a:off x="3426043" y="2145095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5" name="Ovale 384">
                <a:extLst>
                  <a:ext uri="{FF2B5EF4-FFF2-40B4-BE49-F238E27FC236}">
                    <a16:creationId xmlns:a16="http://schemas.microsoft.com/office/drawing/2014/main" id="{C5113E0C-EBAF-2CD1-D95D-E33CCCF15256}"/>
                  </a:ext>
                </a:extLst>
              </p:cNvPr>
              <p:cNvSpPr/>
              <p:nvPr/>
            </p:nvSpPr>
            <p:spPr>
              <a:xfrm>
                <a:off x="3790291" y="5688723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6" name="Ovale 385">
                <a:extLst>
                  <a:ext uri="{FF2B5EF4-FFF2-40B4-BE49-F238E27FC236}">
                    <a16:creationId xmlns:a16="http://schemas.microsoft.com/office/drawing/2014/main" id="{24E4799A-1EAA-6F87-A6E5-A58BECFB29E6}"/>
                  </a:ext>
                </a:extLst>
              </p:cNvPr>
              <p:cNvSpPr/>
              <p:nvPr/>
            </p:nvSpPr>
            <p:spPr>
              <a:xfrm>
                <a:off x="4105601" y="2279429"/>
                <a:ext cx="151087" cy="151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6B0348B9-4ABB-FA9C-D374-E669EB9AA1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16222" y="1219086"/>
                <a:ext cx="819815" cy="4934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𝑋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6B0348B9-4ABB-FA9C-D374-E669EB9AA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222" y="1219086"/>
                <a:ext cx="819815" cy="4934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1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Commitment </a:t>
            </a:r>
            <a:r>
              <a:rPr lang="it-IT" err="1">
                <a:solidFill>
                  <a:srgbClr val="525450"/>
                </a:solidFill>
                <a:cs typeface="Calibri Light"/>
              </a:rPr>
              <a:t>Scheme</a:t>
            </a:r>
          </a:p>
        </p:txBody>
      </p:sp>
      <p:pic>
        <p:nvPicPr>
          <p:cNvPr id="19" name="Elemento grafico 19" descr="Cucciolo di orso sorridente">
            <a:extLst>
              <a:ext uri="{FF2B5EF4-FFF2-40B4-BE49-F238E27FC236}">
                <a16:creationId xmlns:a16="http://schemas.microsoft.com/office/drawing/2014/main" id="{0520EAB9-D288-51A2-BC0A-491336F6D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705850" y="533400"/>
            <a:ext cx="2162175" cy="2171700"/>
          </a:xfrm>
          <a:prstGeom prst="rect">
            <a:avLst/>
          </a:prstGeom>
        </p:spPr>
      </p:pic>
      <p:pic>
        <p:nvPicPr>
          <p:cNvPr id="20" name="Elemento grafico 20" descr="Scimmia giocattolo">
            <a:extLst>
              <a:ext uri="{FF2B5EF4-FFF2-40B4-BE49-F238E27FC236}">
                <a16:creationId xmlns:a16="http://schemas.microsoft.com/office/drawing/2014/main" id="{86E469AD-FBE8-7E60-8C48-4E630242EF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09925" y="533400"/>
            <a:ext cx="2190750" cy="2171700"/>
          </a:xfrm>
          <a:prstGeom prst="rect">
            <a:avLst/>
          </a:prstGeom>
        </p:spPr>
      </p:pic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33B0C08D-8CF0-ABA4-9B2A-4EAAC0DA7807}"/>
              </a:ext>
            </a:extLst>
          </p:cNvPr>
          <p:cNvCxnSpPr/>
          <p:nvPr/>
        </p:nvCxnSpPr>
        <p:spPr>
          <a:xfrm flipV="1">
            <a:off x="5402015" y="2896996"/>
            <a:ext cx="3533775" cy="9525"/>
          </a:xfrm>
          <a:prstGeom prst="straightConnector1">
            <a:avLst/>
          </a:prstGeom>
          <a:ln w="28575">
            <a:solidFill>
              <a:srgbClr val="5254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357EECDD-D543-530A-8ABD-B188B7CA0FE7}"/>
              </a:ext>
            </a:extLst>
          </p:cNvPr>
          <p:cNvSpPr txBox="1">
            <a:spLocks/>
          </p:cNvSpPr>
          <p:nvPr/>
        </p:nvSpPr>
        <p:spPr>
          <a:xfrm>
            <a:off x="811618" y="2358139"/>
            <a:ext cx="2333625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err="1">
                <a:solidFill>
                  <a:srgbClr val="525450"/>
                </a:solidFill>
                <a:cs typeface="Calibri"/>
              </a:rPr>
              <a:t>Commit</a:t>
            </a:r>
            <a:r>
              <a:rPr lang="it-IT" sz="2400">
                <a:solidFill>
                  <a:srgbClr val="525450"/>
                </a:solidFill>
                <a:cs typeface="Calibri"/>
              </a:rPr>
              <a:t>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phase</a:t>
            </a:r>
            <a:r>
              <a:rPr lang="it-IT" sz="2400">
                <a:solidFill>
                  <a:srgbClr val="525450"/>
                </a:solidFill>
                <a:cs typeface="Calibri"/>
              </a:rPr>
              <a:t>:</a:t>
            </a:r>
          </a:p>
        </p:txBody>
      </p:sp>
      <p:pic>
        <p:nvPicPr>
          <p:cNvPr id="40" name="Elemento grafico 23" descr="Scatola con riempimento a tinta unita">
            <a:extLst>
              <a:ext uri="{FF2B5EF4-FFF2-40B4-BE49-F238E27FC236}">
                <a16:creationId xmlns:a16="http://schemas.microsoft.com/office/drawing/2014/main" id="{AFB41C43-ABC6-CB5A-C52A-BDA2A60902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4975" y="2514600"/>
            <a:ext cx="914400" cy="914400"/>
          </a:xfrm>
          <a:prstGeom prst="rect">
            <a:avLst/>
          </a:prstGeom>
        </p:spPr>
      </p:pic>
      <p:pic>
        <p:nvPicPr>
          <p:cNvPr id="41" name="Elemento grafico 21" descr="Scatola di imballaggio aperta con riempimento a tinta unita">
            <a:extLst>
              <a:ext uri="{FF2B5EF4-FFF2-40B4-BE49-F238E27FC236}">
                <a16:creationId xmlns:a16="http://schemas.microsoft.com/office/drawing/2014/main" id="{4F92DB3E-367B-BA8D-85FF-A45DEAFBD0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48125" y="2905124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Segnaposto contenuto 2">
                <a:extLst>
                  <a:ext uri="{FF2B5EF4-FFF2-40B4-BE49-F238E27FC236}">
                    <a16:creationId xmlns:a16="http://schemas.microsoft.com/office/drawing/2014/main" id="{7EF84335-A8ED-0153-8C45-AA748F3EC7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26343" y="2358139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42" name="Segnaposto contenuto 2">
                <a:extLst>
                  <a:ext uri="{FF2B5EF4-FFF2-40B4-BE49-F238E27FC236}">
                    <a16:creationId xmlns:a16="http://schemas.microsoft.com/office/drawing/2014/main" id="{7EF84335-A8ED-0153-8C45-AA748F3E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343" y="2358139"/>
                <a:ext cx="428625" cy="504104"/>
              </a:xfrm>
              <a:prstGeom prst="rect">
                <a:avLst/>
              </a:prstGeom>
              <a:blipFill>
                <a:blip r:embed="rId10"/>
                <a:stretch>
                  <a:fillRect l="-42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9E4389BB-5394-A01A-F050-B723760D1390}"/>
              </a:ext>
            </a:extLst>
          </p:cNvPr>
          <p:cNvCxnSpPr>
            <a:cxnSpLocks/>
          </p:cNvCxnSpPr>
          <p:nvPr/>
        </p:nvCxnSpPr>
        <p:spPr>
          <a:xfrm>
            <a:off x="4497141" y="2697411"/>
            <a:ext cx="0" cy="314325"/>
          </a:xfrm>
          <a:prstGeom prst="straightConnector1">
            <a:avLst/>
          </a:prstGeom>
          <a:ln w="28575">
            <a:solidFill>
              <a:srgbClr val="5254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Elemento grafico 44" descr="Chiave con riempimento a tinta unita">
            <a:extLst>
              <a:ext uri="{FF2B5EF4-FFF2-40B4-BE49-F238E27FC236}">
                <a16:creationId xmlns:a16="http://schemas.microsoft.com/office/drawing/2014/main" id="{4C59F743-3714-0A3D-CAAF-A029C911A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62525" y="3057525"/>
            <a:ext cx="438150" cy="457200"/>
          </a:xfrm>
          <a:prstGeom prst="rect">
            <a:avLst/>
          </a:prstGeom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id="{D7CC7304-A970-0B21-9DA1-4AA1FED6B190}"/>
              </a:ext>
            </a:extLst>
          </p:cNvPr>
          <p:cNvGrpSpPr/>
          <p:nvPr/>
        </p:nvGrpSpPr>
        <p:grpSpPr>
          <a:xfrm>
            <a:off x="2018856" y="5367890"/>
            <a:ext cx="3296536" cy="1244536"/>
            <a:chOff x="2018856" y="5367890"/>
            <a:chExt cx="3296536" cy="1244536"/>
          </a:xfrm>
        </p:grpSpPr>
        <p:sp>
          <p:nvSpPr>
            <p:cNvPr id="51" name="Rettangolo con angoli arrotondati 50">
              <a:extLst>
                <a:ext uri="{FF2B5EF4-FFF2-40B4-BE49-F238E27FC236}">
                  <a16:creationId xmlns:a16="http://schemas.microsoft.com/office/drawing/2014/main" id="{E99CA0D8-F267-7C90-F247-0DD047458832}"/>
                </a:ext>
              </a:extLst>
            </p:cNvPr>
            <p:cNvSpPr/>
            <p:nvPr/>
          </p:nvSpPr>
          <p:spPr>
            <a:xfrm>
              <a:off x="2018856" y="5367890"/>
              <a:ext cx="3296536" cy="1244536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53" name="Segnaposto contenuto 2">
              <a:extLst>
                <a:ext uri="{FF2B5EF4-FFF2-40B4-BE49-F238E27FC236}">
                  <a16:creationId xmlns:a16="http://schemas.microsoft.com/office/drawing/2014/main" id="{A9118F53-22B8-BFC8-0499-BD118532F70D}"/>
                </a:ext>
              </a:extLst>
            </p:cNvPr>
            <p:cNvSpPr txBox="1">
              <a:spLocks/>
            </p:cNvSpPr>
            <p:nvPr/>
          </p:nvSpPr>
          <p:spPr>
            <a:xfrm>
              <a:off x="2954743" y="5425189"/>
              <a:ext cx="157162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>
                  <a:solidFill>
                    <a:srgbClr val="525450"/>
                  </a:solidFill>
                  <a:cs typeface="Calibri"/>
                </a:rPr>
                <a:t>Binding</a:t>
              </a:r>
              <a:endParaRPr lang="it-IT" b="1" err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Segnaposto contenuto 2">
                  <a:extLst>
                    <a:ext uri="{FF2B5EF4-FFF2-40B4-BE49-F238E27FC236}">
                      <a16:creationId xmlns:a16="http://schemas.microsoft.com/office/drawing/2014/main" id="{F4C4D23B-B020-8B25-C27B-E6AAB0630F2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354668" y="5796664"/>
                  <a:ext cx="2733675" cy="7327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The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sender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cannot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change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the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value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55" name="Segnaposto contenuto 2">
                  <a:extLst>
                    <a:ext uri="{FF2B5EF4-FFF2-40B4-BE49-F238E27FC236}">
                      <a16:creationId xmlns:a16="http://schemas.microsoft.com/office/drawing/2014/main" id="{F4C4D23B-B020-8B25-C27B-E6AAB0630F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4668" y="5796664"/>
                  <a:ext cx="2733675" cy="732704"/>
                </a:xfrm>
                <a:prstGeom prst="rect">
                  <a:avLst/>
                </a:prstGeom>
                <a:blipFill>
                  <a:blip r:embed="rId13"/>
                  <a:stretch>
                    <a:fillRect l="-3341" t="-11667" b="-2166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5CA484DC-63E5-E967-C81C-6695A060011A}"/>
              </a:ext>
            </a:extLst>
          </p:cNvPr>
          <p:cNvGrpSpPr/>
          <p:nvPr/>
        </p:nvGrpSpPr>
        <p:grpSpPr>
          <a:xfrm>
            <a:off x="6990906" y="5367890"/>
            <a:ext cx="3296536" cy="1247203"/>
            <a:chOff x="6990906" y="5367890"/>
            <a:chExt cx="3296536" cy="1247203"/>
          </a:xfrm>
        </p:grpSpPr>
        <p:sp>
          <p:nvSpPr>
            <p:cNvPr id="63" name="Rettangolo con angoli arrotondati 62">
              <a:extLst>
                <a:ext uri="{FF2B5EF4-FFF2-40B4-BE49-F238E27FC236}">
                  <a16:creationId xmlns:a16="http://schemas.microsoft.com/office/drawing/2014/main" id="{81F348A9-2008-8675-28BD-7F5E9E089894}"/>
                </a:ext>
              </a:extLst>
            </p:cNvPr>
            <p:cNvSpPr/>
            <p:nvPr/>
          </p:nvSpPr>
          <p:spPr>
            <a:xfrm>
              <a:off x="6990906" y="5367890"/>
              <a:ext cx="3296536" cy="1244536"/>
            </a:xfrm>
            <a:prstGeom prst="roundRect">
              <a:avLst/>
            </a:prstGeom>
            <a:solidFill>
              <a:srgbClr val="59FF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4" name="Segnaposto contenuto 2">
              <a:extLst>
                <a:ext uri="{FF2B5EF4-FFF2-40B4-BE49-F238E27FC236}">
                  <a16:creationId xmlns:a16="http://schemas.microsoft.com/office/drawing/2014/main" id="{F7D6F265-2373-04DB-306F-D0E430DAFA9E}"/>
                </a:ext>
              </a:extLst>
            </p:cNvPr>
            <p:cNvSpPr txBox="1">
              <a:spLocks/>
            </p:cNvSpPr>
            <p:nvPr/>
          </p:nvSpPr>
          <p:spPr>
            <a:xfrm>
              <a:off x="7926793" y="5425189"/>
              <a:ext cx="1571625" cy="5231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err="1">
                  <a:solidFill>
                    <a:srgbClr val="525450"/>
                  </a:solidFill>
                  <a:cs typeface="Calibri"/>
                </a:rPr>
                <a:t>Hiding</a:t>
              </a:r>
              <a:endParaRPr lang="it-IT" b="1" err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Segnaposto contenuto 2">
                  <a:extLst>
                    <a:ext uri="{FF2B5EF4-FFF2-40B4-BE49-F238E27FC236}">
                      <a16:creationId xmlns:a16="http://schemas.microsoft.com/office/drawing/2014/main" id="{914C00C8-3F20-3F01-D432-3A73E3AC31B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7393393" y="5882389"/>
                  <a:ext cx="2845982" cy="7327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      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does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not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give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information on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67" name="Segnaposto contenuto 2">
                  <a:extLst>
                    <a:ext uri="{FF2B5EF4-FFF2-40B4-BE49-F238E27FC236}">
                      <a16:creationId xmlns:a16="http://schemas.microsoft.com/office/drawing/2014/main" id="{914C00C8-3F20-3F01-D432-3A73E3AC31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3393" y="5882389"/>
                  <a:ext cx="2845982" cy="732704"/>
                </a:xfrm>
                <a:prstGeom prst="rect">
                  <a:avLst/>
                </a:prstGeom>
                <a:blipFill>
                  <a:blip r:embed="rId14"/>
                  <a:stretch>
                    <a:fillRect l="-3426" t="-11667" b="-2166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8" name="Elemento grafico 23" descr="Scatola con riempimento a tinta unita">
              <a:extLst>
                <a:ext uri="{FF2B5EF4-FFF2-40B4-BE49-F238E27FC236}">
                  <a16:creationId xmlns:a16="http://schemas.microsoft.com/office/drawing/2014/main" id="{C6061A99-47EA-3B9C-E90A-1B0779913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39025" y="5819775"/>
              <a:ext cx="476250" cy="476250"/>
            </a:xfrm>
            <a:prstGeom prst="rect">
              <a:avLst/>
            </a:prstGeom>
          </p:spPr>
        </p:pic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6C29994C-A865-C435-C57C-83C9B2295805}"/>
              </a:ext>
            </a:extLst>
          </p:cNvPr>
          <p:cNvGrpSpPr/>
          <p:nvPr/>
        </p:nvGrpSpPr>
        <p:grpSpPr>
          <a:xfrm>
            <a:off x="811618" y="3867150"/>
            <a:ext cx="10256432" cy="1295399"/>
            <a:chOff x="811618" y="3867150"/>
            <a:chExt cx="10256432" cy="1295399"/>
          </a:xfrm>
        </p:grpSpPr>
        <p:sp>
          <p:nvSpPr>
            <p:cNvPr id="45" name="Segnaposto contenuto 2">
              <a:extLst>
                <a:ext uri="{FF2B5EF4-FFF2-40B4-BE49-F238E27FC236}">
                  <a16:creationId xmlns:a16="http://schemas.microsoft.com/office/drawing/2014/main" id="{A57586AF-700E-E91F-29B4-011288A331FD}"/>
                </a:ext>
              </a:extLst>
            </p:cNvPr>
            <p:cNvSpPr txBox="1">
              <a:spLocks/>
            </p:cNvSpPr>
            <p:nvPr/>
          </p:nvSpPr>
          <p:spPr>
            <a:xfrm>
              <a:off x="811618" y="3996439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pic>
          <p:nvPicPr>
            <p:cNvPr id="46" name="Elemento grafico 44" descr="Chiave con riempimento a tinta unita">
              <a:extLst>
                <a:ext uri="{FF2B5EF4-FFF2-40B4-BE49-F238E27FC236}">
                  <a16:creationId xmlns:a16="http://schemas.microsoft.com/office/drawing/2014/main" id="{B776FBF1-ACBF-F2F4-ED79-5B4165DF5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610100" y="4333875"/>
              <a:ext cx="438150" cy="457200"/>
            </a:xfrm>
            <a:prstGeom prst="rect">
              <a:avLst/>
            </a:prstGeom>
          </p:spPr>
        </p:pic>
        <p:pic>
          <p:nvPicPr>
            <p:cNvPr id="47" name="Elemento grafico 21" descr="Scatola di imballaggio aperta con riempimento a tinta unita">
              <a:extLst>
                <a:ext uri="{FF2B5EF4-FFF2-40B4-BE49-F238E27FC236}">
                  <a16:creationId xmlns:a16="http://schemas.microsoft.com/office/drawing/2014/main" id="{CE2A5374-78B9-255A-D78C-C44274490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63075" y="4248149"/>
              <a:ext cx="914400" cy="914400"/>
            </a:xfrm>
            <a:prstGeom prst="rect">
              <a:avLst/>
            </a:prstGeom>
          </p:spPr>
        </p:pic>
        <p:cxnSp>
          <p:nvCxnSpPr>
            <p:cNvPr id="48" name="Connettore 2 47">
              <a:extLst>
                <a:ext uri="{FF2B5EF4-FFF2-40B4-BE49-F238E27FC236}">
                  <a16:creationId xmlns:a16="http://schemas.microsoft.com/office/drawing/2014/main" id="{6C451C4B-EC6E-AE20-F1F3-3CBE6DF815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6314" y="4668645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Segnaposto contenuto 2">
                  <a:extLst>
                    <a:ext uri="{FF2B5EF4-FFF2-40B4-BE49-F238E27FC236}">
                      <a16:creationId xmlns:a16="http://schemas.microsoft.com/office/drawing/2014/main" id="{6BD1EC39-5767-D490-1949-3E0D9031E5E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231093" y="4377439"/>
                  <a:ext cx="5238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,</a:t>
                  </a:r>
                  <a:endParaRPr lang="it-IT" dirty="0"/>
                </a:p>
              </p:txBody>
            </p:sp>
          </mc:Choice>
          <mc:Fallback xmlns="">
            <p:sp>
              <p:nvSpPr>
                <p:cNvPr id="49" name="Segnaposto contenuto 2">
                  <a:extLst>
                    <a:ext uri="{FF2B5EF4-FFF2-40B4-BE49-F238E27FC236}">
                      <a16:creationId xmlns:a16="http://schemas.microsoft.com/office/drawing/2014/main" id="{6BD1EC39-5767-D490-1949-3E0D9031E5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1093" y="4377439"/>
                  <a:ext cx="523875" cy="504104"/>
                </a:xfrm>
                <a:prstGeom prst="rect">
                  <a:avLst/>
                </a:prstGeom>
                <a:blipFill>
                  <a:blip r:embed="rId15"/>
                  <a:stretch>
                    <a:fillRect l="-3488" t="-16867" b="-1084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Connettore 2 68">
              <a:extLst>
                <a:ext uri="{FF2B5EF4-FFF2-40B4-BE49-F238E27FC236}">
                  <a16:creationId xmlns:a16="http://schemas.microsoft.com/office/drawing/2014/main" id="{EE93A073-6656-3DD4-0CE0-B761ADBD2931}"/>
                </a:ext>
              </a:extLst>
            </p:cNvPr>
            <p:cNvCxnSpPr/>
            <p:nvPr/>
          </p:nvCxnSpPr>
          <p:spPr>
            <a:xfrm flipV="1">
              <a:off x="847725" y="3867150"/>
              <a:ext cx="10220325" cy="1905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02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Bit Commitment from </a:t>
            </a:r>
            <a:r>
              <a:rPr lang="it-IT" err="1">
                <a:solidFill>
                  <a:srgbClr val="525450"/>
                </a:solidFill>
                <a:cs typeface="Calibri Light"/>
              </a:rPr>
              <a:t>GAs</a:t>
            </a:r>
            <a:r>
              <a:rPr lang="it-IT">
                <a:solidFill>
                  <a:srgbClr val="525450"/>
                </a:solidFill>
                <a:cs typeface="Calibri Light"/>
              </a:rPr>
              <a:t> [BY91, JQSY19]</a:t>
            </a:r>
          </a:p>
        </p:txBody>
      </p:sp>
      <p:pic>
        <p:nvPicPr>
          <p:cNvPr id="19" name="Elemento grafico 19" descr="Cucciolo di orso sorridente">
            <a:extLst>
              <a:ext uri="{FF2B5EF4-FFF2-40B4-BE49-F238E27FC236}">
                <a16:creationId xmlns:a16="http://schemas.microsoft.com/office/drawing/2014/main" id="{0520EAB9-D288-51A2-BC0A-491336F6D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53425" y="752475"/>
            <a:ext cx="1619250" cy="1628775"/>
          </a:xfrm>
          <a:prstGeom prst="rect">
            <a:avLst/>
          </a:prstGeom>
        </p:spPr>
      </p:pic>
      <p:pic>
        <p:nvPicPr>
          <p:cNvPr id="20" name="Elemento grafico 20" descr="Scimmia giocattolo">
            <a:extLst>
              <a:ext uri="{FF2B5EF4-FFF2-40B4-BE49-F238E27FC236}">
                <a16:creationId xmlns:a16="http://schemas.microsoft.com/office/drawing/2014/main" id="{86E469AD-FBE8-7E60-8C48-4E630242EF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7500" y="752475"/>
            <a:ext cx="1638300" cy="1628775"/>
          </a:xfrm>
          <a:prstGeom prst="rect">
            <a:avLst/>
          </a:prstGeom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9B7F53E-D65E-DBEF-6D28-BC7DC388222B}"/>
              </a:ext>
            </a:extLst>
          </p:cNvPr>
          <p:cNvSpPr/>
          <p:nvPr/>
        </p:nvSpPr>
        <p:spPr>
          <a:xfrm>
            <a:off x="5238306" y="1091165"/>
            <a:ext cx="2105911" cy="796861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48D2FEEF-724F-F5ED-8CC0-42FD08579142}"/>
              </a:ext>
            </a:extLst>
          </p:cNvPr>
          <p:cNvSpPr txBox="1">
            <a:spLocks/>
          </p:cNvSpPr>
          <p:nvPr/>
        </p:nvSpPr>
        <p:spPr>
          <a:xfrm>
            <a:off x="5355043" y="1186564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 err="1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2243434-D20E-3150-D060-66D38A078B72}"/>
              </a:ext>
            </a:extLst>
          </p:cNvPr>
          <p:cNvGrpSpPr/>
          <p:nvPr/>
        </p:nvGrpSpPr>
        <p:grpSpPr>
          <a:xfrm>
            <a:off x="6516439" y="2687445"/>
            <a:ext cx="4872011" cy="1880144"/>
            <a:chOff x="6516439" y="2687445"/>
            <a:chExt cx="4872011" cy="1880144"/>
          </a:xfrm>
        </p:grpSpPr>
        <p:sp>
          <p:nvSpPr>
            <p:cNvPr id="26" name="Rettangolo con angoli arrotondati 25">
              <a:extLst>
                <a:ext uri="{FF2B5EF4-FFF2-40B4-BE49-F238E27FC236}">
                  <a16:creationId xmlns:a16="http://schemas.microsoft.com/office/drawing/2014/main" id="{44BA34BA-C09C-FE87-C0AF-E537E58A1CA6}"/>
                </a:ext>
              </a:extLst>
            </p:cNvPr>
            <p:cNvSpPr/>
            <p:nvPr/>
          </p:nvSpPr>
          <p:spPr>
            <a:xfrm>
              <a:off x="9667431" y="3672440"/>
              <a:ext cx="1705861" cy="796861"/>
            </a:xfrm>
            <a:prstGeom prst="roundRect">
              <a:avLst/>
            </a:prstGeom>
            <a:solidFill>
              <a:srgbClr val="FD52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7" name="Segnaposto contenuto 2">
              <a:extLst>
                <a:ext uri="{FF2B5EF4-FFF2-40B4-BE49-F238E27FC236}">
                  <a16:creationId xmlns:a16="http://schemas.microsoft.com/office/drawing/2014/main" id="{03B25AAD-F733-311F-4414-5EE78A17A69A}"/>
                </a:ext>
              </a:extLst>
            </p:cNvPr>
            <p:cNvSpPr txBox="1">
              <a:spLocks/>
            </p:cNvSpPr>
            <p:nvPr/>
          </p:nvSpPr>
          <p:spPr>
            <a:xfrm>
              <a:off x="10041343" y="3758314"/>
              <a:ext cx="1057275" cy="3326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Issue</a:t>
              </a:r>
              <a:r>
                <a:rPr lang="it-IT" b="1" dirty="0">
                  <a:solidFill>
                    <a:srgbClr val="FDFFF7"/>
                  </a:solidFill>
                  <a:cs typeface="Calibri"/>
                </a:rPr>
                <a:t> 2</a:t>
              </a:r>
            </a:p>
          </p:txBody>
        </p:sp>
        <p:sp>
          <p:nvSpPr>
            <p:cNvPr id="28" name="Segnaposto contenuto 2">
              <a:extLst>
                <a:ext uri="{FF2B5EF4-FFF2-40B4-BE49-F238E27FC236}">
                  <a16:creationId xmlns:a16="http://schemas.microsoft.com/office/drawing/2014/main" id="{D756CBD5-5959-7F87-B300-C170DAEC8862}"/>
                </a:ext>
              </a:extLst>
            </p:cNvPr>
            <p:cNvSpPr txBox="1">
              <a:spLocks/>
            </p:cNvSpPr>
            <p:nvPr/>
          </p:nvSpPr>
          <p:spPr>
            <a:xfrm>
              <a:off x="9864450" y="4015860"/>
              <a:ext cx="1524000" cy="55172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000" dirty="0">
                  <a:solidFill>
                    <a:srgbClr val="FDFFF7"/>
                  </a:solidFill>
                  <a:cs typeface="Calibri"/>
                </a:rPr>
                <a:t>Interaction!</a:t>
              </a:r>
              <a:endParaRPr lang="it-IT" dirty="0"/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31A72A5F-BF86-915C-3F47-98074C5653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16439" y="2687445"/>
              <a:ext cx="3028950" cy="1400175"/>
            </a:xfrm>
            <a:prstGeom prst="straightConnector1">
              <a:avLst/>
            </a:prstGeom>
            <a:ln w="28575">
              <a:solidFill>
                <a:srgbClr val="FD524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72C34B82-6BDB-7E8B-489A-4E6B298A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8589" y="6239789"/>
            <a:ext cx="7494182" cy="626957"/>
          </a:xfrm>
        </p:spPr>
        <p:txBody>
          <a:bodyPr/>
          <a:lstStyle/>
          <a:p>
            <a:pPr algn="r"/>
            <a:r>
              <a:rPr lang="en-US"/>
              <a:t>Brassard, Yung. "One-way group actions." </a:t>
            </a:r>
            <a:r>
              <a:rPr lang="en-US" i="1"/>
              <a:t>CRYPTO 1990.</a:t>
            </a:r>
            <a:br>
              <a:rPr lang="en-US" i="1"/>
            </a:br>
            <a:r>
              <a:rPr lang="it-IT"/>
              <a:t>Ji, Qiao, Song, Yun. "General linear group action on tensors: A candidate for post-quantum cryptography." </a:t>
            </a:r>
            <a:r>
              <a:rPr lang="it-IT" i="1"/>
              <a:t>TCC</a:t>
            </a:r>
            <a:r>
              <a:rPr lang="it-IT"/>
              <a:t> 2019.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01B3CC72-2118-AE5E-C8CB-21F85CB08B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7174" y="1437801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10" name="Segnaposto contenuto 2">
                <a:extLst>
                  <a:ext uri="{FF2B5EF4-FFF2-40B4-BE49-F238E27FC236}">
                    <a16:creationId xmlns:a16="http://schemas.microsoft.com/office/drawing/2014/main" id="{01B3CC72-2118-AE5E-C8CB-21F85CB08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174" y="1437801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 l="-42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po 7">
            <a:extLst>
              <a:ext uri="{FF2B5EF4-FFF2-40B4-BE49-F238E27FC236}">
                <a16:creationId xmlns:a16="http://schemas.microsoft.com/office/drawing/2014/main" id="{382C4B8F-7DEB-C0DA-B4E2-E33EAC3AF0C7}"/>
              </a:ext>
            </a:extLst>
          </p:cNvPr>
          <p:cNvGrpSpPr/>
          <p:nvPr/>
        </p:nvGrpSpPr>
        <p:grpSpPr>
          <a:xfrm>
            <a:off x="9886511" y="910190"/>
            <a:ext cx="1829681" cy="2059748"/>
            <a:chOff x="9886511" y="910190"/>
            <a:chExt cx="1829681" cy="2059748"/>
          </a:xfrm>
        </p:grpSpPr>
        <p:sp>
          <p:nvSpPr>
            <p:cNvPr id="22" name="Rettangolo con angoli arrotondati 21">
              <a:extLst>
                <a:ext uri="{FF2B5EF4-FFF2-40B4-BE49-F238E27FC236}">
                  <a16:creationId xmlns:a16="http://schemas.microsoft.com/office/drawing/2014/main" id="{733F8B3B-9B34-ACDC-7998-0FB68772F2F0}"/>
                </a:ext>
              </a:extLst>
            </p:cNvPr>
            <p:cNvSpPr/>
            <p:nvPr/>
          </p:nvSpPr>
          <p:spPr>
            <a:xfrm>
              <a:off x="10296081" y="910190"/>
              <a:ext cx="1420111" cy="1044511"/>
            </a:xfrm>
            <a:prstGeom prst="roundRect">
              <a:avLst/>
            </a:prstGeom>
            <a:solidFill>
              <a:srgbClr val="FD5249"/>
            </a:solidFill>
            <a:ln>
              <a:solidFill>
                <a:srgbClr val="FC302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3" name="Segnaposto contenuto 2">
              <a:extLst>
                <a:ext uri="{FF2B5EF4-FFF2-40B4-BE49-F238E27FC236}">
                  <a16:creationId xmlns:a16="http://schemas.microsoft.com/office/drawing/2014/main" id="{423C1A89-2C87-209C-6356-9F162E795034}"/>
                </a:ext>
              </a:extLst>
            </p:cNvPr>
            <p:cNvSpPr txBox="1">
              <a:spLocks/>
            </p:cNvSpPr>
            <p:nvPr/>
          </p:nvSpPr>
          <p:spPr>
            <a:xfrm>
              <a:off x="10622368" y="1053214"/>
              <a:ext cx="1057275" cy="3326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Issue</a:t>
              </a:r>
              <a:r>
                <a:rPr lang="it-IT" b="1" dirty="0">
                  <a:solidFill>
                    <a:srgbClr val="FDFFF7"/>
                  </a:solidFill>
                  <a:cs typeface="Calibri"/>
                </a:rPr>
                <a:t> 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Segnaposto contenuto 2">
                  <a:extLst>
                    <a:ext uri="{FF2B5EF4-FFF2-40B4-BE49-F238E27FC236}">
                      <a16:creationId xmlns:a16="http://schemas.microsoft.com/office/drawing/2014/main" id="{C50F1449-5413-59EE-FFD4-E7F2B72A38E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0450918" y="1291339"/>
                  <a:ext cx="12287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𝜋</m:t>
                      </m:r>
                    </m:oMath>
                  </a14:m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can be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huge</a:t>
                  </a:r>
                  <a:endParaRPr lang="it-IT" sz="2000" dirty="0">
                    <a:solidFill>
                      <a:srgbClr val="FDFFF7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5" name="Segnaposto contenuto 2">
                  <a:extLst>
                    <a:ext uri="{FF2B5EF4-FFF2-40B4-BE49-F238E27FC236}">
                      <a16:creationId xmlns:a16="http://schemas.microsoft.com/office/drawing/2014/main" id="{C50F1449-5413-59EE-FFD4-E7F2B72A38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0918" y="1291339"/>
                  <a:ext cx="1228725" cy="504104"/>
                </a:xfrm>
                <a:prstGeom prst="rect">
                  <a:avLst/>
                </a:prstGeom>
                <a:blipFill>
                  <a:blip r:embed="rId7"/>
                  <a:stretch>
                    <a:fillRect l="-4950" t="-13253" b="-4819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Elemento grafico 7" descr="Freccia linea: curva antioraria con riempimento a tinta unita">
              <a:extLst>
                <a:ext uri="{FF2B5EF4-FFF2-40B4-BE49-F238E27FC236}">
                  <a16:creationId xmlns:a16="http://schemas.microsoft.com/office/drawing/2014/main" id="{12C5DB45-4BAD-80C4-ADD6-79F1536FFE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2300000" flipH="1">
              <a:off x="9886511" y="2017438"/>
              <a:ext cx="914400" cy="9525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4890C6B6-B0BC-6DAD-7B2E-C1760AF09471}"/>
                  </a:ext>
                </a:extLst>
              </p:cNvPr>
              <p:cNvSpPr txBox="1"/>
              <p:nvPr/>
            </p:nvSpPr>
            <p:spPr>
              <a:xfrm>
                <a:off x="5690433" y="1392865"/>
                <a:ext cx="2743200" cy="49244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6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6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𝐺</m:t>
                          </m:r>
                          <m:r>
                            <a:rPr lang="it-IT" sz="26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,</m:t>
                          </m:r>
                          <m:r>
                            <a:rPr lang="it-IT" sz="26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𝑋</m:t>
                          </m:r>
                          <m:r>
                            <a:rPr lang="it-IT" sz="26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,⋆</m:t>
                          </m: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4890C6B6-B0BC-6DAD-7B2E-C1760AF0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433" y="1392865"/>
                <a:ext cx="2743200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po 29">
            <a:extLst>
              <a:ext uri="{FF2B5EF4-FFF2-40B4-BE49-F238E27FC236}">
                <a16:creationId xmlns:a16="http://schemas.microsoft.com/office/drawing/2014/main" id="{3DC0F8E5-30D3-199B-A88B-432CFDED1C27}"/>
              </a:ext>
            </a:extLst>
          </p:cNvPr>
          <p:cNvGrpSpPr/>
          <p:nvPr/>
        </p:nvGrpSpPr>
        <p:grpSpPr>
          <a:xfrm>
            <a:off x="621118" y="3105150"/>
            <a:ext cx="9351557" cy="1561451"/>
            <a:chOff x="621118" y="3105150"/>
            <a:chExt cx="9351557" cy="1561451"/>
          </a:xfrm>
        </p:grpSpPr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33B0C08D-8CF0-ABA4-9B2A-4EAAC0DA7807}"/>
                </a:ext>
              </a:extLst>
            </p:cNvPr>
            <p:cNvCxnSpPr/>
            <p:nvPr/>
          </p:nvCxnSpPr>
          <p:spPr>
            <a:xfrm flipV="1">
              <a:off x="4554290" y="4135246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Segnaposto contenuto 2">
              <a:extLst>
                <a:ext uri="{FF2B5EF4-FFF2-40B4-BE49-F238E27FC236}">
                  <a16:creationId xmlns:a16="http://schemas.microsoft.com/office/drawing/2014/main" id="{357EECDD-D543-530A-8ABD-B188B7CA0FE7}"/>
                </a:ext>
              </a:extLst>
            </p:cNvPr>
            <p:cNvSpPr txBox="1">
              <a:spLocks/>
            </p:cNvSpPr>
            <p:nvPr/>
          </p:nvSpPr>
          <p:spPr>
            <a:xfrm>
              <a:off x="621118" y="3596389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Commit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DA6331FA-80CD-CCEB-D3AA-2356B01690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7250" y="3105150"/>
              <a:ext cx="9115425" cy="28575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Segnaposto contenuto 2">
                  <a:extLst>
                    <a:ext uri="{FF2B5EF4-FFF2-40B4-BE49-F238E27FC236}">
                      <a16:creationId xmlns:a16="http://schemas.microsoft.com/office/drawing/2014/main" id="{BAB1BF9C-1532-A4FA-D51D-E1317926422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093393" y="3716801"/>
                  <a:ext cx="1652036" cy="74851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h</m:t>
                        </m:r>
                        <m:sSub>
                          <m:sSubPr>
                            <m:ctrlP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←</m:t>
                            </m:r>
                          </m:e>
                          <m:sub>
                            <m: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$</m:t>
                            </m:r>
                          </m:sub>
                        </m:sSub>
                        <m:r>
                          <a:rPr lang="it-IT" sz="2400" b="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𝐺</m:t>
                        </m:r>
                      </m:oMath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h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b="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 panose="020F0502020204030204"/>
                    <a:cs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16" name="Segnaposto contenuto 2">
                  <a:extLst>
                    <a:ext uri="{FF2B5EF4-FFF2-40B4-BE49-F238E27FC236}">
                      <a16:creationId xmlns:a16="http://schemas.microsoft.com/office/drawing/2014/main" id="{BAB1BF9C-1532-A4FA-D51D-E131792642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393" y="3716801"/>
                  <a:ext cx="1652036" cy="748519"/>
                </a:xfrm>
                <a:prstGeom prst="rect">
                  <a:avLst/>
                </a:prstGeom>
                <a:blipFill>
                  <a:blip r:embed="rId14"/>
                  <a:stretch>
                    <a:fillRect l="-1107" b="-162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Segnaposto contenuto 2">
                  <a:extLst>
                    <a:ext uri="{FF2B5EF4-FFF2-40B4-BE49-F238E27FC236}">
                      <a16:creationId xmlns:a16="http://schemas.microsoft.com/office/drawing/2014/main" id="{BA1328FE-4A1E-8E76-ED4F-254EE996EE2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62582" y="3759932"/>
                  <a:ext cx="1652036" cy="74851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𝑐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 </a:t>
                  </a:r>
                  <a:endParaRPr lang="it-IT" sz="2400" dirty="0">
                    <a:solidFill>
                      <a:srgbClr val="525450"/>
                    </a:solidFill>
                    <a:ea typeface="Calibri" panose="020F0502020204030204"/>
                    <a:cs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17" name="Segnaposto contenuto 2">
                  <a:extLst>
                    <a:ext uri="{FF2B5EF4-FFF2-40B4-BE49-F238E27FC236}">
                      <a16:creationId xmlns:a16="http://schemas.microsoft.com/office/drawing/2014/main" id="{BA1328FE-4A1E-8E76-ED4F-254EE996EE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2582" y="3759932"/>
                  <a:ext cx="1652036" cy="74851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Segnaposto contenuto 2">
                  <a:extLst>
                    <a:ext uri="{FF2B5EF4-FFF2-40B4-BE49-F238E27FC236}">
                      <a16:creationId xmlns:a16="http://schemas.microsoft.com/office/drawing/2014/main" id="{D23A98FE-AFE5-1E70-62FC-166E1FC785E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54222" y="3918082"/>
                  <a:ext cx="1652036" cy="74851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𝑐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 </a:t>
                  </a:r>
                  <a:endParaRPr lang="it-IT" sz="2400" dirty="0">
                    <a:solidFill>
                      <a:srgbClr val="525450"/>
                    </a:solidFill>
                    <a:ea typeface="Calibri" panose="020F0502020204030204"/>
                    <a:cs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1" name="Segnaposto contenuto 2">
                  <a:extLst>
                    <a:ext uri="{FF2B5EF4-FFF2-40B4-BE49-F238E27FC236}">
                      <a16:creationId xmlns:a16="http://schemas.microsoft.com/office/drawing/2014/main" id="{D23A98FE-AFE5-1E70-62FC-166E1FC785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4222" y="3918082"/>
                  <a:ext cx="1652036" cy="74851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54A6B639-2555-53C5-E42F-25C9556AA924}"/>
              </a:ext>
            </a:extLst>
          </p:cNvPr>
          <p:cNvGrpSpPr/>
          <p:nvPr/>
        </p:nvGrpSpPr>
        <p:grpSpPr>
          <a:xfrm>
            <a:off x="659218" y="2169544"/>
            <a:ext cx="10178048" cy="760918"/>
            <a:chOff x="659218" y="2169544"/>
            <a:chExt cx="10178048" cy="760918"/>
          </a:xfrm>
        </p:grpSpPr>
        <p:sp>
          <p:nvSpPr>
            <p:cNvPr id="3" name="Segnaposto contenuto 2">
              <a:extLst>
                <a:ext uri="{FF2B5EF4-FFF2-40B4-BE49-F238E27FC236}">
                  <a16:creationId xmlns:a16="http://schemas.microsoft.com/office/drawing/2014/main" id="{A86C8EA4-6E9E-D6BA-6131-08D91D494E50}"/>
                </a:ext>
              </a:extLst>
            </p:cNvPr>
            <p:cNvSpPr txBox="1">
              <a:spLocks/>
            </p:cNvSpPr>
            <p:nvPr/>
          </p:nvSpPr>
          <p:spPr>
            <a:xfrm>
              <a:off x="659218" y="2310514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Setup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5" name="Connettore 2 4">
              <a:extLst>
                <a:ext uri="{FF2B5EF4-FFF2-40B4-BE49-F238E27FC236}">
                  <a16:creationId xmlns:a16="http://schemas.microsoft.com/office/drawing/2014/main" id="{CD4861B2-77FD-15D1-0FF5-B015D04410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7139" y="2554095"/>
              <a:ext cx="3295650" cy="0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Segnaposto contenuto 2">
                  <a:extLst>
                    <a:ext uri="{FF2B5EF4-FFF2-40B4-BE49-F238E27FC236}">
                      <a16:creationId xmlns:a16="http://schemas.microsoft.com/office/drawing/2014/main" id="{F9428D68-4B37-01F8-FA3C-EC4516597D9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870348" y="2386049"/>
                  <a:ext cx="1565343" cy="54441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𝜋</m:t>
                      </m:r>
                    </m:oMath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18" name="Segnaposto contenuto 2">
                  <a:extLst>
                    <a:ext uri="{FF2B5EF4-FFF2-40B4-BE49-F238E27FC236}">
                      <a16:creationId xmlns:a16="http://schemas.microsoft.com/office/drawing/2014/main" id="{F9428D68-4B37-01F8-FA3C-EC4516597D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0348" y="2386049"/>
                  <a:ext cx="1565343" cy="544413"/>
                </a:xfrm>
                <a:prstGeom prst="rect">
                  <a:avLst/>
                </a:prstGeom>
                <a:blipFill>
                  <a:blip r:embed="rId17"/>
                  <a:stretch>
                    <a:fillRect l="-6226" t="-15556" b="-222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Segnaposto contenuto 2">
                  <a:extLst>
                    <a:ext uri="{FF2B5EF4-FFF2-40B4-BE49-F238E27FC236}">
                      <a16:creationId xmlns:a16="http://schemas.microsoft.com/office/drawing/2014/main" id="{E4B38ED7-2ED2-6474-A419-944529A291E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064107" y="2187441"/>
                  <a:ext cx="2773159" cy="72913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0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1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=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⋆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proof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𝜋</m:t>
                      </m:r>
                    </m:oMath>
                  </a14:m>
                  <a:endParaRPr lang="it-IT" dirty="0" err="1"/>
                </a:p>
              </p:txBody>
            </p:sp>
          </mc:Choice>
          <mc:Fallback xmlns="">
            <p:sp>
              <p:nvSpPr>
                <p:cNvPr id="32" name="Segnaposto contenuto 2">
                  <a:extLst>
                    <a:ext uri="{FF2B5EF4-FFF2-40B4-BE49-F238E27FC236}">
                      <a16:creationId xmlns:a16="http://schemas.microsoft.com/office/drawing/2014/main" id="{E4B38ED7-2ED2-6474-A419-944529A291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4107" y="2187441"/>
                  <a:ext cx="2773159" cy="729135"/>
                </a:xfrm>
                <a:prstGeom prst="rect">
                  <a:avLst/>
                </a:prstGeom>
                <a:blipFill>
                  <a:blip r:embed="rId18"/>
                  <a:stretch>
                    <a:fillRect l="-3516" b="-2268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F589892B-D92B-EC41-0A40-1B45E668FCE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408147" y="2169544"/>
                  <a:ext cx="1652036" cy="74851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0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1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𝜋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 panose="020F0502020204030204"/>
                    <a:cs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9" name="Segnaposto contenuto 2">
                  <a:extLst>
                    <a:ext uri="{FF2B5EF4-FFF2-40B4-BE49-F238E27FC236}">
                      <a16:creationId xmlns:a16="http://schemas.microsoft.com/office/drawing/2014/main" id="{F589892B-D92B-EC41-0A40-1B45E668FC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8147" y="2169544"/>
                  <a:ext cx="1652036" cy="74851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242C5976-9333-141F-B46D-10B24B82AF83}"/>
              </a:ext>
            </a:extLst>
          </p:cNvPr>
          <p:cNvGrpSpPr/>
          <p:nvPr/>
        </p:nvGrpSpPr>
        <p:grpSpPr>
          <a:xfrm>
            <a:off x="659218" y="4944302"/>
            <a:ext cx="9348323" cy="1203168"/>
            <a:chOff x="659218" y="4944302"/>
            <a:chExt cx="9348323" cy="1203168"/>
          </a:xfrm>
        </p:grpSpPr>
        <p:sp>
          <p:nvSpPr>
            <p:cNvPr id="45" name="Segnaposto contenuto 2">
              <a:extLst>
                <a:ext uri="{FF2B5EF4-FFF2-40B4-BE49-F238E27FC236}">
                  <a16:creationId xmlns:a16="http://schemas.microsoft.com/office/drawing/2014/main" id="{A57586AF-700E-E91F-29B4-011288A331FD}"/>
                </a:ext>
              </a:extLst>
            </p:cNvPr>
            <p:cNvSpPr txBox="1">
              <a:spLocks/>
            </p:cNvSpPr>
            <p:nvPr/>
          </p:nvSpPr>
          <p:spPr>
            <a:xfrm>
              <a:off x="659218" y="5473641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48" name="Connettore 2 47">
              <a:extLst>
                <a:ext uri="{FF2B5EF4-FFF2-40B4-BE49-F238E27FC236}">
                  <a16:creationId xmlns:a16="http://schemas.microsoft.com/office/drawing/2014/main" id="{6C451C4B-EC6E-AE20-F1F3-3CBE6DF815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8589" y="5764847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Segnaposto contenuto 2">
                  <a:extLst>
                    <a:ext uri="{FF2B5EF4-FFF2-40B4-BE49-F238E27FC236}">
                      <a16:creationId xmlns:a16="http://schemas.microsoft.com/office/drawing/2014/main" id="{6BD1EC39-5767-D490-1949-3E0D9031E5E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896978" y="5384576"/>
                  <a:ext cx="775018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h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49" name="Segnaposto contenuto 2">
                  <a:extLst>
                    <a:ext uri="{FF2B5EF4-FFF2-40B4-BE49-F238E27FC236}">
                      <a16:creationId xmlns:a16="http://schemas.microsoft.com/office/drawing/2014/main" id="{6BD1EC39-5767-D490-1949-3E0D9031E5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978" y="5384576"/>
                  <a:ext cx="775018" cy="50410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Connettore 2 68">
              <a:extLst>
                <a:ext uri="{FF2B5EF4-FFF2-40B4-BE49-F238E27FC236}">
                  <a16:creationId xmlns:a16="http://schemas.microsoft.com/office/drawing/2014/main" id="{EE93A073-6656-3DD4-0CE0-B761ADBD2931}"/>
                </a:ext>
              </a:extLst>
            </p:cNvPr>
            <p:cNvCxnSpPr/>
            <p:nvPr/>
          </p:nvCxnSpPr>
          <p:spPr>
            <a:xfrm flipV="1">
              <a:off x="857250" y="4944302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Segnaposto contenuto 2">
                  <a:extLst>
                    <a:ext uri="{FF2B5EF4-FFF2-40B4-BE49-F238E27FC236}">
                      <a16:creationId xmlns:a16="http://schemas.microsoft.com/office/drawing/2014/main" id="{30B146A3-3B5F-648A-26D9-9D3842DEE7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55505" y="5398951"/>
                  <a:ext cx="1652036" cy="74851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ea typeface="Calibri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h</m:t>
                        </m:r>
                        <m:r>
                          <a:rPr lang="it-IT" sz="2400" i="1" dirty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 panose="020F0502020204030204"/>
                    <a:cs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4" name="Segnaposto contenuto 2">
                  <a:extLst>
                    <a:ext uri="{FF2B5EF4-FFF2-40B4-BE49-F238E27FC236}">
                      <a16:creationId xmlns:a16="http://schemas.microsoft.com/office/drawing/2014/main" id="{30B146A3-3B5F-648A-26D9-9D3842DEE7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5505" y="5398951"/>
                  <a:ext cx="1652036" cy="748519"/>
                </a:xfrm>
                <a:prstGeom prst="rect">
                  <a:avLst/>
                </a:prstGeom>
                <a:blipFill>
                  <a:blip r:embed="rId21"/>
                  <a:stretch>
                    <a:fillRect l="-5904" t="-11475" b="-245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84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10515600" cy="1325563"/>
          </a:xfrm>
        </p:spPr>
        <p:txBody>
          <a:bodyPr/>
          <a:lstStyle/>
          <a:p>
            <a:r>
              <a:rPr lang="it-IT">
                <a:solidFill>
                  <a:srgbClr val="525450"/>
                </a:solidFill>
                <a:cs typeface="Calibri Light"/>
              </a:rPr>
              <a:t>A first </a:t>
            </a:r>
            <a:r>
              <a:rPr lang="en-US">
                <a:solidFill>
                  <a:srgbClr val="525450"/>
                </a:solidFill>
                <a:cs typeface="Calibri Light"/>
              </a:rPr>
              <a:t>attempt</a:t>
            </a:r>
            <a:endParaRPr lang="en-US"/>
          </a:p>
        </p:txBody>
      </p:sp>
      <p:pic>
        <p:nvPicPr>
          <p:cNvPr id="5" name="Elemento grafico 19" descr="Cucciolo di orso sorridente">
            <a:extLst>
              <a:ext uri="{FF2B5EF4-FFF2-40B4-BE49-F238E27FC236}">
                <a16:creationId xmlns:a16="http://schemas.microsoft.com/office/drawing/2014/main" id="{0BCEB247-1D75-37AC-B891-85D9303AF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184573" y="2450646"/>
            <a:ext cx="1619250" cy="1628775"/>
          </a:xfrm>
          <a:prstGeom prst="rect">
            <a:avLst/>
          </a:prstGeom>
        </p:spPr>
      </p:pic>
      <p:pic>
        <p:nvPicPr>
          <p:cNvPr id="7" name="Elemento grafico 20" descr="Scimmia giocattolo">
            <a:extLst>
              <a:ext uri="{FF2B5EF4-FFF2-40B4-BE49-F238E27FC236}">
                <a16:creationId xmlns:a16="http://schemas.microsoft.com/office/drawing/2014/main" id="{FEF09696-6DEB-9D29-B9FD-D60C5080C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8648" y="2450646"/>
            <a:ext cx="1638300" cy="1628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 l="-42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Elemento grafico 3" descr="Drago">
            <a:extLst>
              <a:ext uri="{FF2B5EF4-FFF2-40B4-BE49-F238E27FC236}">
                <a16:creationId xmlns:a16="http://schemas.microsoft.com/office/drawing/2014/main" id="{706F0CC5-9161-BE2F-CC54-795B80B37E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5786" y="172067"/>
            <a:ext cx="2147332" cy="2137436"/>
          </a:xfrm>
          <a:prstGeom prst="rect">
            <a:avLst/>
          </a:prstGeom>
        </p:spPr>
      </p:pic>
      <p:pic>
        <p:nvPicPr>
          <p:cNvPr id="8" name="Elemento grafico 8" descr="Freccia GIÙ con riempimento a tinta unita">
            <a:extLst>
              <a:ext uri="{FF2B5EF4-FFF2-40B4-BE49-F238E27FC236}">
                <a16:creationId xmlns:a16="http://schemas.microsoft.com/office/drawing/2014/main" id="{395ACFA1-0DD4-F8D0-CA74-B7975AA202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86203" y="2061359"/>
            <a:ext cx="568037" cy="568037"/>
          </a:xfrm>
          <a:prstGeom prst="rect">
            <a:avLst/>
          </a:prstGeom>
        </p:spPr>
      </p:pic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B2D6BC3C-5B5C-99AE-3A4E-B02C277EB9D3}"/>
              </a:ext>
            </a:extLst>
          </p:cNvPr>
          <p:cNvSpPr txBox="1">
            <a:spLocks/>
          </p:cNvSpPr>
          <p:nvPr/>
        </p:nvSpPr>
        <p:spPr>
          <a:xfrm>
            <a:off x="6548885" y="795791"/>
            <a:ext cx="1462769" cy="969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err="1">
                <a:solidFill>
                  <a:srgbClr val="525450"/>
                </a:solidFill>
                <a:cs typeface="Calibri"/>
              </a:rPr>
              <a:t>Trusted</a:t>
            </a:r>
            <a:r>
              <a:rPr lang="it-IT" sz="2000">
                <a:solidFill>
                  <a:srgbClr val="525450"/>
                </a:solidFill>
                <a:cs typeface="Calibri"/>
              </a:rPr>
              <a:t> </a:t>
            </a:r>
            <a:r>
              <a:rPr lang="it-IT" sz="2000" err="1">
                <a:solidFill>
                  <a:srgbClr val="525450"/>
                </a:solidFill>
                <a:cs typeface="Calibri"/>
              </a:rPr>
              <a:t>third</a:t>
            </a:r>
            <a:r>
              <a:rPr lang="it-IT" sz="2000">
                <a:solidFill>
                  <a:srgbClr val="525450"/>
                </a:solidFill>
                <a:cs typeface="Calibri"/>
              </a:rPr>
              <a:t> party (TTP)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85EF7FD4-8465-B78D-2379-0E5D70DE9ED9}"/>
              </a:ext>
            </a:extLst>
          </p:cNvPr>
          <p:cNvGrpSpPr/>
          <p:nvPr/>
        </p:nvGrpSpPr>
        <p:grpSpPr>
          <a:xfrm>
            <a:off x="4916385" y="2051462"/>
            <a:ext cx="2982684" cy="2339440"/>
            <a:chOff x="4916385" y="2249384"/>
            <a:chExt cx="2982684" cy="2339440"/>
          </a:xfrm>
        </p:grpSpPr>
        <p:pic>
          <p:nvPicPr>
            <p:cNvPr id="39" name="Elemento grafico 39" descr="Nuvola con riempimento a tinta unita">
              <a:extLst>
                <a:ext uri="{FF2B5EF4-FFF2-40B4-BE49-F238E27FC236}">
                  <a16:creationId xmlns:a16="http://schemas.microsoft.com/office/drawing/2014/main" id="{38B6720A-B1E9-97B4-E530-AC986AF5F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916385" y="2249384"/>
              <a:ext cx="2982684" cy="233944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Segnaposto contenuto 2">
                  <a:extLst>
                    <a:ext uri="{FF2B5EF4-FFF2-40B4-BE49-F238E27FC236}">
                      <a16:creationId xmlns:a16="http://schemas.microsoft.com/office/drawing/2014/main" id="{FFD2AA4A-09A2-DF43-24CF-BE058BA5517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494578" y="3057546"/>
                  <a:ext cx="2176153" cy="97082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b="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   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0</m:t>
                          </m:r>
                        </m:sub>
                      </m:sSub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,</m:t>
                      </m:r>
                      <m:sSub>
                        <m:sSub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in</a:t>
                  </a:r>
                  <a:endParaRPr lang="it-IT" dirty="0">
                    <a:solidFill>
                      <a:srgbClr val="000000"/>
                    </a:solidFill>
                    <a:cs typeface="Calibri"/>
                  </a:endParaRPr>
                </a:p>
                <a:p>
                  <a:pPr marL="0" indent="0">
                    <a:buNone/>
                  </a:pP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different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:r>
                    <a:rPr lang="it-IT" sz="2400" dirty="0" err="1">
                      <a:solidFill>
                        <a:srgbClr val="525450"/>
                      </a:solidFill>
                      <a:cs typeface="Calibri"/>
                    </a:rPr>
                    <a:t>orbits</a:t>
                  </a: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.</a:t>
                  </a:r>
                  <a:endParaRPr lang="it-IT" sz="2400" dirty="0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10" name="Segnaposto contenuto 2">
                  <a:extLst>
                    <a:ext uri="{FF2B5EF4-FFF2-40B4-BE49-F238E27FC236}">
                      <a16:creationId xmlns:a16="http://schemas.microsoft.com/office/drawing/2014/main" id="{FFD2AA4A-09A2-DF43-24CF-BE058BA551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4578" y="3057546"/>
                  <a:ext cx="2176153" cy="970829"/>
                </a:xfrm>
                <a:prstGeom prst="rect">
                  <a:avLst/>
                </a:prstGeom>
                <a:blipFill>
                  <a:blip r:embed="rId13"/>
                  <a:stretch>
                    <a:fillRect l="-4202" t="-8805" r="-1681" b="-503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7AB78BCF-BFD9-22DD-9462-0F720528920A}"/>
              </a:ext>
            </a:extLst>
          </p:cNvPr>
          <p:cNvGrpSpPr/>
          <p:nvPr/>
        </p:nvGrpSpPr>
        <p:grpSpPr>
          <a:xfrm>
            <a:off x="1015478" y="4888428"/>
            <a:ext cx="9603436" cy="1033443"/>
            <a:chOff x="1015478" y="4888428"/>
            <a:chExt cx="9603436" cy="1033443"/>
          </a:xfrm>
        </p:grpSpPr>
        <p:sp>
          <p:nvSpPr>
            <p:cNvPr id="18" name="Segnaposto contenuto 2">
              <a:extLst>
                <a:ext uri="{FF2B5EF4-FFF2-40B4-BE49-F238E27FC236}">
                  <a16:creationId xmlns:a16="http://schemas.microsoft.com/office/drawing/2014/main" id="{6C7B12F1-320F-9E7F-B46D-5B4547278195}"/>
                </a:ext>
              </a:extLst>
            </p:cNvPr>
            <p:cNvSpPr txBox="1">
              <a:spLocks/>
            </p:cNvSpPr>
            <p:nvPr/>
          </p:nvSpPr>
          <p:spPr>
            <a:xfrm>
              <a:off x="1015478" y="5417767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9BD974D8-09EF-FE5A-FCEB-34688FCAC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5784" y="5708973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Segnaposto contenuto 2">
                  <a:extLst>
                    <a:ext uri="{FF2B5EF4-FFF2-40B4-BE49-F238E27FC236}">
                      <a16:creationId xmlns:a16="http://schemas.microsoft.com/office/drawing/2014/main" id="{2D126A10-5992-A7EF-62B8-82FFBAA5C72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22" name="Segnaposto contenuto 2">
                  <a:extLst>
                    <a:ext uri="{FF2B5EF4-FFF2-40B4-BE49-F238E27FC236}">
                      <a16:creationId xmlns:a16="http://schemas.microsoft.com/office/drawing/2014/main" id="{2D126A10-5992-A7EF-62B8-82FFBAA5C7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  <a:blipFill>
                  <a:blip r:embed="rId14"/>
                  <a:stretch>
                    <a:fillRect l="-254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336FFC34-0E46-B9B3-662B-2FE3ABD0BB75}"/>
                </a:ext>
              </a:extLst>
            </p:cNvPr>
            <p:cNvCxnSpPr/>
            <p:nvPr/>
          </p:nvCxnSpPr>
          <p:spPr>
            <a:xfrm flipV="1">
              <a:off x="1213510" y="4888428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Segnaposto contenuto 2">
                  <a:extLst>
                    <a:ext uri="{FF2B5EF4-FFF2-40B4-BE49-F238E27FC236}">
                      <a16:creationId xmlns:a16="http://schemas.microsoft.com/office/drawing/2014/main" id="{0823407F-0794-D4F9-EA73-AE50FB9CEA9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16873" y="5217371"/>
                  <a:ext cx="1902041" cy="5532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6" name="Segnaposto contenuto 2">
                  <a:extLst>
                    <a:ext uri="{FF2B5EF4-FFF2-40B4-BE49-F238E27FC236}">
                      <a16:creationId xmlns:a16="http://schemas.microsoft.com/office/drawing/2014/main" id="{0823407F-0794-D4F9-EA73-AE50FB9CEA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873" y="5217371"/>
                  <a:ext cx="1902041" cy="553273"/>
                </a:xfrm>
                <a:prstGeom prst="rect">
                  <a:avLst/>
                </a:prstGeom>
                <a:blipFill>
                  <a:blip r:embed="rId15"/>
                  <a:stretch>
                    <a:fillRect l="-5128" t="-15385" b="-4395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B45076E7-61A2-6426-C2D7-30256B9E3B0D}"/>
              </a:ext>
            </a:extLst>
          </p:cNvPr>
          <p:cNvSpPr/>
          <p:nvPr/>
        </p:nvSpPr>
        <p:spPr>
          <a:xfrm>
            <a:off x="992877" y="1655242"/>
            <a:ext cx="2105911" cy="796861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7509CC20-7373-B208-0438-5F4228F13584}"/>
              </a:ext>
            </a:extLst>
          </p:cNvPr>
          <p:cNvSpPr txBox="1">
            <a:spLocks/>
          </p:cNvSpPr>
          <p:nvPr/>
        </p:nvSpPr>
        <p:spPr>
          <a:xfrm>
            <a:off x="1109615" y="1750641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dirty="0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egnaposto contenuto 2">
                <a:extLst>
                  <a:ext uri="{FF2B5EF4-FFF2-40B4-BE49-F238E27FC236}">
                    <a16:creationId xmlns:a16="http://schemas.microsoft.com/office/drawing/2014/main" id="{DBC92CC5-1F52-5A6B-C078-72BDCC3556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4" name="Segnaposto contenuto 2">
                <a:extLst>
                  <a:ext uri="{FF2B5EF4-FFF2-40B4-BE49-F238E27FC236}">
                    <a16:creationId xmlns:a16="http://schemas.microsoft.com/office/drawing/2014/main" id="{DBC92CC5-1F52-5A6B-C078-72BDCC355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po 12">
            <a:extLst>
              <a:ext uri="{FF2B5EF4-FFF2-40B4-BE49-F238E27FC236}">
                <a16:creationId xmlns:a16="http://schemas.microsoft.com/office/drawing/2014/main" id="{FCCB2F9F-7870-C0A5-CF6B-A0A15DE9E219}"/>
              </a:ext>
            </a:extLst>
          </p:cNvPr>
          <p:cNvGrpSpPr/>
          <p:nvPr/>
        </p:nvGrpSpPr>
        <p:grpSpPr>
          <a:xfrm>
            <a:off x="977378" y="3725038"/>
            <a:ext cx="7902079" cy="1211588"/>
            <a:chOff x="977378" y="3725038"/>
            <a:chExt cx="7902079" cy="12115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Segnaposto contenuto 2">
                  <a:extLst>
                    <a:ext uri="{FF2B5EF4-FFF2-40B4-BE49-F238E27FC236}">
                      <a16:creationId xmlns:a16="http://schemas.microsoft.com/office/drawing/2014/main" id="{BBA8D54B-7442-82E8-BAD9-66D9F457203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br>
                    <a:rPr lang="it-IT" sz="2400" i="1" dirty="0">
                      <a:solidFill>
                        <a:srgbClr val="525450"/>
                      </a:solidFill>
                      <a:latin typeface="Cambria Math" panose="02040503050406030204" pitchFamily="18" charset="0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16" name="Segnaposto contenuto 2">
                  <a:extLst>
                    <a:ext uri="{FF2B5EF4-FFF2-40B4-BE49-F238E27FC236}">
                      <a16:creationId xmlns:a16="http://schemas.microsoft.com/office/drawing/2014/main" id="{BBA8D54B-7442-82E8-BAD9-66D9F45720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  <a:blipFill>
                  <a:blip r:embed="rId17"/>
                  <a:stretch>
                    <a:fillRect l="-94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0DB01277-12D7-AAFA-9A50-6ED3859B7C3A}"/>
                </a:ext>
              </a:extLst>
            </p:cNvPr>
            <p:cNvGrpSpPr/>
            <p:nvPr/>
          </p:nvGrpSpPr>
          <p:grpSpPr>
            <a:xfrm>
              <a:off x="977378" y="3725038"/>
              <a:ext cx="7902079" cy="848310"/>
              <a:chOff x="977378" y="3725038"/>
              <a:chExt cx="7902079" cy="848310"/>
            </a:xfrm>
          </p:grpSpPr>
          <p:cxnSp>
            <p:nvCxnSpPr>
              <p:cNvPr id="12" name="Connettore 2 11">
                <a:extLst>
                  <a:ext uri="{FF2B5EF4-FFF2-40B4-BE49-F238E27FC236}">
                    <a16:creationId xmlns:a16="http://schemas.microsoft.com/office/drawing/2014/main" id="{4E0769DD-C739-C6B3-9E7D-18CA4E988FFF}"/>
                  </a:ext>
                </a:extLst>
              </p:cNvPr>
              <p:cNvCxnSpPr/>
              <p:nvPr/>
            </p:nvCxnSpPr>
            <p:spPr>
              <a:xfrm flipV="1">
                <a:off x="4910550" y="4263895"/>
                <a:ext cx="3533775" cy="9525"/>
              </a:xfrm>
              <a:prstGeom prst="straightConnector1">
                <a:avLst/>
              </a:prstGeom>
              <a:ln w="28575">
                <a:solidFill>
                  <a:srgbClr val="5254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Segnaposto contenuto 2">
                <a:extLst>
                  <a:ext uri="{FF2B5EF4-FFF2-40B4-BE49-F238E27FC236}">
                    <a16:creationId xmlns:a16="http://schemas.microsoft.com/office/drawing/2014/main" id="{175C0727-A80C-932B-040C-CE1864CBEA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77378" y="3725038"/>
                <a:ext cx="2333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Commit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phase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: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Segnaposto contenuto 2">
                    <a:extLst>
                      <a:ext uri="{FF2B5EF4-FFF2-40B4-BE49-F238E27FC236}">
                        <a16:creationId xmlns:a16="http://schemas.microsoft.com/office/drawing/2014/main" id="{6EB2B88C-B043-BBBC-261F-5DE5D1BD218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6315460" y="3892035"/>
                    <a:ext cx="428625" cy="504104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t">
                    <a:noAutofit/>
                  </a:bodyPr>
                  <a:lstStyle>
                    <a:lvl1pPr marL="228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685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𝑐</m:t>
                          </m:r>
                        </m:oMath>
                      </m:oMathPara>
                    </a14:m>
                    <a:endParaRPr lang="it-IT" sz="2400" dirty="0">
                      <a:solidFill>
                        <a:srgbClr val="525450"/>
                      </a:solidFill>
                      <a:cs typeface="Calibri"/>
                    </a:endParaRPr>
                  </a:p>
                </p:txBody>
              </p:sp>
            </mc:Choice>
            <mc:Fallback xmlns="">
              <p:sp>
                <p:nvSpPr>
                  <p:cNvPr id="28" name="Segnaposto contenuto 2">
                    <a:extLst>
                      <a:ext uri="{FF2B5EF4-FFF2-40B4-BE49-F238E27FC236}">
                        <a16:creationId xmlns:a16="http://schemas.microsoft.com/office/drawing/2014/main" id="{6EB2B88C-B043-BBBC-261F-5DE5D1BD21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15460" y="3892035"/>
                    <a:ext cx="428625" cy="504104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Segnaposto contenuto 2">
                    <a:extLst>
                      <a:ext uri="{FF2B5EF4-FFF2-40B4-BE49-F238E27FC236}">
                        <a16:creationId xmlns:a16="http://schemas.microsoft.com/office/drawing/2014/main" id="{96D93787-9B55-7B8D-D027-34EE4CBD799E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8450832" y="4069244"/>
                    <a:ext cx="428625" cy="504104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t">
                    <a:noAutofit/>
                  </a:bodyPr>
                  <a:lstStyle>
                    <a:lvl1pPr marL="228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685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𝑐</m:t>
                          </m:r>
                        </m:oMath>
                      </m:oMathPara>
                    </a14:m>
                    <a:endParaRPr lang="it-IT" sz="2400" dirty="0">
                      <a:solidFill>
                        <a:srgbClr val="525450"/>
                      </a:solidFill>
                      <a:cs typeface="Calibri"/>
                    </a:endParaRPr>
                  </a:p>
                </p:txBody>
              </p:sp>
            </mc:Choice>
            <mc:Fallback xmlns="">
              <p:sp>
                <p:nvSpPr>
                  <p:cNvPr id="32" name="Segnaposto contenuto 2">
                    <a:extLst>
                      <a:ext uri="{FF2B5EF4-FFF2-40B4-BE49-F238E27FC236}">
                        <a16:creationId xmlns:a16="http://schemas.microsoft.com/office/drawing/2014/main" id="{96D93787-9B55-7B8D-D027-34EE4CBD799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0832" y="4069244"/>
                    <a:ext cx="428625" cy="50410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2001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8E511AC-1D18-A88F-3C32-F13B7CABADD2}"/>
              </a:ext>
            </a:extLst>
          </p:cNvPr>
          <p:cNvSpPr/>
          <p:nvPr/>
        </p:nvSpPr>
        <p:spPr>
          <a:xfrm>
            <a:off x="5030486" y="1348463"/>
            <a:ext cx="2966872" cy="1281770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4360224" cy="1305771"/>
          </a:xfrm>
        </p:spPr>
        <p:txBody>
          <a:bodyPr/>
          <a:lstStyle/>
          <a:p>
            <a:r>
              <a:rPr lang="it-IT" err="1">
                <a:solidFill>
                  <a:srgbClr val="525450"/>
                </a:solidFill>
                <a:cs typeface="Calibri Light"/>
              </a:rPr>
              <a:t>Removing</a:t>
            </a:r>
            <a:r>
              <a:rPr lang="it-IT">
                <a:solidFill>
                  <a:srgbClr val="525450"/>
                </a:solidFill>
                <a:cs typeface="Calibri Light"/>
              </a:rPr>
              <a:t> the TTP</a:t>
            </a:r>
            <a:endParaRPr lang="it-IT"/>
          </a:p>
        </p:txBody>
      </p:sp>
      <p:pic>
        <p:nvPicPr>
          <p:cNvPr id="5" name="Elemento grafico 19" descr="Cucciolo di orso sorridente">
            <a:extLst>
              <a:ext uri="{FF2B5EF4-FFF2-40B4-BE49-F238E27FC236}">
                <a16:creationId xmlns:a16="http://schemas.microsoft.com/office/drawing/2014/main" id="{0BCEB247-1D75-37AC-B891-85D9303AF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184573" y="2450646"/>
            <a:ext cx="1619250" cy="1628775"/>
          </a:xfrm>
          <a:prstGeom prst="rect">
            <a:avLst/>
          </a:prstGeom>
        </p:spPr>
      </p:pic>
      <p:pic>
        <p:nvPicPr>
          <p:cNvPr id="7" name="Elemento grafico 20" descr="Scimmia giocattolo">
            <a:extLst>
              <a:ext uri="{FF2B5EF4-FFF2-40B4-BE49-F238E27FC236}">
                <a16:creationId xmlns:a16="http://schemas.microsoft.com/office/drawing/2014/main" id="{FEF09696-6DEB-9D29-B9FD-D60C5080C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8648" y="2450646"/>
            <a:ext cx="1638300" cy="1628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392531C-0410-5E42-F64F-74F5A6D0E989}"/>
              </a:ext>
            </a:extLst>
          </p:cNvPr>
          <p:cNvSpPr txBox="1">
            <a:spLocks/>
          </p:cNvSpPr>
          <p:nvPr/>
        </p:nvSpPr>
        <p:spPr>
          <a:xfrm>
            <a:off x="749767" y="1023401"/>
            <a:ext cx="2333625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>
                <a:solidFill>
                  <a:srgbClr val="525450"/>
                </a:solidFill>
                <a:cs typeface="Calibri"/>
              </a:rPr>
              <a:t>First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try</a:t>
            </a:r>
            <a:endParaRPr lang="it-IT" err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53534" y="1646856"/>
                <a:ext cx="2907599" cy="143433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        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Generates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0</m:t>
                        </m:r>
                      </m:sub>
                    </m:sSub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,</m:t>
                    </m:r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in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different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orbits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  <a:endParaRPr lang="it-IT" dirty="0">
                  <a:cs typeface="Calibri" panose="020F0502020204030204"/>
                </a:endParaRPr>
              </a:p>
            </p:txBody>
          </p:sp>
        </mc:Choice>
        <mc:Fallback xmlns="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534" y="1646856"/>
                <a:ext cx="2907599" cy="1434338"/>
              </a:xfrm>
              <a:prstGeom prst="rect">
                <a:avLst/>
              </a:prstGeom>
              <a:blipFill>
                <a:blip r:embed="rId7"/>
                <a:stretch>
                  <a:fillRect l="-3145" t="-59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Elemento grafico 20" descr="Scimmia giocattolo">
            <a:extLst>
              <a:ext uri="{FF2B5EF4-FFF2-40B4-BE49-F238E27FC236}">
                <a16:creationId xmlns:a16="http://schemas.microsoft.com/office/drawing/2014/main" id="{F3840FAA-4EF9-2D52-18A7-03417DD9A8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5375" y="1213632"/>
            <a:ext cx="1034638" cy="1025113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FD94BDE5-B2B5-643A-219F-B0982DE63718}"/>
              </a:ext>
            </a:extLst>
          </p:cNvPr>
          <p:cNvGrpSpPr/>
          <p:nvPr/>
        </p:nvGrpSpPr>
        <p:grpSpPr>
          <a:xfrm>
            <a:off x="1015478" y="4888428"/>
            <a:ext cx="9535896" cy="1033443"/>
            <a:chOff x="1015478" y="4888428"/>
            <a:chExt cx="9535896" cy="1033443"/>
          </a:xfrm>
        </p:grpSpPr>
        <p:sp>
          <p:nvSpPr>
            <p:cNvPr id="18" name="Segnaposto contenuto 2">
              <a:extLst>
                <a:ext uri="{FF2B5EF4-FFF2-40B4-BE49-F238E27FC236}">
                  <a16:creationId xmlns:a16="http://schemas.microsoft.com/office/drawing/2014/main" id="{6C7B12F1-320F-9E7F-B46D-5B4547278195}"/>
                </a:ext>
              </a:extLst>
            </p:cNvPr>
            <p:cNvSpPr txBox="1">
              <a:spLocks/>
            </p:cNvSpPr>
            <p:nvPr/>
          </p:nvSpPr>
          <p:spPr>
            <a:xfrm>
              <a:off x="1015478" y="5417767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9BD974D8-09EF-FE5A-FCEB-34688FCAC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5784" y="5708973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336FFC34-0E46-B9B3-662B-2FE3ABD0BB75}"/>
                </a:ext>
              </a:extLst>
            </p:cNvPr>
            <p:cNvCxnSpPr/>
            <p:nvPr/>
          </p:nvCxnSpPr>
          <p:spPr>
            <a:xfrm flipV="1">
              <a:off x="1213510" y="4888428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Segnaposto contenuto 2">
                  <a:extLst>
                    <a:ext uri="{FF2B5EF4-FFF2-40B4-BE49-F238E27FC236}">
                      <a16:creationId xmlns:a16="http://schemas.microsoft.com/office/drawing/2014/main" id="{86E07270-FA65-DEF1-695D-EB9D88C8731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35" name="Segnaposto contenuto 2">
                  <a:extLst>
                    <a:ext uri="{FF2B5EF4-FFF2-40B4-BE49-F238E27FC236}">
                      <a16:creationId xmlns:a16="http://schemas.microsoft.com/office/drawing/2014/main" id="{86E07270-FA65-DEF1-695D-EB9D88C873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  <a:blipFill>
                  <a:blip r:embed="rId8"/>
                  <a:stretch>
                    <a:fillRect l="-5316" t="-15385" b="-4395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Segnaposto contenuto 2">
                  <a:extLst>
                    <a:ext uri="{FF2B5EF4-FFF2-40B4-BE49-F238E27FC236}">
                      <a16:creationId xmlns:a16="http://schemas.microsoft.com/office/drawing/2014/main" id="{25CCFBB3-5A0A-E3C0-C75E-15C2C7A40E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40" name="Segnaposto contenuto 2">
                  <a:extLst>
                    <a:ext uri="{FF2B5EF4-FFF2-40B4-BE49-F238E27FC236}">
                      <a16:creationId xmlns:a16="http://schemas.microsoft.com/office/drawing/2014/main" id="{25CCFBB3-5A0A-E3C0-C75E-15C2C7A40E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  <a:blipFill>
                  <a:blip r:embed="rId9"/>
                  <a:stretch>
                    <a:fillRect l="-254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AA925901-1A48-7759-7D53-CA7AAB0B0033}"/>
              </a:ext>
            </a:extLst>
          </p:cNvPr>
          <p:cNvGrpSpPr/>
          <p:nvPr/>
        </p:nvGrpSpPr>
        <p:grpSpPr>
          <a:xfrm>
            <a:off x="8529573" y="394631"/>
            <a:ext cx="3327263" cy="1583543"/>
            <a:chOff x="8529573" y="394631"/>
            <a:chExt cx="3327263" cy="1583543"/>
          </a:xfrm>
        </p:grpSpPr>
        <p:sp>
          <p:nvSpPr>
            <p:cNvPr id="23" name="Rettangolo con angoli arrotondati 22">
              <a:extLst>
                <a:ext uri="{FF2B5EF4-FFF2-40B4-BE49-F238E27FC236}">
                  <a16:creationId xmlns:a16="http://schemas.microsoft.com/office/drawing/2014/main" id="{98723C12-BAE8-2FF6-30E3-A230229C382F}"/>
                </a:ext>
              </a:extLst>
            </p:cNvPr>
            <p:cNvSpPr/>
            <p:nvPr/>
          </p:nvSpPr>
          <p:spPr>
            <a:xfrm>
              <a:off x="8627231" y="397832"/>
              <a:ext cx="3229605" cy="1580342"/>
            </a:xfrm>
            <a:prstGeom prst="roundRect">
              <a:avLst/>
            </a:prstGeom>
            <a:solidFill>
              <a:srgbClr val="FD5249"/>
            </a:solidFill>
            <a:ln>
              <a:solidFill>
                <a:srgbClr val="FC302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7" name="Segnaposto contenuto 2">
              <a:extLst>
                <a:ext uri="{FF2B5EF4-FFF2-40B4-BE49-F238E27FC236}">
                  <a16:creationId xmlns:a16="http://schemas.microsoft.com/office/drawing/2014/main" id="{8D96BAC5-4273-22C2-BE52-421D4C91B042}"/>
                </a:ext>
              </a:extLst>
            </p:cNvPr>
            <p:cNvSpPr txBox="1">
              <a:spLocks/>
            </p:cNvSpPr>
            <p:nvPr/>
          </p:nvSpPr>
          <p:spPr>
            <a:xfrm>
              <a:off x="10022736" y="510752"/>
              <a:ext cx="1057275" cy="31896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Issue</a:t>
              </a:r>
              <a:endParaRPr lang="it-IT" b="1" dirty="0">
                <a:solidFill>
                  <a:srgbClr val="FDFFF7"/>
                </a:solidFill>
                <a:cs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Segnaposto contenuto 2">
                  <a:extLst>
                    <a:ext uri="{FF2B5EF4-FFF2-40B4-BE49-F238E27FC236}">
                      <a16:creationId xmlns:a16="http://schemas.microsoft.com/office/drawing/2014/main" id="{82D168BF-4CB9-9827-FABF-08C0A4DC492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855792" y="829716"/>
                  <a:ext cx="3001044" cy="105268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        can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cheat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by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choosing</a:t>
                  </a:r>
                  <a:br>
                    <a:rPr lang="it-IT" sz="2000" dirty="0">
                      <a:cs typeface="Calibri"/>
                    </a:rPr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1</m:t>
                          </m:r>
                        </m:sub>
                      </m:sSub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=</m:t>
                      </m:r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h</m:t>
                      </m:r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⋆</m:t>
                      </m:r>
                      <m:sSub>
                        <m:sSubPr>
                          <m:ctrlP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it-IT" sz="2000" i="1" dirty="0" smtClean="0">
                              <a:solidFill>
                                <a:srgbClr val="FDFFF7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.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Then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he can open a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different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bit from </a:t>
                  </a:r>
                  <a14:m>
                    <m:oMath xmlns:m="http://schemas.openxmlformats.org/officeDocument/2006/math"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a14:m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31" name="Segnaposto contenuto 2">
                  <a:extLst>
                    <a:ext uri="{FF2B5EF4-FFF2-40B4-BE49-F238E27FC236}">
                      <a16:creationId xmlns:a16="http://schemas.microsoft.com/office/drawing/2014/main" id="{82D168BF-4CB9-9827-FABF-08C0A4DC49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5792" y="829716"/>
                  <a:ext cx="3001044" cy="1052687"/>
                </a:xfrm>
                <a:prstGeom prst="rect">
                  <a:avLst/>
                </a:prstGeom>
                <a:blipFill>
                  <a:blip r:embed="rId10"/>
                  <a:stretch>
                    <a:fillRect l="-2236" t="-5780" r="-203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3" name="Elemento grafico 20" descr="Scimmia giocattolo">
              <a:extLst>
                <a:ext uri="{FF2B5EF4-FFF2-40B4-BE49-F238E27FC236}">
                  <a16:creationId xmlns:a16="http://schemas.microsoft.com/office/drawing/2014/main" id="{248F663D-615B-6CB6-D5B5-814A382B2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29573" y="394631"/>
              <a:ext cx="1034638" cy="982924"/>
            </a:xfrm>
            <a:prstGeom prst="rect">
              <a:avLst/>
            </a:prstGeom>
          </p:spPr>
        </p:pic>
      </p:grp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5021F991-6998-3785-D58D-3552BBCAFDE4}"/>
              </a:ext>
            </a:extLst>
          </p:cNvPr>
          <p:cNvSpPr/>
          <p:nvPr/>
        </p:nvSpPr>
        <p:spPr>
          <a:xfrm>
            <a:off x="992877" y="1655242"/>
            <a:ext cx="2105911" cy="796861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49F02E72-11D9-C0FD-4A69-7CFA56083D39}"/>
              </a:ext>
            </a:extLst>
          </p:cNvPr>
          <p:cNvSpPr txBox="1">
            <a:spLocks/>
          </p:cNvSpPr>
          <p:nvPr/>
        </p:nvSpPr>
        <p:spPr>
          <a:xfrm>
            <a:off x="1109615" y="1750641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>
              <a:solidFill>
                <a:srgbClr val="5254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Segnaposto contenuto 2">
                <a:extLst>
                  <a:ext uri="{FF2B5EF4-FFF2-40B4-BE49-F238E27FC236}">
                    <a16:creationId xmlns:a16="http://schemas.microsoft.com/office/drawing/2014/main" id="{9553BF39-FB2D-6E75-3D61-615B443580A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7" name="Segnaposto contenuto 2">
                <a:extLst>
                  <a:ext uri="{FF2B5EF4-FFF2-40B4-BE49-F238E27FC236}">
                    <a16:creationId xmlns:a16="http://schemas.microsoft.com/office/drawing/2014/main" id="{9553BF39-FB2D-6E75-3D61-615B44358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po 8">
            <a:extLst>
              <a:ext uri="{FF2B5EF4-FFF2-40B4-BE49-F238E27FC236}">
                <a16:creationId xmlns:a16="http://schemas.microsoft.com/office/drawing/2014/main" id="{72C34310-D623-B157-31C9-347871B9C1CC}"/>
              </a:ext>
            </a:extLst>
          </p:cNvPr>
          <p:cNvGrpSpPr/>
          <p:nvPr/>
        </p:nvGrpSpPr>
        <p:grpSpPr>
          <a:xfrm>
            <a:off x="977378" y="3725038"/>
            <a:ext cx="7980820" cy="1211588"/>
            <a:chOff x="977378" y="3725038"/>
            <a:chExt cx="7980820" cy="1211588"/>
          </a:xfrm>
        </p:grpSpPr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4E0769DD-C739-C6B3-9E7D-18CA4E988FFF}"/>
                </a:ext>
              </a:extLst>
            </p:cNvPr>
            <p:cNvCxnSpPr/>
            <p:nvPr/>
          </p:nvCxnSpPr>
          <p:spPr>
            <a:xfrm flipV="1">
              <a:off x="4910550" y="4263895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Segnaposto contenuto 2">
              <a:extLst>
                <a:ext uri="{FF2B5EF4-FFF2-40B4-BE49-F238E27FC236}">
                  <a16:creationId xmlns:a16="http://schemas.microsoft.com/office/drawing/2014/main" id="{175C0727-A80C-932B-040C-CE1864CBEA35}"/>
                </a:ext>
              </a:extLst>
            </p:cNvPr>
            <p:cNvSpPr txBox="1">
              <a:spLocks/>
            </p:cNvSpPr>
            <p:nvPr/>
          </p:nvSpPr>
          <p:spPr>
            <a:xfrm>
              <a:off x="977378" y="3725038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Commit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Segnaposto contenuto 2">
                  <a:extLst>
                    <a:ext uri="{FF2B5EF4-FFF2-40B4-BE49-F238E27FC236}">
                      <a16:creationId xmlns:a16="http://schemas.microsoft.com/office/drawing/2014/main" id="{33785B64-B6F9-2D76-0E90-BCC8BBF553E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br>
                    <a:rPr lang="it-IT" sz="2400" i="1" dirty="0">
                      <a:solidFill>
                        <a:srgbClr val="525450"/>
                      </a:solidFill>
                      <a:latin typeface="Cambria Math" panose="02040503050406030204" pitchFamily="18" charset="0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5" name="Segnaposto contenuto 2">
                  <a:extLst>
                    <a:ext uri="{FF2B5EF4-FFF2-40B4-BE49-F238E27FC236}">
                      <a16:creationId xmlns:a16="http://schemas.microsoft.com/office/drawing/2014/main" id="{33785B64-B6F9-2D76-0E90-BCC8BBF553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  <a:blipFill>
                  <a:blip r:embed="rId12"/>
                  <a:stretch>
                    <a:fillRect l="-94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Segnaposto contenuto 2">
                  <a:extLst>
                    <a:ext uri="{FF2B5EF4-FFF2-40B4-BE49-F238E27FC236}">
                      <a16:creationId xmlns:a16="http://schemas.microsoft.com/office/drawing/2014/main" id="{E0356F57-B34F-2EE7-15CF-B68CB705BC8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56668" y="3868780"/>
                  <a:ext cx="1751341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0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1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32" name="Segnaposto contenuto 2">
                  <a:extLst>
                    <a:ext uri="{FF2B5EF4-FFF2-40B4-BE49-F238E27FC236}">
                      <a16:creationId xmlns:a16="http://schemas.microsoft.com/office/drawing/2014/main" id="{E0356F57-B34F-2EE7-15CF-B68CB705BC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6668" y="3868780"/>
                  <a:ext cx="1751341" cy="50410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Segnaposto contenuto 2">
                  <a:extLst>
                    <a:ext uri="{FF2B5EF4-FFF2-40B4-BE49-F238E27FC236}">
                      <a16:creationId xmlns:a16="http://schemas.microsoft.com/office/drawing/2014/main" id="{C29E3C7B-B0C9-781F-0B23-D522120523C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529573" y="4050186"/>
                  <a:ext cx="4286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36" name="Segnaposto contenuto 2">
                  <a:extLst>
                    <a:ext uri="{FF2B5EF4-FFF2-40B4-BE49-F238E27FC236}">
                      <a16:creationId xmlns:a16="http://schemas.microsoft.com/office/drawing/2014/main" id="{C29E3C7B-B0C9-781F-0B23-D522120523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9573" y="4050186"/>
                  <a:ext cx="428625" cy="50410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7329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4360224" cy="1305771"/>
          </a:xfrm>
        </p:spPr>
        <p:txBody>
          <a:bodyPr/>
          <a:lstStyle/>
          <a:p>
            <a:r>
              <a:rPr lang="it-IT" err="1">
                <a:solidFill>
                  <a:srgbClr val="525450"/>
                </a:solidFill>
                <a:cs typeface="Calibri Light"/>
              </a:rPr>
              <a:t>Removing</a:t>
            </a:r>
            <a:r>
              <a:rPr lang="it-IT">
                <a:solidFill>
                  <a:srgbClr val="525450"/>
                </a:solidFill>
                <a:cs typeface="Calibri Light"/>
              </a:rPr>
              <a:t> the TTP</a:t>
            </a:r>
            <a:endParaRPr lang="it-IT"/>
          </a:p>
        </p:txBody>
      </p:sp>
      <p:pic>
        <p:nvPicPr>
          <p:cNvPr id="5" name="Elemento grafico 19" descr="Cucciolo di orso sorridente">
            <a:extLst>
              <a:ext uri="{FF2B5EF4-FFF2-40B4-BE49-F238E27FC236}">
                <a16:creationId xmlns:a16="http://schemas.microsoft.com/office/drawing/2014/main" id="{0BCEB247-1D75-37AC-B891-85D9303AF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184573" y="2450646"/>
            <a:ext cx="1619250" cy="1628775"/>
          </a:xfrm>
          <a:prstGeom prst="rect">
            <a:avLst/>
          </a:prstGeom>
        </p:spPr>
      </p:pic>
      <p:pic>
        <p:nvPicPr>
          <p:cNvPr id="7" name="Elemento grafico 20" descr="Scimmia giocattolo">
            <a:extLst>
              <a:ext uri="{FF2B5EF4-FFF2-40B4-BE49-F238E27FC236}">
                <a16:creationId xmlns:a16="http://schemas.microsoft.com/office/drawing/2014/main" id="{FEF09696-6DEB-9D29-B9FD-D60C5080C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8648" y="2450646"/>
            <a:ext cx="1638300" cy="1628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392531C-0410-5E42-F64F-74F5A6D0E989}"/>
              </a:ext>
            </a:extLst>
          </p:cNvPr>
          <p:cNvSpPr txBox="1">
            <a:spLocks/>
          </p:cNvSpPr>
          <p:nvPr/>
        </p:nvSpPr>
        <p:spPr>
          <a:xfrm>
            <a:off x="749767" y="1023401"/>
            <a:ext cx="2333625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>
                <a:solidFill>
                  <a:srgbClr val="525450"/>
                </a:solidFill>
                <a:cs typeface="Calibri"/>
              </a:rPr>
              <a:t>Second try</a:t>
            </a:r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8E511AC-1D18-A88F-3C32-F13B7CABADD2}"/>
              </a:ext>
            </a:extLst>
          </p:cNvPr>
          <p:cNvSpPr/>
          <p:nvPr/>
        </p:nvSpPr>
        <p:spPr>
          <a:xfrm>
            <a:off x="5020590" y="1348463"/>
            <a:ext cx="3036144" cy="1489588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53534" y="1646856"/>
                <a:ext cx="2907599" cy="143433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        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Generates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0</m:t>
                        </m:r>
                      </m:sub>
                    </m:sSub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,</m:t>
                    </m:r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in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different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orbits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and a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proof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𝜋</m:t>
                    </m:r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of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that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  <a:endParaRPr lang="it-IT" dirty="0">
                  <a:cs typeface="Calibri" panose="020F0502020204030204"/>
                </a:endParaRPr>
              </a:p>
            </p:txBody>
          </p:sp>
        </mc:Choice>
        <mc:Fallback xmlns="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534" y="1646856"/>
                <a:ext cx="2907599" cy="1434338"/>
              </a:xfrm>
              <a:prstGeom prst="rect">
                <a:avLst/>
              </a:prstGeom>
              <a:blipFill>
                <a:blip r:embed="rId7"/>
                <a:stretch>
                  <a:fillRect l="-3145" t="-5957" r="-46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Elemento grafico 20" descr="Scimmia giocattolo">
            <a:extLst>
              <a:ext uri="{FF2B5EF4-FFF2-40B4-BE49-F238E27FC236}">
                <a16:creationId xmlns:a16="http://schemas.microsoft.com/office/drawing/2014/main" id="{F3840FAA-4EF9-2D52-18A7-03417DD9A8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5375" y="1213632"/>
            <a:ext cx="1034638" cy="1025113"/>
          </a:xfrm>
          <a:prstGeom prst="rect">
            <a:avLst/>
          </a:prstGeom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EB14FCC0-A0E4-5035-A196-A982BFD809F2}"/>
              </a:ext>
            </a:extLst>
          </p:cNvPr>
          <p:cNvGrpSpPr/>
          <p:nvPr/>
        </p:nvGrpSpPr>
        <p:grpSpPr>
          <a:xfrm>
            <a:off x="8950211" y="682580"/>
            <a:ext cx="2686812" cy="1498810"/>
            <a:chOff x="8950211" y="682580"/>
            <a:chExt cx="2686812" cy="1498810"/>
          </a:xfrm>
        </p:grpSpPr>
        <p:sp>
          <p:nvSpPr>
            <p:cNvPr id="23" name="Rettangolo con angoli arrotondati 22">
              <a:extLst>
                <a:ext uri="{FF2B5EF4-FFF2-40B4-BE49-F238E27FC236}">
                  <a16:creationId xmlns:a16="http://schemas.microsoft.com/office/drawing/2014/main" id="{98723C12-BAE8-2FF6-30E3-A230229C382F}"/>
                </a:ext>
              </a:extLst>
            </p:cNvPr>
            <p:cNvSpPr/>
            <p:nvPr/>
          </p:nvSpPr>
          <p:spPr>
            <a:xfrm>
              <a:off x="8950211" y="682580"/>
              <a:ext cx="2686812" cy="1380979"/>
            </a:xfrm>
            <a:prstGeom prst="roundRect">
              <a:avLst/>
            </a:prstGeom>
            <a:solidFill>
              <a:srgbClr val="FD5249"/>
            </a:solidFill>
            <a:ln>
              <a:solidFill>
                <a:srgbClr val="FC302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7" name="Segnaposto contenuto 2">
              <a:extLst>
                <a:ext uri="{FF2B5EF4-FFF2-40B4-BE49-F238E27FC236}">
                  <a16:creationId xmlns:a16="http://schemas.microsoft.com/office/drawing/2014/main" id="{8D96BAC5-4273-22C2-BE52-421D4C91B042}"/>
                </a:ext>
              </a:extLst>
            </p:cNvPr>
            <p:cNvSpPr txBox="1">
              <a:spLocks/>
            </p:cNvSpPr>
            <p:nvPr/>
          </p:nvSpPr>
          <p:spPr>
            <a:xfrm>
              <a:off x="10017992" y="779731"/>
              <a:ext cx="1057275" cy="3326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Issue</a:t>
              </a:r>
              <a:endParaRPr lang="it-IT" b="1" dirty="0">
                <a:solidFill>
                  <a:srgbClr val="FDFFF7"/>
                </a:solidFill>
                <a:cs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Segnaposto contenuto 2">
                  <a:extLst>
                    <a:ext uri="{FF2B5EF4-FFF2-40B4-BE49-F238E27FC236}">
                      <a16:creationId xmlns:a16="http://schemas.microsoft.com/office/drawing/2014/main" id="{82D168BF-4CB9-9827-FABF-08C0A4DC492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996191" y="1073624"/>
                  <a:ext cx="2574594" cy="110776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No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suitable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techniques to produce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such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a non-interactive </a:t>
                  </a:r>
                  <a:r>
                    <a:rPr lang="it-IT" sz="2000" dirty="0" err="1">
                      <a:solidFill>
                        <a:srgbClr val="FDFFF7"/>
                      </a:solidFill>
                      <a:cs typeface="Calibri"/>
                    </a:rPr>
                    <a:t>proof</a:t>
                  </a:r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it-IT" sz="2000" i="1" dirty="0" smtClean="0">
                          <a:solidFill>
                            <a:srgbClr val="FDFFF7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𝜋</m:t>
                      </m:r>
                    </m:oMath>
                  </a14:m>
                  <a:r>
                    <a:rPr lang="it-IT" sz="2000" dirty="0">
                      <a:solidFill>
                        <a:srgbClr val="FDFFF7"/>
                      </a:solidFill>
                      <a:cs typeface="Calibri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31" name="Segnaposto contenuto 2">
                  <a:extLst>
                    <a:ext uri="{FF2B5EF4-FFF2-40B4-BE49-F238E27FC236}">
                      <a16:creationId xmlns:a16="http://schemas.microsoft.com/office/drawing/2014/main" id="{82D168BF-4CB9-9827-FABF-08C0A4DC49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6191" y="1073624"/>
                  <a:ext cx="2574594" cy="1107766"/>
                </a:xfrm>
                <a:prstGeom prst="rect">
                  <a:avLst/>
                </a:prstGeom>
                <a:blipFill>
                  <a:blip r:embed="rId8"/>
                  <a:stretch>
                    <a:fillRect l="-2607" t="-5495" r="-3555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78C232E-4066-1B19-18D4-19E214FC803C}"/>
              </a:ext>
            </a:extLst>
          </p:cNvPr>
          <p:cNvSpPr/>
          <p:nvPr/>
        </p:nvSpPr>
        <p:spPr>
          <a:xfrm>
            <a:off x="992877" y="1655242"/>
            <a:ext cx="2105911" cy="796861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32A9ABCC-2A17-78AC-594C-5A9EAE5AE7B2}"/>
              </a:ext>
            </a:extLst>
          </p:cNvPr>
          <p:cNvSpPr txBox="1">
            <a:spLocks/>
          </p:cNvSpPr>
          <p:nvPr/>
        </p:nvSpPr>
        <p:spPr>
          <a:xfrm>
            <a:off x="1109615" y="1750641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dirty="0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egnaposto contenuto 2">
                <a:extLst>
                  <a:ext uri="{FF2B5EF4-FFF2-40B4-BE49-F238E27FC236}">
                    <a16:creationId xmlns:a16="http://schemas.microsoft.com/office/drawing/2014/main" id="{470EB8B2-7895-5FE8-2CFB-08A8D2C629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29" name="Segnaposto contenuto 2">
                <a:extLst>
                  <a:ext uri="{FF2B5EF4-FFF2-40B4-BE49-F238E27FC236}">
                    <a16:creationId xmlns:a16="http://schemas.microsoft.com/office/drawing/2014/main" id="{470EB8B2-7895-5FE8-2CFB-08A8D2C62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po 10">
            <a:extLst>
              <a:ext uri="{FF2B5EF4-FFF2-40B4-BE49-F238E27FC236}">
                <a16:creationId xmlns:a16="http://schemas.microsoft.com/office/drawing/2014/main" id="{C53B7D5F-9838-54DF-942A-D885F7183E6F}"/>
              </a:ext>
            </a:extLst>
          </p:cNvPr>
          <p:cNvGrpSpPr/>
          <p:nvPr/>
        </p:nvGrpSpPr>
        <p:grpSpPr>
          <a:xfrm>
            <a:off x="1015478" y="4888428"/>
            <a:ext cx="9535896" cy="1033443"/>
            <a:chOff x="1015478" y="4888428"/>
            <a:chExt cx="9535896" cy="1033443"/>
          </a:xfrm>
        </p:grpSpPr>
        <p:sp>
          <p:nvSpPr>
            <p:cNvPr id="18" name="Segnaposto contenuto 2">
              <a:extLst>
                <a:ext uri="{FF2B5EF4-FFF2-40B4-BE49-F238E27FC236}">
                  <a16:creationId xmlns:a16="http://schemas.microsoft.com/office/drawing/2014/main" id="{6C7B12F1-320F-9E7F-B46D-5B4547278195}"/>
                </a:ext>
              </a:extLst>
            </p:cNvPr>
            <p:cNvSpPr txBox="1">
              <a:spLocks/>
            </p:cNvSpPr>
            <p:nvPr/>
          </p:nvSpPr>
          <p:spPr>
            <a:xfrm>
              <a:off x="1015478" y="5417767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9BD974D8-09EF-FE5A-FCEB-34688FCAC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5784" y="5708973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336FFC34-0E46-B9B3-662B-2FE3ABD0BB75}"/>
                </a:ext>
              </a:extLst>
            </p:cNvPr>
            <p:cNvCxnSpPr/>
            <p:nvPr/>
          </p:nvCxnSpPr>
          <p:spPr>
            <a:xfrm flipV="1">
              <a:off x="1213510" y="4888428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Segnaposto contenuto 2">
                  <a:extLst>
                    <a:ext uri="{FF2B5EF4-FFF2-40B4-BE49-F238E27FC236}">
                      <a16:creationId xmlns:a16="http://schemas.microsoft.com/office/drawing/2014/main" id="{AF52CA83-57EB-51CA-EEC4-F7AF10FC5EB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 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43" name="Segnaposto contenuto 2">
                  <a:extLst>
                    <a:ext uri="{FF2B5EF4-FFF2-40B4-BE49-F238E27FC236}">
                      <a16:creationId xmlns:a16="http://schemas.microsoft.com/office/drawing/2014/main" id="{AF52CA83-57EB-51CA-EEC4-F7AF10FC5E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  <a:blipFill>
                  <a:blip r:embed="rId12"/>
                  <a:stretch>
                    <a:fillRect l="-254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Segnaposto contenuto 2">
                  <a:extLst>
                    <a:ext uri="{FF2B5EF4-FFF2-40B4-BE49-F238E27FC236}">
                      <a16:creationId xmlns:a16="http://schemas.microsoft.com/office/drawing/2014/main" id="{0EA652BE-13EA-45CF-41C0-796BD090B2E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0" name="Segnaposto contenuto 2">
                  <a:extLst>
                    <a:ext uri="{FF2B5EF4-FFF2-40B4-BE49-F238E27FC236}">
                      <a16:creationId xmlns:a16="http://schemas.microsoft.com/office/drawing/2014/main" id="{0EA652BE-13EA-45CF-41C0-796BD090B2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  <a:blipFill>
                  <a:blip r:embed="rId13"/>
                  <a:stretch>
                    <a:fillRect l="-5316" t="-15385" b="-4395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A6529700-4F4A-D8C7-0087-29C0188433C4}"/>
              </a:ext>
            </a:extLst>
          </p:cNvPr>
          <p:cNvGrpSpPr/>
          <p:nvPr/>
        </p:nvGrpSpPr>
        <p:grpSpPr>
          <a:xfrm>
            <a:off x="977378" y="3725038"/>
            <a:ext cx="9262923" cy="1211588"/>
            <a:chOff x="977378" y="3725038"/>
            <a:chExt cx="9262923" cy="1211588"/>
          </a:xfrm>
        </p:grpSpPr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4E0769DD-C739-C6B3-9E7D-18CA4E988FFF}"/>
                </a:ext>
              </a:extLst>
            </p:cNvPr>
            <p:cNvCxnSpPr/>
            <p:nvPr/>
          </p:nvCxnSpPr>
          <p:spPr>
            <a:xfrm flipV="1">
              <a:off x="4910550" y="4263895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Segnaposto contenuto 2">
              <a:extLst>
                <a:ext uri="{FF2B5EF4-FFF2-40B4-BE49-F238E27FC236}">
                  <a16:creationId xmlns:a16="http://schemas.microsoft.com/office/drawing/2014/main" id="{175C0727-A80C-932B-040C-CE1864CBEA35}"/>
                </a:ext>
              </a:extLst>
            </p:cNvPr>
            <p:cNvSpPr txBox="1">
              <a:spLocks/>
            </p:cNvSpPr>
            <p:nvPr/>
          </p:nvSpPr>
          <p:spPr>
            <a:xfrm>
              <a:off x="977378" y="3725038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Commit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Segnaposto contenuto 2">
                  <a:extLst>
                    <a:ext uri="{FF2B5EF4-FFF2-40B4-BE49-F238E27FC236}">
                      <a16:creationId xmlns:a16="http://schemas.microsoft.com/office/drawing/2014/main" id="{1E80DCCC-EE3F-A6AC-6E7D-A0BE15E72F8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578328" y="3901189"/>
                  <a:ext cx="1661973" cy="5532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 </a:t>
                  </a: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𝜋</m:t>
                      </m:r>
                    </m:oMath>
                  </a14:m>
                  <a:b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28" name="Segnaposto contenuto 2">
                  <a:extLst>
                    <a:ext uri="{FF2B5EF4-FFF2-40B4-BE49-F238E27FC236}">
                      <a16:creationId xmlns:a16="http://schemas.microsoft.com/office/drawing/2014/main" id="{1E80DCCC-EE3F-A6AC-6E7D-A0BE15E72F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8328" y="3901189"/>
                  <a:ext cx="1661973" cy="553273"/>
                </a:xfrm>
                <a:prstGeom prst="rect">
                  <a:avLst/>
                </a:prstGeom>
                <a:blipFill>
                  <a:blip r:embed="rId14"/>
                  <a:stretch>
                    <a:fillRect l="-5495" t="-15385" b="-26374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9AFE2C73-B7D4-095F-F5FB-EEF933A4878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br>
                    <a:rPr lang="it-IT" sz="2400" i="1" dirty="0">
                      <a:solidFill>
                        <a:srgbClr val="525450"/>
                      </a:solidFill>
                      <a:latin typeface="Cambria Math" panose="02040503050406030204" pitchFamily="18" charset="0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9AFE2C73-B7D4-095F-F5FB-EEF933A487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  <a:blipFill>
                  <a:blip r:embed="rId15"/>
                  <a:stretch>
                    <a:fillRect l="-94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Segnaposto contenuto 2">
                  <a:extLst>
                    <a:ext uri="{FF2B5EF4-FFF2-40B4-BE49-F238E27FC236}">
                      <a16:creationId xmlns:a16="http://schemas.microsoft.com/office/drawing/2014/main" id="{1BE8B3F5-7E9C-2F8E-47F7-F689B129889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27272" y="3879779"/>
                  <a:ext cx="1880737" cy="46097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0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1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𝜋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8" name="Segnaposto contenuto 2">
                  <a:extLst>
                    <a:ext uri="{FF2B5EF4-FFF2-40B4-BE49-F238E27FC236}">
                      <a16:creationId xmlns:a16="http://schemas.microsoft.com/office/drawing/2014/main" id="{1BE8B3F5-7E9C-2F8E-47F7-F689B12988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7272" y="3879779"/>
                  <a:ext cx="1880737" cy="46097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31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D2965-0569-04D3-FBA9-5E7AF818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95" y="1846"/>
            <a:ext cx="4360224" cy="1305771"/>
          </a:xfrm>
        </p:spPr>
        <p:txBody>
          <a:bodyPr/>
          <a:lstStyle/>
          <a:p>
            <a:r>
              <a:rPr lang="it-IT" err="1">
                <a:solidFill>
                  <a:srgbClr val="525450"/>
                </a:solidFill>
                <a:cs typeface="Calibri Light"/>
              </a:rPr>
              <a:t>Removing</a:t>
            </a:r>
            <a:r>
              <a:rPr lang="it-IT">
                <a:solidFill>
                  <a:srgbClr val="525450"/>
                </a:solidFill>
                <a:cs typeface="Calibri Light"/>
              </a:rPr>
              <a:t> the TTP</a:t>
            </a:r>
            <a:endParaRPr lang="it-IT"/>
          </a:p>
        </p:txBody>
      </p:sp>
      <p:pic>
        <p:nvPicPr>
          <p:cNvPr id="5" name="Elemento grafico 19" descr="Cucciolo di orso sorridente">
            <a:extLst>
              <a:ext uri="{FF2B5EF4-FFF2-40B4-BE49-F238E27FC236}">
                <a16:creationId xmlns:a16="http://schemas.microsoft.com/office/drawing/2014/main" id="{0BCEB247-1D75-37AC-B891-85D9303AF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184573" y="2450646"/>
            <a:ext cx="1619250" cy="1628775"/>
          </a:xfrm>
          <a:prstGeom prst="rect">
            <a:avLst/>
          </a:prstGeom>
        </p:spPr>
      </p:pic>
      <p:pic>
        <p:nvPicPr>
          <p:cNvPr id="7" name="Elemento grafico 20" descr="Scimmia giocattolo">
            <a:extLst>
              <a:ext uri="{FF2B5EF4-FFF2-40B4-BE49-F238E27FC236}">
                <a16:creationId xmlns:a16="http://schemas.microsoft.com/office/drawing/2014/main" id="{FEF09696-6DEB-9D29-B9FD-D60C5080C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8648" y="2450646"/>
            <a:ext cx="1638300" cy="1628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𝑏</m:t>
                      </m:r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0" name="Segnaposto contenuto 2">
                <a:extLst>
                  <a:ext uri="{FF2B5EF4-FFF2-40B4-BE49-F238E27FC236}">
                    <a16:creationId xmlns:a16="http://schemas.microsoft.com/office/drawing/2014/main" id="{2D1E5105-468B-8BFA-98B0-75FF644C5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60" y="3130035"/>
                <a:ext cx="428625" cy="5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392531C-0410-5E42-F64F-74F5A6D0E989}"/>
              </a:ext>
            </a:extLst>
          </p:cNvPr>
          <p:cNvSpPr txBox="1">
            <a:spLocks/>
          </p:cNvSpPr>
          <p:nvPr/>
        </p:nvSpPr>
        <p:spPr>
          <a:xfrm>
            <a:off x="749767" y="1023401"/>
            <a:ext cx="2333625" cy="5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>
                <a:solidFill>
                  <a:srgbClr val="525450"/>
                </a:solidFill>
                <a:cs typeface="Calibri"/>
              </a:rPr>
              <a:t>Third </a:t>
            </a:r>
            <a:r>
              <a:rPr lang="it-IT" sz="2400" err="1">
                <a:solidFill>
                  <a:srgbClr val="525450"/>
                </a:solidFill>
                <a:cs typeface="Calibri"/>
              </a:rPr>
              <a:t>try</a:t>
            </a:r>
            <a:endParaRPr lang="it-IT" err="1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8E511AC-1D18-A88F-3C32-F13B7CABADD2}"/>
              </a:ext>
            </a:extLst>
          </p:cNvPr>
          <p:cNvSpPr/>
          <p:nvPr/>
        </p:nvSpPr>
        <p:spPr>
          <a:xfrm>
            <a:off x="4981006" y="1348463"/>
            <a:ext cx="2966872" cy="1172913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53534" y="1656752"/>
                <a:ext cx="2869625" cy="870261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        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Generates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0</m:t>
                        </m:r>
                      </m:sub>
                    </m:sSub>
                    <m:r>
                      <a:rPr lang="it-IT" sz="2400" i="1" dirty="0" smtClean="0">
                        <a:solidFill>
                          <a:srgbClr val="525450"/>
                        </a:solidFill>
                        <a:latin typeface="Cambria Math" panose="02040503050406030204" pitchFamily="18" charset="0"/>
                        <a:cs typeface="Calibri"/>
                      </a:rPr>
                      <m:t>,</m:t>
                    </m:r>
                    <m:sSub>
                      <m:sSubPr>
                        <m:ctrlP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Pr>
                      <m:e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in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different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 </a:t>
                </a:r>
                <a:r>
                  <a:rPr lang="it-IT" sz="2400" dirty="0" err="1">
                    <a:solidFill>
                      <a:srgbClr val="525450"/>
                    </a:solidFill>
                    <a:cs typeface="Calibri"/>
                  </a:rPr>
                  <a:t>orbits</a:t>
                </a:r>
                <a:r>
                  <a:rPr lang="it-IT" sz="2400" dirty="0">
                    <a:solidFill>
                      <a:srgbClr val="525450"/>
                    </a:solidFill>
                    <a:cs typeface="Calibri"/>
                  </a:rPr>
                  <a:t>.</a:t>
                </a:r>
                <a:endParaRPr lang="it-IT" dirty="0">
                  <a:cs typeface="Calibri" panose="020F0502020204030204"/>
                </a:endParaRPr>
              </a:p>
            </p:txBody>
          </p:sp>
        </mc:Choice>
        <mc:Fallback xmlns="">
          <p:sp>
            <p:nvSpPr>
              <p:cNvPr id="13" name="Segnaposto contenuto 2">
                <a:extLst>
                  <a:ext uri="{FF2B5EF4-FFF2-40B4-BE49-F238E27FC236}">
                    <a16:creationId xmlns:a16="http://schemas.microsoft.com/office/drawing/2014/main" id="{B2488111-F6A2-EAC1-2DDB-D1CB7C42E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534" y="1656752"/>
                <a:ext cx="2869625" cy="870261"/>
              </a:xfrm>
              <a:prstGeom prst="rect">
                <a:avLst/>
              </a:prstGeom>
              <a:blipFill>
                <a:blip r:embed="rId7"/>
                <a:stretch>
                  <a:fillRect l="-3185" t="-9790" b="-20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Elemento grafico 19" descr="Cucciolo di orso sorridente">
            <a:extLst>
              <a:ext uri="{FF2B5EF4-FFF2-40B4-BE49-F238E27FC236}">
                <a16:creationId xmlns:a16="http://schemas.microsoft.com/office/drawing/2014/main" id="{5B7BB5EF-4268-6B62-1F36-42047FA59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27716" y="1253217"/>
            <a:ext cx="995796" cy="1005321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31B63429-7338-3E0E-AB2F-7FC77E629D4B}"/>
              </a:ext>
            </a:extLst>
          </p:cNvPr>
          <p:cNvGrpSpPr/>
          <p:nvPr/>
        </p:nvGrpSpPr>
        <p:grpSpPr>
          <a:xfrm>
            <a:off x="7694075" y="603411"/>
            <a:ext cx="3794506" cy="2628319"/>
            <a:chOff x="7694075" y="603411"/>
            <a:chExt cx="3794506" cy="2628319"/>
          </a:xfrm>
        </p:grpSpPr>
        <p:sp>
          <p:nvSpPr>
            <p:cNvPr id="23" name="Rettangolo con angoli arrotondati 22">
              <a:extLst>
                <a:ext uri="{FF2B5EF4-FFF2-40B4-BE49-F238E27FC236}">
                  <a16:creationId xmlns:a16="http://schemas.microsoft.com/office/drawing/2014/main" id="{98723C12-BAE8-2FF6-30E3-A230229C382F}"/>
                </a:ext>
              </a:extLst>
            </p:cNvPr>
            <p:cNvSpPr/>
            <p:nvPr/>
          </p:nvSpPr>
          <p:spPr>
            <a:xfrm>
              <a:off x="8900730" y="603411"/>
              <a:ext cx="2587851" cy="1341395"/>
            </a:xfrm>
            <a:prstGeom prst="roundRect">
              <a:avLst/>
            </a:prstGeom>
            <a:solidFill>
              <a:srgbClr val="FD52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27" name="Segnaposto contenuto 2">
              <a:extLst>
                <a:ext uri="{FF2B5EF4-FFF2-40B4-BE49-F238E27FC236}">
                  <a16:creationId xmlns:a16="http://schemas.microsoft.com/office/drawing/2014/main" id="{8D96BAC5-4273-22C2-BE52-421D4C91B042}"/>
                </a:ext>
              </a:extLst>
            </p:cNvPr>
            <p:cNvSpPr txBox="1">
              <a:spLocks/>
            </p:cNvSpPr>
            <p:nvPr/>
          </p:nvSpPr>
          <p:spPr>
            <a:xfrm>
              <a:off x="9830679" y="657370"/>
              <a:ext cx="1057275" cy="3326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b="1" dirty="0" err="1">
                  <a:solidFill>
                    <a:srgbClr val="FDFFF7"/>
                  </a:solidFill>
                  <a:cs typeface="Calibri"/>
                </a:rPr>
                <a:t>Issue</a:t>
              </a:r>
              <a:endParaRPr lang="it-IT" b="1" dirty="0">
                <a:solidFill>
                  <a:srgbClr val="FDFFF7"/>
                </a:solidFill>
                <a:cs typeface="Calibri"/>
              </a:endParaRPr>
            </a:p>
          </p:txBody>
        </p:sp>
        <p:sp>
          <p:nvSpPr>
            <p:cNvPr id="31" name="Segnaposto contenuto 2">
              <a:extLst>
                <a:ext uri="{FF2B5EF4-FFF2-40B4-BE49-F238E27FC236}">
                  <a16:creationId xmlns:a16="http://schemas.microsoft.com/office/drawing/2014/main" id="{82D168BF-4CB9-9827-FABF-08C0A4DC492C}"/>
                </a:ext>
              </a:extLst>
            </p:cNvPr>
            <p:cNvSpPr txBox="1">
              <a:spLocks/>
            </p:cNvSpPr>
            <p:nvPr/>
          </p:nvSpPr>
          <p:spPr>
            <a:xfrm>
              <a:off x="8996191" y="964767"/>
              <a:ext cx="2406360" cy="79109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000" dirty="0">
                  <a:solidFill>
                    <a:srgbClr val="FDFFF7"/>
                  </a:solidFill>
                  <a:cs typeface="Calibri"/>
                </a:rPr>
                <a:t>Interaction!</a:t>
              </a:r>
            </a:p>
            <a:p>
              <a:pPr marL="0" indent="0">
                <a:buNone/>
              </a:pPr>
              <a:r>
                <a:rPr lang="it-IT" sz="2000" dirty="0" err="1">
                  <a:solidFill>
                    <a:srgbClr val="FDFFF7"/>
                  </a:solidFill>
                  <a:cs typeface="Calibri"/>
                </a:rPr>
                <a:t>As</a:t>
              </a:r>
              <a:r>
                <a:rPr lang="it-IT" sz="2000" dirty="0">
                  <a:solidFill>
                    <a:srgbClr val="FDFFF7"/>
                  </a:solidFill>
                  <a:cs typeface="Calibri"/>
                </a:rPr>
                <a:t> in [BY91, JQSY19</a:t>
              </a:r>
              <a:r>
                <a:rPr lang="it-IT" sz="2000" dirty="0">
                  <a:solidFill>
                    <a:srgbClr val="FDFFF7"/>
                  </a:solidFill>
                  <a:ea typeface="+mn-lt"/>
                  <a:cs typeface="+mn-lt"/>
                </a:rPr>
                <a:t>].</a:t>
              </a:r>
              <a:endParaRPr lang="it-IT" sz="2000" dirty="0">
                <a:solidFill>
                  <a:srgbClr val="FDFFF7"/>
                </a:solidFill>
                <a:cs typeface="Calibri"/>
              </a:endParaRPr>
            </a:p>
          </p:txBody>
        </p:sp>
        <p:cxnSp>
          <p:nvCxnSpPr>
            <p:cNvPr id="29" name="Connettore 2 28">
              <a:extLst>
                <a:ext uri="{FF2B5EF4-FFF2-40B4-BE49-F238E27FC236}">
                  <a16:creationId xmlns:a16="http://schemas.microsoft.com/office/drawing/2014/main" id="{715BE828-4F6E-9C7A-66E1-DEB7FBBF7C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94075" y="2029231"/>
              <a:ext cx="1208068" cy="1202499"/>
            </a:xfrm>
            <a:prstGeom prst="straightConnector1">
              <a:avLst/>
            </a:prstGeom>
            <a:ln w="28575">
              <a:solidFill>
                <a:srgbClr val="FD524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20194D0-CE2E-7282-89AD-962BC680C608}"/>
              </a:ext>
            </a:extLst>
          </p:cNvPr>
          <p:cNvSpPr/>
          <p:nvPr/>
        </p:nvSpPr>
        <p:spPr>
          <a:xfrm>
            <a:off x="992877" y="1655242"/>
            <a:ext cx="2105911" cy="796861"/>
          </a:xfrm>
          <a:prstGeom prst="roundRect">
            <a:avLst/>
          </a:prstGeom>
          <a:solidFill>
            <a:srgbClr val="59FF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FF5F56D6-2ABC-56BB-2C2D-733F30C50291}"/>
              </a:ext>
            </a:extLst>
          </p:cNvPr>
          <p:cNvSpPr txBox="1">
            <a:spLocks/>
          </p:cNvSpPr>
          <p:nvPr/>
        </p:nvSpPr>
        <p:spPr>
          <a:xfrm>
            <a:off x="1109615" y="1750641"/>
            <a:ext cx="2076450" cy="304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solidFill>
                  <a:srgbClr val="525450"/>
                </a:solidFill>
                <a:cs typeface="Calibri"/>
              </a:rPr>
              <a:t>Public </a:t>
            </a:r>
            <a:r>
              <a:rPr lang="it-IT" b="1" dirty="0" err="1">
                <a:solidFill>
                  <a:srgbClr val="525450"/>
                </a:solidFill>
                <a:cs typeface="Calibri"/>
              </a:rPr>
              <a:t>parameters</a:t>
            </a: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it-IT" b="1" dirty="0">
              <a:solidFill>
                <a:srgbClr val="525450"/>
              </a:solidFill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egnaposto contenuto 2">
                <a:extLst>
                  <a:ext uri="{FF2B5EF4-FFF2-40B4-BE49-F238E27FC236}">
                    <a16:creationId xmlns:a16="http://schemas.microsoft.com/office/drawing/2014/main" id="{C69D4958-45E6-7E18-423E-B27EDD68EE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𝐺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𝑋</m:t>
                          </m:r>
                          <m:r>
                            <a:rPr lang="it-IT" sz="2400" i="1" dirty="0" smtClean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,⋆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rgbClr val="525450"/>
                  </a:solidFill>
                  <a:cs typeface="Calibri"/>
                </a:endParaRPr>
              </a:p>
            </p:txBody>
          </p:sp>
        </mc:Choice>
        <mc:Fallback xmlns="">
          <p:sp>
            <p:nvSpPr>
              <p:cNvPr id="33" name="Segnaposto contenuto 2">
                <a:extLst>
                  <a:ext uri="{FF2B5EF4-FFF2-40B4-BE49-F238E27FC236}">
                    <a16:creationId xmlns:a16="http://schemas.microsoft.com/office/drawing/2014/main" id="{C69D4958-45E6-7E18-423E-B27EDD68E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83" y="1978174"/>
                <a:ext cx="1642508" cy="5041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po 15">
            <a:extLst>
              <a:ext uri="{FF2B5EF4-FFF2-40B4-BE49-F238E27FC236}">
                <a16:creationId xmlns:a16="http://schemas.microsoft.com/office/drawing/2014/main" id="{728781A9-9F9D-3B20-33DA-C53BCCC68E76}"/>
              </a:ext>
            </a:extLst>
          </p:cNvPr>
          <p:cNvGrpSpPr/>
          <p:nvPr/>
        </p:nvGrpSpPr>
        <p:grpSpPr>
          <a:xfrm>
            <a:off x="977378" y="3725038"/>
            <a:ext cx="8097009" cy="1211588"/>
            <a:chOff x="977378" y="3725038"/>
            <a:chExt cx="8097009" cy="1211588"/>
          </a:xfrm>
        </p:grpSpPr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4E0769DD-C739-C6B3-9E7D-18CA4E988FFF}"/>
                </a:ext>
              </a:extLst>
            </p:cNvPr>
            <p:cNvCxnSpPr/>
            <p:nvPr/>
          </p:nvCxnSpPr>
          <p:spPr>
            <a:xfrm flipV="1">
              <a:off x="4910550" y="4263895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Segnaposto contenuto 2">
              <a:extLst>
                <a:ext uri="{FF2B5EF4-FFF2-40B4-BE49-F238E27FC236}">
                  <a16:creationId xmlns:a16="http://schemas.microsoft.com/office/drawing/2014/main" id="{175C0727-A80C-932B-040C-CE1864CBEA35}"/>
                </a:ext>
              </a:extLst>
            </p:cNvPr>
            <p:cNvSpPr txBox="1">
              <a:spLocks/>
            </p:cNvSpPr>
            <p:nvPr/>
          </p:nvSpPr>
          <p:spPr>
            <a:xfrm>
              <a:off x="977378" y="3725038"/>
              <a:ext cx="2333625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Commit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 </a:t>
              </a:r>
              <a:r>
                <a:rPr lang="it-IT" sz="240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Segnaposto contenuto 2">
                  <a:extLst>
                    <a:ext uri="{FF2B5EF4-FFF2-40B4-BE49-F238E27FC236}">
                      <a16:creationId xmlns:a16="http://schemas.microsoft.com/office/drawing/2014/main" id="{D41CC58E-F54A-B3BA-F183-0A8784CB109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 xmlns:m="http://schemas.openxmlformats.org/officeDocument/2006/math">
                      <m:r>
                        <a:rPr lang="it-IT" sz="2400" i="1" dirty="0" smtClean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𝑔</m:t>
                      </m:r>
                    </m:oMath>
                  </a14:m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bPr>
                        <m:e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←</m:t>
                          </m:r>
                        </m:e>
                        <m:sub>
                          <m:r>
                            <a:rPr lang="it-IT" sz="2400" i="1" dirty="0">
                              <a:solidFill>
                                <a:srgbClr val="5254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  <m:t>$</m:t>
                          </m:r>
                        </m:sub>
                      </m:sSub>
                      <m:r>
                        <a:rPr lang="it-IT" sz="2400" i="1" dirty="0">
                          <a:solidFill>
                            <a:srgbClr val="525450"/>
                          </a:solidFill>
                          <a:latin typeface="Cambria Math" panose="02040503050406030204" pitchFamily="18" charset="0"/>
                          <a:cs typeface="Calibri"/>
                        </a:rPr>
                        <m:t>𝐺</m:t>
                      </m:r>
                    </m:oMath>
                  </a14:m>
                  <a:br>
                    <a:rPr lang="it-IT" sz="2400" i="1" dirty="0">
                      <a:solidFill>
                        <a:srgbClr val="525450"/>
                      </a:solidFill>
                      <a:latin typeface="Cambria Math" panose="02040503050406030204" pitchFamily="18" charset="0"/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ea typeface="Calibri"/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39" name="Segnaposto contenuto 2">
                  <a:extLst>
                    <a:ext uri="{FF2B5EF4-FFF2-40B4-BE49-F238E27FC236}">
                      <a16:creationId xmlns:a16="http://schemas.microsoft.com/office/drawing/2014/main" id="{D41CC58E-F54A-B3BA-F183-0A8784CB10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715" y="3980639"/>
                  <a:ext cx="1926043" cy="955987"/>
                </a:xfrm>
                <a:prstGeom prst="rect">
                  <a:avLst/>
                </a:prstGeom>
                <a:blipFill>
                  <a:blip r:embed="rId10"/>
                  <a:stretch>
                    <a:fillRect l="-949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BFB322A7-B651-AF61-9A70-BDC015A4B1B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15460" y="3892035"/>
                  <a:ext cx="4286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4" name="Segnaposto contenuto 2">
                  <a:extLst>
                    <a:ext uri="{FF2B5EF4-FFF2-40B4-BE49-F238E27FC236}">
                      <a16:creationId xmlns:a16="http://schemas.microsoft.com/office/drawing/2014/main" id="{BFB322A7-B651-AF61-9A70-BDC015A4B1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5460" y="3892035"/>
                  <a:ext cx="428625" cy="50410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Segnaposto contenuto 2">
                  <a:extLst>
                    <a:ext uri="{FF2B5EF4-FFF2-40B4-BE49-F238E27FC236}">
                      <a16:creationId xmlns:a16="http://schemas.microsoft.com/office/drawing/2014/main" id="{540A8E1E-2C18-3F2A-53B8-0D9B8F80729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5762" y="4016081"/>
                  <a:ext cx="42862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5" name="Segnaposto contenuto 2">
                  <a:extLst>
                    <a:ext uri="{FF2B5EF4-FFF2-40B4-BE49-F238E27FC236}">
                      <a16:creationId xmlns:a16="http://schemas.microsoft.com/office/drawing/2014/main" id="{540A8E1E-2C18-3F2A-53B8-0D9B8F8072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5762" y="4016081"/>
                  <a:ext cx="428625" cy="50410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D6E40CB5-0CF8-2A80-5687-9197977932F3}"/>
              </a:ext>
            </a:extLst>
          </p:cNvPr>
          <p:cNvGrpSpPr/>
          <p:nvPr/>
        </p:nvGrpSpPr>
        <p:grpSpPr>
          <a:xfrm>
            <a:off x="1015478" y="4888428"/>
            <a:ext cx="9535896" cy="1033443"/>
            <a:chOff x="1015478" y="4888428"/>
            <a:chExt cx="9535896" cy="1033443"/>
          </a:xfrm>
        </p:grpSpPr>
        <p:sp>
          <p:nvSpPr>
            <p:cNvPr id="18" name="Segnaposto contenuto 2">
              <a:extLst>
                <a:ext uri="{FF2B5EF4-FFF2-40B4-BE49-F238E27FC236}">
                  <a16:creationId xmlns:a16="http://schemas.microsoft.com/office/drawing/2014/main" id="{6C7B12F1-320F-9E7F-B46D-5B4547278195}"/>
                </a:ext>
              </a:extLst>
            </p:cNvPr>
            <p:cNvSpPr txBox="1">
              <a:spLocks/>
            </p:cNvSpPr>
            <p:nvPr/>
          </p:nvSpPr>
          <p:spPr>
            <a:xfrm>
              <a:off x="1015478" y="5417767"/>
              <a:ext cx="2133600" cy="50410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Opening </a:t>
              </a:r>
              <a:r>
                <a:rPr lang="it-IT" sz="2400" dirty="0" err="1">
                  <a:solidFill>
                    <a:srgbClr val="525450"/>
                  </a:solidFill>
                  <a:cs typeface="Calibri"/>
                </a:rPr>
                <a:t>phase</a:t>
              </a:r>
              <a:r>
                <a:rPr lang="it-IT" sz="2400" dirty="0">
                  <a:solidFill>
                    <a:srgbClr val="525450"/>
                  </a:solidFill>
                  <a:cs typeface="Calibri"/>
                </a:rPr>
                <a:t>:</a:t>
              </a: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9BD974D8-09EF-FE5A-FCEB-34688FCAC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5784" y="5708973"/>
              <a:ext cx="3533775" cy="9525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336FFC34-0E46-B9B3-662B-2FE3ABD0BB75}"/>
                </a:ext>
              </a:extLst>
            </p:cNvPr>
            <p:cNvCxnSpPr/>
            <p:nvPr/>
          </p:nvCxnSpPr>
          <p:spPr>
            <a:xfrm flipV="1">
              <a:off x="1213510" y="4888428"/>
              <a:ext cx="9115425" cy="38100"/>
            </a:xfrm>
            <a:prstGeom prst="straightConnector1">
              <a:avLst/>
            </a:prstGeom>
            <a:ln w="28575">
              <a:solidFill>
                <a:srgbClr val="5254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Segnaposto contenuto 2">
                  <a:extLst>
                    <a:ext uri="{FF2B5EF4-FFF2-40B4-BE49-F238E27FC236}">
                      <a16:creationId xmlns:a16="http://schemas.microsoft.com/office/drawing/2014/main" id="{70148B9D-D6EC-596A-B0D6-AB3EE677092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𝑏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 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38" name="Segnaposto contenuto 2">
                  <a:extLst>
                    <a:ext uri="{FF2B5EF4-FFF2-40B4-BE49-F238E27FC236}">
                      <a16:creationId xmlns:a16="http://schemas.microsoft.com/office/drawing/2014/main" id="{70148B9D-D6EC-596A-B0D6-AB3EE67709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03" y="5299014"/>
                  <a:ext cx="714375" cy="50410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Segnaposto contenuto 2">
                  <a:extLst>
                    <a:ext uri="{FF2B5EF4-FFF2-40B4-BE49-F238E27FC236}">
                      <a16:creationId xmlns:a16="http://schemas.microsoft.com/office/drawing/2014/main" id="{B40C7B90-2281-B1B8-2A7E-DE966E1F891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  <a:t>Checks</a:t>
                  </a:r>
                  <a:br>
                    <a:rPr lang="it-IT" sz="2400" dirty="0">
                      <a:solidFill>
                        <a:srgbClr val="525450"/>
                      </a:solidFill>
                      <a:cs typeface="Calibri"/>
                    </a:rPr>
                  </a:b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𝑐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=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𝑔</m:t>
                        </m:r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⋆</m:t>
                        </m:r>
                        <m:sSub>
                          <m:sSubPr>
                            <m:ctrlP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err="1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it-IT" sz="2400" dirty="0" err="1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7" name="Segnaposto contenuto 2">
                  <a:extLst>
                    <a:ext uri="{FF2B5EF4-FFF2-40B4-BE49-F238E27FC236}">
                      <a16:creationId xmlns:a16="http://schemas.microsoft.com/office/drawing/2014/main" id="{B40C7B90-2281-B1B8-2A7E-DE966E1F89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873" y="5217371"/>
                  <a:ext cx="1834501" cy="553273"/>
                </a:xfrm>
                <a:prstGeom prst="rect">
                  <a:avLst/>
                </a:prstGeom>
                <a:blipFill>
                  <a:blip r:embed="rId14"/>
                  <a:stretch>
                    <a:fillRect l="-5316" t="-15385" b="-4395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6CFBC77B-C512-0786-C2A4-D365FC4777B7}"/>
              </a:ext>
            </a:extLst>
          </p:cNvPr>
          <p:cNvGrpSpPr/>
          <p:nvPr/>
        </p:nvGrpSpPr>
        <p:grpSpPr>
          <a:xfrm>
            <a:off x="5021633" y="2943913"/>
            <a:ext cx="3295650" cy="504104"/>
            <a:chOff x="5021633" y="2943913"/>
            <a:chExt cx="3295650" cy="504104"/>
          </a:xfrm>
        </p:grpSpPr>
        <p:cxnSp>
          <p:nvCxnSpPr>
            <p:cNvPr id="21" name="Connettore 2 20">
              <a:extLst>
                <a:ext uri="{FF2B5EF4-FFF2-40B4-BE49-F238E27FC236}">
                  <a16:creationId xmlns:a16="http://schemas.microsoft.com/office/drawing/2014/main" id="{BBBACE68-4A05-2A56-FB42-F9BEB6496F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1633" y="3335887"/>
              <a:ext cx="3295650" cy="0"/>
            </a:xfrm>
            <a:prstGeom prst="straightConnector1">
              <a:avLst/>
            </a:prstGeom>
            <a:ln w="28575">
              <a:solidFill>
                <a:srgbClr val="5254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Segnaposto contenuto 2">
                  <a:extLst>
                    <a:ext uri="{FF2B5EF4-FFF2-40B4-BE49-F238E27FC236}">
                      <a16:creationId xmlns:a16="http://schemas.microsoft.com/office/drawing/2014/main" id="{1193D22F-DD73-592A-3A40-944FD4DAE9F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147111" y="2943913"/>
                  <a:ext cx="1376694" cy="50410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0</m:t>
                            </m:r>
                          </m:sub>
                        </m:sSub>
                        <m:r>
                          <a:rPr lang="it-IT" sz="2400" i="1" dirty="0" smtClean="0">
                            <a:solidFill>
                              <a:srgbClr val="52545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,</m:t>
                        </m:r>
                        <m:sSub>
                          <m:sSubPr>
                            <m:ctrlP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i="1" dirty="0" smtClean="0">
                                <a:solidFill>
                                  <a:srgbClr val="525450"/>
                                </a:solidFill>
                                <a:latin typeface="Cambria Math" panose="02040503050406030204" pitchFamily="18" charset="0"/>
                                <a:cs typeface="Calibri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it-IT" sz="2400" dirty="0">
                    <a:solidFill>
                      <a:srgbClr val="525450"/>
                    </a:solidFill>
                    <a:cs typeface="Calibri"/>
                  </a:endParaRPr>
                </a:p>
              </p:txBody>
            </p:sp>
          </mc:Choice>
          <mc:Fallback xmlns="">
            <p:sp>
              <p:nvSpPr>
                <p:cNvPr id="48" name="Segnaposto contenuto 2">
                  <a:extLst>
                    <a:ext uri="{FF2B5EF4-FFF2-40B4-BE49-F238E27FC236}">
                      <a16:creationId xmlns:a16="http://schemas.microsoft.com/office/drawing/2014/main" id="{1193D22F-DD73-592A-3A40-944FD4DAE9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7111" y="2943913"/>
                  <a:ext cx="1376694" cy="50410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587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496E228-CD91-41AC-9972-BCBFF24C95A0}">
  <we:reference id="WA200004052" version="1.0.0.2" store="it-IT" storeType="omex"/>
  <we:alternateReferences/>
  <we:properties>
    <we:property name="holatex.main" value="{&quot;pictures&quot;:[{&quot;name&quot;:&quot;Latex&quot;,&quot;code&quot;:&quot;\\definecolor{abba}{HTML}{525450}\n\\begin{document}\n\\center\n\\Large\n\n\\color{abba}\n$\\star:G\\times X \\to X$\n\n\\end{document}&quot;},{&quot;name&quot;:&quot;Latex&quot;,&quot;code&quot;:&quot;\\definecolor{abba}{HTML}{525450}\n\\begin{document}\n\\center\n\\Large\n\n\\color{abba}\n\\centering a\n\n$\\star:G\\times X \\to X$\n\n\\centering a\n\\end{document}&quot;},{&quot;name&quot;:&quot;Latex&quot;,&quot;code&quot;:&quot;\\definecolor{abba}{HTML}{525450}\n\\begin{document}\n\\center\n\\Large\n\n\\color{abba}\n\\centering a\n\n$g,x_0,x_1=g\\star x_0$\n\n\\centering a\n\\end{document}&quot;},{&quot;name&quot;:&quot;Latex&quot;,&quot;code&quot;:&quot;\\definecolor{abba}{HTML}{525450}\n\\begin{document}\n\\center\n\\Large\n\n\\color{abba}\n\\centering a\n\n$x_0,x_1,\\pi$\n\n\\centering a\n\\end{document}&quot;},{&quot;name&quot;:&quot;Latex&quot;,&quot;code&quot;:&quot;\\definecolor{abba}{HTML}{525450}\n\\begin{document}\n\\center\n\\Large\n\n\\color{abba}\n\\centering a\n\n$h$\n$c=h\\star x_b$\n\n\\centering a\n\\end{document}&quot;},{&quot;name&quot;:&quot;Latex&quot;,&quot;code&quot;:&quot;\\definecolor{abba}{HTML}{525450}\n\\begin{document}\n\\center\n\\Large\n\n\\color{abba}\n\\centering a\n\n\n$c=h\\star x_b$\n\n\\centering a\n\\end{document}&quot;},{&quot;name&quot;:&quot;Latex&quot;,&quot;code&quot;:&quot;\\definecolor{abba}{HTML}{525450}\n\\definecolor{baab}{HTML}{FDFFF7}\n\\begin{document}\n\\center\n\\Large\n\n\\color{baab}\n\\centering a\n\n\n$$T = \\sum_{i=1}^r a_i\\otimes b_i\\otimes c_i$$\n\n\\centering a\n\\end{document}&quot;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Widescreen</PresentationFormat>
  <Paragraphs>183</Paragraphs>
  <Slides>15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sans-serif</vt:lpstr>
      <vt:lpstr>Tema di Office</vt:lpstr>
      <vt:lpstr>Non-Interactive Commitment from Non-Transitive Group Actions</vt:lpstr>
      <vt:lpstr>Group actions in Cryptography</vt:lpstr>
      <vt:lpstr>On the Transitive Property</vt:lpstr>
      <vt:lpstr>Commitment Scheme</vt:lpstr>
      <vt:lpstr>Bit Commitment from GAs [BY91, JQSY19]</vt:lpstr>
      <vt:lpstr>A first attempt</vt:lpstr>
      <vt:lpstr>Removing the TTP</vt:lpstr>
      <vt:lpstr>Removing the TTP</vt:lpstr>
      <vt:lpstr>Removing the TTP</vt:lpstr>
      <vt:lpstr>The Framework</vt:lpstr>
      <vt:lpstr>Pseudorandom Assumption</vt:lpstr>
      <vt:lpstr>Bit commitment from GACE</vt:lpstr>
      <vt:lpstr>A concrete instantiation (tensors!)</vt:lpstr>
      <vt:lpstr>Recap</vt:lpstr>
      <vt:lpstr>On the Transitive Property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Giuseppe D'Alconzo</cp:lastModifiedBy>
  <cp:revision>217</cp:revision>
  <dcterms:created xsi:type="dcterms:W3CDTF">2023-06-16T16:04:10Z</dcterms:created>
  <dcterms:modified xsi:type="dcterms:W3CDTF">2023-12-02T12:12:37Z</dcterms:modified>
</cp:coreProperties>
</file>