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6A0792-BF98-964F-DAEB-54B84F12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43D7-ED8D-4D55-8CB9-26325F54239C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9B4D45-287A-39F8-AEB2-8E174A378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9A6485-6A47-CD4C-048D-CA57A8AC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E7DF-3EFB-4344-B259-E63AAED148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6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9D222B-6209-E1E2-489C-94B17D9A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98F47-EFBE-4CFB-ADA9-67A008005F17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F16035-E0A9-49CB-5097-5521ACD0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42E1C2-7696-0C07-297E-078FCD83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6057-AFAB-430B-B910-0642311F64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59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368F7F-3679-311B-C9FD-C49780F4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720C-D532-42D0-9D67-7E0C9A27C49E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1DCA21-B7A2-B7F4-F78E-C868ABEB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B6770E-6734-88B2-C0DB-B5EF27C9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7244-BD68-4F70-9382-F10E892678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1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B82A4C-9F92-4763-984D-86FE1C34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5B83-C61A-4387-93B8-D9C5C40BED04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0F9F93-2F0B-2D1D-4858-819C5F42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721C1A-7386-4631-D5E1-68D7DDD2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E2340-37DD-4DA7-83E6-48B621C32A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0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79C98B-608A-EA43-D3DB-1738F640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AACF-10FF-4514-A5A1-B61BC9E6528B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BA22C4-B939-371F-6B47-30720D13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D23DF9-642D-734B-FFD8-751985F5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F1C8-CA94-4A6E-BA02-B25BE85DE1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52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530597-D697-EDC7-A27F-229E57DF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44DA2-5D3F-46A8-B339-5A6398FB3279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757F92-7993-E3DD-7875-31DD92AE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90D747-D919-01CB-8ED3-BDDA70CF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E955-0615-410A-A16C-D22A757529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89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28482C6-B0DA-69C2-556E-610AE097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3C07-9B9D-40DE-B6CC-5AFE51319E35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7E3884-CACE-A2EF-24A3-9A636283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B0E7A82-4A63-2CA8-6E4B-24064772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6B3A-DAA8-47D4-B5F4-769DCD32F8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2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C65A7F-6518-5872-B0A1-A1EB296F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BFFD5-7F3C-4B5F-ADF9-0D5F18AF4C4A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9057C5C-98C5-1647-120F-F33C4194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B31EE3B-5DA1-629B-7799-78A03E6C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EB10-5953-4F96-AA3A-D6B7BC0E17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43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79287DC-56A6-C81C-CD8C-034F7CB9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F98B-A01F-4FBD-BFF3-65397819639E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C24FDB3-EA6F-18E3-81B6-D30DC6AB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4A978A-3A0E-63FB-1E03-B0B727A0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C313-C270-44B3-B935-8CF036D25D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91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0B85A4-CF44-6E91-EBD0-87F76ADD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DF09-7B2F-4C8F-BE20-9D321AD8F842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E7511D-92B3-DC8D-AEF5-96618B98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C12C5D-CDC1-2950-9A53-06F0C6DD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ED01-F0FE-4661-94F7-BBC5571861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5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A6E446-BA93-21EF-CFA9-1E33EA8D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E8ECF-90A2-46D8-8D65-C53CD68AB7E3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097EC2-C98A-2914-F6D5-1AD6B44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1AFB7E-8E92-AE3A-6B49-7B2E0B26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039B-D3EA-4E80-9AA4-5063CCE095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71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DE324D-5889-6E72-C429-6D7275C84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8FBB8ECE-B617-165A-B829-A047645A9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524615-A9C1-5901-6534-DF202DDC0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E63E48-3B2E-4E5E-A2AD-55E5ED652E88}" type="datetimeFigureOut">
              <a:rPr lang="zh-CN" altLang="en-US"/>
              <a:pPr>
                <a:defRPr/>
              </a:pPr>
              <a:t>2023/12/2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113EE5-C8D2-09EA-CACD-200CF5553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7346BE-23F1-AF08-E5AF-BBED8C5A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561A4-9358-4C18-AB88-1635832268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9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9.png"/><Relationship Id="rId10" Type="http://schemas.openxmlformats.org/officeDocument/2006/relationships/image" Target="../media/image32.png"/><Relationship Id="rId4" Type="http://schemas.openxmlformats.org/officeDocument/2006/relationships/image" Target="../media/image9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23/143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58369DFB-889E-756F-1C3F-15381D7B95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An Efficient Strong Asymmetric PAKE</a:t>
            </a:r>
            <a:b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Compiler Instantiable from Group Actions</a:t>
            </a:r>
            <a:endParaRPr lang="zh-CN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副标题 2">
            <a:extLst>
              <a:ext uri="{FF2B5EF4-FFF2-40B4-BE49-F238E27FC236}">
                <a16:creationId xmlns:a16="http://schemas.microsoft.com/office/drawing/2014/main" id="{A20EC38F-2BDE-76EE-BCED-3BF4FBB9EF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Ian McQuoid                    </a:t>
            </a:r>
            <a:r>
              <a:rPr lang="en-US" altLang="zh-CN" u="sng">
                <a:latin typeface="Calibri" panose="020F0502020204030204" pitchFamily="34" charset="0"/>
                <a:cs typeface="Calibri" panose="020F0502020204030204" pitchFamily="34" charset="0"/>
              </a:rPr>
              <a:t>Jiayu Xu</a:t>
            </a:r>
            <a:endParaRPr lang="zh-CN" altLang="en-US" u="sng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6" name="图片 4">
            <a:extLst>
              <a:ext uri="{FF2B5EF4-FFF2-40B4-BE49-F238E27FC236}">
                <a16:creationId xmlns:a16="http://schemas.microsoft.com/office/drawing/2014/main" id="{62372F4D-9D40-1422-316C-138EC85CE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4151313"/>
            <a:ext cx="114300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6">
            <a:extLst>
              <a:ext uri="{FF2B5EF4-FFF2-40B4-BE49-F238E27FC236}">
                <a16:creationId xmlns:a16="http://schemas.microsoft.com/office/drawing/2014/main" id="{4E6E4C6C-11AA-571C-A383-5DDAA383A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083050"/>
            <a:ext cx="124936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F5AFE5-363D-0920-67F8-E199EB0E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protocol (DH-based): first attempt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F265698-AB19-C547-B85F-7839F9BC2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low-entropy to eavesdropper who sees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𝑅</m:t>
                    </m:r>
                  </m:oMath>
                </a14:m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F265698-AB19-C547-B85F-7839F9BC2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2">
            <a:extLst>
              <a:ext uri="{FF2B5EF4-FFF2-40B4-BE49-F238E27FC236}">
                <a16:creationId xmlns:a16="http://schemas.microsoft.com/office/drawing/2014/main" id="{78D8B80B-2A96-8D97-B5FE-5AA67EED7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44" y="1903414"/>
            <a:ext cx="711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creen Shot 2014-07-28 at 5.21.32 PM.png">
            <a:extLst>
              <a:ext uri="{FF2B5EF4-FFF2-40B4-BE49-F238E27FC236}">
                <a16:creationId xmlns:a16="http://schemas.microsoft.com/office/drawing/2014/main" id="{C7788265-B86C-67CF-8359-B3E12E8365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084" y="1690688"/>
            <a:ext cx="12207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2F038311-DBCF-1F35-6A22-8D70F89D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569" y="3080776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7DF864-95B9-95CA-A770-54E8B73E50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96111" y="3142131"/>
                <a:ext cx="590550" cy="476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7DF864-95B9-95CA-A770-54E8B73E5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96111" y="3142131"/>
                <a:ext cx="590550" cy="476990"/>
              </a:xfrm>
              <a:prstGeom prst="rect">
                <a:avLst/>
              </a:prstGeom>
              <a:blipFill>
                <a:blip r:embed="rId5"/>
                <a:stretch>
                  <a:fillRect b="-75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69322F98-CF17-D3B5-78D1-E182693C2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29084" y="3589652"/>
                <a:ext cx="1124604" cy="490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𝑟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⇠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69322F98-CF17-D3B5-78D1-E182693C2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9084" y="3589652"/>
                <a:ext cx="1124604" cy="490199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31">
            <a:extLst>
              <a:ext uri="{FF2B5EF4-FFF2-40B4-BE49-F238E27FC236}">
                <a16:creationId xmlns:a16="http://schemas.microsoft.com/office/drawing/2014/main" id="{F86199B1-D15A-84D0-1707-E04ECB63BB1B}"/>
              </a:ext>
            </a:extLst>
          </p:cNvPr>
          <p:cNvCxnSpPr>
            <a:cxnSpLocks/>
          </p:cNvCxnSpPr>
          <p:nvPr/>
        </p:nvCxnSpPr>
        <p:spPr>
          <a:xfrm flipH="1">
            <a:off x="4073169" y="4431367"/>
            <a:ext cx="3399380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D7FB7887-1C3E-D226-0EA9-0A7A724BEF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97055" y="3902233"/>
                <a:ext cx="13516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𝑅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D7FB7887-1C3E-D226-0EA9-0A7A724BE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7055" y="3902233"/>
                <a:ext cx="1351608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FAF37BD-C248-0DFA-2F3A-ADEDFAEC2DDE}"/>
                  </a:ext>
                </a:extLst>
              </p:cNvPr>
              <p:cNvSpPr txBox="1"/>
              <p:nvPr/>
            </p:nvSpPr>
            <p:spPr>
              <a:xfrm>
                <a:off x="9049871" y="1321356"/>
                <a:ext cx="126402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sz="1800" dirty="0" smtClean="0"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m:t>pw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FAF37BD-C248-0DFA-2F3A-ADEDFAEC2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871" y="1321356"/>
                <a:ext cx="1264023" cy="369332"/>
              </a:xfrm>
              <a:prstGeom prst="rect">
                <a:avLst/>
              </a:prstGeom>
              <a:blipFill>
                <a:blip r:embed="rId8"/>
                <a:stretch>
                  <a:fillRect r="-1435" b="-112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6">
                <a:extLst>
                  <a:ext uri="{FF2B5EF4-FFF2-40B4-BE49-F238E27FC236}">
                    <a16:creationId xmlns:a16="http://schemas.microsoft.com/office/drawing/2014/main" id="{A1B8FC34-85CB-C8A1-71F8-B12832AE7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2569" y="4562852"/>
                <a:ext cx="590550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4" name="TextBox 6">
                <a:extLst>
                  <a:ext uri="{FF2B5EF4-FFF2-40B4-BE49-F238E27FC236}">
                    <a16:creationId xmlns:a16="http://schemas.microsoft.com/office/drawing/2014/main" id="{A1B8FC34-85CB-C8A1-71F8-B12832AE7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2569" y="4562852"/>
                <a:ext cx="590550" cy="4682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4F825DEF-2D3C-C9E8-8235-E0BA52C0A0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86642" y="4562852"/>
                <a:ext cx="905669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h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4F825DEF-2D3C-C9E8-8235-E0BA52C0A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6642" y="4562852"/>
                <a:ext cx="905669" cy="468205"/>
              </a:xfrm>
              <a:prstGeom prst="rect">
                <a:avLst/>
              </a:prstGeom>
              <a:blipFill>
                <a:blip r:embed="rId10"/>
                <a:stretch>
                  <a:fillRect l="-5369" b="-168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2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11D41-6BA8-90A0-9971-B467092B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682CB4-C40F-F117-68A9-E3169A6770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Adversary can pre-compute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𝐻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all possible passwords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→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after server compromise, recover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fast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is an </a:t>
                </a:r>
                <a:r>
                  <a:rPr lang="en-US" altLang="zh-CN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aPAKE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but not an </a:t>
                </a:r>
                <a:r>
                  <a:rPr lang="en-US" altLang="zh-CN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saPAKE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682CB4-C40F-F117-68A9-E3169A6770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580" b="-180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2">
            <a:extLst>
              <a:ext uri="{FF2B5EF4-FFF2-40B4-BE49-F238E27FC236}">
                <a16:creationId xmlns:a16="http://schemas.microsoft.com/office/drawing/2014/main" id="{8D62E9A9-D464-550F-D727-AC16B5139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44" y="893763"/>
            <a:ext cx="711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creen Shot 2014-07-28 at 5.21.32 PM.png">
            <a:extLst>
              <a:ext uri="{FF2B5EF4-FFF2-40B4-BE49-F238E27FC236}">
                <a16:creationId xmlns:a16="http://schemas.microsoft.com/office/drawing/2014/main" id="{C5181316-B8ED-884B-6D13-FE7791409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084" y="681037"/>
            <a:ext cx="12207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3A5889A7-0FFA-4213-592D-94992A753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569" y="207112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BAC0AA-DD3C-0651-5A0A-2DAB7C2560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96111" y="2132480"/>
                <a:ext cx="590550" cy="476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BAC0AA-DD3C-0651-5A0A-2DAB7C256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96111" y="2132480"/>
                <a:ext cx="590550" cy="476990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0DD366F7-206A-3F3F-913A-254B54FA75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29084" y="2580001"/>
                <a:ext cx="1124604" cy="490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𝑟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⇠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0DD366F7-206A-3F3F-913A-254B54FA7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9084" y="2580001"/>
                <a:ext cx="1124604" cy="490199"/>
              </a:xfrm>
              <a:prstGeom prst="rect">
                <a:avLst/>
              </a:prstGeom>
              <a:blipFill>
                <a:blip r:embed="rId6"/>
                <a:stretch>
                  <a:fillRect b="-61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31">
            <a:extLst>
              <a:ext uri="{FF2B5EF4-FFF2-40B4-BE49-F238E27FC236}">
                <a16:creationId xmlns:a16="http://schemas.microsoft.com/office/drawing/2014/main" id="{131541F0-1CB3-F113-4357-E3B7261BE561}"/>
              </a:ext>
            </a:extLst>
          </p:cNvPr>
          <p:cNvCxnSpPr>
            <a:cxnSpLocks/>
          </p:cNvCxnSpPr>
          <p:nvPr/>
        </p:nvCxnSpPr>
        <p:spPr>
          <a:xfrm flipH="1">
            <a:off x="4073169" y="3421716"/>
            <a:ext cx="3399380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6">
                <a:extLst>
                  <a:ext uri="{FF2B5EF4-FFF2-40B4-BE49-F238E27FC236}">
                    <a16:creationId xmlns:a16="http://schemas.microsoft.com/office/drawing/2014/main" id="{2908A986-50C3-2130-C47B-A3F7078F82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97055" y="2892582"/>
                <a:ext cx="13516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𝑅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" name="TextBox 6">
                <a:extLst>
                  <a:ext uri="{FF2B5EF4-FFF2-40B4-BE49-F238E27FC236}">
                    <a16:creationId xmlns:a16="http://schemas.microsoft.com/office/drawing/2014/main" id="{2908A986-50C3-2130-C47B-A3F7078F8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7055" y="2892582"/>
                <a:ext cx="1351608" cy="461665"/>
              </a:xfrm>
              <a:prstGeom prst="rect">
                <a:avLst/>
              </a:prstGeom>
              <a:blipFill>
                <a:blip r:embed="rId7"/>
                <a:stretch>
                  <a:fillRect b="-1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E3603CC-78AE-2BCB-0EA1-09DABCB56B3F}"/>
                  </a:ext>
                </a:extLst>
              </p:cNvPr>
              <p:cNvSpPr txBox="1"/>
              <p:nvPr/>
            </p:nvSpPr>
            <p:spPr>
              <a:xfrm>
                <a:off x="9049871" y="206898"/>
                <a:ext cx="126402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sz="1800" dirty="0" smtClean="0"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m:t>pw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E3603CC-78AE-2BCB-0EA1-09DABCB56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871" y="206898"/>
                <a:ext cx="1264023" cy="369332"/>
              </a:xfrm>
              <a:prstGeom prst="rect">
                <a:avLst/>
              </a:prstGeom>
              <a:blipFill>
                <a:blip r:embed="rId8"/>
                <a:stretch>
                  <a:fillRect r="-1435" b="-95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2624E389-81AE-D10B-15D9-20CABC234E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2569" y="3553201"/>
                <a:ext cx="590550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2624E389-81AE-D10B-15D9-20CABC234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2569" y="3553201"/>
                <a:ext cx="590550" cy="4682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D9DAD06A-B9BE-5D13-A7CE-4AB340420E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86642" y="3553201"/>
                <a:ext cx="905669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h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D9DAD06A-B9BE-5D13-A7CE-4AB340420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6642" y="3553201"/>
                <a:ext cx="905669" cy="468205"/>
              </a:xfrm>
              <a:prstGeom prst="rect">
                <a:avLst/>
              </a:prstGeom>
              <a:blipFill>
                <a:blip r:embed="rId10"/>
                <a:stretch>
                  <a:fillRect l="-5369" b="-168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31">
            <a:extLst>
              <a:ext uri="{FF2B5EF4-FFF2-40B4-BE49-F238E27FC236}">
                <a16:creationId xmlns:a16="http://schemas.microsoft.com/office/drawing/2014/main" id="{59C78763-AF81-4CEC-2116-2CEB6DCDE9BF}"/>
              </a:ext>
            </a:extLst>
          </p:cNvPr>
          <p:cNvCxnSpPr>
            <a:cxnSpLocks/>
          </p:cNvCxnSpPr>
          <p:nvPr/>
        </p:nvCxnSpPr>
        <p:spPr>
          <a:xfrm>
            <a:off x="4073169" y="4557806"/>
            <a:ext cx="3399380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6">
            <a:extLst>
              <a:ext uri="{FF2B5EF4-FFF2-40B4-BE49-F238E27FC236}">
                <a16:creationId xmlns:a16="http://schemas.microsoft.com/office/drawing/2014/main" id="{C49FD2CE-4E44-BA51-1E15-D84E1D4EF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553" y="4021406"/>
            <a:ext cx="816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PAKE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EA2589E5-974C-7961-F2B7-3707FEEC8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700" y="4725342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EA2589E5-974C-7961-F2B7-3707FEEC8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6700" y="4725342"/>
                <a:ext cx="522288" cy="461665"/>
              </a:xfrm>
              <a:prstGeom prst="rect">
                <a:avLst/>
              </a:prstGeom>
              <a:blipFill>
                <a:blip r:embed="rId11"/>
                <a:stretch>
                  <a:fillRect l="-3529" r="-9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6">
                <a:extLst>
                  <a:ext uri="{FF2B5EF4-FFF2-40B4-BE49-F238E27FC236}">
                    <a16:creationId xmlns:a16="http://schemas.microsoft.com/office/drawing/2014/main" id="{FE0D4692-8A0B-C2B6-D64A-C87790E37A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78332" y="4725341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8" name="TextBox 6">
                <a:extLst>
                  <a:ext uri="{FF2B5EF4-FFF2-40B4-BE49-F238E27FC236}">
                    <a16:creationId xmlns:a16="http://schemas.microsoft.com/office/drawing/2014/main" id="{FE0D4692-8A0B-C2B6-D64A-C87790E37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78332" y="4725341"/>
                <a:ext cx="522288" cy="461665"/>
              </a:xfrm>
              <a:prstGeom prst="rect">
                <a:avLst/>
              </a:prstGeom>
              <a:blipFill>
                <a:blip r:embed="rId12"/>
                <a:stretch>
                  <a:fillRect l="-3529" r="-9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8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  <p:bldP spid="13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B92DA-66D0-87BB-2356-BF79CCD6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7BF5796-12F4-8D13-5BE7-4889C8B930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After server compromise, adversary can “effectively impersonate server” by running server’s algorithm 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𝑆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∗</m:t>
                            </m:r>
                          </m:sup>
                        </m:sSup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∗</m:t>
                            </m:r>
                          </m:sup>
                        </m:sSup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Simulator cannot detect if DDH hard </a:t>
                </a:r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have to work in AGM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7BF5796-12F4-8D13-5BE7-4889C8B930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b="-183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2">
            <a:extLst>
              <a:ext uri="{FF2B5EF4-FFF2-40B4-BE49-F238E27FC236}">
                <a16:creationId xmlns:a16="http://schemas.microsoft.com/office/drawing/2014/main" id="{584A21B8-E301-BC5D-B6A4-13482191E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44" y="893763"/>
            <a:ext cx="711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creen Shot 2014-07-28 at 5.21.32 PM.png">
            <a:extLst>
              <a:ext uri="{FF2B5EF4-FFF2-40B4-BE49-F238E27FC236}">
                <a16:creationId xmlns:a16="http://schemas.microsoft.com/office/drawing/2014/main" id="{DA558819-7F8F-6474-56A2-A4A41D02C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084" y="681037"/>
            <a:ext cx="12207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E9569AAF-2384-B480-0B52-5BCF8EEC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569" y="207112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FD5A7-9A82-6E95-2BB3-23F1073A83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74796" y="2064883"/>
                <a:ext cx="1038924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𝑆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𝑆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FD5A7-9A82-6E95-2BB3-23F1073A8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4796" y="2064883"/>
                <a:ext cx="1038924" cy="468205"/>
              </a:xfrm>
              <a:prstGeom prst="rect">
                <a:avLst/>
              </a:prstGeom>
              <a:blipFill>
                <a:blip r:embed="rId5"/>
                <a:stretch>
                  <a:fillRect l="-5294" r="-6471" b="-168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3A115BAE-1C10-56E2-58C1-B70DC44640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29084" y="2580001"/>
                <a:ext cx="1124604" cy="490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𝑟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⇠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id="{3A115BAE-1C10-56E2-58C1-B70DC4464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9084" y="2580001"/>
                <a:ext cx="1124604" cy="490199"/>
              </a:xfrm>
              <a:prstGeom prst="rect">
                <a:avLst/>
              </a:prstGeom>
              <a:blipFill>
                <a:blip r:embed="rId6"/>
                <a:stretch>
                  <a:fillRect b="-61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31">
            <a:extLst>
              <a:ext uri="{FF2B5EF4-FFF2-40B4-BE49-F238E27FC236}">
                <a16:creationId xmlns:a16="http://schemas.microsoft.com/office/drawing/2014/main" id="{8D5164CB-5FED-F898-521E-BE8903F6A38E}"/>
              </a:ext>
            </a:extLst>
          </p:cNvPr>
          <p:cNvCxnSpPr>
            <a:cxnSpLocks/>
          </p:cNvCxnSpPr>
          <p:nvPr/>
        </p:nvCxnSpPr>
        <p:spPr>
          <a:xfrm flipH="1">
            <a:off x="4073169" y="3421716"/>
            <a:ext cx="3399380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6">
                <a:extLst>
                  <a:ext uri="{FF2B5EF4-FFF2-40B4-BE49-F238E27FC236}">
                    <a16:creationId xmlns:a16="http://schemas.microsoft.com/office/drawing/2014/main" id="{4EB89CD5-A4F8-0105-2838-A849DD6323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97055" y="2892582"/>
                <a:ext cx="135160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𝑅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𝑆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" name="TextBox 6">
                <a:extLst>
                  <a:ext uri="{FF2B5EF4-FFF2-40B4-BE49-F238E27FC236}">
                    <a16:creationId xmlns:a16="http://schemas.microsoft.com/office/drawing/2014/main" id="{4EB89CD5-A4F8-0105-2838-A849DD632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7055" y="2892582"/>
                <a:ext cx="135160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F33DC24-981C-C82D-1308-8BBEAA5741EE}"/>
                  </a:ext>
                </a:extLst>
              </p:cNvPr>
              <p:cNvSpPr txBox="1"/>
              <p:nvPr/>
            </p:nvSpPr>
            <p:spPr>
              <a:xfrm>
                <a:off x="9049871" y="206898"/>
                <a:ext cx="1806388" cy="6677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zh-CN" sz="1800" dirty="0" smtClean="0">
                              <a:latin typeface="Calibri" panose="020F0502020204030204" pitchFamily="34" charset="0"/>
                              <a:ea typeface="宋体" panose="02010600030101010101" pitchFamily="2" charset="-122"/>
                            </a:rPr>
                            <m:t>pw</m:t>
                          </m:r>
                        </m:e>
                      </m:d>
                    </m:oMath>
                  </m:oMathPara>
                </a14:m>
                <a:endParaRPr lang="en-US" altLang="zh-C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F33DC24-981C-C82D-1308-8BBEAA574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871" y="206898"/>
                <a:ext cx="1806388" cy="667747"/>
              </a:xfrm>
              <a:prstGeom prst="rect">
                <a:avLst/>
              </a:prstGeom>
              <a:blipFill>
                <a:blip r:embed="rId8"/>
                <a:stretch>
                  <a:fillRect b="-36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3D9EF138-FA78-9025-16C4-AAADC5D0F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2569" y="3553201"/>
                <a:ext cx="590550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3D9EF138-FA78-9025-16C4-AAADC5D0F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2569" y="3553201"/>
                <a:ext cx="590550" cy="4682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FFE54429-6F31-60A4-D0D5-920C42542D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86642" y="3553201"/>
                <a:ext cx="905669" cy="468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h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3" name="TextBox 6">
                <a:extLst>
                  <a:ext uri="{FF2B5EF4-FFF2-40B4-BE49-F238E27FC236}">
                    <a16:creationId xmlns:a16="http://schemas.microsoft.com/office/drawing/2014/main" id="{FFE54429-6F31-60A4-D0D5-920C42542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6642" y="3553201"/>
                <a:ext cx="905669" cy="468205"/>
              </a:xfrm>
              <a:prstGeom prst="rect">
                <a:avLst/>
              </a:prstGeom>
              <a:blipFill>
                <a:blip r:embed="rId10"/>
                <a:stretch>
                  <a:fillRect l="-5369" b="-168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31">
            <a:extLst>
              <a:ext uri="{FF2B5EF4-FFF2-40B4-BE49-F238E27FC236}">
                <a16:creationId xmlns:a16="http://schemas.microsoft.com/office/drawing/2014/main" id="{9FA03C08-7892-CC93-E30A-4D861F08A46F}"/>
              </a:ext>
            </a:extLst>
          </p:cNvPr>
          <p:cNvCxnSpPr>
            <a:cxnSpLocks/>
          </p:cNvCxnSpPr>
          <p:nvPr/>
        </p:nvCxnSpPr>
        <p:spPr>
          <a:xfrm>
            <a:off x="4073169" y="4557806"/>
            <a:ext cx="3399380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6">
            <a:extLst>
              <a:ext uri="{FF2B5EF4-FFF2-40B4-BE49-F238E27FC236}">
                <a16:creationId xmlns:a16="http://schemas.microsoft.com/office/drawing/2014/main" id="{EE02A2B1-A28C-79D9-F8DE-86E99580A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553" y="4021406"/>
            <a:ext cx="816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PAKE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6">
                <a:extLst>
                  <a:ext uri="{FF2B5EF4-FFF2-40B4-BE49-F238E27FC236}">
                    <a16:creationId xmlns:a16="http://schemas.microsoft.com/office/drawing/2014/main" id="{12434F13-4DD8-AD1B-D852-DFE7D0B93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700" y="4725342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6" name="TextBox 6">
                <a:extLst>
                  <a:ext uri="{FF2B5EF4-FFF2-40B4-BE49-F238E27FC236}">
                    <a16:creationId xmlns:a16="http://schemas.microsoft.com/office/drawing/2014/main" id="{12434F13-4DD8-AD1B-D852-DFE7D0B93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6700" y="4725342"/>
                <a:ext cx="522288" cy="461665"/>
              </a:xfrm>
              <a:prstGeom prst="rect">
                <a:avLst/>
              </a:prstGeom>
              <a:blipFill>
                <a:blip r:embed="rId11"/>
                <a:stretch>
                  <a:fillRect l="-3529" r="-9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57492906-4329-7F79-B050-E12D09D4E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78332" y="4725341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57492906-4329-7F79-B050-E12D09D4E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78332" y="4725341"/>
                <a:ext cx="522288" cy="461665"/>
              </a:xfrm>
              <a:prstGeom prst="rect">
                <a:avLst/>
              </a:prstGeom>
              <a:blipFill>
                <a:blip r:embed="rId12"/>
                <a:stretch>
                  <a:fillRect l="-3529" r="-9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4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  <p:bldP spid="13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57065-18A7-D88E-B5C6-480F5BAD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Offline security analysis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7638BFD-5435-5736-A55E-1D12A3B412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(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,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h</m:t>
                        </m:r>
                      </m:sup>
                    </m:sSup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low entropy (drawn from a random polynomial-size subset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), how long does it take to recover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“Discrete logarithm over sparse set”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Highly non-trivial, first studied in [Sch01]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Can test 2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values per GGM operation</a:t>
                </a:r>
              </a:p>
              <a:p>
                <a:pPr lvl="1"/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[BJX19] uses a similar idea, but says “can test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(1)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values per GGM operation”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7638BFD-5435-5736-A55E-1D12A3B41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7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7A1406-35DC-3CA3-1DFA-B1679BCD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8615CD-E244-4C8C-3E91-6262F82FB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new </a:t>
            </a:r>
            <a:r>
              <a:rPr lang="en-US" altLang="zh-CN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protocols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DH-based: under CDH, in </a:t>
            </a:r>
            <a:r>
              <a:rPr lang="en-US" altLang="zh-CN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ROM+offline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GGM+online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AGM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 action-based: under GACDH, in </a:t>
            </a:r>
            <a:r>
              <a:rPr lang="en-US" altLang="zh-CN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ROM+offline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GGAM+online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AGAM</a:t>
            </a:r>
          </a:p>
          <a:p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Conceptually simple, more efficient than existing protocols</a:t>
            </a:r>
          </a:p>
        </p:txBody>
      </p:sp>
    </p:spTree>
    <p:extLst>
      <p:ext uri="{BB962C8B-B14F-4D97-AF65-F5344CB8AC3E}">
        <p14:creationId xmlns:p14="http://schemas.microsoft.com/office/powerpoint/2010/main" val="644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An Efficient Strong Asymmetric PAKE</a:t>
            </a:r>
            <a:b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Compiler Instantiable from Group Actions</a:t>
            </a:r>
            <a:b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96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lang="zh-CN" alt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Ian McQuoid, Jiayu Xu</a:t>
            </a:r>
          </a:p>
          <a:p>
            <a:pPr eaLnBrk="1" hangingPunct="1"/>
            <a:r>
              <a:rPr lang="en-US" altLang="zh-C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https://eprint.iacr.org/2023/1434</a:t>
            </a:r>
            <a:endParaRPr lang="en-US" altLang="zh-CN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zh-CN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8BBA5B15-2526-9A1A-28A7-398FD09D5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Password-Authenticated Key Exchange (PAKE)</a:t>
            </a:r>
            <a:endParaRPr lang="zh-CN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F9658-8237-EE8F-7846-D8DD086B86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Password-only: no PKI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guessing attack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possible (guess pw and impersonate one party)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Unfit for client-server setting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48BC1AA5-85C0-9A8B-F40C-D46548BF1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786063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E7D997B5-0839-B3C8-AA3D-2254B906F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8" y="1825625"/>
            <a:ext cx="711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>
            <a:extLst>
              <a:ext uri="{FF2B5EF4-FFF2-40B4-BE49-F238E27FC236}">
                <a16:creationId xmlns:a16="http://schemas.microsoft.com/office/drawing/2014/main" id="{AF8258DC-A9FA-6558-D069-A638EBF37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3" y="1878013"/>
            <a:ext cx="711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C31234-6A0D-703E-8195-304169A0B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363" y="2835275"/>
            <a:ext cx="590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p:cxnSp>
        <p:nvCxnSpPr>
          <p:cNvPr id="8" name="Straight Arrow Connector 26">
            <a:extLst>
              <a:ext uri="{FF2B5EF4-FFF2-40B4-BE49-F238E27FC236}">
                <a16:creationId xmlns:a16="http://schemas.microsoft.com/office/drawing/2014/main" id="{DB5D75BE-33C5-E162-40ED-84E454257FA1}"/>
              </a:ext>
            </a:extLst>
          </p:cNvPr>
          <p:cNvCxnSpPr/>
          <p:nvPr/>
        </p:nvCxnSpPr>
        <p:spPr>
          <a:xfrm>
            <a:off x="4373563" y="3748088"/>
            <a:ext cx="3798887" cy="0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6">
                <a:extLst>
                  <a:ext uri="{FF2B5EF4-FFF2-40B4-BE49-F238E27FC236}">
                    <a16:creationId xmlns:a16="http://schemas.microsoft.com/office/drawing/2014/main" id="{96048456-9D82-AB79-ADDF-E383EEC222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1375" y="4257675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9" name="TextBox 6">
                <a:extLst>
                  <a:ext uri="{FF2B5EF4-FFF2-40B4-BE49-F238E27FC236}">
                    <a16:creationId xmlns:a16="http://schemas.microsoft.com/office/drawing/2014/main" id="{96048456-9D82-AB79-ADDF-E383EEC22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75" y="4257675"/>
                <a:ext cx="522288" cy="461665"/>
              </a:xfrm>
              <a:prstGeom prst="rect">
                <a:avLst/>
              </a:prstGeom>
              <a:blipFill>
                <a:blip r:embed="rId4"/>
                <a:stretch>
                  <a:fillRect l="-3529" r="-9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6">
                <a:extLst>
                  <a:ext uri="{FF2B5EF4-FFF2-40B4-BE49-F238E27FC236}">
                    <a16:creationId xmlns:a16="http://schemas.microsoft.com/office/drawing/2014/main" id="{1CFA85C0-B910-4091-F942-9A06790C87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22494" y="4252912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Box 6">
                <a:extLst>
                  <a:ext uri="{FF2B5EF4-FFF2-40B4-BE49-F238E27FC236}">
                    <a16:creationId xmlns:a16="http://schemas.microsoft.com/office/drawing/2014/main" id="{1CFA85C0-B910-4091-F942-9A06790C8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22494" y="4252912"/>
                <a:ext cx="522288" cy="461665"/>
              </a:xfrm>
              <a:prstGeom prst="rect">
                <a:avLst/>
              </a:prstGeom>
              <a:blipFill>
                <a:blip r:embed="rId5"/>
                <a:stretch>
                  <a:fillRect l="-2326" r="-93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434F1453-EEAF-6A7E-985C-E756A1E43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Strong asymmetric PAKE (saPAKE) [JKX18]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1BF36B-C07E-2103-A5BC-ACF5A455F1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AAE8A9E8-EDB6-88AB-CEAF-A43FA57E23F5}"/>
                  </a:ext>
                </a:extLst>
              </p:cNvPr>
              <p:cNvSpPr>
                <a:spLocks noGrp="1" noChangeArrowheads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3 possible attacks: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1. Online guessing attack</a:t>
                </a: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2. Offline dictionary attack </a:t>
                </a:r>
                <a:r>
                  <a:rPr lang="en-US" altLang="zh-CN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after compromising server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(get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𝑓</m:t>
                    </m:r>
                    <m:r>
                      <a:rPr lang="en-US" altLang="zh-CN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rPr>
                      <m:t>pw</m:t>
                    </m:r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brute-force over dictionary to find pw)</a:t>
                </a:r>
              </a:p>
              <a:p>
                <a:pPr lvl="1"/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Asymmetric PAKE (</a:t>
                </a:r>
                <a:r>
                  <a:rPr lang="en-US" altLang="zh-CN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aPAKE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if part of attack can be done before server compromise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3. Impersonating server after compromising server</a:t>
                </a: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AAE8A9E8-EDB6-88AB-CEAF-A43FA57E2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18" t="-2241" r="-5647" b="-96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6">
            <a:extLst>
              <a:ext uri="{FF2B5EF4-FFF2-40B4-BE49-F238E27FC236}">
                <a16:creationId xmlns:a16="http://schemas.microsoft.com/office/drawing/2014/main" id="{BFF47232-7258-B554-09D0-B4BB9EFC4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3181350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pw</a:t>
            </a:r>
          </a:p>
        </p:txBody>
      </p:sp>
      <p:pic>
        <p:nvPicPr>
          <p:cNvPr id="6" name="Picture 22">
            <a:extLst>
              <a:ext uri="{FF2B5EF4-FFF2-40B4-BE49-F238E27FC236}">
                <a16:creationId xmlns:a16="http://schemas.microsoft.com/office/drawing/2014/main" id="{AAEA26FE-037E-F451-4B40-1D1444285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2038350"/>
            <a:ext cx="711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D71432-A3B4-A22A-90CE-FC56908E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3000" y="3259138"/>
                <a:ext cx="965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𝑓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sz="24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m:t>pw</m:t>
                      </m:r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</m:t>
                      </m:r>
                    </m:oMath>
                  </m:oMathPara>
                </a14:m>
                <a:endParaRPr lang="en-US" altLang="zh-CN" sz="2400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D71432-A3B4-A22A-90CE-FC56908E7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3259138"/>
                <a:ext cx="965200" cy="461665"/>
              </a:xfrm>
              <a:prstGeom prst="rect">
                <a:avLst/>
              </a:prstGeom>
              <a:blipFill>
                <a:blip r:embed="rId4"/>
                <a:stretch>
                  <a:fillRect l="-10759" r="-3165" b="-18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31">
            <a:extLst>
              <a:ext uri="{FF2B5EF4-FFF2-40B4-BE49-F238E27FC236}">
                <a16:creationId xmlns:a16="http://schemas.microsoft.com/office/drawing/2014/main" id="{0F1FE23F-A9EF-1BA4-3184-D77F649ED16F}"/>
              </a:ext>
            </a:extLst>
          </p:cNvPr>
          <p:cNvCxnSpPr/>
          <p:nvPr/>
        </p:nvCxnSpPr>
        <p:spPr>
          <a:xfrm>
            <a:off x="1795463" y="3975100"/>
            <a:ext cx="3040062" cy="3175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Screen Shot 2014-07-28 at 5.21.32 PM.png">
            <a:extLst>
              <a:ext uri="{FF2B5EF4-FFF2-40B4-BE49-F238E27FC236}">
                <a16:creationId xmlns:a16="http://schemas.microsoft.com/office/drawing/2014/main" id="{2E1C6592-C63C-CBDA-040E-BBECDE86C8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1825625"/>
            <a:ext cx="12207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6">
                <a:extLst>
                  <a:ext uri="{FF2B5EF4-FFF2-40B4-BE49-F238E27FC236}">
                    <a16:creationId xmlns:a16="http://schemas.microsoft.com/office/drawing/2014/main" id="{B9AE351A-4F91-B19F-2782-FCAA01D64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3119" y="4279900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Box 6">
                <a:extLst>
                  <a:ext uri="{FF2B5EF4-FFF2-40B4-BE49-F238E27FC236}">
                    <a16:creationId xmlns:a16="http://schemas.microsoft.com/office/drawing/2014/main" id="{B9AE351A-4F91-B19F-2782-FCAA01D64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119" y="4279900"/>
                <a:ext cx="522288" cy="461665"/>
              </a:xfrm>
              <a:prstGeom prst="rect">
                <a:avLst/>
              </a:prstGeom>
              <a:blipFill>
                <a:blip r:embed="rId6"/>
                <a:stretch>
                  <a:fillRect l="-2326" r="-93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9803CFF3-3EC0-ADE1-0760-7B2F2455C3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4456" y="4279900"/>
                <a:ext cx="5222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𝑆𝐾</m:t>
                      </m:r>
                    </m:oMath>
                  </m:oMathPara>
                </a14:m>
                <a:endParaRPr lang="en-US" altLang="zh-CN" sz="2400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9803CFF3-3EC0-ADE1-0760-7B2F2455C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4456" y="4279900"/>
                <a:ext cx="522288" cy="461665"/>
              </a:xfrm>
              <a:prstGeom prst="rect">
                <a:avLst/>
              </a:prstGeom>
              <a:blipFill>
                <a:blip r:embed="rId7"/>
                <a:stretch>
                  <a:fillRect l="-3488" r="-81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2" grpId="0"/>
      <p:bldP spid="2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7659BBCD-1BE7-38A3-3CC2-8DBF87C90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Security notions for (sa)PAKE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ECFDA5-CD06-BBF9-5D98-3206A15A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altLang="zh-CN" dirty="0"/>
          </a:p>
          <a:p>
            <a:pPr fontAlgn="auto">
              <a:spcAft>
                <a:spcPts val="0"/>
              </a:spcAft>
              <a:defRPr/>
            </a:pPr>
            <a:endParaRPr lang="en-US" altLang="zh-CN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dirty="0"/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 has become standard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arbitrary composition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password reuse</a:t>
            </a:r>
            <a:r>
              <a:rPr lang="en-US" altLang="zh-C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across different accounts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DE02D52-D472-E4C9-EF56-B84996E1D3B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825625"/>
          <a:ext cx="8127999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game-based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Universally Composable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[BPR00]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[CHK</a:t>
                      </a:r>
                      <a:r>
                        <a:rPr lang="en-US" altLang="zh-CN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[BP13]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[GMR06]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[JKX18]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581FB45D-F4D4-2687-8B6D-186633A97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Strong asymmetric PAKE (saPAKE)</a:t>
            </a:r>
            <a:endParaRPr lang="zh-CN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FD52A6-A720-544A-F565-605923E249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Difficult to construct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Only 5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protocols to this date, all UC-secure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All 5 have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issues</a:t>
            </a:r>
            <a:endParaRPr lang="zh-CN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6118E09-ABC2-5F8F-2E2D-A29FF8F74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436760"/>
              </p:ext>
            </p:extLst>
          </p:nvPr>
        </p:nvGraphicFramePr>
        <p:xfrm>
          <a:off x="1658938" y="2851150"/>
          <a:ext cx="8874126" cy="30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4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5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90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client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server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assumption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[BJX19]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13E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8E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2-SDH, DDH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offline GGM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OPAQUE [JKX18]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5E, 1H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OPAQUE’ [JKX18]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2E, 1H</a:t>
                      </a:r>
                    </a:p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</a:t>
                      </a:r>
                    </a:p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CRISP [CNP</a:t>
                      </a:r>
                      <a:r>
                        <a:rPr lang="en-US" altLang="zh-CN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6E,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3P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3H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3E,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3P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1H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bilinear GGM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AuCPace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[HL19]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6E, 2H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5E, 1H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sSDH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D511922D-034C-5FEE-90F2-77C504D6F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3863" y="1457325"/>
            <a:ext cx="24384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E: group exponentiation</a:t>
            </a:r>
          </a:p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H: hash into group</a:t>
            </a:r>
          </a:p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P: pairing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262C5FEF-6CF7-366B-CF06-E9F83F0E5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931011-DC1C-321B-A54F-C39B725387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OPAQUE, OPAQUE’ [JKX18],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AuCPace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[HL19]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Only realizes a contrived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UC functionality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Very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 assumption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(one-more gap Diffie-Hellman)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[BJX19]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Inefficient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Offline security analysis sketchy (“adversary can test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number of passwords per GGM operation”)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CRISP [CNP</a:t>
            </a:r>
            <a:r>
              <a:rPr lang="en-US" altLang="zh-CN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22]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Uses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bilinear map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inefficient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Uses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GGM in a pairing group</a:t>
            </a:r>
            <a:endParaRPr lang="zh-CN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345C3206-2FBB-59EA-94FC-B4F248724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saPAKE under post-quantum assumptions</a:t>
            </a:r>
            <a:endParaRPr lang="zh-CN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5F16FF-2824-444C-F317-3EB15BB853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Even PAKE under post-quantum assumptions poorly studied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No such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ever proposed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702C21AF-FA86-0844-E9BF-02A727526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Our contributions</a:t>
            </a:r>
            <a:endParaRPr lang="zh-CN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D35BC9-B480-AE80-2E16-E0259F5BAC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2 new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constructions (PAKE-to-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compilers)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One based on DH-type assumptions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One based on group-action assumptions (</a:t>
            </a:r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post-quantum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Realizes </a:t>
            </a:r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UC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saPAKE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functionality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Based on </a:t>
            </a:r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mild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assumptions (CDH; GACDH)</a:t>
            </a:r>
          </a:p>
          <a:p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Precise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offline security analysis (“adversary can test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passwords per GGM operation”)</a:t>
            </a:r>
          </a:p>
          <a:p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</a:t>
            </a:r>
          </a:p>
          <a:p>
            <a:r>
              <a:rPr lang="en-US" altLang="zh-CN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Conceptually simple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Online security relies on the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Algebraic Group Model (AGM)</a:t>
            </a:r>
            <a:endParaRPr lang="zh-CN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E53CE6B1-12C1-E493-8B3C-536A0ECC4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AC7897FC-3E00-F391-C887-A67109AF76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3E3AA43-BBBC-2B8C-6FEB-7967A797A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88998"/>
              </p:ext>
            </p:extLst>
          </p:nvPr>
        </p:nvGraphicFramePr>
        <p:xfrm>
          <a:off x="1516063" y="1819275"/>
          <a:ext cx="9159873" cy="48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2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904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client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server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assumption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[BJX19]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13E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8E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2-SDH, DDH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offline GGM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OPAQUE [JKX18]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5E, 1H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OPAQUE’ [JKX18]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2E, 1H</a:t>
                      </a:r>
                    </a:p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</a:t>
                      </a:r>
                    </a:p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CRISP [CNP</a:t>
                      </a:r>
                      <a:r>
                        <a:rPr lang="en-US" altLang="zh-CN" sz="18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6E,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3P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3H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3E,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3P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1H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bilinear GGM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AuCPace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[HL18]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6E, 2H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5E, 1H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relaxed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sSDH</a:t>
                      </a:r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OMGDH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3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protocol 1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2E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CDH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offline GGM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AGM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3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protocol 2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1A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2A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GACDH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</a:t>
                      </a:r>
                    </a:p>
                    <a:p>
                      <a:pPr algn="ctr"/>
                      <a:r>
                        <a:rPr lang="en-US" altLang="zh-CN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offline GGAM</a:t>
                      </a:r>
                    </a:p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AGAM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82" name="文本框 4">
            <a:extLst>
              <a:ext uri="{FF2B5EF4-FFF2-40B4-BE49-F238E27FC236}">
                <a16:creationId xmlns:a16="http://schemas.microsoft.com/office/drawing/2014/main" id="{36F27485-564B-2449-3AFC-7C538469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75" y="365125"/>
            <a:ext cx="2438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E: group exponentiation</a:t>
            </a:r>
          </a:p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H: hash into group</a:t>
            </a:r>
          </a:p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P: pairing operation</a:t>
            </a:r>
          </a:p>
          <a:p>
            <a:pPr eaLnBrk="1" hangingPunct="1"/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A: group action</a:t>
            </a:r>
            <a:endParaRPr lang="zh-CN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840</Words>
  <Application>Microsoft Office PowerPoint</Application>
  <PresentationFormat>宽屏</PresentationFormat>
  <Paragraphs>267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Arial</vt:lpstr>
      <vt:lpstr>Calibri</vt:lpstr>
      <vt:lpstr>Cambria Math</vt:lpstr>
      <vt:lpstr>Office 主题​​</vt:lpstr>
      <vt:lpstr>An Efficient Strong Asymmetric PAKE Compiler Instantiable from Group Actions</vt:lpstr>
      <vt:lpstr>Password-Authenticated Key Exchange (PAKE)</vt:lpstr>
      <vt:lpstr>Strong asymmetric PAKE (saPAKE) [JKX18]</vt:lpstr>
      <vt:lpstr>Security notions for (sa)PAKE</vt:lpstr>
      <vt:lpstr>Strong asymmetric PAKE (saPAKE)</vt:lpstr>
      <vt:lpstr>PowerPoint 演示文稿</vt:lpstr>
      <vt:lpstr>saPAKE under post-quantum assumptions</vt:lpstr>
      <vt:lpstr>Our contributions</vt:lpstr>
      <vt:lpstr>PowerPoint 演示文稿</vt:lpstr>
      <vt:lpstr>Our protocol (DH-based): first attempt</vt:lpstr>
      <vt:lpstr>PowerPoint 演示文稿</vt:lpstr>
      <vt:lpstr>PowerPoint 演示文稿</vt:lpstr>
      <vt:lpstr>Offline security analysis</vt:lpstr>
      <vt:lpstr>Summary</vt:lpstr>
      <vt:lpstr>An Efficient Strong Asymmetric PAKE Compiler Instantiable from Group Actions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Efficient Strong Asymmetric PAKE Compiler Instantiable from Group Actions</dc:title>
  <dc:creator>Jiayu Xu</dc:creator>
  <cp:lastModifiedBy>Jiayu Xu</cp:lastModifiedBy>
  <cp:revision>21</cp:revision>
  <dcterms:created xsi:type="dcterms:W3CDTF">2023-12-02T07:56:57Z</dcterms:created>
  <dcterms:modified xsi:type="dcterms:W3CDTF">2023-12-03T08:48:46Z</dcterms:modified>
</cp:coreProperties>
</file>