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7" r:id="rId3"/>
    <p:sldId id="288" r:id="rId4"/>
    <p:sldId id="290" r:id="rId5"/>
    <p:sldId id="395" r:id="rId6"/>
    <p:sldId id="399" r:id="rId7"/>
    <p:sldId id="401" r:id="rId8"/>
    <p:sldId id="402" r:id="rId9"/>
    <p:sldId id="403" r:id="rId10"/>
    <p:sldId id="404" r:id="rId11"/>
    <p:sldId id="405" r:id="rId12"/>
    <p:sldId id="406" r:id="rId13"/>
    <p:sldId id="411" r:id="rId14"/>
    <p:sldId id="410" r:id="rId15"/>
    <p:sldId id="283" r:id="rId16"/>
    <p:sldId id="390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7ECA3CDD-603D-44E5-8EA9-C64088E30198}">
          <p14:sldIdLst>
            <p14:sldId id="271"/>
            <p14:sldId id="257"/>
            <p14:sldId id="288"/>
            <p14:sldId id="290"/>
            <p14:sldId id="395"/>
            <p14:sldId id="399"/>
            <p14:sldId id="401"/>
            <p14:sldId id="402"/>
            <p14:sldId id="403"/>
            <p14:sldId id="404"/>
            <p14:sldId id="405"/>
            <p14:sldId id="406"/>
            <p14:sldId id="411"/>
            <p14:sldId id="410"/>
            <p14:sldId id="283"/>
          </p14:sldIdLst>
        </p14:section>
        <p14:section name="Naamloze sectie" id="{67765DF4-E194-425F-BCF4-63FFC1D65F06}">
          <p14:sldIdLst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5E00"/>
    <a:srgbClr val="FE8002"/>
    <a:srgbClr val="FE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7" autoAdjust="0"/>
    <p:restoredTop sz="94660"/>
  </p:normalViewPr>
  <p:slideViewPr>
    <p:cSldViewPr snapToGrid="0">
      <p:cViewPr>
        <p:scale>
          <a:sx n="62" d="100"/>
          <a:sy n="62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AF586-EDAB-4B91-B634-4478DFAF3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69DA47-9DAF-4A5C-89D0-F94B1A093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ADC926-2CA7-44A2-B4C8-7868A007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5F537E-3D34-4A1F-B98B-783F1BE5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736E34-8F16-447E-9509-5C720765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063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4B758-A3BD-4601-8AEE-43FA7934F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591AEF-46F0-47F8-834D-CA38CB106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46CADE-16E7-43D4-AD6D-4633203F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DBA206-EDFA-44B9-862A-FE5045FF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45C465-306E-4853-81B1-C0B317CB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042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30FB8F-61ED-4A1E-9FD8-BAEAAE74D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BB1DE0-0401-4978-91F5-4852DE9D1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04F398-819E-40F5-B19E-B5217560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59DD2C-A467-4836-B92D-C97007AA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03B2CD-58FC-4D14-8ED8-1FD384E8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63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7389B-FF4B-4F17-8556-49C877DC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D5D1EE-C835-43C1-939A-0F6E3C3F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9BC3BF-FA74-4270-8D4F-0096BBAA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DFF655-8F86-4337-A363-331F16294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EC33A2-4FCE-4275-AE78-918180A6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65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82210-075B-4A2B-8F67-9A111F80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57CC3D-CF40-4A1D-AA28-F64A6841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766A76-70D6-4B14-88DB-B821D6FE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08B32-9E65-4641-A58F-1EB3A68E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912D43-E88E-4DB8-A7B6-1BBACC50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902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3D272-CBE5-4BDA-8FDE-330CBECC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6B5389-35FE-4104-91C5-D29F3E1AD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4CBCAB-6CD7-47BA-84B1-E21D1702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06331E-4437-4E7E-9476-CE19C616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EFC935-EE03-48EE-85EB-2D60541C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AAE346-ED0F-4625-917A-E4E0CECE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71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11F68-E0B5-411E-A99B-84E6D4A1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EA1829-9DE8-4712-9A3B-BF3F468F9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A4FDDD-1745-4218-AA93-525F7C846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2091FF-678E-443C-995C-B76888EC7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C9F944-560B-47E9-ABE7-970CF18B5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2841AD4-CE42-4998-8080-E10C5AFA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549EAE-2754-45A1-A035-603A1911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E9D4CE1-284A-4430-8941-99AE89DF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537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220390-447C-44E9-A489-A05CF3DE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2439884-1DA0-4154-B93E-BC86B5D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F06EBE7-BE09-4DF0-A67C-A46763E5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D92D400-A7AF-497B-B7FA-325BE127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303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F94C0E-D032-400B-A2E8-90979C1E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845C8F-1A6B-4220-A70E-3F516691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BAA134-DFB1-4272-BCD3-610B4020D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61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96AF9-E18A-43B6-BF2B-745187EA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0267AE-20E0-4761-A033-555D48574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E725B9-0F42-4C50-866D-EE4E5F1F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918ABA-E4ED-4F9A-90EE-E6002072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B1DE10-91BF-46E4-B143-31320896E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B852CE-CC8A-48E1-9A74-8A657C1C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89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05AF4-5D93-4EB0-9325-2261E869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6902A26-CEF9-4CEE-909A-0553273F6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16EE8B-A813-4DE4-8C92-A9243DE6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C39838-7913-4D7E-8788-2D659FA2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A38C0B1-1E9C-464C-9B6B-512B250B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859B7-EC05-4237-AA3C-A90AE112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21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5DE6C12-117B-492F-BCA9-48E6D73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10003A-1A0D-4048-8A55-E76465D3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87AE14-A304-428D-81CF-9E3FE7A3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F2B2F-C163-4809-925E-598C0242AC22}" type="datetimeFigureOut">
              <a:rPr lang="nl-BE" smtClean="0"/>
              <a:t>6/12/2023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77B448-DDD6-4D00-8DE4-54CA34A8A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FE2D53-A592-42A5-A7D1-48721709A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72413-EF6F-4821-8BDC-D378FEACD2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22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4.pn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10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33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ogo-cosic | COSIC">
            <a:extLst>
              <a:ext uri="{FF2B5EF4-FFF2-40B4-BE49-F238E27FC236}">
                <a16:creationId xmlns:a16="http://schemas.microsoft.com/office/drawing/2014/main" id="{AB6729AC-41A5-4F2C-B377-21BDCF690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960" y="4820948"/>
            <a:ext cx="977940" cy="11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774EE69-7A22-4EB6-8C6A-182AC188395B}"/>
              </a:ext>
            </a:extLst>
          </p:cNvPr>
          <p:cNvSpPr txBox="1"/>
          <p:nvPr/>
        </p:nvSpPr>
        <p:spPr>
          <a:xfrm>
            <a:off x="943392" y="867920"/>
            <a:ext cx="9803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A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Polynomial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Time Attack on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Instances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of </a:t>
            </a:r>
          </a:p>
          <a:p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M-SIDH </a:t>
            </a:r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and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FESTA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3C79D69-A8A1-46D8-A91C-759F7849E297}"/>
              </a:ext>
            </a:extLst>
          </p:cNvPr>
          <p:cNvSpPr txBox="1"/>
          <p:nvPr/>
        </p:nvSpPr>
        <p:spPr>
          <a:xfrm>
            <a:off x="967676" y="2269646"/>
            <a:ext cx="91997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200" u="sng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Wouter Castryck</a:t>
            </a:r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, Frederik Vercauteren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F4E0132-C105-4380-A07B-496BBF0125F5}"/>
              </a:ext>
            </a:extLst>
          </p:cNvPr>
          <p:cNvSpPr txBox="1"/>
          <p:nvPr/>
        </p:nvSpPr>
        <p:spPr>
          <a:xfrm>
            <a:off x="2599085" y="3417913"/>
            <a:ext cx="7419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A</a:t>
            </a:r>
            <a:r>
              <a:rPr lang="nl-BE" sz="1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s</a:t>
            </a:r>
            <a:r>
              <a:rPr lang="nl-BE" sz="1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i</a:t>
            </a:r>
            <a:r>
              <a:rPr lang="nl-BE" sz="1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a</a:t>
            </a:r>
            <a:r>
              <a:rPr lang="nl-BE" sz="1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c</a:t>
            </a:r>
            <a:r>
              <a:rPr lang="nl-BE" sz="1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r y p t   2</a:t>
            </a:r>
            <a:r>
              <a:rPr lang="nl-BE" sz="1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0</a:t>
            </a:r>
            <a:r>
              <a:rPr lang="nl-BE" sz="1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2</a:t>
            </a:r>
            <a:r>
              <a:rPr lang="nl-BE" sz="1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3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3</a:t>
            </a:r>
          </a:p>
          <a:p>
            <a:endParaRPr lang="nl-BE" sz="1000" dirty="0"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  <a:p>
            <a:r>
              <a:rPr lang="nl-BE" sz="22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Guangzhou, December 4 – 8, 2023</a:t>
            </a:r>
          </a:p>
        </p:txBody>
      </p:sp>
      <p:pic>
        <p:nvPicPr>
          <p:cNvPr id="1028" name="Picture 4" descr="KU Leuven logo – Dienst Internationalisering">
            <a:extLst>
              <a:ext uri="{FF2B5EF4-FFF2-40B4-BE49-F238E27FC236}">
                <a16:creationId xmlns:a16="http://schemas.microsoft.com/office/drawing/2014/main" id="{1B2D9225-3296-4048-B74A-69C808562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814" y="6014021"/>
            <a:ext cx="1682099" cy="6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ACR logo">
            <a:extLst>
              <a:ext uri="{FF2B5EF4-FFF2-40B4-BE49-F238E27FC236}">
                <a16:creationId xmlns:a16="http://schemas.microsoft.com/office/drawing/2014/main" id="{71857140-1177-4618-B7C9-D51938C1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56" y="3418840"/>
            <a:ext cx="1417701" cy="14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6/10</a:t>
            </a:r>
            <a:endParaRPr lang="nl-B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/>
              <p:nvPr/>
            </p:nvSpPr>
            <p:spPr>
              <a:xfrm>
                <a:off x="808875" y="1132282"/>
                <a:ext cx="10903664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Encryption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scheme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proposed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Basso,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Maino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Pope </a:t>
                </a:r>
                <a:r>
                  <a:rPr lang="nl-BE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[BMP23]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Underlying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hard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problem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recover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from</a:t>
                </a:r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5" y="1132282"/>
                <a:ext cx="10903664" cy="1138773"/>
              </a:xfrm>
              <a:prstGeom prst="rect">
                <a:avLst/>
              </a:prstGeom>
              <a:blipFill>
                <a:blip r:embed="rId2"/>
                <a:stretch>
                  <a:fillRect l="-783" t="-4278" b="-1123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EF45016D-B75A-FC3C-2321-982A2246E5D3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Analysis of FESTA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06D8A55-B9A8-F5BE-507F-20E8DFA4E943}"/>
              </a:ext>
            </a:extLst>
          </p:cNvPr>
          <p:cNvGrpSpPr/>
          <p:nvPr/>
        </p:nvGrpSpPr>
        <p:grpSpPr>
          <a:xfrm>
            <a:off x="3370603" y="2330988"/>
            <a:ext cx="6759714" cy="1393087"/>
            <a:chOff x="2649458" y="3323042"/>
            <a:chExt cx="6759714" cy="1393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5F7FF351-1736-F9FF-4858-0C1F8118FCDA}"/>
                    </a:ext>
                  </a:extLst>
                </p:cNvPr>
                <p:cNvSpPr txBox="1"/>
                <p:nvPr/>
              </p:nvSpPr>
              <p:spPr>
                <a:xfrm>
                  <a:off x="2649458" y="4254464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5F7FF351-1736-F9FF-4858-0C1F8118F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9458" y="4254464"/>
                  <a:ext cx="80238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85B04926-DA40-CC74-CA89-5D08B258FE24}"/>
                    </a:ext>
                  </a:extLst>
                </p:cNvPr>
                <p:cNvSpPr txBox="1"/>
                <p:nvPr/>
              </p:nvSpPr>
              <p:spPr>
                <a:xfrm>
                  <a:off x="7149198" y="4254464"/>
                  <a:ext cx="68021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85B04926-DA40-CC74-CA89-5D08B258F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198" y="4254464"/>
                  <a:ext cx="68021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Rechte verbindingslijn met pijl 10">
              <a:extLst>
                <a:ext uri="{FF2B5EF4-FFF2-40B4-BE49-F238E27FC236}">
                  <a16:creationId xmlns:a16="http://schemas.microsoft.com/office/drawing/2014/main" id="{F708533F-6482-FD76-1F0F-48859D567B38}"/>
                </a:ext>
              </a:extLst>
            </p:cNvPr>
            <p:cNvCxnSpPr/>
            <p:nvPr/>
          </p:nvCxnSpPr>
          <p:spPr>
            <a:xfrm flipV="1">
              <a:off x="3349106" y="4464748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777A2798-84E9-85BC-E757-F4BB92DB2FB0}"/>
                    </a:ext>
                  </a:extLst>
                </p:cNvPr>
                <p:cNvSpPr txBox="1"/>
                <p:nvPr/>
              </p:nvSpPr>
              <p:spPr>
                <a:xfrm>
                  <a:off x="4707171" y="3947271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kstvak 24">
                  <a:extLst>
                    <a:ext uri="{FF2B5EF4-FFF2-40B4-BE49-F238E27FC236}">
                      <a16:creationId xmlns:a16="http://schemas.microsoft.com/office/drawing/2014/main" id="{777A2798-84E9-85BC-E757-F4BB92DB2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171" y="3947271"/>
                  <a:ext cx="80238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kstvak 25">
                  <a:extLst>
                    <a:ext uri="{FF2B5EF4-FFF2-40B4-BE49-F238E27FC236}">
                      <a16:creationId xmlns:a16="http://schemas.microsoft.com/office/drawing/2014/main" id="{11F1386A-5037-4C18-8634-007DBEEBC12B}"/>
                    </a:ext>
                  </a:extLst>
                </p:cNvPr>
                <p:cNvSpPr txBox="1"/>
                <p:nvPr/>
              </p:nvSpPr>
              <p:spPr>
                <a:xfrm>
                  <a:off x="6995921" y="3323042"/>
                  <a:ext cx="2413251" cy="9221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BE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kstvak 25">
                  <a:extLst>
                    <a:ext uri="{FF2B5EF4-FFF2-40B4-BE49-F238E27FC236}">
                      <a16:creationId xmlns:a16="http://schemas.microsoft.com/office/drawing/2014/main" id="{11F1386A-5037-4C18-8634-007DBEEBC1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5921" y="3323042"/>
                  <a:ext cx="2413251" cy="9221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CFE31843-5AFE-F563-9983-7B71E176B3FB}"/>
                    </a:ext>
                  </a:extLst>
                </p:cNvPr>
                <p:cNvSpPr txBox="1"/>
                <p:nvPr/>
              </p:nvSpPr>
              <p:spPr>
                <a:xfrm>
                  <a:off x="2694044" y="3471671"/>
                  <a:ext cx="802388" cy="7714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nl-NL" sz="24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nl-NL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nl-NL" sz="24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nl-NL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CFE31843-5AFE-F563-9983-7B71E176B3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044" y="3471671"/>
                  <a:ext cx="802388" cy="7714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DFB22949-CF38-07D9-CEB1-1EDA0B47E61B}"/>
                  </a:ext>
                </a:extLst>
              </p:cNvPr>
              <p:cNvSpPr txBox="1"/>
              <p:nvPr/>
            </p:nvSpPr>
            <p:spPr>
              <a:xfrm>
                <a:off x="819149" y="3797066"/>
                <a:ext cx="111816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randomly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sampled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commutative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subgroup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num>
                      <m:den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nl-N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DFB22949-CF38-07D9-CEB1-1EDA0B47E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3797066"/>
                <a:ext cx="11181624" cy="461665"/>
              </a:xfrm>
              <a:prstGeom prst="rect">
                <a:avLst/>
              </a:prstGeom>
              <a:blipFill>
                <a:blip r:embed="rId8"/>
                <a:stretch>
                  <a:fillRect t="-122368" b="-19342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kstvak 35">
            <a:extLst>
              <a:ext uri="{FF2B5EF4-FFF2-40B4-BE49-F238E27FC236}">
                <a16:creationId xmlns:a16="http://schemas.microsoft.com/office/drawing/2014/main" id="{EDC9E109-8274-36CC-645C-1F5D7D646D2F}"/>
              </a:ext>
            </a:extLst>
          </p:cNvPr>
          <p:cNvSpPr txBox="1"/>
          <p:nvPr/>
        </p:nvSpPr>
        <p:spPr>
          <a:xfrm>
            <a:off x="819149" y="4485547"/>
            <a:ext cx="10903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u="sn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Examples</a:t>
            </a:r>
            <a:r>
              <a:rPr lang="nl-NL" sz="2400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nl-NL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E05E6AAF-E56F-EBBE-FBE3-5297CA0AB3A9}"/>
                  </a:ext>
                </a:extLst>
              </p:cNvPr>
              <p:cNvSpPr txBox="1"/>
              <p:nvPr/>
            </p:nvSpPr>
            <p:spPr>
              <a:xfrm>
                <a:off x="2761181" y="4371777"/>
                <a:ext cx="4420456" cy="750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scalar</m:t>
                        </m:r>
                        <m: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matrices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l-BE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BE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nl-BE" sz="2400" dirty="0"/>
                  <a:t>,</a:t>
                </a:r>
              </a:p>
            </p:txBody>
          </p:sp>
        </mc:Choice>
        <mc:Fallback xmlns=""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E05E6AAF-E56F-EBBE-FBE3-5297CA0AB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81" y="4371777"/>
                <a:ext cx="4420456" cy="7508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995D21-CFEA-6D4F-6548-6AA0E8829FD2}"/>
                  </a:ext>
                </a:extLst>
              </p:cNvPr>
              <p:cNvSpPr txBox="1"/>
              <p:nvPr/>
            </p:nvSpPr>
            <p:spPr>
              <a:xfrm>
                <a:off x="7102735" y="4371776"/>
                <a:ext cx="5453437" cy="750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diagonal</m:t>
                        </m:r>
                        <m: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matrices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l-BE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BE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nl-BE" sz="2400" dirty="0"/>
                  <a:t>,</a:t>
                </a:r>
              </a:p>
            </p:txBody>
          </p:sp>
        </mc:Choice>
        <mc:Fallback xmlns=""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7A995D21-CFEA-6D4F-6548-6AA0E8829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735" y="4371776"/>
                <a:ext cx="5453437" cy="7508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C173D77B-6BF6-44D2-B4D5-473EFF598568}"/>
                  </a:ext>
                </a:extLst>
              </p:cNvPr>
              <p:cNvSpPr txBox="1"/>
              <p:nvPr/>
            </p:nvSpPr>
            <p:spPr>
              <a:xfrm>
                <a:off x="2761181" y="5163719"/>
                <a:ext cx="5453437" cy="750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circulant</m:t>
                        </m:r>
                        <m: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matrices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l-BE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BE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nl-BE" sz="2400" dirty="0"/>
                  <a:t>,   …</a:t>
                </a:r>
              </a:p>
            </p:txBody>
          </p:sp>
        </mc:Choice>
        <mc:Fallback xmlns=""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C173D77B-6BF6-44D2-B4D5-473EFF598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81" y="5163719"/>
                <a:ext cx="5453437" cy="7508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AC73E77B-3E8F-F2B2-B6B8-A72025526A0C}"/>
                  </a:ext>
                </a:extLst>
              </p:cNvPr>
              <p:cNvSpPr txBox="1"/>
              <p:nvPr/>
            </p:nvSpPr>
            <p:spPr>
              <a:xfrm>
                <a:off x="1258583" y="6123383"/>
                <a:ext cx="107421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(Side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security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case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nl-N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𝐙</m:t>
                        </m:r>
                        <m: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 Weil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pairing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.)</a:t>
                </a:r>
                <a:endParaRPr lang="nl-BE" sz="2400" dirty="0"/>
              </a:p>
            </p:txBody>
          </p:sp>
        </mc:Choice>
        <mc:Fallback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AC73E77B-3E8F-F2B2-B6B8-A72025526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83" y="6123383"/>
                <a:ext cx="10742190" cy="461665"/>
              </a:xfrm>
              <a:prstGeom prst="rect">
                <a:avLst/>
              </a:prstGeom>
              <a:blipFill>
                <a:blip r:embed="rId12"/>
                <a:stretch>
                  <a:fillRect l="-851" t="-125000" b="-19078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kstvak 53">
            <a:extLst>
              <a:ext uri="{FF2B5EF4-FFF2-40B4-BE49-F238E27FC236}">
                <a16:creationId xmlns:a16="http://schemas.microsoft.com/office/drawing/2014/main" id="{FD232ABD-556E-3386-EB9E-17C47C9455C5}"/>
              </a:ext>
            </a:extLst>
          </p:cNvPr>
          <p:cNvSpPr txBox="1"/>
          <p:nvPr/>
        </p:nvSpPr>
        <p:spPr>
          <a:xfrm rot="21266704">
            <a:off x="7846565" y="5140982"/>
            <a:ext cx="3168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partial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classicifation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algn="ctr"/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our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appendix</a:t>
            </a:r>
            <a:endParaRPr lang="nl-BE" sz="2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58" name="Groep 57">
            <a:extLst>
              <a:ext uri="{FF2B5EF4-FFF2-40B4-BE49-F238E27FC236}">
                <a16:creationId xmlns:a16="http://schemas.microsoft.com/office/drawing/2014/main" id="{0733ED27-8B7A-9587-DD75-151702C29475}"/>
              </a:ext>
            </a:extLst>
          </p:cNvPr>
          <p:cNvGrpSpPr/>
          <p:nvPr/>
        </p:nvGrpSpPr>
        <p:grpSpPr>
          <a:xfrm>
            <a:off x="894265" y="4972693"/>
            <a:ext cx="2455110" cy="763391"/>
            <a:chOff x="894265" y="4972693"/>
            <a:chExt cx="2455110" cy="763391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79E55C9D-2C1E-6D7F-5A6C-DC13F125B36A}"/>
                </a:ext>
              </a:extLst>
            </p:cNvPr>
            <p:cNvSpPr/>
            <p:nvPr/>
          </p:nvSpPr>
          <p:spPr>
            <a:xfrm>
              <a:off x="2321960" y="4972693"/>
              <a:ext cx="1027415" cy="369870"/>
            </a:xfrm>
            <a:custGeom>
              <a:avLst/>
              <a:gdLst>
                <a:gd name="connsiteX0" fmla="*/ 1130157 w 1130157"/>
                <a:gd name="connsiteY0" fmla="*/ 0 h 472611"/>
                <a:gd name="connsiteX1" fmla="*/ 565079 w 1130157"/>
                <a:gd name="connsiteY1" fmla="*/ 133564 h 472611"/>
                <a:gd name="connsiteX2" fmla="*/ 0 w 1130157"/>
                <a:gd name="connsiteY2" fmla="*/ 472611 h 47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157" h="472611">
                  <a:moveTo>
                    <a:pt x="1130157" y="0"/>
                  </a:moveTo>
                  <a:cubicBezTo>
                    <a:pt x="941797" y="27398"/>
                    <a:pt x="753438" y="54796"/>
                    <a:pt x="565079" y="133564"/>
                  </a:cubicBezTo>
                  <a:cubicBezTo>
                    <a:pt x="376720" y="212332"/>
                    <a:pt x="188360" y="342471"/>
                    <a:pt x="0" y="472611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57" name="Tekstvak 56">
              <a:extLst>
                <a:ext uri="{FF2B5EF4-FFF2-40B4-BE49-F238E27FC236}">
                  <a16:creationId xmlns:a16="http://schemas.microsoft.com/office/drawing/2014/main" id="{F0E07C8D-CF49-6D29-F371-71E206490AFF}"/>
                </a:ext>
              </a:extLst>
            </p:cNvPr>
            <p:cNvSpPr txBox="1"/>
            <p:nvPr/>
          </p:nvSpPr>
          <p:spPr>
            <a:xfrm>
              <a:off x="894265" y="5274419"/>
              <a:ext cx="1780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M-SIDH</a:t>
              </a:r>
              <a:endPara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3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8" grpId="0"/>
      <p:bldP spid="49" grpId="0"/>
      <p:bldP spid="50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7/10</a:t>
            </a:r>
            <a:endParaRPr lang="nl-B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/>
              <p:nvPr/>
            </p:nvSpPr>
            <p:spPr>
              <a:xfrm>
                <a:off x="808875" y="1132282"/>
                <a:ext cx="10903664" cy="538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Z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Reason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Implicitly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previous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arguments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made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trivial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identity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nl-B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BE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but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step breaks down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more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general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 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nl-NL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!</a:t>
                </a:r>
                <a:endParaRPr lang="nl-BE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BE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reasoning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carry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over mutatis mutandis.</a:t>
                </a:r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5" y="1132282"/>
                <a:ext cx="10903664" cy="5386411"/>
              </a:xfrm>
              <a:prstGeom prst="rect">
                <a:avLst/>
              </a:prstGeom>
              <a:blipFill>
                <a:blip r:embed="rId2"/>
                <a:stretch>
                  <a:fillRect l="-783" t="-90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EF45016D-B75A-FC3C-2321-982A2246E5D3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Analysis of FESTA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056111A-8641-60B4-4209-672C788C71E1}"/>
              </a:ext>
            </a:extLst>
          </p:cNvPr>
          <p:cNvGrpSpPr/>
          <p:nvPr/>
        </p:nvGrpSpPr>
        <p:grpSpPr>
          <a:xfrm>
            <a:off x="1342705" y="1073266"/>
            <a:ext cx="10308190" cy="2348028"/>
            <a:chOff x="839244" y="4630724"/>
            <a:chExt cx="10942853" cy="2348028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0FBE550C-BBC0-B5C6-FE96-161F134FB48A}"/>
                </a:ext>
              </a:extLst>
            </p:cNvPr>
            <p:cNvGrpSpPr/>
            <p:nvPr/>
          </p:nvGrpSpPr>
          <p:grpSpPr>
            <a:xfrm>
              <a:off x="839244" y="4630724"/>
              <a:ext cx="10942853" cy="2348028"/>
              <a:chOff x="774887" y="5503138"/>
              <a:chExt cx="10942853" cy="2348028"/>
            </a:xfrm>
          </p:grpSpPr>
          <p:sp>
            <p:nvSpPr>
              <p:cNvPr id="7" name="Rechthoek: afgeronde hoeken 6">
                <a:extLst>
                  <a:ext uri="{FF2B5EF4-FFF2-40B4-BE49-F238E27FC236}">
                    <a16:creationId xmlns:a16="http://schemas.microsoft.com/office/drawing/2014/main" id="{EFC4C3C7-9E0F-8B98-6C8C-325C98916736}"/>
                  </a:ext>
                </a:extLst>
              </p:cNvPr>
              <p:cNvSpPr/>
              <p:nvPr/>
            </p:nvSpPr>
            <p:spPr>
              <a:xfrm>
                <a:off x="774887" y="5756813"/>
                <a:ext cx="10942853" cy="2094353"/>
              </a:xfrm>
              <a:prstGeom prst="roundRect">
                <a:avLst>
                  <a:gd name="adj" fmla="val 7576"/>
                </a:avLst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2A097D88-6143-5985-3D27-0720A5732B3D}"/>
                  </a:ext>
                </a:extLst>
              </p:cNvPr>
              <p:cNvSpPr txBox="1"/>
              <p:nvPr/>
            </p:nvSpPr>
            <p:spPr>
              <a:xfrm>
                <a:off x="947112" y="5503138"/>
                <a:ext cx="276255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Our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contribution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II</a:t>
                </a:r>
                <a:endParaRPr lang="nl-BE" sz="24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99D8EDAB-EC9B-5630-BCA0-0CE892AEF1FE}"/>
                    </a:ext>
                  </a:extLst>
                </p:cNvPr>
                <p:cNvSpPr txBox="1"/>
                <p:nvPr/>
              </p:nvSpPr>
              <p:spPr>
                <a:xfrm>
                  <a:off x="1011469" y="5145236"/>
                  <a:ext cx="10694309" cy="1661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possible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(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and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feasible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find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NL" sz="1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nl-NL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nl-NL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′(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NL" sz="1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satisfying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(⋆)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matrix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element of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then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FESTA is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insecure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</a:p>
                <a:p>
                  <a:r>
                    <a:rPr lang="nl-BE" sz="5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6" name="Tekstvak 5">
                  <a:extLst>
                    <a:ext uri="{FF2B5EF4-FFF2-40B4-BE49-F238E27FC236}">
                      <a16:creationId xmlns:a16="http://schemas.microsoft.com/office/drawing/2014/main" id="{99D8EDAB-EC9B-5630-BCA0-0CE892AEF1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469" y="5145236"/>
                  <a:ext cx="10694309" cy="1661930"/>
                </a:xfrm>
                <a:prstGeom prst="rect">
                  <a:avLst/>
                </a:prstGeom>
                <a:blipFill>
                  <a:blip r:embed="rId3"/>
                  <a:stretch>
                    <a:fillRect l="-969" t="-2930" b="-2564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92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8/10</a:t>
            </a:r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F45016D-B75A-FC3C-2321-982A2246E5D3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3. Analysis of FESTA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61046C7C-F3C5-8235-EB73-BC92DB87B521}"/>
                  </a:ext>
                </a:extLst>
              </p:cNvPr>
              <p:cNvSpPr txBox="1"/>
              <p:nvPr/>
            </p:nvSpPr>
            <p:spPr>
              <a:xfrm>
                <a:off x="808875" y="1132282"/>
                <a:ext cx="10903664" cy="5382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call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</a:t>
                </a:r>
              </a:p>
              <a:p>
                <a:pPr algn="ctr"/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or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nl-BE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nl-B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NL" sz="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respect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belongs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former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case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requires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nl-BE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nl-NL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</a:p>
              <a:p>
                <a:endParaRPr lang="nl-NL" sz="15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u="sng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</a:t>
                </a:r>
                <a:r>
                  <a:rPr lang="nl-NL" sz="2400" u="sng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diagonal</m:t>
                        </m:r>
                        <m: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matrices</m:t>
                        </m:r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nl-BE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BE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nl-NL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algn="ctr"/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NL" sz="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basis is bad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composed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eigenvectors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nl-NL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NL" sz="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Remark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having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one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eigenvector is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enough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(⋆)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strengthens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.)</a:t>
                </a:r>
              </a:p>
              <a:p>
                <a:r>
                  <a:rPr lang="nl-NL" sz="1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basis, we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expect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able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Conversely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proportion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bad bases is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61046C7C-F3C5-8235-EB73-BC92DB87B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5" y="1132282"/>
                <a:ext cx="10903664" cy="5382948"/>
              </a:xfrm>
              <a:prstGeom prst="rect">
                <a:avLst/>
              </a:prstGeom>
              <a:blipFill>
                <a:blip r:embed="rId2"/>
                <a:stretch>
                  <a:fillRect l="-783" t="-90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7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9/10</a:t>
            </a:r>
            <a:endParaRPr lang="nl-BE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F45016D-B75A-FC3C-2321-982A2246E5D3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4. Impact on CSIDH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known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degree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61046C7C-F3C5-8235-EB73-BC92DB87B521}"/>
                  </a:ext>
                </a:extLst>
              </p:cNvPr>
              <p:cNvSpPr txBox="1"/>
              <p:nvPr/>
            </p:nvSpPr>
            <p:spPr>
              <a:xfrm>
                <a:off x="808875" y="1132282"/>
                <a:ext cx="10903664" cy="541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Class-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group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action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key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exchange protocol </a:t>
                </a:r>
                <a:r>
                  <a:rPr lang="nl-NL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[CLMPR18]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Here,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N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</a:p>
              <a:p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:r>
                  <a:rPr lang="nl-NL" sz="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</a:t>
                </a:r>
                <a:r>
                  <a:rPr lang="nl-NL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i.e.,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nl-BE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Consequently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modulo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which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splits,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respects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eigenspaces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However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special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shape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rationality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follows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either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nl-BE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acc>
                      <m:accPr>
                        <m:chr m:val="̂"/>
                        <m:ctrlPr>
                          <a:rPr lang="nl-BE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acc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p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acc>
                      <m:accPr>
                        <m:chr m:val="̂"/>
                        <m:ctrlPr>
                          <a:rPr lang="nl-BE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acc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factors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through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or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61046C7C-F3C5-8235-EB73-BC92DB87B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5" y="1132282"/>
                <a:ext cx="10903664" cy="5415713"/>
              </a:xfrm>
              <a:prstGeom prst="rect">
                <a:avLst/>
              </a:prstGeom>
              <a:blipFill>
                <a:blip r:embed="rId2"/>
                <a:stretch>
                  <a:fillRect l="-783" t="-901" b="-45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0EFD6E1B-D104-6946-DB44-3525751C1F0A}"/>
                  </a:ext>
                </a:extLst>
              </p:cNvPr>
              <p:cNvSpPr txBox="1"/>
              <p:nvPr/>
            </p:nvSpPr>
            <p:spPr>
              <a:xfrm>
                <a:off x="3370603" y="3087752"/>
                <a:ext cx="8023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0EFD6E1B-D104-6946-DB44-3525751C1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603" y="3087752"/>
                <a:ext cx="80238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02C0992-96D0-B573-BEC5-366BEB5EAD99}"/>
                  </a:ext>
                </a:extLst>
              </p:cNvPr>
              <p:cNvSpPr txBox="1"/>
              <p:nvPr/>
            </p:nvSpPr>
            <p:spPr>
              <a:xfrm>
                <a:off x="7870343" y="3087752"/>
                <a:ext cx="68021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02C0992-96D0-B573-BEC5-366BEB5E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0343" y="3087752"/>
                <a:ext cx="680216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D33638E-63BA-9EB0-B47C-1F43A413090D}"/>
              </a:ext>
            </a:extLst>
          </p:cNvPr>
          <p:cNvCxnSpPr/>
          <p:nvPr/>
        </p:nvCxnSpPr>
        <p:spPr>
          <a:xfrm flipV="1">
            <a:off x="4070251" y="3298036"/>
            <a:ext cx="3677920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A9B7818-7456-180B-60C4-056AEA5F0493}"/>
                  </a:ext>
                </a:extLst>
              </p:cNvPr>
              <p:cNvSpPr txBox="1"/>
              <p:nvPr/>
            </p:nvSpPr>
            <p:spPr>
              <a:xfrm>
                <a:off x="5428316" y="2780559"/>
                <a:ext cx="8023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nl-BE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1A9B7818-7456-180B-60C4-056AEA5F0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316" y="2780559"/>
                <a:ext cx="802388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ep 17">
            <a:extLst>
              <a:ext uri="{FF2B5EF4-FFF2-40B4-BE49-F238E27FC236}">
                <a16:creationId xmlns:a16="http://schemas.microsoft.com/office/drawing/2014/main" id="{A94AC67E-A821-2143-4CCC-A4EE6DCABDF4}"/>
              </a:ext>
            </a:extLst>
          </p:cNvPr>
          <p:cNvGrpSpPr/>
          <p:nvPr/>
        </p:nvGrpSpPr>
        <p:grpSpPr>
          <a:xfrm>
            <a:off x="3415189" y="2156330"/>
            <a:ext cx="7434956" cy="922176"/>
            <a:chOff x="3415189" y="2269344"/>
            <a:chExt cx="7434956" cy="9221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6FA00E84-33CE-30CC-74D4-812C3E8BFB40}"/>
                    </a:ext>
                  </a:extLst>
                </p:cNvPr>
                <p:cNvSpPr txBox="1"/>
                <p:nvPr/>
              </p:nvSpPr>
              <p:spPr>
                <a:xfrm>
                  <a:off x="7717066" y="2269344"/>
                  <a:ext cx="3133079" cy="9221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l-BE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BE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BE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nl-B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l-BE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nl-BE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nl-NL" sz="24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6" name="Tekstvak 15">
                  <a:extLst>
                    <a:ext uri="{FF2B5EF4-FFF2-40B4-BE49-F238E27FC236}">
                      <a16:creationId xmlns:a16="http://schemas.microsoft.com/office/drawing/2014/main" id="{6FA00E84-33CE-30CC-74D4-812C3E8BF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066" y="2269344"/>
                  <a:ext cx="3133079" cy="9221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02A4C3D8-04DE-A351-7843-5DEA8DCD9D51}"/>
                    </a:ext>
                  </a:extLst>
                </p:cNvPr>
                <p:cNvSpPr txBox="1"/>
                <p:nvPr/>
              </p:nvSpPr>
              <p:spPr>
                <a:xfrm>
                  <a:off x="3415189" y="2417973"/>
                  <a:ext cx="802388" cy="7714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nl-NL" sz="24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nl-NL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nl-NL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nl-NL" sz="24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nl-NL" sz="24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02A4C3D8-04DE-A351-7843-5DEA8DCD9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189" y="2417973"/>
                  <a:ext cx="802388" cy="77143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CED2BDE7-B1C4-40F2-7B7A-476883C685E3}"/>
              </a:ext>
            </a:extLst>
          </p:cNvPr>
          <p:cNvGrpSpPr/>
          <p:nvPr/>
        </p:nvGrpSpPr>
        <p:grpSpPr>
          <a:xfrm>
            <a:off x="3409435" y="4187480"/>
            <a:ext cx="9032568" cy="944174"/>
            <a:chOff x="3409435" y="4187480"/>
            <a:chExt cx="9032568" cy="944174"/>
          </a:xfrm>
        </p:grpSpPr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A3FD74C8-EA74-0F10-BDB9-E41C6E212436}"/>
                </a:ext>
              </a:extLst>
            </p:cNvPr>
            <p:cNvGrpSpPr/>
            <p:nvPr/>
          </p:nvGrpSpPr>
          <p:grpSpPr>
            <a:xfrm>
              <a:off x="3409435" y="4187480"/>
              <a:ext cx="1840658" cy="836583"/>
              <a:chOff x="3409435" y="4136109"/>
              <a:chExt cx="1840658" cy="836583"/>
            </a:xfrm>
          </p:grpSpPr>
          <p:sp>
            <p:nvSpPr>
              <p:cNvPr id="23" name="Ovaal 22">
                <a:extLst>
                  <a:ext uri="{FF2B5EF4-FFF2-40B4-BE49-F238E27FC236}">
                    <a16:creationId xmlns:a16="http://schemas.microsoft.com/office/drawing/2014/main" id="{AEC26DAF-397D-92E9-CD14-30429664A5B4}"/>
                  </a:ext>
                </a:extLst>
              </p:cNvPr>
              <p:cNvSpPr/>
              <p:nvPr/>
            </p:nvSpPr>
            <p:spPr>
              <a:xfrm rot="21093977">
                <a:off x="3409435" y="4136109"/>
                <a:ext cx="1128219" cy="612714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24" name="Vrije vorm: vorm 23">
                <a:extLst>
                  <a:ext uri="{FF2B5EF4-FFF2-40B4-BE49-F238E27FC236}">
                    <a16:creationId xmlns:a16="http://schemas.microsoft.com/office/drawing/2014/main" id="{E58DA95B-949E-DFE3-909F-BE9B0B7ACBE1}"/>
                  </a:ext>
                </a:extLst>
              </p:cNvPr>
              <p:cNvSpPr/>
              <p:nvPr/>
            </p:nvSpPr>
            <p:spPr>
              <a:xfrm rot="5400000">
                <a:off x="4491212" y="4213812"/>
                <a:ext cx="226031" cy="1291730"/>
              </a:xfrm>
              <a:custGeom>
                <a:avLst/>
                <a:gdLst>
                  <a:gd name="connsiteX0" fmla="*/ 0 w 555165"/>
                  <a:gd name="connsiteY0" fmla="*/ 4017196 h 4022206"/>
                  <a:gd name="connsiteX1" fmla="*/ 544531 w 555165"/>
                  <a:gd name="connsiteY1" fmla="*/ 3380198 h 4022206"/>
                  <a:gd name="connsiteX2" fmla="*/ 308225 w 555165"/>
                  <a:gd name="connsiteY2" fmla="*/ 0 h 402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5165" h="4022206">
                    <a:moveTo>
                      <a:pt x="0" y="4017196"/>
                    </a:moveTo>
                    <a:cubicBezTo>
                      <a:pt x="246580" y="4033463"/>
                      <a:pt x="493160" y="4049731"/>
                      <a:pt x="544531" y="3380198"/>
                    </a:cubicBezTo>
                    <a:cubicBezTo>
                      <a:pt x="595902" y="2710665"/>
                      <a:pt x="452063" y="1355332"/>
                      <a:pt x="308225" y="0"/>
                    </a:cubicBez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C19FE713-89FC-21E7-D6BC-20766B10CE5F}"/>
                    </a:ext>
                  </a:extLst>
                </p:cNvPr>
                <p:cNvSpPr txBox="1"/>
                <p:nvPr/>
              </p:nvSpPr>
              <p:spPr>
                <a:xfrm>
                  <a:off x="5277263" y="4661654"/>
                  <a:ext cx="7164740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can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be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chosen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in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range </a:t>
                  </a:r>
                  <a14:m>
                    <m:oMath xmlns:m="http://schemas.openxmlformats.org/officeDocument/2006/math">
                      <m:r>
                        <a:rPr lang="nl-BE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BE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nl-BE" sz="24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nl-BE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nl-BE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!</a:t>
                  </a:r>
                </a:p>
              </p:txBody>
            </p:sp>
          </mc:Choice>
          <mc:Fallback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C19FE713-89FC-21E7-D6BC-20766B10C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263" y="4661654"/>
                  <a:ext cx="7164740" cy="470000"/>
                </a:xfrm>
                <a:prstGeom prst="rect">
                  <a:avLst/>
                </a:prstGeom>
                <a:blipFill>
                  <a:blip r:embed="rId8"/>
                  <a:stretch>
                    <a:fillRect l="-1362" t="-10390" b="-2727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ep 27">
            <a:extLst>
              <a:ext uri="{FF2B5EF4-FFF2-40B4-BE49-F238E27FC236}">
                <a16:creationId xmlns:a16="http://schemas.microsoft.com/office/drawing/2014/main" id="{D0BF5FE0-A62D-2A8B-9C3A-60E6FC1A9393}"/>
              </a:ext>
            </a:extLst>
          </p:cNvPr>
          <p:cNvGrpSpPr/>
          <p:nvPr/>
        </p:nvGrpSpPr>
        <p:grpSpPr>
          <a:xfrm>
            <a:off x="9262981" y="1544900"/>
            <a:ext cx="1483788" cy="577628"/>
            <a:chOff x="9262981" y="1544900"/>
            <a:chExt cx="1483788" cy="577628"/>
          </a:xfrm>
        </p:grpSpPr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F2588886-BCD8-4A06-C7D0-6FF20F69F04E}"/>
                </a:ext>
              </a:extLst>
            </p:cNvPr>
            <p:cNvSpPr/>
            <p:nvPr/>
          </p:nvSpPr>
          <p:spPr>
            <a:xfrm rot="3481906" flipV="1">
              <a:off x="9395201" y="1793488"/>
              <a:ext cx="196820" cy="461260"/>
            </a:xfrm>
            <a:custGeom>
              <a:avLst/>
              <a:gdLst>
                <a:gd name="connsiteX0" fmla="*/ 1130157 w 1130157"/>
                <a:gd name="connsiteY0" fmla="*/ 0 h 472611"/>
                <a:gd name="connsiteX1" fmla="*/ 565079 w 1130157"/>
                <a:gd name="connsiteY1" fmla="*/ 133564 h 472611"/>
                <a:gd name="connsiteX2" fmla="*/ 0 w 1130157"/>
                <a:gd name="connsiteY2" fmla="*/ 472611 h 47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0157" h="472611">
                  <a:moveTo>
                    <a:pt x="1130157" y="0"/>
                  </a:moveTo>
                  <a:cubicBezTo>
                    <a:pt x="941797" y="27398"/>
                    <a:pt x="753438" y="54796"/>
                    <a:pt x="565079" y="133564"/>
                  </a:cubicBezTo>
                  <a:cubicBezTo>
                    <a:pt x="376720" y="212332"/>
                    <a:pt x="188360" y="342471"/>
                    <a:pt x="0" y="472611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E196A071-0A68-8DBC-5407-D6BF4080F46F}"/>
                </a:ext>
              </a:extLst>
            </p:cNvPr>
            <p:cNvSpPr txBox="1"/>
            <p:nvPr/>
          </p:nvSpPr>
          <p:spPr>
            <a:xfrm>
              <a:off x="9534832" y="1544900"/>
              <a:ext cx="12119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FESTA</a:t>
              </a:r>
              <a:endPara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1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10/10</a:t>
            </a:r>
            <a:endParaRPr lang="nl-B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/>
              <p:nvPr/>
            </p:nvSpPr>
            <p:spPr>
              <a:xfrm>
                <a:off x="808875" y="1132282"/>
                <a:ext cx="10903664" cy="530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M-SIDH is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insecure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1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(or </a:t>
                </a:r>
                <a14:m>
                  <m:oMath xmlns:m="http://schemas.openxmlformats.org/officeDocument/2006/math"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nl-B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𝐅</m:t>
                        </m:r>
                      </m:e>
                      <m:sub>
                        <m:r>
                          <a:rPr lang="nl-B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known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overstretched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M-SIDH is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insecure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overstretched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FESTA is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insecure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genuine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non-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overstretched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ranges: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weak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instances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exist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but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either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easy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detect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(e.g.,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existence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short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), or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easy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avoid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randomizing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particular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backdoors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easy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circumvent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1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CSIDH is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unaffected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5" y="1132282"/>
                <a:ext cx="10903664" cy="5301195"/>
              </a:xfrm>
              <a:prstGeom prst="rect">
                <a:avLst/>
              </a:prstGeom>
              <a:blipFill>
                <a:blip r:embed="rId2"/>
                <a:stretch>
                  <a:fillRect l="-783" t="-1036" b="-172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EF45016D-B75A-FC3C-2321-982A2246E5D3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90BBCAD0-2984-98C1-2EE7-09CCC3515B3B}"/>
              </a:ext>
            </a:extLst>
          </p:cNvPr>
          <p:cNvGrpSpPr/>
          <p:nvPr/>
        </p:nvGrpSpPr>
        <p:grpSpPr>
          <a:xfrm>
            <a:off x="8041341" y="1052493"/>
            <a:ext cx="3680011" cy="2521661"/>
            <a:chOff x="8041341" y="1052493"/>
            <a:chExt cx="3680011" cy="252166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AC8C23DB-296B-EA24-464A-3E362F996265}"/>
                    </a:ext>
                  </a:extLst>
                </p:cNvPr>
                <p:cNvSpPr txBox="1"/>
                <p:nvPr/>
              </p:nvSpPr>
              <p:spPr>
                <a:xfrm>
                  <a:off x="8126505" y="1052493"/>
                  <a:ext cx="3594847" cy="876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note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: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would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impossible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pPr algn="ctr"/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instantiate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sSup>
                            <m:sSupPr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b>
                      </m:sSub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AC8C23DB-296B-EA24-464A-3E362F996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6505" y="1052493"/>
                  <a:ext cx="3594847" cy="876330"/>
                </a:xfrm>
                <a:prstGeom prst="rect">
                  <a:avLst/>
                </a:prstGeom>
                <a:blipFill>
                  <a:blip r:embed="rId3"/>
                  <a:stretch>
                    <a:fillRect l="-2542" t="-5594" r="-2542" b="-979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569AC9B0-3682-72F5-B008-47354AC0C185}"/>
                </a:ext>
              </a:extLst>
            </p:cNvPr>
            <p:cNvSpPr/>
            <p:nvPr/>
          </p:nvSpPr>
          <p:spPr>
            <a:xfrm>
              <a:off x="8041341" y="1954306"/>
              <a:ext cx="1882588" cy="1619848"/>
            </a:xfrm>
            <a:custGeom>
              <a:avLst/>
              <a:gdLst>
                <a:gd name="connsiteX0" fmla="*/ 0 w 1882588"/>
                <a:gd name="connsiteY0" fmla="*/ 1398494 h 1619848"/>
                <a:gd name="connsiteX1" fmla="*/ 726141 w 1882588"/>
                <a:gd name="connsiteY1" fmla="*/ 1506070 h 1619848"/>
                <a:gd name="connsiteX2" fmla="*/ 1882588 w 1882588"/>
                <a:gd name="connsiteY2" fmla="*/ 0 h 161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588" h="1619848">
                  <a:moveTo>
                    <a:pt x="0" y="1398494"/>
                  </a:moveTo>
                  <a:cubicBezTo>
                    <a:pt x="206188" y="1568823"/>
                    <a:pt x="412376" y="1739152"/>
                    <a:pt x="726141" y="1506070"/>
                  </a:cubicBezTo>
                  <a:cubicBezTo>
                    <a:pt x="1039906" y="1272988"/>
                    <a:pt x="1461247" y="636494"/>
                    <a:pt x="1882588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9972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D774EE69-7A22-4EB6-8C6A-182AC188395B}"/>
              </a:ext>
            </a:extLst>
          </p:cNvPr>
          <p:cNvSpPr txBox="1"/>
          <p:nvPr/>
        </p:nvSpPr>
        <p:spPr>
          <a:xfrm>
            <a:off x="563136" y="2665723"/>
            <a:ext cx="110657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Questions</a:t>
            </a:r>
            <a:r>
              <a:rPr lang="nl-BE" sz="40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?</a:t>
            </a:r>
          </a:p>
          <a:p>
            <a:pPr algn="ctr"/>
            <a:endParaRPr lang="nl-BE" sz="1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Aparajita" panose="020B0502040204020203" pitchFamily="18" charset="0"/>
            </a:endParaRPr>
          </a:p>
          <a:p>
            <a:pPr algn="ctr"/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Thanks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for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listening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  <a:cs typeface="Aparajita" panose="020B0502040204020203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249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108747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References</a:t>
            </a:r>
            <a:endParaRPr lang="nl-BE" sz="35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0CF523B-BD47-E9AD-BAC5-D4075F509CC1}"/>
              </a:ext>
            </a:extLst>
          </p:cNvPr>
          <p:cNvSpPr txBox="1"/>
          <p:nvPr/>
        </p:nvSpPr>
        <p:spPr>
          <a:xfrm>
            <a:off x="711200" y="1060450"/>
            <a:ext cx="1101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C65E00"/>
                </a:solidFill>
              </a:rPr>
              <a:t>[BMP23]</a:t>
            </a:r>
            <a:r>
              <a:rPr lang="nl-NL" sz="1600" dirty="0"/>
              <a:t> Basso, </a:t>
            </a:r>
            <a:r>
              <a:rPr lang="nl-NL" sz="1600" dirty="0" err="1"/>
              <a:t>Maino</a:t>
            </a:r>
            <a:r>
              <a:rPr lang="nl-NL" sz="1600" dirty="0"/>
              <a:t>, Pope, </a:t>
            </a:r>
            <a:r>
              <a:rPr lang="nl-NL" sz="1600" i="1" dirty="0"/>
              <a:t>FESTA: </a:t>
            </a:r>
            <a:r>
              <a:rPr lang="nl-NL" sz="1600" i="1" dirty="0" err="1"/>
              <a:t>fast</a:t>
            </a:r>
            <a:r>
              <a:rPr lang="nl-NL" sz="1600" i="1" dirty="0"/>
              <a:t> </a:t>
            </a:r>
            <a:r>
              <a:rPr lang="nl-NL" sz="1600" i="1" dirty="0" err="1"/>
              <a:t>encryption</a:t>
            </a:r>
            <a:r>
              <a:rPr lang="nl-NL" sz="1600" i="1" dirty="0"/>
              <a:t> </a:t>
            </a:r>
            <a:r>
              <a:rPr lang="nl-NL" sz="1600" i="1" dirty="0" err="1"/>
              <a:t>from</a:t>
            </a:r>
            <a:r>
              <a:rPr lang="nl-NL" sz="1600" i="1" dirty="0"/>
              <a:t> </a:t>
            </a:r>
            <a:r>
              <a:rPr lang="nl-NL" sz="1600" i="1" dirty="0" err="1"/>
              <a:t>supersingular</a:t>
            </a:r>
            <a:r>
              <a:rPr lang="nl-NL" sz="1600" i="1" dirty="0"/>
              <a:t> </a:t>
            </a:r>
            <a:r>
              <a:rPr lang="nl-NL" sz="1600" i="1" dirty="0" err="1"/>
              <a:t>torsion</a:t>
            </a:r>
            <a:r>
              <a:rPr lang="nl-NL" sz="1600" i="1" dirty="0"/>
              <a:t> attacks</a:t>
            </a:r>
            <a:r>
              <a:rPr lang="nl-NL" sz="1600" dirty="0"/>
              <a:t>, </a:t>
            </a:r>
            <a:r>
              <a:rPr lang="nl-NL" sz="1600" dirty="0" err="1"/>
              <a:t>Asiacrypt</a:t>
            </a:r>
            <a:r>
              <a:rPr lang="nl-NL" sz="1600" dirty="0"/>
              <a:t> 2023</a:t>
            </a:r>
            <a:endParaRPr lang="nl-NL" sz="1600" dirty="0">
              <a:solidFill>
                <a:srgbClr val="C65E00"/>
              </a:solidFill>
            </a:endParaRPr>
          </a:p>
          <a:p>
            <a:r>
              <a:rPr lang="nl-NL" sz="1600" dirty="0">
                <a:solidFill>
                  <a:srgbClr val="C65E00"/>
                </a:solidFill>
              </a:rPr>
              <a:t>[CD23]</a:t>
            </a:r>
            <a:r>
              <a:rPr lang="nl-NL" sz="1600" dirty="0"/>
              <a:t> Castryck, </a:t>
            </a:r>
            <a:r>
              <a:rPr lang="nl-NL" sz="1600" dirty="0" err="1"/>
              <a:t>Decru</a:t>
            </a:r>
            <a:r>
              <a:rPr lang="nl-NL" sz="1600" dirty="0"/>
              <a:t>, </a:t>
            </a:r>
            <a:r>
              <a:rPr lang="nl-NL" sz="1600" i="1" dirty="0"/>
              <a:t>An </a:t>
            </a:r>
            <a:r>
              <a:rPr lang="nl-NL" sz="1600" i="1" dirty="0" err="1"/>
              <a:t>efficient</a:t>
            </a:r>
            <a:r>
              <a:rPr lang="nl-NL" sz="1600" i="1" dirty="0"/>
              <a:t> </a:t>
            </a:r>
            <a:r>
              <a:rPr lang="nl-NL" sz="1600" i="1" dirty="0" err="1"/>
              <a:t>key</a:t>
            </a:r>
            <a:r>
              <a:rPr lang="nl-NL" sz="1600" i="1" dirty="0"/>
              <a:t> recovery attack on SIDH</a:t>
            </a:r>
            <a:r>
              <a:rPr lang="nl-NL" sz="1600" dirty="0"/>
              <a:t>, Eurocrypt 2023</a:t>
            </a:r>
            <a:endParaRPr lang="nl-NL" sz="1600" i="1" dirty="0">
              <a:solidFill>
                <a:srgbClr val="C65E00"/>
              </a:solidFill>
            </a:endParaRPr>
          </a:p>
          <a:p>
            <a:r>
              <a:rPr lang="nl-NL" sz="1600" dirty="0">
                <a:solidFill>
                  <a:srgbClr val="C65E00"/>
                </a:solidFill>
              </a:rPr>
              <a:t>[CLMPR18]</a:t>
            </a:r>
            <a:r>
              <a:rPr lang="nl-NL" sz="1600" dirty="0"/>
              <a:t> Castryck, Lange, </a:t>
            </a:r>
            <a:r>
              <a:rPr lang="nl-NL" sz="1600" dirty="0" err="1"/>
              <a:t>Martindale</a:t>
            </a:r>
            <a:r>
              <a:rPr lang="nl-NL" sz="1600" dirty="0"/>
              <a:t>, </a:t>
            </a:r>
            <a:r>
              <a:rPr lang="nl-NL" sz="1600" dirty="0" err="1"/>
              <a:t>Panny</a:t>
            </a:r>
            <a:r>
              <a:rPr lang="nl-NL" sz="1600" dirty="0"/>
              <a:t>, </a:t>
            </a:r>
            <a:r>
              <a:rPr lang="nl-NL" sz="1600" dirty="0" err="1"/>
              <a:t>Renes</a:t>
            </a:r>
            <a:r>
              <a:rPr lang="nl-NL" sz="1600" dirty="0"/>
              <a:t>, </a:t>
            </a:r>
            <a:r>
              <a:rPr lang="nl-NL" sz="1600" i="1" dirty="0"/>
              <a:t>CSIDH: </a:t>
            </a:r>
            <a:r>
              <a:rPr lang="nl-NL" sz="1600" i="1" dirty="0" err="1"/>
              <a:t>an</a:t>
            </a:r>
            <a:r>
              <a:rPr lang="nl-NL" sz="1600" i="1" dirty="0"/>
              <a:t> </a:t>
            </a:r>
            <a:r>
              <a:rPr lang="nl-NL" sz="1600" i="1" dirty="0" err="1"/>
              <a:t>efficient</a:t>
            </a:r>
            <a:r>
              <a:rPr lang="nl-NL" sz="1600" i="1" dirty="0"/>
              <a:t> post-</a:t>
            </a:r>
            <a:r>
              <a:rPr lang="nl-NL" sz="1600" i="1" dirty="0" err="1"/>
              <a:t>quantum</a:t>
            </a:r>
            <a:r>
              <a:rPr lang="nl-NL" sz="1600" i="1" dirty="0"/>
              <a:t> </a:t>
            </a:r>
            <a:r>
              <a:rPr lang="nl-NL" sz="1600" i="1" dirty="0" err="1"/>
              <a:t>commutative</a:t>
            </a:r>
            <a:r>
              <a:rPr lang="nl-NL" sz="1600" i="1" dirty="0"/>
              <a:t> </a:t>
            </a:r>
            <a:r>
              <a:rPr lang="nl-NL" sz="1600" i="1" dirty="0" err="1"/>
              <a:t>group</a:t>
            </a:r>
            <a:r>
              <a:rPr lang="nl-NL" sz="1600" i="1" dirty="0"/>
              <a:t> action</a:t>
            </a:r>
            <a:r>
              <a:rPr lang="nl-NL" sz="1600" dirty="0"/>
              <a:t>, </a:t>
            </a:r>
            <a:r>
              <a:rPr lang="nl-NL" sz="1600" dirty="0" err="1"/>
              <a:t>Asiacrypt</a:t>
            </a:r>
            <a:r>
              <a:rPr lang="nl-NL" sz="1600" dirty="0"/>
              <a:t> 2018</a:t>
            </a:r>
            <a:endParaRPr lang="nl-NL" sz="1600" dirty="0">
              <a:solidFill>
                <a:srgbClr val="C65E00"/>
              </a:solidFill>
            </a:endParaRPr>
          </a:p>
          <a:p>
            <a:r>
              <a:rPr lang="nl-NL" sz="1600" dirty="0">
                <a:solidFill>
                  <a:srgbClr val="C65E00"/>
                </a:solidFill>
              </a:rPr>
              <a:t>[FMP23]</a:t>
            </a:r>
            <a:r>
              <a:rPr lang="nl-NL" sz="1600" dirty="0"/>
              <a:t> </a:t>
            </a:r>
            <a:r>
              <a:rPr lang="nl-NL" sz="1600" dirty="0" err="1"/>
              <a:t>Fouotsa</a:t>
            </a:r>
            <a:r>
              <a:rPr lang="nl-NL" sz="1600" dirty="0"/>
              <a:t>, </a:t>
            </a:r>
            <a:r>
              <a:rPr lang="nl-NL" sz="1600" dirty="0" err="1"/>
              <a:t>Moriya</a:t>
            </a:r>
            <a:r>
              <a:rPr lang="nl-NL" sz="1600" dirty="0"/>
              <a:t>, Petit, </a:t>
            </a:r>
            <a:r>
              <a:rPr lang="nl-NL" sz="1600" i="1" dirty="0"/>
              <a:t>M-SIDH </a:t>
            </a:r>
            <a:r>
              <a:rPr lang="nl-NL" sz="1600" i="1" dirty="0" err="1"/>
              <a:t>and</a:t>
            </a:r>
            <a:r>
              <a:rPr lang="nl-NL" sz="1600" i="1" dirty="0"/>
              <a:t> MD-SIDH: </a:t>
            </a:r>
            <a:r>
              <a:rPr lang="nl-NL" sz="1600" i="1" dirty="0" err="1"/>
              <a:t>countering</a:t>
            </a:r>
            <a:r>
              <a:rPr lang="nl-NL" sz="1600" i="1" dirty="0"/>
              <a:t> SIDH attacks </a:t>
            </a:r>
            <a:r>
              <a:rPr lang="nl-NL" sz="1600" i="1" dirty="0" err="1"/>
              <a:t>by</a:t>
            </a:r>
            <a:r>
              <a:rPr lang="nl-NL" sz="1600" i="1" dirty="0"/>
              <a:t> </a:t>
            </a:r>
            <a:r>
              <a:rPr lang="nl-NL" sz="1600" i="1" dirty="0" err="1"/>
              <a:t>masking</a:t>
            </a:r>
            <a:r>
              <a:rPr lang="nl-NL" sz="1600" i="1" dirty="0"/>
              <a:t> information</a:t>
            </a:r>
            <a:r>
              <a:rPr lang="nl-NL" sz="1600" dirty="0"/>
              <a:t>, Eurocrypt 2023</a:t>
            </a:r>
            <a:endParaRPr lang="nl-NL" sz="1600" dirty="0">
              <a:solidFill>
                <a:srgbClr val="C65E00"/>
              </a:solidFill>
            </a:endParaRPr>
          </a:p>
          <a:p>
            <a:r>
              <a:rPr lang="nl-NL" sz="1600" dirty="0">
                <a:solidFill>
                  <a:srgbClr val="C65E00"/>
                </a:solidFill>
              </a:rPr>
              <a:t>[LB20]</a:t>
            </a:r>
            <a:r>
              <a:rPr lang="nl-NL" sz="1600" dirty="0"/>
              <a:t> Love, </a:t>
            </a:r>
            <a:r>
              <a:rPr lang="nl-NL" sz="1600" dirty="0" err="1"/>
              <a:t>Boneh</a:t>
            </a:r>
            <a:r>
              <a:rPr lang="nl-NL" sz="1600" dirty="0"/>
              <a:t>, </a:t>
            </a:r>
            <a:r>
              <a:rPr lang="nl-NL" sz="1600" i="1" dirty="0" err="1"/>
              <a:t>Supersingular</a:t>
            </a:r>
            <a:r>
              <a:rPr lang="nl-NL" sz="1600" i="1" dirty="0"/>
              <a:t> curves </a:t>
            </a:r>
            <a:r>
              <a:rPr lang="nl-NL" sz="1600" i="1" dirty="0" err="1"/>
              <a:t>with</a:t>
            </a:r>
            <a:r>
              <a:rPr lang="nl-NL" sz="1600" i="1" dirty="0"/>
              <a:t> small non-integer </a:t>
            </a:r>
            <a:r>
              <a:rPr lang="nl-NL" sz="1600" i="1" dirty="0" err="1"/>
              <a:t>endomorphisms</a:t>
            </a:r>
            <a:r>
              <a:rPr lang="nl-NL" sz="1600" dirty="0"/>
              <a:t>, ANTS XIV</a:t>
            </a:r>
            <a:endParaRPr lang="nl-NL" sz="1600" dirty="0">
              <a:solidFill>
                <a:srgbClr val="C65E00"/>
              </a:solidFill>
            </a:endParaRPr>
          </a:p>
          <a:p>
            <a:r>
              <a:rPr lang="nl-NL" sz="1600" dirty="0">
                <a:solidFill>
                  <a:srgbClr val="C65E00"/>
                </a:solidFill>
              </a:rPr>
              <a:t>[MMPPW23] </a:t>
            </a:r>
            <a:r>
              <a:rPr lang="nl-NL" sz="1600" dirty="0" err="1"/>
              <a:t>Maino</a:t>
            </a:r>
            <a:r>
              <a:rPr lang="nl-NL" sz="1600" dirty="0"/>
              <a:t>, </a:t>
            </a:r>
            <a:r>
              <a:rPr lang="nl-NL" sz="1600" dirty="0" err="1"/>
              <a:t>Martindale</a:t>
            </a:r>
            <a:r>
              <a:rPr lang="nl-NL" sz="1600" dirty="0"/>
              <a:t>, </a:t>
            </a:r>
            <a:r>
              <a:rPr lang="nl-NL" sz="1600" dirty="0" err="1"/>
              <a:t>Panny</a:t>
            </a:r>
            <a:r>
              <a:rPr lang="nl-NL" sz="1600" dirty="0"/>
              <a:t>, Pope, </a:t>
            </a:r>
            <a:r>
              <a:rPr lang="nl-NL" sz="1600" dirty="0" err="1"/>
              <a:t>Wesolowski</a:t>
            </a:r>
            <a:r>
              <a:rPr lang="nl-NL" sz="1600" dirty="0"/>
              <a:t>, </a:t>
            </a:r>
            <a:r>
              <a:rPr lang="nl-NL" sz="1600" i="1" dirty="0"/>
              <a:t>A direct </a:t>
            </a:r>
            <a:r>
              <a:rPr lang="nl-NL" sz="1600" i="1" dirty="0" err="1"/>
              <a:t>key</a:t>
            </a:r>
            <a:r>
              <a:rPr lang="nl-NL" sz="1600" i="1" dirty="0"/>
              <a:t> recovery attack on SIDH</a:t>
            </a:r>
            <a:r>
              <a:rPr lang="nl-NL" sz="1600" dirty="0"/>
              <a:t>, Eurocrypt 2023</a:t>
            </a:r>
            <a:endParaRPr lang="nl-NL" sz="1600" dirty="0">
              <a:solidFill>
                <a:srgbClr val="C65E00"/>
              </a:solidFill>
            </a:endParaRPr>
          </a:p>
          <a:p>
            <a:r>
              <a:rPr lang="nl-NL" sz="1600" dirty="0">
                <a:solidFill>
                  <a:srgbClr val="C65E00"/>
                </a:solidFill>
              </a:rPr>
              <a:t>[Rob23]</a:t>
            </a:r>
            <a:r>
              <a:rPr lang="nl-NL" sz="1600" dirty="0"/>
              <a:t> Robert, </a:t>
            </a:r>
            <a:r>
              <a:rPr lang="nl-NL" sz="1600" i="1" dirty="0" err="1"/>
              <a:t>Breaking</a:t>
            </a:r>
            <a:r>
              <a:rPr lang="nl-NL" sz="1600" i="1" dirty="0"/>
              <a:t> SIDH in </a:t>
            </a:r>
            <a:r>
              <a:rPr lang="nl-NL" sz="1600" i="1" dirty="0" err="1"/>
              <a:t>polynomial</a:t>
            </a:r>
            <a:r>
              <a:rPr lang="nl-NL" sz="1600" i="1" dirty="0"/>
              <a:t> time</a:t>
            </a:r>
            <a:r>
              <a:rPr lang="nl-NL" sz="1600" dirty="0"/>
              <a:t>, Eurocrypt 2023</a:t>
            </a:r>
            <a:endParaRPr lang="nl-NL" sz="1600" dirty="0">
              <a:solidFill>
                <a:srgbClr val="C65E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570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ED79BC87-E65C-4887-B783-E8F3CD2ED185}"/>
              </a:ext>
            </a:extLst>
          </p:cNvPr>
          <p:cNvSpPr txBox="1"/>
          <p:nvPr/>
        </p:nvSpPr>
        <p:spPr>
          <a:xfrm>
            <a:off x="819149" y="1122008"/>
            <a:ext cx="107700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Former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candidate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post-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quantum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key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encapsulation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advanced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Round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4 of NIST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standardization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effort,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nl-BE" sz="5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broken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in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July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2022 </a:t>
            </a:r>
            <a:r>
              <a:rPr lang="nl-BE" sz="2400" dirty="0">
                <a:solidFill>
                  <a:srgbClr val="C65E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[CD23]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nl-BE" sz="22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Culprit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torsion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point information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that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is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revealed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for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constructive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reasons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1.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Supersingular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Isogeny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Diffie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-Hellman (SIDH/SIKE)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1/10</a:t>
            </a:r>
            <a:endParaRPr lang="nl-BE" sz="24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76CA73C-28E9-C320-D8B8-42EB238A98D4}"/>
              </a:ext>
            </a:extLst>
          </p:cNvPr>
          <p:cNvGrpSpPr/>
          <p:nvPr/>
        </p:nvGrpSpPr>
        <p:grpSpPr>
          <a:xfrm>
            <a:off x="2910276" y="3209530"/>
            <a:ext cx="7088262" cy="894545"/>
            <a:chOff x="2176166" y="3821584"/>
            <a:chExt cx="7088262" cy="894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kstvak 3">
                  <a:extLst>
                    <a:ext uri="{FF2B5EF4-FFF2-40B4-BE49-F238E27FC236}">
                      <a16:creationId xmlns:a16="http://schemas.microsoft.com/office/drawing/2014/main" id="{4904EB36-582D-2F4D-0BCD-693B9E4C6EA2}"/>
                    </a:ext>
                  </a:extLst>
                </p:cNvPr>
                <p:cNvSpPr txBox="1"/>
                <p:nvPr/>
              </p:nvSpPr>
              <p:spPr>
                <a:xfrm>
                  <a:off x="2649458" y="4254464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kstvak 3">
                  <a:extLst>
                    <a:ext uri="{FF2B5EF4-FFF2-40B4-BE49-F238E27FC236}">
                      <a16:creationId xmlns:a16="http://schemas.microsoft.com/office/drawing/2014/main" id="{4904EB36-582D-2F4D-0BCD-693B9E4C6E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9458" y="4254464"/>
                  <a:ext cx="80238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472D3C0B-A241-B44B-79AD-D88D56F7C637}"/>
                    </a:ext>
                  </a:extLst>
                </p:cNvPr>
                <p:cNvSpPr txBox="1"/>
                <p:nvPr/>
              </p:nvSpPr>
              <p:spPr>
                <a:xfrm>
                  <a:off x="7149198" y="4254464"/>
                  <a:ext cx="68021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472D3C0B-A241-B44B-79AD-D88D56F7C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198" y="4254464"/>
                  <a:ext cx="680216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07009E87-316F-BBE7-29AA-D1B95C7F5B46}"/>
                </a:ext>
              </a:extLst>
            </p:cNvPr>
            <p:cNvCxnSpPr/>
            <p:nvPr/>
          </p:nvCxnSpPr>
          <p:spPr>
            <a:xfrm flipV="1">
              <a:off x="3349106" y="4464748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E7861C53-2F2F-CEB4-D9BE-DB1EC4E7652E}"/>
                    </a:ext>
                  </a:extLst>
                </p:cNvPr>
                <p:cNvSpPr txBox="1"/>
                <p:nvPr/>
              </p:nvSpPr>
              <p:spPr>
                <a:xfrm>
                  <a:off x="4707171" y="3947271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E7861C53-2F2F-CEB4-D9BE-DB1EC4E76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171" y="3947271"/>
                  <a:ext cx="802388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D96987D0-E01F-1805-1588-83643E1063C0}"/>
                    </a:ext>
                  </a:extLst>
                </p:cNvPr>
                <p:cNvSpPr txBox="1"/>
                <p:nvPr/>
              </p:nvSpPr>
              <p:spPr>
                <a:xfrm>
                  <a:off x="5971839" y="3821584"/>
                  <a:ext cx="3292589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NL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D96987D0-E01F-1805-1588-83643E106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839" y="3821584"/>
                  <a:ext cx="329258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370" b="-1973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5AECA24B-9062-1615-F63D-0B5B9D79D1D3}"/>
                    </a:ext>
                  </a:extLst>
                </p:cNvPr>
                <p:cNvSpPr txBox="1"/>
                <p:nvPr/>
              </p:nvSpPr>
              <p:spPr>
                <a:xfrm>
                  <a:off x="2176166" y="3821584"/>
                  <a:ext cx="239523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nl-NL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5AECA24B-9062-1615-F63D-0B5B9D79D1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6166" y="3821584"/>
                  <a:ext cx="2395235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09" b="-1973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E1082EB2-5F9B-0682-96DF-FE9132753661}"/>
                  </a:ext>
                </a:extLst>
              </p:cNvPr>
              <p:cNvSpPr txBox="1"/>
              <p:nvPr/>
            </p:nvSpPr>
            <p:spPr>
              <a:xfrm>
                <a:off x="819149" y="4347315"/>
                <a:ext cx="10903664" cy="2169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“Modern” view (</a:t>
                </a:r>
                <a:r>
                  <a:rPr lang="nl-BE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[MMPPW23]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[Rob23]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there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 a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polynomial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-time  </a:t>
                </a:r>
                <a:r>
                  <a:rPr lang="nl-BE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algorithm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isogeny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interpolation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i.e.,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knowledge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57300" lvl="2" indent="-342900">
                  <a:buFont typeface="Wingdings" panose="05000000000000000000" pitchFamily="2" charset="2"/>
                  <a:buChar char="§"/>
                </a:pPr>
                <a:r>
                  <a:rPr lang="nl-NL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1257300" lvl="2" indent="-342900">
                  <a:buFont typeface="Wingdings" panose="05000000000000000000" pitchFamily="2" charset="2"/>
                  <a:buChar char="§"/>
                </a:pPr>
                <a:endParaRPr lang="nl-BE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57300" lvl="2" indent="-342900">
                  <a:buFont typeface="Wingdings" panose="05000000000000000000" pitchFamily="2" charset="2"/>
                  <a:buChar char="§"/>
                </a:pPr>
                <a:r>
                  <a:rPr lang="nl-NL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with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subgroup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&gt;4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smooth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1257300" lvl="2" indent="-342900">
                  <a:buFont typeface="Wingdings" panose="05000000000000000000" pitchFamily="2" charset="2"/>
                  <a:buChar char="§"/>
                </a:pPr>
                <a:endParaRPr lang="nl-BE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efficiently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evaluate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at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given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point.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E1082EB2-5F9B-0682-96DF-FE9132753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4347315"/>
                <a:ext cx="10903664" cy="2169825"/>
              </a:xfrm>
              <a:prstGeom prst="rect">
                <a:avLst/>
              </a:prstGeom>
              <a:blipFill>
                <a:blip r:embed="rId7"/>
                <a:stretch>
                  <a:fillRect l="-727" t="-2247" b="-533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77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/>
              <p:nvPr/>
            </p:nvSpPr>
            <p:spPr>
              <a:xfrm>
                <a:off x="819149" y="1122008"/>
                <a:ext cx="10903664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Proposed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Fouotsa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Moriya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Petit </a:t>
                </a:r>
                <a:r>
                  <a:rPr lang="nl-BE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[FMP23]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nl-BE" sz="5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Idea: SIDH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still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works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scale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some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𝐙</m:t>
                                </m:r>
                              </m:num>
                              <m:den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nl-NL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ED79BC87-E65C-4887-B783-E8F3CD2E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122008"/>
                <a:ext cx="10903664" cy="3785652"/>
              </a:xfrm>
              <a:prstGeom prst="rect">
                <a:avLst/>
              </a:prstGeom>
              <a:blipFill>
                <a:blip r:embed="rId2"/>
                <a:stretch>
                  <a:fillRect l="-727" t="-128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kstvak 45">
            <a:extLst>
              <a:ext uri="{FF2B5EF4-FFF2-40B4-BE49-F238E27FC236}">
                <a16:creationId xmlns:a16="http://schemas.microsoft.com/office/drawing/2014/main" id="{B678D61E-2F5C-4688-9F46-5CF3275FF369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Analysis of a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candidate-countermeasure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M-SIDH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2/10</a:t>
            </a:r>
            <a:endParaRPr lang="nl-BE" sz="2400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E76CA73C-28E9-C320-D8B8-42EB238A98D4}"/>
              </a:ext>
            </a:extLst>
          </p:cNvPr>
          <p:cNvGrpSpPr/>
          <p:nvPr/>
        </p:nvGrpSpPr>
        <p:grpSpPr>
          <a:xfrm>
            <a:off x="2897311" y="2613773"/>
            <a:ext cx="7338837" cy="894545"/>
            <a:chOff x="2176166" y="3821584"/>
            <a:chExt cx="7338837" cy="8945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kstvak 3">
                  <a:extLst>
                    <a:ext uri="{FF2B5EF4-FFF2-40B4-BE49-F238E27FC236}">
                      <a16:creationId xmlns:a16="http://schemas.microsoft.com/office/drawing/2014/main" id="{4904EB36-582D-2F4D-0BCD-693B9E4C6EA2}"/>
                    </a:ext>
                  </a:extLst>
                </p:cNvPr>
                <p:cNvSpPr txBox="1"/>
                <p:nvPr/>
              </p:nvSpPr>
              <p:spPr>
                <a:xfrm>
                  <a:off x="2649458" y="4254464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kstvak 3">
                  <a:extLst>
                    <a:ext uri="{FF2B5EF4-FFF2-40B4-BE49-F238E27FC236}">
                      <a16:creationId xmlns:a16="http://schemas.microsoft.com/office/drawing/2014/main" id="{4904EB36-582D-2F4D-0BCD-693B9E4C6E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9458" y="4254464"/>
                  <a:ext cx="802388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472D3C0B-A241-B44B-79AD-D88D56F7C637}"/>
                    </a:ext>
                  </a:extLst>
                </p:cNvPr>
                <p:cNvSpPr txBox="1"/>
                <p:nvPr/>
              </p:nvSpPr>
              <p:spPr>
                <a:xfrm>
                  <a:off x="7149198" y="4254464"/>
                  <a:ext cx="68021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472D3C0B-A241-B44B-79AD-D88D56F7C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9198" y="4254464"/>
                  <a:ext cx="680216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Rechte verbindingslijn met pijl 6">
              <a:extLst>
                <a:ext uri="{FF2B5EF4-FFF2-40B4-BE49-F238E27FC236}">
                  <a16:creationId xmlns:a16="http://schemas.microsoft.com/office/drawing/2014/main" id="{07009E87-316F-BBE7-29AA-D1B95C7F5B46}"/>
                </a:ext>
              </a:extLst>
            </p:cNvPr>
            <p:cNvCxnSpPr/>
            <p:nvPr/>
          </p:nvCxnSpPr>
          <p:spPr>
            <a:xfrm flipV="1">
              <a:off x="3349106" y="4464748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E7861C53-2F2F-CEB4-D9BE-DB1EC4E7652E}"/>
                    </a:ext>
                  </a:extLst>
                </p:cNvPr>
                <p:cNvSpPr txBox="1"/>
                <p:nvPr/>
              </p:nvSpPr>
              <p:spPr>
                <a:xfrm>
                  <a:off x="4707171" y="3947271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kstvak 7">
                  <a:extLst>
                    <a:ext uri="{FF2B5EF4-FFF2-40B4-BE49-F238E27FC236}">
                      <a16:creationId xmlns:a16="http://schemas.microsoft.com/office/drawing/2014/main" id="{E7861C53-2F2F-CEB4-D9BE-DB1EC4E76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171" y="3947271"/>
                  <a:ext cx="802388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D96987D0-E01F-1805-1588-83643E1063C0}"/>
                    </a:ext>
                  </a:extLst>
                </p:cNvPr>
                <p:cNvSpPr txBox="1"/>
                <p:nvPr/>
              </p:nvSpPr>
              <p:spPr>
                <a:xfrm>
                  <a:off x="5509507" y="3821584"/>
                  <a:ext cx="400549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NL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Tekstvak 8">
                  <a:extLst>
                    <a:ext uri="{FF2B5EF4-FFF2-40B4-BE49-F238E27FC236}">
                      <a16:creationId xmlns:a16="http://schemas.microsoft.com/office/drawing/2014/main" id="{D96987D0-E01F-1805-1588-83643E1063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507" y="3821584"/>
                  <a:ext cx="400549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52" r="-1370" b="-1973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5AECA24B-9062-1615-F63D-0B5B9D79D1D3}"/>
                    </a:ext>
                  </a:extLst>
                </p:cNvPr>
                <p:cNvSpPr txBox="1"/>
                <p:nvPr/>
              </p:nvSpPr>
              <p:spPr>
                <a:xfrm>
                  <a:off x="2176166" y="3821584"/>
                  <a:ext cx="239523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nl-NL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5AECA24B-9062-1615-F63D-0B5B9D79D1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6166" y="3821584"/>
                  <a:ext cx="2395235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509" b="-1973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FF53AAE-B3D0-7F77-EBDA-956E42EA4C9E}"/>
                  </a:ext>
                </a:extLst>
              </p:cNvPr>
              <p:cNvSpPr txBox="1"/>
              <p:nvPr/>
            </p:nvSpPr>
            <p:spPr>
              <a:xfrm>
                <a:off x="819149" y="3827891"/>
                <a:ext cx="1118162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(Side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remark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security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reduces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using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Weil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pairing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			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need</a:t>
                </a:r>
                <a:r>
                  <a: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distinct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prime factors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parameter blow-up.) </a:t>
                </a:r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BFF53AAE-B3D0-7F77-EBDA-956E42EA4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3827891"/>
                <a:ext cx="11181624" cy="830997"/>
              </a:xfrm>
              <a:prstGeom prst="rect">
                <a:avLst/>
              </a:prstGeom>
              <a:blipFill>
                <a:blip r:embed="rId8"/>
                <a:stretch>
                  <a:fillRect t="-5882" r="-1308" b="-1617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kstvak 17">
            <a:extLst>
              <a:ext uri="{FF2B5EF4-FFF2-40B4-BE49-F238E27FC236}">
                <a16:creationId xmlns:a16="http://schemas.microsoft.com/office/drawing/2014/main" id="{4D12557D-D3FD-118A-A14E-A38ED1027A80}"/>
              </a:ext>
            </a:extLst>
          </p:cNvPr>
          <p:cNvSpPr txBox="1"/>
          <p:nvPr/>
        </p:nvSpPr>
        <p:spPr>
          <a:xfrm>
            <a:off x="812018" y="4982554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Interpolation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attack no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longer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applies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A473E4C-9E77-C83E-123C-6F603B892BE0}"/>
              </a:ext>
            </a:extLst>
          </p:cNvPr>
          <p:cNvSpPr txBox="1"/>
          <p:nvPr/>
        </p:nvSpPr>
        <p:spPr>
          <a:xfrm>
            <a:off x="6368865" y="4978460"/>
            <a:ext cx="2045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does </a:t>
            </a:r>
            <a:r>
              <a:rPr lang="nl-NL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</a:t>
            </a:r>
            <a:r>
              <a:rPr lang="nl-NL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nl-BE" sz="2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-0.56088 " pathEditMode="fixed" rAng="0" ptsTypes="AA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1.11022E-16 -0.56018 " pathEditMode="fixed" rAng="0" ptsTypes="AA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0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2" grpId="1"/>
      <p:bldP spid="18" grpId="0"/>
      <p:bldP spid="18" grpId="1"/>
      <p:bldP spid="20" grpId="0"/>
      <p:bldP spid="2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ep 42">
            <a:extLst>
              <a:ext uri="{FF2B5EF4-FFF2-40B4-BE49-F238E27FC236}">
                <a16:creationId xmlns:a16="http://schemas.microsoft.com/office/drawing/2014/main" id="{447D2E11-E154-623B-A9FD-5DCCACB53DC7}"/>
              </a:ext>
            </a:extLst>
          </p:cNvPr>
          <p:cNvGrpSpPr/>
          <p:nvPr/>
        </p:nvGrpSpPr>
        <p:grpSpPr>
          <a:xfrm>
            <a:off x="3441363" y="2522175"/>
            <a:ext cx="6683047" cy="1575974"/>
            <a:chOff x="3441363" y="2522175"/>
            <a:chExt cx="6683047" cy="1575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kstvak 14">
                  <a:extLst>
                    <a:ext uri="{FF2B5EF4-FFF2-40B4-BE49-F238E27FC236}">
                      <a16:creationId xmlns:a16="http://schemas.microsoft.com/office/drawing/2014/main" id="{B0686407-AAEF-6944-98FA-516D55E726AE}"/>
                    </a:ext>
                  </a:extLst>
                </p:cNvPr>
                <p:cNvSpPr txBox="1"/>
                <p:nvPr/>
              </p:nvSpPr>
              <p:spPr>
                <a:xfrm>
                  <a:off x="3441363" y="2823509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kstvak 14">
                  <a:extLst>
                    <a:ext uri="{FF2B5EF4-FFF2-40B4-BE49-F238E27FC236}">
                      <a16:creationId xmlns:a16="http://schemas.microsoft.com/office/drawing/2014/main" id="{B0686407-AAEF-6944-98FA-516D55E72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63" y="2823509"/>
                  <a:ext cx="80238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DFF13E8C-3FBE-E4A2-C704-915F679632EF}"/>
                    </a:ext>
                  </a:extLst>
                </p:cNvPr>
                <p:cNvSpPr txBox="1"/>
                <p:nvPr/>
              </p:nvSpPr>
              <p:spPr>
                <a:xfrm>
                  <a:off x="7871123" y="2823509"/>
                  <a:ext cx="68021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DFF13E8C-3FBE-E4A2-C704-915F679632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123" y="2823509"/>
                  <a:ext cx="680216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D82A4479-CB3D-D1C2-2283-F093C28FCE0F}"/>
                    </a:ext>
                  </a:extLst>
                </p:cNvPr>
                <p:cNvSpPr txBox="1"/>
                <p:nvPr/>
              </p:nvSpPr>
              <p:spPr>
                <a:xfrm>
                  <a:off x="7820070" y="3217302"/>
                  <a:ext cx="2304340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nl-BE" sz="24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NL" sz="24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kstvak 19">
                  <a:extLst>
                    <a:ext uri="{FF2B5EF4-FFF2-40B4-BE49-F238E27FC236}">
                      <a16:creationId xmlns:a16="http://schemas.microsoft.com/office/drawing/2014/main" id="{D82A4479-CB3D-D1C2-2283-F093C28FC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070" y="3217302"/>
                  <a:ext cx="2304340" cy="830997"/>
                </a:xfrm>
                <a:prstGeom prst="rect">
                  <a:avLst/>
                </a:prstGeom>
                <a:blipFill>
                  <a:blip r:embed="rId4"/>
                  <a:stretch>
                    <a:fillRect b="-1102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254D51EE-8804-3165-FAD5-AAC8D8DD1F4B}"/>
                    </a:ext>
                  </a:extLst>
                </p:cNvPr>
                <p:cNvSpPr txBox="1"/>
                <p:nvPr/>
              </p:nvSpPr>
              <p:spPr>
                <a:xfrm>
                  <a:off x="3518224" y="3267152"/>
                  <a:ext cx="680988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l-BE" sz="24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NL" sz="24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kstvak 20">
                  <a:extLst>
                    <a:ext uri="{FF2B5EF4-FFF2-40B4-BE49-F238E27FC236}">
                      <a16:creationId xmlns:a16="http://schemas.microsoft.com/office/drawing/2014/main" id="{254D51EE-8804-3165-FAD5-AAC8D8DD1F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224" y="3267152"/>
                  <a:ext cx="680988" cy="830997"/>
                </a:xfrm>
                <a:prstGeom prst="rect">
                  <a:avLst/>
                </a:prstGeom>
                <a:blipFill>
                  <a:blip r:embed="rId5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Rechte verbindingslijn met pijl 27">
              <a:extLst>
                <a:ext uri="{FF2B5EF4-FFF2-40B4-BE49-F238E27FC236}">
                  <a16:creationId xmlns:a16="http://schemas.microsoft.com/office/drawing/2014/main" id="{93D4E349-808B-BA43-2CCC-8BE25F8E24E3}"/>
                </a:ext>
              </a:extLst>
            </p:cNvPr>
            <p:cNvCxnSpPr/>
            <p:nvPr/>
          </p:nvCxnSpPr>
          <p:spPr>
            <a:xfrm flipV="1">
              <a:off x="4078552" y="3026092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E7EADB31-A669-0B91-6136-47377B019A52}"/>
                    </a:ext>
                  </a:extLst>
                </p:cNvPr>
                <p:cNvSpPr txBox="1"/>
                <p:nvPr/>
              </p:nvSpPr>
              <p:spPr>
                <a:xfrm>
                  <a:off x="5590431" y="2522175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kstvak 28">
                  <a:extLst>
                    <a:ext uri="{FF2B5EF4-FFF2-40B4-BE49-F238E27FC236}">
                      <a16:creationId xmlns:a16="http://schemas.microsoft.com/office/drawing/2014/main" id="{E7EADB31-A669-0B91-6136-47377B019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431" y="2522175"/>
                  <a:ext cx="802388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3/10</a:t>
            </a:r>
            <a:endParaRPr lang="nl-BE" sz="2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5433A8A-50C4-5B6C-4476-20FC2413E438}"/>
              </a:ext>
            </a:extLst>
          </p:cNvPr>
          <p:cNvSpPr txBox="1"/>
          <p:nvPr/>
        </p:nvSpPr>
        <p:spPr>
          <a:xfrm>
            <a:off x="808875" y="1132282"/>
            <a:ext cx="1090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Interpolation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attack no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longer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applies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nl-BE" sz="16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does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Lollipop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attack,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already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present in </a:t>
            </a:r>
            <a:r>
              <a:rPr lang="nl-BE" sz="2400" dirty="0">
                <a:solidFill>
                  <a:srgbClr val="C65E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[FMP23]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44AC1D17-512B-C569-D7E3-69BBDA033C84}"/>
              </a:ext>
            </a:extLst>
          </p:cNvPr>
          <p:cNvGrpSpPr/>
          <p:nvPr/>
        </p:nvGrpSpPr>
        <p:grpSpPr>
          <a:xfrm>
            <a:off x="2086030" y="2649286"/>
            <a:ext cx="5682799" cy="928578"/>
            <a:chOff x="2086030" y="2649286"/>
            <a:chExt cx="5682799" cy="928578"/>
          </a:xfrm>
        </p:grpSpPr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92E031B6-DDE4-DFAF-5612-F75D6E3A37D9}"/>
                </a:ext>
              </a:extLst>
            </p:cNvPr>
            <p:cNvCxnSpPr/>
            <p:nvPr/>
          </p:nvCxnSpPr>
          <p:spPr>
            <a:xfrm flipV="1">
              <a:off x="4090909" y="3133853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701B01D0-4BE9-8C36-DA15-6D6E2456D455}"/>
                    </a:ext>
                  </a:extLst>
                </p:cNvPr>
                <p:cNvSpPr txBox="1"/>
                <p:nvPr/>
              </p:nvSpPr>
              <p:spPr>
                <a:xfrm>
                  <a:off x="5577576" y="3116199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701B01D0-4BE9-8C36-DA15-6D6E2456D4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576" y="3116199"/>
                  <a:ext cx="802388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316" r="-21970" b="-1315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Boog 24">
              <a:extLst>
                <a:ext uri="{FF2B5EF4-FFF2-40B4-BE49-F238E27FC236}">
                  <a16:creationId xmlns:a16="http://schemas.microsoft.com/office/drawing/2014/main" id="{2A897479-2A9E-B61F-0B78-CAC6D02F370F}"/>
                </a:ext>
              </a:extLst>
            </p:cNvPr>
            <p:cNvSpPr/>
            <p:nvPr/>
          </p:nvSpPr>
          <p:spPr>
            <a:xfrm>
              <a:off x="2712545" y="2649286"/>
              <a:ext cx="841366" cy="841366"/>
            </a:xfrm>
            <a:prstGeom prst="arc">
              <a:avLst>
                <a:gd name="adj1" fmla="val 937741"/>
                <a:gd name="adj2" fmla="val 20739260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E69D58C8-F403-4AF0-F63C-8C3F4D066E93}"/>
                    </a:ext>
                  </a:extLst>
                </p:cNvPr>
                <p:cNvSpPr txBox="1"/>
                <p:nvPr/>
              </p:nvSpPr>
              <p:spPr>
                <a:xfrm>
                  <a:off x="2086030" y="2785167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kstvak 26">
                  <a:extLst>
                    <a:ext uri="{FF2B5EF4-FFF2-40B4-BE49-F238E27FC236}">
                      <a16:creationId xmlns:a16="http://schemas.microsoft.com/office/drawing/2014/main" id="{E69D58C8-F403-4AF0-F63C-8C3F4D066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030" y="2785167"/>
                  <a:ext cx="80238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50E2EFF-8F57-FF4A-F929-B9A4FD4C840A}"/>
                  </a:ext>
                </a:extLst>
              </p:cNvPr>
              <p:cNvSpPr txBox="1"/>
              <p:nvPr/>
            </p:nvSpPr>
            <p:spPr>
              <a:xfrm>
                <a:off x="1231782" y="4227022"/>
                <a:ext cx="11041498" cy="17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𝐙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nl-BE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matrix of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respect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then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acc>
                            <m:accPr>
                              <m:chr m:val="̂"/>
                              <m:ctrlP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50E2EFF-8F57-FF4A-F929-B9A4FD4C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82" y="4227022"/>
                <a:ext cx="11041498" cy="1706429"/>
              </a:xfrm>
              <a:prstGeom prst="rect">
                <a:avLst/>
              </a:prstGeom>
              <a:blipFill>
                <a:blip r:embed="rId9"/>
                <a:stretch>
                  <a:fillRect l="-828" t="-332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ep 40">
            <a:extLst>
              <a:ext uri="{FF2B5EF4-FFF2-40B4-BE49-F238E27FC236}">
                <a16:creationId xmlns:a16="http://schemas.microsoft.com/office/drawing/2014/main" id="{6AB85F44-4EDA-E561-7A45-9B5144A28E4A}"/>
              </a:ext>
            </a:extLst>
          </p:cNvPr>
          <p:cNvGrpSpPr/>
          <p:nvPr/>
        </p:nvGrpSpPr>
        <p:grpSpPr>
          <a:xfrm>
            <a:off x="2469325" y="5826772"/>
            <a:ext cx="8133017" cy="685066"/>
            <a:chOff x="2469325" y="5826772"/>
            <a:chExt cx="8133017" cy="685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E2AD7348-DCA2-4AD2-2C91-CE1B0BE39C1F}"/>
                    </a:ext>
                  </a:extLst>
                </p:cNvPr>
                <p:cNvSpPr txBox="1"/>
                <p:nvPr/>
              </p:nvSpPr>
              <p:spPr>
                <a:xfrm>
                  <a:off x="4626087" y="6050173"/>
                  <a:ext cx="44578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secret </a:t>
                  </a:r>
                  <a:r>
                    <a:rPr lang="nl-NL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scalar</a:t>
                  </a:r>
                  <a:r>
                    <a:rPr lang="nl-NL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BE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has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disappeared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!</a:t>
                  </a:r>
                </a:p>
              </p:txBody>
            </p:sp>
          </mc:Choice>
          <mc:Fallback xmlns="">
            <p:sp>
              <p:nvSpPr>
                <p:cNvPr id="31" name="Tekstvak 30">
                  <a:extLst>
                    <a:ext uri="{FF2B5EF4-FFF2-40B4-BE49-F238E27FC236}">
                      <a16:creationId xmlns:a16="http://schemas.microsoft.com/office/drawing/2014/main" id="{E2AD7348-DCA2-4AD2-2C91-CE1B0BE39C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6087" y="6050173"/>
                  <a:ext cx="4457818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189" t="-10526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hteraccolade 34">
              <a:extLst>
                <a:ext uri="{FF2B5EF4-FFF2-40B4-BE49-F238E27FC236}">
                  <a16:creationId xmlns:a16="http://schemas.microsoft.com/office/drawing/2014/main" id="{2131D9CC-D9E9-A4E0-6F09-38FFF3DF5248}"/>
                </a:ext>
              </a:extLst>
            </p:cNvPr>
            <p:cNvSpPr/>
            <p:nvPr/>
          </p:nvSpPr>
          <p:spPr>
            <a:xfrm rot="5400000">
              <a:off x="3372405" y="4923692"/>
              <a:ext cx="235554" cy="2041714"/>
            </a:xfrm>
            <a:prstGeom prst="rightBrac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6" name="Rechteraccolade 35">
              <a:extLst>
                <a:ext uri="{FF2B5EF4-FFF2-40B4-BE49-F238E27FC236}">
                  <a16:creationId xmlns:a16="http://schemas.microsoft.com/office/drawing/2014/main" id="{2CE05E8E-6937-93F4-4A77-D7AEF204A405}"/>
                </a:ext>
              </a:extLst>
            </p:cNvPr>
            <p:cNvSpPr/>
            <p:nvPr/>
          </p:nvSpPr>
          <p:spPr>
            <a:xfrm rot="5400000">
              <a:off x="9912557" y="5372541"/>
              <a:ext cx="235554" cy="1144017"/>
            </a:xfrm>
            <a:prstGeom prst="rightBrac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927F23FF-9610-EE82-BFBA-51B1E9A69D55}"/>
                </a:ext>
              </a:extLst>
            </p:cNvPr>
            <p:cNvSpPr/>
            <p:nvPr/>
          </p:nvSpPr>
          <p:spPr>
            <a:xfrm>
              <a:off x="3470382" y="6054571"/>
              <a:ext cx="1074985" cy="273578"/>
            </a:xfrm>
            <a:custGeom>
              <a:avLst/>
              <a:gdLst>
                <a:gd name="connsiteX0" fmla="*/ 18542 w 1074985"/>
                <a:gd name="connsiteY0" fmla="*/ 0 h 273578"/>
                <a:gd name="connsiteX1" fmla="*/ 142830 w 1074985"/>
                <a:gd name="connsiteY1" fmla="*/ 239697 h 273578"/>
                <a:gd name="connsiteX2" fmla="*/ 1074985 w 1074985"/>
                <a:gd name="connsiteY2" fmla="*/ 266330 h 27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985" h="273578">
                  <a:moveTo>
                    <a:pt x="18542" y="0"/>
                  </a:moveTo>
                  <a:cubicBezTo>
                    <a:pt x="-7351" y="97654"/>
                    <a:pt x="-33244" y="195309"/>
                    <a:pt x="142830" y="239697"/>
                  </a:cubicBezTo>
                  <a:cubicBezTo>
                    <a:pt x="318904" y="284085"/>
                    <a:pt x="696944" y="275207"/>
                    <a:pt x="1074985" y="26633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B6D3533E-AAAF-B96F-05F7-43A9FEA0B518}"/>
                </a:ext>
              </a:extLst>
            </p:cNvPr>
            <p:cNvSpPr/>
            <p:nvPr/>
          </p:nvSpPr>
          <p:spPr>
            <a:xfrm flipH="1">
              <a:off x="8972240" y="6051138"/>
              <a:ext cx="1074985" cy="273578"/>
            </a:xfrm>
            <a:custGeom>
              <a:avLst/>
              <a:gdLst>
                <a:gd name="connsiteX0" fmla="*/ 18542 w 1074985"/>
                <a:gd name="connsiteY0" fmla="*/ 0 h 273578"/>
                <a:gd name="connsiteX1" fmla="*/ 142830 w 1074985"/>
                <a:gd name="connsiteY1" fmla="*/ 239697 h 273578"/>
                <a:gd name="connsiteX2" fmla="*/ 1074985 w 1074985"/>
                <a:gd name="connsiteY2" fmla="*/ 266330 h 27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4985" h="273578">
                  <a:moveTo>
                    <a:pt x="18542" y="0"/>
                  </a:moveTo>
                  <a:cubicBezTo>
                    <a:pt x="-7351" y="97654"/>
                    <a:pt x="-33244" y="195309"/>
                    <a:pt x="142830" y="239697"/>
                  </a:cubicBezTo>
                  <a:cubicBezTo>
                    <a:pt x="318904" y="284085"/>
                    <a:pt x="696944" y="275207"/>
                    <a:pt x="1074985" y="26633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42" name="Tekstvak 41">
            <a:extLst>
              <a:ext uri="{FF2B5EF4-FFF2-40B4-BE49-F238E27FC236}">
                <a16:creationId xmlns:a16="http://schemas.microsoft.com/office/drawing/2014/main" id="{D978EBBA-E7C1-B7F8-DA6D-7258ACC1EE75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Analysis of a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candidate-countermeasure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M-SIDH</a:t>
            </a:r>
          </a:p>
        </p:txBody>
      </p:sp>
    </p:spTree>
    <p:extLst>
      <p:ext uri="{BB962C8B-B14F-4D97-AF65-F5344CB8AC3E}">
        <p14:creationId xmlns:p14="http://schemas.microsoft.com/office/powerpoint/2010/main" val="180009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3/10</a:t>
            </a:r>
            <a:endParaRPr lang="nl-BE" sz="2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5433A8A-50C4-5B6C-4476-20FC2413E438}"/>
              </a:ext>
            </a:extLst>
          </p:cNvPr>
          <p:cNvSpPr txBox="1"/>
          <p:nvPr/>
        </p:nvSpPr>
        <p:spPr>
          <a:xfrm>
            <a:off x="808875" y="1132282"/>
            <a:ext cx="1090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Interpolation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attack no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longer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applies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 </a:t>
            </a:r>
            <a:r>
              <a:rPr lang="nl-BE" sz="16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does </a:t>
            </a:r>
            <a:r>
              <a:rPr lang="nl-BE" sz="24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</a:t>
            </a:r>
            <a:r>
              <a:rPr lang="nl-BE" sz="24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BE" sz="2400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Lollipop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attack,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already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present in </a:t>
            </a:r>
            <a:r>
              <a:rPr lang="nl-BE" sz="2400" dirty="0">
                <a:solidFill>
                  <a:srgbClr val="C65E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[FMP23]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50E2EFF-8F57-FF4A-F929-B9A4FD4C840A}"/>
                  </a:ext>
                </a:extLst>
              </p:cNvPr>
              <p:cNvSpPr txBox="1"/>
              <p:nvPr/>
            </p:nvSpPr>
            <p:spPr>
              <a:xfrm>
                <a:off x="1231782" y="4227022"/>
                <a:ext cx="11041498" cy="1706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𝐙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nl-BE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matrix of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respect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then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acc>
                            <m:accPr>
                              <m:chr m:val="̂"/>
                              <m:ctrlP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nl-B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BE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kstvak 29">
                <a:extLst>
                  <a:ext uri="{FF2B5EF4-FFF2-40B4-BE49-F238E27FC236}">
                    <a16:creationId xmlns:a16="http://schemas.microsoft.com/office/drawing/2014/main" id="{D50E2EFF-8F57-FF4A-F929-B9A4FD4C8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82" y="4227022"/>
                <a:ext cx="11041498" cy="1706429"/>
              </a:xfrm>
              <a:prstGeom prst="rect">
                <a:avLst/>
              </a:prstGeom>
              <a:blipFill>
                <a:blip r:embed="rId2"/>
                <a:stretch>
                  <a:fillRect l="-828" t="-3321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2AD7348-DCA2-4AD2-2C91-CE1B0BE39C1F}"/>
                  </a:ext>
                </a:extLst>
              </p:cNvPr>
              <p:cNvSpPr txBox="1"/>
              <p:nvPr/>
            </p:nvSpPr>
            <p:spPr>
              <a:xfrm>
                <a:off x="1231782" y="5949444"/>
                <a:ext cx="11041498" cy="540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&gt;2</m:t>
                    </m:r>
                    <m:rad>
                      <m:radPr>
                        <m:degHide m:val="on"/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deg</m:t>
                            </m:r>
                          </m:fName>
                          <m:e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acc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∘</m:t>
                            </m:r>
                            <m:r>
                              <a:rPr lang="nl-BE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rad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ad>
                      <m:radPr>
                        <m:degHide m:val="on"/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nl-BE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rad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allows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evaluation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BE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B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acc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nl-B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E2AD7348-DCA2-4AD2-2C91-CE1B0BE39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82" y="5949444"/>
                <a:ext cx="11041498" cy="540276"/>
              </a:xfrm>
              <a:prstGeom prst="rect">
                <a:avLst/>
              </a:prstGeom>
              <a:blipFill>
                <a:blip r:embed="rId3"/>
                <a:stretch>
                  <a:fillRect l="-828" b="-1910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ep 6">
            <a:extLst>
              <a:ext uri="{FF2B5EF4-FFF2-40B4-BE49-F238E27FC236}">
                <a16:creationId xmlns:a16="http://schemas.microsoft.com/office/drawing/2014/main" id="{00195C3A-1402-F24F-4ABF-12DA9EDF37E1}"/>
              </a:ext>
            </a:extLst>
          </p:cNvPr>
          <p:cNvGrpSpPr/>
          <p:nvPr/>
        </p:nvGrpSpPr>
        <p:grpSpPr>
          <a:xfrm>
            <a:off x="8382615" y="1284251"/>
            <a:ext cx="3483589" cy="5272907"/>
            <a:chOff x="8382615" y="1284251"/>
            <a:chExt cx="3483589" cy="5272907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56C45BF5-528E-9542-F899-B7BDF026BAF4}"/>
                </a:ext>
              </a:extLst>
            </p:cNvPr>
            <p:cNvGrpSpPr/>
            <p:nvPr/>
          </p:nvGrpSpPr>
          <p:grpSpPr>
            <a:xfrm>
              <a:off x="9313282" y="2095927"/>
              <a:ext cx="1526320" cy="4461231"/>
              <a:chOff x="9313282" y="2095927"/>
              <a:chExt cx="1526320" cy="4461231"/>
            </a:xfrm>
          </p:grpSpPr>
          <p:sp>
            <p:nvSpPr>
              <p:cNvPr id="2" name="Ovaal 1">
                <a:extLst>
                  <a:ext uri="{FF2B5EF4-FFF2-40B4-BE49-F238E27FC236}">
                    <a16:creationId xmlns:a16="http://schemas.microsoft.com/office/drawing/2014/main" id="{FF50CAB4-A8E9-7E92-1C59-ECB51E112E8F}"/>
                  </a:ext>
                </a:extLst>
              </p:cNvPr>
              <p:cNvSpPr/>
              <p:nvPr/>
            </p:nvSpPr>
            <p:spPr>
              <a:xfrm rot="21093977">
                <a:off x="9313282" y="5944444"/>
                <a:ext cx="1357186" cy="612714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4" name="Vrije vorm: vorm 3">
                <a:extLst>
                  <a:ext uri="{FF2B5EF4-FFF2-40B4-BE49-F238E27FC236}">
                    <a16:creationId xmlns:a16="http://schemas.microsoft.com/office/drawing/2014/main" id="{4D09698A-1AA8-948E-31CB-1F9A1ACCD867}"/>
                  </a:ext>
                </a:extLst>
              </p:cNvPr>
              <p:cNvSpPr/>
              <p:nvPr/>
            </p:nvSpPr>
            <p:spPr>
              <a:xfrm rot="21001541">
                <a:off x="10284437" y="2095927"/>
                <a:ext cx="555165" cy="4022206"/>
              </a:xfrm>
              <a:custGeom>
                <a:avLst/>
                <a:gdLst>
                  <a:gd name="connsiteX0" fmla="*/ 0 w 555165"/>
                  <a:gd name="connsiteY0" fmla="*/ 4017196 h 4022206"/>
                  <a:gd name="connsiteX1" fmla="*/ 544531 w 555165"/>
                  <a:gd name="connsiteY1" fmla="*/ 3380198 h 4022206"/>
                  <a:gd name="connsiteX2" fmla="*/ 308225 w 555165"/>
                  <a:gd name="connsiteY2" fmla="*/ 0 h 402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5165" h="4022206">
                    <a:moveTo>
                      <a:pt x="0" y="4017196"/>
                    </a:moveTo>
                    <a:cubicBezTo>
                      <a:pt x="246580" y="4033463"/>
                      <a:pt x="493160" y="4049731"/>
                      <a:pt x="544531" y="3380198"/>
                    </a:cubicBezTo>
                    <a:cubicBezTo>
                      <a:pt x="595902" y="2710665"/>
                      <a:pt x="452063" y="1355332"/>
                      <a:pt x="308225" y="0"/>
                    </a:cubicBezTo>
                  </a:path>
                </a:pathLst>
              </a:custGeom>
              <a:noFill/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0F079956-60EC-623C-B349-8F8C0A8E27B1}"/>
                    </a:ext>
                  </a:extLst>
                </p:cNvPr>
                <p:cNvSpPr txBox="1"/>
                <p:nvPr/>
              </p:nvSpPr>
              <p:spPr>
                <a:xfrm>
                  <a:off x="8382615" y="1284251"/>
                  <a:ext cx="348358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sufficiently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cyclic, </a:t>
                  </a:r>
                </a:p>
                <a:p>
                  <a:pPr algn="ctr"/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allows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recovery of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a14:m>
                  <a:endPara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0F079956-60EC-623C-B349-8F8C0A8E27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615" y="1284251"/>
                  <a:ext cx="3483589" cy="830997"/>
                </a:xfrm>
                <a:prstGeom prst="rect">
                  <a:avLst/>
                </a:prstGeom>
                <a:blipFill>
                  <a:blip r:embed="rId4"/>
                  <a:stretch>
                    <a:fillRect t="-5882" b="-16176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kstvak 7">
            <a:extLst>
              <a:ext uri="{FF2B5EF4-FFF2-40B4-BE49-F238E27FC236}">
                <a16:creationId xmlns:a16="http://schemas.microsoft.com/office/drawing/2014/main" id="{574539E5-664A-EF61-4038-AA7ECC86E23F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Analysis of a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candidate-countermeasure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M-SIDH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179B5D24-91FA-6678-2BAF-723D9DF6122F}"/>
              </a:ext>
            </a:extLst>
          </p:cNvPr>
          <p:cNvGrpSpPr/>
          <p:nvPr/>
        </p:nvGrpSpPr>
        <p:grpSpPr>
          <a:xfrm>
            <a:off x="3441363" y="2522175"/>
            <a:ext cx="6683047" cy="1575974"/>
            <a:chOff x="3441363" y="2522175"/>
            <a:chExt cx="6683047" cy="1575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D1537220-5095-1170-E16E-27873B4C5B62}"/>
                    </a:ext>
                  </a:extLst>
                </p:cNvPr>
                <p:cNvSpPr txBox="1"/>
                <p:nvPr/>
              </p:nvSpPr>
              <p:spPr>
                <a:xfrm>
                  <a:off x="3441363" y="2823509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kstvak 9">
                  <a:extLst>
                    <a:ext uri="{FF2B5EF4-FFF2-40B4-BE49-F238E27FC236}">
                      <a16:creationId xmlns:a16="http://schemas.microsoft.com/office/drawing/2014/main" id="{D1537220-5095-1170-E16E-27873B4C5B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63" y="2823509"/>
                  <a:ext cx="802388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056CCF43-11C6-4967-11CD-2D5CE8A12D20}"/>
                    </a:ext>
                  </a:extLst>
                </p:cNvPr>
                <p:cNvSpPr txBox="1"/>
                <p:nvPr/>
              </p:nvSpPr>
              <p:spPr>
                <a:xfrm>
                  <a:off x="7871123" y="2823509"/>
                  <a:ext cx="68021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kstvak 10">
                  <a:extLst>
                    <a:ext uri="{FF2B5EF4-FFF2-40B4-BE49-F238E27FC236}">
                      <a16:creationId xmlns:a16="http://schemas.microsoft.com/office/drawing/2014/main" id="{056CCF43-11C6-4967-11CD-2D5CE8A12D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123" y="2823509"/>
                  <a:ext cx="68021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kstvak 11">
                  <a:extLst>
                    <a:ext uri="{FF2B5EF4-FFF2-40B4-BE49-F238E27FC236}">
                      <a16:creationId xmlns:a16="http://schemas.microsoft.com/office/drawing/2014/main" id="{4010383A-4BC8-C868-557D-F812407478FC}"/>
                    </a:ext>
                  </a:extLst>
                </p:cNvPr>
                <p:cNvSpPr txBox="1"/>
                <p:nvPr/>
              </p:nvSpPr>
              <p:spPr>
                <a:xfrm>
                  <a:off x="7820070" y="3217302"/>
                  <a:ext cx="2304340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nl-BE" sz="24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NL" sz="24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kstvak 11">
                  <a:extLst>
                    <a:ext uri="{FF2B5EF4-FFF2-40B4-BE49-F238E27FC236}">
                      <a16:creationId xmlns:a16="http://schemas.microsoft.com/office/drawing/2014/main" id="{4010383A-4BC8-C868-557D-F812407478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070" y="3217302"/>
                  <a:ext cx="2304340" cy="830997"/>
                </a:xfrm>
                <a:prstGeom prst="rect">
                  <a:avLst/>
                </a:prstGeom>
                <a:blipFill>
                  <a:blip r:embed="rId7"/>
                  <a:stretch>
                    <a:fillRect b="-1102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55847644-B0FC-6C7A-5301-CC8574CFCE20}"/>
                    </a:ext>
                  </a:extLst>
                </p:cNvPr>
                <p:cNvSpPr txBox="1"/>
                <p:nvPr/>
              </p:nvSpPr>
              <p:spPr>
                <a:xfrm>
                  <a:off x="3518224" y="3267152"/>
                  <a:ext cx="680988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l-BE" sz="24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NL" sz="24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kstvak 13">
                  <a:extLst>
                    <a:ext uri="{FF2B5EF4-FFF2-40B4-BE49-F238E27FC236}">
                      <a16:creationId xmlns:a16="http://schemas.microsoft.com/office/drawing/2014/main" id="{55847644-B0FC-6C7A-5301-CC8574CFC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224" y="3267152"/>
                  <a:ext cx="680988" cy="830997"/>
                </a:xfrm>
                <a:prstGeom prst="rect">
                  <a:avLst/>
                </a:prstGeom>
                <a:blipFill>
                  <a:blip r:embed="rId8"/>
                  <a:stretch>
                    <a:fillRect b="-1471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Rechte verbindingslijn met pijl 15">
              <a:extLst>
                <a:ext uri="{FF2B5EF4-FFF2-40B4-BE49-F238E27FC236}">
                  <a16:creationId xmlns:a16="http://schemas.microsoft.com/office/drawing/2014/main" id="{66B1CEC0-688A-2925-90F9-5376D2728003}"/>
                </a:ext>
              </a:extLst>
            </p:cNvPr>
            <p:cNvCxnSpPr/>
            <p:nvPr/>
          </p:nvCxnSpPr>
          <p:spPr>
            <a:xfrm flipV="1">
              <a:off x="4078552" y="3026092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kstvak 22">
                  <a:extLst>
                    <a:ext uri="{FF2B5EF4-FFF2-40B4-BE49-F238E27FC236}">
                      <a16:creationId xmlns:a16="http://schemas.microsoft.com/office/drawing/2014/main" id="{8D5069A8-B94E-104B-B034-1FF40E246F78}"/>
                    </a:ext>
                  </a:extLst>
                </p:cNvPr>
                <p:cNvSpPr txBox="1"/>
                <p:nvPr/>
              </p:nvSpPr>
              <p:spPr>
                <a:xfrm>
                  <a:off x="5590431" y="2522175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kstvak 22">
                  <a:extLst>
                    <a:ext uri="{FF2B5EF4-FFF2-40B4-BE49-F238E27FC236}">
                      <a16:creationId xmlns:a16="http://schemas.microsoft.com/office/drawing/2014/main" id="{8D5069A8-B94E-104B-B034-1FF40E246F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431" y="2522175"/>
                  <a:ext cx="802388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25B1EC6F-AB80-F9AD-2D7A-C30D7E42270F}"/>
              </a:ext>
            </a:extLst>
          </p:cNvPr>
          <p:cNvGrpSpPr/>
          <p:nvPr/>
        </p:nvGrpSpPr>
        <p:grpSpPr>
          <a:xfrm>
            <a:off x="2086030" y="2649286"/>
            <a:ext cx="5682799" cy="928578"/>
            <a:chOff x="2086030" y="2649286"/>
            <a:chExt cx="5682799" cy="928578"/>
          </a:xfrm>
        </p:grpSpPr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DDAC0F59-F376-BF84-2886-3B3B67650356}"/>
                </a:ext>
              </a:extLst>
            </p:cNvPr>
            <p:cNvCxnSpPr/>
            <p:nvPr/>
          </p:nvCxnSpPr>
          <p:spPr>
            <a:xfrm flipV="1">
              <a:off x="4090909" y="3133853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CFCC7F72-41D8-9EC6-0689-1C96381FAE4D}"/>
                    </a:ext>
                  </a:extLst>
                </p:cNvPr>
                <p:cNvSpPr txBox="1"/>
                <p:nvPr/>
              </p:nvSpPr>
              <p:spPr>
                <a:xfrm>
                  <a:off x="5577576" y="3116199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Tekstvak 33">
                  <a:extLst>
                    <a:ext uri="{FF2B5EF4-FFF2-40B4-BE49-F238E27FC236}">
                      <a16:creationId xmlns:a16="http://schemas.microsoft.com/office/drawing/2014/main" id="{CFCC7F72-41D8-9EC6-0689-1C96381FA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576" y="3116199"/>
                  <a:ext cx="802388" cy="461665"/>
                </a:xfrm>
                <a:prstGeom prst="rect">
                  <a:avLst/>
                </a:prstGeom>
                <a:blipFill>
                  <a:blip r:embed="rId10"/>
                  <a:stretch>
                    <a:fillRect t="-1316" r="-21970" b="-1315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Boog 34">
              <a:extLst>
                <a:ext uri="{FF2B5EF4-FFF2-40B4-BE49-F238E27FC236}">
                  <a16:creationId xmlns:a16="http://schemas.microsoft.com/office/drawing/2014/main" id="{F57F4809-22E2-DB09-F248-39B5B3A07239}"/>
                </a:ext>
              </a:extLst>
            </p:cNvPr>
            <p:cNvSpPr/>
            <p:nvPr/>
          </p:nvSpPr>
          <p:spPr>
            <a:xfrm>
              <a:off x="2712545" y="2649286"/>
              <a:ext cx="841366" cy="841366"/>
            </a:xfrm>
            <a:prstGeom prst="arc">
              <a:avLst>
                <a:gd name="adj1" fmla="val 937741"/>
                <a:gd name="adj2" fmla="val 20739260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83D9CF78-FAAD-8994-FD4D-E409CE30BDD5}"/>
                    </a:ext>
                  </a:extLst>
                </p:cNvPr>
                <p:cNvSpPr txBox="1"/>
                <p:nvPr/>
              </p:nvSpPr>
              <p:spPr>
                <a:xfrm>
                  <a:off x="2086030" y="2785167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Tekstvak 35">
                  <a:extLst>
                    <a:ext uri="{FF2B5EF4-FFF2-40B4-BE49-F238E27FC236}">
                      <a16:creationId xmlns:a16="http://schemas.microsoft.com/office/drawing/2014/main" id="{83D9CF78-FAAD-8994-FD4D-E409CE30BD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030" y="2785167"/>
                  <a:ext cx="80238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797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4/10</a:t>
            </a:r>
            <a:endParaRPr lang="nl-B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/>
              <p:nvPr/>
            </p:nvSpPr>
            <p:spPr>
              <a:xfrm>
                <a:off x="808874" y="1060364"/>
                <a:ext cx="11191899" cy="3194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Conclusion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[FMP23]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nl-BE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M-SIDH is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insecure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BE" sz="15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BE" sz="15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Easy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avoid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expected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minimal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func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random curve is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nl-BE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[LB20]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Even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were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tolerated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(⋆)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hard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unknown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r>
                      <a:rPr lang="nl-BE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nl-BE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Z </a:t>
                </a:r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4" y="1060364"/>
                <a:ext cx="11191899" cy="3194401"/>
              </a:xfrm>
              <a:prstGeom prst="rect">
                <a:avLst/>
              </a:prstGeom>
              <a:blipFill>
                <a:blip r:embed="rId2"/>
                <a:stretch>
                  <a:fillRect l="-763" t="-1527" b="-343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3ADBE47A-573A-8FDE-DD9B-BAA5AC7C4EC5}"/>
                  </a:ext>
                </a:extLst>
              </p:cNvPr>
              <p:cNvSpPr txBox="1"/>
              <p:nvPr/>
            </p:nvSpPr>
            <p:spPr>
              <a:xfrm flipH="1">
                <a:off x="11065240" y="1980544"/>
                <a:ext cx="6369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(⋆)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3ADBE47A-573A-8FDE-DD9B-BAA5AC7C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065240" y="1980544"/>
                <a:ext cx="636998" cy="369332"/>
              </a:xfrm>
              <a:prstGeom prst="rect">
                <a:avLst/>
              </a:prstGeom>
              <a:blipFill>
                <a:blip r:embed="rId3"/>
                <a:stretch>
                  <a:fillRect l="-4762" r="-4762" b="-3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ep 2">
            <a:extLst>
              <a:ext uri="{FF2B5EF4-FFF2-40B4-BE49-F238E27FC236}">
                <a16:creationId xmlns:a16="http://schemas.microsoft.com/office/drawing/2014/main" id="{0236B5A3-B6EE-AFE0-61A2-5DCF85BE6BE0}"/>
              </a:ext>
            </a:extLst>
          </p:cNvPr>
          <p:cNvGrpSpPr/>
          <p:nvPr/>
        </p:nvGrpSpPr>
        <p:grpSpPr>
          <a:xfrm>
            <a:off x="1394049" y="3757772"/>
            <a:ext cx="10308190" cy="2745771"/>
            <a:chOff x="839244" y="4630724"/>
            <a:chExt cx="10942853" cy="2745771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C9104001-9516-3457-D116-AACCC5DC8EE9}"/>
                </a:ext>
              </a:extLst>
            </p:cNvPr>
            <p:cNvGrpSpPr/>
            <p:nvPr/>
          </p:nvGrpSpPr>
          <p:grpSpPr>
            <a:xfrm>
              <a:off x="839244" y="4630724"/>
              <a:ext cx="10942853" cy="2745771"/>
              <a:chOff x="774887" y="5503138"/>
              <a:chExt cx="10942853" cy="2745771"/>
            </a:xfrm>
          </p:grpSpPr>
          <p:sp>
            <p:nvSpPr>
              <p:cNvPr id="6" name="Rechthoek: afgeronde hoeken 5">
                <a:extLst>
                  <a:ext uri="{FF2B5EF4-FFF2-40B4-BE49-F238E27FC236}">
                    <a16:creationId xmlns:a16="http://schemas.microsoft.com/office/drawing/2014/main" id="{5D136945-548C-7278-3B5E-7751C3CC88AE}"/>
                  </a:ext>
                </a:extLst>
              </p:cNvPr>
              <p:cNvSpPr/>
              <p:nvPr/>
            </p:nvSpPr>
            <p:spPr>
              <a:xfrm>
                <a:off x="774887" y="5756813"/>
                <a:ext cx="10942853" cy="2492096"/>
              </a:xfrm>
              <a:prstGeom prst="roundRect">
                <a:avLst>
                  <a:gd name="adj" fmla="val 7576"/>
                </a:avLst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0F0A16B-B822-DD1B-8263-8F31B65694E9}"/>
                  </a:ext>
                </a:extLst>
              </p:cNvPr>
              <p:cNvSpPr txBox="1"/>
              <p:nvPr/>
            </p:nvSpPr>
            <p:spPr>
              <a:xfrm>
                <a:off x="947112" y="5503138"/>
                <a:ext cx="266695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Our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contribution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</a:t>
                </a:r>
                <a:endParaRPr lang="nl-BE" sz="24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B22FD527-F181-761D-3022-EB29C9B689D7}"/>
                    </a:ext>
                  </a:extLst>
                </p:cNvPr>
                <p:cNvSpPr txBox="1"/>
                <p:nvPr/>
              </p:nvSpPr>
              <p:spPr>
                <a:xfrm>
                  <a:off x="1011469" y="5145236"/>
                  <a:ext cx="10694309" cy="2059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possible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(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and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feasible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find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NL" sz="1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nl-NL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nl-NL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′(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NL" sz="1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satisfying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(⋆)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then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M-SIDH is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insecure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</a:p>
                <a:p>
                  <a:r>
                    <a:rPr lang="nl-BE" sz="5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particular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insecure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defined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(take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id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).</a:t>
                  </a:r>
                </a:p>
              </p:txBody>
            </p:sp>
          </mc:Choice>
          <mc:Fallback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B22FD527-F181-761D-3022-EB29C9B68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469" y="5145236"/>
                  <a:ext cx="10694309" cy="2059795"/>
                </a:xfrm>
                <a:prstGeom prst="rect">
                  <a:avLst/>
                </a:prstGeom>
                <a:blipFill>
                  <a:blip r:embed="rId4"/>
                  <a:stretch>
                    <a:fillRect l="-907" t="-2367" b="-414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kstvak 11">
            <a:extLst>
              <a:ext uri="{FF2B5EF4-FFF2-40B4-BE49-F238E27FC236}">
                <a16:creationId xmlns:a16="http://schemas.microsoft.com/office/drawing/2014/main" id="{B76C3F76-57E7-B82B-C9B3-CABE1D69947B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Analysis of a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candidate-countermeasure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M-SIDH</a:t>
            </a:r>
          </a:p>
        </p:txBody>
      </p:sp>
    </p:spTree>
    <p:extLst>
      <p:ext uri="{BB962C8B-B14F-4D97-AF65-F5344CB8AC3E}">
        <p14:creationId xmlns:p14="http://schemas.microsoft.com/office/powerpoint/2010/main" val="3912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4/10</a:t>
            </a:r>
            <a:endParaRPr lang="nl-BE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/>
              <p:nvPr/>
            </p:nvSpPr>
            <p:spPr>
              <a:xfrm>
                <a:off x="808874" y="1060364"/>
                <a:ext cx="11191899" cy="3286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Conclusion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from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[FMP23]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  <a:r>
                  <a:rPr lang="nl-BE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M-SIDH is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insecure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nl-NL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d>
                      <m:dPr>
                        <m:ctrlP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∖</m:t>
                    </m:r>
                    <m:r>
                      <a:rPr lang="nl-NL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</a:t>
                </a:r>
                <a:endParaRPr lang="nl-BE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BE" sz="15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NL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deg</m:t>
                          </m:r>
                        </m:fName>
                        <m:e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f>
                            <m:fPr>
                              <m:ctrlP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nl-NL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nl-BE" sz="24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nl-BE" sz="15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nl-BE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Easy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avoid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expected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minimal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l-NL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r>
                          <a:rPr lang="nl-NL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func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random curve is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nl-NL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r>
                  <a:rPr lang="nl-BE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>
                    <a:solidFill>
                      <a:srgbClr val="C65E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[LB20]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Even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if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this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were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tolerated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(⋆)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very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hard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unknown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End</m:t>
                    </m:r>
                    <m:r>
                      <a:rPr lang="nl-B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nl-B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nl-BE" sz="2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nl-BE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Z </a:t>
                </a:r>
              </a:p>
            </p:txBody>
          </p:sp>
        </mc:Choice>
        <mc:Fallback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E5433A8A-50C4-5B6C-4476-20FC2413E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74" y="1060364"/>
                <a:ext cx="11191899" cy="3286734"/>
              </a:xfrm>
              <a:prstGeom prst="rect">
                <a:avLst/>
              </a:prstGeom>
              <a:blipFill>
                <a:blip r:embed="rId2"/>
                <a:stretch>
                  <a:fillRect l="-763" t="-1484" b="-55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3ADBE47A-573A-8FDE-DD9B-BAA5AC7C4EC5}"/>
                  </a:ext>
                </a:extLst>
              </p:cNvPr>
              <p:cNvSpPr txBox="1"/>
              <p:nvPr/>
            </p:nvSpPr>
            <p:spPr>
              <a:xfrm flipH="1">
                <a:off x="11065240" y="1980544"/>
                <a:ext cx="63699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(⋆)</m:t>
                      </m:r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2" name="Tekstvak 1">
                <a:extLst>
                  <a:ext uri="{FF2B5EF4-FFF2-40B4-BE49-F238E27FC236}">
                    <a16:creationId xmlns:a16="http://schemas.microsoft.com/office/drawing/2014/main" id="{3ADBE47A-573A-8FDE-DD9B-BAA5AC7C4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065240" y="1980544"/>
                <a:ext cx="636998" cy="369332"/>
              </a:xfrm>
              <a:prstGeom prst="rect">
                <a:avLst/>
              </a:prstGeom>
              <a:blipFill>
                <a:blip r:embed="rId3"/>
                <a:stretch>
                  <a:fillRect l="-4762" r="-4762" b="-350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ep 2">
            <a:extLst>
              <a:ext uri="{FF2B5EF4-FFF2-40B4-BE49-F238E27FC236}">
                <a16:creationId xmlns:a16="http://schemas.microsoft.com/office/drawing/2014/main" id="{0236B5A3-B6EE-AFE0-61A2-5DCF85BE6BE0}"/>
              </a:ext>
            </a:extLst>
          </p:cNvPr>
          <p:cNvGrpSpPr/>
          <p:nvPr/>
        </p:nvGrpSpPr>
        <p:grpSpPr>
          <a:xfrm>
            <a:off x="1394049" y="3757772"/>
            <a:ext cx="10308190" cy="2745771"/>
            <a:chOff x="839244" y="4630724"/>
            <a:chExt cx="10942853" cy="2745771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C9104001-9516-3457-D116-AACCC5DC8EE9}"/>
                </a:ext>
              </a:extLst>
            </p:cNvPr>
            <p:cNvGrpSpPr/>
            <p:nvPr/>
          </p:nvGrpSpPr>
          <p:grpSpPr>
            <a:xfrm>
              <a:off x="839244" y="4630724"/>
              <a:ext cx="10942853" cy="2745771"/>
              <a:chOff x="774887" y="5503138"/>
              <a:chExt cx="10942853" cy="2745771"/>
            </a:xfrm>
          </p:grpSpPr>
          <p:sp>
            <p:nvSpPr>
              <p:cNvPr id="6" name="Rechthoek: afgeronde hoeken 5">
                <a:extLst>
                  <a:ext uri="{FF2B5EF4-FFF2-40B4-BE49-F238E27FC236}">
                    <a16:creationId xmlns:a16="http://schemas.microsoft.com/office/drawing/2014/main" id="{5D136945-548C-7278-3B5E-7751C3CC88AE}"/>
                  </a:ext>
                </a:extLst>
              </p:cNvPr>
              <p:cNvSpPr/>
              <p:nvPr/>
            </p:nvSpPr>
            <p:spPr>
              <a:xfrm>
                <a:off x="774887" y="5756813"/>
                <a:ext cx="10942853" cy="2492096"/>
              </a:xfrm>
              <a:prstGeom prst="roundRect">
                <a:avLst>
                  <a:gd name="adj" fmla="val 7576"/>
                </a:avLst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30F0A16B-B822-DD1B-8263-8F31B65694E9}"/>
                  </a:ext>
                </a:extLst>
              </p:cNvPr>
              <p:cNvSpPr txBox="1"/>
              <p:nvPr/>
            </p:nvSpPr>
            <p:spPr>
              <a:xfrm>
                <a:off x="947112" y="5503138"/>
                <a:ext cx="2666959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Our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b="1" dirty="0" err="1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contribution</a:t>
                </a:r>
                <a:r>
                  <a: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</a:t>
                </a:r>
                <a:endParaRPr lang="nl-BE" sz="24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B22FD527-F181-761D-3022-EB29C9B689D7}"/>
                    </a:ext>
                  </a:extLst>
                </p:cNvPr>
                <p:cNvSpPr txBox="1"/>
                <p:nvPr/>
              </p:nvSpPr>
              <p:spPr>
                <a:xfrm>
                  <a:off x="1011469" y="5145236"/>
                  <a:ext cx="10694309" cy="20597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possible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(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and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feasible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find</a:t>
                  </a:r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NL" sz="1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d>
                        <m:d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nl-NL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nl-NL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End</m:t>
                      </m:r>
                      <m:d>
                        <m:d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∖</m:t>
                      </m:r>
                      <m:r>
                        <a:rPr lang="nl-NL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𝐙</m:t>
                      </m:r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  or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′(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nl-NL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endParaRPr lang="nl-NL" sz="1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nl-NL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satisfying</a:t>
                  </a:r>
                  <a:r>
                    <a:rPr lang="nl-NL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(⋆)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then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M-SIDH is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insecure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.</a:t>
                  </a:r>
                </a:p>
                <a:p>
                  <a:r>
                    <a:rPr lang="nl-BE" sz="5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particular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it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insecure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if</a:t>
                  </a:r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defined 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(take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l-NL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id</m:t>
                      </m:r>
                    </m:oMath>
                  </a14:m>
                  <a:r>
                    <a:rPr lang="nl-BE" sz="24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).</a:t>
                  </a:r>
                </a:p>
              </p:txBody>
            </p:sp>
          </mc:Choice>
          <mc:Fallback>
            <p:sp>
              <p:nvSpPr>
                <p:cNvPr id="5" name="Tekstvak 4">
                  <a:extLst>
                    <a:ext uri="{FF2B5EF4-FFF2-40B4-BE49-F238E27FC236}">
                      <a16:creationId xmlns:a16="http://schemas.microsoft.com/office/drawing/2014/main" id="{B22FD527-F181-761D-3022-EB29C9B689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469" y="5145236"/>
                  <a:ext cx="10694309" cy="2059795"/>
                </a:xfrm>
                <a:prstGeom prst="rect">
                  <a:avLst/>
                </a:prstGeom>
                <a:blipFill>
                  <a:blip r:embed="rId4"/>
                  <a:stretch>
                    <a:fillRect l="-907" t="-2367" b="-4142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F793C410-95CE-17F0-3D29-441A284D79AE}"/>
              </a:ext>
            </a:extLst>
          </p:cNvPr>
          <p:cNvGrpSpPr/>
          <p:nvPr/>
        </p:nvGrpSpPr>
        <p:grpSpPr>
          <a:xfrm>
            <a:off x="92801" y="4470283"/>
            <a:ext cx="4256871" cy="960388"/>
            <a:chOff x="442117" y="4706585"/>
            <a:chExt cx="4256871" cy="960388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17CDE52C-A573-1AA6-4E3C-1763AE5091A7}"/>
                </a:ext>
              </a:extLst>
            </p:cNvPr>
            <p:cNvSpPr/>
            <p:nvPr/>
          </p:nvSpPr>
          <p:spPr>
            <a:xfrm rot="21301657">
              <a:off x="2295896" y="5054259"/>
              <a:ext cx="2403092" cy="612714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2E1DC-CC4C-6E9C-FEC1-8C0E989A6CFB}"/>
                </a:ext>
              </a:extLst>
            </p:cNvPr>
            <p:cNvSpPr/>
            <p:nvPr/>
          </p:nvSpPr>
          <p:spPr>
            <a:xfrm flipH="1">
              <a:off x="1240745" y="5113102"/>
              <a:ext cx="1059289" cy="365760"/>
            </a:xfrm>
            <a:custGeom>
              <a:avLst/>
              <a:gdLst>
                <a:gd name="connsiteX0" fmla="*/ 0 w 741793"/>
                <a:gd name="connsiteY0" fmla="*/ 482885 h 482885"/>
                <a:gd name="connsiteX1" fmla="*/ 626723 w 741793"/>
                <a:gd name="connsiteY1" fmla="*/ 318499 h 482885"/>
                <a:gd name="connsiteX2" fmla="*/ 739739 w 741793"/>
                <a:gd name="connsiteY2" fmla="*/ 0 h 48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1793" h="482885">
                  <a:moveTo>
                    <a:pt x="0" y="482885"/>
                  </a:moveTo>
                  <a:cubicBezTo>
                    <a:pt x="251716" y="440932"/>
                    <a:pt x="503433" y="398980"/>
                    <a:pt x="626723" y="318499"/>
                  </a:cubicBezTo>
                  <a:cubicBezTo>
                    <a:pt x="750013" y="238018"/>
                    <a:pt x="744876" y="119009"/>
                    <a:pt x="739739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E11E37F7-5115-4F97-4B17-52A37663ED22}"/>
                </a:ext>
              </a:extLst>
            </p:cNvPr>
            <p:cNvSpPr txBox="1"/>
            <p:nvPr/>
          </p:nvSpPr>
          <p:spPr>
            <a:xfrm>
              <a:off x="442117" y="4706585"/>
              <a:ext cx="13684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BE" sz="2400" dirty="0">
                  <a:solidFill>
                    <a:srgbClr val="C65E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[FMP23]</a:t>
              </a:r>
              <a:r>
                <a:rPr lang="nl-BE" sz="2400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endParaRPr lang="nl-BE" sz="2400" dirty="0"/>
            </a:p>
          </p:txBody>
        </p:sp>
      </p:grpSp>
      <p:grpSp>
        <p:nvGrpSpPr>
          <p:cNvPr id="12" name="Groep 11">
            <a:extLst>
              <a:ext uri="{FF2B5EF4-FFF2-40B4-BE49-F238E27FC236}">
                <a16:creationId xmlns:a16="http://schemas.microsoft.com/office/drawing/2014/main" id="{77DD0A75-503B-05BA-566B-135214C4577F}"/>
              </a:ext>
            </a:extLst>
          </p:cNvPr>
          <p:cNvGrpSpPr/>
          <p:nvPr/>
        </p:nvGrpSpPr>
        <p:grpSpPr>
          <a:xfrm>
            <a:off x="4658372" y="3971273"/>
            <a:ext cx="3493158" cy="1418993"/>
            <a:chOff x="4863852" y="4053465"/>
            <a:chExt cx="3493158" cy="1418993"/>
          </a:xfrm>
        </p:grpSpPr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970EEB9F-7324-0454-D373-BE699278D5AA}"/>
                </a:ext>
              </a:extLst>
            </p:cNvPr>
            <p:cNvSpPr/>
            <p:nvPr/>
          </p:nvSpPr>
          <p:spPr>
            <a:xfrm rot="21301657">
              <a:off x="4863852" y="4845724"/>
              <a:ext cx="2384267" cy="626734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049E07F-E4D7-C65E-B219-B5CA04F8C538}"/>
                </a:ext>
              </a:extLst>
            </p:cNvPr>
            <p:cNvSpPr/>
            <p:nvPr/>
          </p:nvSpPr>
          <p:spPr>
            <a:xfrm>
              <a:off x="6873409" y="4490419"/>
              <a:ext cx="278577" cy="368490"/>
            </a:xfrm>
            <a:custGeom>
              <a:avLst/>
              <a:gdLst>
                <a:gd name="connsiteX0" fmla="*/ 0 w 164387"/>
                <a:gd name="connsiteY0" fmla="*/ 277403 h 277403"/>
                <a:gd name="connsiteX1" fmla="*/ 164387 w 164387"/>
                <a:gd name="connsiteY1" fmla="*/ 0 h 2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387" h="277403">
                  <a:moveTo>
                    <a:pt x="0" y="277403"/>
                  </a:moveTo>
                  <a:lnTo>
                    <a:pt x="164387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782FD0C9-191F-FA80-4EA9-1519FE5329D6}"/>
                </a:ext>
              </a:extLst>
            </p:cNvPr>
            <p:cNvSpPr txBox="1"/>
            <p:nvPr/>
          </p:nvSpPr>
          <p:spPr>
            <a:xfrm>
              <a:off x="6445744" y="4053465"/>
              <a:ext cx="19112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BE" sz="2400" b="1" dirty="0" err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by</a:t>
              </a:r>
              <a:r>
                <a:rPr lang="nl-BE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b="1" dirty="0" err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symmetry</a:t>
              </a:r>
              <a:endParaRPr lang="nl-BE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ep 16">
            <a:extLst>
              <a:ext uri="{FF2B5EF4-FFF2-40B4-BE49-F238E27FC236}">
                <a16:creationId xmlns:a16="http://schemas.microsoft.com/office/drawing/2014/main" id="{33E90E2E-6905-1683-B8CC-26E3A732138F}"/>
              </a:ext>
            </a:extLst>
          </p:cNvPr>
          <p:cNvGrpSpPr/>
          <p:nvPr/>
        </p:nvGrpSpPr>
        <p:grpSpPr>
          <a:xfrm>
            <a:off x="7400904" y="4014891"/>
            <a:ext cx="2538325" cy="1367200"/>
            <a:chOff x="7852960" y="4107357"/>
            <a:chExt cx="2538325" cy="1367200"/>
          </a:xfrm>
        </p:grpSpPr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BEC7BDC4-B3C0-37E7-500B-A51F55B4FF18}"/>
                </a:ext>
              </a:extLst>
            </p:cNvPr>
            <p:cNvSpPr/>
            <p:nvPr/>
          </p:nvSpPr>
          <p:spPr>
            <a:xfrm rot="21301657">
              <a:off x="7852960" y="4861843"/>
              <a:ext cx="1554809" cy="612714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F656BB7E-C43D-6FD1-401F-5385FDFC7C6E}"/>
                </a:ext>
              </a:extLst>
            </p:cNvPr>
            <p:cNvSpPr/>
            <p:nvPr/>
          </p:nvSpPr>
          <p:spPr>
            <a:xfrm rot="20523854">
              <a:off x="8818766" y="4536282"/>
              <a:ext cx="152316" cy="320950"/>
            </a:xfrm>
            <a:custGeom>
              <a:avLst/>
              <a:gdLst>
                <a:gd name="connsiteX0" fmla="*/ 0 w 164387"/>
                <a:gd name="connsiteY0" fmla="*/ 277403 h 277403"/>
                <a:gd name="connsiteX1" fmla="*/ 164387 w 164387"/>
                <a:gd name="connsiteY1" fmla="*/ 0 h 2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387" h="277403">
                  <a:moveTo>
                    <a:pt x="0" y="277403"/>
                  </a:moveTo>
                  <a:lnTo>
                    <a:pt x="164387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233BFA18-83F8-7D5D-8C4E-0090A4C999F4}"/>
                </a:ext>
              </a:extLst>
            </p:cNvPr>
            <p:cNvSpPr txBox="1"/>
            <p:nvPr/>
          </p:nvSpPr>
          <p:spPr>
            <a:xfrm>
              <a:off x="8480019" y="4107357"/>
              <a:ext cx="19112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BE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next slide…</a:t>
              </a:r>
              <a:endParaRPr lang="nl-BE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ep 20">
            <a:extLst>
              <a:ext uri="{FF2B5EF4-FFF2-40B4-BE49-F238E27FC236}">
                <a16:creationId xmlns:a16="http://schemas.microsoft.com/office/drawing/2014/main" id="{359830BF-D4C7-21E7-1FE5-D3B2DC3CBF66}"/>
              </a:ext>
            </a:extLst>
          </p:cNvPr>
          <p:cNvGrpSpPr/>
          <p:nvPr/>
        </p:nvGrpSpPr>
        <p:grpSpPr>
          <a:xfrm>
            <a:off x="9383320" y="4008618"/>
            <a:ext cx="2249333" cy="1367823"/>
            <a:chOff x="5353545" y="4083373"/>
            <a:chExt cx="2249333" cy="1367823"/>
          </a:xfrm>
        </p:grpSpPr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51882CFD-08B2-8582-B424-CFBC614CEBA8}"/>
                </a:ext>
              </a:extLst>
            </p:cNvPr>
            <p:cNvSpPr/>
            <p:nvPr/>
          </p:nvSpPr>
          <p:spPr>
            <a:xfrm rot="21301657">
              <a:off x="5353545" y="4838482"/>
              <a:ext cx="1894259" cy="612714"/>
            </a:xfrm>
            <a:prstGeom prst="ellips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2BBA6F5C-A37D-CC17-D6EF-A68C18937C8E}"/>
                </a:ext>
              </a:extLst>
            </p:cNvPr>
            <p:cNvSpPr/>
            <p:nvPr/>
          </p:nvSpPr>
          <p:spPr>
            <a:xfrm>
              <a:off x="6388221" y="4502917"/>
              <a:ext cx="45719" cy="339047"/>
            </a:xfrm>
            <a:custGeom>
              <a:avLst/>
              <a:gdLst>
                <a:gd name="connsiteX0" fmla="*/ 0 w 164387"/>
                <a:gd name="connsiteY0" fmla="*/ 277403 h 277403"/>
                <a:gd name="connsiteX1" fmla="*/ 164387 w 164387"/>
                <a:gd name="connsiteY1" fmla="*/ 0 h 2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387" h="277403">
                  <a:moveTo>
                    <a:pt x="0" y="277403"/>
                  </a:moveTo>
                  <a:lnTo>
                    <a:pt x="164387" y="0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1848D6D8-3C2D-395B-FE69-249976DCA98F}"/>
                </a:ext>
              </a:extLst>
            </p:cNvPr>
            <p:cNvSpPr txBox="1"/>
            <p:nvPr/>
          </p:nvSpPr>
          <p:spPr>
            <a:xfrm>
              <a:off x="5691612" y="4083373"/>
              <a:ext cx="19112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BE" sz="2400" b="1" dirty="0" err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by</a:t>
              </a:r>
              <a:r>
                <a:rPr lang="nl-BE" sz="2400" b="1" dirty="0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nl-BE" sz="2400" b="1" dirty="0" err="1">
                  <a:solidFill>
                    <a:schemeClr val="accent1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symmetry</a:t>
              </a:r>
              <a:endParaRPr lang="nl-BE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Tekstvak 25">
            <a:extLst>
              <a:ext uri="{FF2B5EF4-FFF2-40B4-BE49-F238E27FC236}">
                <a16:creationId xmlns:a16="http://schemas.microsoft.com/office/drawing/2014/main" id="{E5038220-FA87-C16F-2274-809E47E6070C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Analysis of a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candidate-countermeasure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M-SIDH</a:t>
            </a:r>
          </a:p>
        </p:txBody>
      </p:sp>
    </p:spTree>
    <p:extLst>
      <p:ext uri="{BB962C8B-B14F-4D97-AF65-F5344CB8AC3E}">
        <p14:creationId xmlns:p14="http://schemas.microsoft.com/office/powerpoint/2010/main" val="20194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5/10</a:t>
            </a:r>
            <a:endParaRPr lang="nl-BE" sz="2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5433A8A-50C4-5B6C-4476-20FC2413E438}"/>
              </a:ext>
            </a:extLst>
          </p:cNvPr>
          <p:cNvSpPr txBox="1"/>
          <p:nvPr/>
        </p:nvSpPr>
        <p:spPr>
          <a:xfrm>
            <a:off x="808875" y="1235022"/>
            <a:ext cx="1090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nl-BE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Previous</a:t>
            </a: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F45016D-B75A-FC3C-2321-982A2246E5D3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Analysis of a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candidate-countermeasure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M-SIDH</a:t>
            </a:r>
          </a:p>
        </p:txBody>
      </p:sp>
      <p:grpSp>
        <p:nvGrpSpPr>
          <p:cNvPr id="53" name="Groep 52">
            <a:extLst>
              <a:ext uri="{FF2B5EF4-FFF2-40B4-BE49-F238E27FC236}">
                <a16:creationId xmlns:a16="http://schemas.microsoft.com/office/drawing/2014/main" id="{50840D67-ADA4-BE87-57B1-4E1E58B92012}"/>
              </a:ext>
            </a:extLst>
          </p:cNvPr>
          <p:cNvGrpSpPr/>
          <p:nvPr/>
        </p:nvGrpSpPr>
        <p:grpSpPr>
          <a:xfrm>
            <a:off x="3441363" y="2573545"/>
            <a:ext cx="6683047" cy="1575974"/>
            <a:chOff x="3441363" y="2522175"/>
            <a:chExt cx="6683047" cy="15759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85D21968-A344-513A-4982-D297CD89917D}"/>
                    </a:ext>
                  </a:extLst>
                </p:cNvPr>
                <p:cNvSpPr txBox="1"/>
                <p:nvPr/>
              </p:nvSpPr>
              <p:spPr>
                <a:xfrm>
                  <a:off x="3441363" y="2823509"/>
                  <a:ext cx="802388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85D21968-A344-513A-4982-D297CD8991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363" y="2823509"/>
                  <a:ext cx="802388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7A1AD396-92AA-E648-424D-8A64B942BAE3}"/>
                    </a:ext>
                  </a:extLst>
                </p:cNvPr>
                <p:cNvSpPr txBox="1"/>
                <p:nvPr/>
              </p:nvSpPr>
              <p:spPr>
                <a:xfrm>
                  <a:off x="7871123" y="2823509"/>
                  <a:ext cx="680216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7A1AD396-92AA-E648-424D-8A64B942B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1123" y="2823509"/>
                  <a:ext cx="680216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kstvak 55">
                  <a:extLst>
                    <a:ext uri="{FF2B5EF4-FFF2-40B4-BE49-F238E27FC236}">
                      <a16:creationId xmlns:a16="http://schemas.microsoft.com/office/drawing/2014/main" id="{4216AB2D-561F-2A24-8EE4-D1C0B21BE5B3}"/>
                    </a:ext>
                  </a:extLst>
                </p:cNvPr>
                <p:cNvSpPr txBox="1"/>
                <p:nvPr/>
              </p:nvSpPr>
              <p:spPr>
                <a:xfrm>
                  <a:off x="7820070" y="3217302"/>
                  <a:ext cx="2304340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nl-NL" sz="24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nl-BE" sz="24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nl-NL" sz="24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6" name="Tekstvak 55">
                  <a:extLst>
                    <a:ext uri="{FF2B5EF4-FFF2-40B4-BE49-F238E27FC236}">
                      <a16:creationId xmlns:a16="http://schemas.microsoft.com/office/drawing/2014/main" id="{4216AB2D-561F-2A24-8EE4-D1C0B21BE5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0070" y="3217302"/>
                  <a:ext cx="2304340" cy="830997"/>
                </a:xfrm>
                <a:prstGeom prst="rect">
                  <a:avLst/>
                </a:prstGeom>
                <a:blipFill>
                  <a:blip r:embed="rId4"/>
                  <a:stretch>
                    <a:fillRect b="-10219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kstvak 56">
                  <a:extLst>
                    <a:ext uri="{FF2B5EF4-FFF2-40B4-BE49-F238E27FC236}">
                      <a16:creationId xmlns:a16="http://schemas.microsoft.com/office/drawing/2014/main" id="{C417297E-32B4-6FD4-CD74-536DCF452ADB}"/>
                    </a:ext>
                  </a:extLst>
                </p:cNvPr>
                <p:cNvSpPr txBox="1"/>
                <p:nvPr/>
              </p:nvSpPr>
              <p:spPr>
                <a:xfrm>
                  <a:off x="3518224" y="3267152"/>
                  <a:ext cx="680988" cy="8309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nl-BE" sz="2400" b="0" i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nl-NL" sz="2400" dirty="0">
                      <a:solidFill>
                        <a:srgbClr val="0070C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nl-BE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Tekstvak 56">
                  <a:extLst>
                    <a:ext uri="{FF2B5EF4-FFF2-40B4-BE49-F238E27FC236}">
                      <a16:creationId xmlns:a16="http://schemas.microsoft.com/office/drawing/2014/main" id="{C417297E-32B4-6FD4-CD74-536DCF452A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8224" y="3267152"/>
                  <a:ext cx="680988" cy="830997"/>
                </a:xfrm>
                <a:prstGeom prst="rect">
                  <a:avLst/>
                </a:prstGeom>
                <a:blipFill>
                  <a:blip r:embed="rId5"/>
                  <a:stretch>
                    <a:fillRect b="-1460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Rechte verbindingslijn met pijl 57">
              <a:extLst>
                <a:ext uri="{FF2B5EF4-FFF2-40B4-BE49-F238E27FC236}">
                  <a16:creationId xmlns:a16="http://schemas.microsoft.com/office/drawing/2014/main" id="{2B0AFA50-BC6E-4FBE-7C5B-3BA10EFD5963}"/>
                </a:ext>
              </a:extLst>
            </p:cNvPr>
            <p:cNvCxnSpPr/>
            <p:nvPr/>
          </p:nvCxnSpPr>
          <p:spPr>
            <a:xfrm flipV="1">
              <a:off x="4078552" y="3026092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kstvak 58">
                  <a:extLst>
                    <a:ext uri="{FF2B5EF4-FFF2-40B4-BE49-F238E27FC236}">
                      <a16:creationId xmlns:a16="http://schemas.microsoft.com/office/drawing/2014/main" id="{69EDC1F3-D240-8331-A6C4-9AE9EF66E821}"/>
                    </a:ext>
                  </a:extLst>
                </p:cNvPr>
                <p:cNvSpPr txBox="1"/>
                <p:nvPr/>
              </p:nvSpPr>
              <p:spPr>
                <a:xfrm>
                  <a:off x="5590431" y="2522175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9" name="Tekstvak 58">
                  <a:extLst>
                    <a:ext uri="{FF2B5EF4-FFF2-40B4-BE49-F238E27FC236}">
                      <a16:creationId xmlns:a16="http://schemas.microsoft.com/office/drawing/2014/main" id="{69EDC1F3-D240-8331-A6C4-9AE9EF66E8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0431" y="2522175"/>
                  <a:ext cx="802388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ep 59">
            <a:extLst>
              <a:ext uri="{FF2B5EF4-FFF2-40B4-BE49-F238E27FC236}">
                <a16:creationId xmlns:a16="http://schemas.microsoft.com/office/drawing/2014/main" id="{2F6A0AD3-876A-AA25-AE96-1B8C0C685AEF}"/>
              </a:ext>
            </a:extLst>
          </p:cNvPr>
          <p:cNvGrpSpPr/>
          <p:nvPr/>
        </p:nvGrpSpPr>
        <p:grpSpPr>
          <a:xfrm>
            <a:off x="2086030" y="2700656"/>
            <a:ext cx="5682799" cy="928578"/>
            <a:chOff x="2086030" y="2649286"/>
            <a:chExt cx="5682799" cy="928578"/>
          </a:xfrm>
        </p:grpSpPr>
        <p:cxnSp>
          <p:nvCxnSpPr>
            <p:cNvPr id="61" name="Rechte verbindingslijn met pijl 60">
              <a:extLst>
                <a:ext uri="{FF2B5EF4-FFF2-40B4-BE49-F238E27FC236}">
                  <a16:creationId xmlns:a16="http://schemas.microsoft.com/office/drawing/2014/main" id="{F01B1CC8-52FD-9462-8D07-EF382A2A0697}"/>
                </a:ext>
              </a:extLst>
            </p:cNvPr>
            <p:cNvCxnSpPr/>
            <p:nvPr/>
          </p:nvCxnSpPr>
          <p:spPr>
            <a:xfrm flipV="1">
              <a:off x="4090909" y="3133853"/>
              <a:ext cx="3677920" cy="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kstvak 61">
                  <a:extLst>
                    <a:ext uri="{FF2B5EF4-FFF2-40B4-BE49-F238E27FC236}">
                      <a16:creationId xmlns:a16="http://schemas.microsoft.com/office/drawing/2014/main" id="{1DBA9DAF-ECD6-CAD7-7C6A-AE49A62D1BFF}"/>
                    </a:ext>
                  </a:extLst>
                </p:cNvPr>
                <p:cNvSpPr txBox="1"/>
                <p:nvPr/>
              </p:nvSpPr>
              <p:spPr>
                <a:xfrm>
                  <a:off x="5577576" y="3116199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oMath>
                    </m:oMathPara>
                  </a14:m>
                  <a:endParaRPr lang="nl-B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2" name="Tekstvak 61">
                  <a:extLst>
                    <a:ext uri="{FF2B5EF4-FFF2-40B4-BE49-F238E27FC236}">
                      <a16:creationId xmlns:a16="http://schemas.microsoft.com/office/drawing/2014/main" id="{1DBA9DAF-ECD6-CAD7-7C6A-AE49A62D1B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576" y="3116199"/>
                  <a:ext cx="802388" cy="461665"/>
                </a:xfrm>
                <a:prstGeom prst="rect">
                  <a:avLst/>
                </a:prstGeom>
                <a:blipFill>
                  <a:blip r:embed="rId7"/>
                  <a:stretch>
                    <a:fillRect t="-1333" r="-21970" b="-13333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Boog 62">
              <a:extLst>
                <a:ext uri="{FF2B5EF4-FFF2-40B4-BE49-F238E27FC236}">
                  <a16:creationId xmlns:a16="http://schemas.microsoft.com/office/drawing/2014/main" id="{3D9628CC-DCC8-CD33-A12D-F99C95BFFEE2}"/>
                </a:ext>
              </a:extLst>
            </p:cNvPr>
            <p:cNvSpPr/>
            <p:nvPr/>
          </p:nvSpPr>
          <p:spPr>
            <a:xfrm>
              <a:off x="2712545" y="2649286"/>
              <a:ext cx="841366" cy="841366"/>
            </a:xfrm>
            <a:prstGeom prst="arc">
              <a:avLst>
                <a:gd name="adj1" fmla="val 937741"/>
                <a:gd name="adj2" fmla="val 20739260"/>
              </a:avLst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FF57CA88-715A-83E6-C292-36786D1D95DD}"/>
                    </a:ext>
                  </a:extLst>
                </p:cNvPr>
                <p:cNvSpPr txBox="1"/>
                <p:nvPr/>
              </p:nvSpPr>
              <p:spPr>
                <a:xfrm>
                  <a:off x="2086030" y="2785167"/>
                  <a:ext cx="8023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FF57CA88-715A-83E6-C292-36786D1D9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6030" y="2785167"/>
                  <a:ext cx="802388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062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47EA2AB3-2D59-C7DB-CE35-39462AE31529}"/>
                  </a:ext>
                </a:extLst>
              </p:cNvPr>
              <p:cNvSpPr txBox="1"/>
              <p:nvPr/>
            </p:nvSpPr>
            <p:spPr>
              <a:xfrm>
                <a:off x="3441363" y="2874879"/>
                <a:ext cx="80238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nl-BE" sz="2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47EA2AB3-2D59-C7DB-CE35-39462AE31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363" y="2874879"/>
                <a:ext cx="80238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ep 51">
            <a:extLst>
              <a:ext uri="{FF2B5EF4-FFF2-40B4-BE49-F238E27FC236}">
                <a16:creationId xmlns:a16="http://schemas.microsoft.com/office/drawing/2014/main" id="{DB435FE0-83D8-5644-38F4-C5BB3DD8B7B4}"/>
              </a:ext>
            </a:extLst>
          </p:cNvPr>
          <p:cNvGrpSpPr/>
          <p:nvPr/>
        </p:nvGrpSpPr>
        <p:grpSpPr>
          <a:xfrm>
            <a:off x="2160057" y="1309482"/>
            <a:ext cx="6381009" cy="2118993"/>
            <a:chOff x="2067590" y="4014678"/>
            <a:chExt cx="6381009" cy="21189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kstvak 14">
                  <a:extLst>
                    <a:ext uri="{FF2B5EF4-FFF2-40B4-BE49-F238E27FC236}">
                      <a16:creationId xmlns:a16="http://schemas.microsoft.com/office/drawing/2014/main" id="{B0686407-AAEF-6944-98FA-516D55E726AE}"/>
                    </a:ext>
                  </a:extLst>
                </p:cNvPr>
                <p:cNvSpPr txBox="1"/>
                <p:nvPr/>
              </p:nvSpPr>
              <p:spPr>
                <a:xfrm>
                  <a:off x="3359171" y="4272161"/>
                  <a:ext cx="802388" cy="4769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nl-BE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kstvak 14">
                  <a:extLst>
                    <a:ext uri="{FF2B5EF4-FFF2-40B4-BE49-F238E27FC236}">
                      <a16:creationId xmlns:a16="http://schemas.microsoft.com/office/drawing/2014/main" id="{B0686407-AAEF-6944-98FA-516D55E726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9171" y="4272161"/>
                  <a:ext cx="802388" cy="47699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DFF13E8C-3FBE-E4A2-C704-915F679632EF}"/>
                    </a:ext>
                  </a:extLst>
                </p:cNvPr>
                <p:cNvSpPr txBox="1"/>
                <p:nvPr/>
              </p:nvSpPr>
              <p:spPr>
                <a:xfrm>
                  <a:off x="7768383" y="4272161"/>
                  <a:ext cx="680216" cy="48667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nl-N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l-NL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nl-B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kstvak 16">
                  <a:extLst>
                    <a:ext uri="{FF2B5EF4-FFF2-40B4-BE49-F238E27FC236}">
                      <a16:creationId xmlns:a16="http://schemas.microsoft.com/office/drawing/2014/main" id="{DFF13E8C-3FBE-E4A2-C704-915F679632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383" y="4272161"/>
                  <a:ext cx="680216" cy="48667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CB076DAB-968B-9589-0593-0698AE4B2CDE}"/>
                </a:ext>
              </a:extLst>
            </p:cNvPr>
            <p:cNvGrpSpPr/>
            <p:nvPr/>
          </p:nvGrpSpPr>
          <p:grpSpPr>
            <a:xfrm>
              <a:off x="2067590" y="4014678"/>
              <a:ext cx="5545561" cy="2118993"/>
              <a:chOff x="2187500" y="1211611"/>
              <a:chExt cx="5545561" cy="2118993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FF88950D-F81E-F0A9-0B31-4AD83442769F}"/>
                  </a:ext>
                </a:extLst>
              </p:cNvPr>
              <p:cNvGrpSpPr/>
              <p:nvPr/>
            </p:nvGrpSpPr>
            <p:grpSpPr>
              <a:xfrm>
                <a:off x="4180022" y="1211611"/>
                <a:ext cx="3553039" cy="514192"/>
                <a:chOff x="4180022" y="1211611"/>
                <a:chExt cx="3553039" cy="514192"/>
              </a:xfrm>
            </p:grpSpPr>
            <p:cxnSp>
              <p:nvCxnSpPr>
                <p:cNvPr id="34" name="Rechte verbindingslijn met pijl 33">
                  <a:extLst>
                    <a:ext uri="{FF2B5EF4-FFF2-40B4-BE49-F238E27FC236}">
                      <a16:creationId xmlns:a16="http://schemas.microsoft.com/office/drawing/2014/main" id="{ADC796DA-05C3-22AC-4220-E4FEBAD6C4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80022" y="1725803"/>
                  <a:ext cx="3553039" cy="0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kstvak 34">
                      <a:extLst>
                        <a:ext uri="{FF2B5EF4-FFF2-40B4-BE49-F238E27FC236}">
                          <a16:creationId xmlns:a16="http://schemas.microsoft.com/office/drawing/2014/main" id="{820EDBEB-C423-43BC-41A0-BDFB09853F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1353" y="1211611"/>
                      <a:ext cx="802388" cy="47699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nl-NL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oMath>
                        </m:oMathPara>
                      </a14:m>
                      <a:endParaRPr lang="nl-BE" sz="24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Tekstvak 34">
                      <a:extLst>
                        <a:ext uri="{FF2B5EF4-FFF2-40B4-BE49-F238E27FC236}">
                          <a16:creationId xmlns:a16="http://schemas.microsoft.com/office/drawing/2014/main" id="{820EDBEB-C423-43BC-41A0-BDFB09853F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71353" y="1211611"/>
                      <a:ext cx="802388" cy="47699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nl-B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kstvak 32">
                    <a:extLst>
                      <a:ext uri="{FF2B5EF4-FFF2-40B4-BE49-F238E27FC236}">
                        <a16:creationId xmlns:a16="http://schemas.microsoft.com/office/drawing/2014/main" id="{D594742D-856B-3F83-BB49-47B8FD5C3AF7}"/>
                      </a:ext>
                    </a:extLst>
                  </p:cNvPr>
                  <p:cNvSpPr txBox="1"/>
                  <p:nvPr/>
                </p:nvSpPr>
                <p:spPr>
                  <a:xfrm>
                    <a:off x="2187500" y="2101323"/>
                    <a:ext cx="80238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l-B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oMath>
                      </m:oMathPara>
                    </a14:m>
                    <a:endParaRPr lang="nl-B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Tekstvak 32">
                    <a:extLst>
                      <a:ext uri="{FF2B5EF4-FFF2-40B4-BE49-F238E27FC236}">
                        <a16:creationId xmlns:a16="http://schemas.microsoft.com/office/drawing/2014/main" id="{D594742D-856B-3F83-BB49-47B8FD5C3A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87500" y="2101323"/>
                    <a:ext cx="802388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nl-B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Boog 22">
                <a:extLst>
                  <a:ext uri="{FF2B5EF4-FFF2-40B4-BE49-F238E27FC236}">
                    <a16:creationId xmlns:a16="http://schemas.microsoft.com/office/drawing/2014/main" id="{99495DB5-274F-E69B-65EE-ADA32CBC86D8}"/>
                  </a:ext>
                </a:extLst>
              </p:cNvPr>
              <p:cNvSpPr/>
              <p:nvPr/>
            </p:nvSpPr>
            <p:spPr>
              <a:xfrm>
                <a:off x="2814015" y="1368241"/>
                <a:ext cx="841366" cy="1962363"/>
              </a:xfrm>
              <a:prstGeom prst="arc">
                <a:avLst>
                  <a:gd name="adj1" fmla="val 3855162"/>
                  <a:gd name="adj2" fmla="val 17402251"/>
                </a:avLst>
              </a:prstGeom>
              <a:ln w="38100">
                <a:solidFill>
                  <a:schemeClr val="accent1">
                    <a:lumMod val="75000"/>
                  </a:schemeClr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BE" dirty="0"/>
              </a:p>
            </p:txBody>
          </p:sp>
        </p:grpSp>
        <p:cxnSp>
          <p:nvCxnSpPr>
            <p:cNvPr id="37" name="Rechte verbindingslijn met pijl 36">
              <a:extLst>
                <a:ext uri="{FF2B5EF4-FFF2-40B4-BE49-F238E27FC236}">
                  <a16:creationId xmlns:a16="http://schemas.microsoft.com/office/drawing/2014/main" id="{53E7975D-F139-0B07-193A-D8E1AECC73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70615" y="4736387"/>
              <a:ext cx="0" cy="77056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met pijl 37">
              <a:extLst>
                <a:ext uri="{FF2B5EF4-FFF2-40B4-BE49-F238E27FC236}">
                  <a16:creationId xmlns:a16="http://schemas.microsoft.com/office/drawing/2014/main" id="{7484C4C6-60F0-9825-8F83-6CE3996D0C0B}"/>
                </a:ext>
              </a:extLst>
            </p:cNvPr>
            <p:cNvCxnSpPr/>
            <p:nvPr/>
          </p:nvCxnSpPr>
          <p:spPr>
            <a:xfrm flipV="1">
              <a:off x="8073776" y="4736387"/>
              <a:ext cx="0" cy="770561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E954CCD8-E836-4208-A633-819F9B13AAB2}"/>
              </a:ext>
            </a:extLst>
          </p:cNvPr>
          <p:cNvSpPr txBox="1"/>
          <p:nvPr/>
        </p:nvSpPr>
        <p:spPr>
          <a:xfrm>
            <a:off x="10995103" y="201543"/>
            <a:ext cx="10056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5/10</a:t>
            </a:r>
            <a:endParaRPr lang="nl-BE" sz="2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5433A8A-50C4-5B6C-4476-20FC2413E438}"/>
              </a:ext>
            </a:extLst>
          </p:cNvPr>
          <p:cNvSpPr txBox="1"/>
          <p:nvPr/>
        </p:nvSpPr>
        <p:spPr>
          <a:xfrm>
            <a:off x="808875" y="1235022"/>
            <a:ext cx="10903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BE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New: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F45016D-B75A-FC3C-2321-982A2246E5D3}"/>
              </a:ext>
            </a:extLst>
          </p:cNvPr>
          <p:cNvSpPr txBox="1"/>
          <p:nvPr/>
        </p:nvSpPr>
        <p:spPr>
          <a:xfrm>
            <a:off x="372109" y="368280"/>
            <a:ext cx="103263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2. Analysis of a </a:t>
            </a:r>
            <a:r>
              <a:rPr lang="nl-BE" sz="3500" b="1" dirty="0" err="1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candidate-countermeasure</a:t>
            </a:r>
            <a:r>
              <a:rPr lang="nl-BE" sz="3500" b="1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M-SIDH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A920FEE5-48C5-F383-E6D6-75127C1A6755}"/>
                  </a:ext>
                </a:extLst>
              </p:cNvPr>
              <p:cNvSpPr txBox="1"/>
              <p:nvPr/>
            </p:nvSpPr>
            <p:spPr>
              <a:xfrm>
                <a:off x="7871123" y="2874879"/>
                <a:ext cx="68021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nl-BE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A920FEE5-48C5-F383-E6D6-75127C1A6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1123" y="2874879"/>
                <a:ext cx="680216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Rechte verbindingslijn met pijl 40">
            <a:extLst>
              <a:ext uri="{FF2B5EF4-FFF2-40B4-BE49-F238E27FC236}">
                <a16:creationId xmlns:a16="http://schemas.microsoft.com/office/drawing/2014/main" id="{EEF9C3BD-3236-5024-1061-6728630D955A}"/>
              </a:ext>
            </a:extLst>
          </p:cNvPr>
          <p:cNvCxnSpPr/>
          <p:nvPr/>
        </p:nvCxnSpPr>
        <p:spPr>
          <a:xfrm flipV="1">
            <a:off x="4090909" y="3185223"/>
            <a:ext cx="3677920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B43A25D9-2D00-2D29-DBF1-2461F9389F43}"/>
                  </a:ext>
                </a:extLst>
              </p:cNvPr>
              <p:cNvSpPr txBox="1"/>
              <p:nvPr/>
            </p:nvSpPr>
            <p:spPr>
              <a:xfrm>
                <a:off x="5577576" y="3167569"/>
                <a:ext cx="8023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acc>
                    </m:oMath>
                  </m:oMathPara>
                </a14:m>
                <a:endParaRPr lang="nl-BE" sz="24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B43A25D9-2D00-2D29-DBF1-2461F9389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576" y="3167569"/>
                <a:ext cx="802388" cy="461665"/>
              </a:xfrm>
              <a:prstGeom prst="rect">
                <a:avLst/>
              </a:prstGeom>
              <a:blipFill>
                <a:blip r:embed="rId8"/>
                <a:stretch>
                  <a:fillRect t="-1333" r="-21970" b="-1333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C444EDFC-B773-523A-25F6-43CD235E7FEC}"/>
                  </a:ext>
                </a:extLst>
              </p:cNvPr>
              <p:cNvSpPr txBox="1"/>
              <p:nvPr/>
            </p:nvSpPr>
            <p:spPr>
              <a:xfrm>
                <a:off x="7820070" y="3268672"/>
                <a:ext cx="2304340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nl-NL" sz="24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BE" sz="2400" b="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nl-NL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NL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nl-BE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C444EDFC-B773-523A-25F6-43CD235E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070" y="3268672"/>
                <a:ext cx="2304340" cy="830997"/>
              </a:xfrm>
              <a:prstGeom prst="rect">
                <a:avLst/>
              </a:prstGeom>
              <a:blipFill>
                <a:blip r:embed="rId9"/>
                <a:stretch>
                  <a:fillRect b="-10219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4CA2508-64E9-60D5-B881-821ABBD22E39}"/>
                  </a:ext>
                </a:extLst>
              </p:cNvPr>
              <p:cNvSpPr txBox="1"/>
              <p:nvPr/>
            </p:nvSpPr>
            <p:spPr>
              <a:xfrm>
                <a:off x="3518224" y="3318522"/>
                <a:ext cx="680988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l-BE" sz="2400" b="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nl-BE" sz="24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4CA2508-64E9-60D5-B881-821ABBD22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24" y="3318522"/>
                <a:ext cx="680988" cy="830997"/>
              </a:xfrm>
              <a:prstGeom prst="rect">
                <a:avLst/>
              </a:prstGeom>
              <a:blipFill>
                <a:blip r:embed="rId10"/>
                <a:stretch>
                  <a:fillRect b="-146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D0191F40-BD42-8A59-5BCB-9C9C2A72F292}"/>
                  </a:ext>
                </a:extLst>
              </p:cNvPr>
              <p:cNvSpPr txBox="1"/>
              <p:nvPr/>
            </p:nvSpPr>
            <p:spPr>
              <a:xfrm>
                <a:off x="3777887" y="2176433"/>
                <a:ext cx="80238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nl-BE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D0191F40-BD42-8A59-5BCB-9C9C2A72F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887" y="2176433"/>
                <a:ext cx="802388" cy="490199"/>
              </a:xfrm>
              <a:prstGeom prst="rect">
                <a:avLst/>
              </a:prstGeom>
              <a:blipFill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8C6481DA-2056-3F26-30B1-4F600F4953CB}"/>
                  </a:ext>
                </a:extLst>
              </p:cNvPr>
              <p:cNvSpPr txBox="1"/>
              <p:nvPr/>
            </p:nvSpPr>
            <p:spPr>
              <a:xfrm>
                <a:off x="8086376" y="2176432"/>
                <a:ext cx="80238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BE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8C6481DA-2056-3F26-30B1-4F600F495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376" y="2176432"/>
                <a:ext cx="802388" cy="490199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8293ED72-4F7C-341D-468A-A982A0D835F1}"/>
                  </a:ext>
                </a:extLst>
              </p:cNvPr>
              <p:cNvSpPr txBox="1"/>
              <p:nvPr/>
            </p:nvSpPr>
            <p:spPr>
              <a:xfrm>
                <a:off x="1231781" y="4370858"/>
                <a:ext cx="10768991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BE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𝐙</m:t>
                                </m:r>
                              </m:num>
                              <m:den>
                                <m:r>
                                  <a:rPr lang="nl-BE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nl-BE" sz="2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𝐙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B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2×2</m:t>
                        </m:r>
                      </m:sup>
                    </m:sSup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acc>
                      </m:e>
                      <m:sub>
                        <m:r>
                          <a:rPr lang="nl-NL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nl-N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with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respect </a:t>
                </a:r>
                <a:r>
                  <a:rPr lang="nl-BE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</a:t>
                </a:r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nl-NL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nl-B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BE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then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8293ED72-4F7C-341D-468A-A982A0D83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81" y="4370858"/>
                <a:ext cx="10768991" cy="490199"/>
              </a:xfrm>
              <a:prstGeom prst="rect">
                <a:avLst/>
              </a:prstGeom>
              <a:blipFill>
                <a:blip r:embed="rId13"/>
                <a:stretch>
                  <a:fillRect l="-849" t="-117500" b="-17750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1D96F54D-1000-88C2-D878-0EEABD1A080A}"/>
                  </a:ext>
                </a:extLst>
              </p:cNvPr>
              <p:cNvSpPr txBox="1"/>
              <p:nvPr/>
            </p:nvSpPr>
            <p:spPr>
              <a:xfrm>
                <a:off x="4622872" y="2182594"/>
                <a:ext cx="2783581" cy="514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nl-NL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nl-BE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1D96F54D-1000-88C2-D878-0EEABD1A0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72" y="2182594"/>
                <a:ext cx="2783581" cy="5140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337D7D5-8711-267F-4520-9CCB80825F97}"/>
                  </a:ext>
                </a:extLst>
              </p:cNvPr>
              <p:cNvSpPr txBox="1"/>
              <p:nvPr/>
            </p:nvSpPr>
            <p:spPr>
              <a:xfrm>
                <a:off x="819149" y="4947616"/>
                <a:ext cx="10903663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nl-NL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∘</m:t>
                          </m:r>
                          <m:acc>
                            <m:accPr>
                              <m:chr m:val="̂"/>
                              <m:ctrlP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nl-BE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d>
                      <m:d>
                        <m:dPr>
                          <m:ctrlPr>
                            <a:rPr lang="nl-B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4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nl-B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nl-NL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nl-NL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similar</m:t>
                      </m:r>
                      <m:r>
                        <a:rPr lang="nl-NL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NL" sz="24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calculation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⋯=</m:t>
                      </m:r>
                      <m:sSup>
                        <m:sSupPr>
                          <m:ctrlPr>
                            <a:rPr lang="nl-NL" sz="24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l-B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l-NL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nl-B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l-BE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d>
                        <m:dPr>
                          <m:ctrlPr>
                            <a:rPr lang="nl-B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l-BE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nl-BE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BE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l-BE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nl-BE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l-NL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l-BE" sz="2400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nl-BE" sz="2400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337D7D5-8711-267F-4520-9CCB80825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4947616"/>
                <a:ext cx="10903663" cy="9221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ep 27">
            <a:extLst>
              <a:ext uri="{FF2B5EF4-FFF2-40B4-BE49-F238E27FC236}">
                <a16:creationId xmlns:a16="http://schemas.microsoft.com/office/drawing/2014/main" id="{36D56C02-9900-5672-6CED-BCFB3F6B2C0F}"/>
              </a:ext>
            </a:extLst>
          </p:cNvPr>
          <p:cNvGrpSpPr/>
          <p:nvPr/>
        </p:nvGrpSpPr>
        <p:grpSpPr>
          <a:xfrm>
            <a:off x="2005831" y="5762167"/>
            <a:ext cx="8451559" cy="881392"/>
            <a:chOff x="2005831" y="5608057"/>
            <a:chExt cx="8451559" cy="881392"/>
          </a:xfrm>
        </p:grpSpPr>
        <p:sp>
          <p:nvSpPr>
            <p:cNvPr id="14" name="Rechteraccolade 13">
              <a:extLst>
                <a:ext uri="{FF2B5EF4-FFF2-40B4-BE49-F238E27FC236}">
                  <a16:creationId xmlns:a16="http://schemas.microsoft.com/office/drawing/2014/main" id="{5F8E6437-AA60-4584-9A57-8A1C850235C5}"/>
                </a:ext>
              </a:extLst>
            </p:cNvPr>
            <p:cNvSpPr/>
            <p:nvPr/>
          </p:nvSpPr>
          <p:spPr>
            <a:xfrm rot="5400000">
              <a:off x="3132317" y="4481571"/>
              <a:ext cx="269097" cy="2522070"/>
            </a:xfrm>
            <a:prstGeom prst="rightBrac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Rechteraccolade 17">
              <a:extLst>
                <a:ext uri="{FF2B5EF4-FFF2-40B4-BE49-F238E27FC236}">
                  <a16:creationId xmlns:a16="http://schemas.microsoft.com/office/drawing/2014/main" id="{C5710876-674F-B7C2-A94F-2AD9350C6FA9}"/>
                </a:ext>
              </a:extLst>
            </p:cNvPr>
            <p:cNvSpPr/>
            <p:nvPr/>
          </p:nvSpPr>
          <p:spPr>
            <a:xfrm rot="5400000">
              <a:off x="9353080" y="4826507"/>
              <a:ext cx="292296" cy="1916325"/>
            </a:xfrm>
            <a:prstGeom prst="rightBrac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FEAF8980-1E2B-EC4A-C657-F6632C31831C}"/>
                    </a:ext>
                  </a:extLst>
                </p:cNvPr>
                <p:cNvSpPr txBox="1"/>
                <p:nvPr/>
              </p:nvSpPr>
              <p:spPr>
                <a:xfrm>
                  <a:off x="3977265" y="6027784"/>
                  <a:ext cx="44578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secret </a:t>
                  </a:r>
                  <a:r>
                    <a:rPr lang="nl-NL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scalar</a:t>
                  </a:r>
                  <a:r>
                    <a:rPr lang="nl-NL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nl-BE" sz="2400" b="1" dirty="0">
                      <a:solidFill>
                        <a:schemeClr val="accent5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nl-BE" sz="2400" b="1" dirty="0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again </a:t>
                  </a:r>
                  <a:r>
                    <a:rPr lang="nl-BE" sz="2400" b="1" dirty="0" err="1">
                      <a:solidFill>
                        <a:schemeClr val="accent1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disappeared</a:t>
                  </a:r>
                  <a:endParaRPr lang="nl-BE" sz="2400" b="1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kstvak 18">
                  <a:extLst>
                    <a:ext uri="{FF2B5EF4-FFF2-40B4-BE49-F238E27FC236}">
                      <a16:creationId xmlns:a16="http://schemas.microsoft.com/office/drawing/2014/main" id="{FEAF8980-1E2B-EC4A-C657-F6632C3183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265" y="6027784"/>
                  <a:ext cx="4457818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2049" t="-10526" r="-1776" b="-28947"/>
                  </a:stretch>
                </a:blipFill>
              </p:spPr>
              <p:txBody>
                <a:bodyPr/>
                <a:lstStyle/>
                <a:p>
                  <a:r>
                    <a:rPr lang="nl-B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99B6D756-E84E-950B-5431-7914266D5CF8}"/>
                </a:ext>
              </a:extLst>
            </p:cNvPr>
            <p:cNvSpPr/>
            <p:nvPr/>
          </p:nvSpPr>
          <p:spPr>
            <a:xfrm>
              <a:off x="3267182" y="5856269"/>
              <a:ext cx="636998" cy="431515"/>
            </a:xfrm>
            <a:custGeom>
              <a:avLst/>
              <a:gdLst>
                <a:gd name="connsiteX0" fmla="*/ 0 w 636998"/>
                <a:gd name="connsiteY0" fmla="*/ 0 h 431515"/>
                <a:gd name="connsiteX1" fmla="*/ 133564 w 636998"/>
                <a:gd name="connsiteY1" fmla="*/ 246580 h 431515"/>
                <a:gd name="connsiteX2" fmla="*/ 636998 w 636998"/>
                <a:gd name="connsiteY2" fmla="*/ 431515 h 43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998" h="431515">
                  <a:moveTo>
                    <a:pt x="0" y="0"/>
                  </a:moveTo>
                  <a:cubicBezTo>
                    <a:pt x="13699" y="87330"/>
                    <a:pt x="27398" y="174661"/>
                    <a:pt x="133564" y="246580"/>
                  </a:cubicBezTo>
                  <a:cubicBezTo>
                    <a:pt x="239730" y="318499"/>
                    <a:pt x="438364" y="375007"/>
                    <a:pt x="636998" y="431515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4ADC0FEC-F605-568D-061A-FD8849F91261}"/>
                </a:ext>
              </a:extLst>
            </p:cNvPr>
            <p:cNvSpPr/>
            <p:nvPr/>
          </p:nvSpPr>
          <p:spPr>
            <a:xfrm>
              <a:off x="8507002" y="5876819"/>
              <a:ext cx="996593" cy="369869"/>
            </a:xfrm>
            <a:custGeom>
              <a:avLst/>
              <a:gdLst>
                <a:gd name="connsiteX0" fmla="*/ 996593 w 996593"/>
                <a:gd name="connsiteY0" fmla="*/ 0 h 369869"/>
                <a:gd name="connsiteX1" fmla="*/ 780836 w 996593"/>
                <a:gd name="connsiteY1" fmla="*/ 236305 h 369869"/>
                <a:gd name="connsiteX2" fmla="*/ 0 w 996593"/>
                <a:gd name="connsiteY2" fmla="*/ 369869 h 36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6593" h="369869">
                  <a:moveTo>
                    <a:pt x="996593" y="0"/>
                  </a:moveTo>
                  <a:cubicBezTo>
                    <a:pt x="971764" y="87330"/>
                    <a:pt x="946935" y="174660"/>
                    <a:pt x="780836" y="236305"/>
                  </a:cubicBezTo>
                  <a:cubicBezTo>
                    <a:pt x="614737" y="297950"/>
                    <a:pt x="307368" y="333909"/>
                    <a:pt x="0" y="369869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15620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|17.1|40.9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1658</Words>
  <Application>Microsoft Office PowerPoint</Application>
  <PresentationFormat>Breedbeeld</PresentationFormat>
  <Paragraphs>268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Cambria Math</vt:lpstr>
      <vt:lpstr>Calibri Light</vt:lpstr>
      <vt:lpstr>Calibri</vt:lpstr>
      <vt:lpstr>Arial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Wouter Castryck</dc:creator>
  <cp:lastModifiedBy>Wouter Castryck</cp:lastModifiedBy>
  <cp:revision>288</cp:revision>
  <dcterms:created xsi:type="dcterms:W3CDTF">2020-07-25T10:33:36Z</dcterms:created>
  <dcterms:modified xsi:type="dcterms:W3CDTF">2023-12-06T07:46:30Z</dcterms:modified>
</cp:coreProperties>
</file>