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505" r:id="rId3"/>
    <p:sldId id="542" r:id="rId4"/>
    <p:sldId id="540" r:id="rId5"/>
    <p:sldId id="541" r:id="rId6"/>
    <p:sldId id="516" r:id="rId7"/>
    <p:sldId id="517" r:id="rId8"/>
    <p:sldId id="507" r:id="rId9"/>
    <p:sldId id="508" r:id="rId10"/>
    <p:sldId id="536" r:id="rId11"/>
    <p:sldId id="509" r:id="rId12"/>
    <p:sldId id="518" r:id="rId13"/>
    <p:sldId id="521" r:id="rId14"/>
    <p:sldId id="522" r:id="rId15"/>
    <p:sldId id="519" r:id="rId16"/>
    <p:sldId id="511" r:id="rId17"/>
    <p:sldId id="524" r:id="rId18"/>
    <p:sldId id="512" r:id="rId19"/>
    <p:sldId id="525" r:id="rId20"/>
    <p:sldId id="526" r:id="rId21"/>
    <p:sldId id="527" r:id="rId22"/>
    <p:sldId id="528" r:id="rId23"/>
    <p:sldId id="529" r:id="rId24"/>
    <p:sldId id="531" r:id="rId25"/>
    <p:sldId id="539" r:id="rId26"/>
    <p:sldId id="537" r:id="rId27"/>
    <p:sldId id="543" r:id="rId28"/>
    <p:sldId id="532" r:id="rId29"/>
    <p:sldId id="520" r:id="rId30"/>
    <p:sldId id="533" r:id="rId31"/>
    <p:sldId id="501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54034"/>
    <a:srgbClr val="F45687"/>
    <a:srgbClr val="FBE5D6"/>
    <a:srgbClr val="FCCCDB"/>
    <a:srgbClr val="FFECE8"/>
    <a:srgbClr val="BF9000"/>
    <a:srgbClr val="FFC000"/>
    <a:srgbClr val="BE5108"/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2" autoAdjust="0"/>
    <p:restoredTop sz="78367"/>
  </p:normalViewPr>
  <p:slideViewPr>
    <p:cSldViewPr snapToGrid="0">
      <p:cViewPr>
        <p:scale>
          <a:sx n="91" d="100"/>
          <a:sy n="91" d="100"/>
        </p:scale>
        <p:origin x="1728" y="232"/>
      </p:cViewPr>
      <p:guideLst/>
    </p:cSldViewPr>
  </p:slideViewPr>
  <p:notesTextViewPr>
    <p:cViewPr>
      <p:scale>
        <a:sx n="140" d="100"/>
        <a:sy n="14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C5214-66A7-1344-9824-6B08AA5AAC2F}" type="datetimeFigureOut">
              <a:rPr kumimoji="1" lang="zh-CN" altLang="en-US" smtClean="0"/>
              <a:t>2023/12/3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08B62-85BD-2A4C-B572-22AB3507047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05996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Good morning,</a:t>
            </a:r>
            <a:r>
              <a:rPr kumimoji="1" lang="zh-CN" altLang="en-US" dirty="0"/>
              <a:t> </a:t>
            </a:r>
            <a:r>
              <a:rPr kumimoji="1" lang="en-US" altLang="zh-CN" dirty="0"/>
              <a:t>my</a:t>
            </a:r>
            <a:r>
              <a:rPr kumimoji="1" lang="zh-CN" altLang="en-US" dirty="0"/>
              <a:t> </a:t>
            </a:r>
            <a:r>
              <a:rPr kumimoji="1" lang="en-US" altLang="zh-CN" dirty="0"/>
              <a:t>name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Yunxiao</a:t>
            </a:r>
            <a:r>
              <a:rPr kumimoji="1" lang="en-US" altLang="zh-CN" dirty="0"/>
              <a:t> Zhou.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r>
              <a:rPr kumimoji="1" lang="en-US" altLang="zh-CN" dirty="0"/>
              <a:t>I’m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gonna</a:t>
            </a:r>
            <a:r>
              <a:rPr kumimoji="1" lang="zh-CN" altLang="en-US" dirty="0"/>
              <a:t> </a:t>
            </a:r>
            <a:r>
              <a:rPr kumimoji="1" lang="en-US" altLang="zh-CN" dirty="0"/>
              <a:t>give a</a:t>
            </a:r>
            <a:r>
              <a:rPr kumimoji="1" lang="zh-CN" altLang="en-US" dirty="0"/>
              <a:t> </a:t>
            </a:r>
            <a:r>
              <a:rPr kumimoji="1" lang="en-US" altLang="zh-CN" dirty="0"/>
              <a:t>talk</a:t>
            </a:r>
            <a:r>
              <a:rPr kumimoji="1" lang="zh-CN" altLang="en-US" dirty="0"/>
              <a:t> </a:t>
            </a:r>
            <a:r>
              <a:rPr kumimoji="1" lang="en-US" altLang="zh-CN" dirty="0"/>
              <a:t>about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 paper &lt;</a:t>
            </a:r>
            <a:r>
              <a:rPr lang="en-US" altLang="zh-CN" sz="1200" b="1" dirty="0">
                <a:solidFill>
                  <a:schemeClr val="bg1"/>
                </a:solidFill>
                <a:latin typeface="Helvetica" pitchFamily="2" charset="0"/>
                <a:ea typeface="PingFang SC" panose="020B0400000000000000" pitchFamily="34" charset="-122"/>
              </a:rPr>
              <a:t>Fine-Grained Proxy Re-Encryption Definitions &amp; Constructions from LWE</a:t>
            </a:r>
            <a:r>
              <a:rPr kumimoji="1" lang="en-US" altLang="zh-CN" dirty="0"/>
              <a:t>&gt;.</a:t>
            </a:r>
          </a:p>
          <a:p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joint</a:t>
            </a:r>
            <a:r>
              <a:rPr kumimoji="1" lang="zh-CN" altLang="en-US" dirty="0"/>
              <a:t> </a:t>
            </a:r>
            <a:r>
              <a:rPr kumimoji="1" lang="en-US" altLang="zh-CN" dirty="0"/>
              <a:t>work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Shengli</a:t>
            </a:r>
            <a:r>
              <a:rPr kumimoji="1" lang="zh-CN" altLang="en-US" dirty="0"/>
              <a:t> </a:t>
            </a:r>
            <a:r>
              <a:rPr kumimoji="1" lang="en-US" altLang="zh-CN" dirty="0"/>
              <a:t>Liu,</a:t>
            </a:r>
            <a:r>
              <a:rPr kumimoji="1" lang="zh-CN" altLang="en-US" dirty="0"/>
              <a:t> </a:t>
            </a:r>
            <a:r>
              <a:rPr kumimoji="1" lang="en-US" altLang="zh-CN" dirty="0"/>
              <a:t>Shuai Han and Haibing Zhang.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08B62-85BD-2A4C-B572-22AB35070478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7040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scheme</a:t>
            </a:r>
            <a:r>
              <a:rPr kumimoji="1" lang="zh-CN" altLang="en-US" dirty="0"/>
              <a:t> </a:t>
            </a:r>
            <a:r>
              <a:rPr kumimoji="1" lang="en-US" altLang="zh-CN" dirty="0"/>
              <a:t>has</a:t>
            </a:r>
            <a:r>
              <a:rPr kumimoji="1" lang="zh-CN" altLang="en-US" dirty="0"/>
              <a:t> </a:t>
            </a:r>
            <a:r>
              <a:rPr kumimoji="1" lang="en-US" altLang="zh-CN" dirty="0"/>
              <a:t>two</a:t>
            </a:r>
            <a:r>
              <a:rPr kumimoji="1" lang="zh-CN" altLang="en-US" dirty="0"/>
              <a:t> </a:t>
            </a:r>
            <a:r>
              <a:rPr kumimoji="1" lang="en-US" altLang="zh-CN" dirty="0"/>
              <a:t>levels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ciphertexts.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first-level</a:t>
            </a:r>
            <a:r>
              <a:rPr kumimoji="1" lang="zh-CN" altLang="en-US" dirty="0"/>
              <a:t> </a:t>
            </a:r>
            <a:r>
              <a:rPr kumimoji="1" lang="en-US" altLang="zh-CN" dirty="0"/>
              <a:t>ciphertext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be</a:t>
            </a:r>
            <a:r>
              <a:rPr kumimoji="1" lang="zh-CN" altLang="en-US" dirty="0"/>
              <a:t> </a:t>
            </a:r>
            <a:r>
              <a:rPr kumimoji="1" lang="en-US" altLang="zh-CN" dirty="0"/>
              <a:t>transformed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second-level</a:t>
            </a:r>
            <a:r>
              <a:rPr kumimoji="1" lang="zh-CN" altLang="en-US" dirty="0"/>
              <a:t> </a:t>
            </a:r>
            <a:r>
              <a:rPr kumimoji="1" lang="en-US" altLang="zh-CN" dirty="0"/>
              <a:t>ciphertext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r>
              <a:rPr kumimoji="1" lang="en-US" altLang="zh-CN" dirty="0"/>
              <a:t>while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second-level</a:t>
            </a:r>
            <a:r>
              <a:rPr kumimoji="1" lang="zh-CN" altLang="en-US" dirty="0"/>
              <a:t> </a:t>
            </a:r>
            <a:r>
              <a:rPr kumimoji="1" lang="en-US" altLang="zh-CN" dirty="0"/>
              <a:t>ciphertext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be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re-encrypted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anymore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thus</a:t>
            </a:r>
            <a:r>
              <a:rPr kumimoji="1" lang="zh-CN" altLang="en-US" dirty="0"/>
              <a:t> </a:t>
            </a:r>
            <a:r>
              <a:rPr kumimoji="1" lang="en-US" altLang="zh-CN" dirty="0"/>
              <a:t>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scheme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single-hop</a:t>
            </a:r>
            <a:r>
              <a:rPr kumimoji="1" lang="zh-CN" altLang="en-US" dirty="0"/>
              <a:t> </a:t>
            </a:r>
            <a:r>
              <a:rPr kumimoji="1" lang="en-US" altLang="zh-CN" dirty="0"/>
              <a:t>one.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08B62-85BD-2A4C-B572-22AB35070478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07753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security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FPRE.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consider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CPA</a:t>
            </a:r>
            <a:r>
              <a:rPr kumimoji="1" lang="zh-CN" altLang="en-US" dirty="0"/>
              <a:t> </a:t>
            </a:r>
            <a:r>
              <a:rPr kumimoji="1" lang="en-US" altLang="zh-CN" dirty="0"/>
              <a:t>security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multi-user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setting.</a:t>
            </a:r>
          </a:p>
          <a:p>
            <a:r>
              <a:rPr kumimoji="1" lang="en-US" altLang="zh-CN" dirty="0"/>
              <a:t>At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beginning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game,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challenger</a:t>
            </a:r>
            <a:r>
              <a:rPr kumimoji="1" lang="zh-CN" altLang="en-US" dirty="0"/>
              <a:t> </a:t>
            </a:r>
            <a:r>
              <a:rPr kumimoji="1" lang="en-US" altLang="zh-CN" dirty="0"/>
              <a:t>sends</a:t>
            </a:r>
            <a:r>
              <a:rPr kumimoji="1" lang="zh-CN" altLang="en-US" dirty="0"/>
              <a:t> </a:t>
            </a:r>
            <a:r>
              <a:rPr kumimoji="1" lang="en-US" altLang="zh-CN" dirty="0"/>
              <a:t>all</a:t>
            </a:r>
            <a:r>
              <a:rPr kumimoji="1" lang="zh-CN" altLang="en-US" dirty="0"/>
              <a:t> </a:t>
            </a:r>
            <a:r>
              <a:rPr kumimoji="1" lang="en-US" altLang="zh-CN" dirty="0"/>
              <a:t>public</a:t>
            </a:r>
            <a:r>
              <a:rPr kumimoji="1" lang="zh-CN" altLang="en-US" dirty="0"/>
              <a:t> </a:t>
            </a:r>
            <a:r>
              <a:rPr kumimoji="1" lang="en-US" altLang="zh-CN" dirty="0"/>
              <a:t>keys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adversary.</a:t>
            </a:r>
          </a:p>
          <a:p>
            <a:r>
              <a:rPr kumimoji="1" lang="en-US" altLang="zh-CN" dirty="0"/>
              <a:t>Next,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adversary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allowed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make</a:t>
            </a:r>
            <a:r>
              <a:rPr kumimoji="1" lang="zh-CN" altLang="en-US" dirty="0"/>
              <a:t> </a:t>
            </a:r>
            <a:r>
              <a:rPr kumimoji="1" lang="en-US" altLang="zh-CN" dirty="0"/>
              <a:t>two</a:t>
            </a:r>
            <a:r>
              <a:rPr kumimoji="1" lang="zh-CN" altLang="en-US" dirty="0"/>
              <a:t> </a:t>
            </a:r>
            <a:r>
              <a:rPr kumimoji="1" lang="en-US" altLang="zh-CN" dirty="0"/>
              <a:t>kinds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queries</a:t>
            </a:r>
            <a:r>
              <a:rPr kumimoji="1" lang="zh-CN" altLang="en-US" dirty="0"/>
              <a:t> </a:t>
            </a:r>
            <a:r>
              <a:rPr kumimoji="1" lang="en-US" altLang="zh-CN" dirty="0"/>
              <a:t>adaptively,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obtain</a:t>
            </a:r>
            <a:r>
              <a:rPr kumimoji="1" lang="zh-CN" altLang="en-US" dirty="0"/>
              <a:t> </a:t>
            </a:r>
            <a:r>
              <a:rPr kumimoji="1" lang="en-US" altLang="zh-CN" dirty="0"/>
              <a:t>rekeys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secret</a:t>
            </a:r>
            <a:r>
              <a:rPr kumimoji="1" lang="zh-CN" altLang="en-US" dirty="0"/>
              <a:t> </a:t>
            </a:r>
            <a:r>
              <a:rPr kumimoji="1" lang="en-US" altLang="zh-CN" dirty="0"/>
              <a:t>keys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some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users.</a:t>
            </a:r>
          </a:p>
          <a:p>
            <a:r>
              <a:rPr kumimoji="1" lang="en-US" altLang="zh-CN" dirty="0"/>
              <a:t>During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game,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adversary</a:t>
            </a:r>
            <a:r>
              <a:rPr kumimoji="1" lang="zh-CN" altLang="en-US" dirty="0"/>
              <a:t> </a:t>
            </a:r>
            <a:r>
              <a:rPr kumimoji="1" lang="en-US" altLang="zh-CN" dirty="0"/>
              <a:t>obtains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challenge</a:t>
            </a:r>
            <a:r>
              <a:rPr kumimoji="1" lang="zh-CN" altLang="en-US" dirty="0"/>
              <a:t> </a:t>
            </a:r>
            <a:r>
              <a:rPr kumimoji="1" lang="en-US" altLang="zh-CN" dirty="0"/>
              <a:t>ciphertext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honest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user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wants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distinguish</a:t>
            </a:r>
            <a:r>
              <a:rPr kumimoji="1" lang="zh-CN" altLang="en-US" dirty="0"/>
              <a:t> </a:t>
            </a:r>
            <a:r>
              <a:rPr kumimoji="1" lang="en-US" altLang="zh-CN" dirty="0"/>
              <a:t>whether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it</a:t>
            </a:r>
            <a:r>
              <a:rPr kumimoji="1" lang="zh-CN" altLang="en-US" dirty="0"/>
              <a:t> </a:t>
            </a:r>
            <a:r>
              <a:rPr kumimoji="1" lang="en-US" altLang="zh-CN" dirty="0"/>
              <a:t>encrypts</a:t>
            </a:r>
            <a:r>
              <a:rPr kumimoji="1" lang="zh-CN" altLang="en-US" dirty="0"/>
              <a:t> </a:t>
            </a:r>
            <a:r>
              <a:rPr kumimoji="1" lang="en-US" altLang="zh-CN" dirty="0"/>
              <a:t>m0</a:t>
            </a:r>
            <a:r>
              <a:rPr kumimoji="1" lang="zh-CN" altLang="en-US" dirty="0"/>
              <a:t> </a:t>
            </a:r>
            <a:r>
              <a:rPr kumimoji="1" lang="en-US" altLang="zh-CN" dirty="0"/>
              <a:t>or</a:t>
            </a:r>
            <a:r>
              <a:rPr kumimoji="1" lang="zh-CN" altLang="en-US" dirty="0"/>
              <a:t> </a:t>
            </a:r>
            <a:r>
              <a:rPr kumimoji="1" lang="en-US" altLang="zh-CN" dirty="0"/>
              <a:t>m1.</a:t>
            </a:r>
          </a:p>
          <a:p>
            <a:r>
              <a:rPr kumimoji="1" lang="en-US" altLang="zh-CN" dirty="0"/>
              <a:t>After</a:t>
            </a:r>
            <a:r>
              <a:rPr kumimoji="1" lang="zh-CN" altLang="en-US" dirty="0"/>
              <a:t> </a:t>
            </a:r>
            <a:r>
              <a:rPr kumimoji="1" lang="en-US" altLang="zh-CN" dirty="0"/>
              <a:t>excluding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some</a:t>
            </a:r>
            <a:r>
              <a:rPr kumimoji="1" lang="zh-CN" altLang="en-US" dirty="0"/>
              <a:t> </a:t>
            </a:r>
            <a:r>
              <a:rPr kumimoji="1" lang="en-US" altLang="zh-CN" dirty="0"/>
              <a:t>trivial</a:t>
            </a:r>
            <a:r>
              <a:rPr kumimoji="1" lang="zh-CN" altLang="en-US" dirty="0"/>
              <a:t> </a:t>
            </a:r>
            <a:r>
              <a:rPr kumimoji="1" lang="en-US" altLang="zh-CN" dirty="0"/>
              <a:t>attacks,</a:t>
            </a:r>
            <a:r>
              <a:rPr kumimoji="1" lang="zh-CN" altLang="en-US" dirty="0"/>
              <a:t> </a:t>
            </a:r>
            <a:r>
              <a:rPr kumimoji="1" lang="en-US" altLang="zh-CN" dirty="0"/>
              <a:t>FPRE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CPA-secure</a:t>
            </a:r>
            <a:r>
              <a:rPr kumimoji="1" lang="zh-CN" altLang="en-US" dirty="0"/>
              <a:t> </a:t>
            </a:r>
            <a:r>
              <a:rPr kumimoji="1" lang="en-US" altLang="zh-CN" dirty="0"/>
              <a:t>if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advantage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any</a:t>
            </a:r>
            <a:r>
              <a:rPr kumimoji="1" lang="zh-CN" altLang="en-US" dirty="0"/>
              <a:t> </a:t>
            </a:r>
            <a:r>
              <a:rPr kumimoji="1" lang="en-US" altLang="zh-CN" dirty="0"/>
              <a:t>PPT</a:t>
            </a:r>
            <a:r>
              <a:rPr kumimoji="1" lang="zh-CN" altLang="en-US" dirty="0"/>
              <a:t> </a:t>
            </a:r>
            <a:r>
              <a:rPr kumimoji="1" lang="en-US" altLang="zh-CN" dirty="0"/>
              <a:t>adversary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negligible.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08B62-85BD-2A4C-B572-22AB35070478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21015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also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propose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new</a:t>
            </a:r>
            <a:r>
              <a:rPr kumimoji="1" lang="zh-CN" altLang="en-US" dirty="0"/>
              <a:t> </a:t>
            </a:r>
            <a:r>
              <a:rPr kumimoji="1" lang="en-US" altLang="zh-CN" dirty="0"/>
              <a:t>security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FPRE,</a:t>
            </a:r>
            <a:r>
              <a:rPr kumimoji="1" lang="zh-CN" altLang="en-US" dirty="0"/>
              <a:t> </a:t>
            </a:r>
            <a:r>
              <a:rPr kumimoji="1" lang="en-US" altLang="zh-CN" dirty="0"/>
              <a:t>named</a:t>
            </a:r>
            <a:r>
              <a:rPr kumimoji="1" lang="zh-CN" altLang="en-US" dirty="0"/>
              <a:t> </a:t>
            </a:r>
            <a:r>
              <a:rPr kumimoji="1" lang="en-US" altLang="zh-CN" dirty="0"/>
              <a:t>ciphertext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unlinkability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/>
              <a:t>or</a:t>
            </a:r>
            <a:r>
              <a:rPr kumimoji="1" lang="zh-CN" altLang="en-US" dirty="0"/>
              <a:t> </a:t>
            </a:r>
            <a:r>
              <a:rPr kumimoji="1" lang="en-US" altLang="zh-CN" dirty="0"/>
              <a:t>CUL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short.</a:t>
            </a:r>
          </a:p>
          <a:p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security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means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adversary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distinguish</a:t>
            </a:r>
            <a:r>
              <a:rPr kumimoji="1" lang="zh-CN" altLang="en-US" dirty="0"/>
              <a:t> </a:t>
            </a:r>
            <a:r>
              <a:rPr kumimoji="1" lang="en-US" altLang="zh-CN" dirty="0"/>
              <a:t>ciphertexts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proxy</a:t>
            </a:r>
            <a:r>
              <a:rPr kumimoji="1" lang="zh-CN" altLang="en-US" dirty="0"/>
              <a:t> </a:t>
            </a:r>
            <a:r>
              <a:rPr kumimoji="1" lang="en-US" altLang="zh-CN" dirty="0"/>
              <a:t>relation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ciphertexts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independently.</a:t>
            </a:r>
          </a:p>
          <a:p>
            <a:r>
              <a:rPr kumimoji="1" lang="en-US" altLang="zh-CN" dirty="0"/>
              <a:t>CUL</a:t>
            </a:r>
            <a:r>
              <a:rPr kumimoji="1" lang="zh-CN" altLang="en-US" dirty="0"/>
              <a:t> </a:t>
            </a:r>
            <a:r>
              <a:rPr kumimoji="1" lang="en-US" altLang="zh-CN" dirty="0"/>
              <a:t>security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expected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protect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underlying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proxy</a:t>
            </a:r>
            <a:r>
              <a:rPr kumimoji="1" lang="zh-CN" altLang="en-US" dirty="0"/>
              <a:t> </a:t>
            </a:r>
            <a:r>
              <a:rPr kumimoji="1" lang="en-US" altLang="zh-CN" dirty="0"/>
              <a:t>relationship</a:t>
            </a:r>
            <a:r>
              <a:rPr kumimoji="1" lang="zh-CN" altLang="en-US" dirty="0"/>
              <a:t> </a:t>
            </a:r>
            <a:r>
              <a:rPr kumimoji="1" lang="en-US" altLang="zh-CN" dirty="0"/>
              <a:t>between</a:t>
            </a:r>
            <a:r>
              <a:rPr kumimoji="1" lang="zh-CN" altLang="en-US" dirty="0"/>
              <a:t> </a:t>
            </a:r>
            <a:r>
              <a:rPr kumimoji="1" lang="en-US" altLang="zh-CN" dirty="0"/>
              <a:t>ciphertexts.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08B62-85BD-2A4C-B572-22AB35070478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62755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At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same</a:t>
            </a:r>
            <a:r>
              <a:rPr kumimoji="1" lang="zh-CN" altLang="en-US" dirty="0"/>
              <a:t> </a:t>
            </a:r>
            <a:r>
              <a:rPr kumimoji="1" lang="en-US" altLang="zh-CN" dirty="0"/>
              <a:t>time,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also</a:t>
            </a:r>
            <a:r>
              <a:rPr kumimoji="1" lang="zh-CN" altLang="en-US" dirty="0"/>
              <a:t> </a:t>
            </a:r>
            <a:r>
              <a:rPr kumimoji="1" lang="en-US" altLang="zh-CN" dirty="0"/>
              <a:t>define</a:t>
            </a:r>
            <a:r>
              <a:rPr kumimoji="1" lang="zh-CN" altLang="en-US" dirty="0"/>
              <a:t> </a:t>
            </a:r>
            <a:r>
              <a:rPr kumimoji="1" lang="en-US" altLang="zh-CN" dirty="0"/>
              <a:t>other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important</a:t>
            </a:r>
            <a:r>
              <a:rPr kumimoji="1" lang="zh-CN" altLang="en-US" dirty="0"/>
              <a:t> </a:t>
            </a:r>
            <a:r>
              <a:rPr kumimoji="1" lang="en-US" altLang="zh-CN" dirty="0"/>
              <a:t>security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notions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FPRE.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Unidirectionality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means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that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the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rekey from </a:t>
            </a:r>
            <a:r>
              <a:rPr lang="en-US" altLang="zh-CN" sz="1200" dirty="0">
                <a:solidFill>
                  <a:srgbClr val="FF2F92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Alice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to </a:t>
            </a:r>
            <a:r>
              <a:rPr lang="en-US" altLang="zh-CN" sz="1200" dirty="0">
                <a:solidFill>
                  <a:srgbClr val="33CCFF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Bob</a:t>
            </a:r>
            <a:r>
              <a:rPr lang="en-US" altLang="zh-CN" sz="1200" dirty="0">
                <a:solidFill>
                  <a:schemeClr val="accent2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should not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imply a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rekey from </a:t>
            </a:r>
            <a:r>
              <a:rPr lang="en-US" altLang="zh-CN" sz="1200" dirty="0">
                <a:solidFill>
                  <a:srgbClr val="33CCFF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Bob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to </a:t>
            </a:r>
            <a:r>
              <a:rPr lang="en-US" altLang="zh-CN" sz="1200" dirty="0">
                <a:solidFill>
                  <a:srgbClr val="FF2F92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Alice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Non-Transitivity</a:t>
            </a:r>
            <a:r>
              <a:rPr kumimoji="1"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means</a:t>
            </a:r>
            <a:r>
              <a:rPr kumimoji="1"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that</a:t>
            </a:r>
            <a:r>
              <a:rPr kumimoji="1"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the</a:t>
            </a:r>
            <a:r>
              <a:rPr kumimoji="1"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r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ekeys from </a:t>
            </a:r>
            <a:r>
              <a:rPr lang="en-US" altLang="zh-CN" sz="1200" dirty="0">
                <a:solidFill>
                  <a:srgbClr val="FF2F92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Alice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to </a:t>
            </a:r>
            <a:r>
              <a:rPr lang="en-US" altLang="zh-CN" sz="1200" dirty="0">
                <a:solidFill>
                  <a:srgbClr val="33CCFF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Bob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and </a:t>
            </a:r>
            <a:r>
              <a:rPr lang="en-US" altLang="zh-CN" sz="1200" dirty="0">
                <a:solidFill>
                  <a:srgbClr val="33CCFF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Bob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to </a:t>
            </a:r>
            <a:r>
              <a:rPr lang="en-US" altLang="zh-CN" sz="1200" dirty="0">
                <a:solidFill>
                  <a:schemeClr val="accent4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Charlie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should not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imply a rekey from </a:t>
            </a:r>
            <a:r>
              <a:rPr lang="en-US" altLang="zh-CN" sz="1200" dirty="0">
                <a:solidFill>
                  <a:srgbClr val="FF2F92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Alice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to </a:t>
            </a:r>
            <a:r>
              <a:rPr lang="en-US" altLang="zh-CN" sz="1200" dirty="0">
                <a:solidFill>
                  <a:schemeClr val="accent4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Charlie.</a:t>
            </a:r>
            <a:endParaRPr lang="zh-CN" altLang="en-US" sz="1200" dirty="0">
              <a:solidFill>
                <a:schemeClr val="accent4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Collusion-Safety means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that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the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collusion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of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proxy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and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Bob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should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not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lead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to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the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leakage of the complete secret key of </a:t>
            </a:r>
            <a:r>
              <a:rPr lang="en-US" altLang="zh-CN" sz="1200" dirty="0">
                <a:solidFill>
                  <a:srgbClr val="FF2F92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Alice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.</a:t>
            </a:r>
            <a:endParaRPr lang="zh-CN" altLang="en-US" sz="1200" dirty="0">
              <a:solidFill>
                <a:srgbClr val="C0000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08B62-85BD-2A4C-B572-22AB35070478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29761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paper,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formalize</a:t>
            </a:r>
            <a:r>
              <a:rPr kumimoji="1" lang="zh-CN" altLang="en-US" dirty="0"/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all above security properties for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FPRE and establish </a:t>
            </a:r>
            <a:r>
              <a:rPr lang="en-US" altLang="zh-CN" sz="12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relations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among them by reduction.</a:t>
            </a:r>
          </a:p>
          <a:p>
            <a:r>
              <a:rPr kumimoji="1"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In</a:t>
            </a:r>
            <a:r>
              <a:rPr kumimoji="1"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particular,</a:t>
            </a:r>
            <a:r>
              <a:rPr kumimoji="1"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CUL</a:t>
            </a:r>
            <a:r>
              <a:rPr kumimoji="1"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security</a:t>
            </a:r>
            <a:r>
              <a:rPr kumimoji="1"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is</a:t>
            </a:r>
            <a:r>
              <a:rPr kumimoji="1"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stronger</a:t>
            </a:r>
            <a:r>
              <a:rPr kumimoji="1"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than</a:t>
            </a:r>
            <a:r>
              <a:rPr kumimoji="1"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CPA</a:t>
            </a:r>
            <a:r>
              <a:rPr kumimoji="1"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security,</a:t>
            </a:r>
            <a:r>
              <a:rPr kumimoji="1"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which</a:t>
            </a:r>
            <a:r>
              <a:rPr kumimoji="1"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in</a:t>
            </a:r>
            <a:r>
              <a:rPr kumimoji="1"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turn</a:t>
            </a:r>
            <a:r>
              <a:rPr kumimoji="1"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implies</a:t>
            </a:r>
            <a:r>
              <a:rPr kumimoji="1"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both</a:t>
            </a:r>
            <a:r>
              <a:rPr kumimoji="1"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UNID</a:t>
            </a:r>
            <a:r>
              <a:rPr kumimoji="1"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and</a:t>
            </a:r>
            <a:r>
              <a:rPr kumimoji="1"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NTR</a:t>
            </a:r>
            <a:r>
              <a:rPr kumimoji="1"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security.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08B62-85BD-2A4C-B572-22AB35070478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70986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Next,</a:t>
            </a:r>
            <a:r>
              <a:rPr kumimoji="1" lang="zh-CN" altLang="en-US" dirty="0"/>
              <a:t> </a:t>
            </a:r>
            <a:r>
              <a:rPr kumimoji="1" lang="en-US" altLang="zh-CN" dirty="0"/>
              <a:t>I</a:t>
            </a:r>
            <a:r>
              <a:rPr kumimoji="1" lang="zh-CN" altLang="en-US" dirty="0"/>
              <a:t> </a:t>
            </a:r>
            <a:r>
              <a:rPr kumimoji="1" lang="en-US" altLang="zh-CN" dirty="0"/>
              <a:t>will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present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overview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how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construct</a:t>
            </a:r>
            <a:r>
              <a:rPr kumimoji="1" lang="zh-CN" altLang="en-US" dirty="0"/>
              <a:t> </a:t>
            </a:r>
            <a:r>
              <a:rPr kumimoji="1" lang="en-US" altLang="zh-CN" dirty="0"/>
              <a:t>FPRE</a:t>
            </a:r>
            <a:r>
              <a:rPr kumimoji="1" lang="zh-CN" altLang="en-US" dirty="0"/>
              <a:t> </a:t>
            </a:r>
            <a:r>
              <a:rPr kumimoji="1" lang="en-US" altLang="zh-CN" dirty="0"/>
              <a:t>from</a:t>
            </a:r>
            <a:r>
              <a:rPr kumimoji="1" lang="zh-CN" altLang="en-US" dirty="0"/>
              <a:t> </a:t>
            </a:r>
            <a:r>
              <a:rPr kumimoji="1" lang="en-US" altLang="zh-CN" dirty="0"/>
              <a:t>LWE.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08B62-85BD-2A4C-B572-22AB35070478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1977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We start with the</a:t>
                </a:r>
                <a:r>
                  <a:rPr lang="zh-CN" altLang="en-US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-US" altLang="zh-CN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well-known </a:t>
                </a:r>
                <a:r>
                  <a:rPr lang="en-US" altLang="zh-CN" sz="1200" b="1" dirty="0">
                    <a:solidFill>
                      <a:schemeClr val="accent2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Dual Regev</a:t>
                </a:r>
                <a:r>
                  <a:rPr lang="en-US" altLang="zh-CN" sz="1200" b="1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-US" altLang="zh-CN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encryption </a:t>
                </a:r>
              </a:p>
              <a:p>
                <a:r>
                  <a:rPr lang="en-US" altLang="zh-CN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The public key of user </a:t>
                </a:r>
                <a14:m>
                  <m:oMath xmlns:m="http://schemas.openxmlformats.org/officeDocument/2006/math">
                    <m:r>
                      <a:rPr lang="en-US" altLang="zh-CN" sz="1200" b="0" i="1" smtClean="0">
                        <a:latin typeface="Cambria Math" panose="02040503050406030204" pitchFamily="18" charset="0"/>
                        <a:ea typeface="PingFang SC" panose="020B0400000000000000" pitchFamily="34" charset="-122"/>
                      </a:rPr>
                      <m:t>𝑖</m:t>
                    </m:r>
                  </m:oMath>
                </a14:m>
                <a:r>
                  <a:rPr lang="en-US" altLang="zh-CN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is </a:t>
                </a:r>
                <a:r>
                  <a:rPr lang="en-US" altLang="zh-CN" sz="1200" b="1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matrix</a:t>
                </a:r>
                <a:r>
                  <a:rPr lang="en-US" altLang="zh-CN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  <a:ea typeface="PingFang SC" panose="020B0400000000000000" pitchFamily="34" charset="-122"/>
                          </a:rPr>
                        </m:ctrlPr>
                      </m:sSupPr>
                      <m:e>
                        <m:r>
                          <a:rPr lang="en-US" altLang="zh-CN" sz="1200" b="1" i="1" smtClean="0">
                            <a:latin typeface="Cambria Math" panose="02040503050406030204" pitchFamily="18" charset="0"/>
                            <a:ea typeface="PingFang SC" panose="020B0400000000000000" pitchFamily="34" charset="-122"/>
                          </a:rPr>
                          <m:t>𝑨</m:t>
                        </m:r>
                      </m:e>
                      <m:sup>
                        <m:d>
                          <m:dPr>
                            <m:ctrlPr>
                              <a:rPr lang="en-US" altLang="zh-CN" sz="1200" b="0" i="1" smtClean="0">
                                <a:latin typeface="Cambria Math" panose="02040503050406030204" pitchFamily="18" charset="0"/>
                                <a:ea typeface="PingFang SC" panose="020B0400000000000000" pitchFamily="34" charset="-122"/>
                              </a:rPr>
                            </m:ctrlPr>
                          </m:dPr>
                          <m:e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  <a:ea typeface="PingFang SC" panose="020B0400000000000000" pitchFamily="34" charset="-122"/>
                              </a:rPr>
                              <m:t>𝑖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</a:p>
              <a:p>
                <a:r>
                  <a:rPr lang="en-US" altLang="zh-CN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The</a:t>
                </a:r>
                <a:r>
                  <a:rPr lang="zh-CN" altLang="en-US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-US" altLang="zh-CN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ciphertext</a:t>
                </a:r>
                <a:r>
                  <a:rPr lang="zh-CN" altLang="en-US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-US" altLang="zh-CN" sz="1200" dirty="0" err="1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ct-i</a:t>
                </a:r>
                <a:r>
                  <a:rPr lang="zh-CN" altLang="en-US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-US" altLang="zh-CN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uses</a:t>
                </a:r>
                <a:r>
                  <a:rPr lang="zh-CN" altLang="en-US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-US" altLang="zh-CN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an</a:t>
                </a:r>
                <a:r>
                  <a:rPr lang="zh-CN" altLang="en-US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-US" altLang="zh-CN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LWE</a:t>
                </a:r>
                <a:r>
                  <a:rPr lang="zh-CN" altLang="en-US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-US" altLang="zh-CN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instance</a:t>
                </a:r>
                <a:r>
                  <a:rPr lang="zh-CN" altLang="en-US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-US" altLang="zh-CN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A(</a:t>
                </a:r>
                <a:r>
                  <a:rPr lang="en-US" altLang="zh-CN" sz="1200" dirty="0" err="1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i</a:t>
                </a:r>
                <a:r>
                  <a:rPr lang="en-US" altLang="zh-CN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)</a:t>
                </a:r>
                <a:r>
                  <a:rPr lang="zh-CN" altLang="en-US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-US" altLang="zh-CN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S</a:t>
                </a:r>
                <a:r>
                  <a:rPr lang="zh-CN" altLang="en-US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-US" altLang="zh-CN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plus</a:t>
                </a:r>
                <a:r>
                  <a:rPr lang="zh-CN" altLang="en-US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-US" altLang="zh-CN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E</a:t>
                </a:r>
                <a:r>
                  <a:rPr lang="zh-CN" altLang="en-US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-US" altLang="zh-CN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to</a:t>
                </a:r>
                <a:r>
                  <a:rPr lang="zh-CN" altLang="en-US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-US" altLang="zh-CN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hide</a:t>
                </a:r>
                <a:r>
                  <a:rPr lang="zh-CN" altLang="en-US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-US" altLang="zh-CN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the</a:t>
                </a:r>
                <a:r>
                  <a:rPr lang="zh-CN" altLang="en-US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-US" altLang="zh-CN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message</a:t>
                </a:r>
                <a:r>
                  <a:rPr lang="zh-CN" altLang="en-US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-US" altLang="zh-CN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m</a:t>
                </a:r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We start with the</a:t>
                </a:r>
                <a:r>
                  <a:rPr lang="zh-CN" altLang="en-US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-US" altLang="zh-CN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well-known </a:t>
                </a:r>
                <a:r>
                  <a:rPr lang="en-US" altLang="zh-CN" sz="1200" b="1" dirty="0">
                    <a:solidFill>
                      <a:schemeClr val="accent2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Dual Regev</a:t>
                </a:r>
                <a:r>
                  <a:rPr lang="en-US" altLang="zh-CN" sz="1200" b="1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-US" altLang="zh-CN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encryption </a:t>
                </a:r>
              </a:p>
              <a:p>
                <a:r>
                  <a:rPr lang="en-US" altLang="zh-CN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The public key of user </a:t>
                </a:r>
                <a:r>
                  <a:rPr lang="en-US" altLang="zh-CN" sz="1200" b="0" i="0">
                    <a:latin typeface="Cambria Math" panose="02040503050406030204" pitchFamily="18" charset="0"/>
                    <a:ea typeface="PingFang SC" panose="020B0400000000000000" pitchFamily="34" charset="-122"/>
                  </a:rPr>
                  <a:t>𝑖</a:t>
                </a:r>
                <a:r>
                  <a:rPr lang="en-US" altLang="zh-CN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is </a:t>
                </a:r>
                <a:r>
                  <a:rPr lang="en-US" altLang="zh-CN" sz="1200" b="1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matrix</a:t>
                </a:r>
                <a:r>
                  <a:rPr lang="en-US" altLang="zh-CN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-US" altLang="zh-CN" sz="1200" b="1" i="0">
                    <a:latin typeface="Cambria Math" panose="02040503050406030204" pitchFamily="18" charset="0"/>
                    <a:ea typeface="PingFang SC" panose="020B0400000000000000" pitchFamily="34" charset="-122"/>
                  </a:rPr>
                  <a:t>𝑨</a:t>
                </a:r>
                <a:r>
                  <a:rPr lang="en-US" altLang="zh-CN" sz="1200" b="0" i="0">
                    <a:latin typeface="Cambria Math" panose="02040503050406030204" pitchFamily="18" charset="0"/>
                    <a:ea typeface="PingFang SC" panose="020B0400000000000000" pitchFamily="34" charset="-122"/>
                  </a:rPr>
                  <a:t>^((𝑖) )</a:t>
                </a:r>
                <a:r>
                  <a:rPr lang="en-US" altLang="zh-CN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</a:p>
              <a:p>
                <a:r>
                  <a:rPr lang="en-US" altLang="zh-CN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The</a:t>
                </a:r>
                <a:r>
                  <a:rPr lang="zh-CN" altLang="en-US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-US" altLang="zh-CN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ciphertext</a:t>
                </a:r>
                <a:r>
                  <a:rPr lang="zh-CN" altLang="en-US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-US" altLang="zh-CN" sz="1200" dirty="0" err="1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ct-i</a:t>
                </a:r>
                <a:r>
                  <a:rPr lang="zh-CN" altLang="en-US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-US" altLang="zh-CN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uses</a:t>
                </a:r>
                <a:r>
                  <a:rPr lang="zh-CN" altLang="en-US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-US" altLang="zh-CN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an</a:t>
                </a:r>
                <a:r>
                  <a:rPr lang="zh-CN" altLang="en-US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-US" altLang="zh-CN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LWE</a:t>
                </a:r>
                <a:r>
                  <a:rPr lang="zh-CN" altLang="en-US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-US" altLang="zh-CN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instance</a:t>
                </a:r>
                <a:r>
                  <a:rPr lang="zh-CN" altLang="en-US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-US" altLang="zh-CN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A(</a:t>
                </a:r>
                <a:r>
                  <a:rPr lang="en-US" altLang="zh-CN" sz="1200" dirty="0" err="1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i</a:t>
                </a:r>
                <a:r>
                  <a:rPr lang="en-US" altLang="zh-CN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)</a:t>
                </a:r>
                <a:r>
                  <a:rPr lang="zh-CN" altLang="en-US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-US" altLang="zh-CN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S</a:t>
                </a:r>
                <a:r>
                  <a:rPr lang="zh-CN" altLang="en-US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-US" altLang="zh-CN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plus</a:t>
                </a:r>
                <a:r>
                  <a:rPr lang="zh-CN" altLang="en-US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-US" altLang="zh-CN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E</a:t>
                </a:r>
                <a:r>
                  <a:rPr lang="zh-CN" altLang="en-US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-US" altLang="zh-CN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to</a:t>
                </a:r>
                <a:r>
                  <a:rPr lang="zh-CN" altLang="en-US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-US" altLang="zh-CN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hide</a:t>
                </a:r>
                <a:r>
                  <a:rPr lang="zh-CN" altLang="en-US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-US" altLang="zh-CN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the</a:t>
                </a:r>
                <a:r>
                  <a:rPr lang="zh-CN" altLang="en-US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-US" altLang="zh-CN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message</a:t>
                </a:r>
                <a:r>
                  <a:rPr lang="zh-CN" altLang="en-US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-US" altLang="zh-CN" sz="12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m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08B62-85BD-2A4C-B572-22AB35070478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58120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convert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ct-i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another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ciphertext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ct</a:t>
            </a:r>
            <a:r>
              <a:rPr kumimoji="1" lang="en-US" altLang="zh-CN" dirty="0"/>
              <a:t>-j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user</a:t>
            </a:r>
            <a:r>
              <a:rPr kumimoji="1" lang="zh-CN" altLang="en-US" dirty="0"/>
              <a:t> </a:t>
            </a:r>
            <a:r>
              <a:rPr kumimoji="1" lang="en-US" altLang="zh-CN" dirty="0"/>
              <a:t>j.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multiply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ct</a:t>
            </a:r>
            <a:r>
              <a:rPr kumimoji="1" lang="en-US" altLang="zh-CN" dirty="0"/>
              <a:t>-I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small</a:t>
            </a:r>
            <a:r>
              <a:rPr kumimoji="1" lang="zh-CN" altLang="en-US" dirty="0"/>
              <a:t> </a:t>
            </a:r>
            <a:r>
              <a:rPr kumimoji="1" lang="en-US" altLang="zh-CN" dirty="0"/>
              <a:t>norm</a:t>
            </a:r>
            <a:r>
              <a:rPr kumimoji="1" lang="zh-CN" altLang="en-US" dirty="0"/>
              <a:t> </a:t>
            </a:r>
            <a:r>
              <a:rPr kumimoji="1" lang="en-US" altLang="zh-CN" dirty="0"/>
              <a:t>matrix</a:t>
            </a:r>
            <a:r>
              <a:rPr kumimoji="1" lang="zh-CN" altLang="en-US" dirty="0"/>
              <a:t> </a:t>
            </a:r>
            <a:r>
              <a:rPr kumimoji="1" lang="en-US" altLang="zh-CN" dirty="0"/>
              <a:t>(R</a:t>
            </a:r>
            <a:r>
              <a:rPr kumimoji="1" lang="zh-CN" altLang="en-US" dirty="0"/>
              <a:t> </a:t>
            </a:r>
            <a:r>
              <a:rPr kumimoji="1" lang="en-US" altLang="zh-CN" dirty="0"/>
              <a:t>zero</a:t>
            </a:r>
            <a:r>
              <a:rPr kumimoji="1" lang="zh-CN" altLang="en-US" dirty="0"/>
              <a:t> </a:t>
            </a:r>
            <a:r>
              <a:rPr kumimoji="1" lang="en-US" altLang="zh-CN" dirty="0"/>
              <a:t>I)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obtain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equation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shown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slides.</a:t>
            </a:r>
          </a:p>
          <a:p>
            <a:r>
              <a:rPr kumimoji="1" lang="en-US" altLang="zh-CN" dirty="0"/>
              <a:t>If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replace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star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public</a:t>
            </a:r>
            <a:r>
              <a:rPr kumimoji="1" lang="zh-CN" altLang="en-US" dirty="0"/>
              <a:t> </a:t>
            </a:r>
            <a:r>
              <a:rPr kumimoji="1" lang="en-US" altLang="zh-CN" dirty="0"/>
              <a:t>key</a:t>
            </a:r>
            <a:r>
              <a:rPr kumimoji="1" lang="zh-CN" altLang="en-US" dirty="0"/>
              <a:t> </a:t>
            </a:r>
            <a:r>
              <a:rPr kumimoji="1" lang="en-US" altLang="zh-CN" dirty="0"/>
              <a:t>A-j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user</a:t>
            </a:r>
            <a:r>
              <a:rPr kumimoji="1" lang="zh-CN" altLang="en-US" dirty="0"/>
              <a:t> </a:t>
            </a:r>
            <a:r>
              <a:rPr kumimoji="1" lang="en-US" altLang="zh-CN" dirty="0"/>
              <a:t>j,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then</a:t>
            </a:r>
            <a:r>
              <a:rPr kumimoji="1" lang="zh-CN" altLang="en-US" dirty="0"/>
              <a:t> </a:t>
            </a:r>
            <a:r>
              <a:rPr kumimoji="1" lang="en-US" altLang="zh-CN" dirty="0"/>
              <a:t>it</a:t>
            </a:r>
            <a:r>
              <a:rPr kumimoji="1" lang="zh-CN" altLang="en-US" dirty="0"/>
              <a:t> </a:t>
            </a:r>
            <a:r>
              <a:rPr kumimoji="1" lang="en-US" altLang="zh-CN" dirty="0"/>
              <a:t>becomes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ciphertext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j.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08B62-85BD-2A4C-B572-22AB35070478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41602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end,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lang="en-US" altLang="zh-CN" sz="1200" b="1" dirty="0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pre-image sampling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algorithm proposed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in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GPV08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to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sample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a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special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matrix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R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such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that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the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star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parts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equals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A-j,</a:t>
            </a:r>
            <a:r>
              <a:rPr kumimoji="1"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using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the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trapdoor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of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A-</a:t>
            </a:r>
            <a:r>
              <a:rPr lang="en-US" altLang="zh-CN" sz="1200" dirty="0" err="1">
                <a:latin typeface="PingFang SC" panose="020B0400000000000000" pitchFamily="34" charset="-122"/>
                <a:ea typeface="PingFang SC" panose="020B0400000000000000" pitchFamily="34" charset="-122"/>
              </a:rPr>
              <a:t>i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.</a:t>
            </a:r>
            <a:r>
              <a:rPr kumimoji="1" lang="zh-CN" altLang="en-US" dirty="0"/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.</a:t>
            </a:r>
          </a:p>
          <a:p>
            <a:r>
              <a:rPr kumimoji="1"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In</a:t>
            </a:r>
            <a:r>
              <a:rPr kumimoji="1"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this</a:t>
            </a:r>
            <a:r>
              <a:rPr kumimoji="1"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way,</a:t>
            </a:r>
            <a:r>
              <a:rPr kumimoji="1"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we</a:t>
            </a:r>
            <a:r>
              <a:rPr kumimoji="1"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can</a:t>
            </a:r>
            <a:r>
              <a:rPr kumimoji="1"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transform</a:t>
            </a:r>
            <a:r>
              <a:rPr kumimoji="1"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dirty="0" err="1">
                <a:latin typeface="PingFang SC" panose="020B0400000000000000" pitchFamily="34" charset="-122"/>
                <a:ea typeface="PingFang SC" panose="020B0400000000000000" pitchFamily="34" charset="-122"/>
              </a:rPr>
              <a:t>ct</a:t>
            </a:r>
            <a:r>
              <a:rPr kumimoji="1"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-I</a:t>
            </a:r>
            <a:r>
              <a:rPr kumimoji="1"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to</a:t>
            </a:r>
            <a:r>
              <a:rPr kumimoji="1"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a</a:t>
            </a:r>
            <a:r>
              <a:rPr kumimoji="1"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ciphertext</a:t>
            </a:r>
            <a:r>
              <a:rPr kumimoji="1"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of</a:t>
            </a:r>
            <a:r>
              <a:rPr kumimoji="1"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user</a:t>
            </a:r>
            <a:r>
              <a:rPr kumimoji="1"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j</a:t>
            </a:r>
            <a:r>
              <a:rPr kumimoji="1"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encrypting</a:t>
            </a:r>
            <a:r>
              <a:rPr kumimoji="1"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m.</a:t>
            </a:r>
            <a:r>
              <a:rPr kumimoji="1"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endParaRPr kumimoji="1" lang="en-US" altLang="zh-CN" sz="12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r>
              <a:rPr kumimoji="1"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And</a:t>
            </a:r>
            <a:r>
              <a:rPr kumimoji="1"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the</a:t>
            </a:r>
            <a:r>
              <a:rPr kumimoji="1"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special</a:t>
            </a:r>
            <a:r>
              <a:rPr kumimoji="1"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matrix</a:t>
            </a:r>
            <a:r>
              <a:rPr kumimoji="1"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R</a:t>
            </a:r>
            <a:r>
              <a:rPr kumimoji="1"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is</a:t>
            </a:r>
            <a:r>
              <a:rPr kumimoji="1"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set</a:t>
            </a:r>
            <a:r>
              <a:rPr kumimoji="1"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as</a:t>
            </a:r>
            <a:r>
              <a:rPr kumimoji="1"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the</a:t>
            </a:r>
            <a:r>
              <a:rPr kumimoji="1"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rekey.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08B62-85BD-2A4C-B572-22AB35070478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10423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To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achieve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CPA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security,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we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try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to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use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LWE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assumption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to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ensure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the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 err="1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pseudorandomness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of the ciphertext,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but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then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we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cannot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obtain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the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trapdoor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of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A-</a:t>
            </a:r>
            <a:r>
              <a:rPr lang="en-US" altLang="zh-CN" sz="1200" b="1" dirty="0" err="1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i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when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reducing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to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LWE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and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it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is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hard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to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generate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re-keys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for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the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adversary. </a:t>
            </a:r>
          </a:p>
          <a:p>
            <a:pPr algn="l">
              <a:lnSpc>
                <a:spcPct val="150000"/>
              </a:lnSpc>
            </a:pPr>
            <a:endParaRPr lang="en-US" altLang="zh-CN" sz="1200" b="1" dirty="0">
              <a:solidFill>
                <a:srgbClr val="C0000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So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we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need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to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find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a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way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to simulate the rekeys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without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using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the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trapdoor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of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A-</a:t>
            </a:r>
            <a:r>
              <a:rPr lang="en-US" altLang="zh-CN" sz="1200" b="1" dirty="0" err="1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i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.</a:t>
            </a:r>
          </a:p>
          <a:p>
            <a:pPr algn="l">
              <a:lnSpc>
                <a:spcPct val="150000"/>
              </a:lnSpc>
            </a:pPr>
            <a:endParaRPr lang="en-US" altLang="zh-CN" sz="1200" b="1" dirty="0">
              <a:solidFill>
                <a:srgbClr val="C0000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However,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this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is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very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hard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since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the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adversary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can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test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whether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R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is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a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real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rekey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by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checking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the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equation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publicly.</a:t>
            </a:r>
            <a:r>
              <a:rPr lang="zh-CN" altLang="en-US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(comic)</a:t>
            </a:r>
            <a:endParaRPr lang="zh-CN" altLang="en-US" sz="1200" dirty="0">
              <a:solidFill>
                <a:srgbClr val="C0000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08B62-85BD-2A4C-B572-22AB35070478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31127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from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normal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proxy</a:t>
            </a:r>
            <a:r>
              <a:rPr kumimoji="1" lang="zh-CN" altLang="en-US" dirty="0"/>
              <a:t> </a:t>
            </a:r>
            <a:r>
              <a:rPr kumimoji="1" lang="en-US" altLang="zh-CN" dirty="0"/>
              <a:t>re-encryption</a:t>
            </a:r>
            <a:r>
              <a:rPr kumimoji="1" lang="zh-CN" altLang="en-US" dirty="0"/>
              <a:t>，</a:t>
            </a:r>
            <a:r>
              <a:rPr kumimoji="1" lang="en-US" altLang="zh-CN" dirty="0"/>
              <a:t>or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short.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extension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Public</a:t>
            </a:r>
            <a:r>
              <a:rPr kumimoji="1" lang="zh-CN" altLang="en-US" dirty="0"/>
              <a:t> </a:t>
            </a:r>
            <a:r>
              <a:rPr kumimoji="1" lang="en-US" altLang="zh-CN" dirty="0"/>
              <a:t>key</a:t>
            </a:r>
            <a:r>
              <a:rPr kumimoji="1" lang="zh-CN" altLang="en-US" dirty="0"/>
              <a:t> </a:t>
            </a:r>
            <a:r>
              <a:rPr kumimoji="1" lang="en-US" altLang="zh-CN" dirty="0"/>
              <a:t>encryption.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r>
              <a:rPr kumimoji="1" lang="en-US" altLang="zh-CN" dirty="0"/>
              <a:t>When</a:t>
            </a:r>
            <a:r>
              <a:rPr kumimoji="1" lang="zh-CN" altLang="en-US" dirty="0"/>
              <a:t> </a:t>
            </a:r>
            <a:r>
              <a:rPr kumimoji="1" lang="en-US" altLang="zh-CN" dirty="0"/>
              <a:t>Alice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receives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encryption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some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message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under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pk,</a:t>
            </a:r>
            <a:r>
              <a:rPr kumimoji="1" lang="zh-CN" altLang="en-US" dirty="0"/>
              <a:t> </a:t>
            </a:r>
            <a:r>
              <a:rPr kumimoji="1" lang="en-US" altLang="zh-CN" dirty="0"/>
              <a:t>she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forward</a:t>
            </a:r>
            <a:r>
              <a:rPr kumimoji="1" lang="zh-CN" altLang="en-US" dirty="0"/>
              <a:t> </a:t>
            </a:r>
            <a:r>
              <a:rPr kumimoji="1" lang="en-US" altLang="zh-CN" dirty="0"/>
              <a:t>it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proxy,</a:t>
            </a:r>
            <a:r>
              <a:rPr kumimoji="1" lang="zh-CN" altLang="en-US" dirty="0"/>
              <a:t> </a:t>
            </a:r>
            <a:r>
              <a:rPr kumimoji="1" lang="en-US" altLang="zh-CN" dirty="0"/>
              <a:t>who</a:t>
            </a:r>
            <a:r>
              <a:rPr kumimoji="1" lang="zh-CN" altLang="en-US" dirty="0"/>
              <a:t> </a:t>
            </a:r>
            <a:r>
              <a:rPr kumimoji="1" lang="en-US" altLang="zh-CN" dirty="0"/>
              <a:t>has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special</a:t>
            </a:r>
            <a:r>
              <a:rPr kumimoji="1" lang="zh-CN" altLang="en-US" dirty="0"/>
              <a:t> </a:t>
            </a:r>
            <a:r>
              <a:rPr kumimoji="1" lang="en-US" altLang="zh-CN" dirty="0"/>
              <a:t>re-encryption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key,</a:t>
            </a:r>
            <a:r>
              <a:rPr kumimoji="1" lang="zh-CN" altLang="en-US" dirty="0"/>
              <a:t> </a:t>
            </a:r>
            <a:r>
              <a:rPr kumimoji="1" lang="en-US" altLang="zh-CN" dirty="0"/>
              <a:t>or</a:t>
            </a:r>
            <a:r>
              <a:rPr kumimoji="1" lang="zh-CN" altLang="en-US" dirty="0"/>
              <a:t> </a:t>
            </a:r>
            <a:r>
              <a:rPr kumimoji="1" lang="en-US" altLang="zh-CN" dirty="0"/>
              <a:t>rekey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short.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r>
              <a:rPr kumimoji="1" lang="en-US" altLang="zh-CN" dirty="0"/>
              <a:t>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proxy,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say,</a:t>
            </a:r>
            <a:r>
              <a:rPr kumimoji="1" lang="zh-CN" altLang="en-US" dirty="0"/>
              <a:t> </a:t>
            </a:r>
            <a:r>
              <a:rPr kumimoji="1" lang="en-US" altLang="zh-CN" dirty="0"/>
              <a:t>Polly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rekey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transform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ciphertext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Alice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another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ciphertext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Bob,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latter</a:t>
            </a:r>
            <a:r>
              <a:rPr kumimoji="1" lang="zh-CN" altLang="en-US" dirty="0"/>
              <a:t> </a:t>
            </a:r>
            <a:r>
              <a:rPr kumimoji="1" lang="en-US" altLang="zh-CN" dirty="0"/>
              <a:t>one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be</a:t>
            </a:r>
            <a:r>
              <a:rPr kumimoji="1" lang="zh-CN" altLang="en-US" dirty="0"/>
              <a:t> </a:t>
            </a:r>
            <a:r>
              <a:rPr kumimoji="1" lang="en-US" altLang="zh-CN" dirty="0"/>
              <a:t>decrypted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by</a:t>
            </a:r>
            <a:r>
              <a:rPr kumimoji="1" lang="zh-CN" altLang="en-US" dirty="0"/>
              <a:t> </a:t>
            </a:r>
            <a:r>
              <a:rPr kumimoji="1" lang="en-US" altLang="zh-CN" dirty="0"/>
              <a:t>Bob</a:t>
            </a:r>
            <a:r>
              <a:rPr kumimoji="1" lang="zh-CN" altLang="en-US" dirty="0"/>
              <a:t> </a:t>
            </a:r>
            <a:r>
              <a:rPr kumimoji="1" lang="en-US" altLang="zh-CN" dirty="0"/>
              <a:t>himself</a:t>
            </a:r>
            <a:r>
              <a:rPr kumimoji="1" lang="zh-CN" altLang="en-US" dirty="0"/>
              <a:t> </a:t>
            </a:r>
            <a:r>
              <a:rPr kumimoji="1" lang="en-US" altLang="zh-CN" dirty="0"/>
              <a:t>directly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obtain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original</a:t>
            </a:r>
            <a:r>
              <a:rPr kumimoji="1" lang="zh-CN" altLang="en-US" dirty="0"/>
              <a:t> </a:t>
            </a:r>
            <a:r>
              <a:rPr kumimoji="1" lang="en-US" altLang="zh-CN" dirty="0"/>
              <a:t>message.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08B62-85BD-2A4C-B572-22AB35070478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383324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solve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problem,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adjust</a:t>
            </a:r>
            <a:r>
              <a:rPr kumimoji="1" lang="zh-CN" altLang="en-US" dirty="0"/>
              <a:t> </a:t>
            </a:r>
            <a:r>
              <a:rPr kumimoji="1" lang="en-US" altLang="zh-CN" dirty="0"/>
              <a:t>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scheme</a:t>
            </a:r>
            <a:r>
              <a:rPr kumimoji="1" lang="zh-CN" altLang="en-US" dirty="0"/>
              <a:t> </a:t>
            </a:r>
            <a:r>
              <a:rPr kumimoji="1" lang="en-US" altLang="zh-CN" dirty="0"/>
              <a:t>by</a:t>
            </a:r>
            <a:r>
              <a:rPr kumimoji="1" lang="zh-CN" altLang="en-US" dirty="0"/>
              <a:t> </a:t>
            </a:r>
            <a:r>
              <a:rPr kumimoji="1" lang="en-US" altLang="zh-CN" dirty="0"/>
              <a:t>introducing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randomness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rekeys.</a:t>
            </a:r>
          </a:p>
          <a:p>
            <a:r>
              <a:rPr kumimoji="1" lang="en-US" altLang="zh-CN" dirty="0"/>
              <a:t>More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precisely,</a:t>
            </a:r>
            <a:r>
              <a:rPr kumimoji="1" lang="zh-CN" altLang="en-US" dirty="0"/>
              <a:t> </a:t>
            </a:r>
            <a:r>
              <a:rPr kumimoji="1" lang="en-US" altLang="zh-CN" dirty="0"/>
              <a:t>when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generating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rekey</a:t>
            </a:r>
            <a:r>
              <a:rPr kumimoji="1" lang="zh-CN" altLang="en-US" dirty="0"/>
              <a:t> </a:t>
            </a:r>
            <a:r>
              <a:rPr kumimoji="1" lang="en-US" altLang="zh-CN" dirty="0"/>
              <a:t>R,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replace</a:t>
            </a:r>
            <a:r>
              <a:rPr kumimoji="1" lang="zh-CN" altLang="en-US" dirty="0"/>
              <a:t> </a:t>
            </a:r>
            <a:r>
              <a:rPr kumimoji="1" lang="en-US" altLang="zh-CN" dirty="0"/>
              <a:t>A-j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LWE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instance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A-j</a:t>
            </a:r>
            <a:r>
              <a:rPr kumimoji="1" lang="zh-CN" altLang="en-US" dirty="0"/>
              <a:t> </a:t>
            </a:r>
            <a:r>
              <a:rPr kumimoji="1" lang="en-US" altLang="zh-CN" dirty="0"/>
              <a:t>S+E.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r>
              <a:rPr kumimoji="1" lang="en-US" altLang="zh-CN" dirty="0"/>
              <a:t>Now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term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pseudorandom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adversary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no</a:t>
            </a:r>
            <a:r>
              <a:rPr kumimoji="1" lang="zh-CN" altLang="en-US" dirty="0"/>
              <a:t> </a:t>
            </a:r>
            <a:r>
              <a:rPr kumimoji="1" lang="en-US" altLang="zh-CN" dirty="0"/>
              <a:t>longer</a:t>
            </a:r>
            <a:r>
              <a:rPr kumimoji="1" lang="zh-CN" altLang="en-US" dirty="0"/>
              <a:t> </a:t>
            </a:r>
            <a:r>
              <a:rPr kumimoji="1" lang="en-US" altLang="zh-CN" dirty="0"/>
              <a:t>check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equation.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At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same</a:t>
            </a:r>
            <a:r>
              <a:rPr kumimoji="1" lang="zh-CN" altLang="en-US" dirty="0"/>
              <a:t> </a:t>
            </a:r>
            <a:r>
              <a:rPr kumimoji="1" lang="en-US" altLang="zh-CN" dirty="0"/>
              <a:t>time,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adjustment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doesn’t</a:t>
            </a:r>
            <a:r>
              <a:rPr kumimoji="1" lang="zh-CN" altLang="en-US" dirty="0"/>
              <a:t> </a:t>
            </a:r>
            <a:r>
              <a:rPr kumimoji="1" lang="en-US" altLang="zh-CN" dirty="0"/>
              <a:t>affect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ciphertext</a:t>
            </a:r>
            <a:r>
              <a:rPr kumimoji="1" lang="zh-CN" altLang="en-US" dirty="0"/>
              <a:t> </a:t>
            </a:r>
            <a:r>
              <a:rPr kumimoji="1" lang="en-US" altLang="zh-CN" dirty="0"/>
              <a:t>re-encryption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since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it</a:t>
            </a:r>
            <a:r>
              <a:rPr kumimoji="1" lang="zh-CN" altLang="en-US" dirty="0"/>
              <a:t> </a:t>
            </a:r>
            <a:r>
              <a:rPr kumimoji="1" lang="en-US" altLang="zh-CN" dirty="0"/>
              <a:t>only</a:t>
            </a:r>
            <a:r>
              <a:rPr kumimoji="1" lang="zh-CN" altLang="en-US" dirty="0"/>
              <a:t> </a:t>
            </a:r>
            <a:r>
              <a:rPr kumimoji="1" lang="en-US" altLang="zh-CN" dirty="0"/>
              <a:t>introduces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little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new</a:t>
            </a:r>
            <a:r>
              <a:rPr kumimoji="1" lang="zh-CN" altLang="en-US" dirty="0"/>
              <a:t> </a:t>
            </a:r>
            <a:r>
              <a:rPr kumimoji="1" lang="en-US" altLang="zh-CN" dirty="0"/>
              <a:t>noise.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08B62-85BD-2A4C-B572-22AB35070478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61782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Up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now,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obtain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CPA-secure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PRE,</a:t>
            </a:r>
            <a:r>
              <a:rPr kumimoji="1" lang="zh-CN" altLang="en-US" dirty="0"/>
              <a:t> </a:t>
            </a:r>
            <a:r>
              <a:rPr kumimoji="1" lang="en-US" altLang="zh-CN" dirty="0"/>
              <a:t>however,</a:t>
            </a:r>
            <a:r>
              <a:rPr kumimoji="1" lang="zh-CN" altLang="en-US" dirty="0"/>
              <a:t> </a:t>
            </a:r>
            <a:r>
              <a:rPr kumimoji="1" lang="en-US" altLang="zh-CN" dirty="0"/>
              <a:t>it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is </a:t>
            </a:r>
            <a:r>
              <a:rPr lang="en-US" altLang="zh-CN" sz="1200" b="1" dirty="0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not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a </a:t>
            </a:r>
            <a:r>
              <a:rPr lang="en-US" altLang="zh-CN" sz="12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single hop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scheme.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As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we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can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see,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Alice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can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generate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rekey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from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A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to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B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with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the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trapdoor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of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her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public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key.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And,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Bob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can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do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the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same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thing,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for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example,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he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can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generates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rekey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from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B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to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result,</a:t>
            </a:r>
            <a:r>
              <a:rPr kumimoji="1" lang="zh-CN" altLang="en-US" dirty="0"/>
              <a:t> </a:t>
            </a:r>
            <a:r>
              <a:rPr kumimoji="1" lang="en-US" altLang="zh-CN" dirty="0"/>
              <a:t>ciphertext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Alice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be</a:t>
            </a:r>
            <a:r>
              <a:rPr kumimoji="1" lang="zh-CN" altLang="en-US" dirty="0"/>
              <a:t> </a:t>
            </a:r>
            <a:r>
              <a:rPr kumimoji="1" lang="en-US" altLang="zh-CN" dirty="0"/>
              <a:t>transformed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Bob’s,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further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Charlie’s.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08B62-85BD-2A4C-B572-22AB35070478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090096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It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desirable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achieve</a:t>
            </a:r>
            <a:r>
              <a:rPr kumimoji="1" lang="zh-CN" altLang="en-US" dirty="0"/>
              <a:t> </a:t>
            </a:r>
            <a:r>
              <a:rPr kumimoji="1" lang="en-US" altLang="zh-CN" dirty="0"/>
              <a:t>single-hop</a:t>
            </a:r>
            <a:r>
              <a:rPr kumimoji="1" lang="zh-CN" altLang="en-US" dirty="0"/>
              <a:t> </a:t>
            </a:r>
            <a:r>
              <a:rPr kumimoji="1" lang="en-US" altLang="zh-CN" dirty="0"/>
              <a:t>since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it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" altLang="zh-CN" dirty="0"/>
              <a:t>prevent the </a:t>
            </a:r>
            <a:r>
              <a:rPr kumimoji="1" lang="en" altLang="zh-CN" dirty="0" err="1"/>
              <a:t>prox</a:t>
            </a:r>
            <a:r>
              <a:rPr kumimoji="1" lang="en-US" altLang="zh-CN" dirty="0"/>
              <a:t>y</a:t>
            </a:r>
            <a:r>
              <a:rPr kumimoji="1" lang="en" altLang="zh-CN" dirty="0"/>
              <a:t> from spreading ciphertexts without permission</a:t>
            </a:r>
            <a:r>
              <a:rPr kumimoji="1" lang="en-US" altLang="zh-CN" dirty="0"/>
              <a:t>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end,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prepare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two</a:t>
            </a:r>
            <a:r>
              <a:rPr kumimoji="1" lang="zh-CN" altLang="en-US" dirty="0"/>
              <a:t> </a:t>
            </a:r>
            <a:r>
              <a:rPr kumimoji="1" lang="en-US" altLang="zh-CN" dirty="0"/>
              <a:t>pairs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pk,sk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each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user.</a:t>
            </a:r>
          </a:p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first</a:t>
            </a:r>
            <a:r>
              <a:rPr kumimoji="1" lang="zh-CN" altLang="en-US" dirty="0"/>
              <a:t> </a:t>
            </a:r>
            <a:r>
              <a:rPr kumimoji="1" lang="en-US" altLang="zh-CN" dirty="0"/>
              <a:t>secret</a:t>
            </a:r>
            <a:r>
              <a:rPr kumimoji="1" lang="zh-CN" altLang="en-US" dirty="0"/>
              <a:t> </a:t>
            </a:r>
            <a:r>
              <a:rPr kumimoji="1" lang="en-US" altLang="zh-CN" dirty="0"/>
              <a:t>key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trapdoor</a:t>
            </a:r>
            <a:r>
              <a:rPr kumimoji="1" lang="zh-CN" altLang="en-US" dirty="0"/>
              <a:t> </a:t>
            </a:r>
            <a:r>
              <a:rPr kumimoji="1" lang="en-US" altLang="zh-CN" dirty="0"/>
              <a:t>which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be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decrypt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rekey.</a:t>
            </a:r>
          </a:p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second</a:t>
            </a:r>
            <a:r>
              <a:rPr kumimoji="1" lang="zh-CN" altLang="en-US" dirty="0"/>
              <a:t> </a:t>
            </a:r>
            <a:r>
              <a:rPr kumimoji="1" lang="en-US" altLang="zh-CN" dirty="0"/>
              <a:t>secret</a:t>
            </a:r>
            <a:r>
              <a:rPr kumimoji="1" lang="zh-CN" altLang="en-US" dirty="0"/>
              <a:t> </a:t>
            </a:r>
            <a:r>
              <a:rPr kumimoji="1" lang="en-US" altLang="zh-CN" dirty="0"/>
              <a:t>key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only</a:t>
            </a:r>
            <a:r>
              <a:rPr kumimoji="1" lang="zh-CN" altLang="en-US" dirty="0"/>
              <a:t> </a:t>
            </a:r>
            <a:r>
              <a:rPr kumimoji="1" lang="en-US" altLang="zh-CN" dirty="0"/>
              <a:t>be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decrypt.</a:t>
            </a:r>
          </a:p>
          <a:p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way</a:t>
            </a:r>
            <a:r>
              <a:rPr kumimoji="1" lang="zh-CN" altLang="en-US" dirty="0"/>
              <a:t>，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cut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chain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re-encryption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achieve</a:t>
            </a:r>
            <a:r>
              <a:rPr kumimoji="1" lang="zh-CN" altLang="en-US" dirty="0"/>
              <a:t> </a:t>
            </a:r>
            <a:r>
              <a:rPr kumimoji="1" lang="en-US" altLang="zh-CN" dirty="0"/>
              <a:t>single-hop.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08B62-85BD-2A4C-B572-22AB35070478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46879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Up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now,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obtain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CPA-secure</a:t>
            </a:r>
            <a:r>
              <a:rPr kumimoji="1" lang="zh-CN" altLang="en-US" dirty="0"/>
              <a:t> </a:t>
            </a:r>
            <a:r>
              <a:rPr kumimoji="1" lang="en-US" altLang="zh-CN" dirty="0"/>
              <a:t>single-hop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.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endParaRPr lang="en-US" altLang="zh-CN" sz="12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To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Achieve Fine-Grained Re-Encryption</a:t>
            </a:r>
            <a:endParaRPr lang="en-US" altLang="zh-CN" sz="12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observe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scheme,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message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multiplied</a:t>
            </a:r>
            <a:r>
              <a:rPr kumimoji="1" lang="zh-CN" altLang="en-US" dirty="0"/>
              <a:t> </a:t>
            </a:r>
            <a:r>
              <a:rPr kumimoji="1" lang="en-US" altLang="zh-CN" dirty="0"/>
              <a:t>by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identity</a:t>
            </a:r>
            <a:r>
              <a:rPr kumimoji="1" lang="zh-CN" altLang="en-US" dirty="0"/>
              <a:t> </a:t>
            </a:r>
            <a:r>
              <a:rPr kumimoji="1" lang="en-US" altLang="zh-CN" dirty="0"/>
              <a:t>matrix.</a:t>
            </a:r>
          </a:p>
          <a:p>
            <a:r>
              <a:rPr kumimoji="1" lang="en-US" altLang="zh-CN" dirty="0"/>
              <a:t>Thus,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replace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matrix</a:t>
            </a:r>
            <a:r>
              <a:rPr kumimoji="1" lang="zh-CN" altLang="en-US" dirty="0"/>
              <a:t> </a:t>
            </a:r>
            <a:r>
              <a:rPr kumimoji="1" lang="en-US" altLang="zh-CN" dirty="0"/>
              <a:t>big</a:t>
            </a:r>
            <a:r>
              <a:rPr kumimoji="1" lang="zh-CN" altLang="en-US" dirty="0"/>
              <a:t> </a:t>
            </a:r>
            <a:r>
              <a:rPr kumimoji="1" lang="en-US" altLang="zh-CN" dirty="0"/>
              <a:t>M,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message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becomes</a:t>
            </a:r>
            <a:r>
              <a:rPr kumimoji="1" lang="zh-CN" altLang="en-US" dirty="0"/>
              <a:t> </a:t>
            </a:r>
            <a:r>
              <a:rPr kumimoji="1" lang="en-US" altLang="zh-CN" dirty="0"/>
              <a:t>big</a:t>
            </a:r>
            <a:r>
              <a:rPr kumimoji="1" lang="zh-CN" altLang="en-US" dirty="0"/>
              <a:t> </a:t>
            </a:r>
            <a:r>
              <a:rPr kumimoji="1" lang="en-US" altLang="zh-CN" dirty="0"/>
              <a:t>M</a:t>
            </a:r>
            <a:r>
              <a:rPr kumimoji="1" lang="zh-CN" altLang="en-US" dirty="0"/>
              <a:t> </a:t>
            </a:r>
            <a:r>
              <a:rPr kumimoji="1" lang="en-US" altLang="zh-CN" dirty="0"/>
              <a:t>times</a:t>
            </a:r>
            <a:r>
              <a:rPr kumimoji="1" lang="zh-CN" altLang="en-US" dirty="0"/>
              <a:t> </a:t>
            </a:r>
            <a:r>
              <a:rPr kumimoji="1" lang="en-US" altLang="zh-CN" dirty="0"/>
              <a:t>m,</a:t>
            </a:r>
            <a:r>
              <a:rPr kumimoji="1" lang="zh-CN" altLang="en-US" dirty="0"/>
              <a:t> </a:t>
            </a:r>
            <a:r>
              <a:rPr kumimoji="1" lang="en-US" altLang="zh-CN" dirty="0"/>
              <a:t>which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message.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08B62-85BD-2A4C-B572-22AB35070478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64568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See</a:t>
            </a:r>
            <a:r>
              <a:rPr kumimoji="1"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ppt.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08B62-85BD-2A4C-B572-22AB35070478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95400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two-level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settings,</a:t>
            </a:r>
            <a:r>
              <a:rPr kumimoji="1" lang="zh-CN" altLang="en-US" dirty="0"/>
              <a:t> </a:t>
            </a:r>
            <a:r>
              <a:rPr kumimoji="1" lang="en-US" altLang="zh-CN" dirty="0"/>
              <a:t>embedding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LWE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problem</a:t>
            </a:r>
            <a:r>
              <a:rPr kumimoji="1" lang="zh-CN" altLang="en-US" dirty="0"/>
              <a:t> </a:t>
            </a:r>
            <a:r>
              <a:rPr kumimoji="1" lang="en-US" altLang="zh-CN" dirty="0"/>
              <a:t>will</a:t>
            </a:r>
            <a:r>
              <a:rPr kumimoji="1" lang="zh-CN" altLang="en-US" dirty="0"/>
              <a:t> </a:t>
            </a:r>
            <a:r>
              <a:rPr kumimoji="1" lang="en-US" altLang="zh-CN" dirty="0"/>
              <a:t>cause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sk2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known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us.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algn="l">
              <a:lnSpc>
                <a:spcPct val="150000"/>
              </a:lnSpc>
            </a:pPr>
            <a:r>
              <a:rPr kumimoji="1" lang="en-US" altLang="zh-CN" dirty="0"/>
              <a:t>But</a:t>
            </a:r>
            <a:r>
              <a:rPr kumimoji="1" lang="zh-CN" altLang="en-US" dirty="0"/>
              <a:t> </a:t>
            </a:r>
            <a:r>
              <a:rPr kumimoji="1" lang="en-US" altLang="zh-CN" dirty="0"/>
              <a:t>it</a:t>
            </a:r>
            <a:r>
              <a:rPr kumimoji="1" lang="zh-CN" altLang="en-US" dirty="0"/>
              <a:t> </a:t>
            </a:r>
            <a:r>
              <a:rPr kumimoji="1" lang="en-US" altLang="zh-CN" dirty="0"/>
              <a:t>doesn’t</a:t>
            </a:r>
            <a:r>
              <a:rPr kumimoji="1" lang="zh-CN" altLang="en-US" dirty="0"/>
              <a:t> </a:t>
            </a:r>
            <a:r>
              <a:rPr kumimoji="1" lang="en-US" altLang="zh-CN" dirty="0"/>
              <a:t>matter</a:t>
            </a:r>
            <a:r>
              <a:rPr kumimoji="1" lang="zh-CN" altLang="en-US" dirty="0"/>
              <a:t> </a:t>
            </a:r>
            <a:r>
              <a:rPr kumimoji="1" lang="en-US" altLang="zh-CN" dirty="0"/>
              <a:t>since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still</a:t>
            </a:r>
            <a:r>
              <a:rPr kumimoji="1" lang="zh-CN" altLang="en-US" dirty="0"/>
              <a:t> </a:t>
            </a:r>
            <a:r>
              <a:rPr kumimoji="1" lang="en-US" altLang="zh-CN" dirty="0"/>
              <a:t>have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trapdoor</a:t>
            </a:r>
            <a:r>
              <a:rPr kumimoji="1" lang="zh-CN" altLang="en-US" dirty="0"/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and it is easy to generate re-encryption keys for the adversary.</a:t>
            </a:r>
          </a:p>
          <a:p>
            <a:pPr algn="l">
              <a:lnSpc>
                <a:spcPct val="150000"/>
              </a:lnSpc>
            </a:pP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This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design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helps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us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achieve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adaptive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security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with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a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small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tolerable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loss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of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poly(n).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08B62-85BD-2A4C-B572-22AB35070478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258692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Combining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all</a:t>
            </a:r>
            <a:r>
              <a:rPr kumimoji="1" lang="zh-CN" altLang="en-US" dirty="0"/>
              <a:t> </a:t>
            </a:r>
            <a:r>
              <a:rPr kumimoji="1" lang="en-US" altLang="zh-CN" dirty="0"/>
              <a:t>above</a:t>
            </a:r>
            <a:r>
              <a:rPr kumimoji="1" lang="zh-CN" altLang="en-US" dirty="0"/>
              <a:t> </a:t>
            </a:r>
            <a:r>
              <a:rPr kumimoji="1" lang="en-US" altLang="zh-CN" dirty="0"/>
              <a:t>ideas,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finally</a:t>
            </a:r>
            <a:r>
              <a:rPr kumimoji="1" lang="zh-CN" altLang="en-US" dirty="0"/>
              <a:t> </a:t>
            </a:r>
            <a:r>
              <a:rPr kumimoji="1" lang="en-US" altLang="zh-CN" dirty="0"/>
              <a:t>obtain</a:t>
            </a:r>
            <a:r>
              <a:rPr kumimoji="1" lang="zh-CN" altLang="en-US" dirty="0"/>
              <a:t> </a:t>
            </a:r>
            <a:r>
              <a:rPr kumimoji="1" lang="en-US" altLang="zh-CN" dirty="0"/>
              <a:t>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single-hop,</a:t>
            </a:r>
            <a:r>
              <a:rPr kumimoji="1" lang="zh-CN" altLang="en-US" dirty="0"/>
              <a:t> </a:t>
            </a:r>
            <a:r>
              <a:rPr kumimoji="1" lang="en-US" altLang="zh-CN" dirty="0"/>
              <a:t>adaptively</a:t>
            </a:r>
            <a:r>
              <a:rPr kumimoji="1" lang="zh-CN" altLang="en-US" dirty="0"/>
              <a:t> </a:t>
            </a:r>
            <a:r>
              <a:rPr kumimoji="1" lang="en-US" altLang="zh-CN" dirty="0"/>
              <a:t>CPA-secure</a:t>
            </a:r>
            <a:r>
              <a:rPr kumimoji="1" lang="zh-CN" altLang="en-US" dirty="0"/>
              <a:t> </a:t>
            </a:r>
            <a:r>
              <a:rPr kumimoji="1" lang="en-US" altLang="zh-CN" dirty="0"/>
              <a:t>FPRE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bounded</a:t>
            </a:r>
            <a:r>
              <a:rPr kumimoji="1" lang="zh-CN" altLang="en-US" dirty="0"/>
              <a:t> </a:t>
            </a:r>
            <a:r>
              <a:rPr kumimoji="1" lang="en-US" altLang="zh-CN" dirty="0"/>
              <a:t>linear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function,</a:t>
            </a:r>
            <a:r>
              <a:rPr kumimoji="1" lang="zh-CN" altLang="en-US" dirty="0"/>
              <a:t> </a:t>
            </a:r>
            <a:r>
              <a:rPr kumimoji="1" lang="en-US" altLang="zh-CN" dirty="0"/>
              <a:t>namely,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big</a:t>
            </a:r>
            <a:r>
              <a:rPr kumimoji="1" lang="zh-CN" altLang="en-US" dirty="0"/>
              <a:t> </a:t>
            </a:r>
            <a:r>
              <a:rPr kumimoji="1" lang="en-US" altLang="zh-CN" dirty="0"/>
              <a:t>M</a:t>
            </a:r>
            <a:r>
              <a:rPr kumimoji="1" lang="zh-CN" altLang="en-US" dirty="0"/>
              <a:t> </a:t>
            </a:r>
            <a:r>
              <a:rPr kumimoji="1" lang="en-US" altLang="zh-CN" dirty="0"/>
              <a:t>times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message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m.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Now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show</a:t>
            </a:r>
            <a:r>
              <a:rPr kumimoji="1" lang="zh-CN" altLang="en-US" dirty="0"/>
              <a:t> </a:t>
            </a:r>
            <a:r>
              <a:rPr kumimoji="1" lang="en-US" altLang="zh-CN" dirty="0"/>
              <a:t>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full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construction.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Setup,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pick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random</a:t>
            </a:r>
            <a:r>
              <a:rPr kumimoji="1" lang="zh-CN" altLang="en-US" dirty="0"/>
              <a:t> </a:t>
            </a:r>
            <a:r>
              <a:rPr kumimoji="1" lang="en-US" altLang="zh-CN" dirty="0"/>
              <a:t>matrix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bar</a:t>
            </a:r>
            <a:r>
              <a:rPr kumimoji="1" lang="zh-CN" altLang="en-US" dirty="0"/>
              <a:t> </a:t>
            </a:r>
            <a:r>
              <a:rPr kumimoji="1" lang="en-US" altLang="zh-CN" dirty="0"/>
              <a:t>prime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no</a:t>
            </a:r>
            <a:r>
              <a:rPr kumimoji="1" lang="zh-CN" altLang="en-US" dirty="0"/>
              <a:t> </a:t>
            </a:r>
            <a:r>
              <a:rPr kumimoji="1" lang="en-US" altLang="zh-CN" dirty="0"/>
              <a:t>trapdoor.</a:t>
            </a:r>
          </a:p>
          <a:p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two</a:t>
            </a:r>
            <a:r>
              <a:rPr kumimoji="1" lang="zh-CN" altLang="en-US" dirty="0"/>
              <a:t> </a:t>
            </a:r>
            <a:r>
              <a:rPr kumimoji="1" lang="en-US" altLang="zh-CN" dirty="0"/>
              <a:t>level</a:t>
            </a:r>
            <a:r>
              <a:rPr kumimoji="1" lang="zh-CN" altLang="en-US" dirty="0"/>
              <a:t> </a:t>
            </a:r>
            <a:r>
              <a:rPr kumimoji="1" lang="en-US" altLang="zh-CN" dirty="0"/>
              <a:t>encryption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algorithm,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see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ciphertexts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both</a:t>
            </a:r>
            <a:r>
              <a:rPr kumimoji="1" lang="zh-CN" altLang="en-US" dirty="0"/>
              <a:t> </a:t>
            </a:r>
            <a:r>
              <a:rPr kumimoji="1" lang="en-US" altLang="zh-CN" dirty="0"/>
              <a:t>level</a:t>
            </a:r>
            <a:r>
              <a:rPr kumimoji="1" lang="zh-CN" altLang="en-US" dirty="0"/>
              <a:t> </a:t>
            </a:r>
            <a:r>
              <a:rPr kumimoji="1" lang="en-US" altLang="zh-CN" dirty="0"/>
              <a:t>has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similar</a:t>
            </a:r>
            <a:r>
              <a:rPr kumimoji="1" lang="zh-CN" altLang="en-US" dirty="0"/>
              <a:t> </a:t>
            </a:r>
            <a:r>
              <a:rPr kumimoji="1" lang="en-US" altLang="zh-CN" dirty="0"/>
              <a:t>shape,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LWE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instance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plus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message.</a:t>
            </a:r>
          </a:p>
          <a:p>
            <a:r>
              <a:rPr kumimoji="1" lang="en-US" altLang="zh-CN" dirty="0"/>
              <a:t>Next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fine-grained</a:t>
            </a:r>
            <a:r>
              <a:rPr kumimoji="1" lang="zh-CN" altLang="en-US" dirty="0"/>
              <a:t> </a:t>
            </a:r>
            <a:r>
              <a:rPr kumimoji="1" lang="en-US" altLang="zh-CN" dirty="0"/>
              <a:t>re-encryption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key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algorithm.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key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rekey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R,</a:t>
            </a:r>
            <a:r>
              <a:rPr kumimoji="1" lang="zh-CN" altLang="en-US" dirty="0"/>
              <a:t> </a:t>
            </a:r>
            <a:r>
              <a:rPr kumimoji="1" lang="en-US" altLang="zh-CN" dirty="0"/>
              <a:t>which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by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samplePre</a:t>
            </a:r>
            <a:r>
              <a:rPr kumimoji="1" lang="en-US" altLang="zh-CN" dirty="0"/>
              <a:t>.</a:t>
            </a:r>
          </a:p>
          <a:p>
            <a:r>
              <a:rPr kumimoji="1" lang="en-US" altLang="zh-CN" dirty="0"/>
              <a:t>M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red</a:t>
            </a:r>
            <a:r>
              <a:rPr kumimoji="1" lang="zh-CN" altLang="en-US" dirty="0"/>
              <a:t> </a:t>
            </a:r>
            <a:r>
              <a:rPr kumimoji="1" lang="en-US" altLang="zh-CN" dirty="0"/>
              <a:t>box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bounded</a:t>
            </a:r>
            <a:r>
              <a:rPr kumimoji="1" lang="zh-CN" altLang="en-US" dirty="0"/>
              <a:t> </a:t>
            </a:r>
            <a:r>
              <a:rPr kumimoji="1" lang="en-US" altLang="zh-CN" dirty="0"/>
              <a:t>linear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function.</a:t>
            </a:r>
          </a:p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last</a:t>
            </a:r>
            <a:r>
              <a:rPr kumimoji="1" lang="zh-CN" altLang="en-US" dirty="0"/>
              <a:t> </a:t>
            </a:r>
            <a:r>
              <a:rPr kumimoji="1" lang="en-US" altLang="zh-CN" dirty="0"/>
              <a:t>one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re-encryption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algorithm,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proxy</a:t>
            </a:r>
            <a:r>
              <a:rPr kumimoji="1" lang="zh-CN" altLang="en-US" dirty="0"/>
              <a:t> </a:t>
            </a:r>
            <a:r>
              <a:rPr kumimoji="1" lang="en-US" altLang="zh-CN" dirty="0"/>
              <a:t>simply</a:t>
            </a:r>
            <a:r>
              <a:rPr kumimoji="1" lang="zh-CN" altLang="en-US" dirty="0"/>
              <a:t> </a:t>
            </a:r>
            <a:r>
              <a:rPr kumimoji="1" lang="en-US" altLang="zh-CN" dirty="0"/>
              <a:t>performs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simple</a:t>
            </a:r>
            <a:r>
              <a:rPr kumimoji="1" lang="zh-CN" altLang="en-US" dirty="0"/>
              <a:t> </a:t>
            </a:r>
            <a:r>
              <a:rPr kumimoji="1" lang="en-US" altLang="zh-CN" dirty="0"/>
              <a:t>multiplication.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08B62-85BD-2A4C-B572-22AB35070478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66429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Now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FPRE,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boss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</a:t>
            </a:r>
            <a:r>
              <a:rPr kumimoji="1" lang="zh-CN" altLang="en-US" dirty="0"/>
              <a:t> </a:t>
            </a:r>
            <a:r>
              <a:rPr kumimoji="1" lang="en-US" altLang="zh-CN" dirty="0"/>
              <a:t>big</a:t>
            </a:r>
            <a:r>
              <a:rPr kumimoji="1" lang="zh-CN" altLang="en-US" dirty="0"/>
              <a:t> </a:t>
            </a:r>
            <a:r>
              <a:rPr kumimoji="1" lang="en-US" altLang="zh-CN" dirty="0"/>
              <a:t>M</a:t>
            </a:r>
            <a:r>
              <a:rPr kumimoji="1" lang="zh-CN" altLang="en-US" dirty="0"/>
              <a:t> </a:t>
            </a:r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" altLang="zh-CN" dirty="0"/>
              <a:t>diagonal </a:t>
            </a:r>
            <a:r>
              <a:rPr kumimoji="1" lang="en-US" altLang="zh-CN" dirty="0"/>
              <a:t>matrix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</a:t>
            </a:r>
            <a:r>
              <a:rPr kumimoji="1" lang="zh-CN" altLang="en-US" dirty="0"/>
              <a:t> </a:t>
            </a:r>
            <a:r>
              <a:rPr kumimoji="1" lang="en-US" altLang="zh-CN" dirty="0"/>
              <a:t>positions</a:t>
            </a:r>
            <a:r>
              <a:rPr kumimoji="1" lang="zh-CN" altLang="en-US" dirty="0"/>
              <a:t> </a:t>
            </a:r>
            <a:r>
              <a:rPr kumimoji="1" lang="en-US" altLang="zh-CN" dirty="0"/>
              <a:t>need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be</a:t>
            </a:r>
            <a:r>
              <a:rPr kumimoji="1" lang="zh-CN" altLang="en-US" dirty="0"/>
              <a:t> </a:t>
            </a:r>
            <a:r>
              <a:rPr kumimoji="1" lang="en-US" altLang="zh-CN" dirty="0"/>
              <a:t>deleted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zero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other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positions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1.</a:t>
            </a:r>
          </a:p>
          <a:p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finally,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only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boss</a:t>
            </a:r>
            <a:r>
              <a:rPr kumimoji="1" lang="zh-CN" altLang="en-US" dirty="0"/>
              <a:t> </a:t>
            </a:r>
            <a:r>
              <a:rPr kumimoji="1" lang="en-US" altLang="zh-CN" dirty="0"/>
              <a:t>should</a:t>
            </a:r>
            <a:r>
              <a:rPr kumimoji="1" lang="zh-CN" altLang="en-US" dirty="0"/>
              <a:t> </a:t>
            </a:r>
            <a:r>
              <a:rPr kumimoji="1" lang="en-US" altLang="zh-CN" dirty="0"/>
              <a:t>do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forward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encrypted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file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proxy,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" altLang="zh-CN" dirty="0"/>
              <a:t>the deletion is done along with the re-encryption.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r>
              <a:rPr kumimoji="1" lang="en-US" altLang="zh-CN" dirty="0"/>
              <a:t>I</a:t>
            </a:r>
            <a:r>
              <a:rPr kumimoji="1" lang="zh-CN" altLang="en-US" dirty="0"/>
              <a:t> </a:t>
            </a:r>
            <a:r>
              <a:rPr kumimoji="1" lang="en-US" altLang="zh-CN" dirty="0"/>
              <a:t>believe</a:t>
            </a:r>
            <a:r>
              <a:rPr kumimoji="1" lang="zh-CN" altLang="en-US" dirty="0"/>
              <a:t> </a:t>
            </a:r>
            <a:r>
              <a:rPr kumimoji="1" lang="en-US" altLang="zh-CN" dirty="0"/>
              <a:t>now</a:t>
            </a:r>
            <a:r>
              <a:rPr kumimoji="1" lang="zh-CN" altLang="en-US" dirty="0"/>
              <a:t> </a:t>
            </a:r>
            <a:r>
              <a:rPr kumimoji="1" lang="en-US" altLang="zh-CN" dirty="0"/>
              <a:t>she</a:t>
            </a:r>
            <a:r>
              <a:rPr kumimoji="1" lang="zh-CN" altLang="en-US" dirty="0"/>
              <a:t> </a:t>
            </a:r>
            <a:r>
              <a:rPr kumimoji="1" lang="en-US" altLang="zh-CN" dirty="0"/>
              <a:t>will</a:t>
            </a:r>
            <a:r>
              <a:rPr kumimoji="1" lang="zh-CN" altLang="en-US" dirty="0"/>
              <a:t> </a:t>
            </a:r>
            <a:r>
              <a:rPr kumimoji="1" lang="en-US" altLang="zh-CN" dirty="0"/>
              <a:t>have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nice</a:t>
            </a:r>
            <a:r>
              <a:rPr kumimoji="1" lang="zh-CN" altLang="en-US" dirty="0"/>
              <a:t> </a:t>
            </a:r>
            <a:r>
              <a:rPr kumimoji="1" lang="en-US" altLang="zh-CN" dirty="0"/>
              <a:t>vacation.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08B62-85BD-2A4C-B572-22AB35070478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332553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Finally</a:t>
            </a:r>
            <a:r>
              <a:rPr kumimoji="1" lang="zh-CN" altLang="en-US" dirty="0"/>
              <a:t> </a:t>
            </a:r>
            <a:r>
              <a:rPr kumimoji="1" lang="en-US" altLang="zh-CN" dirty="0"/>
              <a:t>let’s</a:t>
            </a:r>
            <a:r>
              <a:rPr kumimoji="1" lang="zh-CN" altLang="en-US" dirty="0"/>
              <a:t> </a:t>
            </a:r>
            <a:r>
              <a:rPr kumimoji="1" lang="en-US" altLang="zh-CN" dirty="0"/>
              <a:t>make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summary</a:t>
            </a:r>
            <a:r>
              <a:rPr kumimoji="1" lang="zh-CN" altLang="en-US" dirty="0"/>
              <a:t> </a:t>
            </a:r>
            <a:r>
              <a:rPr kumimoji="1" lang="en-US" altLang="zh-CN" dirty="0"/>
              <a:t>about</a:t>
            </a:r>
            <a:r>
              <a:rPr kumimoji="1" lang="zh-CN" altLang="en-US" dirty="0"/>
              <a:t> </a:t>
            </a:r>
            <a:r>
              <a:rPr kumimoji="1" lang="en-US" altLang="zh-CN" dirty="0"/>
              <a:t>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scheme.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The top layer is 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properties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FPRE</a:t>
            </a:r>
            <a:r>
              <a:rPr kumimoji="1" lang="zh-CN" altLang="en-US" dirty="0"/>
              <a:t> </a:t>
            </a:r>
            <a:r>
              <a:rPr kumimoji="1" lang="en-US" altLang="zh-CN" dirty="0"/>
              <a:t>scheme,</a:t>
            </a:r>
            <a:r>
              <a:rPr kumimoji="1" lang="zh-CN" altLang="en-US" dirty="0"/>
              <a:t> </a:t>
            </a:r>
            <a:r>
              <a:rPr kumimoji="1" lang="en-US" altLang="zh-CN" dirty="0"/>
              <a:t>like</a:t>
            </a:r>
            <a:r>
              <a:rPr kumimoji="1" lang="zh-CN" altLang="en-US" dirty="0"/>
              <a:t> </a:t>
            </a:r>
            <a:r>
              <a:rPr kumimoji="1" lang="en-US" altLang="zh-CN" dirty="0"/>
              <a:t>post</a:t>
            </a:r>
            <a:r>
              <a:rPr kumimoji="1" lang="zh-CN" altLang="en-US" dirty="0"/>
              <a:t> </a:t>
            </a:r>
            <a:r>
              <a:rPr kumimoji="1" lang="en-US" altLang="zh-CN" dirty="0"/>
              <a:t>quantum</a:t>
            </a:r>
            <a:r>
              <a:rPr kumimoji="1" lang="zh-CN" altLang="en-US" dirty="0"/>
              <a:t> </a:t>
            </a:r>
            <a:r>
              <a:rPr kumimoji="1" lang="en-US" altLang="zh-CN" dirty="0"/>
              <a:t>CPA</a:t>
            </a:r>
            <a:r>
              <a:rPr kumimoji="1" lang="zh-CN" altLang="en-US" dirty="0"/>
              <a:t> </a:t>
            </a:r>
            <a:r>
              <a:rPr kumimoji="1" lang="en-US" altLang="zh-CN" dirty="0"/>
              <a:t>security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so</a:t>
            </a:r>
            <a:r>
              <a:rPr kumimoji="1" lang="zh-CN" altLang="en-US" dirty="0"/>
              <a:t> </a:t>
            </a:r>
            <a:r>
              <a:rPr kumimoji="1" lang="en-US" altLang="zh-CN" dirty="0"/>
              <a:t>on.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medium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design,</a:t>
            </a:r>
            <a:r>
              <a:rPr kumimoji="1" lang="zh-CN" altLang="en-US" dirty="0"/>
              <a:t> </a:t>
            </a:r>
            <a:r>
              <a:rPr kumimoji="1" lang="en-US" altLang="zh-CN" dirty="0"/>
              <a:t>different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designs</a:t>
            </a:r>
            <a:r>
              <a:rPr kumimoji="1" lang="zh-CN" altLang="en-US" dirty="0"/>
              <a:t> </a:t>
            </a:r>
            <a:r>
              <a:rPr kumimoji="1" lang="en-US" altLang="zh-CN" dirty="0"/>
              <a:t>brings</a:t>
            </a:r>
            <a:r>
              <a:rPr kumimoji="1" lang="zh-CN" altLang="en-US" dirty="0"/>
              <a:t> </a:t>
            </a:r>
            <a:r>
              <a:rPr kumimoji="1" lang="en-US" altLang="zh-CN" dirty="0"/>
              <a:t>different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properties.</a:t>
            </a:r>
          </a:p>
          <a:p>
            <a:endParaRPr kumimoji="1" lang="en-US" altLang="zh-CN" dirty="0"/>
          </a:p>
          <a:p>
            <a:r>
              <a:rPr kumimoji="1" lang="en" altLang="zh-CN" dirty="0"/>
              <a:t>The bottom layer is the cryptographic tools that support our design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/>
              <a:t>like</a:t>
            </a:r>
            <a:r>
              <a:rPr kumimoji="1" lang="zh-CN" altLang="en-US" dirty="0"/>
              <a:t> </a:t>
            </a:r>
            <a:r>
              <a:rPr kumimoji="1" lang="en-US" altLang="zh-CN" dirty="0"/>
              <a:t>LWE</a:t>
            </a:r>
            <a:r>
              <a:rPr kumimoji="1" lang="zh-CN" altLang="en-US" dirty="0"/>
              <a:t> </a:t>
            </a:r>
            <a:r>
              <a:rPr kumimoji="1" lang="en-US" altLang="zh-CN" dirty="0"/>
              <a:t>assumption,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SamplePre</a:t>
            </a:r>
            <a:r>
              <a:rPr kumimoji="1" lang="zh-CN" altLang="en-US" dirty="0"/>
              <a:t> </a:t>
            </a:r>
            <a:r>
              <a:rPr kumimoji="1" lang="en-US" altLang="zh-CN" dirty="0"/>
              <a:t>algorithm.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pPr algn="l"/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LWE</a:t>
            </a:r>
            <a:r>
              <a:rPr kumimoji="1" lang="zh-CN" altLang="en-US" dirty="0"/>
              <a:t> </a:t>
            </a:r>
            <a:r>
              <a:rPr kumimoji="1" lang="en-US" altLang="zh-CN" dirty="0"/>
              <a:t>assumption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helps</a:t>
            </a:r>
            <a:r>
              <a:rPr kumimoji="1" lang="zh-CN" altLang="en-US" dirty="0"/>
              <a:t> </a:t>
            </a:r>
            <a:r>
              <a:rPr kumimoji="1" lang="en-US" altLang="zh-CN" dirty="0"/>
              <a:t>us</a:t>
            </a:r>
            <a:r>
              <a:rPr kumimoji="1" lang="zh-CN" altLang="en-US" dirty="0"/>
              <a:t> </a:t>
            </a:r>
            <a:r>
              <a:rPr kumimoji="1" lang="en-US" altLang="zh-CN" dirty="0"/>
              <a:t>obtain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rPr>
              <a:t>Pseudorandom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rPr>
              <a:t> </a:t>
            </a:r>
            <a:r>
              <a:rPr lang="en-US" altLang="zh-CN" sz="1200" b="1" dirty="0">
                <a:solidFill>
                  <a:prstClr val="black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r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rPr>
              <a:t>e-encryption key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rPr>
              <a:t> 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rPr>
              <a:t>and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rPr>
              <a:t> 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rPr>
              <a:t>further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rPr>
              <a:t> 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rPr>
              <a:t>brings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rPr>
              <a:t> 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rPr>
              <a:t>post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rPr>
              <a:t> 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rPr>
              <a:t>quantum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rPr>
              <a:t> 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rPr>
              <a:t>CPA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rPr>
              <a:t> 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rPr>
              <a:t>security.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rPr>
              <a:t>Next,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rPr>
              <a:t> </a:t>
            </a:r>
            <a:r>
              <a:rPr lang="en-US" altLang="zh-CN" sz="1200" b="1" dirty="0">
                <a:solidFill>
                  <a:prstClr val="black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Good </a:t>
            </a:r>
            <a:r>
              <a:rPr lang="en-US" altLang="zh-CN" sz="1200" b="1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linear properties </a:t>
            </a:r>
            <a:r>
              <a:rPr lang="en-US" altLang="zh-CN" sz="1200" b="1" dirty="0">
                <a:solidFill>
                  <a:prstClr val="black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of lattice-based cryptography</a:t>
            </a:r>
            <a:r>
              <a:rPr kumimoji="1" lang="zh-CN" altLang="en-US" sz="1200" b="1" dirty="0">
                <a:solidFill>
                  <a:prstClr val="black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b="1" dirty="0">
                <a:solidFill>
                  <a:prstClr val="black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and</a:t>
            </a:r>
            <a:r>
              <a:rPr kumimoji="1" lang="zh-CN" altLang="en-US" sz="1200" b="1" dirty="0">
                <a:solidFill>
                  <a:prstClr val="black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b="1" dirty="0">
                <a:solidFill>
                  <a:prstClr val="black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our</a:t>
            </a:r>
            <a:r>
              <a:rPr kumimoji="1" lang="zh-CN" altLang="en-US" sz="1200" b="1" dirty="0">
                <a:solidFill>
                  <a:prstClr val="black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b="1" dirty="0">
                <a:solidFill>
                  <a:prstClr val="black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well-designed</a:t>
            </a:r>
            <a:r>
              <a:rPr kumimoji="1" lang="zh-CN" altLang="en-US" sz="1200" b="1" dirty="0">
                <a:solidFill>
                  <a:prstClr val="black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b="1" dirty="0">
                <a:solidFill>
                  <a:prstClr val="black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rekey</a:t>
            </a:r>
            <a:r>
              <a:rPr kumimoji="1" lang="zh-CN" altLang="en-US" sz="1200" b="1" dirty="0">
                <a:solidFill>
                  <a:prstClr val="black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b="1" dirty="0">
                <a:solidFill>
                  <a:prstClr val="black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helps</a:t>
            </a:r>
            <a:r>
              <a:rPr kumimoji="1" lang="zh-CN" altLang="en-US" sz="1200" b="1" dirty="0">
                <a:solidFill>
                  <a:prstClr val="black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b="1" dirty="0">
                <a:solidFill>
                  <a:prstClr val="black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to</a:t>
            </a:r>
            <a:r>
              <a:rPr kumimoji="1" lang="zh-CN" altLang="en-US" sz="1200" b="1" dirty="0">
                <a:solidFill>
                  <a:prstClr val="black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b="1" dirty="0">
                <a:solidFill>
                  <a:prstClr val="black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obtain</a:t>
            </a:r>
            <a:r>
              <a:rPr kumimoji="1" lang="zh-CN" altLang="en-US" sz="1200" b="1" dirty="0">
                <a:solidFill>
                  <a:prstClr val="black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b="1" dirty="0">
                <a:solidFill>
                  <a:prstClr val="black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fine-grained</a:t>
            </a:r>
            <a:r>
              <a:rPr kumimoji="1" lang="zh-CN" altLang="en-US" sz="1200" b="1" dirty="0">
                <a:solidFill>
                  <a:prstClr val="black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b="1" dirty="0">
                <a:solidFill>
                  <a:prstClr val="black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re-encryption.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rPr>
              <a:t>Moreover,</a:t>
            </a:r>
            <a:r>
              <a:rPr kumimoji="1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rPr>
              <a:t> </a:t>
            </a:r>
            <a:r>
              <a:rPr kumimoji="1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rPr>
              <a:t>the</a:t>
            </a:r>
            <a:r>
              <a:rPr kumimoji="1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rPr>
              <a:t> </a:t>
            </a:r>
            <a:r>
              <a:rPr kumimoji="1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rPr>
              <a:t>adaptive</a:t>
            </a:r>
            <a:r>
              <a:rPr kumimoji="1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rPr>
              <a:t> </a:t>
            </a:r>
            <a:r>
              <a:rPr kumimoji="1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rPr>
              <a:t>security</a:t>
            </a:r>
            <a:r>
              <a:rPr kumimoji="1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rPr>
              <a:t> </a:t>
            </a:r>
            <a:r>
              <a:rPr kumimoji="1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rPr>
              <a:t>is</a:t>
            </a:r>
            <a:r>
              <a:rPr kumimoji="1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rPr>
              <a:t> </a:t>
            </a:r>
            <a:r>
              <a:rPr kumimoji="1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rPr>
              <a:t>derived</a:t>
            </a:r>
            <a:r>
              <a:rPr kumimoji="1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rPr>
              <a:t> </a:t>
            </a:r>
            <a:r>
              <a:rPr kumimoji="1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rPr>
              <a:t>from</a:t>
            </a:r>
            <a:r>
              <a:rPr kumimoji="1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rPr>
              <a:t> 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rPr>
              <a:t>Various useful tools of</a:t>
            </a:r>
            <a:r>
              <a:rPr lang="en-US" altLang="zh-CN" sz="1200" b="1" dirty="0">
                <a:solidFill>
                  <a:prstClr val="black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zh-CN" altLang="en-US" sz="1200" b="1" dirty="0">
                <a:solidFill>
                  <a:prstClr val="black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prstClr val="black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lattice-based cryptography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rPr>
              <a:t>Finally,</a:t>
            </a:r>
            <a:r>
              <a:rPr lang="en-US" altLang="zh-CN" sz="1200" b="1" dirty="0">
                <a:solidFill>
                  <a:prstClr val="black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Different decryption methods for ciphertexts with similar format</a:t>
            </a:r>
            <a:r>
              <a:rPr lang="zh-CN" altLang="en-US" sz="1200" b="1" dirty="0">
                <a:solidFill>
                  <a:prstClr val="black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prstClr val="black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help</a:t>
            </a:r>
            <a:r>
              <a:rPr lang="zh-CN" altLang="en-US" sz="1200" b="1" dirty="0">
                <a:solidFill>
                  <a:prstClr val="black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prstClr val="black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us</a:t>
            </a:r>
            <a:r>
              <a:rPr lang="zh-CN" altLang="en-US" sz="1200" b="1" dirty="0">
                <a:solidFill>
                  <a:prstClr val="black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prstClr val="black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obtain</a:t>
            </a:r>
            <a:r>
              <a:rPr lang="zh-CN" altLang="en-US" sz="1200" b="1" dirty="0">
                <a:solidFill>
                  <a:prstClr val="black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prstClr val="black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a</a:t>
            </a:r>
            <a:r>
              <a:rPr lang="zh-CN" altLang="en-US" sz="1200" b="1" dirty="0">
                <a:solidFill>
                  <a:prstClr val="black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prstClr val="black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single</a:t>
            </a:r>
            <a:r>
              <a:rPr lang="zh-CN" altLang="en-US" sz="1200" b="1" dirty="0">
                <a:solidFill>
                  <a:prstClr val="black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prstClr val="black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hop</a:t>
            </a:r>
            <a:r>
              <a:rPr lang="zh-CN" altLang="en-US" sz="1200" b="1" dirty="0">
                <a:solidFill>
                  <a:prstClr val="black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prstClr val="black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scheme.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ingFang SC" panose="020B0400000000000000" pitchFamily="34" charset="-122"/>
              <a:ea typeface="PingFang SC" panose="020B04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rPr>
              <a:t> </a:t>
            </a:r>
            <a:endParaRPr kumimoji="0" lang="zh-CN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ingFang SC" panose="020B0400000000000000" pitchFamily="34" charset="-122"/>
              <a:ea typeface="PingFang SC" panose="020B0400000000000000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08B62-85BD-2A4C-B572-22AB35070478}" type="slidenum">
              <a:rPr kumimoji="1" lang="zh-CN" altLang="en-US" smtClean="0"/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268067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CN" dirty="0"/>
              <a:t>And finally,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compare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our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FPRE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with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existing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single-hop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unidirectional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PRE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schemes.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08B62-85BD-2A4C-B572-22AB35070478}" type="slidenum">
              <a:rPr kumimoji="1" lang="zh-CN" altLang="en-US" smtClean="0"/>
              <a:t>29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2906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PRE has a wide variety of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Applications.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For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example,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a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boss,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who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is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on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her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vacation,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receives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some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disturbing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work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that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she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has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to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deal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with.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endParaRPr lang="en-US" altLang="zh-CN" sz="1200" b="1" dirty="0">
              <a:solidFill>
                <a:srgbClr val="92D05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If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using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a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standard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PKE,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the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boss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may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have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to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decrypt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the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work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first,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encrypt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it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with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the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her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secretary’s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public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key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and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then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send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the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encryption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to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the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secretary.</a:t>
            </a:r>
          </a:p>
          <a:p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Now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with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the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help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of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PRE,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she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can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simply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forward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the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to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her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proxy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and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ask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him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to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transform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it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into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a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ciphertext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under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the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secretary’s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public</a:t>
            </a:r>
            <a:r>
              <a:rPr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key.</a:t>
            </a:r>
          </a:p>
          <a:p>
            <a:r>
              <a:rPr kumimoji="1"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Finally,</a:t>
            </a:r>
            <a:r>
              <a:rPr kumimoji="1"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her</a:t>
            </a:r>
            <a:r>
              <a:rPr kumimoji="1"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secretary</a:t>
            </a:r>
            <a:r>
              <a:rPr kumimoji="1"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can</a:t>
            </a:r>
            <a:r>
              <a:rPr kumimoji="1"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decrypt</a:t>
            </a:r>
            <a:r>
              <a:rPr kumimoji="1"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the</a:t>
            </a:r>
            <a:r>
              <a:rPr kumimoji="1"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</a:t>
            </a:r>
            <a:r>
              <a:rPr kumimoji="1"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herself</a:t>
            </a:r>
            <a:r>
              <a:rPr kumimoji="1"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and</a:t>
            </a:r>
            <a:r>
              <a:rPr kumimoji="1"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handle</a:t>
            </a:r>
            <a:r>
              <a:rPr kumimoji="1"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the</a:t>
            </a:r>
            <a:r>
              <a:rPr kumimoji="1" lang="zh-CN" altLang="en-US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1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work.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08B62-85BD-2A4C-B572-22AB35070478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670316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Our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scheme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achieves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adaptive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security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and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all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other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security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notions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in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the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standard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model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and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is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the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first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scheme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that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supports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fine-grained</a:t>
            </a:r>
            <a:r>
              <a:rPr lang="zh-CN" altLang="en-US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re-encryption.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08B62-85BD-2A4C-B572-22AB35070478}" type="slidenum">
              <a:rPr kumimoji="1" lang="zh-CN" altLang="en-US" smtClean="0"/>
              <a:t>30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626944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end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talk,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thank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08B62-85BD-2A4C-B572-22AB35070478}" type="slidenum">
              <a:rPr kumimoji="1" lang="zh-CN" altLang="en-US" smtClean="0"/>
              <a:t>31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16746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However,</a:t>
            </a:r>
            <a:r>
              <a:rPr kumimoji="1" lang="zh-CN" altLang="en-US" dirty="0"/>
              <a:t> </a:t>
            </a:r>
            <a:r>
              <a:rPr kumimoji="1" lang="en-US" altLang="zh-CN" dirty="0"/>
              <a:t>traditional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</a:t>
            </a:r>
            <a:r>
              <a:rPr kumimoji="1" lang="zh-CN" altLang="en-US" dirty="0"/>
              <a:t> </a:t>
            </a:r>
            <a:r>
              <a:rPr kumimoji="1" lang="en-US" altLang="zh-CN" dirty="0"/>
              <a:t>works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“all-or-nothing”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mode,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is,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secretary</a:t>
            </a:r>
            <a:r>
              <a:rPr kumimoji="1" lang="zh-CN" altLang="en-US" dirty="0"/>
              <a:t> </a:t>
            </a:r>
            <a:r>
              <a:rPr kumimoji="1" lang="en-US" altLang="zh-CN" dirty="0"/>
              <a:t>will</a:t>
            </a:r>
            <a:r>
              <a:rPr kumimoji="1" lang="zh-CN" altLang="en-US" dirty="0"/>
              <a:t> </a:t>
            </a:r>
            <a:r>
              <a:rPr kumimoji="1" lang="en-US" altLang="zh-CN" dirty="0"/>
              <a:t>recover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full</a:t>
            </a:r>
            <a:r>
              <a:rPr kumimoji="1" lang="zh-CN" altLang="en-US" dirty="0"/>
              <a:t> </a:t>
            </a:r>
            <a:r>
              <a:rPr kumimoji="1" lang="en-US" altLang="zh-CN" dirty="0"/>
              <a:t>file</a:t>
            </a:r>
            <a:r>
              <a:rPr kumimoji="1" lang="zh-CN" altLang="en-US" dirty="0"/>
              <a:t> </a:t>
            </a:r>
            <a:r>
              <a:rPr kumimoji="1" lang="en-US" altLang="zh-CN" dirty="0"/>
              <a:t>from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re-encrypted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ciphertext.</a:t>
            </a:r>
          </a:p>
          <a:p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</a:t>
            </a:r>
            <a:r>
              <a:rPr kumimoji="1" lang="zh-CN" altLang="en-US" dirty="0"/>
              <a:t> </a:t>
            </a:r>
            <a:r>
              <a:rPr kumimoji="1" lang="en-US" altLang="zh-CN" dirty="0"/>
              <a:t>brings</a:t>
            </a:r>
            <a:r>
              <a:rPr kumimoji="1" lang="zh-CN" altLang="en-US" dirty="0"/>
              <a:t> </a:t>
            </a:r>
            <a:r>
              <a:rPr kumimoji="1" lang="en-US" altLang="zh-CN" dirty="0"/>
              <a:t>some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inconveniences.</a:t>
            </a:r>
          </a:p>
          <a:p>
            <a:r>
              <a:rPr kumimoji="1" lang="en-US" altLang="zh-CN" dirty="0"/>
              <a:t>If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exists</a:t>
            </a:r>
            <a:r>
              <a:rPr kumimoji="1" lang="zh-CN" altLang="en-US" dirty="0"/>
              <a:t> </a:t>
            </a:r>
            <a:r>
              <a:rPr kumimoji="1" lang="en-US" altLang="zh-CN" dirty="0"/>
              <a:t>some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messages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boss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doesn</a:t>
            </a:r>
            <a:r>
              <a:rPr kumimoji="1" lang="zh-CN" altLang="en-US" dirty="0"/>
              <a:t>’</a:t>
            </a:r>
            <a:r>
              <a:rPr kumimoji="1" lang="en-US" altLang="zh-CN" dirty="0"/>
              <a:t>t</a:t>
            </a:r>
            <a:r>
              <a:rPr kumimoji="1" lang="zh-CN" altLang="en-US" dirty="0"/>
              <a:t> </a:t>
            </a:r>
            <a:r>
              <a:rPr kumimoji="1" lang="en-US" altLang="zh-CN" dirty="0"/>
              <a:t>want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secretary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see.</a:t>
            </a:r>
          </a:p>
          <a:p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example,</a:t>
            </a:r>
            <a:r>
              <a:rPr kumimoji="1" lang="zh-CN" altLang="en-US" dirty="0"/>
              <a:t> </a:t>
            </a:r>
            <a:r>
              <a:rPr kumimoji="1" lang="en-US" altLang="zh-CN" dirty="0"/>
              <a:t>suppose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m2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m4,</a:t>
            </a:r>
            <a:r>
              <a:rPr kumimoji="1" lang="zh-CN" altLang="en-US" dirty="0"/>
              <a:t> </a:t>
            </a:r>
            <a:r>
              <a:rPr kumimoji="1" lang="en-US" altLang="zh-CN" dirty="0"/>
              <a:t>,marked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red,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message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boss</a:t>
            </a:r>
            <a:r>
              <a:rPr kumimoji="1" lang="zh-CN" altLang="en-US" dirty="0"/>
              <a:t> </a:t>
            </a:r>
            <a:r>
              <a:rPr kumimoji="1" lang="en-US" altLang="zh-CN" dirty="0"/>
              <a:t>wants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delete.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08B62-85BD-2A4C-B572-22AB35070478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18642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see,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such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scenario,</a:t>
            </a:r>
            <a:r>
              <a:rPr kumimoji="1" lang="zh-CN" altLang="en-US" dirty="0"/>
              <a:t> </a:t>
            </a:r>
            <a:r>
              <a:rPr kumimoji="1" lang="en-US" altLang="zh-CN" dirty="0"/>
              <a:t>traditional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help</a:t>
            </a:r>
            <a:r>
              <a:rPr kumimoji="1" lang="zh-CN" altLang="en-US" dirty="0"/>
              <a:t> </a:t>
            </a:r>
            <a:r>
              <a:rPr kumimoji="1" lang="en-US" altLang="zh-CN" dirty="0"/>
              <a:t>us.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boss</a:t>
            </a:r>
            <a:r>
              <a:rPr kumimoji="1" lang="zh-CN" altLang="en-US" dirty="0"/>
              <a:t> </a:t>
            </a:r>
            <a:r>
              <a:rPr kumimoji="1" lang="en-US" altLang="zh-CN" dirty="0"/>
              <a:t>has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decrypt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ciphertext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herself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secret</a:t>
            </a:r>
            <a:r>
              <a:rPr kumimoji="1" lang="zh-CN" altLang="en-US" dirty="0"/>
              <a:t> </a:t>
            </a:r>
            <a:r>
              <a:rPr kumimoji="1" lang="en-US" altLang="zh-CN" dirty="0"/>
              <a:t>key,</a:t>
            </a:r>
            <a:r>
              <a:rPr kumimoji="1" lang="zh-CN" altLang="en-US" dirty="0"/>
              <a:t> </a:t>
            </a:r>
            <a:r>
              <a:rPr kumimoji="1" lang="en-US" altLang="zh-CN" dirty="0"/>
              <a:t>delete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message,</a:t>
            </a:r>
            <a:r>
              <a:rPr kumimoji="1" lang="zh-CN" altLang="en-US" dirty="0"/>
              <a:t> </a:t>
            </a:r>
            <a:r>
              <a:rPr kumimoji="1" lang="en-US" altLang="zh-CN" dirty="0"/>
              <a:t>encrypt</a:t>
            </a:r>
            <a:r>
              <a:rPr kumimoji="1" lang="zh-CN" altLang="en-US" dirty="0"/>
              <a:t> </a:t>
            </a:r>
            <a:r>
              <a:rPr kumimoji="1" lang="en-US" altLang="zh-CN" dirty="0"/>
              <a:t>it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secretary’s</a:t>
            </a:r>
            <a:r>
              <a:rPr kumimoji="1" lang="zh-CN" altLang="en-US" dirty="0"/>
              <a:t> </a:t>
            </a:r>
            <a:r>
              <a:rPr kumimoji="1" lang="en-US" altLang="zh-CN" dirty="0"/>
              <a:t>public</a:t>
            </a:r>
            <a:r>
              <a:rPr kumimoji="1" lang="zh-CN" altLang="en-US" dirty="0"/>
              <a:t> </a:t>
            </a:r>
            <a:r>
              <a:rPr kumimoji="1" lang="en-US" altLang="zh-CN" dirty="0"/>
              <a:t>key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finally</a:t>
            </a:r>
            <a:r>
              <a:rPr kumimoji="1" lang="zh-CN" altLang="en-US" dirty="0"/>
              <a:t> </a:t>
            </a:r>
            <a:r>
              <a:rPr kumimoji="1" lang="en-US" altLang="zh-CN" dirty="0"/>
              <a:t>sends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ciphertexts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secretary.</a:t>
            </a:r>
          </a:p>
          <a:p>
            <a:r>
              <a:rPr kumimoji="1" lang="en-US" altLang="zh-CN" dirty="0"/>
              <a:t>All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these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things</a:t>
            </a:r>
            <a:r>
              <a:rPr kumimoji="1" lang="zh-CN" altLang="en-US" dirty="0"/>
              <a:t> </a:t>
            </a:r>
            <a:r>
              <a:rPr kumimoji="1" lang="en-US" altLang="zh-CN" dirty="0"/>
              <a:t>should</a:t>
            </a:r>
            <a:r>
              <a:rPr kumimoji="1" lang="zh-CN" altLang="en-US" dirty="0"/>
              <a:t> </a:t>
            </a:r>
            <a:r>
              <a:rPr kumimoji="1" lang="en-US" altLang="zh-CN" dirty="0"/>
              <a:t>be</a:t>
            </a:r>
            <a:r>
              <a:rPr kumimoji="1" lang="zh-CN" altLang="en-US" dirty="0"/>
              <a:t> </a:t>
            </a:r>
            <a:r>
              <a:rPr kumimoji="1" lang="en-US" altLang="zh-CN" dirty="0"/>
              <a:t>done</a:t>
            </a:r>
            <a:r>
              <a:rPr kumimoji="1" lang="zh-CN" altLang="en-US" dirty="0"/>
              <a:t> </a:t>
            </a:r>
            <a:r>
              <a:rPr kumimoji="1" lang="en-US" altLang="zh-CN" dirty="0"/>
              <a:t>by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herself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now</a:t>
            </a:r>
            <a:r>
              <a:rPr kumimoji="1" lang="zh-CN" altLang="en-US" dirty="0"/>
              <a:t> </a:t>
            </a:r>
            <a:r>
              <a:rPr kumimoji="1" lang="en-US" altLang="zh-CN" dirty="0"/>
              <a:t>she</a:t>
            </a:r>
            <a:r>
              <a:rPr kumimoji="1" lang="zh-CN" altLang="en-US" dirty="0"/>
              <a:t> </a:t>
            </a:r>
            <a:r>
              <a:rPr kumimoji="1" lang="en-US" altLang="zh-CN" dirty="0"/>
              <a:t>won’t</a:t>
            </a:r>
            <a:r>
              <a:rPr kumimoji="1" lang="zh-CN" altLang="en-US" dirty="0"/>
              <a:t> </a:t>
            </a:r>
            <a:r>
              <a:rPr kumimoji="1" lang="en-US" altLang="zh-CN" dirty="0"/>
              <a:t>be</a:t>
            </a:r>
            <a:r>
              <a:rPr kumimoji="1" lang="zh-CN" altLang="en-US" dirty="0"/>
              <a:t> </a:t>
            </a:r>
            <a:r>
              <a:rPr kumimoji="1" lang="en-US" altLang="zh-CN" dirty="0"/>
              <a:t>able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" altLang="zh-CN" dirty="0"/>
              <a:t>enjoy her vacation.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So,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natural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question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raised.</a:t>
            </a:r>
            <a:r>
              <a:rPr kumimoji="1" lang="zh-CN" altLang="en-US" dirty="0"/>
              <a:t> </a:t>
            </a:r>
            <a:r>
              <a:rPr lang="en-US" altLang="zh-CN" sz="1200" b="1" dirty="0">
                <a:solidFill>
                  <a:srgbClr val="4472C4"/>
                </a:solidFill>
                <a:latin typeface="PingFang SC Semibold" panose="020B0400000000000000" pitchFamily="34" charset="-122"/>
                <a:ea typeface="PingFang SC Semibold" panose="020B0400000000000000" pitchFamily="34" charset="-122"/>
              </a:rPr>
              <a:t>Can we</a:t>
            </a:r>
            <a:r>
              <a:rPr lang="en-US" altLang="zh-CN" sz="1200" dirty="0">
                <a:solidFill>
                  <a:srgbClr val="4472C4"/>
                </a:solidFill>
              </a:rPr>
              <a:t> </a:t>
            </a:r>
            <a:r>
              <a:rPr lang="en-US" altLang="zh-CN" sz="1200" b="1" dirty="0">
                <a:solidFill>
                  <a:srgbClr val="4472C4"/>
                </a:solidFill>
                <a:ea typeface="PingFang SC Semibold" panose="020B0400000000000000" pitchFamily="34" charset="-122"/>
              </a:rPr>
              <a:t>construct a PRE scheme that supports more flexible delegation?</a:t>
            </a:r>
            <a:endParaRPr lang="en-US" altLang="en-US" sz="1200" b="1" dirty="0">
              <a:solidFill>
                <a:srgbClr val="4472C4"/>
              </a:solidFill>
              <a:ea typeface="PingFang SC Semibold" panose="020B0400000000000000" pitchFamily="34" charset="-122"/>
            </a:endParaRPr>
          </a:p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08B62-85BD-2A4C-B572-22AB35070478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18708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answer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question,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proposed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new</a:t>
            </a:r>
            <a:r>
              <a:rPr kumimoji="1" lang="zh-CN" altLang="en-US" dirty="0"/>
              <a:t> </a:t>
            </a:r>
            <a:r>
              <a:rPr kumimoji="1" lang="en-US" altLang="zh-CN" dirty="0"/>
              <a:t>primitive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called</a:t>
            </a:r>
            <a:r>
              <a:rPr kumimoji="1" lang="zh-CN" altLang="en-US" dirty="0"/>
              <a:t> </a:t>
            </a:r>
            <a:r>
              <a:rPr kumimoji="1" lang="en-US" altLang="zh-CN" dirty="0"/>
              <a:t>Fine-Grained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Proxy</a:t>
            </a:r>
            <a:r>
              <a:rPr kumimoji="1" lang="zh-CN" altLang="en-US" dirty="0"/>
              <a:t> </a:t>
            </a:r>
            <a:r>
              <a:rPr kumimoji="1" lang="en-US" altLang="zh-CN" dirty="0"/>
              <a:t>Re-Encryption,</a:t>
            </a:r>
            <a:r>
              <a:rPr kumimoji="1" lang="zh-CN" altLang="en-US" dirty="0"/>
              <a:t> </a:t>
            </a:r>
            <a:r>
              <a:rPr kumimoji="1" lang="en-US" altLang="zh-CN" dirty="0"/>
              <a:t>or</a:t>
            </a:r>
            <a:r>
              <a:rPr kumimoji="1" lang="zh-CN" altLang="en-US" dirty="0"/>
              <a:t> </a:t>
            </a:r>
            <a:r>
              <a:rPr kumimoji="1" lang="en-US" altLang="zh-CN" dirty="0"/>
              <a:t>FPRE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short.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08B62-85BD-2A4C-B572-22AB35070478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29350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first</a:t>
            </a:r>
            <a:r>
              <a:rPr kumimoji="1" lang="zh-CN" altLang="en-US" dirty="0"/>
              <a:t> </a:t>
            </a:r>
            <a:r>
              <a:rPr kumimoji="1" lang="en-US" altLang="zh-CN" dirty="0"/>
              <a:t>explain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meaning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fine-</a:t>
            </a:r>
            <a:r>
              <a:rPr kumimoji="1" lang="en-US" altLang="zh-CN" dirty="0" err="1"/>
              <a:t>grainedness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PRE.</a:t>
            </a:r>
          </a:p>
          <a:p>
            <a:r>
              <a:rPr kumimoji="1" lang="en-US" altLang="zh-CN" dirty="0"/>
              <a:t>Note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now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re-key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additionally</a:t>
            </a:r>
            <a:r>
              <a:rPr kumimoji="1" lang="zh-CN" altLang="en-US" dirty="0"/>
              <a:t> </a:t>
            </a:r>
            <a:r>
              <a:rPr kumimoji="1" lang="en-US" altLang="zh-CN" dirty="0"/>
              <a:t>associated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f</a:t>
            </a:r>
            <a:r>
              <a:rPr kumimoji="1" lang="zh-CN" altLang="en-US" dirty="0"/>
              <a:t> </a:t>
            </a:r>
            <a:r>
              <a:rPr kumimoji="1" lang="en-US" altLang="zh-CN" dirty="0"/>
              <a:t>which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chosen</a:t>
            </a:r>
            <a:r>
              <a:rPr kumimoji="1" lang="zh-CN" altLang="en-US" dirty="0"/>
              <a:t> </a:t>
            </a:r>
            <a:r>
              <a:rPr kumimoji="1" lang="en-US" altLang="zh-CN" dirty="0"/>
              <a:t>by</a:t>
            </a:r>
            <a:r>
              <a:rPr kumimoji="1" lang="zh-CN" altLang="en-US" dirty="0"/>
              <a:t> </a:t>
            </a:r>
            <a:r>
              <a:rPr kumimoji="1" lang="en-US" altLang="zh-CN" dirty="0"/>
              <a:t>Alice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now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proxy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perform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fine-grained</a:t>
            </a:r>
            <a:r>
              <a:rPr kumimoji="1" lang="zh-CN" altLang="en-US" dirty="0"/>
              <a:t> </a:t>
            </a:r>
            <a:r>
              <a:rPr kumimoji="1" lang="en-US" altLang="zh-CN" dirty="0"/>
              <a:t>re-encryption.</a:t>
            </a:r>
          </a:p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fine-grained</a:t>
            </a:r>
            <a:r>
              <a:rPr kumimoji="1" lang="zh-CN" altLang="en-US" dirty="0"/>
              <a:t> </a:t>
            </a:r>
            <a:r>
              <a:rPr kumimoji="1" lang="en-US" altLang="zh-CN" dirty="0"/>
              <a:t>re-encryption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means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that,</a:t>
            </a:r>
            <a:r>
              <a:rPr kumimoji="1" lang="zh-CN" altLang="en-US" dirty="0"/>
              <a:t> </a:t>
            </a:r>
            <a:r>
              <a:rPr kumimoji="1" lang="en-US" altLang="zh-CN" dirty="0"/>
              <a:t>Bob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only</a:t>
            </a:r>
            <a:r>
              <a:rPr kumimoji="1" lang="zh-CN" altLang="en-US" dirty="0"/>
              <a:t> </a:t>
            </a:r>
            <a:r>
              <a:rPr kumimoji="1" lang="en-US" altLang="zh-CN" dirty="0"/>
              <a:t>recover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original</a:t>
            </a:r>
            <a:r>
              <a:rPr kumimoji="1" lang="zh-CN" altLang="en-US" dirty="0"/>
              <a:t> </a:t>
            </a:r>
            <a:r>
              <a:rPr kumimoji="1" lang="en-US" altLang="zh-CN" dirty="0"/>
              <a:t>message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Alice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receives,</a:t>
            </a:r>
            <a:r>
              <a:rPr kumimoji="1" lang="zh-CN" altLang="en-US" dirty="0"/>
              <a:t> </a:t>
            </a:r>
            <a:r>
              <a:rPr kumimoji="1" lang="en-US" altLang="zh-CN" dirty="0"/>
              <a:t>instead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whole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message.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08B62-85BD-2A4C-B572-22AB35070478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40438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Formally,</a:t>
            </a:r>
            <a:r>
              <a:rPr kumimoji="1" lang="zh-CN" altLang="en-US" dirty="0"/>
              <a:t> </a:t>
            </a:r>
            <a:r>
              <a:rPr kumimoji="1" lang="en-US" altLang="zh-CN" dirty="0"/>
              <a:t>FPRE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includes</a:t>
            </a:r>
            <a:r>
              <a:rPr kumimoji="1" lang="zh-CN" altLang="en-US" dirty="0"/>
              <a:t> </a:t>
            </a:r>
            <a:r>
              <a:rPr kumimoji="1" lang="en-US" altLang="zh-CN" dirty="0"/>
              <a:t>eight</a:t>
            </a:r>
            <a:r>
              <a:rPr kumimoji="1" lang="zh-CN" altLang="en-US" dirty="0"/>
              <a:t> </a:t>
            </a:r>
            <a:r>
              <a:rPr kumimoji="1" lang="en-US" altLang="zh-CN" dirty="0"/>
              <a:t>algorithms,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divide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them</a:t>
            </a:r>
            <a:r>
              <a:rPr kumimoji="1" lang="zh-CN" altLang="en-US" dirty="0"/>
              <a:t> </a:t>
            </a:r>
            <a:r>
              <a:rPr kumimoji="1" lang="en-US" altLang="zh-CN" dirty="0"/>
              <a:t>into</a:t>
            </a:r>
            <a:r>
              <a:rPr kumimoji="1" lang="zh-CN" altLang="en-US" dirty="0"/>
              <a:t> </a:t>
            </a:r>
            <a:r>
              <a:rPr kumimoji="1" lang="en-US" altLang="zh-CN" dirty="0"/>
              <a:t>three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parts.</a:t>
            </a:r>
          </a:p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first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includes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setup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keygen.</a:t>
            </a:r>
          </a:p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second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includes</a:t>
            </a:r>
            <a:r>
              <a:rPr kumimoji="1" lang="zh-CN" altLang="en-US" dirty="0"/>
              <a:t> </a:t>
            </a:r>
            <a:r>
              <a:rPr kumimoji="1" lang="en-US" altLang="zh-CN" dirty="0"/>
              <a:t>two</a:t>
            </a:r>
            <a:r>
              <a:rPr kumimoji="1" lang="zh-CN" altLang="en-US" dirty="0"/>
              <a:t> </a:t>
            </a:r>
            <a:r>
              <a:rPr kumimoji="1" lang="en-US" altLang="zh-CN" dirty="0"/>
              <a:t>pairs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encrypt/decrypt</a:t>
            </a:r>
            <a:r>
              <a:rPr kumimoji="1" lang="zh-CN" altLang="en-US" dirty="0"/>
              <a:t> </a:t>
            </a:r>
            <a:r>
              <a:rPr kumimoji="1" lang="en-US" altLang="zh-CN" dirty="0"/>
              <a:t>algorithm.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encrypt</a:t>
            </a:r>
            <a:r>
              <a:rPr kumimoji="1" lang="zh-CN" altLang="en-US" dirty="0"/>
              <a:t> </a:t>
            </a:r>
            <a:r>
              <a:rPr kumimoji="1" lang="en-US" altLang="zh-CN" dirty="0"/>
              <a:t>algorithm</a:t>
            </a:r>
            <a:r>
              <a:rPr kumimoji="1" lang="zh-CN" altLang="en-US" dirty="0"/>
              <a:t> </a:t>
            </a:r>
            <a:r>
              <a:rPr kumimoji="1" lang="en-US" altLang="zh-CN" dirty="0"/>
              <a:t>labeled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one</a:t>
            </a:r>
            <a:r>
              <a:rPr kumimoji="1" lang="zh-CN" altLang="en-US" dirty="0"/>
              <a:t> </a:t>
            </a:r>
            <a:r>
              <a:rPr kumimoji="1" lang="en-US" altLang="zh-CN" dirty="0"/>
              <a:t>or</a:t>
            </a:r>
            <a:r>
              <a:rPr kumimoji="1" lang="zh-CN" altLang="en-US" dirty="0"/>
              <a:t> </a:t>
            </a:r>
            <a:r>
              <a:rPr kumimoji="1" lang="en-US" altLang="zh-CN" dirty="0"/>
              <a:t>two</a:t>
            </a:r>
            <a:r>
              <a:rPr kumimoji="1" lang="zh-CN" altLang="en-US" dirty="0"/>
              <a:t> </a:t>
            </a:r>
            <a:r>
              <a:rPr kumimoji="1" lang="en-US" altLang="zh-CN" dirty="0"/>
              <a:t>will</a:t>
            </a:r>
            <a:r>
              <a:rPr kumimoji="1" lang="zh-CN" altLang="en-US" dirty="0"/>
              <a:t> </a:t>
            </a:r>
            <a:r>
              <a:rPr kumimoji="1" lang="en-US" altLang="zh-CN" dirty="0"/>
              <a:t>output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first</a:t>
            </a:r>
            <a:r>
              <a:rPr kumimoji="1" lang="zh-CN" altLang="en-US" dirty="0"/>
              <a:t> </a:t>
            </a:r>
            <a:r>
              <a:rPr kumimoji="1" lang="en-US" altLang="zh-CN" dirty="0"/>
              <a:t>level</a:t>
            </a:r>
            <a:r>
              <a:rPr kumimoji="1" lang="zh-CN" altLang="en-US" dirty="0"/>
              <a:t> </a:t>
            </a:r>
            <a:r>
              <a:rPr kumimoji="1" lang="en-US" altLang="zh-CN" dirty="0"/>
              <a:t>or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second</a:t>
            </a:r>
            <a:r>
              <a:rPr kumimoji="1" lang="zh-CN" altLang="en-US" dirty="0"/>
              <a:t> </a:t>
            </a:r>
            <a:r>
              <a:rPr kumimoji="1" lang="en-US" altLang="zh-CN" dirty="0"/>
              <a:t>level</a:t>
            </a:r>
            <a:r>
              <a:rPr kumimoji="1" lang="zh-CN" altLang="en-US" dirty="0"/>
              <a:t> </a:t>
            </a:r>
            <a:r>
              <a:rPr kumimoji="1" lang="en-US" altLang="zh-CN" dirty="0"/>
              <a:t>ciphertext,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respectively.</a:t>
            </a:r>
          </a:p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third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fine-grained</a:t>
            </a:r>
            <a:r>
              <a:rPr kumimoji="1" lang="zh-CN" altLang="en-US" dirty="0"/>
              <a:t> </a:t>
            </a:r>
            <a:r>
              <a:rPr kumimoji="1" lang="en-US" altLang="zh-CN" dirty="0"/>
              <a:t>re-encryption,</a:t>
            </a:r>
            <a:r>
              <a:rPr kumimoji="1" lang="zh-CN" altLang="en-US" dirty="0"/>
              <a:t> </a:t>
            </a:r>
            <a:r>
              <a:rPr kumimoji="1" lang="en-US" altLang="zh-CN" dirty="0"/>
              <a:t>including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fine-grained</a:t>
            </a:r>
            <a:r>
              <a:rPr kumimoji="1" lang="zh-CN" altLang="en-US" dirty="0"/>
              <a:t> </a:t>
            </a:r>
            <a:r>
              <a:rPr kumimoji="1" lang="en-US" altLang="zh-CN" dirty="0"/>
              <a:t>re-key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algorithm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fine-grained</a:t>
            </a:r>
            <a:r>
              <a:rPr kumimoji="1" lang="zh-CN" altLang="en-US" dirty="0"/>
              <a:t> </a:t>
            </a:r>
            <a:r>
              <a:rPr kumimoji="1" lang="en-US" altLang="zh-CN" dirty="0"/>
              <a:t>re-encryption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algorithm.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08B62-85BD-2A4C-B572-22AB35070478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63572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More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precisely.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fine-grained</a:t>
            </a:r>
            <a:r>
              <a:rPr kumimoji="1" lang="zh-CN" altLang="en-US" dirty="0"/>
              <a:t> </a:t>
            </a:r>
            <a:r>
              <a:rPr kumimoji="1" lang="en-US" altLang="zh-CN" dirty="0"/>
              <a:t>re-encryption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key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invoked</a:t>
            </a:r>
            <a:r>
              <a:rPr kumimoji="1" lang="zh-CN" altLang="en-US" dirty="0"/>
              <a:t> </a:t>
            </a:r>
            <a:r>
              <a:rPr kumimoji="1" lang="en-US" altLang="zh-CN" dirty="0"/>
              <a:t>by</a:t>
            </a:r>
            <a:r>
              <a:rPr kumimoji="1" lang="zh-CN" altLang="en-US" dirty="0"/>
              <a:t> </a:t>
            </a:r>
            <a:r>
              <a:rPr kumimoji="1" lang="en-US" altLang="zh-CN" dirty="0"/>
              <a:t>Alice.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algorithm,</a:t>
            </a:r>
            <a:r>
              <a:rPr kumimoji="1" lang="zh-CN" altLang="en-US" dirty="0"/>
              <a:t> </a:t>
            </a:r>
            <a:r>
              <a:rPr kumimoji="1" lang="en-US" altLang="zh-CN" dirty="0"/>
              <a:t>she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fine-grained</a:t>
            </a:r>
            <a:r>
              <a:rPr kumimoji="1" lang="zh-CN" altLang="en-US" dirty="0"/>
              <a:t> </a:t>
            </a:r>
            <a:r>
              <a:rPr kumimoji="1" lang="en-US" altLang="zh-CN" dirty="0"/>
              <a:t>rekey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respect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proper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f</a:t>
            </a:r>
            <a:r>
              <a:rPr kumimoji="1" lang="zh-CN" altLang="en-US" dirty="0"/>
              <a:t> </a:t>
            </a:r>
            <a:r>
              <a:rPr kumimoji="1" lang="en-US" altLang="zh-CN" dirty="0"/>
              <a:t>chosen</a:t>
            </a:r>
            <a:r>
              <a:rPr kumimoji="1" lang="zh-CN" altLang="en-US" dirty="0"/>
              <a:t> </a:t>
            </a:r>
            <a:r>
              <a:rPr kumimoji="1" lang="en-US" altLang="zh-CN" dirty="0"/>
              <a:t>by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herself.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Then,</a:t>
            </a:r>
            <a:r>
              <a:rPr kumimoji="1" lang="zh-CN" altLang="en-US" dirty="0"/>
              <a:t> </a:t>
            </a:r>
            <a:r>
              <a:rPr kumimoji="1" lang="en-US" altLang="zh-CN" dirty="0"/>
              <a:t>she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sends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fine-grained</a:t>
            </a:r>
            <a:r>
              <a:rPr kumimoji="1" lang="zh-CN" altLang="en-US" dirty="0"/>
              <a:t> </a:t>
            </a:r>
            <a:r>
              <a:rPr kumimoji="1" lang="en-US" altLang="zh-CN" dirty="0"/>
              <a:t>rekey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proxy.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fine-grained</a:t>
            </a:r>
            <a:r>
              <a:rPr kumimoji="1" lang="zh-CN" altLang="en-US" dirty="0"/>
              <a:t> </a:t>
            </a:r>
            <a:r>
              <a:rPr kumimoji="1" lang="en-US" altLang="zh-CN" dirty="0"/>
              <a:t>re-encryption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algorithm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invoked</a:t>
            </a:r>
            <a:r>
              <a:rPr kumimoji="1" lang="zh-CN" altLang="en-US" dirty="0"/>
              <a:t> </a:t>
            </a:r>
            <a:r>
              <a:rPr kumimoji="1" lang="en-US" altLang="zh-CN" dirty="0"/>
              <a:t>by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proxy</a:t>
            </a:r>
            <a:r>
              <a:rPr kumimoji="1" lang="zh-CN" altLang="en-US" dirty="0"/>
              <a:t> </a:t>
            </a:r>
            <a:r>
              <a:rPr kumimoji="1" lang="en-US" altLang="zh-CN" dirty="0"/>
              <a:t>Polly.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algorithm,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proxy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convert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ciphertext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Alice</a:t>
            </a:r>
            <a:r>
              <a:rPr kumimoji="1" lang="zh-CN" altLang="en-US" dirty="0"/>
              <a:t> </a:t>
            </a:r>
            <a:r>
              <a:rPr kumimoji="1" lang="en-US" altLang="zh-CN" dirty="0"/>
              <a:t>encrypting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m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ciphertext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Bob</a:t>
            </a:r>
            <a:r>
              <a:rPr kumimoji="1" lang="zh-CN" altLang="en-US" dirty="0"/>
              <a:t> </a:t>
            </a:r>
            <a:r>
              <a:rPr kumimoji="1" lang="en-US" altLang="zh-CN" dirty="0"/>
              <a:t>now</a:t>
            </a:r>
            <a:r>
              <a:rPr kumimoji="1" lang="zh-CN" altLang="en-US" dirty="0"/>
              <a:t> </a:t>
            </a:r>
            <a:r>
              <a:rPr kumimoji="1" lang="en-US" altLang="zh-CN" dirty="0"/>
              <a:t>encrypting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f(m), instead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whole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message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m.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08B62-85BD-2A4C-B572-22AB35070478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93195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F70BF1-3420-4E07-897E-DE44EFF70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CF376A-6EE8-43F3-88C2-62826F98B1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44E58F-50E9-44DF-8962-C3E098D62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EDF2-118D-4C09-B455-E15CB1199234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3CA464-FC2E-4F98-A1DA-A2EEF1DEF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6822CA-A36D-4009-AD48-4FEB80F9D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AC9B-7288-4EDB-8DC7-2DAC4967A7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743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A16B6B-16DC-4962-A430-0185623AC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8BD7650-2A86-4E39-8FE2-4179D3D20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7CE8F4-DA1C-4843-B9D2-4C74C741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EDF2-118D-4C09-B455-E15CB1199234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6EF819-F6F3-43FB-A514-5BBAC7662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0D9038-9CB3-41AE-9DC3-32832EC16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AC9B-7288-4EDB-8DC7-2DAC4967A7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341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33A9438-35EE-4331-9052-BF8B2CDFD7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F18F654-DE51-4254-B6C6-1D69B76A6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010815-F8EF-4025-B382-1A55677A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EDF2-118D-4C09-B455-E15CB1199234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E80437-B480-4335-81CE-9F2AAC27C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224B1C-1411-4725-8D7A-CE6D1D25D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AC9B-7288-4EDB-8DC7-2DAC4967A7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83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DE8317-B9C2-47BE-85A2-7036BA5DE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84CD10-C97A-4132-87A0-30F006A74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19D9FA-62D8-42BE-950B-DE5C0F84B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EDF2-118D-4C09-B455-E15CB1199234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673FD7-E045-42E6-9F98-24ADC4EA8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53498D-1CE7-4819-8506-513C45DA2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AC9B-7288-4EDB-8DC7-2DAC4967A7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787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7BD6D2-9FF7-4B86-B1DF-24490354A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8898321-0261-4315-8740-2610989D4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282754-369F-4DB1-927F-AC1F449A8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EDF2-118D-4C09-B455-E15CB1199234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4D0EAB-7AA1-4543-A93C-B350DE577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AD3BB1-025D-4122-8EE0-F1B236040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AC9B-7288-4EDB-8DC7-2DAC4967A7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02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DD4BB3-E901-4702-BFC2-DE55D7DAD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CD7AD7-E272-4251-B97C-C0ABA2F433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E96F179-326B-4384-9646-81ACFF3EB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9920237-0B4C-4CE3-AD71-CF153459A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EDF2-118D-4C09-B455-E15CB1199234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F52DBEB-C4FC-4D79-9E77-5BB104B6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DE66CAB-E1DA-49A5-A763-2E59B4EB1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AC9B-7288-4EDB-8DC7-2DAC4967A7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321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1529D8-B43F-4481-8672-41C767CE2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19FC337-C283-423A-B2DB-584A81938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560F677-DA4D-45BB-92FE-CD5468169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6C8AEAC-CB7B-4150-9EC0-58DEC9F489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D730229-F471-4642-8D2E-7C37F53F3A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036FBDF-8FE6-44C8-894C-5988EAA6D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EDF2-118D-4C09-B455-E15CB1199234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5A94136-BA37-406B-8F34-6B7E3C04D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84E2820-B8B1-4690-B95C-320C26E2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AC9B-7288-4EDB-8DC7-2DAC4967A7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449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E5CCD8-A874-41C3-B869-9AD2F14B7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E1342EA-271E-4094-91D6-85F09E3C5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EDF2-118D-4C09-B455-E15CB1199234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C964F02-3CB8-4008-9307-EC8E008D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11B0BE6-D93B-4EA1-B340-96B7B1A62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AC9B-7288-4EDB-8DC7-2DAC4967A7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327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C99615D-3D7A-48F5-A021-9D54E7E61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EDF2-118D-4C09-B455-E15CB1199234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8653A76-DCD5-43B1-ACD4-036E25EAF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25C577B-AC7C-4844-AD72-B9FE2C86D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AC9B-7288-4EDB-8DC7-2DAC4967A7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1161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4D862C-A935-409C-90BA-098347161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1BED19-FF1B-43A2-AAE5-D9FFB4B40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B4B9CA6-6317-4D9B-B67A-98CD3B710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9D3388-99DE-482E-ADFF-A9D67236E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EDF2-118D-4C09-B455-E15CB1199234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407B19B-0BEB-4279-82D6-FF616D684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DBEC71-B032-482C-BD2F-CC51B8FDE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AC9B-7288-4EDB-8DC7-2DAC4967A7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49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8E3804-638F-416F-B03A-D502E59CF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0833999-B097-451A-A30D-D70E942F5E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AD3D49A-1C86-41A4-A3CA-12B26875A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CF8270B-0075-42BB-97EF-26A285E5A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EDF2-118D-4C09-B455-E15CB1199234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20707E7-312F-4357-AF36-1BB3EC473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DFBD246-62DF-4FB4-9304-9939560C4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AC9B-7288-4EDB-8DC7-2DAC4967A7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50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048A928-930D-4592-8476-7A4B93B73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4D7D6E5-56EB-4CFC-9B37-41295C808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041A33-8C9A-40C1-8E9F-A7B8A1F5E2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7EDF2-118D-4C09-B455-E15CB1199234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275561-46B7-4336-AF2E-038C60ACAF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E29109-67F8-4567-A37D-37A393E91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3AC9B-7288-4EDB-8DC7-2DAC4967A7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39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13" Type="http://schemas.openxmlformats.org/officeDocument/2006/relationships/image" Target="../media/image510.png"/><Relationship Id="rId18" Type="http://schemas.openxmlformats.org/officeDocument/2006/relationships/image" Target="../media/image56.png"/><Relationship Id="rId3" Type="http://schemas.openxmlformats.org/officeDocument/2006/relationships/image" Target="../media/image4.png"/><Relationship Id="rId21" Type="http://schemas.openxmlformats.org/officeDocument/2006/relationships/image" Target="../media/image59.png"/><Relationship Id="rId7" Type="http://schemas.openxmlformats.org/officeDocument/2006/relationships/image" Target="../media/image450.png"/><Relationship Id="rId12" Type="http://schemas.openxmlformats.org/officeDocument/2006/relationships/image" Target="../media/image500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40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11" Type="http://schemas.openxmlformats.org/officeDocument/2006/relationships/image" Target="../media/image490.png"/><Relationship Id="rId5" Type="http://schemas.openxmlformats.org/officeDocument/2006/relationships/image" Target="../media/image51.png"/><Relationship Id="rId15" Type="http://schemas.openxmlformats.org/officeDocument/2006/relationships/image" Target="../media/image530.png"/><Relationship Id="rId10" Type="http://schemas.openxmlformats.org/officeDocument/2006/relationships/image" Target="../media/image480.png"/><Relationship Id="rId19" Type="http://schemas.openxmlformats.org/officeDocument/2006/relationships/image" Target="../media/image57.png"/><Relationship Id="rId4" Type="http://schemas.openxmlformats.org/officeDocument/2006/relationships/image" Target="../media/image48.png"/><Relationship Id="rId9" Type="http://schemas.openxmlformats.org/officeDocument/2006/relationships/image" Target="../media/image470.png"/><Relationship Id="rId14" Type="http://schemas.openxmlformats.org/officeDocument/2006/relationships/image" Target="../media/image5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4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41.png"/><Relationship Id="rId10" Type="http://schemas.openxmlformats.org/officeDocument/2006/relationships/image" Target="../media/image48.png"/><Relationship Id="rId4" Type="http://schemas.openxmlformats.org/officeDocument/2006/relationships/image" Target="../media/image40.png"/><Relationship Id="rId9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9.png"/><Relationship Id="rId15" Type="http://schemas.openxmlformats.org/officeDocument/2006/relationships/image" Target="../media/image72.png"/><Relationship Id="rId10" Type="http://schemas.openxmlformats.org/officeDocument/2006/relationships/image" Target="../media/image52.png"/><Relationship Id="rId4" Type="http://schemas.openxmlformats.org/officeDocument/2006/relationships/image" Target="../media/image5.png"/><Relationship Id="rId9" Type="http://schemas.openxmlformats.org/officeDocument/2006/relationships/image" Target="../media/image67.png"/><Relationship Id="rId14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54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4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6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9.png"/><Relationship Id="rId4" Type="http://schemas.openxmlformats.org/officeDocument/2006/relationships/image" Target="../media/image8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1.png"/><Relationship Id="rId4" Type="http://schemas.openxmlformats.org/officeDocument/2006/relationships/image" Target="../media/image53.pn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4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86.png"/><Relationship Id="rId4" Type="http://schemas.openxmlformats.org/officeDocument/2006/relationships/image" Target="../media/image79.png"/><Relationship Id="rId9" Type="http://schemas.openxmlformats.org/officeDocument/2006/relationships/image" Target="../media/image9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0.png"/><Relationship Id="rId3" Type="http://schemas.openxmlformats.org/officeDocument/2006/relationships/image" Target="../media/image4.png"/><Relationship Id="rId7" Type="http://schemas.openxmlformats.org/officeDocument/2006/relationships/image" Target="../media/image89.png"/><Relationship Id="rId12" Type="http://schemas.openxmlformats.org/officeDocument/2006/relationships/image" Target="../media/image99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8.png"/><Relationship Id="rId5" Type="http://schemas.openxmlformats.org/officeDocument/2006/relationships/image" Target="../media/image88.png"/><Relationship Id="rId15" Type="http://schemas.openxmlformats.org/officeDocument/2006/relationships/image" Target="../media/image101.png"/><Relationship Id="rId10" Type="http://schemas.openxmlformats.org/officeDocument/2006/relationships/image" Target="../media/image97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5.png"/><Relationship Id="rId18" Type="http://schemas.openxmlformats.org/officeDocument/2006/relationships/image" Target="../media/image113.png"/><Relationship Id="rId3" Type="http://schemas.openxmlformats.org/officeDocument/2006/relationships/image" Target="../media/image4.png"/><Relationship Id="rId7" Type="http://schemas.openxmlformats.org/officeDocument/2006/relationships/image" Target="../media/image89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6.png"/><Relationship Id="rId5" Type="http://schemas.openxmlformats.org/officeDocument/2006/relationships/image" Target="../media/image88.png"/><Relationship Id="rId15" Type="http://schemas.openxmlformats.org/officeDocument/2006/relationships/image" Target="../media/image110.png"/><Relationship Id="rId10" Type="http://schemas.openxmlformats.org/officeDocument/2006/relationships/image" Target="../media/image105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0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4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74.png"/><Relationship Id="rId10" Type="http://schemas.openxmlformats.org/officeDocument/2006/relationships/image" Target="../media/image95.png"/><Relationship Id="rId4" Type="http://schemas.openxmlformats.org/officeDocument/2006/relationships/image" Target="../media/image73.png"/><Relationship Id="rId9" Type="http://schemas.openxmlformats.org/officeDocument/2006/relationships/image" Target="../media/image9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6.png"/><Relationship Id="rId3" Type="http://schemas.openxmlformats.org/officeDocument/2006/relationships/image" Target="../media/image4.png"/><Relationship Id="rId7" Type="http://schemas.openxmlformats.org/officeDocument/2006/relationships/image" Target="../media/image89.png"/><Relationship Id="rId12" Type="http://schemas.openxmlformats.org/officeDocument/2006/relationships/image" Target="../media/image125.png"/><Relationship Id="rId17" Type="http://schemas.openxmlformats.org/officeDocument/2006/relationships/image" Target="../media/image109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24.png"/><Relationship Id="rId5" Type="http://schemas.openxmlformats.org/officeDocument/2006/relationships/image" Target="../media/image88.png"/><Relationship Id="rId15" Type="http://schemas.openxmlformats.org/officeDocument/2006/relationships/image" Target="../media/image127.png"/><Relationship Id="rId10" Type="http://schemas.openxmlformats.org/officeDocument/2006/relationships/image" Target="../media/image123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15.png"/><Relationship Id="rId18" Type="http://schemas.openxmlformats.org/officeDocument/2006/relationships/image" Target="../media/image137.png"/><Relationship Id="rId3" Type="http://schemas.openxmlformats.org/officeDocument/2006/relationships/image" Target="../media/image4.png"/><Relationship Id="rId21" Type="http://schemas.openxmlformats.org/officeDocument/2006/relationships/image" Target="../media/image116.png"/><Relationship Id="rId7" Type="http://schemas.openxmlformats.org/officeDocument/2006/relationships/image" Target="../media/image131.png"/><Relationship Id="rId12" Type="http://schemas.openxmlformats.org/officeDocument/2006/relationships/image" Target="../media/image133.png"/><Relationship Id="rId17" Type="http://schemas.openxmlformats.org/officeDocument/2006/relationships/image" Target="../media/image136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35.png"/><Relationship Id="rId20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89.png"/><Relationship Id="rId5" Type="http://schemas.openxmlformats.org/officeDocument/2006/relationships/image" Target="../media/image9.png"/><Relationship Id="rId15" Type="http://schemas.openxmlformats.org/officeDocument/2006/relationships/image" Target="../media/image90.png"/><Relationship Id="rId10" Type="http://schemas.openxmlformats.org/officeDocument/2006/relationships/image" Target="../media/image132.png"/><Relationship Id="rId19" Type="http://schemas.openxmlformats.org/officeDocument/2006/relationships/image" Target="../media/image138.png"/><Relationship Id="rId4" Type="http://schemas.openxmlformats.org/officeDocument/2006/relationships/image" Target="../media/image5.png"/><Relationship Id="rId9" Type="http://schemas.openxmlformats.org/officeDocument/2006/relationships/image" Target="../media/image88.png"/><Relationship Id="rId14" Type="http://schemas.openxmlformats.org/officeDocument/2006/relationships/image" Target="../media/image13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4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47.png"/><Relationship Id="rId3" Type="http://schemas.openxmlformats.org/officeDocument/2006/relationships/image" Target="../media/image93.png"/><Relationship Id="rId7" Type="http://schemas.openxmlformats.org/officeDocument/2006/relationships/image" Target="../media/image11.png"/><Relationship Id="rId12" Type="http://schemas.openxmlformats.org/officeDocument/2006/relationships/image" Target="../media/image140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45.png"/><Relationship Id="rId5" Type="http://schemas.openxmlformats.org/officeDocument/2006/relationships/image" Target="../media/image19.png"/><Relationship Id="rId15" Type="http://schemas.openxmlformats.org/officeDocument/2006/relationships/image" Target="../media/image149.png"/><Relationship Id="rId10" Type="http://schemas.openxmlformats.org/officeDocument/2006/relationships/image" Target="../media/image144.png"/><Relationship Id="rId4" Type="http://schemas.openxmlformats.org/officeDocument/2006/relationships/image" Target="../media/image4.png"/><Relationship Id="rId9" Type="http://schemas.openxmlformats.org/officeDocument/2006/relationships/image" Target="../media/image143.png"/><Relationship Id="rId14" Type="http://schemas.openxmlformats.org/officeDocument/2006/relationships/image" Target="../media/image1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12" Type="http://schemas.openxmlformats.org/officeDocument/2006/relationships/image" Target="../media/image27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image" Target="../media/image12.png"/><Relationship Id="rId5" Type="http://schemas.openxmlformats.org/officeDocument/2006/relationships/image" Target="../media/image230.png"/><Relationship Id="rId15" Type="http://schemas.openxmlformats.org/officeDocument/2006/relationships/image" Target="../media/image29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60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3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43.png"/><Relationship Id="rId18" Type="http://schemas.openxmlformats.org/officeDocument/2006/relationships/image" Target="../media/image38.png"/><Relationship Id="rId3" Type="http://schemas.openxmlformats.org/officeDocument/2006/relationships/image" Target="../media/image4.png"/><Relationship Id="rId21" Type="http://schemas.openxmlformats.org/officeDocument/2006/relationships/image" Target="../media/image15.png"/><Relationship Id="rId7" Type="http://schemas.openxmlformats.org/officeDocument/2006/relationships/image" Target="../media/image39.png"/><Relationship Id="rId12" Type="http://schemas.openxmlformats.org/officeDocument/2006/relationships/image" Target="../media/image9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6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251.png"/><Relationship Id="rId15" Type="http://schemas.openxmlformats.org/officeDocument/2006/relationships/image" Target="../media/image45.png"/><Relationship Id="rId10" Type="http://schemas.openxmlformats.org/officeDocument/2006/relationships/image" Target="../media/image42.png"/><Relationship Id="rId19" Type="http://schemas.openxmlformats.org/officeDocument/2006/relationships/image" Target="../media/image12.png"/><Relationship Id="rId4" Type="http://schemas.openxmlformats.org/officeDocument/2006/relationships/image" Target="../media/image35.png"/><Relationship Id="rId9" Type="http://schemas.openxmlformats.org/officeDocument/2006/relationships/image" Target="../media/image37.png"/><Relationship Id="rId14" Type="http://schemas.openxmlformats.org/officeDocument/2006/relationships/image" Target="../media/image44.png"/><Relationship Id="rId22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604889D6-4F94-7647-B9CE-F6FB983217AF}"/>
              </a:ext>
            </a:extLst>
          </p:cNvPr>
          <p:cNvSpPr/>
          <p:nvPr/>
        </p:nvSpPr>
        <p:spPr>
          <a:xfrm>
            <a:off x="0" y="1874469"/>
            <a:ext cx="12192000" cy="4983532"/>
          </a:xfrm>
          <a:prstGeom prst="rect">
            <a:avLst/>
          </a:prstGeom>
          <a:solidFill>
            <a:srgbClr val="C81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8161E"/>
              </a:solidFill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AF5CA68-15DC-9C47-B281-6CBBC84326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0" y="-1250943"/>
            <a:ext cx="12192000" cy="33406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FFD49C-82A0-4341-89FB-EEFC91C80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9241" y="5908104"/>
            <a:ext cx="2220156" cy="68488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CE833E5-45F2-4F9B-BF81-9B6EE223AD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5525" y="3714909"/>
            <a:ext cx="1130169" cy="1130169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7CDF8DAC-7092-BA52-1ACA-927C7A0F40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595" y="2462731"/>
            <a:ext cx="11676809" cy="163340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b="1" dirty="0">
                <a:solidFill>
                  <a:schemeClr val="bg1"/>
                </a:solidFill>
                <a:latin typeface="Helvetica" pitchFamily="2" charset="0"/>
                <a:ea typeface="PingFang SC" panose="020B0400000000000000" pitchFamily="34" charset="-122"/>
              </a:rPr>
              <a:t>Fine-Grained Proxy Re-Encryption</a:t>
            </a:r>
            <a:r>
              <a:rPr lang="zh-CN" altLang="en-US" sz="4400" b="1" dirty="0">
                <a:solidFill>
                  <a:schemeClr val="bg1"/>
                </a:solidFill>
                <a:latin typeface="Helvetica" pitchFamily="2" charset="0"/>
                <a:ea typeface="PingFang SC" panose="020B0400000000000000" pitchFamily="34" charset="-122"/>
              </a:rPr>
              <a:t>：</a:t>
            </a:r>
            <a:br>
              <a:rPr lang="en-US" altLang="zh-CN" sz="4400" b="1" dirty="0">
                <a:solidFill>
                  <a:schemeClr val="bg1"/>
                </a:solidFill>
                <a:latin typeface="Helvetica" pitchFamily="2" charset="0"/>
                <a:ea typeface="PingFang SC" panose="020B0400000000000000" pitchFamily="34" charset="-122"/>
              </a:rPr>
            </a:br>
            <a:r>
              <a:rPr lang="en-US" altLang="zh-CN" sz="4000" b="1" dirty="0">
                <a:solidFill>
                  <a:schemeClr val="bg1"/>
                </a:solidFill>
                <a:latin typeface="Helvetica" pitchFamily="2" charset="0"/>
                <a:ea typeface="PingFang SC" panose="020B0400000000000000" pitchFamily="34" charset="-122"/>
              </a:rPr>
              <a:t>Definitions &amp; Constructions from LWE</a:t>
            </a:r>
            <a:endParaRPr lang="zh-CN" altLang="en-US" sz="4400" b="1" dirty="0">
              <a:solidFill>
                <a:schemeClr val="bg1"/>
              </a:solidFill>
              <a:latin typeface="Helvetica" pitchFamily="2" charset="0"/>
              <a:ea typeface="PingFang SC" panose="020B0400000000000000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0BDDEDC-440D-3D2C-599B-C6B1631E60CD}"/>
              </a:ext>
            </a:extLst>
          </p:cNvPr>
          <p:cNvSpPr txBox="1"/>
          <p:nvPr/>
        </p:nvSpPr>
        <p:spPr>
          <a:xfrm>
            <a:off x="1416206" y="4700124"/>
            <a:ext cx="9448439" cy="1550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b="1" u="sng" dirty="0" err="1">
                <a:solidFill>
                  <a:schemeClr val="bg1"/>
                </a:solidFill>
                <a:latin typeface="Helvetica" pitchFamily="2" charset="0"/>
                <a:ea typeface="PingFang SC" panose="020B0400000000000000" pitchFamily="34" charset="-122"/>
              </a:rPr>
              <a:t>Yunxiao</a:t>
            </a:r>
            <a:r>
              <a:rPr lang="en-US" altLang="zh-CN" sz="2800" b="1" u="sng" dirty="0">
                <a:solidFill>
                  <a:schemeClr val="bg1"/>
                </a:solidFill>
                <a:latin typeface="Helvetica" pitchFamily="2" charset="0"/>
                <a:ea typeface="PingFang SC" panose="020B0400000000000000" pitchFamily="34" charset="-122"/>
              </a:rPr>
              <a:t> Zhou</a:t>
            </a:r>
            <a:r>
              <a:rPr lang="en-US" altLang="zh-CN" sz="2800" b="1" dirty="0">
                <a:solidFill>
                  <a:schemeClr val="bg1"/>
                </a:solidFill>
                <a:latin typeface="Helvetica" pitchFamily="2" charset="0"/>
                <a:ea typeface="PingFang SC" panose="020B0400000000000000" pitchFamily="34" charset="-122"/>
              </a:rPr>
              <a:t>, </a:t>
            </a:r>
            <a:r>
              <a:rPr lang="en-US" altLang="zh-CN" sz="2800" b="1" dirty="0" err="1">
                <a:solidFill>
                  <a:schemeClr val="bg1"/>
                </a:solidFill>
                <a:latin typeface="Helvetica" pitchFamily="2" charset="0"/>
                <a:ea typeface="PingFang SC" panose="020B0400000000000000" pitchFamily="34" charset="-122"/>
              </a:rPr>
              <a:t>Shengli</a:t>
            </a:r>
            <a:r>
              <a:rPr lang="zh-CN" altLang="en-US" sz="2800" b="1" dirty="0">
                <a:solidFill>
                  <a:schemeClr val="bg1"/>
                </a:solidFill>
                <a:latin typeface="Helvetica" pitchFamily="2" charset="0"/>
                <a:ea typeface="PingFang SC" panose="020B0400000000000000" pitchFamily="34" charset="-122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latin typeface="Helvetica" pitchFamily="2" charset="0"/>
                <a:ea typeface="PingFang SC" panose="020B0400000000000000" pitchFamily="34" charset="-122"/>
              </a:rPr>
              <a:t>Liu,</a:t>
            </a:r>
            <a:r>
              <a:rPr lang="zh-CN" altLang="en-US" sz="2800" b="1" dirty="0">
                <a:solidFill>
                  <a:schemeClr val="bg1"/>
                </a:solidFill>
                <a:latin typeface="Helvetica" pitchFamily="2" charset="0"/>
                <a:ea typeface="PingFang SC" panose="020B0400000000000000" pitchFamily="34" charset="-122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latin typeface="Helvetica" pitchFamily="2" charset="0"/>
                <a:ea typeface="PingFang SC" panose="020B0400000000000000" pitchFamily="34" charset="-122"/>
              </a:rPr>
              <a:t>Shuai</a:t>
            </a:r>
            <a:r>
              <a:rPr lang="zh-CN" altLang="en-US" sz="2800" b="1" dirty="0">
                <a:solidFill>
                  <a:schemeClr val="bg1"/>
                </a:solidFill>
                <a:latin typeface="Helvetica" pitchFamily="2" charset="0"/>
                <a:ea typeface="PingFang SC" panose="020B0400000000000000" pitchFamily="34" charset="-122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latin typeface="Helvetica" pitchFamily="2" charset="0"/>
                <a:ea typeface="PingFang SC" panose="020B0400000000000000" pitchFamily="34" charset="-122"/>
              </a:rPr>
              <a:t>Han,</a:t>
            </a:r>
            <a:r>
              <a:rPr lang="zh-CN" altLang="en-US" sz="2800" b="1" dirty="0">
                <a:solidFill>
                  <a:schemeClr val="bg1"/>
                </a:solidFill>
                <a:latin typeface="Helvetica" pitchFamily="2" charset="0"/>
                <a:ea typeface="PingFang SC" panose="020B0400000000000000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Helvetica" pitchFamily="2" charset="0"/>
                <a:ea typeface="PingFang SC" panose="020B0400000000000000" pitchFamily="34" charset="-122"/>
              </a:rPr>
              <a:t>Haibin</a:t>
            </a:r>
            <a:r>
              <a:rPr lang="en-US" altLang="zh-CN" sz="2800" b="1" dirty="0">
                <a:solidFill>
                  <a:schemeClr val="bg1"/>
                </a:solidFill>
                <a:latin typeface="Helvetica" pitchFamily="2" charset="0"/>
                <a:ea typeface="PingFang SC" panose="020B0400000000000000" pitchFamily="34" charset="-122"/>
              </a:rPr>
              <a:t> Zhang</a:t>
            </a:r>
          </a:p>
          <a:p>
            <a:pPr algn="ctr">
              <a:lnSpc>
                <a:spcPct val="110000"/>
              </a:lnSpc>
            </a:pPr>
            <a:endParaRPr lang="zh-CN" altLang="en-US" sz="600" b="1" dirty="0">
              <a:solidFill>
                <a:schemeClr val="bg1"/>
              </a:solidFill>
              <a:latin typeface="Helvetica" pitchFamily="2" charset="0"/>
              <a:ea typeface="PingFang SC" panose="020B0400000000000000" pitchFamily="34" charset="-122"/>
            </a:endParaRPr>
          </a:p>
          <a:p>
            <a:pPr algn="ctr">
              <a:lnSpc>
                <a:spcPct val="11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Helvetica" pitchFamily="2" charset="0"/>
                <a:ea typeface="PingFang SC" panose="020B0400000000000000" pitchFamily="34" charset="-122"/>
              </a:rPr>
              <a:t>Shanghai</a:t>
            </a:r>
            <a:r>
              <a:rPr lang="zh-CN" altLang="en-US" sz="2400" b="1" dirty="0">
                <a:solidFill>
                  <a:schemeClr val="bg1"/>
                </a:solidFill>
                <a:latin typeface="Helvetica" pitchFamily="2" charset="0"/>
                <a:ea typeface="PingFang SC" panose="020B0400000000000000" pitchFamily="34" charset="-122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Helvetica" pitchFamily="2" charset="0"/>
                <a:ea typeface="PingFang SC" panose="020B0400000000000000" pitchFamily="34" charset="-122"/>
              </a:rPr>
              <a:t>Jiao</a:t>
            </a:r>
            <a:r>
              <a:rPr lang="zh-CN" altLang="en-US" sz="2400" b="1" dirty="0">
                <a:solidFill>
                  <a:schemeClr val="bg1"/>
                </a:solidFill>
                <a:latin typeface="Helvetica" pitchFamily="2" charset="0"/>
                <a:ea typeface="PingFang SC" panose="020B0400000000000000" pitchFamily="34" charset="-122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Helvetica" pitchFamily="2" charset="0"/>
                <a:ea typeface="PingFang SC" panose="020B0400000000000000" pitchFamily="34" charset="-122"/>
              </a:rPr>
              <a:t>Tong</a:t>
            </a:r>
            <a:r>
              <a:rPr lang="zh-CN" altLang="en-US" sz="2400" b="1" dirty="0">
                <a:solidFill>
                  <a:schemeClr val="bg1"/>
                </a:solidFill>
                <a:latin typeface="Helvetica" pitchFamily="2" charset="0"/>
                <a:ea typeface="PingFang SC" panose="020B0400000000000000" pitchFamily="34" charset="-122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Helvetica" pitchFamily="2" charset="0"/>
                <a:ea typeface="PingFang SC" panose="020B0400000000000000" pitchFamily="34" charset="-122"/>
              </a:rPr>
              <a:t>University, Beijing Institute of Technology</a:t>
            </a:r>
          </a:p>
          <a:p>
            <a:pPr algn="ctr">
              <a:lnSpc>
                <a:spcPct val="110000"/>
              </a:lnSpc>
            </a:pPr>
            <a:r>
              <a:rPr lang="zh-CN" altLang="en-US" sz="600" b="1" dirty="0">
                <a:solidFill>
                  <a:schemeClr val="bg1"/>
                </a:solidFill>
                <a:latin typeface="Helvetica" pitchFamily="2" charset="0"/>
                <a:ea typeface="PingFang SC" panose="020B0400000000000000" pitchFamily="34" charset="-122"/>
              </a:rPr>
              <a:t> </a:t>
            </a:r>
            <a:endParaRPr lang="en-US" altLang="zh-CN" sz="600" b="1" dirty="0">
              <a:solidFill>
                <a:schemeClr val="bg1"/>
              </a:solidFill>
              <a:latin typeface="Helvetica" pitchFamily="2" charset="0"/>
              <a:ea typeface="PingFang SC" panose="020B0400000000000000" pitchFamily="34" charset="-122"/>
            </a:endParaRPr>
          </a:p>
          <a:p>
            <a:pPr algn="ctr">
              <a:lnSpc>
                <a:spcPct val="110000"/>
              </a:lnSpc>
            </a:pPr>
            <a:r>
              <a:rPr lang="en-US" altLang="zh-CN" sz="2400" b="1" dirty="0" err="1">
                <a:solidFill>
                  <a:schemeClr val="bg1"/>
                </a:solidFill>
                <a:latin typeface="Helvetica" pitchFamily="2" charset="0"/>
                <a:ea typeface="PingFang SC" panose="020B0400000000000000" pitchFamily="34" charset="-122"/>
              </a:rPr>
              <a:t>Asiacrypt</a:t>
            </a:r>
            <a:r>
              <a:rPr lang="zh-CN" altLang="en-US" sz="2400" b="1" dirty="0">
                <a:solidFill>
                  <a:schemeClr val="bg1"/>
                </a:solidFill>
                <a:latin typeface="Helvetica" pitchFamily="2" charset="0"/>
                <a:ea typeface="PingFang SC" panose="020B0400000000000000" pitchFamily="34" charset="-122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Helvetica" pitchFamily="2" charset="0"/>
                <a:ea typeface="PingFang SC" panose="020B0400000000000000" pitchFamily="34" charset="-122"/>
              </a:rPr>
              <a:t>2023,</a:t>
            </a:r>
            <a:r>
              <a:rPr lang="zh-CN" altLang="en-US" sz="2400" b="1" dirty="0">
                <a:solidFill>
                  <a:schemeClr val="bg1"/>
                </a:solidFill>
                <a:latin typeface="Helvetica" pitchFamily="2" charset="0"/>
                <a:ea typeface="PingFang SC" panose="020B0400000000000000" pitchFamily="34" charset="-122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Helvetica" pitchFamily="2" charset="0"/>
                <a:ea typeface="PingFang SC" panose="020B0400000000000000" pitchFamily="34" charset="-122"/>
              </a:rPr>
              <a:t>Guangzhou,</a:t>
            </a:r>
            <a:r>
              <a:rPr lang="zh-CN" altLang="en-US" sz="2400" b="1" dirty="0">
                <a:solidFill>
                  <a:schemeClr val="bg1"/>
                </a:solidFill>
                <a:latin typeface="Helvetica" pitchFamily="2" charset="0"/>
                <a:ea typeface="PingFang SC" panose="020B0400000000000000" pitchFamily="34" charset="-122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Helvetica" pitchFamily="2" charset="0"/>
                <a:ea typeface="PingFang SC" panose="020B0400000000000000" pitchFamily="34" charset="-122"/>
              </a:rPr>
              <a:t>China</a:t>
            </a:r>
          </a:p>
        </p:txBody>
      </p:sp>
    </p:spTree>
    <p:extLst>
      <p:ext uri="{BB962C8B-B14F-4D97-AF65-F5344CB8AC3E}">
        <p14:creationId xmlns:p14="http://schemas.microsoft.com/office/powerpoint/2010/main" val="2859806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7">
            <a:extLst>
              <a:ext uri="{FF2B5EF4-FFF2-40B4-BE49-F238E27FC236}">
                <a16:creationId xmlns:a16="http://schemas.microsoft.com/office/drawing/2014/main" id="{025F2970-0340-9749-AFD1-1CBB81140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190"/>
            <a:ext cx="12192000" cy="806023"/>
          </a:xfrm>
          <a:prstGeom prst="rect">
            <a:avLst/>
          </a:prstGeom>
        </p:spPr>
      </p:pic>
      <p:sp>
        <p:nvSpPr>
          <p:cNvPr id="39" name="Rectangle 4">
            <a:extLst>
              <a:ext uri="{FF2B5EF4-FFF2-40B4-BE49-F238E27FC236}">
                <a16:creationId xmlns:a16="http://schemas.microsoft.com/office/drawing/2014/main" id="{C7E0297B-1149-1142-8B7F-DEDEE197E441}"/>
              </a:ext>
            </a:extLst>
          </p:cNvPr>
          <p:cNvSpPr/>
          <p:nvPr/>
        </p:nvSpPr>
        <p:spPr>
          <a:xfrm>
            <a:off x="0" y="6798129"/>
            <a:ext cx="12192000" cy="61560"/>
          </a:xfrm>
          <a:prstGeom prst="rect">
            <a:avLst/>
          </a:prstGeom>
          <a:solidFill>
            <a:srgbClr val="C81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E180B3B4-83E7-F768-0866-F5A23DD27614}"/>
              </a:ext>
            </a:extLst>
          </p:cNvPr>
          <p:cNvSpPr txBox="1">
            <a:spLocks/>
          </p:cNvSpPr>
          <p:nvPr/>
        </p:nvSpPr>
        <p:spPr>
          <a:xfrm>
            <a:off x="244539" y="225382"/>
            <a:ext cx="7239626" cy="737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Fine-Grained</a:t>
            </a:r>
            <a:r>
              <a:rPr lang="en-US" altLang="zh-CN" sz="3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32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PRE: Single-Hop</a:t>
            </a:r>
            <a:endParaRPr lang="zh-CN" altLang="en-US" sz="3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A143B21-9587-6154-06E1-7AC106450811}"/>
              </a:ext>
            </a:extLst>
          </p:cNvPr>
          <p:cNvSpPr/>
          <p:nvPr/>
        </p:nvSpPr>
        <p:spPr>
          <a:xfrm>
            <a:off x="1354909" y="4371557"/>
            <a:ext cx="9213553" cy="1400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latin typeface="PingFang SC Medium" panose="020B0400000000000000" pitchFamily="34" charset="-122"/>
                <a:ea typeface="PingFang SC Medium" panose="020B0400000000000000" pitchFamily="34" charset="-122"/>
              </a:rPr>
              <a:t>In our scheme, the </a:t>
            </a:r>
            <a:r>
              <a:rPr lang="en-US" altLang="zh-CN" sz="2400" b="1" dirty="0">
                <a:solidFill>
                  <a:srgbClr val="33CCFF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first-level</a:t>
            </a:r>
            <a:r>
              <a:rPr lang="en-US" altLang="zh-CN" sz="2400" dirty="0">
                <a:latin typeface="PingFang SC Medium" panose="020B0400000000000000" pitchFamily="34" charset="-122"/>
                <a:ea typeface="PingFang SC Medium" panose="020B0400000000000000" pitchFamily="34" charset="-122"/>
              </a:rPr>
              <a:t> ciphertext </a:t>
            </a:r>
            <a:r>
              <a:rPr lang="en-US" altLang="zh-CN" sz="2400" b="1" dirty="0">
                <a:solidFill>
                  <a:srgbClr val="33CCFF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can</a:t>
            </a:r>
            <a:r>
              <a:rPr lang="en-US" altLang="zh-CN" sz="2400" dirty="0">
                <a:latin typeface="PingFang SC Medium" panose="020B0400000000000000" pitchFamily="34" charset="-122"/>
                <a:ea typeface="PingFang SC Medium" panose="020B0400000000000000" pitchFamily="34" charset="-122"/>
              </a:rPr>
              <a:t> be re-encrypted to the </a:t>
            </a:r>
            <a:r>
              <a:rPr lang="en-US" altLang="zh-CN" sz="2400" b="1" dirty="0">
                <a:solidFill>
                  <a:srgbClr val="C00000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second-level</a:t>
            </a:r>
            <a:r>
              <a:rPr lang="en-US" altLang="zh-CN" sz="2400" dirty="0">
                <a:latin typeface="PingFang SC Medium" panose="020B0400000000000000" pitchFamily="34" charset="-122"/>
                <a:ea typeface="PingFang SC Medium" panose="020B0400000000000000" pitchFamily="34" charset="-122"/>
              </a:rPr>
              <a:t> ciphertext and the </a:t>
            </a:r>
            <a:r>
              <a:rPr lang="en-US" altLang="zh-CN" sz="2400" b="1" dirty="0">
                <a:solidFill>
                  <a:srgbClr val="C00000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second-level</a:t>
            </a:r>
            <a:r>
              <a:rPr lang="en-US" altLang="zh-CN" sz="2400" dirty="0">
                <a:latin typeface="PingFang SC Medium" panose="020B0400000000000000" pitchFamily="34" charset="-122"/>
                <a:ea typeface="PingFang SC Medium" panose="020B0400000000000000" pitchFamily="34" charset="-122"/>
              </a:rPr>
              <a:t> ciphertext </a:t>
            </a:r>
            <a:r>
              <a:rPr lang="en-US" altLang="zh-CN" sz="2400" b="1" dirty="0">
                <a:solidFill>
                  <a:srgbClr val="FF0000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cannot</a:t>
            </a:r>
            <a:r>
              <a:rPr lang="en-US" altLang="zh-CN" sz="2400" dirty="0">
                <a:latin typeface="PingFang SC Medium" panose="020B0400000000000000" pitchFamily="34" charset="-122"/>
                <a:ea typeface="PingFang SC Medium" panose="020B0400000000000000" pitchFamily="34" charset="-122"/>
              </a:rPr>
              <a:t> be further re-encrypted. 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BE26E15-7271-3E23-02EC-14CF37C97E5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32" y="2262174"/>
            <a:ext cx="725287" cy="72528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3D71723-CF96-2057-D752-13A33D7BEA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708" y="2338042"/>
            <a:ext cx="725287" cy="72528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C6B6781-4F23-FA0B-AE54-CC8AEA7B540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032" y="1733532"/>
            <a:ext cx="725287" cy="72528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9F0FAD5-96D7-000B-34AB-E7FD0C49E7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031" y="2800885"/>
            <a:ext cx="725287" cy="725287"/>
          </a:xfrm>
          <a:prstGeom prst="rect">
            <a:avLst/>
          </a:prstGeom>
        </p:spPr>
      </p:pic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4D0D96BD-A183-7F48-872C-4A8229D79FA0}"/>
              </a:ext>
            </a:extLst>
          </p:cNvPr>
          <p:cNvCxnSpPr>
            <a:stCxn id="2" idx="3"/>
            <a:endCxn id="4" idx="1"/>
          </p:cNvCxnSpPr>
          <p:nvPr/>
        </p:nvCxnSpPr>
        <p:spPr>
          <a:xfrm flipV="1">
            <a:off x="2620319" y="2096176"/>
            <a:ext cx="1560713" cy="52864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9A83B733-540D-2455-0169-45F3C39F5EAE}"/>
              </a:ext>
            </a:extLst>
          </p:cNvPr>
          <p:cNvCxnSpPr>
            <a:cxnSpLocks/>
            <a:stCxn id="2" idx="3"/>
            <a:endCxn id="6" idx="1"/>
          </p:cNvCxnSpPr>
          <p:nvPr/>
        </p:nvCxnSpPr>
        <p:spPr>
          <a:xfrm>
            <a:off x="2620319" y="2624818"/>
            <a:ext cx="1560712" cy="538711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4CE7E134-B8A8-B870-9174-739F959C890A}"/>
              </a:ext>
            </a:extLst>
          </p:cNvPr>
          <p:cNvSpPr txBox="1"/>
          <p:nvPr/>
        </p:nvSpPr>
        <p:spPr>
          <a:xfrm>
            <a:off x="1659619" y="2894548"/>
            <a:ext cx="1196114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solidFill>
                  <a:schemeClr val="accent4">
                    <a:lumMod val="75000"/>
                  </a:schemeClr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first-level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A2181B8-3E54-05B7-9909-6082261A49BF}"/>
              </a:ext>
            </a:extLst>
          </p:cNvPr>
          <p:cNvSpPr txBox="1"/>
          <p:nvPr/>
        </p:nvSpPr>
        <p:spPr>
          <a:xfrm>
            <a:off x="3945617" y="2375266"/>
            <a:ext cx="1196114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solidFill>
                  <a:schemeClr val="accent4">
                    <a:lumMod val="75000"/>
                  </a:schemeClr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first-level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A529F95-19A9-2498-56F3-CB63240394E7}"/>
              </a:ext>
            </a:extLst>
          </p:cNvPr>
          <p:cNvSpPr txBox="1"/>
          <p:nvPr/>
        </p:nvSpPr>
        <p:spPr>
          <a:xfrm>
            <a:off x="3763318" y="3429208"/>
            <a:ext cx="1560712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solidFill>
                  <a:schemeClr val="accent5">
                    <a:lumMod val="75000"/>
                  </a:schemeClr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second-level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1B9560FD-48BA-2910-0973-831F0B544905}"/>
              </a:ext>
            </a:extLst>
          </p:cNvPr>
          <p:cNvSpPr/>
          <p:nvPr/>
        </p:nvSpPr>
        <p:spPr>
          <a:xfrm>
            <a:off x="2973712" y="2541212"/>
            <a:ext cx="9262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800" b="0" cap="none" spc="0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√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4170C37-5AD9-FC9E-BC60-36BE203009B6}"/>
              </a:ext>
            </a:extLst>
          </p:cNvPr>
          <p:cNvSpPr/>
          <p:nvPr/>
        </p:nvSpPr>
        <p:spPr>
          <a:xfrm>
            <a:off x="2939927" y="1839836"/>
            <a:ext cx="10039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dirty="0">
                <a:ln w="0"/>
                <a:solidFill>
                  <a:srgbClr val="FF2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×</a:t>
            </a:r>
            <a:endParaRPr lang="zh-CN" altLang="en-US" sz="5400" b="0" cap="none" spc="0" dirty="0">
              <a:ln w="0"/>
              <a:solidFill>
                <a:srgbClr val="FF2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BD2D163-EE3B-7218-62A9-5D00BFDA5D71}"/>
              </a:ext>
            </a:extLst>
          </p:cNvPr>
          <p:cNvSpPr txBox="1"/>
          <p:nvPr/>
        </p:nvSpPr>
        <p:spPr>
          <a:xfrm>
            <a:off x="6072426" y="2952581"/>
            <a:ext cx="1544782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solidFill>
                  <a:schemeClr val="accent5">
                    <a:lumMod val="75000"/>
                  </a:schemeClr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second-level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507B24A6-F7DD-512D-BB00-AD5455CF48D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118" y="1699573"/>
            <a:ext cx="725287" cy="725287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CE6253E-D138-3059-10FA-8642D77522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118" y="2714480"/>
            <a:ext cx="725287" cy="725287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65018E85-68C7-1C50-16A2-91CCD35092A6}"/>
              </a:ext>
            </a:extLst>
          </p:cNvPr>
          <p:cNvSpPr txBox="1"/>
          <p:nvPr/>
        </p:nvSpPr>
        <p:spPr>
          <a:xfrm>
            <a:off x="8784677" y="2291421"/>
            <a:ext cx="1196114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solidFill>
                  <a:schemeClr val="accent4">
                    <a:lumMod val="75000"/>
                  </a:schemeClr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first-level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E5EECFE0-E671-549E-8F83-47B8F4FEB146}"/>
              </a:ext>
            </a:extLst>
          </p:cNvPr>
          <p:cNvSpPr txBox="1"/>
          <p:nvPr/>
        </p:nvSpPr>
        <p:spPr>
          <a:xfrm>
            <a:off x="8529291" y="3332151"/>
            <a:ext cx="1680801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solidFill>
                  <a:schemeClr val="accent5">
                    <a:lumMod val="75000"/>
                  </a:schemeClr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second-level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04381085-E67D-5F1D-7B5B-9D3BFD6FB55C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7189995" y="2098443"/>
            <a:ext cx="1673227" cy="60224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>
            <a:extLst>
              <a:ext uri="{FF2B5EF4-FFF2-40B4-BE49-F238E27FC236}">
                <a16:creationId xmlns:a16="http://schemas.microsoft.com/office/drawing/2014/main" id="{8A341D4F-0C6E-8B3F-03E9-7268DC4D2879}"/>
              </a:ext>
            </a:extLst>
          </p:cNvPr>
          <p:cNvSpPr/>
          <p:nvPr/>
        </p:nvSpPr>
        <p:spPr>
          <a:xfrm>
            <a:off x="7525353" y="1906396"/>
            <a:ext cx="10039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dirty="0">
                <a:ln w="0"/>
                <a:solidFill>
                  <a:srgbClr val="FF2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×</a:t>
            </a:r>
            <a:endParaRPr lang="zh-CN" altLang="en-US" sz="5400" b="0" cap="none" spc="0" dirty="0">
              <a:ln w="0"/>
              <a:solidFill>
                <a:srgbClr val="FF2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9F597DF8-1658-E957-E15D-B1FB4A6B9F28}"/>
              </a:ext>
            </a:extLst>
          </p:cNvPr>
          <p:cNvCxnSpPr>
            <a:cxnSpLocks/>
          </p:cNvCxnSpPr>
          <p:nvPr/>
        </p:nvCxnSpPr>
        <p:spPr>
          <a:xfrm flipH="1" flipV="1">
            <a:off x="5802498" y="1261178"/>
            <a:ext cx="29083" cy="3136398"/>
          </a:xfrm>
          <a:prstGeom prst="line">
            <a:avLst/>
          </a:prstGeom>
          <a:ln w="9525">
            <a:solidFill>
              <a:schemeClr val="accent6">
                <a:lumMod val="75000"/>
                <a:alpha val="3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A25A4980-84DA-54DC-F702-1100DD6104C9}"/>
              </a:ext>
            </a:extLst>
          </p:cNvPr>
          <p:cNvCxnSpPr>
            <a:cxnSpLocks/>
          </p:cNvCxnSpPr>
          <p:nvPr/>
        </p:nvCxnSpPr>
        <p:spPr>
          <a:xfrm>
            <a:off x="7172876" y="2699803"/>
            <a:ext cx="1690346" cy="44638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>
            <a:extLst>
              <a:ext uri="{FF2B5EF4-FFF2-40B4-BE49-F238E27FC236}">
                <a16:creationId xmlns:a16="http://schemas.microsoft.com/office/drawing/2014/main" id="{EC5E9945-9815-A97A-1BDD-D25374E7974C}"/>
              </a:ext>
            </a:extLst>
          </p:cNvPr>
          <p:cNvSpPr/>
          <p:nvPr/>
        </p:nvSpPr>
        <p:spPr>
          <a:xfrm>
            <a:off x="7558959" y="2463406"/>
            <a:ext cx="10039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dirty="0">
                <a:ln w="0"/>
                <a:solidFill>
                  <a:srgbClr val="FF2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×</a:t>
            </a:r>
            <a:endParaRPr lang="zh-CN" altLang="en-US" sz="5400" b="0" cap="none" spc="0" dirty="0">
              <a:ln w="0"/>
              <a:solidFill>
                <a:srgbClr val="FF2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462D6AF-B4B7-AE3F-6E79-504098993C6F}"/>
              </a:ext>
            </a:extLst>
          </p:cNvPr>
          <p:cNvSpPr txBox="1"/>
          <p:nvPr/>
        </p:nvSpPr>
        <p:spPr>
          <a:xfrm>
            <a:off x="1354909" y="5930763"/>
            <a:ext cx="6746783" cy="497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ingFang SC Medium" panose="020B0400000000000000" pitchFamily="34" charset="-122"/>
                <a:ea typeface="PingFang SC Medium" panose="020B0400000000000000" pitchFamily="34" charset="-122"/>
                <a:cs typeface="+mn-cs"/>
              </a:rPr>
              <a:t>In this way, we obtain a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PingFang SC Medium" panose="020B0400000000000000" pitchFamily="34" charset="-122"/>
                <a:ea typeface="PingFang SC Medium" panose="020B0400000000000000" pitchFamily="34" charset="-122"/>
                <a:cs typeface="+mn-cs"/>
              </a:rPr>
              <a:t>Single-Hop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ingFang SC Medium" panose="020B0400000000000000" pitchFamily="34" charset="-122"/>
                <a:ea typeface="PingFang SC Medium" panose="020B0400000000000000" pitchFamily="34" charset="-122"/>
                <a:cs typeface="+mn-cs"/>
              </a:rPr>
              <a:t> scheme.</a:t>
            </a:r>
          </a:p>
        </p:txBody>
      </p:sp>
    </p:spTree>
    <p:extLst>
      <p:ext uri="{BB962C8B-B14F-4D97-AF65-F5344CB8AC3E}">
        <p14:creationId xmlns:p14="http://schemas.microsoft.com/office/powerpoint/2010/main" val="2215967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F3B4834-EA64-4669-E8DE-D8A8893CF78B}"/>
              </a:ext>
            </a:extLst>
          </p:cNvPr>
          <p:cNvSpPr/>
          <p:nvPr/>
        </p:nvSpPr>
        <p:spPr>
          <a:xfrm>
            <a:off x="907935" y="1440081"/>
            <a:ext cx="3478695" cy="50088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DCD25D80-F5D3-5F28-E070-129B06207DB1}"/>
              </a:ext>
            </a:extLst>
          </p:cNvPr>
          <p:cNvSpPr/>
          <p:nvPr/>
        </p:nvSpPr>
        <p:spPr>
          <a:xfrm>
            <a:off x="1190190" y="2568274"/>
            <a:ext cx="2868770" cy="761362"/>
          </a:xfrm>
          <a:prstGeom prst="roundRect">
            <a:avLst>
              <a:gd name="adj" fmla="val 15116"/>
            </a:avLst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D5206000-BC6E-A5DE-36C7-F92F1AEC2A1E}"/>
              </a:ext>
            </a:extLst>
          </p:cNvPr>
          <p:cNvSpPr/>
          <p:nvPr/>
        </p:nvSpPr>
        <p:spPr>
          <a:xfrm>
            <a:off x="1190190" y="1524525"/>
            <a:ext cx="2868770" cy="731227"/>
          </a:xfrm>
          <a:prstGeom prst="roundRect">
            <a:avLst>
              <a:gd name="adj" fmla="val 15116"/>
            </a:avLst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8" name="Picture 17">
            <a:extLst>
              <a:ext uri="{FF2B5EF4-FFF2-40B4-BE49-F238E27FC236}">
                <a16:creationId xmlns:a16="http://schemas.microsoft.com/office/drawing/2014/main" id="{025F2970-0340-9749-AFD1-1CBB81140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190"/>
            <a:ext cx="12192000" cy="806023"/>
          </a:xfrm>
          <a:prstGeom prst="rect">
            <a:avLst/>
          </a:prstGeom>
        </p:spPr>
      </p:pic>
      <p:sp>
        <p:nvSpPr>
          <p:cNvPr id="39" name="Rectangle 4">
            <a:extLst>
              <a:ext uri="{FF2B5EF4-FFF2-40B4-BE49-F238E27FC236}">
                <a16:creationId xmlns:a16="http://schemas.microsoft.com/office/drawing/2014/main" id="{C7E0297B-1149-1142-8B7F-DEDEE197E441}"/>
              </a:ext>
            </a:extLst>
          </p:cNvPr>
          <p:cNvSpPr/>
          <p:nvPr/>
        </p:nvSpPr>
        <p:spPr>
          <a:xfrm>
            <a:off x="0" y="6798129"/>
            <a:ext cx="12192000" cy="61560"/>
          </a:xfrm>
          <a:prstGeom prst="rect">
            <a:avLst/>
          </a:prstGeom>
          <a:solidFill>
            <a:srgbClr val="C81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4DD0A022-2288-9F22-37AC-007C773CE7C2}"/>
              </a:ext>
            </a:extLst>
          </p:cNvPr>
          <p:cNvSpPr txBox="1">
            <a:spLocks/>
          </p:cNvSpPr>
          <p:nvPr/>
        </p:nvSpPr>
        <p:spPr>
          <a:xfrm>
            <a:off x="244539" y="225382"/>
            <a:ext cx="7239626" cy="737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Fine-Grained</a:t>
            </a:r>
            <a:r>
              <a:rPr lang="en-US" altLang="zh-CN" sz="3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32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PRE: CPA Security</a:t>
            </a:r>
            <a:endParaRPr lang="zh-CN" altLang="en-US" sz="3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BB53714-843E-2D40-F030-C10207519D10}"/>
              </a:ext>
            </a:extLst>
          </p:cNvPr>
          <p:cNvSpPr txBox="1"/>
          <p:nvPr/>
        </p:nvSpPr>
        <p:spPr>
          <a:xfrm>
            <a:off x="1829629" y="887335"/>
            <a:ext cx="1947553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Challenger</a:t>
            </a:r>
            <a:endParaRPr lang="zh-CN" altLang="en-US" sz="2000" b="1" dirty="0">
              <a:solidFill>
                <a:schemeClr val="accent6">
                  <a:lumMod val="60000"/>
                  <a:lumOff val="40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301A3FA-AD6A-A28C-7B96-8D5A7BBF97E8}"/>
              </a:ext>
            </a:extLst>
          </p:cNvPr>
          <p:cNvSpPr txBox="1"/>
          <p:nvPr/>
        </p:nvSpPr>
        <p:spPr>
          <a:xfrm>
            <a:off x="8091182" y="911397"/>
            <a:ext cx="3004036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Adversary(adaptive)</a:t>
            </a:r>
            <a:endParaRPr lang="zh-CN" altLang="en-US" sz="2000" b="1" dirty="0">
              <a:solidFill>
                <a:srgbClr val="C0000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42DC7C2-ECF8-B5F2-9D87-6C75FA68FF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249" y="962817"/>
            <a:ext cx="562597" cy="3988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079920A-31BB-2196-E212-83872CDD12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744" y="1015760"/>
            <a:ext cx="334255" cy="33425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3D158040-28AD-35B1-EDC5-D901011707B5}"/>
              </a:ext>
            </a:extLst>
          </p:cNvPr>
          <p:cNvSpPr/>
          <p:nvPr/>
        </p:nvSpPr>
        <p:spPr>
          <a:xfrm>
            <a:off x="7505524" y="1458765"/>
            <a:ext cx="3478695" cy="5008871"/>
          </a:xfrm>
          <a:prstGeom prst="rect">
            <a:avLst/>
          </a:prstGeom>
          <a:solidFill>
            <a:srgbClr val="FFEC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34CE0E7A-EA23-C373-449F-07AA090D6AD2}"/>
                  </a:ext>
                </a:extLst>
              </p:cNvPr>
              <p:cNvSpPr/>
              <p:nvPr/>
            </p:nvSpPr>
            <p:spPr>
              <a:xfrm>
                <a:off x="1238971" y="1472750"/>
                <a:ext cx="2771208" cy="7503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Setup</a:t>
                </a:r>
                <a:r>
                  <a:rPr lang="zh-CN" altLang="en-US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 → </a:t>
                </a:r>
                <a:r>
                  <a:rPr lang="en-US" altLang="zh-CN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pp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dirty="0" err="1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KGen</a:t>
                </a:r>
                <a:r>
                  <a:rPr lang="en-US" altLang="zh-CN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(pp)</a:t>
                </a:r>
                <a:r>
                  <a:rPr lang="zh-CN" altLang="en-US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 → </a:t>
                </a:r>
                <a:r>
                  <a:rPr lang="en-US" altLang="zh-CN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𝑝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𝑘</m:t>
                        </m:r>
                      </m:e>
                      <m:sup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, 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𝑠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𝑘</m:t>
                        </m:r>
                      </m:e>
                      <m:sup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  <m:t>𝑖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34CE0E7A-EA23-C373-449F-07AA090D6A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971" y="1472750"/>
                <a:ext cx="2771208" cy="750334"/>
              </a:xfrm>
              <a:prstGeom prst="rect">
                <a:avLst/>
              </a:prstGeom>
              <a:blipFill>
                <a:blip r:embed="rId6"/>
                <a:stretch>
                  <a:fillRect l="-1538" t="-813" r="-1319" b="-113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B59ADA84-85F2-67BB-D50F-C60A38254744}"/>
              </a:ext>
            </a:extLst>
          </p:cNvPr>
          <p:cNvCxnSpPr>
            <a:cxnSpLocks/>
          </p:cNvCxnSpPr>
          <p:nvPr/>
        </p:nvCxnSpPr>
        <p:spPr>
          <a:xfrm>
            <a:off x="4386630" y="2026359"/>
            <a:ext cx="312087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F5CC372-2D58-A639-F631-086981CAA5CA}"/>
                  </a:ext>
                </a:extLst>
              </p:cNvPr>
              <p:cNvSpPr txBox="1"/>
              <p:nvPr/>
            </p:nvSpPr>
            <p:spPr>
              <a:xfrm>
                <a:off x="4569369" y="1573740"/>
                <a:ext cx="2893049" cy="3879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pp</a:t>
                </a:r>
                <a:r>
                  <a:rPr lang="en-US" altLang="zh-CN" b="0" dirty="0">
                    <a:solidFill>
                      <a:schemeClr val="tx1"/>
                    </a:solidFill>
                    <a:ea typeface="PingFang SC Medium" panose="020B0400000000000000" pitchFamily="34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𝑝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𝑘</m:t>
                        </m:r>
                      </m:e>
                      <m:sup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𝑝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𝑘</m:t>
                        </m:r>
                      </m:e>
                      <m:sup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,……,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𝑝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𝑘</m:t>
                        </m:r>
                      </m:e>
                      <m:sup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F5CC372-2D58-A639-F631-086981CAA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369" y="1573740"/>
                <a:ext cx="2893049" cy="387927"/>
              </a:xfrm>
              <a:prstGeom prst="rect">
                <a:avLst/>
              </a:prstGeom>
              <a:blipFill>
                <a:blip r:embed="rId7"/>
                <a:stretch>
                  <a:fillRect l="-1899" t="-4688" b="-234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531DBF6D-1675-5BED-555B-E6103D6A6144}"/>
              </a:ext>
            </a:extLst>
          </p:cNvPr>
          <p:cNvSpPr/>
          <p:nvPr/>
        </p:nvSpPr>
        <p:spPr>
          <a:xfrm>
            <a:off x="7802717" y="2312627"/>
            <a:ext cx="2868770" cy="468451"/>
          </a:xfrm>
          <a:prstGeom prst="roundRect">
            <a:avLst>
              <a:gd name="adj" fmla="val 15116"/>
            </a:avLst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37DBD34-0013-696E-F82D-EEBB389BBED0}"/>
              </a:ext>
            </a:extLst>
          </p:cNvPr>
          <p:cNvSpPr txBox="1"/>
          <p:nvPr/>
        </p:nvSpPr>
        <p:spPr>
          <a:xfrm>
            <a:off x="7845823" y="2351987"/>
            <a:ext cx="27825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PingFang SC Medium" panose="020B0400000000000000" pitchFamily="34" charset="-122"/>
                <a:ea typeface="PingFang SC Medium" panose="020B0400000000000000" pitchFamily="34" charset="-122"/>
              </a:rPr>
              <a:t>Multiple </a:t>
            </a:r>
            <a:r>
              <a:rPr lang="en-US" altLang="zh-CN" b="1" dirty="0" err="1">
                <a:latin typeface="PingFang SC Medium" panose="020B0400000000000000" pitchFamily="34" charset="-122"/>
                <a:ea typeface="PingFang SC Medium" panose="020B0400000000000000" pitchFamily="34" charset="-122"/>
              </a:rPr>
              <a:t>ReKey</a:t>
            </a:r>
            <a:r>
              <a:rPr lang="en-US" altLang="zh-CN" dirty="0">
                <a:latin typeface="PingFang SC Medium" panose="020B0400000000000000" pitchFamily="34" charset="-122"/>
                <a:ea typeface="PingFang SC Medium" panose="020B0400000000000000" pitchFamily="34" charset="-122"/>
              </a:rPr>
              <a:t> queries</a:t>
            </a:r>
            <a:endParaRPr lang="zh-CN" altLang="en-US" dirty="0"/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2C2F4550-0F64-13E9-5A91-26282A895C0F}"/>
              </a:ext>
            </a:extLst>
          </p:cNvPr>
          <p:cNvCxnSpPr>
            <a:cxnSpLocks/>
          </p:cNvCxnSpPr>
          <p:nvPr/>
        </p:nvCxnSpPr>
        <p:spPr>
          <a:xfrm flipH="1" flipV="1">
            <a:off x="4386629" y="2526454"/>
            <a:ext cx="3120876" cy="101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ADBA976C-45BE-0A73-7C68-BEF2098CD9D6}"/>
                  </a:ext>
                </a:extLst>
              </p:cNvPr>
              <p:cNvSpPr txBox="1"/>
              <p:nvPr/>
            </p:nvSpPr>
            <p:spPr>
              <a:xfrm>
                <a:off x="4429736" y="2127961"/>
                <a:ext cx="289304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PingFang SC Medium" panose="020B0400000000000000" pitchFamily="34" charset="-122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PingFang SC Medium" panose="020B0400000000000000" pitchFamily="34" charset="-122"/>
                        </a:rPr>
                        <m:t>𝑖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PingFang SC Medium" panose="020B0400000000000000" pitchFamily="34" charset="-122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PingFang SC Medium" panose="020B0400000000000000" pitchFamily="34" charset="-122"/>
                        </a:rPr>
                        <m:t>𝑗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PingFang SC Medium" panose="020B0400000000000000" pitchFamily="34" charset="-122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PingFang SC Medium" panose="020B0400000000000000" pitchFamily="34" charset="-122"/>
                        </a:rPr>
                        <m:t>𝑓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PingFang SC Medium" panose="020B0400000000000000" pitchFamily="34" charset="-122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ADBA976C-45BE-0A73-7C68-BEF2098CD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736" y="2127961"/>
                <a:ext cx="2893049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A6846506-4000-F5A6-0C63-99A4936B0C1E}"/>
                  </a:ext>
                </a:extLst>
              </p:cNvPr>
              <p:cNvSpPr txBox="1"/>
              <p:nvPr/>
            </p:nvSpPr>
            <p:spPr>
              <a:xfrm>
                <a:off x="1054563" y="2573984"/>
                <a:ext cx="3140024" cy="7613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FReKGen(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𝑝</m:t>
                    </m:r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𝑘</m:t>
                        </m:r>
                      </m:e>
                      <m:sup>
                        <m:d>
                          <m:d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𝑠</m:t>
                    </m:r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𝑘</m:t>
                        </m:r>
                      </m:e>
                      <m:sup>
                        <m:d>
                          <m:d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,</m:t>
                    </m:r>
                  </m:oMath>
                </a14:m>
                <a:endParaRPr lang="en-US" altLang="zh-CN" i="1" dirty="0">
                  <a:solidFill>
                    <a:schemeClr val="tx1"/>
                  </a:solidFill>
                  <a:latin typeface="Cambria Math" panose="02040503050406030204" pitchFamily="18" charset="0"/>
                  <a:ea typeface="PingFang SC Medium" panose="020B0400000000000000" pitchFamily="34" charset="-122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𝑝</m:t>
                    </m:r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𝑘</m:t>
                        </m:r>
                      </m:e>
                      <m:sup>
                        <m:d>
                          <m:d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  <m:t>𝑗</m:t>
                            </m:r>
                          </m:e>
                        </m:d>
                      </m:sup>
                    </m:s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𝑓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 ) </a:t>
                </a:r>
                <a:r>
                  <a:rPr lang="zh-CN" altLang="en-US" dirty="0">
                    <a:solidFill>
                      <a:schemeClr val="tx1"/>
                    </a:solidFill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→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</m:ctrlPr>
                      </m:sSub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𝑟𝑘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𝑖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→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𝑗</m:t>
                        </m:r>
                      </m:sub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𝑓</m:t>
                        </m:r>
                      </m:sup>
                    </m:sSubSup>
                  </m:oMath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A6846506-4000-F5A6-0C63-99A4936B0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563" y="2573984"/>
                <a:ext cx="3140024" cy="761362"/>
              </a:xfrm>
              <a:prstGeom prst="rect">
                <a:avLst/>
              </a:prstGeom>
              <a:blipFill>
                <a:blip r:embed="rId9"/>
                <a:stretch>
                  <a:fillRect t="-1600" b="-56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326CB770-9D8A-1338-C7B2-ACDBB38CE49A}"/>
              </a:ext>
            </a:extLst>
          </p:cNvPr>
          <p:cNvCxnSpPr>
            <a:cxnSpLocks/>
          </p:cNvCxnSpPr>
          <p:nvPr/>
        </p:nvCxnSpPr>
        <p:spPr>
          <a:xfrm>
            <a:off x="4386630" y="3264088"/>
            <a:ext cx="312087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98334AF7-C80F-19E5-DB2A-ED3043EF1343}"/>
                  </a:ext>
                </a:extLst>
              </p:cNvPr>
              <p:cNvSpPr txBox="1"/>
              <p:nvPr/>
            </p:nvSpPr>
            <p:spPr>
              <a:xfrm>
                <a:off x="4569369" y="2811469"/>
                <a:ext cx="2893049" cy="465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PingFang SC Medium" panose="020B0400000000000000" pitchFamily="34" charset="-122"/>
                        </a:rPr>
                        <m:t>𝑟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𝑗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𝑓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98334AF7-C80F-19E5-DB2A-ED3043EF1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369" y="2811469"/>
                <a:ext cx="2893049" cy="465769"/>
              </a:xfrm>
              <a:prstGeom prst="rect">
                <a:avLst/>
              </a:prstGeom>
              <a:blipFill>
                <a:blip r:embed="rId10"/>
                <a:stretch>
                  <a:fillRect b="-64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组合 39">
            <a:extLst>
              <a:ext uri="{FF2B5EF4-FFF2-40B4-BE49-F238E27FC236}">
                <a16:creationId xmlns:a16="http://schemas.microsoft.com/office/drawing/2014/main" id="{8C40D40D-27CE-570F-48B2-9F98BA4F0F4B}"/>
              </a:ext>
            </a:extLst>
          </p:cNvPr>
          <p:cNvGrpSpPr/>
          <p:nvPr/>
        </p:nvGrpSpPr>
        <p:grpSpPr>
          <a:xfrm>
            <a:off x="7792565" y="3030891"/>
            <a:ext cx="3154225" cy="468451"/>
            <a:chOff x="7654913" y="3130255"/>
            <a:chExt cx="3154225" cy="468451"/>
          </a:xfrm>
        </p:grpSpPr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DDAFF8DC-5C27-D65A-0C68-754D59097E69}"/>
                </a:ext>
              </a:extLst>
            </p:cNvPr>
            <p:cNvSpPr/>
            <p:nvPr/>
          </p:nvSpPr>
          <p:spPr>
            <a:xfrm>
              <a:off x="7654913" y="3130255"/>
              <a:ext cx="2868770" cy="468451"/>
            </a:xfrm>
            <a:prstGeom prst="roundRect">
              <a:avLst>
                <a:gd name="adj" fmla="val 15116"/>
              </a:avLst>
            </a:prstGeom>
            <a:solidFill>
              <a:schemeClr val="bg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303724FD-0353-DB85-E4AE-62EC79334089}"/>
                    </a:ext>
                  </a:extLst>
                </p:cNvPr>
                <p:cNvSpPr txBox="1"/>
                <p:nvPr/>
              </p:nvSpPr>
              <p:spPr>
                <a:xfrm>
                  <a:off x="7827896" y="3130255"/>
                  <a:ext cx="2981242" cy="4657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dirty="0">
                      <a:latin typeface="PingFang SC Medium" panose="020B0400000000000000" pitchFamily="34" charset="-122"/>
                      <a:ea typeface="PingFang SC Medium" panose="020B0400000000000000" pitchFamily="34" charset="-122"/>
                    </a:rPr>
                    <a:t>Queried rekeys</a:t>
                  </a:r>
                  <a14:m>
                    <m:oMath xmlns:m="http://schemas.openxmlformats.org/officeDocument/2006/math">
                      <m:r>
                        <a:rPr lang="en-US" altLang="zh-CN" b="0" i="0" smtClean="0">
                          <a:latin typeface="Cambria Math" panose="02040503050406030204" pitchFamily="18" charset="0"/>
                          <a:ea typeface="PingFang SC Medium" panose="020B0400000000000000" pitchFamily="34" charset="-122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PingFang SC Medium" panose="020B0400000000000000" pitchFamily="34" charset="-122"/>
                        </a:rPr>
                        <m:t>{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PingFang SC Medium" panose="020B0400000000000000" pitchFamily="34" charset="-122"/>
                        </a:rPr>
                        <m:t>𝑟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𝑗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𝑓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PingFang SC Medium" panose="020B0400000000000000" pitchFamily="34" charset="-122"/>
                        </a:rPr>
                        <m:t>}</m:t>
                      </m:r>
                    </m:oMath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303724FD-0353-DB85-E4AE-62EC793340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7896" y="3130255"/>
                  <a:ext cx="2981242" cy="465769"/>
                </a:xfrm>
                <a:prstGeom prst="rect">
                  <a:avLst/>
                </a:prstGeom>
                <a:blipFill>
                  <a:blip r:embed="rId11"/>
                  <a:stretch>
                    <a:fillRect l="-1840" b="-909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1D212FD7-6506-0601-A0F9-7C9684C5D732}"/>
              </a:ext>
            </a:extLst>
          </p:cNvPr>
          <p:cNvGrpSpPr/>
          <p:nvPr/>
        </p:nvGrpSpPr>
        <p:grpSpPr>
          <a:xfrm>
            <a:off x="1186967" y="3802165"/>
            <a:ext cx="3124297" cy="719671"/>
            <a:chOff x="7658312" y="3192791"/>
            <a:chExt cx="3124297" cy="489846"/>
          </a:xfrm>
        </p:grpSpPr>
        <p:sp>
          <p:nvSpPr>
            <p:cNvPr id="42" name="矩形: 圆角 41">
              <a:extLst>
                <a:ext uri="{FF2B5EF4-FFF2-40B4-BE49-F238E27FC236}">
                  <a16:creationId xmlns:a16="http://schemas.microsoft.com/office/drawing/2014/main" id="{416E2985-52E1-A1A6-6E97-40C7260CD5D4}"/>
                </a:ext>
              </a:extLst>
            </p:cNvPr>
            <p:cNvSpPr/>
            <p:nvPr/>
          </p:nvSpPr>
          <p:spPr>
            <a:xfrm>
              <a:off x="7658312" y="3192791"/>
              <a:ext cx="2868770" cy="468451"/>
            </a:xfrm>
            <a:prstGeom prst="roundRect">
              <a:avLst>
                <a:gd name="adj" fmla="val 15116"/>
              </a:avLst>
            </a:prstGeom>
            <a:solidFill>
              <a:schemeClr val="bg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E304C85D-B79C-E2D9-F71C-A2DD8B742B28}"/>
                    </a:ext>
                  </a:extLst>
                </p:cNvPr>
                <p:cNvSpPr txBox="1"/>
                <p:nvPr/>
              </p:nvSpPr>
              <p:spPr>
                <a:xfrm>
                  <a:off x="7801367" y="3313305"/>
                  <a:ext cx="298124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dirty="0">
                      <a:latin typeface="PingFang SC Medium" panose="020B0400000000000000" pitchFamily="34" charset="-122"/>
                      <a:ea typeface="PingFang SC Medium" panose="020B0400000000000000" pitchFamily="34" charset="-122"/>
                    </a:rPr>
                    <a:t>Returns secret key of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PingFang SC Medium" panose="020B0400000000000000" pitchFamily="34" charset="-122"/>
                        </a:rPr>
                        <m:t>𝑖</m:t>
                      </m:r>
                    </m:oMath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E304C85D-B79C-E2D9-F71C-A2DD8B742B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1367" y="3313305"/>
                  <a:ext cx="2981242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1636" t="-786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C8A2132F-7FDD-9369-716C-0105A300B21A}"/>
              </a:ext>
            </a:extLst>
          </p:cNvPr>
          <p:cNvGrpSpPr/>
          <p:nvPr/>
        </p:nvGrpSpPr>
        <p:grpSpPr>
          <a:xfrm>
            <a:off x="7802717" y="3708828"/>
            <a:ext cx="3183484" cy="468451"/>
            <a:chOff x="7654913" y="3130255"/>
            <a:chExt cx="3183484" cy="468451"/>
          </a:xfrm>
        </p:grpSpPr>
        <p:sp>
          <p:nvSpPr>
            <p:cNvPr id="45" name="矩形: 圆角 44">
              <a:extLst>
                <a:ext uri="{FF2B5EF4-FFF2-40B4-BE49-F238E27FC236}">
                  <a16:creationId xmlns:a16="http://schemas.microsoft.com/office/drawing/2014/main" id="{DFCF84ED-068E-470F-50FF-0A31D6E39325}"/>
                </a:ext>
              </a:extLst>
            </p:cNvPr>
            <p:cNvSpPr/>
            <p:nvPr/>
          </p:nvSpPr>
          <p:spPr>
            <a:xfrm>
              <a:off x="7654913" y="3130255"/>
              <a:ext cx="2868770" cy="468451"/>
            </a:xfrm>
            <a:prstGeom prst="roundRect">
              <a:avLst>
                <a:gd name="adj" fmla="val 15116"/>
              </a:avLst>
            </a:prstGeom>
            <a:solidFill>
              <a:schemeClr val="bg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D76FF787-0B2E-0C2D-82E8-E42AD6B405AE}"/>
                </a:ext>
              </a:extLst>
            </p:cNvPr>
            <p:cNvSpPr txBox="1"/>
            <p:nvPr/>
          </p:nvSpPr>
          <p:spPr>
            <a:xfrm>
              <a:off x="7857155" y="3179814"/>
              <a:ext cx="298124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PingFang SC Medium" panose="020B0400000000000000" pitchFamily="34" charset="-122"/>
                  <a:ea typeface="PingFang SC Medium" panose="020B0400000000000000" pitchFamily="34" charset="-122"/>
                </a:rPr>
                <a:t>Multiple </a:t>
              </a:r>
              <a:r>
                <a:rPr lang="en-US" altLang="zh-CN" b="1" dirty="0" err="1">
                  <a:latin typeface="PingFang SC Medium" panose="020B0400000000000000" pitchFamily="34" charset="-122"/>
                  <a:ea typeface="PingFang SC Medium" panose="020B0400000000000000" pitchFamily="34" charset="-122"/>
                </a:rPr>
                <a:t>Corr</a:t>
              </a:r>
              <a:r>
                <a:rPr lang="en-US" altLang="zh-CN" dirty="0">
                  <a:latin typeface="PingFang SC Medium" panose="020B0400000000000000" pitchFamily="34" charset="-122"/>
                  <a:ea typeface="PingFang SC Medium" panose="020B0400000000000000" pitchFamily="34" charset="-122"/>
                </a:rPr>
                <a:t> queries</a:t>
              </a:r>
              <a:endParaRPr lang="zh-CN" altLang="en-US" dirty="0"/>
            </a:p>
          </p:txBody>
        </p:sp>
      </p:grp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6BF89C53-A08E-965E-CD82-0E254DF4D69A}"/>
              </a:ext>
            </a:extLst>
          </p:cNvPr>
          <p:cNvCxnSpPr>
            <a:cxnSpLocks/>
          </p:cNvCxnSpPr>
          <p:nvPr/>
        </p:nvCxnSpPr>
        <p:spPr>
          <a:xfrm flipH="1" flipV="1">
            <a:off x="4386629" y="3893290"/>
            <a:ext cx="3120876" cy="101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2025BFB8-6F5C-13B7-3F9C-D6CB175DCF49}"/>
                  </a:ext>
                </a:extLst>
              </p:cNvPr>
              <p:cNvSpPr txBox="1"/>
              <p:nvPr/>
            </p:nvSpPr>
            <p:spPr>
              <a:xfrm>
                <a:off x="4429736" y="3494797"/>
                <a:ext cx="289304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PingFang SC Medium" panose="020B0400000000000000" pitchFamily="34" charset="-122"/>
                        </a:rPr>
                        <m:t>𝑖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2025BFB8-6F5C-13B7-3F9C-D6CB175DC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736" y="3494797"/>
                <a:ext cx="289304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D5FBA52E-525B-B734-167C-9DC2FAE4B236}"/>
              </a:ext>
            </a:extLst>
          </p:cNvPr>
          <p:cNvCxnSpPr>
            <a:cxnSpLocks/>
          </p:cNvCxnSpPr>
          <p:nvPr/>
        </p:nvCxnSpPr>
        <p:spPr>
          <a:xfrm>
            <a:off x="4379177" y="4521836"/>
            <a:ext cx="312087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F9BFEE08-BEC5-0FD8-BE71-2223C18ECDBB}"/>
                  </a:ext>
                </a:extLst>
              </p:cNvPr>
              <p:cNvSpPr txBox="1"/>
              <p:nvPr/>
            </p:nvSpPr>
            <p:spPr>
              <a:xfrm>
                <a:off x="4539091" y="4169159"/>
                <a:ext cx="2893049" cy="380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𝑠𝑘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 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F9BFEE08-BEC5-0FD8-BE71-2223C18EC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091" y="4169159"/>
                <a:ext cx="2893049" cy="3808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组合 51">
            <a:extLst>
              <a:ext uri="{FF2B5EF4-FFF2-40B4-BE49-F238E27FC236}">
                <a16:creationId xmlns:a16="http://schemas.microsoft.com/office/drawing/2014/main" id="{09B195E2-D101-3F98-6CF4-EF6862C94D40}"/>
              </a:ext>
            </a:extLst>
          </p:cNvPr>
          <p:cNvGrpSpPr/>
          <p:nvPr/>
        </p:nvGrpSpPr>
        <p:grpSpPr>
          <a:xfrm>
            <a:off x="7786539" y="4312130"/>
            <a:ext cx="3234825" cy="468451"/>
            <a:chOff x="7654913" y="3130255"/>
            <a:chExt cx="3234825" cy="468451"/>
          </a:xfrm>
        </p:grpSpPr>
        <p:sp>
          <p:nvSpPr>
            <p:cNvPr id="53" name="矩形: 圆角 52">
              <a:extLst>
                <a:ext uri="{FF2B5EF4-FFF2-40B4-BE49-F238E27FC236}">
                  <a16:creationId xmlns:a16="http://schemas.microsoft.com/office/drawing/2014/main" id="{76D5A137-C3DF-3EFF-12D3-B759D6AB6DD7}"/>
                </a:ext>
              </a:extLst>
            </p:cNvPr>
            <p:cNvSpPr/>
            <p:nvPr/>
          </p:nvSpPr>
          <p:spPr>
            <a:xfrm>
              <a:off x="7654913" y="3130255"/>
              <a:ext cx="2868770" cy="468451"/>
            </a:xfrm>
            <a:prstGeom prst="roundRect">
              <a:avLst>
                <a:gd name="adj" fmla="val 15116"/>
              </a:avLst>
            </a:prstGeom>
            <a:solidFill>
              <a:schemeClr val="bg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50A3631A-4789-E76B-5DC4-0910910EEBBF}"/>
                    </a:ext>
                  </a:extLst>
                </p:cNvPr>
                <p:cNvSpPr txBox="1"/>
                <p:nvPr/>
              </p:nvSpPr>
              <p:spPr>
                <a:xfrm>
                  <a:off x="7908496" y="3165711"/>
                  <a:ext cx="2981242" cy="3811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dirty="0">
                      <a:latin typeface="PingFang SC Medium" panose="020B0400000000000000" pitchFamily="34" charset="-122"/>
                      <a:ea typeface="PingFang SC Medium" panose="020B0400000000000000" pitchFamily="34" charset="-122"/>
                    </a:rPr>
                    <a:t>Corrupted keys</a:t>
                  </a:r>
                  <a14:m>
                    <m:oMath xmlns:m="http://schemas.openxmlformats.org/officeDocument/2006/math">
                      <m:r>
                        <a:rPr lang="en-US" altLang="zh-CN" b="0" i="0" smtClean="0">
                          <a:latin typeface="Cambria Math" panose="02040503050406030204" pitchFamily="18" charset="0"/>
                          <a:ea typeface="PingFang SC Medium" panose="020B0400000000000000" pitchFamily="34" charset="-122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PingFang SC Medium" panose="020B0400000000000000" pitchFamily="34" charset="-122"/>
                        </a:rPr>
                        <m:t>{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PingFang SC Medium" panose="020B0400000000000000" pitchFamily="34" charset="-122"/>
                        </a:rPr>
                        <m:t>𝑠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 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)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PingFang SC Medium" panose="020B0400000000000000" pitchFamily="34" charset="-122"/>
                        </a:rPr>
                        <m:t>}</m:t>
                      </m:r>
                    </m:oMath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50A3631A-4789-E76B-5DC4-0910910EEB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8496" y="3165711"/>
                  <a:ext cx="2981242" cy="381130"/>
                </a:xfrm>
                <a:prstGeom prst="rect">
                  <a:avLst/>
                </a:prstGeom>
                <a:blipFill>
                  <a:blip r:embed="rId15"/>
                  <a:stretch>
                    <a:fillRect l="-1840" t="-6349" b="-2222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A0588DFB-0EEB-05E2-A271-A65478262AC3}"/>
              </a:ext>
            </a:extLst>
          </p:cNvPr>
          <p:cNvGrpSpPr/>
          <p:nvPr/>
        </p:nvGrpSpPr>
        <p:grpSpPr>
          <a:xfrm>
            <a:off x="7802717" y="5002660"/>
            <a:ext cx="2868770" cy="468451"/>
            <a:chOff x="7654913" y="3130255"/>
            <a:chExt cx="2868770" cy="468451"/>
          </a:xfrm>
        </p:grpSpPr>
        <p:sp>
          <p:nvSpPr>
            <p:cNvPr id="56" name="矩形: 圆角 55">
              <a:extLst>
                <a:ext uri="{FF2B5EF4-FFF2-40B4-BE49-F238E27FC236}">
                  <a16:creationId xmlns:a16="http://schemas.microsoft.com/office/drawing/2014/main" id="{AD829AD7-46BC-87E9-700B-2C831B1FD79B}"/>
                </a:ext>
              </a:extLst>
            </p:cNvPr>
            <p:cNvSpPr/>
            <p:nvPr/>
          </p:nvSpPr>
          <p:spPr>
            <a:xfrm>
              <a:off x="7654913" y="3130255"/>
              <a:ext cx="2868770" cy="468451"/>
            </a:xfrm>
            <a:prstGeom prst="roundRect">
              <a:avLst>
                <a:gd name="adj" fmla="val 15116"/>
              </a:avLst>
            </a:prstGeom>
            <a:solidFill>
              <a:schemeClr val="bg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33870335-AC08-78B4-19A9-75AFA4950E0A}"/>
                </a:ext>
              </a:extLst>
            </p:cNvPr>
            <p:cNvSpPr txBox="1"/>
            <p:nvPr/>
          </p:nvSpPr>
          <p:spPr>
            <a:xfrm>
              <a:off x="8304522" y="3179814"/>
              <a:ext cx="18469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 dirty="0">
                  <a:latin typeface="PingFang SC Medium" panose="020B0400000000000000" pitchFamily="34" charset="-122"/>
                  <a:ea typeface="PingFang SC Medium" panose="020B0400000000000000" pitchFamily="34" charset="-122"/>
                </a:rPr>
                <a:t>Test</a:t>
              </a:r>
              <a:r>
                <a:rPr lang="en-US" altLang="zh-CN" dirty="0">
                  <a:latin typeface="PingFang SC Medium" panose="020B0400000000000000" pitchFamily="34" charset="-122"/>
                  <a:ea typeface="PingFang SC Medium" panose="020B0400000000000000" pitchFamily="34" charset="-122"/>
                </a:rPr>
                <a:t> &amp; </a:t>
              </a:r>
              <a:r>
                <a:rPr lang="en-US" altLang="zh-CN" b="1" dirty="0">
                  <a:latin typeface="PingFang SC Medium" panose="020B0400000000000000" pitchFamily="34" charset="-122"/>
                  <a:ea typeface="PingFang SC Medium" panose="020B0400000000000000" pitchFamily="34" charset="-122"/>
                </a:rPr>
                <a:t>answer</a:t>
              </a:r>
              <a:endParaRPr lang="zh-CN" altLang="en-US" b="1" dirty="0"/>
            </a:p>
          </p:txBody>
        </p:sp>
      </p:grp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1AE127ED-7FE9-9A54-3B8D-3E298CF7DFE4}"/>
              </a:ext>
            </a:extLst>
          </p:cNvPr>
          <p:cNvCxnSpPr>
            <a:cxnSpLocks/>
          </p:cNvCxnSpPr>
          <p:nvPr/>
        </p:nvCxnSpPr>
        <p:spPr>
          <a:xfrm flipH="1" flipV="1">
            <a:off x="4382904" y="5331929"/>
            <a:ext cx="3120876" cy="101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594F3D5C-9E72-15E5-F19C-76FD2B8A0D6D}"/>
                  </a:ext>
                </a:extLst>
              </p:cNvPr>
              <p:cNvSpPr txBox="1"/>
              <p:nvPr/>
            </p:nvSpPr>
            <p:spPr>
              <a:xfrm>
                <a:off x="4466851" y="4928787"/>
                <a:ext cx="289304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𝑖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∗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PingFang SC Medium" panose="020B0400000000000000" pitchFamily="34" charset="-122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PingFang SC Medium" panose="020B0400000000000000" pitchFamily="34" charset="-122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PingFang SC Medium" panose="020B0400000000000000" pitchFamily="34" charset="-122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594F3D5C-9E72-15E5-F19C-76FD2B8A0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851" y="4928787"/>
                <a:ext cx="2893049" cy="369332"/>
              </a:xfrm>
              <a:prstGeom prst="rect">
                <a:avLst/>
              </a:prstGeom>
              <a:blipFill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组合 62">
            <a:extLst>
              <a:ext uri="{FF2B5EF4-FFF2-40B4-BE49-F238E27FC236}">
                <a16:creationId xmlns:a16="http://schemas.microsoft.com/office/drawing/2014/main" id="{FCC62C31-8780-D268-63CF-40DD9C62D360}"/>
              </a:ext>
            </a:extLst>
          </p:cNvPr>
          <p:cNvGrpSpPr/>
          <p:nvPr/>
        </p:nvGrpSpPr>
        <p:grpSpPr>
          <a:xfrm>
            <a:off x="1093589" y="5286252"/>
            <a:ext cx="2981242" cy="948039"/>
            <a:chOff x="7621908" y="3192791"/>
            <a:chExt cx="2981242" cy="468451"/>
          </a:xfrm>
        </p:grpSpPr>
        <p:sp>
          <p:nvSpPr>
            <p:cNvPr id="64" name="矩形: 圆角 63">
              <a:extLst>
                <a:ext uri="{FF2B5EF4-FFF2-40B4-BE49-F238E27FC236}">
                  <a16:creationId xmlns:a16="http://schemas.microsoft.com/office/drawing/2014/main" id="{8732BEA7-575D-28C3-CB40-CF63D6336CD4}"/>
                </a:ext>
              </a:extLst>
            </p:cNvPr>
            <p:cNvSpPr/>
            <p:nvPr/>
          </p:nvSpPr>
          <p:spPr>
            <a:xfrm>
              <a:off x="7658312" y="3192791"/>
              <a:ext cx="2868770" cy="468451"/>
            </a:xfrm>
            <a:prstGeom prst="roundRect">
              <a:avLst>
                <a:gd name="adj" fmla="val 15116"/>
              </a:avLst>
            </a:prstGeom>
            <a:solidFill>
              <a:schemeClr val="bg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文本框 64">
                  <a:extLst>
                    <a:ext uri="{FF2B5EF4-FFF2-40B4-BE49-F238E27FC236}">
                      <a16:creationId xmlns:a16="http://schemas.microsoft.com/office/drawing/2014/main" id="{10613110-851C-1276-0D46-CA2A8B95F41D}"/>
                    </a:ext>
                  </a:extLst>
                </p:cNvPr>
                <p:cNvSpPr txBox="1"/>
                <p:nvPr/>
              </p:nvSpPr>
              <p:spPr>
                <a:xfrm>
                  <a:off x="7621908" y="3246373"/>
                  <a:ext cx="2981242" cy="36980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600" dirty="0">
                      <a:latin typeface="PingFang SC Medium" panose="020B0400000000000000" pitchFamily="34" charset="-122"/>
                      <a:ea typeface="PingFang SC Medium" panose="020B0400000000000000" pitchFamily="34" charset="-122"/>
                    </a:rPr>
                    <a:t>Choose random </a:t>
                  </a:r>
                  <a14:m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PingFang SC Medium" panose="020B0400000000000000" pitchFamily="34" charset="-122"/>
                        </a:rPr>
                        <m:t>𝑏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←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$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0,1</m:t>
                          </m:r>
                        </m:e>
                      </m:d>
                    </m:oMath>
                  </a14:m>
                  <a:endParaRPr lang="en-US" altLang="zh-CN" dirty="0">
                    <a:latin typeface="PingFang SC Medium" panose="020B0400000000000000" pitchFamily="34" charset="-122"/>
                    <a:ea typeface="PingFang SC Medium" panose="020B0400000000000000" pitchFamily="34" charset="-122"/>
                  </a:endParaRP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altLang="zh-CN" dirty="0">
                      <a:latin typeface="PingFang SC Medium" panose="020B0400000000000000" pitchFamily="34" charset="-122"/>
                      <a:ea typeface="PingFang SC Medium" panose="020B0400000000000000" pitchFamily="34" charset="-122"/>
                    </a:rPr>
                    <a:t>Enc</a:t>
                  </a:r>
                  <a:r>
                    <a:rPr lang="en-US" altLang="zh-CN" baseline="-25000" dirty="0">
                      <a:latin typeface="PingFang SC Medium" panose="020B0400000000000000" pitchFamily="34" charset="-122"/>
                      <a:ea typeface="PingFang SC Medium" panose="020B0400000000000000" pitchFamily="34" charset="-122"/>
                    </a:rPr>
                    <a:t>1</a:t>
                  </a:r>
                  <a:r>
                    <a:rPr lang="en-US" altLang="zh-CN" dirty="0">
                      <a:latin typeface="PingFang SC Medium" panose="020B0400000000000000" pitchFamily="34" charset="-122"/>
                      <a:ea typeface="PingFang SC Medium" panose="020B0400000000000000" pitchFamily="34" charset="-122"/>
                    </a:rPr>
                    <a:t>( </a:t>
                  </a:r>
                  <a14:m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PingFang SC Medium" panose="020B0400000000000000" pitchFamily="34" charset="-122"/>
                        </a:rPr>
                        <m:t>𝑝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𝑘</m:t>
                          </m:r>
                        </m:e>
                        <m:sup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PingFang SC Medium" panose="020B0400000000000000" pitchFamily="34" charset="-12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PingFang SC Medium" panose="020B0400000000000000" pitchFamily="34" charset="-12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PingFang SC Medium" panose="020B0400000000000000" pitchFamily="34" charset="-122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PingFang SC Medium" panose="020B0400000000000000" pitchFamily="34" charset="-122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  <a:ea typeface="PingFang SC Medium" panose="020B0400000000000000" pitchFamily="34" charset="-122"/>
                        </a:rPr>
                        <m:t>, 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𝑚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𝑏</m:t>
                          </m:r>
                        </m:sub>
                      </m:sSub>
                    </m:oMath>
                  </a14:m>
                  <a:r>
                    <a:rPr lang="en-US" altLang="zh-CN" dirty="0">
                      <a:latin typeface="PingFang SC Medium" panose="020B0400000000000000" pitchFamily="34" charset="-122"/>
                      <a:ea typeface="PingFang SC Medium" panose="020B0400000000000000" pitchFamily="34" charset="-122"/>
                    </a:rPr>
                    <a:t>)</a:t>
                  </a:r>
                  <a:r>
                    <a:rPr lang="zh-CN" altLang="en-US" dirty="0">
                      <a:latin typeface="PingFang SC Medium" panose="020B0400000000000000" pitchFamily="34" charset="-122"/>
                      <a:ea typeface="PingFang SC Medium" panose="020B0400000000000000" pitchFamily="34" charset="-122"/>
                    </a:rPr>
                    <a:t> → </a:t>
                  </a:r>
                  <a14:m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PingFang SC Medium" panose="020B0400000000000000" pitchFamily="34" charset="-122"/>
                        </a:rPr>
                        <m:t>𝑐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𝑡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1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∗</m:t>
                          </m:r>
                        </m:sup>
                      </m:sSubSup>
                    </m:oMath>
                  </a14:m>
                  <a:endParaRPr lang="en-US" altLang="zh-CN" dirty="0">
                    <a:latin typeface="PingFang SC Medium" panose="020B0400000000000000" pitchFamily="34" charset="-122"/>
                    <a:ea typeface="PingFang SC Medium" panose="020B0400000000000000" pitchFamily="34" charset="-122"/>
                  </a:endParaRPr>
                </a:p>
              </p:txBody>
            </p:sp>
          </mc:Choice>
          <mc:Fallback xmlns="">
            <p:sp>
              <p:nvSpPr>
                <p:cNvPr id="65" name="文本框 64">
                  <a:extLst>
                    <a:ext uri="{FF2B5EF4-FFF2-40B4-BE49-F238E27FC236}">
                      <a16:creationId xmlns:a16="http://schemas.microsoft.com/office/drawing/2014/main" id="{10613110-851C-1276-0D46-CA2A8B95F4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1908" y="3246373"/>
                  <a:ext cx="2981242" cy="369809"/>
                </a:xfrm>
                <a:prstGeom prst="rect">
                  <a:avLst/>
                </a:prstGeom>
                <a:blipFill>
                  <a:blip r:embed="rId17"/>
                  <a:stretch>
                    <a:fillRect b="-1219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591FFECC-5D3B-DB44-50F4-6E4317B39BB2}"/>
              </a:ext>
            </a:extLst>
          </p:cNvPr>
          <p:cNvCxnSpPr>
            <a:cxnSpLocks/>
          </p:cNvCxnSpPr>
          <p:nvPr/>
        </p:nvCxnSpPr>
        <p:spPr>
          <a:xfrm>
            <a:off x="4389545" y="5783826"/>
            <a:ext cx="312087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350DC7B5-C548-5593-8C5B-3C2D8EF23C10}"/>
                  </a:ext>
                </a:extLst>
              </p:cNvPr>
              <p:cNvSpPr txBox="1"/>
              <p:nvPr/>
            </p:nvSpPr>
            <p:spPr>
              <a:xfrm>
                <a:off x="4491655" y="5431149"/>
                <a:ext cx="2893049" cy="380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PingFang SC Medium" panose="020B0400000000000000" pitchFamily="34" charset="-122"/>
                        </a:rPr>
                        <m:t>𝑐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𝑡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1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350DC7B5-C548-5593-8C5B-3C2D8EF23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655" y="5431149"/>
                <a:ext cx="2893049" cy="3808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直接箭头连接符 67">
            <a:extLst>
              <a:ext uri="{FF2B5EF4-FFF2-40B4-BE49-F238E27FC236}">
                <a16:creationId xmlns:a16="http://schemas.microsoft.com/office/drawing/2014/main" id="{03D55957-1CC5-E989-64EF-8F08191E94B5}"/>
              </a:ext>
            </a:extLst>
          </p:cNvPr>
          <p:cNvCxnSpPr>
            <a:cxnSpLocks/>
          </p:cNvCxnSpPr>
          <p:nvPr/>
        </p:nvCxnSpPr>
        <p:spPr>
          <a:xfrm flipH="1" flipV="1">
            <a:off x="4395519" y="6247805"/>
            <a:ext cx="3120876" cy="101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9AD3E734-AE96-5611-FF7F-307E465EA67C}"/>
                  </a:ext>
                </a:extLst>
              </p:cNvPr>
              <p:cNvSpPr txBox="1"/>
              <p:nvPr/>
            </p:nvSpPr>
            <p:spPr>
              <a:xfrm>
                <a:off x="4509432" y="5931601"/>
                <a:ext cx="289304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9AD3E734-AE96-5611-FF7F-307E465EA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432" y="5931601"/>
                <a:ext cx="2893049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4950CA40-5EC7-5AD0-98A0-2CC20BA0461B}"/>
                  </a:ext>
                </a:extLst>
              </p:cNvPr>
              <p:cNvSpPr txBox="1"/>
              <p:nvPr/>
            </p:nvSpPr>
            <p:spPr>
              <a:xfrm>
                <a:off x="7684249" y="5539009"/>
                <a:ext cx="3196841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Challenge user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𝑖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 must be </a:t>
                </a:r>
                <a:r>
                  <a:rPr lang="en-US" altLang="zh-CN" dirty="0">
                    <a:solidFill>
                      <a:srgbClr val="FF0000"/>
                    </a:solidFill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uncorrupted </a:t>
                </a:r>
                <a:r>
                  <a:rPr lang="en-US" altLang="zh-CN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and </a:t>
                </a:r>
                <a:r>
                  <a:rPr lang="en-US" altLang="zh-CN" dirty="0">
                    <a:solidFill>
                      <a:srgbClr val="FF0000"/>
                    </a:solidFill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no rekeys </a:t>
                </a:r>
                <a:r>
                  <a:rPr lang="en-US" altLang="zh-CN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from it to </a:t>
                </a:r>
                <a:r>
                  <a:rPr lang="en-US" altLang="zh-CN" dirty="0">
                    <a:solidFill>
                      <a:srgbClr val="FF0000"/>
                    </a:solidFill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corrupted</a:t>
                </a:r>
                <a:r>
                  <a:rPr lang="en-US" altLang="zh-CN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 users.</a:t>
                </a:r>
                <a:r>
                  <a:rPr lang="zh-CN" altLang="en-US" dirty="0"/>
                  <a:t> </a:t>
                </a:r>
              </a:p>
            </p:txBody>
          </p:sp>
        </mc:Choice>
        <mc:Fallback xmlns=""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4950CA40-5EC7-5AD0-98A0-2CC20BA04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249" y="5539009"/>
                <a:ext cx="3196841" cy="923330"/>
              </a:xfrm>
              <a:prstGeom prst="rect">
                <a:avLst/>
              </a:prstGeom>
              <a:blipFill>
                <a:blip r:embed="rId20"/>
                <a:stretch>
                  <a:fillRect l="-1718" t="-3974" r="-2099" b="-92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C095625F-0D9D-FD71-E2A4-ACD3654C5A2A}"/>
                  </a:ext>
                </a:extLst>
              </p:cNvPr>
              <p:cNvSpPr txBox="1"/>
              <p:nvPr/>
            </p:nvSpPr>
            <p:spPr>
              <a:xfrm>
                <a:off x="2284780" y="6361130"/>
                <a:ext cx="7401670" cy="458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b="1" dirty="0">
                    <a:solidFill>
                      <a:srgbClr val="92D05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FPRE CPA Security: |</a:t>
                </a:r>
                <a:r>
                  <a:rPr lang="en-US" altLang="zh-CN" b="1" dirty="0" err="1">
                    <a:solidFill>
                      <a:srgbClr val="92D05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Pr</a:t>
                </a:r>
                <a:r>
                  <a:rPr lang="en-US" altLang="zh-CN" b="1" dirty="0">
                    <a:solidFill>
                      <a:srgbClr val="92D05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[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zh-CN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zh-CN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b="1" dirty="0">
                    <a:solidFill>
                      <a:srgbClr val="92D05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]-1/2|=negligible</a:t>
                </a:r>
                <a:endParaRPr lang="zh-CN" altLang="en-US" b="1" dirty="0">
                  <a:solidFill>
                    <a:srgbClr val="92D050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endParaRPr>
              </a:p>
            </p:txBody>
          </p:sp>
        </mc:Choice>
        <mc:Fallback xmlns=""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C095625F-0D9D-FD71-E2A4-ACD3654C5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780" y="6361130"/>
                <a:ext cx="7401670" cy="458908"/>
              </a:xfrm>
              <a:prstGeom prst="rect">
                <a:avLst/>
              </a:prstGeom>
              <a:blipFill>
                <a:blip r:embed="rId21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1066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7">
            <a:extLst>
              <a:ext uri="{FF2B5EF4-FFF2-40B4-BE49-F238E27FC236}">
                <a16:creationId xmlns:a16="http://schemas.microsoft.com/office/drawing/2014/main" id="{025F2970-0340-9749-AFD1-1CBB81140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190"/>
            <a:ext cx="12192000" cy="806023"/>
          </a:xfrm>
          <a:prstGeom prst="rect">
            <a:avLst/>
          </a:prstGeom>
        </p:spPr>
      </p:pic>
      <p:sp>
        <p:nvSpPr>
          <p:cNvPr id="39" name="Rectangle 4">
            <a:extLst>
              <a:ext uri="{FF2B5EF4-FFF2-40B4-BE49-F238E27FC236}">
                <a16:creationId xmlns:a16="http://schemas.microsoft.com/office/drawing/2014/main" id="{C7E0297B-1149-1142-8B7F-DEDEE197E441}"/>
              </a:ext>
            </a:extLst>
          </p:cNvPr>
          <p:cNvSpPr/>
          <p:nvPr/>
        </p:nvSpPr>
        <p:spPr>
          <a:xfrm>
            <a:off x="0" y="6798129"/>
            <a:ext cx="12192000" cy="61560"/>
          </a:xfrm>
          <a:prstGeom prst="rect">
            <a:avLst/>
          </a:prstGeom>
          <a:solidFill>
            <a:srgbClr val="C81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4DD0A022-2288-9F22-37AC-007C773CE7C2}"/>
              </a:ext>
            </a:extLst>
          </p:cNvPr>
          <p:cNvSpPr txBox="1">
            <a:spLocks/>
          </p:cNvSpPr>
          <p:nvPr/>
        </p:nvSpPr>
        <p:spPr>
          <a:xfrm>
            <a:off x="244539" y="225382"/>
            <a:ext cx="7239626" cy="737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Fine-Grained</a:t>
            </a:r>
            <a:r>
              <a:rPr lang="en-US" altLang="zh-CN" sz="3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32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PRE: CUL Security</a:t>
            </a:r>
            <a:endParaRPr lang="zh-CN" altLang="en-US" sz="3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EB79CF8-E236-885D-FCAE-13C34CF2F24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45" y="1842628"/>
            <a:ext cx="725287" cy="72528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3DA417A-7ED7-5913-EFAC-F98650C2B4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430" y="1837335"/>
            <a:ext cx="725287" cy="725287"/>
          </a:xfrm>
          <a:prstGeom prst="rect">
            <a:avLst/>
          </a:prstGeom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4751BDF8-97DD-1BAA-0DFD-48B2856A5C50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>
          <a:xfrm flipV="1">
            <a:off x="1872632" y="2199979"/>
            <a:ext cx="1597798" cy="52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EE2CCBF8-DA6C-F7BA-AB55-35E317F7E79C}"/>
              </a:ext>
            </a:extLst>
          </p:cNvPr>
          <p:cNvSpPr txBox="1"/>
          <p:nvPr/>
        </p:nvSpPr>
        <p:spPr>
          <a:xfrm>
            <a:off x="911932" y="2475002"/>
            <a:ext cx="1196114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solidFill>
                  <a:schemeClr val="accent4">
                    <a:lumMod val="75000"/>
                  </a:schemeClr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first-level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D1DD8CD-EE4A-EB9F-A24A-02584F7C5295}"/>
              </a:ext>
            </a:extLst>
          </p:cNvPr>
          <p:cNvSpPr txBox="1"/>
          <p:nvPr/>
        </p:nvSpPr>
        <p:spPr>
          <a:xfrm>
            <a:off x="3050190" y="2482957"/>
            <a:ext cx="1678985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solidFill>
                  <a:schemeClr val="accent5">
                    <a:lumMod val="75000"/>
                  </a:schemeClr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second-level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D77BD58-8DF9-C4D9-7BF8-E6A819FF9F2D}"/>
              </a:ext>
            </a:extLst>
          </p:cNvPr>
          <p:cNvSpPr txBox="1"/>
          <p:nvPr/>
        </p:nvSpPr>
        <p:spPr>
          <a:xfrm>
            <a:off x="491337" y="3339760"/>
            <a:ext cx="4565276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 b="1" dirty="0">
                <a:solidFill>
                  <a:schemeClr val="accent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ciphertexts with proxy relation</a:t>
            </a:r>
            <a:endParaRPr lang="zh-CN" altLang="en-US" dirty="0">
              <a:solidFill>
                <a:schemeClr val="accent2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57F2D3A-2F17-6ECA-E03D-98B8256A7DFE}"/>
                  </a:ext>
                </a:extLst>
              </p:cNvPr>
              <p:cNvSpPr txBox="1"/>
              <p:nvPr/>
            </p:nvSpPr>
            <p:spPr>
              <a:xfrm>
                <a:off x="531786" y="2871289"/>
                <a:ext cx="2139745" cy="3879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Enc</a:t>
                </a:r>
                <a:r>
                  <a:rPr lang="en-US" altLang="zh-CN" baseline="-25000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1</a:t>
                </a:r>
                <a:r>
                  <a:rPr lang="en-US" altLang="zh-CN" dirty="0">
                    <a:solidFill>
                      <a:schemeClr val="tx1"/>
                    </a:solidFill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𝑝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𝑘</m:t>
                        </m:r>
                      </m:e>
                      <m:sup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, 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𝑚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)</a:t>
                </a:r>
                <a:r>
                  <a:rPr lang="zh-CN" altLang="en-US" dirty="0">
                    <a:solidFill>
                      <a:schemeClr val="tx1"/>
                    </a:solidFill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57F2D3A-2F17-6ECA-E03D-98B8256A7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86" y="2871289"/>
                <a:ext cx="2139745" cy="387927"/>
              </a:xfrm>
              <a:prstGeom prst="rect">
                <a:avLst/>
              </a:prstGeom>
              <a:blipFill>
                <a:blip r:embed="rId6"/>
                <a:stretch>
                  <a:fillRect t="-4688" b="-218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28B521D-47AE-1308-F6AE-E02B603E8679}"/>
                  </a:ext>
                </a:extLst>
              </p:cNvPr>
              <p:cNvSpPr txBox="1"/>
              <p:nvPr/>
            </p:nvSpPr>
            <p:spPr>
              <a:xfrm>
                <a:off x="2722753" y="2868008"/>
                <a:ext cx="2333860" cy="465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FReEnc(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 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𝑟𝑘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𝑖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→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𝑗</m:t>
                        </m:r>
                      </m:sub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𝑓</m:t>
                        </m:r>
                      </m:sup>
                    </m:sSubSup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,</a:t>
                </a:r>
                <a:r>
                  <a:rPr lang="en-US" altLang="zh-CN" dirty="0">
                    <a:solidFill>
                      <a:schemeClr val="tx1"/>
                    </a:solidFill>
                    <a:ea typeface="PingFang SC Medium" panose="020B04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𝑐</m:t>
                    </m:r>
                    <m:sSubSup>
                      <m:sSub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  <m:t>𝑖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28B521D-47AE-1308-F6AE-E02B603E8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753" y="2868008"/>
                <a:ext cx="2333860" cy="465769"/>
              </a:xfrm>
              <a:prstGeom prst="rect">
                <a:avLst/>
              </a:prstGeom>
              <a:blipFill>
                <a:blip r:embed="rId7"/>
                <a:stretch>
                  <a:fillRect l="-262" r="-262"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>
            <a:extLst>
              <a:ext uri="{FF2B5EF4-FFF2-40B4-BE49-F238E27FC236}">
                <a16:creationId xmlns:a16="http://schemas.microsoft.com/office/drawing/2014/main" id="{19B8EA8E-BA8B-07B5-3E01-4B5E6B930D43}"/>
              </a:ext>
            </a:extLst>
          </p:cNvPr>
          <p:cNvSpPr txBox="1"/>
          <p:nvPr/>
        </p:nvSpPr>
        <p:spPr>
          <a:xfrm>
            <a:off x="1714926" y="1852554"/>
            <a:ext cx="19140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Re-encryption</a:t>
            </a:r>
            <a:endParaRPr lang="zh-CN" altLang="en-US" sz="1600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7F88DEBC-70D6-3CC2-FA56-EBC183EE5C5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387" y="1850583"/>
            <a:ext cx="725287" cy="72528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C616F21B-D665-C031-9729-2D9A5062E7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72" y="1845290"/>
            <a:ext cx="725287" cy="725287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22B3928B-0A9F-69D9-E2A0-66D5665D5593}"/>
              </a:ext>
            </a:extLst>
          </p:cNvPr>
          <p:cNvSpPr txBox="1"/>
          <p:nvPr/>
        </p:nvSpPr>
        <p:spPr>
          <a:xfrm>
            <a:off x="7118974" y="2482957"/>
            <a:ext cx="1196114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solidFill>
                  <a:schemeClr val="accent4">
                    <a:lumMod val="75000"/>
                  </a:schemeClr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first level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A86C1E6-7DB7-312D-2A86-4E4BFBF32D06}"/>
              </a:ext>
            </a:extLst>
          </p:cNvPr>
          <p:cNvSpPr txBox="1"/>
          <p:nvPr/>
        </p:nvSpPr>
        <p:spPr>
          <a:xfrm>
            <a:off x="9363100" y="2482956"/>
            <a:ext cx="1467250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solidFill>
                  <a:schemeClr val="accent5">
                    <a:lumMod val="75000"/>
                  </a:schemeClr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second level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A1C7143-6D56-0632-F45C-9BEAEA5B518B}"/>
              </a:ext>
            </a:extLst>
          </p:cNvPr>
          <p:cNvSpPr txBox="1"/>
          <p:nvPr/>
        </p:nvSpPr>
        <p:spPr>
          <a:xfrm>
            <a:off x="6714792" y="3341047"/>
            <a:ext cx="4565276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ciphertexts generated independently</a:t>
            </a:r>
            <a:endParaRPr lang="zh-CN" altLang="en-US" dirty="0">
              <a:solidFill>
                <a:srgbClr val="92D05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4887306C-F9A4-9019-6723-2333621DB334}"/>
                  </a:ext>
                </a:extLst>
              </p:cNvPr>
              <p:cNvSpPr txBox="1"/>
              <p:nvPr/>
            </p:nvSpPr>
            <p:spPr>
              <a:xfrm>
                <a:off x="6647157" y="2871330"/>
                <a:ext cx="2139745" cy="3879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Enc</a:t>
                </a:r>
                <a:r>
                  <a:rPr lang="en-US" altLang="zh-CN" baseline="-25000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1</a:t>
                </a:r>
                <a:r>
                  <a:rPr lang="en-US" altLang="zh-CN" dirty="0">
                    <a:solidFill>
                      <a:schemeClr val="tx1"/>
                    </a:solidFill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𝑝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𝑘</m:t>
                        </m:r>
                      </m:e>
                      <m:sup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)</a:t>
                </a:r>
                <a:r>
                  <a:rPr lang="zh-CN" altLang="en-US" dirty="0">
                    <a:solidFill>
                      <a:schemeClr val="tx1"/>
                    </a:solidFill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4887306C-F9A4-9019-6723-2333621DB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157" y="2871330"/>
                <a:ext cx="2139745" cy="387927"/>
              </a:xfrm>
              <a:prstGeom prst="rect">
                <a:avLst/>
              </a:prstGeom>
              <a:blipFill>
                <a:blip r:embed="rId8"/>
                <a:stretch>
                  <a:fillRect t="-4688" b="-218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D2897C9C-7990-775C-6F9E-3ABAAD36C7FA}"/>
                  </a:ext>
                </a:extLst>
              </p:cNvPr>
              <p:cNvSpPr txBox="1"/>
              <p:nvPr/>
            </p:nvSpPr>
            <p:spPr>
              <a:xfrm>
                <a:off x="8929795" y="2875963"/>
                <a:ext cx="2333860" cy="392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Enc</a:t>
                </a:r>
                <a:r>
                  <a:rPr lang="en-US" altLang="zh-CN" baseline="-25000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2</a:t>
                </a:r>
                <a:r>
                  <a:rPr lang="en-US" altLang="zh-CN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𝑝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𝑘</m:t>
                        </m:r>
                      </m:e>
                      <m:sup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  <m:t>𝑗</m:t>
                            </m:r>
                          </m:e>
                        </m:d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)</a:t>
                </a:r>
                <a:r>
                  <a:rPr lang="zh-CN" altLang="en-US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D2897C9C-7990-775C-6F9E-3ABAAD36C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9795" y="2875963"/>
                <a:ext cx="2333860" cy="392993"/>
              </a:xfrm>
              <a:prstGeom prst="rect">
                <a:avLst/>
              </a:prstGeom>
              <a:blipFill>
                <a:blip r:embed="rId9"/>
                <a:stretch>
                  <a:fillRect t="-6250" b="-218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图片 31">
            <a:extLst>
              <a:ext uri="{FF2B5EF4-FFF2-40B4-BE49-F238E27FC236}">
                <a16:creationId xmlns:a16="http://schemas.microsoft.com/office/drawing/2014/main" id="{027C1339-3127-12BD-59DB-523FB13FFC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84" y="1118945"/>
            <a:ext cx="1259838" cy="893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D3CF555A-9DA2-9151-4610-A41B728D8E4E}"/>
              </a:ext>
            </a:extLst>
          </p:cNvPr>
          <p:cNvSpPr txBox="1"/>
          <p:nvPr/>
        </p:nvSpPr>
        <p:spPr>
          <a:xfrm>
            <a:off x="6301731" y="1014027"/>
            <a:ext cx="1634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ea typeface="PingFang SC" panose="020B0400000000000000" pitchFamily="34" charset="-122"/>
              </a:rPr>
              <a:t>Which one?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0208DF99-3B51-F791-2D57-C60A35218569}"/>
              </a:ext>
            </a:extLst>
          </p:cNvPr>
          <p:cNvSpPr/>
          <p:nvPr/>
        </p:nvSpPr>
        <p:spPr>
          <a:xfrm>
            <a:off x="639615" y="1756617"/>
            <a:ext cx="4416998" cy="1623743"/>
          </a:xfrm>
          <a:prstGeom prst="roundRect">
            <a:avLst>
              <a:gd name="adj" fmla="val 9251"/>
            </a:avLst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6A06F9B4-FFE1-16A4-BA68-752917462DE7}"/>
              </a:ext>
            </a:extLst>
          </p:cNvPr>
          <p:cNvSpPr/>
          <p:nvPr/>
        </p:nvSpPr>
        <p:spPr>
          <a:xfrm>
            <a:off x="6788931" y="1784868"/>
            <a:ext cx="4416998" cy="1558075"/>
          </a:xfrm>
          <a:prstGeom prst="roundRect">
            <a:avLst>
              <a:gd name="adj" fmla="val 9251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5A2ED62-9266-7D56-8A48-2DAD66DE91C4}"/>
              </a:ext>
            </a:extLst>
          </p:cNvPr>
          <p:cNvSpPr txBox="1"/>
          <p:nvPr/>
        </p:nvSpPr>
        <p:spPr>
          <a:xfrm>
            <a:off x="591392" y="4098067"/>
            <a:ext cx="10928810" cy="224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  C</a:t>
            </a:r>
            <a:r>
              <a:rPr lang="en-US" altLang="zh-CN" sz="2400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iphertext </a:t>
            </a:r>
            <a:r>
              <a:rPr lang="en-US" altLang="zh-CN" sz="2400" b="1" dirty="0" err="1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U</a:t>
            </a:r>
            <a:r>
              <a:rPr lang="en-US" altLang="zh-CN" sz="2400" dirty="0" err="1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n</a:t>
            </a:r>
            <a:r>
              <a:rPr lang="en-US" altLang="zh-CN" sz="2400" b="1" dirty="0" err="1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L</a:t>
            </a:r>
            <a:r>
              <a:rPr lang="en-US" altLang="zh-CN" sz="2400" dirty="0" err="1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inkability</a:t>
            </a:r>
            <a:r>
              <a:rPr lang="en-US" altLang="zh-CN" sz="2400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(CUL) </a:t>
            </a: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is a security property that the adversary cannot distinguish </a:t>
            </a:r>
            <a:r>
              <a:rPr lang="en-US" altLang="zh-CN" sz="2400" b="1" dirty="0">
                <a:solidFill>
                  <a:schemeClr val="accent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ciphertexts with proxy relation </a:t>
            </a: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and </a:t>
            </a:r>
            <a:r>
              <a:rPr lang="en-US" altLang="zh-CN" sz="24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ciphertexts generated independently</a:t>
            </a: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   As a result, the </a:t>
            </a:r>
            <a:r>
              <a:rPr lang="en-US" altLang="zh-CN" sz="2400" b="1" dirty="0">
                <a:solidFill>
                  <a:schemeClr val="accent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underlying proxy relationship </a:t>
            </a: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is </a:t>
            </a:r>
            <a:r>
              <a:rPr lang="en-US" altLang="zh-CN" sz="24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protected</a:t>
            </a: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.</a:t>
            </a:r>
            <a:endParaRPr lang="zh-CN" altLang="en-US" sz="2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F6484AD-E85A-9AE5-E872-C4A09D7A57F7}"/>
              </a:ext>
            </a:extLst>
          </p:cNvPr>
          <p:cNvSpPr/>
          <p:nvPr/>
        </p:nvSpPr>
        <p:spPr>
          <a:xfrm>
            <a:off x="5426003" y="2222169"/>
            <a:ext cx="9262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≈</a:t>
            </a:r>
            <a:endParaRPr lang="zh-CN" altLang="en-US" sz="5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2186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7">
            <a:extLst>
              <a:ext uri="{FF2B5EF4-FFF2-40B4-BE49-F238E27FC236}">
                <a16:creationId xmlns:a16="http://schemas.microsoft.com/office/drawing/2014/main" id="{025F2970-0340-9749-AFD1-1CBB81140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190"/>
            <a:ext cx="12192000" cy="806023"/>
          </a:xfrm>
          <a:prstGeom prst="rect">
            <a:avLst/>
          </a:prstGeom>
        </p:spPr>
      </p:pic>
      <p:sp>
        <p:nvSpPr>
          <p:cNvPr id="39" name="Rectangle 4">
            <a:extLst>
              <a:ext uri="{FF2B5EF4-FFF2-40B4-BE49-F238E27FC236}">
                <a16:creationId xmlns:a16="http://schemas.microsoft.com/office/drawing/2014/main" id="{C7E0297B-1149-1142-8B7F-DEDEE197E441}"/>
              </a:ext>
            </a:extLst>
          </p:cNvPr>
          <p:cNvSpPr/>
          <p:nvPr/>
        </p:nvSpPr>
        <p:spPr>
          <a:xfrm>
            <a:off x="0" y="6798129"/>
            <a:ext cx="12192000" cy="61560"/>
          </a:xfrm>
          <a:prstGeom prst="rect">
            <a:avLst/>
          </a:prstGeom>
          <a:solidFill>
            <a:srgbClr val="C81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74576982-A19E-FF83-57B3-76318B7DC8C3}"/>
              </a:ext>
            </a:extLst>
          </p:cNvPr>
          <p:cNvSpPr txBox="1">
            <a:spLocks/>
          </p:cNvSpPr>
          <p:nvPr/>
        </p:nvSpPr>
        <p:spPr>
          <a:xfrm>
            <a:off x="244539" y="225382"/>
            <a:ext cx="7239626" cy="737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Fine-Grained</a:t>
            </a:r>
            <a:r>
              <a:rPr lang="en-US" altLang="zh-CN" sz="3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32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PRE: UNID, NTR, CS</a:t>
            </a:r>
            <a:endParaRPr lang="zh-CN" altLang="en-US" sz="3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6FEF9BDA-6C6A-F16C-A106-884A783F3B0E}"/>
              </a:ext>
            </a:extLst>
          </p:cNvPr>
          <p:cNvCxnSpPr/>
          <p:nvPr/>
        </p:nvCxnSpPr>
        <p:spPr>
          <a:xfrm>
            <a:off x="0" y="2822552"/>
            <a:ext cx="12192000" cy="0"/>
          </a:xfrm>
          <a:prstGeom prst="line">
            <a:avLst/>
          </a:prstGeom>
          <a:ln w="9525">
            <a:solidFill>
              <a:srgbClr val="FF0000">
                <a:alpha val="30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E5D93CB6-F3FE-7D94-8501-28EAD243DB2E}"/>
              </a:ext>
            </a:extLst>
          </p:cNvPr>
          <p:cNvCxnSpPr/>
          <p:nvPr/>
        </p:nvCxnSpPr>
        <p:spPr>
          <a:xfrm>
            <a:off x="0" y="5037281"/>
            <a:ext cx="12192000" cy="0"/>
          </a:xfrm>
          <a:prstGeom prst="line">
            <a:avLst/>
          </a:prstGeom>
          <a:ln w="9525">
            <a:solidFill>
              <a:srgbClr val="FF0000">
                <a:alpha val="30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78E08E5F-59D4-D2F1-EF0D-F3FDB912BE4A}"/>
              </a:ext>
            </a:extLst>
          </p:cNvPr>
          <p:cNvSpPr txBox="1"/>
          <p:nvPr/>
        </p:nvSpPr>
        <p:spPr>
          <a:xfrm>
            <a:off x="7893452" y="1015796"/>
            <a:ext cx="3620111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Unidirectionality (UNID)</a:t>
            </a:r>
            <a:endParaRPr lang="zh-CN" altLang="en-US" sz="2000" dirty="0">
              <a:solidFill>
                <a:srgbClr val="C0000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BEFB11D-1C8F-9272-42C9-7BA271FDED3B}"/>
              </a:ext>
            </a:extLst>
          </p:cNvPr>
          <p:cNvSpPr txBox="1"/>
          <p:nvPr/>
        </p:nvSpPr>
        <p:spPr>
          <a:xfrm>
            <a:off x="8267828" y="2825023"/>
            <a:ext cx="3052016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Non-Transitivity (NTR)</a:t>
            </a:r>
            <a:endParaRPr lang="zh-CN" altLang="en-US" sz="2000" dirty="0">
              <a:solidFill>
                <a:srgbClr val="C0000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88F7BEA-C9D7-4B42-1E68-23912E19923E}"/>
              </a:ext>
            </a:extLst>
          </p:cNvPr>
          <p:cNvSpPr txBox="1"/>
          <p:nvPr/>
        </p:nvSpPr>
        <p:spPr>
          <a:xfrm>
            <a:off x="7983780" y="5037281"/>
            <a:ext cx="3620111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Collusion-Safety (CS)</a:t>
            </a:r>
            <a:endParaRPr lang="zh-CN" altLang="en-US" sz="2000" dirty="0">
              <a:solidFill>
                <a:srgbClr val="C0000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3AC1110-EF03-7090-E3C5-C890795BFD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70" y="1192105"/>
            <a:ext cx="1002849" cy="1002849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241B943D-95CC-0044-25B9-65188D8109DE}"/>
              </a:ext>
            </a:extLst>
          </p:cNvPr>
          <p:cNvSpPr txBox="1"/>
          <p:nvPr/>
        </p:nvSpPr>
        <p:spPr>
          <a:xfrm>
            <a:off x="459261" y="2201835"/>
            <a:ext cx="917866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Alice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909B689-8194-0BE7-438D-33D75FA92813}"/>
              </a:ext>
            </a:extLst>
          </p:cNvPr>
          <p:cNvSpPr txBox="1"/>
          <p:nvPr/>
        </p:nvSpPr>
        <p:spPr>
          <a:xfrm>
            <a:off x="7530697" y="1621341"/>
            <a:ext cx="4345620" cy="1040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A re-encryption key from </a:t>
            </a:r>
            <a:r>
              <a:rPr lang="en-US" altLang="zh-CN" sz="2000" dirty="0">
                <a:solidFill>
                  <a:srgbClr val="FF2F92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Alice</a:t>
            </a:r>
            <a:r>
              <a:rPr lang="en-US" altLang="zh-CN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 to </a:t>
            </a:r>
            <a:r>
              <a:rPr lang="en-US" altLang="zh-CN" sz="2000" dirty="0">
                <a:solidFill>
                  <a:srgbClr val="33CCFF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Bob</a:t>
            </a:r>
            <a:r>
              <a:rPr lang="en-US" altLang="zh-CN" sz="2000" dirty="0">
                <a:solidFill>
                  <a:schemeClr val="accent2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20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should not </a:t>
            </a:r>
            <a:r>
              <a:rPr lang="en-US" altLang="zh-CN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imply another re-encryption key from </a:t>
            </a:r>
            <a:r>
              <a:rPr lang="en-US" altLang="zh-CN" sz="2000" dirty="0">
                <a:solidFill>
                  <a:srgbClr val="33CCFF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Bob</a:t>
            </a:r>
            <a:r>
              <a:rPr lang="en-US" altLang="zh-CN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 to </a:t>
            </a:r>
            <a:r>
              <a:rPr lang="en-US" altLang="zh-CN" sz="2000" dirty="0">
                <a:solidFill>
                  <a:srgbClr val="FF2F92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Alice</a:t>
            </a:r>
            <a:r>
              <a:rPr lang="en-US" altLang="zh-CN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.</a:t>
            </a:r>
            <a:endParaRPr lang="zh-CN" altLang="en-US" sz="2000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C266FB18-0879-EB8D-4661-CEF5A119EA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061" y="1202991"/>
            <a:ext cx="1002849" cy="1002849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B3B13CB8-2C1C-A32F-2FB5-17F3AC28A21A}"/>
              </a:ext>
            </a:extLst>
          </p:cNvPr>
          <p:cNvSpPr txBox="1"/>
          <p:nvPr/>
        </p:nvSpPr>
        <p:spPr>
          <a:xfrm>
            <a:off x="2495008" y="2178496"/>
            <a:ext cx="672953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Bob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0440893E-1D94-4BBD-F11B-C0D364BAD557}"/>
                  </a:ext>
                </a:extLst>
              </p:cNvPr>
              <p:cNvSpPr txBox="1"/>
              <p:nvPr/>
            </p:nvSpPr>
            <p:spPr>
              <a:xfrm>
                <a:off x="1144879" y="1220271"/>
                <a:ext cx="1548581" cy="4403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</m:ctrlPr>
                        </m:sSubSup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𝒓𝒌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𝑨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→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𝑩</m:t>
                          </m:r>
                        </m:sub>
                        <m:sup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𝒇</m:t>
                          </m:r>
                        </m:sup>
                      </m:sSubSup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0440893E-1D94-4BBD-F11B-C0D364BAD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879" y="1220271"/>
                <a:ext cx="1548581" cy="440313"/>
              </a:xfrm>
              <a:prstGeom prst="rect">
                <a:avLst/>
              </a:prstGeom>
              <a:blipFill>
                <a:blip r:embed="rId6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E9BE67F4-31E8-D72A-0F58-C96C94B1B5E5}"/>
              </a:ext>
            </a:extLst>
          </p:cNvPr>
          <p:cNvCxnSpPr>
            <a:cxnSpLocks/>
          </p:cNvCxnSpPr>
          <p:nvPr/>
        </p:nvCxnSpPr>
        <p:spPr>
          <a:xfrm>
            <a:off x="1415060" y="1890131"/>
            <a:ext cx="910442" cy="10886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1D7F09E9-B1E8-FBB9-4853-497E7A5562C0}"/>
              </a:ext>
            </a:extLst>
          </p:cNvPr>
          <p:cNvSpPr/>
          <p:nvPr/>
        </p:nvSpPr>
        <p:spPr>
          <a:xfrm>
            <a:off x="1375436" y="1601624"/>
            <a:ext cx="92629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0" cap="none" spc="0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√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D94D5CE1-8469-33A4-5469-D1A4BA732B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212" y="1198659"/>
            <a:ext cx="1002849" cy="1002849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28DE9216-4574-0351-EED3-D0F6B4D0AFAF}"/>
              </a:ext>
            </a:extLst>
          </p:cNvPr>
          <p:cNvSpPr txBox="1"/>
          <p:nvPr/>
        </p:nvSpPr>
        <p:spPr>
          <a:xfrm>
            <a:off x="4120703" y="2208389"/>
            <a:ext cx="917866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Alice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DAA78859-9A2F-89B8-EF83-CA27B84020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754" y="1198659"/>
            <a:ext cx="1002849" cy="1002849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C66402A8-2A03-5D44-4B6B-ACC744A3EBC8}"/>
              </a:ext>
            </a:extLst>
          </p:cNvPr>
          <p:cNvSpPr txBox="1"/>
          <p:nvPr/>
        </p:nvSpPr>
        <p:spPr>
          <a:xfrm>
            <a:off x="5988701" y="2174164"/>
            <a:ext cx="672953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Bob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3C6AA2C2-D75F-6723-D065-D08CE3300538}"/>
                  </a:ext>
                </a:extLst>
              </p:cNvPr>
              <p:cNvSpPr txBox="1"/>
              <p:nvPr/>
            </p:nvSpPr>
            <p:spPr>
              <a:xfrm>
                <a:off x="4733486" y="1248814"/>
                <a:ext cx="1548581" cy="4403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</m:ctrlPr>
                        </m:sSubSup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𝒓𝒌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𝑨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→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𝑩</m:t>
                          </m:r>
                        </m:sub>
                        <m:sup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𝒇</m:t>
                          </m:r>
                        </m:sup>
                      </m:sSubSup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3C6AA2C2-D75F-6723-D065-D08CE3300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486" y="1248814"/>
                <a:ext cx="1548581" cy="440313"/>
              </a:xfrm>
              <a:prstGeom prst="rect">
                <a:avLst/>
              </a:prstGeom>
              <a:blipFill>
                <a:blip r:embed="rId7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7DBBD45D-7B44-D925-574C-E7FF1D560D03}"/>
              </a:ext>
            </a:extLst>
          </p:cNvPr>
          <p:cNvCxnSpPr>
            <a:cxnSpLocks/>
          </p:cNvCxnSpPr>
          <p:nvPr/>
        </p:nvCxnSpPr>
        <p:spPr>
          <a:xfrm flipH="1">
            <a:off x="4976513" y="1922600"/>
            <a:ext cx="91301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>
            <a:extLst>
              <a:ext uri="{FF2B5EF4-FFF2-40B4-BE49-F238E27FC236}">
                <a16:creationId xmlns:a16="http://schemas.microsoft.com/office/drawing/2014/main" id="{35A8BC17-27C7-074F-29E9-3740BD0FFE9C}"/>
              </a:ext>
            </a:extLst>
          </p:cNvPr>
          <p:cNvSpPr/>
          <p:nvPr/>
        </p:nvSpPr>
        <p:spPr>
          <a:xfrm>
            <a:off x="4980912" y="1438368"/>
            <a:ext cx="10039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dirty="0">
                <a:ln w="0"/>
                <a:solidFill>
                  <a:srgbClr val="FF2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×</a:t>
            </a:r>
            <a:endParaRPr lang="zh-CN" altLang="en-US" sz="5400" b="0" cap="none" spc="0" dirty="0">
              <a:ln w="0"/>
              <a:solidFill>
                <a:srgbClr val="FF2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4" name="矩形: 圆角 43">
            <a:extLst>
              <a:ext uri="{FF2B5EF4-FFF2-40B4-BE49-F238E27FC236}">
                <a16:creationId xmlns:a16="http://schemas.microsoft.com/office/drawing/2014/main" id="{D4B925D1-01AD-B814-B196-11745692B66D}"/>
              </a:ext>
            </a:extLst>
          </p:cNvPr>
          <p:cNvSpPr/>
          <p:nvPr/>
        </p:nvSpPr>
        <p:spPr>
          <a:xfrm>
            <a:off x="459261" y="1071405"/>
            <a:ext cx="2811224" cy="1561978"/>
          </a:xfrm>
          <a:prstGeom prst="roundRect">
            <a:avLst>
              <a:gd name="adj" fmla="val 9251"/>
            </a:avLst>
          </a:prstGeom>
          <a:noFill/>
          <a:ln>
            <a:solidFill>
              <a:srgbClr val="FFEC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57CD07B9-70AE-86E8-6D0B-F135A4E162DA}"/>
              </a:ext>
            </a:extLst>
          </p:cNvPr>
          <p:cNvSpPr/>
          <p:nvPr/>
        </p:nvSpPr>
        <p:spPr>
          <a:xfrm>
            <a:off x="3989684" y="1071405"/>
            <a:ext cx="2884240" cy="1561978"/>
          </a:xfrm>
          <a:prstGeom prst="roundRect">
            <a:avLst>
              <a:gd name="adj" fmla="val 9251"/>
            </a:avLst>
          </a:prstGeom>
          <a:noFill/>
          <a:ln>
            <a:solidFill>
              <a:srgbClr val="FFEC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89D7E2A0-B5CC-D61C-2AC4-AC212E1107EA}"/>
              </a:ext>
            </a:extLst>
          </p:cNvPr>
          <p:cNvSpPr txBox="1"/>
          <p:nvPr/>
        </p:nvSpPr>
        <p:spPr>
          <a:xfrm>
            <a:off x="7541683" y="3429000"/>
            <a:ext cx="4345620" cy="1361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Re-encryption keys from </a:t>
            </a:r>
            <a:r>
              <a:rPr lang="en-US" altLang="zh-CN" sz="2000" dirty="0">
                <a:solidFill>
                  <a:srgbClr val="FF2F92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Alice</a:t>
            </a:r>
            <a:r>
              <a:rPr lang="en-US" altLang="zh-CN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 to </a:t>
            </a:r>
            <a:r>
              <a:rPr lang="en-US" altLang="zh-CN" sz="2000" dirty="0">
                <a:solidFill>
                  <a:srgbClr val="33CCFF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Bob</a:t>
            </a:r>
            <a:r>
              <a:rPr lang="en-US" altLang="zh-CN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 and </a:t>
            </a:r>
            <a:r>
              <a:rPr lang="en-US" altLang="zh-CN" sz="2000" dirty="0">
                <a:solidFill>
                  <a:srgbClr val="33CCFF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Bob</a:t>
            </a:r>
            <a:r>
              <a:rPr lang="en-US" altLang="zh-CN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 to </a:t>
            </a:r>
            <a:r>
              <a:rPr lang="en-US" altLang="zh-CN" sz="2000" dirty="0">
                <a:solidFill>
                  <a:schemeClr val="accent4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Charlie</a:t>
            </a:r>
            <a:r>
              <a:rPr lang="en-US" altLang="zh-CN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20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should not </a:t>
            </a:r>
            <a:r>
              <a:rPr lang="en-US" altLang="zh-CN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imply another re-encryption key from </a:t>
            </a:r>
            <a:r>
              <a:rPr lang="en-US" altLang="zh-CN" sz="2000" dirty="0">
                <a:solidFill>
                  <a:srgbClr val="FF2F92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Alice</a:t>
            </a:r>
            <a:r>
              <a:rPr lang="en-US" altLang="zh-CN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 to </a:t>
            </a:r>
            <a:r>
              <a:rPr lang="en-US" altLang="zh-CN" sz="2000" dirty="0">
                <a:solidFill>
                  <a:schemeClr val="accent4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Charlie.</a:t>
            </a:r>
            <a:endParaRPr lang="zh-CN" altLang="en-US" sz="2000" dirty="0">
              <a:solidFill>
                <a:schemeClr val="accent4"/>
              </a:solidFill>
            </a:endParaRPr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D09406A4-D7A0-A902-1E83-0857573954C6}"/>
              </a:ext>
            </a:extLst>
          </p:cNvPr>
          <p:cNvGrpSpPr/>
          <p:nvPr/>
        </p:nvGrpSpPr>
        <p:grpSpPr>
          <a:xfrm>
            <a:off x="369274" y="2987089"/>
            <a:ext cx="2133163" cy="1080540"/>
            <a:chOff x="361845" y="2958698"/>
            <a:chExt cx="2916140" cy="1515847"/>
          </a:xfrm>
        </p:grpSpPr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05161986-134E-3523-CB1B-7E07C5A44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845" y="2958698"/>
              <a:ext cx="1002849" cy="1002849"/>
            </a:xfrm>
            <a:prstGeom prst="rect">
              <a:avLst/>
            </a:prstGeom>
          </p:spPr>
        </p:pic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9EB8A1F2-6E5D-8624-2664-9B1D27B362A3}"/>
                </a:ext>
              </a:extLst>
            </p:cNvPr>
            <p:cNvSpPr txBox="1"/>
            <p:nvPr/>
          </p:nvSpPr>
          <p:spPr>
            <a:xfrm>
              <a:off x="423315" y="3910925"/>
              <a:ext cx="917867" cy="458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Alice</a:t>
              </a:r>
              <a:endParaRPr lang="zh-CN" altLang="en-US" sz="1400" dirty="0">
                <a:latin typeface="PingFang SC" panose="020B0400000000000000" pitchFamily="34" charset="-122"/>
                <a:ea typeface="PingFang SC" panose="020B0400000000000000" pitchFamily="34" charset="-122"/>
              </a:endParaRPr>
            </a:p>
          </p:txBody>
        </p:sp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E3938601-8607-581E-FD46-52A815A0A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5136" y="2969584"/>
              <a:ext cx="1002849" cy="1002849"/>
            </a:xfrm>
            <a:prstGeom prst="rect">
              <a:avLst/>
            </a:prstGeom>
          </p:spPr>
        </p:pic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57D9922F-A7E4-46DA-1D65-96BD530ED299}"/>
                </a:ext>
              </a:extLst>
            </p:cNvPr>
            <p:cNvSpPr txBox="1"/>
            <p:nvPr/>
          </p:nvSpPr>
          <p:spPr>
            <a:xfrm>
              <a:off x="2392116" y="3945090"/>
              <a:ext cx="720922" cy="529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Bob</a:t>
              </a:r>
              <a:endParaRPr lang="zh-CN" altLang="en-US" sz="1400" dirty="0">
                <a:latin typeface="PingFang SC" panose="020B0400000000000000" pitchFamily="34" charset="-122"/>
                <a:ea typeface="PingFang SC" panose="020B0400000000000000" pitchFamily="34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文本框 54">
                  <a:extLst>
                    <a:ext uri="{FF2B5EF4-FFF2-40B4-BE49-F238E27FC236}">
                      <a16:creationId xmlns:a16="http://schemas.microsoft.com/office/drawing/2014/main" id="{6975EDE2-1289-C30C-E32C-487477F42D84}"/>
                    </a:ext>
                  </a:extLst>
                </p:cNvPr>
                <p:cNvSpPr txBox="1"/>
                <p:nvPr/>
              </p:nvSpPr>
              <p:spPr>
                <a:xfrm>
                  <a:off x="1089954" y="2986863"/>
                  <a:ext cx="1548581" cy="4884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</m:ctrlPr>
                          </m:sSubSupPr>
                          <m:e>
                            <m:r>
                              <a:rPr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  <m:t>𝒓𝒌</m:t>
                            </m:r>
                          </m:e>
                          <m:sub>
                            <m:r>
                              <a:rPr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  <m:t>𝑨</m:t>
                            </m:r>
                            <m:r>
                              <a:rPr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  <m:t>→</m:t>
                            </m:r>
                            <m:r>
                              <a:rPr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  <m:t>𝑩</m:t>
                            </m:r>
                          </m:sub>
                          <m:sup>
                            <m:r>
                              <a:rPr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  <m:t>𝒇</m:t>
                            </m:r>
                          </m:sup>
                        </m:sSubSup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55" name="文本框 54">
                  <a:extLst>
                    <a:ext uri="{FF2B5EF4-FFF2-40B4-BE49-F238E27FC236}">
                      <a16:creationId xmlns:a16="http://schemas.microsoft.com/office/drawing/2014/main" id="{6975EDE2-1289-C30C-E32C-487477F42D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9954" y="2986863"/>
                  <a:ext cx="1548581" cy="488469"/>
                </a:xfrm>
                <a:prstGeom prst="rect">
                  <a:avLst/>
                </a:prstGeom>
                <a:blipFill>
                  <a:blip r:embed="rId8"/>
                  <a:stretch>
                    <a:fillRect b="-1754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直接箭头连接符 55">
              <a:extLst>
                <a:ext uri="{FF2B5EF4-FFF2-40B4-BE49-F238E27FC236}">
                  <a16:creationId xmlns:a16="http://schemas.microsoft.com/office/drawing/2014/main" id="{CEF65133-D7A0-103B-F817-930A4610AA60}"/>
                </a:ext>
              </a:extLst>
            </p:cNvPr>
            <p:cNvCxnSpPr>
              <a:cxnSpLocks/>
            </p:cNvCxnSpPr>
            <p:nvPr/>
          </p:nvCxnSpPr>
          <p:spPr>
            <a:xfrm>
              <a:off x="1388207" y="3604937"/>
              <a:ext cx="910441" cy="108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BCA07120-8F3B-DE88-B16C-9652EBE3BE20}"/>
              </a:ext>
            </a:extLst>
          </p:cNvPr>
          <p:cNvGrpSpPr/>
          <p:nvPr/>
        </p:nvGrpSpPr>
        <p:grpSpPr>
          <a:xfrm>
            <a:off x="1102860" y="3892800"/>
            <a:ext cx="2299507" cy="1095234"/>
            <a:chOff x="4376188" y="2947838"/>
            <a:chExt cx="2465575" cy="1257984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C124E292-CD49-34D3-2928-B2A608E8A29E}"/>
                </a:ext>
              </a:extLst>
            </p:cNvPr>
            <p:cNvGrpSpPr/>
            <p:nvPr/>
          </p:nvGrpSpPr>
          <p:grpSpPr>
            <a:xfrm>
              <a:off x="4376188" y="2947838"/>
              <a:ext cx="1837516" cy="1257984"/>
              <a:chOff x="335504" y="2996787"/>
              <a:chExt cx="2298173" cy="1529665"/>
            </a:xfrm>
          </p:grpSpPr>
          <p:pic>
            <p:nvPicPr>
              <p:cNvPr id="70" name="图片 69">
                <a:extLst>
                  <a:ext uri="{FF2B5EF4-FFF2-40B4-BE49-F238E27FC236}">
                    <a16:creationId xmlns:a16="http://schemas.microsoft.com/office/drawing/2014/main" id="{DB4B4E9A-DB00-114A-843B-00F9576F7D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504" y="2996787"/>
                <a:ext cx="1002849" cy="1002849"/>
              </a:xfrm>
              <a:prstGeom prst="rect">
                <a:avLst/>
              </a:prstGeom>
            </p:spPr>
          </p:pic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2455A232-AFF3-2DE8-1803-3AED68DC7291}"/>
                  </a:ext>
                </a:extLst>
              </p:cNvPr>
              <p:cNvSpPr txBox="1"/>
              <p:nvPr/>
            </p:nvSpPr>
            <p:spPr>
              <a:xfrm>
                <a:off x="464788" y="3965813"/>
                <a:ext cx="728258" cy="560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Bob</a:t>
                </a:r>
                <a:endParaRPr lang="zh-CN" altLang="en-US" sz="1400" dirty="0">
                  <a:latin typeface="PingFang SC" panose="020B0400000000000000" pitchFamily="34" charset="-122"/>
                  <a:ea typeface="PingFang SC" panose="020B0400000000000000" pitchFamily="34" charset="-122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文本框 71">
                    <a:extLst>
                      <a:ext uri="{FF2B5EF4-FFF2-40B4-BE49-F238E27FC236}">
                        <a16:creationId xmlns:a16="http://schemas.microsoft.com/office/drawing/2014/main" id="{CCCC50A3-3E41-4176-D288-BBB4C643AD04}"/>
                      </a:ext>
                    </a:extLst>
                  </p:cNvPr>
                  <p:cNvSpPr txBox="1"/>
                  <p:nvPr/>
                </p:nvSpPr>
                <p:spPr>
                  <a:xfrm>
                    <a:off x="1085097" y="3180400"/>
                    <a:ext cx="1548580" cy="4902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ingFang SC Medium" panose="020B0400000000000000" pitchFamily="34" charset="-122"/>
                                </a:rPr>
                              </m:ctrlPr>
                            </m:sSubSupPr>
                            <m:e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ingFang SC Medium" panose="020B0400000000000000" pitchFamily="34" charset="-122"/>
                                </a:rPr>
                                <m:t>𝒓𝒌</m:t>
                              </m:r>
                            </m:e>
                            <m:sub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ingFang SC Medium" panose="020B0400000000000000" pitchFamily="34" charset="-122"/>
                                </a:rPr>
                                <m:t>𝑩</m:t>
                              </m:r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ingFang SC Medium" panose="020B0400000000000000" pitchFamily="34" charset="-122"/>
                                </a:rPr>
                                <m:t>→</m:t>
                              </m:r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ingFang SC Medium" panose="020B0400000000000000" pitchFamily="34" charset="-122"/>
                                </a:rPr>
                                <m:t>𝑪</m:t>
                              </m:r>
                            </m:sub>
                            <m:sup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ingFang SC Medium" panose="020B0400000000000000" pitchFamily="34" charset="-122"/>
                                </a:rPr>
                                <m:t>𝒇</m:t>
                              </m:r>
                            </m:sup>
                          </m:sSubSup>
                        </m:oMath>
                      </m:oMathPara>
                    </a14:m>
                    <a:endParaRPr lang="zh-CN" altLang="en-US" b="1" dirty="0"/>
                  </a:p>
                </p:txBody>
              </p:sp>
            </mc:Choice>
            <mc:Fallback xmlns="">
              <p:sp>
                <p:nvSpPr>
                  <p:cNvPr id="72" name="文本框 71">
                    <a:extLst>
                      <a:ext uri="{FF2B5EF4-FFF2-40B4-BE49-F238E27FC236}">
                        <a16:creationId xmlns:a16="http://schemas.microsoft.com/office/drawing/2014/main" id="{CCCC50A3-3E41-4176-D288-BBB4C643AD0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5097" y="3180400"/>
                    <a:ext cx="1548580" cy="490263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551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3" name="直接箭头连接符 72">
                <a:extLst>
                  <a:ext uri="{FF2B5EF4-FFF2-40B4-BE49-F238E27FC236}">
                    <a16:creationId xmlns:a16="http://schemas.microsoft.com/office/drawing/2014/main" id="{DF51FF12-3B5F-BA98-74E1-3BCCC01767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61418" y="3737314"/>
                <a:ext cx="984488" cy="1271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5" name="图片 74">
              <a:extLst>
                <a:ext uri="{FF2B5EF4-FFF2-40B4-BE49-F238E27FC236}">
                  <a16:creationId xmlns:a16="http://schemas.microsoft.com/office/drawing/2014/main" id="{DF4DC58A-9B6D-8EA1-D90E-A4322010A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173" y="2950750"/>
              <a:ext cx="839807" cy="839807"/>
            </a:xfrm>
            <a:prstGeom prst="rect">
              <a:avLst/>
            </a:prstGeom>
          </p:spPr>
        </p:pic>
        <p:sp>
          <p:nvSpPr>
            <p:cNvPr id="79" name="文本框 78">
              <a:extLst>
                <a:ext uri="{FF2B5EF4-FFF2-40B4-BE49-F238E27FC236}">
                  <a16:creationId xmlns:a16="http://schemas.microsoft.com/office/drawing/2014/main" id="{9B5FB116-AEB8-8287-DC5A-7AA8605D185C}"/>
                </a:ext>
              </a:extLst>
            </p:cNvPr>
            <p:cNvSpPr txBox="1"/>
            <p:nvPr/>
          </p:nvSpPr>
          <p:spPr>
            <a:xfrm>
              <a:off x="5965174" y="3721254"/>
              <a:ext cx="876589" cy="37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Charlie</a:t>
              </a:r>
              <a:endParaRPr lang="zh-CN" altLang="en-US" sz="1400" dirty="0">
                <a:latin typeface="PingFang SC" panose="020B0400000000000000" pitchFamily="34" charset="-122"/>
                <a:ea typeface="PingFang SC" panose="020B0400000000000000" pitchFamily="34" charset="-122"/>
              </a:endParaRPr>
            </a:p>
          </p:txBody>
        </p:sp>
      </p:grpSp>
      <p:sp>
        <p:nvSpPr>
          <p:cNvPr id="89" name="矩形: 圆角 88">
            <a:extLst>
              <a:ext uri="{FF2B5EF4-FFF2-40B4-BE49-F238E27FC236}">
                <a16:creationId xmlns:a16="http://schemas.microsoft.com/office/drawing/2014/main" id="{ABF5B5B9-CA12-CD5F-0D86-C36CCDA59817}"/>
              </a:ext>
            </a:extLst>
          </p:cNvPr>
          <p:cNvSpPr/>
          <p:nvPr/>
        </p:nvSpPr>
        <p:spPr>
          <a:xfrm>
            <a:off x="251967" y="2945324"/>
            <a:ext cx="3334403" cy="1964985"/>
          </a:xfrm>
          <a:prstGeom prst="roundRect">
            <a:avLst>
              <a:gd name="adj" fmla="val 9251"/>
            </a:avLst>
          </a:prstGeom>
          <a:noFill/>
          <a:ln>
            <a:solidFill>
              <a:srgbClr val="FFEC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4C30644-1B50-6C46-2B09-D08EDF8EE52E}"/>
              </a:ext>
            </a:extLst>
          </p:cNvPr>
          <p:cNvGrpSpPr/>
          <p:nvPr/>
        </p:nvGrpSpPr>
        <p:grpSpPr>
          <a:xfrm>
            <a:off x="3891332" y="3386866"/>
            <a:ext cx="3341162" cy="1227904"/>
            <a:chOff x="3778322" y="3094200"/>
            <a:chExt cx="3074825" cy="1080967"/>
          </a:xfrm>
        </p:grpSpPr>
        <p:grpSp>
          <p:nvGrpSpPr>
            <p:cNvPr id="81" name="组合 80">
              <a:extLst>
                <a:ext uri="{FF2B5EF4-FFF2-40B4-BE49-F238E27FC236}">
                  <a16:creationId xmlns:a16="http://schemas.microsoft.com/office/drawing/2014/main" id="{1C7E8599-C5E1-CA49-A355-4DEE3C4B0FB2}"/>
                </a:ext>
              </a:extLst>
            </p:cNvPr>
            <p:cNvGrpSpPr/>
            <p:nvPr/>
          </p:nvGrpSpPr>
          <p:grpSpPr>
            <a:xfrm>
              <a:off x="3778322" y="3108959"/>
              <a:ext cx="3074825" cy="1037955"/>
              <a:chOff x="404273" y="2984272"/>
              <a:chExt cx="4203440" cy="1456107"/>
            </a:xfrm>
          </p:grpSpPr>
          <p:pic>
            <p:nvPicPr>
              <p:cNvPr id="82" name="图片 81">
                <a:extLst>
                  <a:ext uri="{FF2B5EF4-FFF2-40B4-BE49-F238E27FC236}">
                    <a16:creationId xmlns:a16="http://schemas.microsoft.com/office/drawing/2014/main" id="{015CC4B6-77B9-3D64-3377-F0A1C4EE6F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4273" y="2984272"/>
                <a:ext cx="1002849" cy="1002849"/>
              </a:xfrm>
              <a:prstGeom prst="rect">
                <a:avLst/>
              </a:prstGeom>
            </p:spPr>
          </p:pic>
          <p:sp>
            <p:nvSpPr>
              <p:cNvPr id="83" name="文本框 82">
                <a:extLst>
                  <a:ext uri="{FF2B5EF4-FFF2-40B4-BE49-F238E27FC236}">
                    <a16:creationId xmlns:a16="http://schemas.microsoft.com/office/drawing/2014/main" id="{59200595-89AE-2638-EB88-902D5C4DE0BF}"/>
                  </a:ext>
                </a:extLst>
              </p:cNvPr>
              <p:cNvSpPr txBox="1"/>
              <p:nvPr/>
            </p:nvSpPr>
            <p:spPr>
              <a:xfrm>
                <a:off x="423315" y="3910925"/>
                <a:ext cx="917867" cy="458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Alice</a:t>
                </a:r>
                <a:endParaRPr lang="zh-CN" altLang="en-US" sz="1400" dirty="0">
                  <a:latin typeface="PingFang SC" panose="020B0400000000000000" pitchFamily="34" charset="-122"/>
                  <a:ea typeface="PingFang SC" panose="020B0400000000000000" pitchFamily="34" charset="-122"/>
                </a:endParaRPr>
              </a:p>
            </p:txBody>
          </p:sp>
          <p:sp>
            <p:nvSpPr>
              <p:cNvPr id="85" name="文本框 84">
                <a:extLst>
                  <a:ext uri="{FF2B5EF4-FFF2-40B4-BE49-F238E27FC236}">
                    <a16:creationId xmlns:a16="http://schemas.microsoft.com/office/drawing/2014/main" id="{37C16618-8B29-9DB0-635E-BEEB9DB0C2C2}"/>
                  </a:ext>
                </a:extLst>
              </p:cNvPr>
              <p:cNvSpPr txBox="1"/>
              <p:nvPr/>
            </p:nvSpPr>
            <p:spPr>
              <a:xfrm>
                <a:off x="3489817" y="3910924"/>
                <a:ext cx="1117896" cy="529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Charlie</a:t>
                </a:r>
                <a:endParaRPr lang="zh-CN" altLang="en-US" sz="1400" dirty="0">
                  <a:latin typeface="PingFang SC" panose="020B0400000000000000" pitchFamily="34" charset="-122"/>
                  <a:ea typeface="PingFang SC" panose="020B0400000000000000" pitchFamily="34" charset="-122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文本框 85">
                    <a:extLst>
                      <a:ext uri="{FF2B5EF4-FFF2-40B4-BE49-F238E27FC236}">
                        <a16:creationId xmlns:a16="http://schemas.microsoft.com/office/drawing/2014/main" id="{5C073F31-AF99-4390-C477-52C72FAF808E}"/>
                      </a:ext>
                    </a:extLst>
                  </p:cNvPr>
                  <p:cNvSpPr txBox="1"/>
                  <p:nvPr/>
                </p:nvSpPr>
                <p:spPr>
                  <a:xfrm>
                    <a:off x="1528000" y="3063068"/>
                    <a:ext cx="1993450" cy="49793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</m:ctrlPr>
                          </m:sSubSupPr>
                          <m:e>
                            <m:r>
                              <a:rPr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  <m:t>𝒓𝒌</m:t>
                            </m:r>
                          </m:e>
                          <m:sub>
                            <m:r>
                              <a:rPr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  <m:t>𝑨</m:t>
                            </m:r>
                            <m:r>
                              <a:rPr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  <m:t>→</m:t>
                            </m:r>
                            <m:r>
                              <a:rPr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  <m:t>𝑩</m:t>
                            </m:r>
                          </m:sub>
                          <m:sup>
                            <m:r>
                              <a:rPr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  <m:t>𝒇</m:t>
                            </m:r>
                          </m:sup>
                        </m:sSubSup>
                      </m:oMath>
                    </a14:m>
                    <a:r>
                      <a:rPr lang="en-US" altLang="zh-CN" sz="1600" b="1" dirty="0"/>
                      <a:t>+</a:t>
                    </a:r>
                    <a:r>
                      <a:rPr lang="en-US" altLang="zh-CN" sz="1600" b="1" dirty="0">
                        <a:ea typeface="PingFang SC Medium" panose="020B0400000000000000" pitchFamily="34" charset="-122"/>
                      </a:rPr>
                      <a:t>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1600" b="1" i="1"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</m:ctrlPr>
                          </m:sSubSupPr>
                          <m:e>
                            <m:r>
                              <a:rPr lang="en-US" altLang="zh-CN" sz="1600" b="1" i="1"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  <m:t>𝒓𝒌</m:t>
                            </m:r>
                          </m:e>
                          <m:sub>
                            <m:r>
                              <a:rPr lang="en-US" altLang="zh-CN" sz="1600" b="1" i="1"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  <m:t>𝑩</m:t>
                            </m:r>
                            <m:r>
                              <a:rPr lang="en-US" altLang="zh-CN" sz="1600" b="1" i="1"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  <m:t>→</m:t>
                            </m:r>
                            <m:r>
                              <a:rPr lang="en-US" altLang="zh-CN" sz="1600" b="1" i="1"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  <m:t>𝑪</m:t>
                            </m:r>
                          </m:sub>
                          <m:sup>
                            <m:r>
                              <a:rPr lang="en-US" altLang="zh-CN" sz="1600" b="1" i="1"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  <m:t>𝒇</m:t>
                            </m:r>
                          </m:sup>
                        </m:sSubSup>
                      </m:oMath>
                    </a14:m>
                    <a:endParaRPr lang="zh-CN" altLang="en-US" b="1" dirty="0"/>
                  </a:p>
                </p:txBody>
              </p:sp>
            </mc:Choice>
            <mc:Fallback xmlns="">
              <p:sp>
                <p:nvSpPr>
                  <p:cNvPr id="86" name="文本框 85">
                    <a:extLst>
                      <a:ext uri="{FF2B5EF4-FFF2-40B4-BE49-F238E27FC236}">
                        <a16:creationId xmlns:a16="http://schemas.microsoft.com/office/drawing/2014/main" id="{5C073F31-AF99-4390-C477-52C72FAF808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8000" y="3063068"/>
                    <a:ext cx="1993450" cy="49793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6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7" name="直接箭头连接符 86">
                <a:extLst>
                  <a:ext uri="{FF2B5EF4-FFF2-40B4-BE49-F238E27FC236}">
                    <a16:creationId xmlns:a16="http://schemas.microsoft.com/office/drawing/2014/main" id="{15BBAD85-1D48-64C5-9DCE-162CDA882C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75377" y="3750747"/>
                <a:ext cx="1779305" cy="0"/>
              </a:xfrm>
              <a:prstGeom prst="straightConnector1">
                <a:avLst/>
              </a:prstGeom>
              <a:ln w="19050">
                <a:solidFill>
                  <a:srgbClr val="FF26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8" name="图片 87">
              <a:extLst>
                <a:ext uri="{FF2B5EF4-FFF2-40B4-BE49-F238E27FC236}">
                  <a16:creationId xmlns:a16="http://schemas.microsoft.com/office/drawing/2014/main" id="{3F852D0E-A48C-1E6F-0CE1-AECA1E4D6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5405" y="3094200"/>
              <a:ext cx="783242" cy="731158"/>
            </a:xfrm>
            <a:prstGeom prst="rect">
              <a:avLst/>
            </a:prstGeom>
          </p:spPr>
        </p:pic>
        <p:sp>
          <p:nvSpPr>
            <p:cNvPr id="91" name="矩形 90">
              <a:extLst>
                <a:ext uri="{FF2B5EF4-FFF2-40B4-BE49-F238E27FC236}">
                  <a16:creationId xmlns:a16="http://schemas.microsoft.com/office/drawing/2014/main" id="{FA3BF50E-4319-5574-8D60-FE4D919CDE70}"/>
                </a:ext>
              </a:extLst>
            </p:cNvPr>
            <p:cNvSpPr/>
            <p:nvPr/>
          </p:nvSpPr>
          <p:spPr>
            <a:xfrm>
              <a:off x="4771686" y="3251837"/>
              <a:ext cx="100393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5400" dirty="0">
                  <a:ln w="0"/>
                  <a:solidFill>
                    <a:srgbClr val="FF26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×</a:t>
              </a:r>
              <a:endParaRPr lang="zh-CN" altLang="en-US" sz="5400" b="0" cap="none" spc="0" dirty="0">
                <a:ln w="0"/>
                <a:solidFill>
                  <a:srgbClr val="FF2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1B7DA4F9-A238-AE48-449C-9FCA17830F14}"/>
              </a:ext>
            </a:extLst>
          </p:cNvPr>
          <p:cNvSpPr/>
          <p:nvPr/>
        </p:nvSpPr>
        <p:spPr>
          <a:xfrm>
            <a:off x="3891331" y="3146908"/>
            <a:ext cx="3334403" cy="1583087"/>
          </a:xfrm>
          <a:prstGeom prst="roundRect">
            <a:avLst>
              <a:gd name="adj" fmla="val 9251"/>
            </a:avLst>
          </a:prstGeom>
          <a:noFill/>
          <a:ln>
            <a:solidFill>
              <a:srgbClr val="FFEC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EA92AFA-1EAE-B73C-D527-0CADE900A73B}"/>
              </a:ext>
            </a:extLst>
          </p:cNvPr>
          <p:cNvSpPr txBox="1"/>
          <p:nvPr/>
        </p:nvSpPr>
        <p:spPr>
          <a:xfrm>
            <a:off x="7574822" y="5586490"/>
            <a:ext cx="4345620" cy="1040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The collusion of </a:t>
            </a:r>
            <a:r>
              <a:rPr lang="en-US" altLang="zh-CN" sz="2000" dirty="0">
                <a:solidFill>
                  <a:schemeClr val="accent4">
                    <a:lumMod val="75000"/>
                  </a:schemeClr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proxy</a:t>
            </a:r>
            <a:r>
              <a:rPr lang="en-US" altLang="zh-CN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 and </a:t>
            </a:r>
            <a:r>
              <a:rPr lang="en-US" altLang="zh-CN" sz="2000" dirty="0">
                <a:solidFill>
                  <a:srgbClr val="33CCFF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Bob</a:t>
            </a:r>
            <a:r>
              <a:rPr lang="en-US" altLang="zh-CN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20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should not </a:t>
            </a:r>
            <a:r>
              <a:rPr lang="en-US" altLang="zh-CN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lead to the leakage of the complete secret key of </a:t>
            </a:r>
            <a:r>
              <a:rPr lang="en-US" altLang="zh-CN" sz="2000" dirty="0">
                <a:solidFill>
                  <a:srgbClr val="FF2F92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Alice</a:t>
            </a:r>
            <a:r>
              <a:rPr lang="en-US" altLang="zh-CN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.</a:t>
            </a:r>
            <a:endParaRPr lang="zh-CN" altLang="en-US" sz="20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5FA3D1D-4E05-14C1-BED9-638356E9C42B}"/>
              </a:ext>
            </a:extLst>
          </p:cNvPr>
          <p:cNvSpPr txBox="1"/>
          <p:nvPr/>
        </p:nvSpPr>
        <p:spPr>
          <a:xfrm>
            <a:off x="355785" y="6220586"/>
            <a:ext cx="1049064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Polly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E777C98E-7AF4-9124-B39E-22CEE961D917}"/>
                  </a:ext>
                </a:extLst>
              </p:cNvPr>
              <p:cNvSpPr txBox="1"/>
              <p:nvPr/>
            </p:nvSpPr>
            <p:spPr>
              <a:xfrm>
                <a:off x="1490005" y="5647436"/>
                <a:ext cx="482624" cy="3479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𝒓</m:t>
                      </m:r>
                      <m:sSubSup>
                        <m:sSub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  <m:sup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p>
                      </m:sSubSup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E777C98E-7AF4-9124-B39E-22CEE961D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005" y="5647436"/>
                <a:ext cx="482624" cy="347980"/>
              </a:xfrm>
              <a:prstGeom prst="rect">
                <a:avLst/>
              </a:prstGeom>
              <a:blipFill>
                <a:blip r:embed="rId12"/>
                <a:stretch>
                  <a:fillRect l="-12500" t="-3448" r="-43750" b="-155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图片 23">
            <a:extLst>
              <a:ext uri="{FF2B5EF4-FFF2-40B4-BE49-F238E27FC236}">
                <a16:creationId xmlns:a16="http://schemas.microsoft.com/office/drawing/2014/main" id="{7F2952DE-1A6A-AE4F-43EE-863598FD43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61" y="5244438"/>
            <a:ext cx="999513" cy="99951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6339E6E-C8BF-2A00-A7A8-6F8CAE0176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03" y="5234664"/>
            <a:ext cx="1002848" cy="1002848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332551E6-12A4-E703-859A-0669C36064DF}"/>
              </a:ext>
            </a:extLst>
          </p:cNvPr>
          <p:cNvSpPr txBox="1"/>
          <p:nvPr/>
        </p:nvSpPr>
        <p:spPr>
          <a:xfrm>
            <a:off x="2708588" y="6210396"/>
            <a:ext cx="999245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Bob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9B6BF83C-17B8-0299-812B-A9220D1FB9B1}"/>
                  </a:ext>
                </a:extLst>
              </p:cNvPr>
              <p:cNvSpPr txBox="1"/>
              <p:nvPr/>
            </p:nvSpPr>
            <p:spPr>
              <a:xfrm>
                <a:off x="3609090" y="5736088"/>
                <a:ext cx="1101953" cy="2884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𝒔</m:t>
                      </m:r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9B6BF83C-17B8-0299-812B-A9220D1FB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090" y="5736088"/>
                <a:ext cx="1101953" cy="288477"/>
              </a:xfrm>
              <a:prstGeom prst="rect">
                <a:avLst/>
              </a:prstGeom>
              <a:blipFill>
                <a:blip r:embed="rId14"/>
                <a:stretch>
                  <a:fillRect t="-8511" b="-85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矩形 34">
            <a:extLst>
              <a:ext uri="{FF2B5EF4-FFF2-40B4-BE49-F238E27FC236}">
                <a16:creationId xmlns:a16="http://schemas.microsoft.com/office/drawing/2014/main" id="{9FDCCDCD-4F15-08E3-3A27-8121A4EFB3A5}"/>
              </a:ext>
            </a:extLst>
          </p:cNvPr>
          <p:cNvSpPr/>
          <p:nvPr/>
        </p:nvSpPr>
        <p:spPr>
          <a:xfrm>
            <a:off x="1972629" y="5368197"/>
            <a:ext cx="9262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8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</a:t>
            </a:r>
            <a:endParaRPr lang="zh-CN" altLang="en-US" sz="4800" b="0" cap="none" spc="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07A1A62D-5D18-1D5A-C2AC-A1011F2D3D54}"/>
              </a:ext>
            </a:extLst>
          </p:cNvPr>
          <p:cNvSpPr/>
          <p:nvPr/>
        </p:nvSpPr>
        <p:spPr>
          <a:xfrm>
            <a:off x="4415565" y="5443244"/>
            <a:ext cx="9262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≠</a:t>
            </a:r>
            <a:endParaRPr lang="zh-CN" altLang="en-US" sz="48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4DBEDEE7-D0BD-F8D4-11F0-405F950A9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647" y="5241102"/>
            <a:ext cx="1002849" cy="1002849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D57F670B-6ECF-D428-1431-52FEA3569B76}"/>
              </a:ext>
            </a:extLst>
          </p:cNvPr>
          <p:cNvSpPr txBox="1"/>
          <p:nvPr/>
        </p:nvSpPr>
        <p:spPr>
          <a:xfrm>
            <a:off x="5288138" y="6243951"/>
            <a:ext cx="917866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Alice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50FD1562-5F9F-1BE7-C92D-AD3482A3665F}"/>
                  </a:ext>
                </a:extLst>
              </p:cNvPr>
              <p:cNvSpPr txBox="1"/>
              <p:nvPr/>
            </p:nvSpPr>
            <p:spPr>
              <a:xfrm>
                <a:off x="6076574" y="5741638"/>
                <a:ext cx="1101953" cy="2884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𝒔</m:t>
                      </m:r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50FD1562-5F9F-1BE7-C92D-AD3482A36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574" y="5741638"/>
                <a:ext cx="1101953" cy="288477"/>
              </a:xfrm>
              <a:prstGeom prst="rect">
                <a:avLst/>
              </a:prstGeom>
              <a:blipFill>
                <a:blip r:embed="rId15"/>
                <a:stretch>
                  <a:fillRect t="-8511" b="-85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068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7">
            <a:extLst>
              <a:ext uri="{FF2B5EF4-FFF2-40B4-BE49-F238E27FC236}">
                <a16:creationId xmlns:a16="http://schemas.microsoft.com/office/drawing/2014/main" id="{025F2970-0340-9749-AFD1-1CBB81140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190"/>
            <a:ext cx="12192000" cy="80602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6ECD84D-6D98-466B-AFBA-4673C0996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64" y="230298"/>
            <a:ext cx="7685178" cy="737176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Fine-Grained</a:t>
            </a:r>
            <a:r>
              <a:rPr lang="en-US" altLang="zh-CN" sz="3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32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PRE: Security relations</a:t>
            </a:r>
            <a:endParaRPr lang="zh-CN" altLang="en-US" sz="3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9" name="Rectangle 4">
            <a:extLst>
              <a:ext uri="{FF2B5EF4-FFF2-40B4-BE49-F238E27FC236}">
                <a16:creationId xmlns:a16="http://schemas.microsoft.com/office/drawing/2014/main" id="{C7E0297B-1149-1142-8B7F-DEDEE197E441}"/>
              </a:ext>
            </a:extLst>
          </p:cNvPr>
          <p:cNvSpPr/>
          <p:nvPr/>
        </p:nvSpPr>
        <p:spPr>
          <a:xfrm>
            <a:off x="0" y="6798129"/>
            <a:ext cx="12192000" cy="61560"/>
          </a:xfrm>
          <a:prstGeom prst="rect">
            <a:avLst/>
          </a:prstGeom>
          <a:solidFill>
            <a:srgbClr val="C81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2AE74FB-E133-9604-5A52-9B4D0DF17D9B}"/>
              </a:ext>
            </a:extLst>
          </p:cNvPr>
          <p:cNvSpPr txBox="1"/>
          <p:nvPr/>
        </p:nvSpPr>
        <p:spPr>
          <a:xfrm>
            <a:off x="768967" y="5300363"/>
            <a:ext cx="11067020" cy="1059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   </a:t>
            </a:r>
            <a:r>
              <a:rPr lang="en-US" altLang="zh-CN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We formalize all above security properties (</a:t>
            </a:r>
            <a:r>
              <a:rPr lang="en-US" altLang="zh-CN" sz="20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CPA/CPR, CUL, UNID, NTR, CS</a:t>
            </a:r>
            <a:r>
              <a:rPr lang="en-US" altLang="zh-CN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) and establish </a:t>
            </a:r>
            <a:r>
              <a:rPr lang="en-US" altLang="zh-CN" sz="20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relations</a:t>
            </a:r>
            <a:r>
              <a:rPr lang="en-US" altLang="zh-CN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 among them by reduction.</a:t>
            </a:r>
            <a:endParaRPr lang="zh-CN" altLang="en-US" sz="2400" dirty="0"/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9310AF92-321E-0542-F707-A65E58214E8C}"/>
              </a:ext>
            </a:extLst>
          </p:cNvPr>
          <p:cNvGrpSpPr/>
          <p:nvPr/>
        </p:nvGrpSpPr>
        <p:grpSpPr>
          <a:xfrm>
            <a:off x="1025316" y="1549793"/>
            <a:ext cx="9993552" cy="2571939"/>
            <a:chOff x="1025316" y="1549793"/>
            <a:chExt cx="9993552" cy="2571939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9FFE1C13-36C3-A581-BBFB-0AE1A5F86861}"/>
                </a:ext>
              </a:extLst>
            </p:cNvPr>
            <p:cNvGrpSpPr/>
            <p:nvPr/>
          </p:nvGrpSpPr>
          <p:grpSpPr>
            <a:xfrm>
              <a:off x="1025316" y="1549793"/>
              <a:ext cx="9993552" cy="2571939"/>
              <a:chOff x="1079393" y="1796682"/>
              <a:chExt cx="9993552" cy="2571939"/>
            </a:xfrm>
          </p:grpSpPr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F294F2B5-9871-E02A-5EB7-50F5B098B5EA}"/>
                  </a:ext>
                </a:extLst>
              </p:cNvPr>
              <p:cNvSpPr/>
              <p:nvPr/>
            </p:nvSpPr>
            <p:spPr>
              <a:xfrm>
                <a:off x="1079393" y="1796682"/>
                <a:ext cx="2924159" cy="945713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800" dirty="0">
                    <a:solidFill>
                      <a:schemeClr val="tx1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Ciphertext </a:t>
                </a:r>
                <a:r>
                  <a:rPr lang="en-US" altLang="zh-CN" sz="1800" dirty="0" err="1">
                    <a:solidFill>
                      <a:schemeClr val="tx1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Unlinkability</a:t>
                </a:r>
                <a:endParaRPr lang="en-US" altLang="zh-CN" sz="1800" dirty="0">
                  <a:solidFill>
                    <a:schemeClr val="tx1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2000" b="1" dirty="0">
                    <a:solidFill>
                      <a:schemeClr val="tx1"/>
                    </a:solidFill>
                    <a:ea typeface="PingFang SC" panose="020B0400000000000000"/>
                  </a:rPr>
                  <a:t>CUL</a:t>
                </a:r>
              </a:p>
            </p:txBody>
          </p:sp>
          <p:sp>
            <p:nvSpPr>
              <p:cNvPr id="20" name="矩形: 圆角 19">
                <a:extLst>
                  <a:ext uri="{FF2B5EF4-FFF2-40B4-BE49-F238E27FC236}">
                    <a16:creationId xmlns:a16="http://schemas.microsoft.com/office/drawing/2014/main" id="{4B10417D-8E31-71E8-B229-F545E46C6475}"/>
                  </a:ext>
                </a:extLst>
              </p:cNvPr>
              <p:cNvSpPr/>
              <p:nvPr/>
            </p:nvSpPr>
            <p:spPr>
              <a:xfrm>
                <a:off x="1079393" y="3419810"/>
                <a:ext cx="2924159" cy="945713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800" dirty="0" err="1">
                    <a:solidFill>
                      <a:schemeClr val="tx1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Colusion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Safety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2000" b="1" dirty="0">
                    <a:solidFill>
                      <a:schemeClr val="tx1"/>
                    </a:solidFill>
                    <a:ea typeface="PingFang SC" panose="020B0400000000000000"/>
                  </a:rPr>
                  <a:t>CS</a:t>
                </a:r>
              </a:p>
            </p:txBody>
          </p:sp>
          <p:sp>
            <p:nvSpPr>
              <p:cNvPr id="21" name="矩形: 圆角 20">
                <a:extLst>
                  <a:ext uri="{FF2B5EF4-FFF2-40B4-BE49-F238E27FC236}">
                    <a16:creationId xmlns:a16="http://schemas.microsoft.com/office/drawing/2014/main" id="{B27BB1EE-2FCE-CA12-264E-382E88082119}"/>
                  </a:ext>
                </a:extLst>
              </p:cNvPr>
              <p:cNvSpPr/>
              <p:nvPr/>
            </p:nvSpPr>
            <p:spPr>
              <a:xfrm>
                <a:off x="8148786" y="3422910"/>
                <a:ext cx="2924159" cy="94571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800" dirty="0">
                    <a:solidFill>
                      <a:schemeClr val="tx1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Non-Transitivity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2000" b="1" dirty="0">
                    <a:solidFill>
                      <a:schemeClr val="tx1"/>
                    </a:solidFill>
                    <a:ea typeface="PingFang SC" panose="020B0400000000000000"/>
                  </a:rPr>
                  <a:t>NTR</a:t>
                </a:r>
              </a:p>
            </p:txBody>
          </p:sp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B18BBF4E-5293-5E92-F7C7-30CC761A68E3}"/>
                  </a:ext>
                </a:extLst>
              </p:cNvPr>
              <p:cNvSpPr/>
              <p:nvPr/>
            </p:nvSpPr>
            <p:spPr>
              <a:xfrm>
                <a:off x="4633920" y="3419809"/>
                <a:ext cx="2924159" cy="945713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Ciphertext </a:t>
                </a:r>
                <a:r>
                  <a:rPr lang="en-US" altLang="zh-CN" sz="1400" dirty="0" err="1">
                    <a:solidFill>
                      <a:schemeClr val="tx1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Pseudorandomness</a:t>
                </a:r>
                <a:endParaRPr lang="en-US" altLang="zh-CN" sz="1400" dirty="0">
                  <a:solidFill>
                    <a:schemeClr val="tx1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2000" b="1" dirty="0">
                    <a:solidFill>
                      <a:schemeClr val="tx1"/>
                    </a:solidFill>
                    <a:ea typeface="PingFang SC" panose="020B0400000000000000"/>
                  </a:rPr>
                  <a:t>CPR</a:t>
                </a:r>
              </a:p>
            </p:txBody>
          </p:sp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B1DDE5B0-D681-9C0C-48BE-48733D966C5B}"/>
                  </a:ext>
                </a:extLst>
              </p:cNvPr>
              <p:cNvSpPr/>
              <p:nvPr/>
            </p:nvSpPr>
            <p:spPr>
              <a:xfrm>
                <a:off x="8148786" y="1796682"/>
                <a:ext cx="2924159" cy="94571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800" dirty="0">
                    <a:solidFill>
                      <a:schemeClr val="tx1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Unidirectionality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2000" b="1" dirty="0">
                    <a:solidFill>
                      <a:schemeClr val="tx1"/>
                    </a:solidFill>
                    <a:ea typeface="PingFang SC" panose="020B0400000000000000"/>
                  </a:rPr>
                  <a:t>UNID</a:t>
                </a:r>
              </a:p>
            </p:txBody>
          </p:sp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CB6498CB-F4CE-D0CA-6BA4-2977385EBB04}"/>
                  </a:ext>
                </a:extLst>
              </p:cNvPr>
              <p:cNvSpPr/>
              <p:nvPr/>
            </p:nvSpPr>
            <p:spPr>
              <a:xfrm>
                <a:off x="4633920" y="1796683"/>
                <a:ext cx="2924159" cy="945712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800" dirty="0">
                    <a:solidFill>
                      <a:schemeClr val="tx1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CPA Security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2000" b="1" dirty="0">
                    <a:solidFill>
                      <a:schemeClr val="tx1"/>
                    </a:solidFill>
                    <a:ea typeface="PingFang SC" panose="020B0400000000000000"/>
                  </a:rPr>
                  <a:t>CPA</a:t>
                </a:r>
              </a:p>
            </p:txBody>
          </p:sp>
        </p:grp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EA099329-FBF6-5EFE-1F92-6BBF1B2DE179}"/>
                </a:ext>
              </a:extLst>
            </p:cNvPr>
            <p:cNvGrpSpPr/>
            <p:nvPr/>
          </p:nvGrpSpPr>
          <p:grpSpPr>
            <a:xfrm>
              <a:off x="3949475" y="2022649"/>
              <a:ext cx="4145234" cy="1626228"/>
              <a:chOff x="3949475" y="2022649"/>
              <a:chExt cx="4145234" cy="1626228"/>
            </a:xfrm>
          </p:grpSpPr>
          <p:cxnSp>
            <p:nvCxnSpPr>
              <p:cNvPr id="26" name="直接箭头连接符 25">
                <a:extLst>
                  <a:ext uri="{FF2B5EF4-FFF2-40B4-BE49-F238E27FC236}">
                    <a16:creationId xmlns:a16="http://schemas.microsoft.com/office/drawing/2014/main" id="{39E27C1C-3716-84A1-CD9D-F17FDC509E50}"/>
                  </a:ext>
                </a:extLst>
              </p:cNvPr>
              <p:cNvCxnSpPr>
                <a:cxnSpLocks/>
                <a:stCxn id="19" idx="3"/>
                <a:endCxn id="24" idx="1"/>
              </p:cNvCxnSpPr>
              <p:nvPr/>
            </p:nvCxnSpPr>
            <p:spPr>
              <a:xfrm>
                <a:off x="3949475" y="2022650"/>
                <a:ext cx="63036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箭头连接符 33">
                <a:extLst>
                  <a:ext uri="{FF2B5EF4-FFF2-40B4-BE49-F238E27FC236}">
                    <a16:creationId xmlns:a16="http://schemas.microsoft.com/office/drawing/2014/main" id="{EB58985F-7B45-7BC2-84F4-641C3562DD18}"/>
                  </a:ext>
                </a:extLst>
              </p:cNvPr>
              <p:cNvCxnSpPr>
                <a:cxnSpLocks/>
                <a:stCxn id="22" idx="0"/>
                <a:endCxn id="24" idx="2"/>
              </p:cNvCxnSpPr>
              <p:nvPr/>
            </p:nvCxnSpPr>
            <p:spPr>
              <a:xfrm flipV="1">
                <a:off x="6041923" y="2495506"/>
                <a:ext cx="0" cy="67741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箭头连接符 42">
                <a:extLst>
                  <a:ext uri="{FF2B5EF4-FFF2-40B4-BE49-F238E27FC236}">
                    <a16:creationId xmlns:a16="http://schemas.microsoft.com/office/drawing/2014/main" id="{889E30B4-02AA-31E1-8337-21289ECADFB7}"/>
                  </a:ext>
                </a:extLst>
              </p:cNvPr>
              <p:cNvCxnSpPr>
                <a:cxnSpLocks/>
                <a:stCxn id="24" idx="3"/>
                <a:endCxn id="23" idx="1"/>
              </p:cNvCxnSpPr>
              <p:nvPr/>
            </p:nvCxnSpPr>
            <p:spPr>
              <a:xfrm flipV="1">
                <a:off x="7504002" y="2022649"/>
                <a:ext cx="590707" cy="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箭头连接符 46">
                <a:extLst>
                  <a:ext uri="{FF2B5EF4-FFF2-40B4-BE49-F238E27FC236}">
                    <a16:creationId xmlns:a16="http://schemas.microsoft.com/office/drawing/2014/main" id="{0D3B6A5B-9882-5B17-9888-4B61CE482300}"/>
                  </a:ext>
                </a:extLst>
              </p:cNvPr>
              <p:cNvCxnSpPr>
                <a:cxnSpLocks/>
                <a:stCxn id="24" idx="3"/>
                <a:endCxn id="21" idx="1"/>
              </p:cNvCxnSpPr>
              <p:nvPr/>
            </p:nvCxnSpPr>
            <p:spPr>
              <a:xfrm>
                <a:off x="7504002" y="2022650"/>
                <a:ext cx="590707" cy="162622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文本框 51">
            <a:extLst>
              <a:ext uri="{FF2B5EF4-FFF2-40B4-BE49-F238E27FC236}">
                <a16:creationId xmlns:a16="http://schemas.microsoft.com/office/drawing/2014/main" id="{82213D5F-1EE6-369F-A038-5B9AEB280022}"/>
              </a:ext>
            </a:extLst>
          </p:cNvPr>
          <p:cNvSpPr txBox="1"/>
          <p:nvPr/>
        </p:nvSpPr>
        <p:spPr>
          <a:xfrm>
            <a:off x="432535" y="4364384"/>
            <a:ext cx="1132693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>
                <a:solidFill>
                  <a:schemeClr val="accent2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Security notions of FPRE under adaptive corruptions and their relations.</a:t>
            </a:r>
            <a:endParaRPr lang="zh-CN" altLang="en-US" sz="2000" b="1" dirty="0">
              <a:solidFill>
                <a:schemeClr val="accent2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3" name="矩形: 圆角 52">
            <a:extLst>
              <a:ext uri="{FF2B5EF4-FFF2-40B4-BE49-F238E27FC236}">
                <a16:creationId xmlns:a16="http://schemas.microsoft.com/office/drawing/2014/main" id="{D2368AEE-5C98-5E74-A161-03A2BC10ACE1}"/>
              </a:ext>
            </a:extLst>
          </p:cNvPr>
          <p:cNvSpPr/>
          <p:nvPr/>
        </p:nvSpPr>
        <p:spPr>
          <a:xfrm>
            <a:off x="571516" y="1221213"/>
            <a:ext cx="10912561" cy="3763851"/>
          </a:xfrm>
          <a:prstGeom prst="roundRect">
            <a:avLst>
              <a:gd name="adj" fmla="val 9251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2586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F3A8628-E75D-4EA7-9630-0895DA99AE70}"/>
              </a:ext>
            </a:extLst>
          </p:cNvPr>
          <p:cNvSpPr/>
          <p:nvPr/>
        </p:nvSpPr>
        <p:spPr>
          <a:xfrm>
            <a:off x="0" y="6173114"/>
            <a:ext cx="12192000" cy="684888"/>
          </a:xfrm>
          <a:prstGeom prst="rect">
            <a:avLst/>
          </a:prstGeom>
          <a:solidFill>
            <a:srgbClr val="C81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8161E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8FFB7B1-3F8D-40E7-B13F-594342782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157" y="6213376"/>
            <a:ext cx="1839686" cy="5675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ACE054C-CE33-41F9-98F0-F5BBF538B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0080"/>
            <a:ext cx="12094464" cy="80602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80C00DC-6CDE-4E58-9AF4-190B34199ADB}"/>
              </a:ext>
            </a:extLst>
          </p:cNvPr>
          <p:cNvSpPr/>
          <p:nvPr/>
        </p:nvSpPr>
        <p:spPr>
          <a:xfrm>
            <a:off x="432512" y="449367"/>
            <a:ext cx="36923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CB2F2F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3200" b="1" dirty="0">
                <a:solidFill>
                  <a:srgbClr val="CB2F2F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Contents</a:t>
            </a:r>
            <a:endParaRPr lang="en-US" sz="3200" b="1" dirty="0">
              <a:solidFill>
                <a:srgbClr val="CB2F2F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3FF8E3-2777-4D26-B786-649BDB082C27}"/>
              </a:ext>
            </a:extLst>
          </p:cNvPr>
          <p:cNvSpPr/>
          <p:nvPr/>
        </p:nvSpPr>
        <p:spPr>
          <a:xfrm>
            <a:off x="195073" y="468085"/>
            <a:ext cx="168729" cy="566057"/>
          </a:xfrm>
          <a:prstGeom prst="rect">
            <a:avLst/>
          </a:prstGeom>
          <a:solidFill>
            <a:srgbClr val="C81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6344DD-7447-4E5C-896C-878F13B01B0B}"/>
              </a:ext>
            </a:extLst>
          </p:cNvPr>
          <p:cNvSpPr/>
          <p:nvPr/>
        </p:nvSpPr>
        <p:spPr>
          <a:xfrm>
            <a:off x="2647458" y="2351662"/>
            <a:ext cx="8600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Fine-Grained Proxy Re-Encryption (FPRE)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90550D5-8E8B-4518-B99B-B21B2844958E}"/>
              </a:ext>
            </a:extLst>
          </p:cNvPr>
          <p:cNvSpPr/>
          <p:nvPr/>
        </p:nvSpPr>
        <p:spPr>
          <a:xfrm>
            <a:off x="2639872" y="3269295"/>
            <a:ext cx="8291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Constructions of FPRE from LWE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FC03A3-8083-4768-A8D0-EA0BAECBE146}"/>
              </a:ext>
            </a:extLst>
          </p:cNvPr>
          <p:cNvSpPr/>
          <p:nvPr/>
        </p:nvSpPr>
        <p:spPr>
          <a:xfrm>
            <a:off x="2647459" y="4192689"/>
            <a:ext cx="9131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bg2">
                    <a:lumMod val="90000"/>
                  </a:schemeClr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Comparison</a:t>
            </a:r>
          </a:p>
        </p:txBody>
      </p:sp>
      <p:cxnSp>
        <p:nvCxnSpPr>
          <p:cNvPr id="37" name="直接连接符 6">
            <a:extLst>
              <a:ext uri="{FF2B5EF4-FFF2-40B4-BE49-F238E27FC236}">
                <a16:creationId xmlns:a16="http://schemas.microsoft.com/office/drawing/2014/main" id="{A683371B-787C-4F07-A724-072BF8271A02}"/>
              </a:ext>
            </a:extLst>
          </p:cNvPr>
          <p:cNvCxnSpPr>
            <a:cxnSpLocks/>
          </p:cNvCxnSpPr>
          <p:nvPr/>
        </p:nvCxnSpPr>
        <p:spPr>
          <a:xfrm>
            <a:off x="2351090" y="2789958"/>
            <a:ext cx="8291201" cy="23369"/>
          </a:xfrm>
          <a:prstGeom prst="line">
            <a:avLst/>
          </a:prstGeom>
          <a:ln>
            <a:solidFill>
              <a:srgbClr val="CC1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14">
            <a:extLst>
              <a:ext uri="{FF2B5EF4-FFF2-40B4-BE49-F238E27FC236}">
                <a16:creationId xmlns:a16="http://schemas.microsoft.com/office/drawing/2014/main" id="{9ADC75DF-7E5B-4892-82D8-B6511389664D}"/>
              </a:ext>
            </a:extLst>
          </p:cNvPr>
          <p:cNvCxnSpPr>
            <a:cxnSpLocks/>
          </p:cNvCxnSpPr>
          <p:nvPr/>
        </p:nvCxnSpPr>
        <p:spPr>
          <a:xfrm>
            <a:off x="2351089" y="3709933"/>
            <a:ext cx="8291202" cy="5385"/>
          </a:xfrm>
          <a:prstGeom prst="line">
            <a:avLst/>
          </a:prstGeom>
          <a:ln>
            <a:solidFill>
              <a:srgbClr val="CC1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19">
            <a:extLst>
              <a:ext uri="{FF2B5EF4-FFF2-40B4-BE49-F238E27FC236}">
                <a16:creationId xmlns:a16="http://schemas.microsoft.com/office/drawing/2014/main" id="{AD3FCD72-602B-45C5-BDB1-1F5F91BF5C2F}"/>
              </a:ext>
            </a:extLst>
          </p:cNvPr>
          <p:cNvCxnSpPr>
            <a:cxnSpLocks/>
          </p:cNvCxnSpPr>
          <p:nvPr/>
        </p:nvCxnSpPr>
        <p:spPr>
          <a:xfrm flipV="1">
            <a:off x="2351089" y="4605586"/>
            <a:ext cx="8291202" cy="24318"/>
          </a:xfrm>
          <a:prstGeom prst="line">
            <a:avLst/>
          </a:prstGeom>
          <a:ln>
            <a:solidFill>
              <a:srgbClr val="CC1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8B7D8-E420-4C53-BC24-7903E9EFE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CA-24AE-434E-B4DD-69D6D5F549EE}" type="slidenum">
              <a:rPr lang="en-US" smtClean="0"/>
              <a:t>15</a:t>
            </a:fld>
            <a:endParaRPr 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C8D757B5-42F0-1E47-B952-454B1EDA793F}"/>
              </a:ext>
            </a:extLst>
          </p:cNvPr>
          <p:cNvGrpSpPr/>
          <p:nvPr/>
        </p:nvGrpSpPr>
        <p:grpSpPr>
          <a:xfrm>
            <a:off x="1661143" y="3365635"/>
            <a:ext cx="843427" cy="343858"/>
            <a:chOff x="1798631" y="2320085"/>
            <a:chExt cx="843427" cy="343858"/>
          </a:xfrm>
          <a:solidFill>
            <a:srgbClr val="C00000"/>
          </a:solidFill>
        </p:grpSpPr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1F3BC903-3152-564D-B634-2296DF7A3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631" y="2320085"/>
              <a:ext cx="843427" cy="343858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38" name="文本框 4">
              <a:extLst>
                <a:ext uri="{FF2B5EF4-FFF2-40B4-BE49-F238E27FC236}">
                  <a16:creationId xmlns:a16="http://schemas.microsoft.com/office/drawing/2014/main" id="{A0A29AB3-A73A-3549-AEC5-FF848D0AACE0}"/>
                </a:ext>
              </a:extLst>
            </p:cNvPr>
            <p:cNvSpPr txBox="1"/>
            <p:nvPr/>
          </p:nvSpPr>
          <p:spPr>
            <a:xfrm>
              <a:off x="2036329" y="2355831"/>
              <a:ext cx="383206" cy="293003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Freeform 10">
            <a:extLst>
              <a:ext uri="{FF2B5EF4-FFF2-40B4-BE49-F238E27FC236}">
                <a16:creationId xmlns:a16="http://schemas.microsoft.com/office/drawing/2014/main" id="{A79933C1-F25F-0349-8771-2E70C5AEF577}"/>
              </a:ext>
            </a:extLst>
          </p:cNvPr>
          <p:cNvSpPr>
            <a:spLocks/>
          </p:cNvSpPr>
          <p:nvPr/>
        </p:nvSpPr>
        <p:spPr bwMode="auto">
          <a:xfrm>
            <a:off x="1658592" y="4288310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48" name="文本框 4">
            <a:extLst>
              <a:ext uri="{FF2B5EF4-FFF2-40B4-BE49-F238E27FC236}">
                <a16:creationId xmlns:a16="http://schemas.microsoft.com/office/drawing/2014/main" id="{F7F03D35-EA30-754C-B4A2-EB22AC857801}"/>
              </a:ext>
            </a:extLst>
          </p:cNvPr>
          <p:cNvSpPr txBox="1"/>
          <p:nvPr/>
        </p:nvSpPr>
        <p:spPr>
          <a:xfrm>
            <a:off x="1896290" y="4248788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D2E1326A-7001-3E43-B7CC-0D62AF0AABDC}"/>
              </a:ext>
            </a:extLst>
          </p:cNvPr>
          <p:cNvSpPr>
            <a:spLocks/>
          </p:cNvSpPr>
          <p:nvPr/>
        </p:nvSpPr>
        <p:spPr bwMode="auto">
          <a:xfrm>
            <a:off x="1658592" y="2453787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F825DC6-144A-023C-9E77-E35840332CCF}"/>
              </a:ext>
            </a:extLst>
          </p:cNvPr>
          <p:cNvSpPr txBox="1"/>
          <p:nvPr/>
        </p:nvSpPr>
        <p:spPr>
          <a:xfrm>
            <a:off x="1896290" y="2414265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7255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B9FC84C7-7275-09AC-3F17-0499DBB4E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958" y="3904769"/>
            <a:ext cx="7428126" cy="1185881"/>
          </a:xfrm>
          <a:prstGeom prst="rect">
            <a:avLst/>
          </a:prstGeom>
        </p:spPr>
      </p:pic>
      <p:pic>
        <p:nvPicPr>
          <p:cNvPr id="38" name="Picture 17">
            <a:extLst>
              <a:ext uri="{FF2B5EF4-FFF2-40B4-BE49-F238E27FC236}">
                <a16:creationId xmlns:a16="http://schemas.microsoft.com/office/drawing/2014/main" id="{025F2970-0340-9749-AFD1-1CBB81140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5190"/>
            <a:ext cx="12192000" cy="80602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6ECD84D-6D98-466B-AFBA-4673C0996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1" y="195626"/>
            <a:ext cx="9356661" cy="737176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Starting From Regev PKE</a:t>
            </a:r>
            <a:endParaRPr lang="zh-CN" altLang="en-US" sz="3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9" name="Rectangle 4">
            <a:extLst>
              <a:ext uri="{FF2B5EF4-FFF2-40B4-BE49-F238E27FC236}">
                <a16:creationId xmlns:a16="http://schemas.microsoft.com/office/drawing/2014/main" id="{C7E0297B-1149-1142-8B7F-DEDEE197E441}"/>
              </a:ext>
            </a:extLst>
          </p:cNvPr>
          <p:cNvSpPr/>
          <p:nvPr/>
        </p:nvSpPr>
        <p:spPr>
          <a:xfrm>
            <a:off x="0" y="6798129"/>
            <a:ext cx="12192000" cy="61560"/>
          </a:xfrm>
          <a:prstGeom prst="rect">
            <a:avLst/>
          </a:prstGeom>
          <a:solidFill>
            <a:srgbClr val="C81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043FDF2-164F-4069-DE29-55581D79E3E8}"/>
              </a:ext>
            </a:extLst>
          </p:cNvPr>
          <p:cNvSpPr txBox="1"/>
          <p:nvPr/>
        </p:nvSpPr>
        <p:spPr>
          <a:xfrm>
            <a:off x="2126967" y="1561688"/>
            <a:ext cx="7597135" cy="399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We start with the </a:t>
            </a:r>
            <a:r>
              <a:rPr lang="en-US" altLang="zh-CN" sz="2000" b="1" dirty="0">
                <a:solidFill>
                  <a:schemeClr val="accent2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Dual Regev</a:t>
            </a:r>
            <a:r>
              <a:rPr lang="en-US" altLang="zh-CN" sz="20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encryption [Regev05, STOC]. </a:t>
            </a:r>
            <a:endParaRPr lang="zh-CN" altLang="en-US" sz="20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D4D6FC9-2902-33B1-D307-CFB7AF7E00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0379" y="2278734"/>
            <a:ext cx="1764170" cy="6499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8EDC270-2028-5B32-749C-08304238DBFC}"/>
                  </a:ext>
                </a:extLst>
              </p:cNvPr>
              <p:cNvSpPr txBox="1"/>
              <p:nvPr/>
            </p:nvSpPr>
            <p:spPr>
              <a:xfrm>
                <a:off x="2039370" y="2371259"/>
                <a:ext cx="6554024" cy="421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0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The public key of user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PingFang SC" panose="020B0400000000000000" pitchFamily="34" charset="-122"/>
                      </a:rPr>
                      <m:t>𝑖</m:t>
                    </m:r>
                  </m:oMath>
                </a14:m>
                <a:r>
                  <a:rPr lang="en-US" altLang="zh-CN" sz="20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is set as a </a:t>
                </a:r>
                <a:r>
                  <a:rPr lang="en-US" altLang="zh-CN" sz="2000" b="1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matrix</a:t>
                </a:r>
                <a:r>
                  <a:rPr lang="en-US" altLang="zh-CN" sz="20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PingFang SC" panose="020B0400000000000000" pitchFamily="34" charset="-122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PingFang SC" panose="020B0400000000000000" pitchFamily="34" charset="-122"/>
                          </a:rPr>
                          <m:t>𝑨</m:t>
                        </m:r>
                      </m:e>
                      <m:sup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PingFang SC" panose="020B0400000000000000" pitchFamily="34" charset="-122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PingFang SC" panose="020B0400000000000000" pitchFamily="34" charset="-122"/>
                              </a:rPr>
                              <m:t>𝑖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sz="20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where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8EDC270-2028-5B32-749C-08304238D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370" y="2371259"/>
                <a:ext cx="6554024" cy="421013"/>
              </a:xfrm>
              <a:prstGeom prst="rect">
                <a:avLst/>
              </a:prstGeom>
              <a:blipFill>
                <a:blip r:embed="rId6"/>
                <a:stretch>
                  <a:fillRect l="-279" t="-4348" r="-1209" b="-246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F398D2B-0FA8-5D2E-430C-A4AAA057EBF2}"/>
                  </a:ext>
                </a:extLst>
              </p:cNvPr>
              <p:cNvSpPr txBox="1"/>
              <p:nvPr/>
            </p:nvSpPr>
            <p:spPr>
              <a:xfrm>
                <a:off x="1970733" y="3198496"/>
                <a:ext cx="8250533" cy="411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0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To encrypt a message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PingFang SC" panose="020B0400000000000000" pitchFamily="34" charset="-122"/>
                      </a:rPr>
                      <m:t>𝒎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PingFang SC" panose="020B0400000000000000" pitchFamily="34" charset="-122"/>
                      </a:rPr>
                      <m:t>∈</m:t>
                    </m:r>
                    <m:r>
                      <m:rPr>
                        <m:lit/>
                      </m:rPr>
                      <a:rPr lang="en-US" altLang="zh-CN" sz="2000" b="0" i="1" smtClean="0">
                        <a:latin typeface="Cambria Math" panose="02040503050406030204" pitchFamily="18" charset="0"/>
                        <a:ea typeface="PingFang SC" panose="020B0400000000000000" pitchFamily="34" charset="-122"/>
                      </a:rPr>
                      <m:t>{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PingFang SC" panose="020B0400000000000000" pitchFamily="34" charset="-122"/>
                      </a:rPr>
                      <m:t>0,1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PingFang SC" panose="020B0400000000000000" pitchFamily="34" charset="-122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altLang="zh-CN" sz="2000" b="0" i="1" smtClean="0">
                            <a:latin typeface="Cambria Math" panose="02040503050406030204" pitchFamily="18" charset="0"/>
                            <a:ea typeface="PingFang SC" panose="020B0400000000000000" pitchFamily="34" charset="-122"/>
                          </a:rPr>
                          <m:t>}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PingFang SC" panose="020B0400000000000000" pitchFamily="34" charset="-122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, the algorithm works as follows.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F398D2B-0FA8-5D2E-430C-A4AAA057E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733" y="3198496"/>
                <a:ext cx="8250533" cy="411523"/>
              </a:xfrm>
              <a:prstGeom prst="rect">
                <a:avLst/>
              </a:prstGeom>
              <a:blipFill>
                <a:blip r:embed="rId7"/>
                <a:stretch>
                  <a:fillRect t="-7463" b="-253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>
            <a:extLst>
              <a:ext uri="{FF2B5EF4-FFF2-40B4-BE49-F238E27FC236}">
                <a16:creationId xmlns:a16="http://schemas.microsoft.com/office/drawing/2014/main" id="{4946E935-58FD-E66A-25C6-26E3CB8A13DD}"/>
              </a:ext>
            </a:extLst>
          </p:cNvPr>
          <p:cNvSpPr/>
          <p:nvPr/>
        </p:nvSpPr>
        <p:spPr>
          <a:xfrm>
            <a:off x="2767881" y="5171267"/>
            <a:ext cx="1825412" cy="537517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LWE instance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EE89B64-5E3A-4B39-4E9C-2BD4816A2F22}"/>
              </a:ext>
            </a:extLst>
          </p:cNvPr>
          <p:cNvSpPr/>
          <p:nvPr/>
        </p:nvSpPr>
        <p:spPr>
          <a:xfrm>
            <a:off x="5062692" y="5708784"/>
            <a:ext cx="1337187" cy="532559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message</a:t>
            </a:r>
            <a:endParaRPr lang="zh-CN" altLang="en-US" b="1" dirty="0"/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573905F9-C621-129C-41F2-487C41D3BB31}"/>
              </a:ext>
            </a:extLst>
          </p:cNvPr>
          <p:cNvSpPr/>
          <p:nvPr/>
        </p:nvSpPr>
        <p:spPr>
          <a:xfrm>
            <a:off x="3522316" y="4302853"/>
            <a:ext cx="1224117" cy="422898"/>
          </a:xfrm>
          <a:prstGeom prst="roundRect">
            <a:avLst>
              <a:gd name="adj" fmla="val 9251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AF0983BE-5EE4-FBA5-6D63-1CB59BF27329}"/>
              </a:ext>
            </a:extLst>
          </p:cNvPr>
          <p:cNvCxnSpPr>
            <a:cxnSpLocks/>
            <a:stCxn id="19" idx="2"/>
            <a:endCxn id="14" idx="0"/>
          </p:cNvCxnSpPr>
          <p:nvPr/>
        </p:nvCxnSpPr>
        <p:spPr>
          <a:xfrm flipH="1">
            <a:off x="3680587" y="4725751"/>
            <a:ext cx="453788" cy="445516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5A639E04-B422-B021-C2E6-7A085272D1F7}"/>
              </a:ext>
            </a:extLst>
          </p:cNvPr>
          <p:cNvSpPr/>
          <p:nvPr/>
        </p:nvSpPr>
        <p:spPr>
          <a:xfrm>
            <a:off x="5062692" y="4063729"/>
            <a:ext cx="1340476" cy="944996"/>
          </a:xfrm>
          <a:prstGeom prst="roundRect">
            <a:avLst>
              <a:gd name="adj" fmla="val 9251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F538C253-798F-192A-03E3-F739236A27E8}"/>
              </a:ext>
            </a:extLst>
          </p:cNvPr>
          <p:cNvCxnSpPr>
            <a:cxnSpLocks/>
            <a:stCxn id="23" idx="2"/>
            <a:endCxn id="16" idx="0"/>
          </p:cNvCxnSpPr>
          <p:nvPr/>
        </p:nvCxnSpPr>
        <p:spPr>
          <a:xfrm flipH="1">
            <a:off x="5731286" y="5008725"/>
            <a:ext cx="1644" cy="700059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109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7">
            <a:extLst>
              <a:ext uri="{FF2B5EF4-FFF2-40B4-BE49-F238E27FC236}">
                <a16:creationId xmlns:a16="http://schemas.microsoft.com/office/drawing/2014/main" id="{025F2970-0340-9749-AFD1-1CBB81140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190"/>
            <a:ext cx="12192000" cy="80602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6ECD84D-6D98-466B-AFBA-4673C0996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1" y="195626"/>
            <a:ext cx="9356661" cy="737176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Enable Re-Encryption</a:t>
            </a:r>
            <a:endParaRPr lang="zh-CN" altLang="en-US" sz="3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9" name="Rectangle 4">
            <a:extLst>
              <a:ext uri="{FF2B5EF4-FFF2-40B4-BE49-F238E27FC236}">
                <a16:creationId xmlns:a16="http://schemas.microsoft.com/office/drawing/2014/main" id="{C7E0297B-1149-1142-8B7F-DEDEE197E441}"/>
              </a:ext>
            </a:extLst>
          </p:cNvPr>
          <p:cNvSpPr/>
          <p:nvPr/>
        </p:nvSpPr>
        <p:spPr>
          <a:xfrm>
            <a:off x="0" y="6798129"/>
            <a:ext cx="12192000" cy="61560"/>
          </a:xfrm>
          <a:prstGeom prst="rect">
            <a:avLst/>
          </a:prstGeom>
          <a:solidFill>
            <a:srgbClr val="C81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DC52E73F-2BFB-1DFC-F912-F110BCC9170C}"/>
              </a:ext>
            </a:extLst>
          </p:cNvPr>
          <p:cNvGrpSpPr/>
          <p:nvPr/>
        </p:nvGrpSpPr>
        <p:grpSpPr>
          <a:xfrm>
            <a:off x="0" y="1105643"/>
            <a:ext cx="12324751" cy="966368"/>
            <a:chOff x="98323" y="1085498"/>
            <a:chExt cx="12324751" cy="9663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文本框 3">
                  <a:extLst>
                    <a:ext uri="{FF2B5EF4-FFF2-40B4-BE49-F238E27FC236}">
                      <a16:creationId xmlns:a16="http://schemas.microsoft.com/office/drawing/2014/main" id="{AB8A7FD4-1CFE-40BE-41EC-2D3EF8F00401}"/>
                    </a:ext>
                  </a:extLst>
                </p:cNvPr>
                <p:cNvSpPr txBox="1"/>
                <p:nvPr/>
              </p:nvSpPr>
              <p:spPr>
                <a:xfrm>
                  <a:off x="98323" y="1418925"/>
                  <a:ext cx="4984971" cy="41293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ts val="2500"/>
                    </a:lnSpc>
                  </a:pPr>
                  <a:r>
                    <a:rPr lang="en-US" altLang="zh-CN" sz="2000" dirty="0">
                      <a:latin typeface="PingFang SC" panose="020B0400000000000000" pitchFamily="34" charset="-122"/>
                      <a:ea typeface="PingFang SC" panose="020B0400000000000000" pitchFamily="34" charset="-122"/>
                    </a:rPr>
                    <a:t>Multiply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PingFang SC" panose="020B0400000000000000" pitchFamily="34" charset="-122"/>
                        </a:rPr>
                        <m:t>𝑐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PingFang SC" panose="020B0400000000000000" pitchFamily="34" charset="-122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PingFang SC" panose="020B0400000000000000" pitchFamily="34" charset="-122"/>
                            </a:rPr>
                            <m:t>𝑡</m:t>
                          </m:r>
                        </m:e>
                        <m:sup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PingFang SC" panose="020B0400000000000000" pitchFamily="34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PingFang SC" panose="020B0400000000000000" pitchFamily="34" charset="-122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  <m:r>
                        <a:rPr lang="en-US" altLang="zh-CN" sz="2000" b="0" i="0" smtClean="0">
                          <a:latin typeface="Cambria Math" panose="02040503050406030204" pitchFamily="18" charset="0"/>
                          <a:ea typeface="PingFang SC" panose="020B0400000000000000" pitchFamily="34" charset="-122"/>
                        </a:rPr>
                        <m:t> </m:t>
                      </m:r>
                    </m:oMath>
                  </a14:m>
                  <a:r>
                    <a:rPr lang="en-US" altLang="zh-CN" sz="2000" dirty="0">
                      <a:latin typeface="PingFang SC" panose="020B0400000000000000" pitchFamily="34" charset="-122"/>
                      <a:ea typeface="PingFang SC" panose="020B0400000000000000" pitchFamily="34" charset="-122"/>
                    </a:rPr>
                    <a:t>with a </a:t>
                  </a:r>
                  <a:r>
                    <a:rPr lang="en-US" altLang="zh-CN" sz="2000" b="1" dirty="0">
                      <a:latin typeface="PingFang SC" panose="020B0400000000000000" pitchFamily="34" charset="-122"/>
                      <a:ea typeface="PingFang SC" panose="020B0400000000000000" pitchFamily="34" charset="-122"/>
                    </a:rPr>
                    <a:t>small</a:t>
                  </a:r>
                  <a:r>
                    <a:rPr lang="en-US" altLang="zh-CN" sz="2000" dirty="0">
                      <a:latin typeface="PingFang SC" panose="020B0400000000000000" pitchFamily="34" charset="-122"/>
                      <a:ea typeface="PingFang SC" panose="020B0400000000000000" pitchFamily="34" charset="-122"/>
                    </a:rPr>
                    <a:t> norm matrix </a:t>
                  </a:r>
                  <a:r>
                    <a:rPr lang="zh-CN" altLang="en-US" sz="2000" b="1" dirty="0"/>
                    <a:t> </a:t>
                  </a:r>
                  <a:r>
                    <a:rPr lang="en-US" altLang="zh-CN" sz="2000" b="1" dirty="0"/>
                    <a:t> </a:t>
                  </a:r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4" name="文本框 3">
                  <a:extLst>
                    <a:ext uri="{FF2B5EF4-FFF2-40B4-BE49-F238E27FC236}">
                      <a16:creationId xmlns:a16="http://schemas.microsoft.com/office/drawing/2014/main" id="{AB8A7FD4-1CFE-40BE-41EC-2D3EF8F004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323" y="1418925"/>
                  <a:ext cx="4984971" cy="412934"/>
                </a:xfrm>
                <a:prstGeom prst="rect">
                  <a:avLst/>
                </a:prstGeom>
                <a:blipFill>
                  <a:blip r:embed="rId4"/>
                  <a:stretch>
                    <a:fillRect l="-1222" t="-5882" b="-2352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26A62A7-55EE-02EB-6EEE-1E8F65170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31315" y="1085498"/>
              <a:ext cx="1276196" cy="966368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8946124F-DC35-852E-3348-D144601E36B0}"/>
                </a:ext>
              </a:extLst>
            </p:cNvPr>
            <p:cNvSpPr txBox="1"/>
            <p:nvPr/>
          </p:nvSpPr>
          <p:spPr>
            <a:xfrm>
              <a:off x="6096000" y="1425644"/>
              <a:ext cx="6327074" cy="3997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altLang="zh-CN" sz="2000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, we obtain a result that is close to an </a:t>
              </a:r>
              <a:r>
                <a:rPr lang="en-US" altLang="zh-CN" sz="2000" b="1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encryption</a:t>
              </a:r>
              <a:r>
                <a:rPr lang="en-US" altLang="zh-CN" sz="2000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.</a:t>
              </a:r>
              <a:endParaRPr lang="zh-CN" altLang="en-US" sz="2000" b="1" dirty="0"/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BD7E03B8-94D2-7EBE-7543-A6CF7675BE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1195" y="2448870"/>
            <a:ext cx="3481414" cy="113908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BCCE8C-2842-06AB-A388-CC3CF715CB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613" y="2402585"/>
            <a:ext cx="2003582" cy="1185365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B650DD3F-5C8A-73C2-37E1-2948A02CC360}"/>
              </a:ext>
            </a:extLst>
          </p:cNvPr>
          <p:cNvSpPr/>
          <p:nvPr/>
        </p:nvSpPr>
        <p:spPr>
          <a:xfrm>
            <a:off x="914401" y="2777612"/>
            <a:ext cx="452284" cy="437535"/>
          </a:xfrm>
          <a:prstGeom prst="rect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E4A31840-B264-E741-6E78-0A456B54BE68}"/>
              </a:ext>
            </a:extLst>
          </p:cNvPr>
          <p:cNvSpPr/>
          <p:nvPr/>
        </p:nvSpPr>
        <p:spPr>
          <a:xfrm>
            <a:off x="3649734" y="2546554"/>
            <a:ext cx="1487621" cy="427703"/>
          </a:xfrm>
          <a:prstGeom prst="rect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25CAF839-9A9E-62D0-0203-96CCFEDBA045}"/>
              </a:ext>
            </a:extLst>
          </p:cNvPr>
          <p:cNvSpPr/>
          <p:nvPr/>
        </p:nvSpPr>
        <p:spPr>
          <a:xfrm>
            <a:off x="1672655" y="2607535"/>
            <a:ext cx="397035" cy="82146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70AD7515-EB81-B6D3-E555-FAAC2490D61C}"/>
              </a:ext>
            </a:extLst>
          </p:cNvPr>
          <p:cNvSpPr/>
          <p:nvPr/>
        </p:nvSpPr>
        <p:spPr>
          <a:xfrm>
            <a:off x="2866104" y="3023418"/>
            <a:ext cx="3043084" cy="40558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48213BBD-65BD-8824-4391-3698127694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9060" y="3685634"/>
            <a:ext cx="8035329" cy="1410899"/>
          </a:xfrm>
          <a:prstGeom prst="rect">
            <a:avLst/>
          </a:prstGeom>
        </p:spPr>
      </p:pic>
      <p:grpSp>
        <p:nvGrpSpPr>
          <p:cNvPr id="42" name="组合 41">
            <a:extLst>
              <a:ext uri="{FF2B5EF4-FFF2-40B4-BE49-F238E27FC236}">
                <a16:creationId xmlns:a16="http://schemas.microsoft.com/office/drawing/2014/main" id="{1E6A0ACE-758F-2ED0-DAA7-AE3D7B3F8A5C}"/>
              </a:ext>
            </a:extLst>
          </p:cNvPr>
          <p:cNvGrpSpPr/>
          <p:nvPr/>
        </p:nvGrpSpPr>
        <p:grpSpPr>
          <a:xfrm>
            <a:off x="8657470" y="5279341"/>
            <a:ext cx="3033086" cy="619731"/>
            <a:chOff x="8146192" y="3172366"/>
            <a:chExt cx="3573408" cy="619731"/>
          </a:xfrm>
        </p:grpSpPr>
        <p:sp>
          <p:nvSpPr>
            <p:cNvPr id="40" name="对话气泡: 椭圆形 39">
              <a:extLst>
                <a:ext uri="{FF2B5EF4-FFF2-40B4-BE49-F238E27FC236}">
                  <a16:creationId xmlns:a16="http://schemas.microsoft.com/office/drawing/2014/main" id="{80AC8C39-D39B-620A-1C6E-54E428F19B26}"/>
                </a:ext>
              </a:extLst>
            </p:cNvPr>
            <p:cNvSpPr/>
            <p:nvPr/>
          </p:nvSpPr>
          <p:spPr>
            <a:xfrm>
              <a:off x="8146192" y="3172366"/>
              <a:ext cx="3493185" cy="619731"/>
            </a:xfrm>
            <a:prstGeom prst="wedgeEllipseCallout">
              <a:avLst>
                <a:gd name="adj1" fmla="val -67755"/>
                <a:gd name="adj2" fmla="val -7508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966CF320-0F82-0906-3A93-BE92C7BEA59F}"/>
                    </a:ext>
                  </a:extLst>
                </p:cNvPr>
                <p:cNvSpPr txBox="1"/>
                <p:nvPr/>
              </p:nvSpPr>
              <p:spPr>
                <a:xfrm>
                  <a:off x="8180603" y="3179187"/>
                  <a:ext cx="3538997" cy="4996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2000" b="1" dirty="0">
                      <a:solidFill>
                        <a:schemeClr val="accent1">
                          <a:lumMod val="75000"/>
                        </a:schemeClr>
                      </a:solidFill>
                      <a:latin typeface="PingFang SC" panose="020B0400000000000000" pitchFamily="34" charset="-122"/>
                      <a:ea typeface="PingFang SC" panose="020B0400000000000000" pitchFamily="34" charset="-122"/>
                    </a:rPr>
                    <a:t>A new noise </a:t>
                  </a:r>
                  <a14:m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PingFang SC" panose="020B0400000000000000" pitchFamily="34" charset="-122"/>
                        </a:rPr>
                        <m:t>𝒆</m:t>
                      </m:r>
                      <m:r>
                        <a:rPr lang="en-US" altLang="zh-CN" sz="20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PingFang SC" panose="020B0400000000000000" pitchFamily="34" charset="-122"/>
                        </a:rPr>
                        <m:t>′</m:t>
                      </m:r>
                    </m:oMath>
                  </a14:m>
                  <a:endParaRPr lang="zh-CN" altLang="en-US" sz="2000" b="1" dirty="0">
                    <a:solidFill>
                      <a:schemeClr val="accent1">
                        <a:lumMod val="75000"/>
                      </a:schemeClr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endParaRPr>
                </a:p>
              </p:txBody>
            </p:sp>
          </mc:Choice>
          <mc:Fallback xmlns="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966CF320-0F82-0906-3A93-BE92C7BEA5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0603" y="3179187"/>
                  <a:ext cx="3538997" cy="499624"/>
                </a:xfrm>
                <a:prstGeom prst="rect">
                  <a:avLst/>
                </a:prstGeom>
                <a:blipFill>
                  <a:blip r:embed="rId9"/>
                  <a:stretch>
                    <a:fillRect b="-2073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4916C8B5-EE57-1220-0C76-3EEB852E49AD}"/>
              </a:ext>
            </a:extLst>
          </p:cNvPr>
          <p:cNvGrpSpPr/>
          <p:nvPr/>
        </p:nvGrpSpPr>
        <p:grpSpPr>
          <a:xfrm>
            <a:off x="7905302" y="2342134"/>
            <a:ext cx="3033086" cy="619731"/>
            <a:chOff x="8146192" y="3172366"/>
            <a:chExt cx="3573408" cy="619731"/>
          </a:xfrm>
        </p:grpSpPr>
        <p:sp>
          <p:nvSpPr>
            <p:cNvPr id="44" name="对话气泡: 椭圆形 43">
              <a:extLst>
                <a:ext uri="{FF2B5EF4-FFF2-40B4-BE49-F238E27FC236}">
                  <a16:creationId xmlns:a16="http://schemas.microsoft.com/office/drawing/2014/main" id="{53C16362-50B6-0826-928D-4C3E61FD682A}"/>
                </a:ext>
              </a:extLst>
            </p:cNvPr>
            <p:cNvSpPr/>
            <p:nvPr/>
          </p:nvSpPr>
          <p:spPr>
            <a:xfrm>
              <a:off x="8146192" y="3172366"/>
              <a:ext cx="3493185" cy="619731"/>
            </a:xfrm>
            <a:prstGeom prst="wedgeEllipseCallout">
              <a:avLst>
                <a:gd name="adj1" fmla="val 29408"/>
                <a:gd name="adj2" fmla="val 17638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932E0DC7-656F-CC73-8728-B101DF4D8DAC}"/>
                </a:ext>
              </a:extLst>
            </p:cNvPr>
            <p:cNvSpPr txBox="1"/>
            <p:nvPr/>
          </p:nvSpPr>
          <p:spPr>
            <a:xfrm>
              <a:off x="8180603" y="3179187"/>
              <a:ext cx="3538997" cy="499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b="1" dirty="0">
                  <a:solidFill>
                    <a:schemeClr val="accent1">
                      <a:lumMod val="75000"/>
                    </a:schemeClr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Original message</a:t>
              </a:r>
              <a:endParaRPr lang="zh-CN" altLang="en-US" sz="2000" b="1" dirty="0">
                <a:solidFill>
                  <a:schemeClr val="accent1">
                    <a:lumMod val="75000"/>
                  </a:schemeClr>
                </a:solidFill>
                <a:latin typeface="PingFang SC" panose="020B0400000000000000" pitchFamily="34" charset="-122"/>
                <a:ea typeface="PingFang SC" panose="020B0400000000000000" pitchFamily="34" charset="-122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9BACFB09-67DE-935A-09D5-B2B5FFCB3ECC}"/>
              </a:ext>
            </a:extLst>
          </p:cNvPr>
          <p:cNvGrpSpPr/>
          <p:nvPr/>
        </p:nvGrpSpPr>
        <p:grpSpPr>
          <a:xfrm>
            <a:off x="695712" y="5340317"/>
            <a:ext cx="4517083" cy="1139080"/>
            <a:chOff x="8146192" y="3172366"/>
            <a:chExt cx="3538997" cy="1064132"/>
          </a:xfrm>
        </p:grpSpPr>
        <p:sp>
          <p:nvSpPr>
            <p:cNvPr id="47" name="对话气泡: 椭圆形 46">
              <a:extLst>
                <a:ext uri="{FF2B5EF4-FFF2-40B4-BE49-F238E27FC236}">
                  <a16:creationId xmlns:a16="http://schemas.microsoft.com/office/drawing/2014/main" id="{AFFFEE9C-1633-B800-B560-F8C9877991DA}"/>
                </a:ext>
              </a:extLst>
            </p:cNvPr>
            <p:cNvSpPr/>
            <p:nvPr/>
          </p:nvSpPr>
          <p:spPr>
            <a:xfrm>
              <a:off x="8146192" y="3172366"/>
              <a:ext cx="3493185" cy="1064132"/>
            </a:xfrm>
            <a:prstGeom prst="wedgeEllipseCallout">
              <a:avLst>
                <a:gd name="adj1" fmla="val 45936"/>
                <a:gd name="adj2" fmla="val -69615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文本框 47">
                  <a:extLst>
                    <a:ext uri="{FF2B5EF4-FFF2-40B4-BE49-F238E27FC236}">
                      <a16:creationId xmlns:a16="http://schemas.microsoft.com/office/drawing/2014/main" id="{07BFF516-0042-EAD7-03EF-73B0BC830605}"/>
                    </a:ext>
                  </a:extLst>
                </p:cNvPr>
                <p:cNvSpPr txBox="1"/>
                <p:nvPr/>
              </p:nvSpPr>
              <p:spPr>
                <a:xfrm>
                  <a:off x="8146192" y="3385519"/>
                  <a:ext cx="3538997" cy="728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b="1" dirty="0">
                      <a:solidFill>
                        <a:srgbClr val="FF2600"/>
                      </a:solidFill>
                      <a:latin typeface="PingFang SC" panose="020B0400000000000000" pitchFamily="34" charset="-122"/>
                      <a:ea typeface="PingFang SC" panose="020B0400000000000000" pitchFamily="34" charset="-122"/>
                    </a:rPr>
                    <a:t>Can we replace this part with another public key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1" i="1" smtClean="0">
                              <a:solidFill>
                                <a:srgbClr val="FF2600"/>
                              </a:solidFill>
                              <a:latin typeface="Cambria Math" panose="02040503050406030204" pitchFamily="18" charset="0"/>
                              <a:ea typeface="PingFang SC" panose="020B0400000000000000" pitchFamily="34" charset="-122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solidFill>
                                <a:srgbClr val="FF2600"/>
                              </a:solidFill>
                              <a:latin typeface="Cambria Math" panose="02040503050406030204" pitchFamily="18" charset="0"/>
                              <a:ea typeface="PingFang SC" panose="020B0400000000000000" pitchFamily="34" charset="-122"/>
                            </a:rPr>
                            <m:t>𝑨</m:t>
                          </m:r>
                        </m:e>
                        <m:sup>
                          <m:d>
                            <m:dPr>
                              <m:ctrlPr>
                                <a:rPr lang="en-US" altLang="zh-CN" sz="2000" b="1" i="1" smtClean="0">
                                  <a:solidFill>
                                    <a:srgbClr val="FF2600"/>
                                  </a:solidFill>
                                  <a:latin typeface="Cambria Math" panose="02040503050406030204" pitchFamily="18" charset="0"/>
                                  <a:ea typeface="PingFang SC" panose="020B0400000000000000" pitchFamily="34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000" b="1" i="1" smtClean="0">
                                  <a:solidFill>
                                    <a:srgbClr val="FF2600"/>
                                  </a:solidFill>
                                  <a:latin typeface="Cambria Math" panose="02040503050406030204" pitchFamily="18" charset="0"/>
                                  <a:ea typeface="PingFang SC" panose="020B0400000000000000" pitchFamily="34" charset="-122"/>
                                </a:rPr>
                                <m:t>𝒋</m:t>
                              </m:r>
                            </m:e>
                          </m:d>
                        </m:sup>
                      </m:sSup>
                    </m:oMath>
                  </a14:m>
                  <a:r>
                    <a:rPr lang="en-US" altLang="zh-CN" sz="2000" b="1" dirty="0">
                      <a:solidFill>
                        <a:srgbClr val="FF2600"/>
                      </a:solidFill>
                      <a:latin typeface="PingFang SC" panose="020B0400000000000000" pitchFamily="34" charset="-122"/>
                      <a:ea typeface="PingFang SC" panose="020B0400000000000000" pitchFamily="34" charset="-122"/>
                    </a:rPr>
                    <a:t> ?</a:t>
                  </a:r>
                  <a:endParaRPr lang="zh-CN" altLang="en-US" sz="2000" b="1" dirty="0">
                    <a:solidFill>
                      <a:srgbClr val="FF26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endParaRPr>
                </a:p>
              </p:txBody>
            </p:sp>
          </mc:Choice>
          <mc:Fallback xmlns="">
            <p:sp>
              <p:nvSpPr>
                <p:cNvPr id="48" name="文本框 47">
                  <a:extLst>
                    <a:ext uri="{FF2B5EF4-FFF2-40B4-BE49-F238E27FC236}">
                      <a16:creationId xmlns:a16="http://schemas.microsoft.com/office/drawing/2014/main" id="{07BFF516-0042-EAD7-03EF-73B0BC8306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6192" y="3385519"/>
                  <a:ext cx="3538997" cy="728789"/>
                </a:xfrm>
                <a:prstGeom prst="rect">
                  <a:avLst/>
                </a:prstGeom>
                <a:blipFill>
                  <a:blip r:embed="rId10"/>
                  <a:stretch>
                    <a:fillRect t="-3906" b="-703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矩形: 圆角 49">
            <a:extLst>
              <a:ext uri="{FF2B5EF4-FFF2-40B4-BE49-F238E27FC236}">
                <a16:creationId xmlns:a16="http://schemas.microsoft.com/office/drawing/2014/main" id="{D0949D2F-8607-2BBA-2F68-591880EED045}"/>
              </a:ext>
            </a:extLst>
          </p:cNvPr>
          <p:cNvSpPr/>
          <p:nvPr/>
        </p:nvSpPr>
        <p:spPr>
          <a:xfrm>
            <a:off x="663137" y="2452779"/>
            <a:ext cx="1627779" cy="1151591"/>
          </a:xfrm>
          <a:prstGeom prst="roundRect">
            <a:avLst>
              <a:gd name="adj" fmla="val 9251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AD55E6AF-3FED-89B2-A023-1C6208686552}"/>
              </a:ext>
            </a:extLst>
          </p:cNvPr>
          <p:cNvSpPr txBox="1"/>
          <p:nvPr/>
        </p:nvSpPr>
        <p:spPr>
          <a:xfrm>
            <a:off x="211638" y="3583260"/>
            <a:ext cx="2530775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chemeClr val="accent2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Re-encryption key</a:t>
            </a:r>
            <a:endParaRPr lang="zh-CN" altLang="en-US" dirty="0">
              <a:solidFill>
                <a:schemeClr val="accent2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4526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7">
            <a:extLst>
              <a:ext uri="{FF2B5EF4-FFF2-40B4-BE49-F238E27FC236}">
                <a16:creationId xmlns:a16="http://schemas.microsoft.com/office/drawing/2014/main" id="{025F2970-0340-9749-AFD1-1CBB81140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190"/>
            <a:ext cx="12192000" cy="806023"/>
          </a:xfrm>
          <a:prstGeom prst="rect">
            <a:avLst/>
          </a:prstGeom>
        </p:spPr>
      </p:pic>
      <p:sp>
        <p:nvSpPr>
          <p:cNvPr id="39" name="Rectangle 4">
            <a:extLst>
              <a:ext uri="{FF2B5EF4-FFF2-40B4-BE49-F238E27FC236}">
                <a16:creationId xmlns:a16="http://schemas.microsoft.com/office/drawing/2014/main" id="{C7E0297B-1149-1142-8B7F-DEDEE197E441}"/>
              </a:ext>
            </a:extLst>
          </p:cNvPr>
          <p:cNvSpPr/>
          <p:nvPr/>
        </p:nvSpPr>
        <p:spPr>
          <a:xfrm>
            <a:off x="0" y="6798129"/>
            <a:ext cx="12192000" cy="61560"/>
          </a:xfrm>
          <a:prstGeom prst="rect">
            <a:avLst/>
          </a:prstGeom>
          <a:solidFill>
            <a:srgbClr val="C81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95D85724-9FF0-0597-F475-F6E1919B85AF}"/>
              </a:ext>
            </a:extLst>
          </p:cNvPr>
          <p:cNvSpPr txBox="1">
            <a:spLocks/>
          </p:cNvSpPr>
          <p:nvPr/>
        </p:nvSpPr>
        <p:spPr>
          <a:xfrm>
            <a:off x="126551" y="195626"/>
            <a:ext cx="9356661" cy="737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Enable Re-Encryption</a:t>
            </a:r>
            <a:endParaRPr lang="zh-CN" altLang="en-US" sz="3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D1FD66A-C495-7ACC-D306-829C2FF31939}"/>
                  </a:ext>
                </a:extLst>
              </p:cNvPr>
              <p:cNvSpPr txBox="1"/>
              <p:nvPr/>
            </p:nvSpPr>
            <p:spPr>
              <a:xfrm>
                <a:off x="285136" y="929697"/>
                <a:ext cx="10874478" cy="12782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20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With the trapdoor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zh-CN" altLang="en-US" sz="2000" b="1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000" b="1" i="1" dirty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  <m:sup>
                        <m:d>
                          <m:dPr>
                            <m:ctrlPr>
                              <a:rPr lang="en-US" altLang="zh-CN" sz="2000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sz="20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,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pre-image sampling </a:t>
                </a:r>
                <a:r>
                  <a:rPr lang="en-US" altLang="zh-CN" sz="20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algorithm [GPV08, STOC] can help us find a small-norm matrix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PingFang SC" panose="020B0400000000000000" pitchFamily="34" charset="-122"/>
                      </a:rPr>
                      <m:t>𝑹</m:t>
                    </m:r>
                  </m:oMath>
                </a14:m>
                <a:r>
                  <a:rPr lang="en-US" altLang="zh-CN" sz="20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such that</a:t>
                </a:r>
                <a:endParaRPr lang="zh-CN" altLang="en-US" sz="2000" b="1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D1FD66A-C495-7ACC-D306-829C2FF31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36" y="929697"/>
                <a:ext cx="10874478" cy="1278299"/>
              </a:xfrm>
              <a:prstGeom prst="rect">
                <a:avLst/>
              </a:prstGeom>
              <a:blipFill>
                <a:blip r:embed="rId4"/>
                <a:stretch>
                  <a:fillRect l="-617" b="-76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2CE860E4-FF00-D155-303D-E4960CB3AF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2971" y="2421501"/>
            <a:ext cx="4021394" cy="6751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9D5E4ED-3BBE-3281-BBDB-05BFB685437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62"/>
          <a:stretch/>
        </p:blipFill>
        <p:spPr>
          <a:xfrm>
            <a:off x="2084439" y="3686593"/>
            <a:ext cx="7628560" cy="1410899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23BFF512-73DE-AED0-30A0-0633B6AE66E2}"/>
              </a:ext>
            </a:extLst>
          </p:cNvPr>
          <p:cNvSpPr/>
          <p:nvPr/>
        </p:nvSpPr>
        <p:spPr>
          <a:xfrm>
            <a:off x="2214626" y="3927986"/>
            <a:ext cx="887451" cy="464056"/>
          </a:xfrm>
          <a:prstGeom prst="roundRect">
            <a:avLst>
              <a:gd name="adj" fmla="val 3255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0E3788DB-AFB8-A73F-5EAE-A5070BAD44FA}"/>
              </a:ext>
            </a:extLst>
          </p:cNvPr>
          <p:cNvSpPr/>
          <p:nvPr/>
        </p:nvSpPr>
        <p:spPr>
          <a:xfrm>
            <a:off x="3728794" y="2369800"/>
            <a:ext cx="4269748" cy="778980"/>
          </a:xfrm>
          <a:prstGeom prst="roundRect">
            <a:avLst>
              <a:gd name="adj" fmla="val 9251"/>
            </a:avLst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67B51F9B-5874-463E-0781-7A6C6D806CD9}"/>
              </a:ext>
            </a:extLst>
          </p:cNvPr>
          <p:cNvCxnSpPr>
            <a:cxnSpLocks/>
          </p:cNvCxnSpPr>
          <p:nvPr/>
        </p:nvCxnSpPr>
        <p:spPr>
          <a:xfrm flipH="1">
            <a:off x="3028335" y="3148326"/>
            <a:ext cx="1199536" cy="7796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>
            <a:extLst>
              <a:ext uri="{FF2B5EF4-FFF2-40B4-BE49-F238E27FC236}">
                <a16:creationId xmlns:a16="http://schemas.microsoft.com/office/drawing/2014/main" id="{15948593-78D0-E818-E286-62045C2F81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3849" y="5310056"/>
            <a:ext cx="4048125" cy="828675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8D7B902B-5A1D-3E16-396C-165AA7B54C9A}"/>
              </a:ext>
            </a:extLst>
          </p:cNvPr>
          <p:cNvSpPr/>
          <p:nvPr/>
        </p:nvSpPr>
        <p:spPr>
          <a:xfrm>
            <a:off x="2136057" y="3758766"/>
            <a:ext cx="3055373" cy="859755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65CBA8A-12C7-24D9-D453-C05C48141230}"/>
              </a:ext>
            </a:extLst>
          </p:cNvPr>
          <p:cNvSpPr/>
          <p:nvPr/>
        </p:nvSpPr>
        <p:spPr>
          <a:xfrm>
            <a:off x="3883849" y="5427769"/>
            <a:ext cx="1307581" cy="522052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1E9A8D8-27F1-9086-C758-88407A7D017F}"/>
              </a:ext>
            </a:extLst>
          </p:cNvPr>
          <p:cNvSpPr/>
          <p:nvPr/>
        </p:nvSpPr>
        <p:spPr>
          <a:xfrm>
            <a:off x="5467968" y="3780448"/>
            <a:ext cx="1979967" cy="859755"/>
          </a:xfrm>
          <a:prstGeom prst="rect">
            <a:avLst/>
          </a:prstGeom>
          <a:solidFill>
            <a:schemeClr val="accent5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E5C140AE-4DCB-79F5-109D-700F3FB1EDB4}"/>
              </a:ext>
            </a:extLst>
          </p:cNvPr>
          <p:cNvSpPr/>
          <p:nvPr/>
        </p:nvSpPr>
        <p:spPr>
          <a:xfrm>
            <a:off x="5571719" y="5439964"/>
            <a:ext cx="406294" cy="509857"/>
          </a:xfrm>
          <a:prstGeom prst="rect">
            <a:avLst/>
          </a:prstGeom>
          <a:solidFill>
            <a:schemeClr val="accent5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9A95E78B-F285-5562-0851-C031E5C578A9}"/>
              </a:ext>
            </a:extLst>
          </p:cNvPr>
          <p:cNvSpPr/>
          <p:nvPr/>
        </p:nvSpPr>
        <p:spPr>
          <a:xfrm>
            <a:off x="7796980" y="3774204"/>
            <a:ext cx="1916019" cy="876454"/>
          </a:xfrm>
          <a:prstGeom prst="rect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A2B16BF-01C5-F81A-D047-FE6F34150BEB}"/>
              </a:ext>
            </a:extLst>
          </p:cNvPr>
          <p:cNvSpPr/>
          <p:nvPr/>
        </p:nvSpPr>
        <p:spPr>
          <a:xfrm>
            <a:off x="6396244" y="5410257"/>
            <a:ext cx="1535730" cy="642592"/>
          </a:xfrm>
          <a:prstGeom prst="rect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60B2DB92-D109-0D43-AC5F-8B8B3455CAD7}"/>
              </a:ext>
            </a:extLst>
          </p:cNvPr>
          <p:cNvSpPr/>
          <p:nvPr/>
        </p:nvSpPr>
        <p:spPr>
          <a:xfrm>
            <a:off x="1166816" y="5407958"/>
            <a:ext cx="1825412" cy="537517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LWE instance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2557F31D-A3C9-1E9A-F126-9FCD02B0A475}"/>
              </a:ext>
            </a:extLst>
          </p:cNvPr>
          <p:cNvSpPr/>
          <p:nvPr/>
        </p:nvSpPr>
        <p:spPr>
          <a:xfrm>
            <a:off x="3775586" y="5310056"/>
            <a:ext cx="2261420" cy="723338"/>
          </a:xfrm>
          <a:prstGeom prst="roundRect">
            <a:avLst>
              <a:gd name="adj" fmla="val 9251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A60920D3-A206-9659-DD1D-0DAEFD65E29A}"/>
              </a:ext>
            </a:extLst>
          </p:cNvPr>
          <p:cNvCxnSpPr>
            <a:cxnSpLocks/>
            <a:stCxn id="29" idx="1"/>
            <a:endCxn id="28" idx="3"/>
          </p:cNvCxnSpPr>
          <p:nvPr/>
        </p:nvCxnSpPr>
        <p:spPr>
          <a:xfrm flipH="1">
            <a:off x="2992228" y="5671725"/>
            <a:ext cx="783358" cy="4992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>
            <a:extLst>
              <a:ext uri="{FF2B5EF4-FFF2-40B4-BE49-F238E27FC236}">
                <a16:creationId xmlns:a16="http://schemas.microsoft.com/office/drawing/2014/main" id="{5A8B6652-0DF8-02E1-D6E0-2041AA1A0D60}"/>
              </a:ext>
            </a:extLst>
          </p:cNvPr>
          <p:cNvSpPr/>
          <p:nvPr/>
        </p:nvSpPr>
        <p:spPr>
          <a:xfrm>
            <a:off x="9310607" y="5506299"/>
            <a:ext cx="1721750" cy="439176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message</a:t>
            </a:r>
            <a:endParaRPr lang="zh-CN" altLang="en-US" b="1" dirty="0"/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86F9A618-4938-AF3A-60E4-4FA8BEB7F138}"/>
              </a:ext>
            </a:extLst>
          </p:cNvPr>
          <p:cNvSpPr/>
          <p:nvPr/>
        </p:nvSpPr>
        <p:spPr>
          <a:xfrm>
            <a:off x="6314253" y="5353678"/>
            <a:ext cx="1725985" cy="779292"/>
          </a:xfrm>
          <a:prstGeom prst="roundRect">
            <a:avLst>
              <a:gd name="adj" fmla="val 9251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4BE22259-53A7-54C4-DB3C-985E07593261}"/>
              </a:ext>
            </a:extLst>
          </p:cNvPr>
          <p:cNvCxnSpPr>
            <a:cxnSpLocks/>
            <a:stCxn id="37" idx="3"/>
            <a:endCxn id="36" idx="1"/>
          </p:cNvCxnSpPr>
          <p:nvPr/>
        </p:nvCxnSpPr>
        <p:spPr>
          <a:xfrm flipV="1">
            <a:off x="8040238" y="5725887"/>
            <a:ext cx="1270369" cy="17437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>
            <a:extLst>
              <a:ext uri="{FF2B5EF4-FFF2-40B4-BE49-F238E27FC236}">
                <a16:creationId xmlns:a16="http://schemas.microsoft.com/office/drawing/2014/main" id="{29654DD1-6297-7578-4F56-EE81538EEFE5}"/>
              </a:ext>
            </a:extLst>
          </p:cNvPr>
          <p:cNvSpPr txBox="1"/>
          <p:nvPr/>
        </p:nvSpPr>
        <p:spPr>
          <a:xfrm>
            <a:off x="3695375" y="6164706"/>
            <a:ext cx="4565276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Ciphertext under public key of j</a:t>
            </a:r>
            <a:endParaRPr lang="zh-CN" altLang="en-US" sz="20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2111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7">
            <a:extLst>
              <a:ext uri="{FF2B5EF4-FFF2-40B4-BE49-F238E27FC236}">
                <a16:creationId xmlns:a16="http://schemas.microsoft.com/office/drawing/2014/main" id="{025F2970-0340-9749-AFD1-1CBB81140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190"/>
            <a:ext cx="12192000" cy="806023"/>
          </a:xfrm>
          <a:prstGeom prst="rect">
            <a:avLst/>
          </a:prstGeom>
        </p:spPr>
      </p:pic>
      <p:sp>
        <p:nvSpPr>
          <p:cNvPr id="39" name="Rectangle 4">
            <a:extLst>
              <a:ext uri="{FF2B5EF4-FFF2-40B4-BE49-F238E27FC236}">
                <a16:creationId xmlns:a16="http://schemas.microsoft.com/office/drawing/2014/main" id="{C7E0297B-1149-1142-8B7F-DEDEE197E441}"/>
              </a:ext>
            </a:extLst>
          </p:cNvPr>
          <p:cNvSpPr/>
          <p:nvPr/>
        </p:nvSpPr>
        <p:spPr>
          <a:xfrm>
            <a:off x="0" y="6798129"/>
            <a:ext cx="12192000" cy="61560"/>
          </a:xfrm>
          <a:prstGeom prst="rect">
            <a:avLst/>
          </a:prstGeom>
          <a:solidFill>
            <a:srgbClr val="C81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3690A1F1-E4BC-030D-DBEB-982A65AFAAD9}"/>
              </a:ext>
            </a:extLst>
          </p:cNvPr>
          <p:cNvSpPr txBox="1">
            <a:spLocks/>
          </p:cNvSpPr>
          <p:nvPr/>
        </p:nvSpPr>
        <p:spPr>
          <a:xfrm>
            <a:off x="126551" y="195626"/>
            <a:ext cx="9356661" cy="737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To Achieve CPA security</a:t>
            </a:r>
            <a:endParaRPr lang="zh-CN" altLang="en-US" sz="3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C5D1E4A-B99E-AA4A-79F4-9BC0A6A2F9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03" r="47517"/>
          <a:stretch/>
        </p:blipFill>
        <p:spPr>
          <a:xfrm>
            <a:off x="322431" y="1230085"/>
            <a:ext cx="2429956" cy="99013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CBB97A8-107C-CEE1-1D96-2FD53B4B5D67}"/>
              </a:ext>
            </a:extLst>
          </p:cNvPr>
          <p:cNvSpPr/>
          <p:nvPr/>
        </p:nvSpPr>
        <p:spPr>
          <a:xfrm>
            <a:off x="2698956" y="1361868"/>
            <a:ext cx="9262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≈</a:t>
            </a:r>
            <a:endParaRPr lang="zh-CN" altLang="en-US" sz="5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5BFEBC1-F5E0-10B2-703B-A9D3510B59E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557" y="1305683"/>
            <a:ext cx="806246" cy="80624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F8AACDE-4BBA-D25B-63BA-136E1543D5B8}"/>
              </a:ext>
            </a:extLst>
          </p:cNvPr>
          <p:cNvSpPr txBox="1"/>
          <p:nvPr/>
        </p:nvSpPr>
        <p:spPr>
          <a:xfrm>
            <a:off x="546730" y="2055744"/>
            <a:ext cx="1795941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ciphertext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C92CE86-32A8-BDE6-0AE3-A0318511D7C5}"/>
              </a:ext>
            </a:extLst>
          </p:cNvPr>
          <p:cNvSpPr txBox="1"/>
          <p:nvPr/>
        </p:nvSpPr>
        <p:spPr>
          <a:xfrm>
            <a:off x="3162103" y="2055744"/>
            <a:ext cx="2361155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random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3" name="箭头: 右 12">
            <a:extLst>
              <a:ext uri="{FF2B5EF4-FFF2-40B4-BE49-F238E27FC236}">
                <a16:creationId xmlns:a16="http://schemas.microsoft.com/office/drawing/2014/main" id="{99C2EB3A-9B42-E248-57B9-51B46A5C8F89}"/>
              </a:ext>
            </a:extLst>
          </p:cNvPr>
          <p:cNvSpPr/>
          <p:nvPr/>
        </p:nvSpPr>
        <p:spPr>
          <a:xfrm rot="16200000">
            <a:off x="2395843" y="2609824"/>
            <a:ext cx="713089" cy="409070"/>
          </a:xfrm>
          <a:prstGeom prst="rightArrow">
            <a:avLst>
              <a:gd name="adj1" fmla="val 26378"/>
              <a:gd name="adj2" fmla="val 77292"/>
            </a:avLst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54855A2-4FAC-DA81-E9E2-703A35DF1247}"/>
              </a:ext>
            </a:extLst>
          </p:cNvPr>
          <p:cNvSpPr txBox="1"/>
          <p:nvPr/>
        </p:nvSpPr>
        <p:spPr>
          <a:xfrm>
            <a:off x="1578402" y="3207240"/>
            <a:ext cx="2361155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LWE assumption</a:t>
            </a:r>
            <a:endParaRPr lang="zh-CN" altLang="en-US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D1F4796-000A-6C18-1F45-9D976B628539}"/>
              </a:ext>
            </a:extLst>
          </p:cNvPr>
          <p:cNvGrpSpPr/>
          <p:nvPr/>
        </p:nvGrpSpPr>
        <p:grpSpPr>
          <a:xfrm>
            <a:off x="4020809" y="3197077"/>
            <a:ext cx="7546842" cy="503867"/>
            <a:chOff x="4020809" y="3197077"/>
            <a:chExt cx="7546842" cy="503867"/>
          </a:xfrm>
        </p:grpSpPr>
        <p:sp>
          <p:nvSpPr>
            <p:cNvPr id="16" name="箭头: 右 15">
              <a:extLst>
                <a:ext uri="{FF2B5EF4-FFF2-40B4-BE49-F238E27FC236}">
                  <a16:creationId xmlns:a16="http://schemas.microsoft.com/office/drawing/2014/main" id="{3845FBB6-0F35-7EB1-F753-CBDD97FEA0BE}"/>
                </a:ext>
              </a:extLst>
            </p:cNvPr>
            <p:cNvSpPr/>
            <p:nvPr/>
          </p:nvSpPr>
          <p:spPr>
            <a:xfrm>
              <a:off x="4020809" y="3273626"/>
              <a:ext cx="713089" cy="409070"/>
            </a:xfrm>
            <a:prstGeom prst="rightArrow">
              <a:avLst>
                <a:gd name="adj1" fmla="val 26378"/>
                <a:gd name="adj2" fmla="val 77292"/>
              </a:avLst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691BF3A3-152D-5168-4957-6692A5BFDBF1}"/>
                    </a:ext>
                  </a:extLst>
                </p:cNvPr>
                <p:cNvSpPr txBox="1"/>
                <p:nvPr/>
              </p:nvSpPr>
              <p:spPr>
                <a:xfrm>
                  <a:off x="4937532" y="3197077"/>
                  <a:ext cx="2361155" cy="4792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zh-CN" b="1" dirty="0">
                      <a:solidFill>
                        <a:srgbClr val="FF0000"/>
                      </a:solidFill>
                      <a:latin typeface="PingFang SC" panose="020B0400000000000000" pitchFamily="34" charset="-122"/>
                      <a:ea typeface="PingFang SC" panose="020B0400000000000000" pitchFamily="34" charset="-122"/>
                    </a:rPr>
                    <a:t>No trapdoor </a:t>
                  </a:r>
                  <a:r>
                    <a:rPr lang="en-US" altLang="zh-CN" b="1" dirty="0">
                      <a:solidFill>
                        <a:schemeClr val="tx1"/>
                      </a:solidFill>
                      <a:latin typeface="PingFang SC" panose="020B0400000000000000" pitchFamily="34" charset="-122"/>
                      <a:ea typeface="PingFang SC" panose="020B0400000000000000" pitchFamily="34" charset="-122"/>
                    </a:rPr>
                    <a:t>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" panose="020B0400000000000000" pitchFamily="34" charset="-122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" panose="020B0400000000000000" pitchFamily="34" charset="-122"/>
                            </a:rPr>
                            <m:t>𝑨</m:t>
                          </m:r>
                        </m:e>
                        <m:sup>
                          <m:d>
                            <m:dPr>
                              <m:ctrlP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ingFang SC" panose="020B0400000000000000" pitchFamily="34" charset="-122"/>
                                </a:rPr>
                              </m:ctrlPr>
                            </m:dPr>
                            <m:e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ingFang SC" panose="020B0400000000000000" pitchFamily="34" charset="-122"/>
                                </a:rPr>
                                <m:t>𝒊</m:t>
                              </m:r>
                            </m:e>
                          </m:d>
                        </m:sup>
                      </m:sSup>
                    </m:oMath>
                  </a14:m>
                  <a:endParaRPr lang="zh-CN" altLang="en-US" dirty="0">
                    <a:solidFill>
                      <a:schemeClr val="accent2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endParaRPr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691BF3A3-152D-5168-4957-6692A5BFDB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7532" y="3197077"/>
                  <a:ext cx="2361155" cy="479234"/>
                </a:xfrm>
                <a:prstGeom prst="rect">
                  <a:avLst/>
                </a:prstGeom>
                <a:blipFill>
                  <a:blip r:embed="rId6"/>
                  <a:stretch>
                    <a:fillRect b="-2051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箭头: 右 17">
              <a:extLst>
                <a:ext uri="{FF2B5EF4-FFF2-40B4-BE49-F238E27FC236}">
                  <a16:creationId xmlns:a16="http://schemas.microsoft.com/office/drawing/2014/main" id="{211C277B-F041-279F-66FA-1053BD0AFCEB}"/>
                </a:ext>
              </a:extLst>
            </p:cNvPr>
            <p:cNvSpPr/>
            <p:nvPr/>
          </p:nvSpPr>
          <p:spPr>
            <a:xfrm>
              <a:off x="7583573" y="3291874"/>
              <a:ext cx="713089" cy="409070"/>
            </a:xfrm>
            <a:prstGeom prst="rightArrow">
              <a:avLst>
                <a:gd name="adj1" fmla="val 26378"/>
                <a:gd name="adj2" fmla="val 77292"/>
              </a:avLst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2D61F183-2602-56D5-1E1A-21A66B8A82FF}"/>
                </a:ext>
              </a:extLst>
            </p:cNvPr>
            <p:cNvSpPr txBox="1"/>
            <p:nvPr/>
          </p:nvSpPr>
          <p:spPr>
            <a:xfrm>
              <a:off x="8475730" y="3214462"/>
              <a:ext cx="3091921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b="1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Hard to generate re-keys</a:t>
              </a:r>
              <a:endPara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5B4E0793-652F-C03B-A91E-88C229A8A553}"/>
              </a:ext>
            </a:extLst>
          </p:cNvPr>
          <p:cNvGrpSpPr/>
          <p:nvPr/>
        </p:nvGrpSpPr>
        <p:grpSpPr>
          <a:xfrm>
            <a:off x="8200310" y="4047741"/>
            <a:ext cx="3705058" cy="1390287"/>
            <a:chOff x="8200310" y="4047741"/>
            <a:chExt cx="3705058" cy="1390287"/>
          </a:xfrm>
        </p:grpSpPr>
        <p:sp>
          <p:nvSpPr>
            <p:cNvPr id="20" name="箭头: 右 19">
              <a:extLst>
                <a:ext uri="{FF2B5EF4-FFF2-40B4-BE49-F238E27FC236}">
                  <a16:creationId xmlns:a16="http://schemas.microsoft.com/office/drawing/2014/main" id="{9FB120ED-B5B9-E3AC-FD46-4CE0D5FAADE3}"/>
                </a:ext>
              </a:extLst>
            </p:cNvPr>
            <p:cNvSpPr/>
            <p:nvPr/>
          </p:nvSpPr>
          <p:spPr>
            <a:xfrm rot="16200000">
              <a:off x="9696295" y="4199751"/>
              <a:ext cx="713089" cy="409070"/>
            </a:xfrm>
            <a:prstGeom prst="rightArrow">
              <a:avLst>
                <a:gd name="adj1" fmla="val 26378"/>
                <a:gd name="adj2" fmla="val 77292"/>
              </a:avLst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4F0B7735-3584-3A28-7C26-E2E6440B7188}"/>
                </a:ext>
              </a:extLst>
            </p:cNvPr>
            <p:cNvSpPr txBox="1"/>
            <p:nvPr/>
          </p:nvSpPr>
          <p:spPr>
            <a:xfrm>
              <a:off x="8200310" y="4979120"/>
              <a:ext cx="3705058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b="1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Find a way to simulate re-keys</a:t>
              </a:r>
              <a:endPara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endParaRPr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3B22B7A0-373E-2986-C04F-6E23292BCF5A}"/>
              </a:ext>
            </a:extLst>
          </p:cNvPr>
          <p:cNvSpPr/>
          <p:nvPr/>
        </p:nvSpPr>
        <p:spPr>
          <a:xfrm>
            <a:off x="9525364" y="5027069"/>
            <a:ext cx="114896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7200" dirty="0">
                <a:ln w="0"/>
                <a:solidFill>
                  <a:srgbClr val="FF2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×</a:t>
            </a:r>
            <a:endParaRPr lang="zh-CN" altLang="en-US" sz="7200" b="0" cap="none" spc="0" dirty="0">
              <a:ln w="0"/>
              <a:solidFill>
                <a:srgbClr val="FF2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2E576320-9A31-4A46-0357-6C57A55EE295}"/>
              </a:ext>
            </a:extLst>
          </p:cNvPr>
          <p:cNvGrpSpPr/>
          <p:nvPr/>
        </p:nvGrpSpPr>
        <p:grpSpPr>
          <a:xfrm>
            <a:off x="723956" y="4151201"/>
            <a:ext cx="7286873" cy="2094193"/>
            <a:chOff x="723956" y="4151201"/>
            <a:chExt cx="7286873" cy="2094193"/>
          </a:xfrm>
        </p:grpSpPr>
        <p:sp>
          <p:nvSpPr>
            <p:cNvPr id="24" name="箭头: 右 23">
              <a:extLst>
                <a:ext uri="{FF2B5EF4-FFF2-40B4-BE49-F238E27FC236}">
                  <a16:creationId xmlns:a16="http://schemas.microsoft.com/office/drawing/2014/main" id="{E080ECFA-3B63-6D6B-EA51-BF2E2769C04A}"/>
                </a:ext>
              </a:extLst>
            </p:cNvPr>
            <p:cNvSpPr/>
            <p:nvPr/>
          </p:nvSpPr>
          <p:spPr>
            <a:xfrm>
              <a:off x="7133304" y="5035360"/>
              <a:ext cx="877525" cy="409070"/>
            </a:xfrm>
            <a:prstGeom prst="rightArrow">
              <a:avLst>
                <a:gd name="adj1" fmla="val 26378"/>
                <a:gd name="adj2" fmla="val 77292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CF195C64-1113-079C-0DDF-9E693D31E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40297" y="4953567"/>
              <a:ext cx="4021394" cy="675124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30DA3F13-A643-D829-630C-16AC0F9A0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56" y="5239895"/>
              <a:ext cx="1259838" cy="8930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B43E8876-14C0-D785-91B2-C923321FB303}"/>
                </a:ext>
              </a:extLst>
            </p:cNvPr>
            <p:cNvSpPr txBox="1"/>
            <p:nvPr/>
          </p:nvSpPr>
          <p:spPr>
            <a:xfrm>
              <a:off x="2226699" y="5745770"/>
              <a:ext cx="5038207" cy="499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b="1" dirty="0">
                  <a:solidFill>
                    <a:srgbClr val="FF0000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This equation can be verified publicly !</a:t>
              </a:r>
              <a:endParaRPr lang="zh-CN" altLang="en-US" sz="2000" dirty="0">
                <a:solidFill>
                  <a:schemeClr val="accent2"/>
                </a:solidFill>
                <a:latin typeface="PingFang SC" panose="020B0400000000000000" pitchFamily="34" charset="-122"/>
                <a:ea typeface="PingFang SC" panose="020B0400000000000000" pitchFamily="34" charset="-122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5B4C93F1-C01E-5E9F-EA93-4853DF497990}"/>
                </a:ext>
              </a:extLst>
            </p:cNvPr>
            <p:cNvSpPr txBox="1"/>
            <p:nvPr/>
          </p:nvSpPr>
          <p:spPr>
            <a:xfrm>
              <a:off x="3738998" y="4919550"/>
              <a:ext cx="35253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?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96D40199-91C2-D835-81ED-B20EB09D6810}"/>
                </a:ext>
              </a:extLst>
            </p:cNvPr>
            <p:cNvSpPr/>
            <p:nvPr/>
          </p:nvSpPr>
          <p:spPr>
            <a:xfrm>
              <a:off x="2885767" y="4943404"/>
              <a:ext cx="680485" cy="547842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AEAA23B2-080D-1E35-51BC-95ACD09E128C}"/>
                </a:ext>
              </a:extLst>
            </p:cNvPr>
            <p:cNvSpPr/>
            <p:nvPr/>
          </p:nvSpPr>
          <p:spPr>
            <a:xfrm>
              <a:off x="4137865" y="4953566"/>
              <a:ext cx="777302" cy="529811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1A97568-6273-DD83-1442-A7D59F9980BA}"/>
                </a:ext>
              </a:extLst>
            </p:cNvPr>
            <p:cNvSpPr/>
            <p:nvPr/>
          </p:nvSpPr>
          <p:spPr>
            <a:xfrm>
              <a:off x="5840086" y="4984274"/>
              <a:ext cx="729160" cy="547842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9D2989F4-B14E-F0C4-F94B-7BAB94278004}"/>
                </a:ext>
              </a:extLst>
            </p:cNvPr>
            <p:cNvSpPr/>
            <p:nvPr/>
          </p:nvSpPr>
          <p:spPr>
            <a:xfrm>
              <a:off x="3820495" y="4151201"/>
              <a:ext cx="1460998" cy="547842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</a:rPr>
                <a:t>Public keys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箭头: 右 36">
            <a:extLst>
              <a:ext uri="{FF2B5EF4-FFF2-40B4-BE49-F238E27FC236}">
                <a16:creationId xmlns:a16="http://schemas.microsoft.com/office/drawing/2014/main" id="{72CD77A1-B63F-2816-4F37-DDF6FD2033AA}"/>
              </a:ext>
            </a:extLst>
          </p:cNvPr>
          <p:cNvSpPr/>
          <p:nvPr/>
        </p:nvSpPr>
        <p:spPr>
          <a:xfrm>
            <a:off x="5761564" y="1655306"/>
            <a:ext cx="713089" cy="409070"/>
          </a:xfrm>
          <a:prstGeom prst="rightArrow">
            <a:avLst>
              <a:gd name="adj1" fmla="val 26378"/>
              <a:gd name="adj2" fmla="val 77292"/>
            </a:avLst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1386EBDC-358F-5066-7F35-E35E44E2EF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336" y="1498927"/>
            <a:ext cx="713088" cy="713088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5B047449-BE41-84BD-A498-772A75303A46}"/>
              </a:ext>
            </a:extLst>
          </p:cNvPr>
          <p:cNvSpPr txBox="1"/>
          <p:nvPr/>
        </p:nvSpPr>
        <p:spPr>
          <a:xfrm>
            <a:off x="7950731" y="1633318"/>
            <a:ext cx="24535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CPA security</a:t>
            </a:r>
            <a:endParaRPr lang="zh-CN" altLang="en-US" sz="2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57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7">
            <a:extLst>
              <a:ext uri="{FF2B5EF4-FFF2-40B4-BE49-F238E27FC236}">
                <a16:creationId xmlns:a16="http://schemas.microsoft.com/office/drawing/2014/main" id="{025F2970-0340-9749-AFD1-1CBB81140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190"/>
            <a:ext cx="12192000" cy="80602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6ECD84D-6D98-466B-AFBA-4673C0996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539" y="225382"/>
            <a:ext cx="5356558" cy="737176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Proxy Re-Encryption</a:t>
            </a:r>
            <a:endParaRPr lang="zh-CN" altLang="en-US" sz="3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9" name="Rectangle 4">
            <a:extLst>
              <a:ext uri="{FF2B5EF4-FFF2-40B4-BE49-F238E27FC236}">
                <a16:creationId xmlns:a16="http://schemas.microsoft.com/office/drawing/2014/main" id="{C7E0297B-1149-1142-8B7F-DEDEE197E441}"/>
              </a:ext>
            </a:extLst>
          </p:cNvPr>
          <p:cNvSpPr/>
          <p:nvPr/>
        </p:nvSpPr>
        <p:spPr>
          <a:xfrm>
            <a:off x="0" y="6798129"/>
            <a:ext cx="12192000" cy="61560"/>
          </a:xfrm>
          <a:prstGeom prst="rect">
            <a:avLst/>
          </a:prstGeom>
          <a:solidFill>
            <a:srgbClr val="C81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B051AE3-E571-842A-C41B-1AC40B60EE8A}"/>
              </a:ext>
            </a:extLst>
          </p:cNvPr>
          <p:cNvSpPr txBox="1"/>
          <p:nvPr/>
        </p:nvSpPr>
        <p:spPr>
          <a:xfrm>
            <a:off x="818178" y="4652196"/>
            <a:ext cx="10679603" cy="1689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Proxy Re-Encryption (PRE) </a:t>
            </a: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is an </a:t>
            </a:r>
            <a:r>
              <a:rPr lang="en-US" altLang="zh-CN" sz="24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Extension</a:t>
            </a: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of Public Key Encryption (PKE). It allows </a:t>
            </a:r>
            <a:r>
              <a:rPr lang="en-US" altLang="zh-CN" sz="2400" b="1" dirty="0">
                <a:solidFill>
                  <a:srgbClr val="00B0F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Alice</a:t>
            </a: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to allocate her </a:t>
            </a:r>
            <a:r>
              <a:rPr lang="en-US" altLang="zh-CN" sz="24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Decryption Right </a:t>
            </a: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to </a:t>
            </a:r>
            <a:r>
              <a:rPr lang="en-US" altLang="zh-CN" sz="2400" b="1" dirty="0">
                <a:solidFill>
                  <a:srgbClr val="00B0F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Bob</a:t>
            </a: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, with the help of a proxy</a:t>
            </a:r>
            <a:r>
              <a:rPr lang="en-US" altLang="zh-CN" sz="2400" b="1" dirty="0">
                <a:solidFill>
                  <a:srgbClr val="00B0F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Polly </a:t>
            </a: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that has a </a:t>
            </a:r>
            <a:r>
              <a:rPr lang="en-US" altLang="zh-CN" sz="24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Re-Encryption Key</a:t>
            </a: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.</a:t>
            </a:r>
            <a:endParaRPr lang="zh-CN" altLang="en-US" sz="2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7C2294E-2E58-4A51-E892-660B52A6F9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21" y="1393052"/>
            <a:ext cx="1182757" cy="1182757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B9B038E8-9996-2E58-EF5F-8A95FEFEFAB7}"/>
              </a:ext>
            </a:extLst>
          </p:cNvPr>
          <p:cNvSpPr txBox="1"/>
          <p:nvPr/>
        </p:nvSpPr>
        <p:spPr>
          <a:xfrm>
            <a:off x="594766" y="2553099"/>
            <a:ext cx="917866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Alice</a:t>
            </a:r>
            <a:endParaRPr lang="zh-CN" altLang="en-US" sz="20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8974852C-2629-153C-D084-D0BC8BFC8180}"/>
                  </a:ext>
                </a:extLst>
              </p:cNvPr>
              <p:cNvSpPr txBox="1"/>
              <p:nvPr/>
            </p:nvSpPr>
            <p:spPr>
              <a:xfrm>
                <a:off x="2176219" y="2751033"/>
                <a:ext cx="544444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8974852C-2629-153C-D084-D0BC8BFC8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219" y="2751033"/>
                <a:ext cx="544444" cy="288477"/>
              </a:xfrm>
              <a:prstGeom prst="rect">
                <a:avLst/>
              </a:prstGeom>
              <a:blipFill>
                <a:blip r:embed="rId5"/>
                <a:stretch>
                  <a:fillRect l="-5618" t="-8333" r="-7865" b="-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组合 24">
            <a:extLst>
              <a:ext uri="{FF2B5EF4-FFF2-40B4-BE49-F238E27FC236}">
                <a16:creationId xmlns:a16="http://schemas.microsoft.com/office/drawing/2014/main" id="{D6E42772-6D4B-BEB5-0210-F56DD19EE473}"/>
              </a:ext>
            </a:extLst>
          </p:cNvPr>
          <p:cNvGrpSpPr/>
          <p:nvPr/>
        </p:nvGrpSpPr>
        <p:grpSpPr>
          <a:xfrm>
            <a:off x="3317984" y="1758337"/>
            <a:ext cx="2117035" cy="726350"/>
            <a:chOff x="3343443" y="2609730"/>
            <a:chExt cx="2117035" cy="726350"/>
          </a:xfrm>
        </p:grpSpPr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AEA641B2-0C3B-9C35-8495-CACC6DCF1E7A}"/>
                </a:ext>
              </a:extLst>
            </p:cNvPr>
            <p:cNvCxnSpPr>
              <a:cxnSpLocks/>
            </p:cNvCxnSpPr>
            <p:nvPr/>
          </p:nvCxnSpPr>
          <p:spPr>
            <a:xfrm rot="20953875">
              <a:off x="3343443" y="2933545"/>
              <a:ext cx="2117035" cy="40253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55881A69-5D36-BD1A-804A-C244DE7B0FDE}"/>
                </a:ext>
              </a:extLst>
            </p:cNvPr>
            <p:cNvSpPr txBox="1"/>
            <p:nvPr/>
          </p:nvSpPr>
          <p:spPr>
            <a:xfrm rot="15883">
              <a:off x="3357937" y="2609730"/>
              <a:ext cx="2076928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Forward to proxy</a:t>
              </a:r>
              <a:endPara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endParaRPr>
            </a:p>
          </p:txBody>
        </p: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EA52DE7E-ACA8-4663-CEEC-4F4AC558DA69}"/>
              </a:ext>
            </a:extLst>
          </p:cNvPr>
          <p:cNvSpPr txBox="1"/>
          <p:nvPr/>
        </p:nvSpPr>
        <p:spPr>
          <a:xfrm>
            <a:off x="5733543" y="2649815"/>
            <a:ext cx="917866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Polly</a:t>
            </a:r>
            <a:endParaRPr lang="zh-CN" altLang="en-US" sz="20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E4DFC2F0-B131-F1DF-38B7-A7746D64362F}"/>
              </a:ext>
            </a:extLst>
          </p:cNvPr>
          <p:cNvGrpSpPr/>
          <p:nvPr/>
        </p:nvGrpSpPr>
        <p:grpSpPr>
          <a:xfrm rot="20959866">
            <a:off x="6584121" y="1789560"/>
            <a:ext cx="2330577" cy="468606"/>
            <a:chOff x="3277950" y="2751970"/>
            <a:chExt cx="2409081" cy="468606"/>
          </a:xfrm>
        </p:grpSpPr>
        <p:cxnSp>
          <p:nvCxnSpPr>
            <p:cNvPr id="49" name="直接箭头连接符 48">
              <a:extLst>
                <a:ext uri="{FF2B5EF4-FFF2-40B4-BE49-F238E27FC236}">
                  <a16:creationId xmlns:a16="http://schemas.microsoft.com/office/drawing/2014/main" id="{336D224F-07E6-8FF8-66F9-D08AC97451B0}"/>
                </a:ext>
              </a:extLst>
            </p:cNvPr>
            <p:cNvCxnSpPr>
              <a:cxnSpLocks/>
            </p:cNvCxnSpPr>
            <p:nvPr/>
          </p:nvCxnSpPr>
          <p:spPr>
            <a:xfrm rot="640134">
              <a:off x="3365537" y="3220576"/>
              <a:ext cx="21676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EA650401-54DA-E2AC-64FE-ABE66FDE7E14}"/>
                </a:ext>
              </a:extLst>
            </p:cNvPr>
            <p:cNvSpPr txBox="1"/>
            <p:nvPr/>
          </p:nvSpPr>
          <p:spPr>
            <a:xfrm rot="619446">
              <a:off x="3277950" y="2751970"/>
              <a:ext cx="2409081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Re-encryption</a:t>
              </a:r>
              <a:endPara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7341A1B7-CD1F-0735-0D20-78A18E557CC9}"/>
                  </a:ext>
                </a:extLst>
              </p:cNvPr>
              <p:cNvSpPr txBox="1"/>
              <p:nvPr/>
            </p:nvSpPr>
            <p:spPr>
              <a:xfrm>
                <a:off x="356905" y="3088352"/>
                <a:ext cx="1389355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7341A1B7-CD1F-0735-0D20-78A18E557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05" y="3088352"/>
                <a:ext cx="1389355" cy="288477"/>
              </a:xfrm>
              <a:prstGeom prst="rect">
                <a:avLst/>
              </a:prstGeom>
              <a:blipFill>
                <a:blip r:embed="rId6"/>
                <a:stretch>
                  <a:fillRect l="-5286" t="-8511" r="-6167" b="-34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EC67A527-047F-4D70-C4F4-C86BC44C7AD1}"/>
                  </a:ext>
                </a:extLst>
              </p:cNvPr>
              <p:cNvSpPr txBox="1"/>
              <p:nvPr/>
            </p:nvSpPr>
            <p:spPr>
              <a:xfrm>
                <a:off x="5886327" y="3129158"/>
                <a:ext cx="6745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EC67A527-047F-4D70-C4F4-C86BC44C7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327" y="3129158"/>
                <a:ext cx="674544" cy="276999"/>
              </a:xfrm>
              <a:prstGeom prst="rect">
                <a:avLst/>
              </a:prstGeom>
              <a:blipFill>
                <a:blip r:embed="rId7"/>
                <a:stretch>
                  <a:fillRect l="-4545" r="-2727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组合 25">
            <a:extLst>
              <a:ext uri="{FF2B5EF4-FFF2-40B4-BE49-F238E27FC236}">
                <a16:creationId xmlns:a16="http://schemas.microsoft.com/office/drawing/2014/main" id="{E9678366-4287-A6A3-8A37-71E368ACC509}"/>
              </a:ext>
            </a:extLst>
          </p:cNvPr>
          <p:cNvGrpSpPr/>
          <p:nvPr/>
        </p:nvGrpSpPr>
        <p:grpSpPr>
          <a:xfrm>
            <a:off x="10160023" y="1449128"/>
            <a:ext cx="1398203" cy="1966950"/>
            <a:chOff x="10238586" y="1288138"/>
            <a:chExt cx="1398203" cy="1966950"/>
          </a:xfrm>
        </p:grpSpPr>
        <p:pic>
          <p:nvPicPr>
            <p:cNvPr id="60" name="图片 59">
              <a:extLst>
                <a:ext uri="{FF2B5EF4-FFF2-40B4-BE49-F238E27FC236}">
                  <a16:creationId xmlns:a16="http://schemas.microsoft.com/office/drawing/2014/main" id="{A618EEE0-AA3B-D4DB-7B3A-14AFD910B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8427" y="1288138"/>
              <a:ext cx="1182757" cy="118275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文本框 60">
                  <a:extLst>
                    <a:ext uri="{FF2B5EF4-FFF2-40B4-BE49-F238E27FC236}">
                      <a16:creationId xmlns:a16="http://schemas.microsoft.com/office/drawing/2014/main" id="{BF3FF661-6EBE-A0AD-3339-5660FFC92891}"/>
                    </a:ext>
                  </a:extLst>
                </p:cNvPr>
                <p:cNvSpPr txBox="1"/>
                <p:nvPr/>
              </p:nvSpPr>
              <p:spPr>
                <a:xfrm>
                  <a:off x="10238586" y="2966611"/>
                  <a:ext cx="1398203" cy="2884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1" name="文本框 60">
                  <a:extLst>
                    <a:ext uri="{FF2B5EF4-FFF2-40B4-BE49-F238E27FC236}">
                      <a16:creationId xmlns:a16="http://schemas.microsoft.com/office/drawing/2014/main" id="{BF3FF661-6EBE-A0AD-3339-5660FFC928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38586" y="2966611"/>
                  <a:ext cx="1398203" cy="288477"/>
                </a:xfrm>
                <a:prstGeom prst="rect">
                  <a:avLst/>
                </a:prstGeom>
                <a:blipFill>
                  <a:blip r:embed="rId9"/>
                  <a:stretch>
                    <a:fillRect l="-5240" t="-8511" r="-5677" b="-340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70135794-B3D7-D5B5-7C4D-F2F3955FE512}"/>
                </a:ext>
              </a:extLst>
            </p:cNvPr>
            <p:cNvSpPr txBox="1"/>
            <p:nvPr/>
          </p:nvSpPr>
          <p:spPr>
            <a:xfrm>
              <a:off x="10478756" y="2464539"/>
              <a:ext cx="917866" cy="499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Bob</a:t>
              </a:r>
              <a:endParaRPr lang="zh-CN" altLang="en-US" sz="2000" dirty="0">
                <a:latin typeface="PingFang SC" panose="020B0400000000000000" pitchFamily="34" charset="-122"/>
                <a:ea typeface="PingFang SC" panose="020B0400000000000000" pitchFamily="34" charset="-122"/>
              </a:endParaRPr>
            </a:p>
          </p:txBody>
        </p:sp>
      </p:grp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8C99A990-B500-F932-AC98-E8E4D7AA762A}"/>
              </a:ext>
            </a:extLst>
          </p:cNvPr>
          <p:cNvCxnSpPr>
            <a:cxnSpLocks/>
          </p:cNvCxnSpPr>
          <p:nvPr/>
        </p:nvCxnSpPr>
        <p:spPr>
          <a:xfrm flipV="1">
            <a:off x="2411653" y="3113934"/>
            <a:ext cx="15217" cy="4589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本框 71">
            <a:extLst>
              <a:ext uri="{FF2B5EF4-FFF2-40B4-BE49-F238E27FC236}">
                <a16:creationId xmlns:a16="http://schemas.microsoft.com/office/drawing/2014/main" id="{2388DB97-11B2-22F6-58C3-D33419F1EE23}"/>
              </a:ext>
            </a:extLst>
          </p:cNvPr>
          <p:cNvSpPr txBox="1"/>
          <p:nvPr/>
        </p:nvSpPr>
        <p:spPr>
          <a:xfrm>
            <a:off x="2442859" y="3106917"/>
            <a:ext cx="1068704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Encrypt</a:t>
            </a:r>
            <a:endParaRPr lang="zh-CN" altLang="en-US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74" name="直接箭头连接符 73">
            <a:extLst>
              <a:ext uri="{FF2B5EF4-FFF2-40B4-BE49-F238E27FC236}">
                <a16:creationId xmlns:a16="http://schemas.microsoft.com/office/drawing/2014/main" id="{7BDA7129-2EDF-CE1E-CE4D-F2CE80115460}"/>
              </a:ext>
            </a:extLst>
          </p:cNvPr>
          <p:cNvCxnSpPr>
            <a:cxnSpLocks/>
          </p:cNvCxnSpPr>
          <p:nvPr/>
        </p:nvCxnSpPr>
        <p:spPr>
          <a:xfrm>
            <a:off x="9479412" y="3039510"/>
            <a:ext cx="0" cy="5039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文本框 79">
            <a:extLst>
              <a:ext uri="{FF2B5EF4-FFF2-40B4-BE49-F238E27FC236}">
                <a16:creationId xmlns:a16="http://schemas.microsoft.com/office/drawing/2014/main" id="{9DCAA5ED-BFE5-9EAE-DBBD-2B219B93A16F}"/>
              </a:ext>
            </a:extLst>
          </p:cNvPr>
          <p:cNvSpPr txBox="1"/>
          <p:nvPr/>
        </p:nvSpPr>
        <p:spPr>
          <a:xfrm>
            <a:off x="8167835" y="2990364"/>
            <a:ext cx="1347606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Decrypt</a:t>
            </a:r>
            <a:endParaRPr lang="zh-CN" altLang="en-US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72F155A-D637-399A-24D0-BA7AD85D64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097" y="1484674"/>
            <a:ext cx="1182757" cy="1182757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D9CC8EF2-3B97-F002-5B8D-FC766D587011}"/>
              </a:ext>
            </a:extLst>
          </p:cNvPr>
          <p:cNvGrpSpPr/>
          <p:nvPr/>
        </p:nvGrpSpPr>
        <p:grpSpPr>
          <a:xfrm>
            <a:off x="1947836" y="3621112"/>
            <a:ext cx="879892" cy="859244"/>
            <a:chOff x="7307705" y="1693892"/>
            <a:chExt cx="952846" cy="952846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9408A00-29C1-3D5E-404F-CE0128FF6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7705" y="1693892"/>
              <a:ext cx="952846" cy="95284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文本框 70">
                  <a:extLst>
                    <a:ext uri="{FF2B5EF4-FFF2-40B4-BE49-F238E27FC236}">
                      <a16:creationId xmlns:a16="http://schemas.microsoft.com/office/drawing/2014/main" id="{4FDC674E-6ECE-8264-00B5-72BE85B50168}"/>
                    </a:ext>
                  </a:extLst>
                </p:cNvPr>
                <p:cNvSpPr txBox="1"/>
                <p:nvPr/>
              </p:nvSpPr>
              <p:spPr>
                <a:xfrm>
                  <a:off x="7523742" y="2041529"/>
                  <a:ext cx="50892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𝑚𝑠𝑔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1" name="文本框 70">
                  <a:extLst>
                    <a:ext uri="{FF2B5EF4-FFF2-40B4-BE49-F238E27FC236}">
                      <a16:creationId xmlns:a16="http://schemas.microsoft.com/office/drawing/2014/main" id="{4FDC674E-6ECE-8264-00B5-72BE85B501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3742" y="2041529"/>
                  <a:ext cx="508922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15584" r="-15584" b="-3902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A4CE8817-8FDD-55A3-C5F3-FCBD3A5146E6}"/>
              </a:ext>
            </a:extLst>
          </p:cNvPr>
          <p:cNvGrpSpPr/>
          <p:nvPr/>
        </p:nvGrpSpPr>
        <p:grpSpPr>
          <a:xfrm>
            <a:off x="1945927" y="1717469"/>
            <a:ext cx="1149926" cy="1049987"/>
            <a:chOff x="9174871" y="1967446"/>
            <a:chExt cx="1149926" cy="1049987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6EA85A1F-98A2-CCDB-1DE4-29DBD03E3A72}"/>
                </a:ext>
              </a:extLst>
            </p:cNvPr>
            <p:cNvGrpSpPr/>
            <p:nvPr/>
          </p:nvGrpSpPr>
          <p:grpSpPr>
            <a:xfrm>
              <a:off x="9174871" y="1967446"/>
              <a:ext cx="879892" cy="908489"/>
              <a:chOff x="7307705" y="1693892"/>
              <a:chExt cx="952846" cy="952846"/>
            </a:xfrm>
          </p:grpSpPr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76D6E6DB-6854-4E7C-E9FC-4C9646520F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7705" y="1693892"/>
                <a:ext cx="952846" cy="952846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文本框 14">
                    <a:extLst>
                      <a:ext uri="{FF2B5EF4-FFF2-40B4-BE49-F238E27FC236}">
                        <a16:creationId xmlns:a16="http://schemas.microsoft.com/office/drawing/2014/main" id="{3ADC0401-62AE-67B7-18B6-A44CD4A60B7E}"/>
                      </a:ext>
                    </a:extLst>
                  </p:cNvPr>
                  <p:cNvSpPr txBox="1"/>
                  <p:nvPr/>
                </p:nvSpPr>
                <p:spPr>
                  <a:xfrm>
                    <a:off x="7523742" y="2041529"/>
                    <a:ext cx="50892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𝑚𝑠𝑔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5" name="文本框 14">
                    <a:extLst>
                      <a:ext uri="{FF2B5EF4-FFF2-40B4-BE49-F238E27FC236}">
                        <a16:creationId xmlns:a16="http://schemas.microsoft.com/office/drawing/2014/main" id="{3ADC0401-62AE-67B7-18B6-A44CD4A60B7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23742" y="2041529"/>
                    <a:ext cx="508922" cy="2769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5584" r="-15584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99AD90F-DF74-D621-C97E-EB3E86CC5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5096" y="2407732"/>
              <a:ext cx="609701" cy="609701"/>
            </a:xfrm>
            <a:prstGeom prst="rect">
              <a:avLst/>
            </a:prstGeom>
          </p:spPr>
        </p:pic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7099E318-6AF6-2EC2-A817-369F7B8A5AFA}"/>
              </a:ext>
            </a:extLst>
          </p:cNvPr>
          <p:cNvGrpSpPr/>
          <p:nvPr/>
        </p:nvGrpSpPr>
        <p:grpSpPr>
          <a:xfrm>
            <a:off x="9039466" y="3621112"/>
            <a:ext cx="879892" cy="859244"/>
            <a:chOff x="7307705" y="1693892"/>
            <a:chExt cx="952846" cy="952846"/>
          </a:xfrm>
        </p:grpSpPr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AE79BB45-F9F8-A53D-6709-CBC346089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7705" y="1693892"/>
              <a:ext cx="952846" cy="95284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E7F0B776-E81A-26C3-2477-99415CBA422B}"/>
                    </a:ext>
                  </a:extLst>
                </p:cNvPr>
                <p:cNvSpPr txBox="1"/>
                <p:nvPr/>
              </p:nvSpPr>
              <p:spPr>
                <a:xfrm>
                  <a:off x="7523742" y="2041529"/>
                  <a:ext cx="50892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𝑚𝑠𝑔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E7F0B776-E81A-26C3-2477-99415CBA42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3742" y="2041529"/>
                  <a:ext cx="508922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15584" r="-15584" b="-3902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8137BB14-7F83-B9F5-2C04-BA037C031271}"/>
              </a:ext>
            </a:extLst>
          </p:cNvPr>
          <p:cNvGrpSpPr/>
          <p:nvPr/>
        </p:nvGrpSpPr>
        <p:grpSpPr>
          <a:xfrm>
            <a:off x="8999853" y="1717469"/>
            <a:ext cx="1149926" cy="1049987"/>
            <a:chOff x="9174871" y="1967446"/>
            <a:chExt cx="1149926" cy="1049987"/>
          </a:xfrm>
        </p:grpSpPr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C7D62995-B199-801B-48DF-A0432CDC6B7C}"/>
                </a:ext>
              </a:extLst>
            </p:cNvPr>
            <p:cNvGrpSpPr/>
            <p:nvPr/>
          </p:nvGrpSpPr>
          <p:grpSpPr>
            <a:xfrm>
              <a:off x="9174871" y="1967446"/>
              <a:ext cx="879892" cy="908489"/>
              <a:chOff x="7307705" y="1693892"/>
              <a:chExt cx="952846" cy="952846"/>
            </a:xfrm>
          </p:grpSpPr>
          <p:pic>
            <p:nvPicPr>
              <p:cNvPr id="53" name="图片 52">
                <a:extLst>
                  <a:ext uri="{FF2B5EF4-FFF2-40B4-BE49-F238E27FC236}">
                    <a16:creationId xmlns:a16="http://schemas.microsoft.com/office/drawing/2014/main" id="{2C758425-AAC2-C2D8-CB36-464BAA0DF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7705" y="1693892"/>
                <a:ext cx="952846" cy="952846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文本框 53">
                    <a:extLst>
                      <a:ext uri="{FF2B5EF4-FFF2-40B4-BE49-F238E27FC236}">
                        <a16:creationId xmlns:a16="http://schemas.microsoft.com/office/drawing/2014/main" id="{5C56B6A0-A71D-CE56-CAD6-A4C2B0A02540}"/>
                      </a:ext>
                    </a:extLst>
                  </p:cNvPr>
                  <p:cNvSpPr txBox="1"/>
                  <p:nvPr/>
                </p:nvSpPr>
                <p:spPr>
                  <a:xfrm>
                    <a:off x="7523742" y="2041529"/>
                    <a:ext cx="50892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𝑚𝑠𝑔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54" name="文本框 53">
                    <a:extLst>
                      <a:ext uri="{FF2B5EF4-FFF2-40B4-BE49-F238E27FC236}">
                        <a16:creationId xmlns:a16="http://schemas.microsoft.com/office/drawing/2014/main" id="{5C56B6A0-A71D-CE56-CAD6-A4C2B0A0254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23742" y="2041529"/>
                    <a:ext cx="508922" cy="27699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15584" r="-15584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194C3F79-DC78-57A4-11A7-5E044DF59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5096" y="2407732"/>
              <a:ext cx="609701" cy="60970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3C2D1CCD-2967-4F08-9012-92BBE99D4739}"/>
                  </a:ext>
                </a:extLst>
              </p:cNvPr>
              <p:cNvSpPr txBox="1"/>
              <p:nvPr/>
            </p:nvSpPr>
            <p:spPr>
              <a:xfrm>
                <a:off x="9241007" y="2692905"/>
                <a:ext cx="548868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3C2D1CCD-2967-4F08-9012-92BBE99D4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1007" y="2692905"/>
                <a:ext cx="548868" cy="288477"/>
              </a:xfrm>
              <a:prstGeom prst="rect">
                <a:avLst/>
              </a:prstGeom>
              <a:blipFill>
                <a:blip r:embed="rId17"/>
                <a:stretch>
                  <a:fillRect l="-5556" t="-8511" r="-7778" b="-42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4014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7">
            <a:extLst>
              <a:ext uri="{FF2B5EF4-FFF2-40B4-BE49-F238E27FC236}">
                <a16:creationId xmlns:a16="http://schemas.microsoft.com/office/drawing/2014/main" id="{025F2970-0340-9749-AFD1-1CBB81140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190"/>
            <a:ext cx="12192000" cy="806023"/>
          </a:xfrm>
          <a:prstGeom prst="rect">
            <a:avLst/>
          </a:prstGeom>
        </p:spPr>
      </p:pic>
      <p:sp>
        <p:nvSpPr>
          <p:cNvPr id="39" name="Rectangle 4">
            <a:extLst>
              <a:ext uri="{FF2B5EF4-FFF2-40B4-BE49-F238E27FC236}">
                <a16:creationId xmlns:a16="http://schemas.microsoft.com/office/drawing/2014/main" id="{C7E0297B-1149-1142-8B7F-DEDEE197E441}"/>
              </a:ext>
            </a:extLst>
          </p:cNvPr>
          <p:cNvSpPr/>
          <p:nvPr/>
        </p:nvSpPr>
        <p:spPr>
          <a:xfrm>
            <a:off x="0" y="6798129"/>
            <a:ext cx="12192000" cy="61560"/>
          </a:xfrm>
          <a:prstGeom prst="rect">
            <a:avLst/>
          </a:prstGeom>
          <a:solidFill>
            <a:srgbClr val="C81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0F6FDBF4-1EEF-BDE8-B614-F7F506B807AC}"/>
              </a:ext>
            </a:extLst>
          </p:cNvPr>
          <p:cNvSpPr txBox="1">
            <a:spLocks/>
          </p:cNvSpPr>
          <p:nvPr/>
        </p:nvSpPr>
        <p:spPr>
          <a:xfrm>
            <a:off x="126551" y="195626"/>
            <a:ext cx="9356661" cy="737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To Achieve CPA security</a:t>
            </a:r>
            <a:endParaRPr lang="zh-CN" altLang="en-US" sz="3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5F4F4E5-FD6A-01D6-EFF6-011B854D9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246" y="2934015"/>
            <a:ext cx="3742517" cy="62830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F4C1AF1-4290-CA31-FAF8-BF8093511DCC}"/>
              </a:ext>
            </a:extLst>
          </p:cNvPr>
          <p:cNvSpPr/>
          <p:nvPr/>
        </p:nvSpPr>
        <p:spPr>
          <a:xfrm>
            <a:off x="2066375" y="3023397"/>
            <a:ext cx="754909" cy="423201"/>
          </a:xfrm>
          <a:prstGeom prst="rect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1F7DB25-EFCA-A645-EAFA-55BFC6BB09C8}"/>
              </a:ext>
            </a:extLst>
          </p:cNvPr>
          <p:cNvSpPr txBox="1"/>
          <p:nvPr/>
        </p:nvSpPr>
        <p:spPr>
          <a:xfrm>
            <a:off x="1247769" y="1202163"/>
            <a:ext cx="9324627" cy="1042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To prevent an adversary from verifying the validity of the re-encryption key, we introduce </a:t>
            </a:r>
            <a:r>
              <a:rPr lang="en-US" altLang="zh-CN" sz="2400" b="1" dirty="0">
                <a:solidFill>
                  <a:schemeClr val="accent2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randomness</a:t>
            </a:r>
            <a:r>
              <a:rPr lang="en-US" altLang="zh-CN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 to the generation of re-encryption keys.</a:t>
            </a:r>
            <a:endParaRPr lang="zh-CN" altLang="en-US" sz="2000" b="1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36EEFDB-8202-69B7-6B4B-0D505F37C7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29"/>
          <a:stretch/>
        </p:blipFill>
        <p:spPr>
          <a:xfrm>
            <a:off x="1331316" y="4157826"/>
            <a:ext cx="2238375" cy="432772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2064D648-3A67-9DEB-8DDD-1D0156FAA663}"/>
              </a:ext>
            </a:extLst>
          </p:cNvPr>
          <p:cNvSpPr/>
          <p:nvPr/>
        </p:nvSpPr>
        <p:spPr>
          <a:xfrm>
            <a:off x="1311466" y="4091650"/>
            <a:ext cx="2258225" cy="498948"/>
          </a:xfrm>
          <a:prstGeom prst="rect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53409AC2-D342-477F-7979-35BCB4EB0222}"/>
              </a:ext>
            </a:extLst>
          </p:cNvPr>
          <p:cNvCxnSpPr>
            <a:cxnSpLocks/>
            <a:stCxn id="11" idx="0"/>
            <a:endCxn id="7" idx="2"/>
          </p:cNvCxnSpPr>
          <p:nvPr/>
        </p:nvCxnSpPr>
        <p:spPr>
          <a:xfrm flipV="1">
            <a:off x="2440579" y="3446598"/>
            <a:ext cx="3251" cy="645052"/>
          </a:xfrm>
          <a:prstGeom prst="straightConnector1">
            <a:avLst/>
          </a:prstGeom>
          <a:ln w="19050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106C5571-06FD-EC39-4D72-758CC0D317A4}"/>
              </a:ext>
            </a:extLst>
          </p:cNvPr>
          <p:cNvSpPr txBox="1"/>
          <p:nvPr/>
        </p:nvSpPr>
        <p:spPr>
          <a:xfrm>
            <a:off x="579246" y="3505555"/>
            <a:ext cx="2361155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replace</a:t>
            </a:r>
            <a:endParaRPr lang="zh-CN" altLang="en-US" dirty="0">
              <a:solidFill>
                <a:schemeClr val="accent4">
                  <a:lumMod val="60000"/>
                  <a:lumOff val="40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B543F16-50BE-3B71-B970-577EC7CF74AC}"/>
              </a:ext>
            </a:extLst>
          </p:cNvPr>
          <p:cNvSpPr/>
          <p:nvPr/>
        </p:nvSpPr>
        <p:spPr>
          <a:xfrm>
            <a:off x="3764259" y="3912547"/>
            <a:ext cx="16095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≈  </a:t>
            </a:r>
            <a:r>
              <a:rPr lang="en-US" altLang="zh-CN" sz="5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$</a:t>
            </a:r>
            <a:endParaRPr lang="zh-CN" altLang="en-US" sz="5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BA8B242-2CE7-BAA7-7DBF-FD207BF98A64}"/>
              </a:ext>
            </a:extLst>
          </p:cNvPr>
          <p:cNvSpPr txBox="1"/>
          <p:nvPr/>
        </p:nvSpPr>
        <p:spPr>
          <a:xfrm>
            <a:off x="3012659" y="3764070"/>
            <a:ext cx="2361155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LWE</a:t>
            </a:r>
            <a:endParaRPr lang="zh-CN" altLang="en-US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FBD30C0B-5C5E-8D64-9158-45828CF42035}"/>
              </a:ext>
            </a:extLst>
          </p:cNvPr>
          <p:cNvSpPr/>
          <p:nvPr/>
        </p:nvSpPr>
        <p:spPr>
          <a:xfrm>
            <a:off x="2321390" y="4157826"/>
            <a:ext cx="422295" cy="399118"/>
          </a:xfrm>
          <a:prstGeom prst="roundRect">
            <a:avLst>
              <a:gd name="adj" fmla="val 9251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F8CC1CB1-D4E3-5C2A-3FD8-FB68E9898113}"/>
              </a:ext>
            </a:extLst>
          </p:cNvPr>
          <p:cNvSpPr/>
          <p:nvPr/>
        </p:nvSpPr>
        <p:spPr>
          <a:xfrm>
            <a:off x="3161556" y="4157826"/>
            <a:ext cx="365259" cy="399118"/>
          </a:xfrm>
          <a:prstGeom prst="roundRect">
            <a:avLst>
              <a:gd name="adj" fmla="val 9251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D140E2C7-AB97-23D7-2CB1-E98AF8E22D0E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2532538" y="4556944"/>
            <a:ext cx="174420" cy="87141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658EB67B-904A-6989-C70B-A8031E0A8276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2932589" y="4556944"/>
            <a:ext cx="411597" cy="87141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9E629576-1439-DF6C-0335-EFD4117F2434}"/>
              </a:ext>
            </a:extLst>
          </p:cNvPr>
          <p:cNvSpPr txBox="1"/>
          <p:nvPr/>
        </p:nvSpPr>
        <p:spPr>
          <a:xfrm>
            <a:off x="1247769" y="5325956"/>
            <a:ext cx="314703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Hidden to adversary</a:t>
            </a:r>
            <a:endParaRPr lang="zh-CN" altLang="en-US" sz="2000" dirty="0">
              <a:solidFill>
                <a:srgbClr val="FF000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2A799CE4-14AD-4C02-56D5-C11E4EAF8E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347" y="5298770"/>
            <a:ext cx="997617" cy="7071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3CD9FFCB-9160-BFA0-DE09-110A86B834B7}"/>
              </a:ext>
            </a:extLst>
          </p:cNvPr>
          <p:cNvSpPr txBox="1"/>
          <p:nvPr/>
        </p:nvSpPr>
        <p:spPr>
          <a:xfrm>
            <a:off x="4926955" y="5037160"/>
            <a:ext cx="8603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a typeface="PingFang SC" panose="020B0400000000000000" pitchFamily="34" charset="-122"/>
              </a:rPr>
              <a:t>? ?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819AEC5-9614-CF34-31C4-D1F2759F615B}"/>
              </a:ext>
            </a:extLst>
          </p:cNvPr>
          <p:cNvCxnSpPr>
            <a:cxnSpLocks/>
          </p:cNvCxnSpPr>
          <p:nvPr/>
        </p:nvCxnSpPr>
        <p:spPr>
          <a:xfrm flipV="1">
            <a:off x="5975980" y="2577443"/>
            <a:ext cx="0" cy="4026310"/>
          </a:xfrm>
          <a:prstGeom prst="line">
            <a:avLst/>
          </a:prstGeom>
          <a:ln w="9525">
            <a:solidFill>
              <a:srgbClr val="FF0000">
                <a:alpha val="30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26D84375-31E0-CD39-2916-8D28C8BD3ECC}"/>
              </a:ext>
            </a:extLst>
          </p:cNvPr>
          <p:cNvGrpSpPr/>
          <p:nvPr/>
        </p:nvGrpSpPr>
        <p:grpSpPr>
          <a:xfrm>
            <a:off x="6206057" y="2847205"/>
            <a:ext cx="5849465" cy="3412760"/>
            <a:chOff x="6206057" y="2847205"/>
            <a:chExt cx="5849465" cy="3412760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D968ACDE-C9EE-82EF-8314-75D658174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39670" y="3622554"/>
              <a:ext cx="5161561" cy="1284621"/>
            </a:xfrm>
            <a:prstGeom prst="rect">
              <a:avLst/>
            </a:prstGeom>
          </p:spPr>
        </p:pic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D3298A80-FC9E-401C-0154-96AC41EDE653}"/>
                </a:ext>
              </a:extLst>
            </p:cNvPr>
            <p:cNvSpPr txBox="1"/>
            <p:nvPr/>
          </p:nvSpPr>
          <p:spPr>
            <a:xfrm>
              <a:off x="6227745" y="2847205"/>
              <a:ext cx="4772726" cy="6272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2000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The new </a:t>
              </a:r>
              <a:r>
                <a:rPr lang="en-US" altLang="zh-CN" sz="2000" b="1" dirty="0">
                  <a:solidFill>
                    <a:srgbClr val="33CCFF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re-encrypted ciphertext</a:t>
              </a:r>
              <a:r>
                <a:rPr lang="en-US" altLang="zh-CN" sz="2000" dirty="0">
                  <a:solidFill>
                    <a:srgbClr val="33CCFF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 </a:t>
              </a:r>
              <a:r>
                <a:rPr lang="en-US" altLang="zh-CN" sz="2000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is</a:t>
              </a:r>
              <a:endParaRPr lang="zh-CN" altLang="en-US" sz="2000" b="1" dirty="0"/>
            </a:p>
          </p:txBody>
        </p: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92FAC4B9-F94E-142A-CB98-CD692256D8FA}"/>
                </a:ext>
              </a:extLst>
            </p:cNvPr>
            <p:cNvGrpSpPr/>
            <p:nvPr/>
          </p:nvGrpSpPr>
          <p:grpSpPr>
            <a:xfrm>
              <a:off x="9022436" y="5629747"/>
              <a:ext cx="3033086" cy="619731"/>
              <a:chOff x="8146192" y="3172366"/>
              <a:chExt cx="3573408" cy="619731"/>
            </a:xfrm>
          </p:grpSpPr>
          <p:sp>
            <p:nvSpPr>
              <p:cNvPr id="43" name="对话气泡: 椭圆形 42">
                <a:extLst>
                  <a:ext uri="{FF2B5EF4-FFF2-40B4-BE49-F238E27FC236}">
                    <a16:creationId xmlns:a16="http://schemas.microsoft.com/office/drawing/2014/main" id="{368BAB62-86A7-8367-E149-2F13BF45F0FB}"/>
                  </a:ext>
                </a:extLst>
              </p:cNvPr>
              <p:cNvSpPr/>
              <p:nvPr/>
            </p:nvSpPr>
            <p:spPr>
              <a:xfrm>
                <a:off x="8146192" y="3172366"/>
                <a:ext cx="3493185" cy="619731"/>
              </a:xfrm>
              <a:prstGeom prst="wedgeEllipseCallout">
                <a:avLst>
                  <a:gd name="adj1" fmla="val -55817"/>
                  <a:gd name="adj2" fmla="val -182173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文本框 43">
                    <a:extLst>
                      <a:ext uri="{FF2B5EF4-FFF2-40B4-BE49-F238E27FC236}">
                        <a16:creationId xmlns:a16="http://schemas.microsoft.com/office/drawing/2014/main" id="{404293A7-DF6F-5920-B395-7B241AC4A206}"/>
                      </a:ext>
                    </a:extLst>
                  </p:cNvPr>
                  <p:cNvSpPr txBox="1"/>
                  <p:nvPr/>
                </p:nvSpPr>
                <p:spPr>
                  <a:xfrm>
                    <a:off x="8180603" y="3179187"/>
                    <a:ext cx="3538997" cy="4996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en-US" altLang="zh-CN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PingFang SC" panose="020B0400000000000000" pitchFamily="34" charset="-122"/>
                        <a:ea typeface="PingFang SC" panose="020B0400000000000000" pitchFamily="34" charset="-122"/>
                      </a:rPr>
                      <a:t>A bigger noise </a:t>
                    </a:r>
                    <a14:m>
                      <m:oMath xmlns:m="http://schemas.openxmlformats.org/officeDocument/2006/math">
                        <m:r>
                          <a:rPr lang="en-US" altLang="zh-CN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PingFang SC" panose="020B0400000000000000" pitchFamily="34" charset="-122"/>
                          </a:rPr>
                          <m:t>𝒆</m:t>
                        </m:r>
                        <m:r>
                          <a:rPr lang="en-US" altLang="zh-CN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PingFang SC" panose="020B0400000000000000" pitchFamily="34" charset="-122"/>
                          </a:rPr>
                          <m:t>′′</m:t>
                        </m:r>
                      </m:oMath>
                    </a14:m>
                    <a:endParaRPr lang="zh-CN" altLang="en-US" sz="2000" b="1" dirty="0">
                      <a:solidFill>
                        <a:schemeClr val="accent1">
                          <a:lumMod val="75000"/>
                        </a:schemeClr>
                      </a:solidFill>
                      <a:latin typeface="PingFang SC" panose="020B0400000000000000" pitchFamily="34" charset="-122"/>
                      <a:ea typeface="PingFang SC" panose="020B0400000000000000" pitchFamily="34" charset="-122"/>
                    </a:endParaRPr>
                  </a:p>
                </p:txBody>
              </p:sp>
            </mc:Choice>
            <mc:Fallback xmlns="">
              <p:sp>
                <p:nvSpPr>
                  <p:cNvPr id="44" name="文本框 43">
                    <a:extLst>
                      <a:ext uri="{FF2B5EF4-FFF2-40B4-BE49-F238E27FC236}">
                        <a16:creationId xmlns:a16="http://schemas.microsoft.com/office/drawing/2014/main" id="{404293A7-DF6F-5920-B395-7B241AC4A20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80603" y="3179187"/>
                    <a:ext cx="3538997" cy="49962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2073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5" name="矩形: 圆角 44">
              <a:extLst>
                <a:ext uri="{FF2B5EF4-FFF2-40B4-BE49-F238E27FC236}">
                  <a16:creationId xmlns:a16="http://schemas.microsoft.com/office/drawing/2014/main" id="{8743F941-EEFC-9A8B-F0CF-ACFDC30ED7BC}"/>
                </a:ext>
              </a:extLst>
            </p:cNvPr>
            <p:cNvSpPr/>
            <p:nvPr/>
          </p:nvSpPr>
          <p:spPr>
            <a:xfrm>
              <a:off x="7297243" y="4065305"/>
              <a:ext cx="648436" cy="399118"/>
            </a:xfrm>
            <a:prstGeom prst="roundRect">
              <a:avLst>
                <a:gd name="adj" fmla="val 9251"/>
              </a:avLst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C90CDBAA-9071-1D90-E5EE-C7DC2266B420}"/>
                </a:ext>
              </a:extLst>
            </p:cNvPr>
            <p:cNvGrpSpPr/>
            <p:nvPr/>
          </p:nvGrpSpPr>
          <p:grpSpPr>
            <a:xfrm>
              <a:off x="6206057" y="5640234"/>
              <a:ext cx="2252197" cy="619731"/>
              <a:chOff x="8146192" y="3172366"/>
              <a:chExt cx="3573408" cy="619731"/>
            </a:xfrm>
          </p:grpSpPr>
          <p:sp>
            <p:nvSpPr>
              <p:cNvPr id="48" name="对话气泡: 椭圆形 47">
                <a:extLst>
                  <a:ext uri="{FF2B5EF4-FFF2-40B4-BE49-F238E27FC236}">
                    <a16:creationId xmlns:a16="http://schemas.microsoft.com/office/drawing/2014/main" id="{6569FEFC-2AC5-D627-5C19-9F1DD873635C}"/>
                  </a:ext>
                </a:extLst>
              </p:cNvPr>
              <p:cNvSpPr/>
              <p:nvPr/>
            </p:nvSpPr>
            <p:spPr>
              <a:xfrm>
                <a:off x="8146192" y="3172366"/>
                <a:ext cx="3493185" cy="619731"/>
              </a:xfrm>
              <a:prstGeom prst="wedgeEllipseCallout">
                <a:avLst>
                  <a:gd name="adj1" fmla="val 14382"/>
                  <a:gd name="adj2" fmla="val -22104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文本框 48">
                    <a:extLst>
                      <a:ext uri="{FF2B5EF4-FFF2-40B4-BE49-F238E27FC236}">
                        <a16:creationId xmlns:a16="http://schemas.microsoft.com/office/drawing/2014/main" id="{2CD4DE8E-FA7B-99CE-041A-064E40DA6AED}"/>
                      </a:ext>
                    </a:extLst>
                  </p:cNvPr>
                  <p:cNvSpPr txBox="1"/>
                  <p:nvPr/>
                </p:nvSpPr>
                <p:spPr>
                  <a:xfrm>
                    <a:off x="8180603" y="3179187"/>
                    <a:ext cx="3538997" cy="4996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en-US" altLang="zh-CN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PingFang SC" panose="020B0400000000000000" pitchFamily="34" charset="-122"/>
                        <a:ea typeface="PingFang SC" panose="020B0400000000000000" pitchFamily="34" charset="-122"/>
                      </a:rPr>
                      <a:t>A new s</a:t>
                    </a:r>
                    <a14:m>
                      <m:oMath xmlns:m="http://schemas.openxmlformats.org/officeDocument/2006/math">
                        <m:r>
                          <a:rPr lang="en-US" altLang="zh-CN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PingFang SC" panose="020B0400000000000000" pitchFamily="34" charset="-122"/>
                          </a:rPr>
                          <m:t>′</m:t>
                        </m:r>
                      </m:oMath>
                    </a14:m>
                    <a:endParaRPr lang="zh-CN" altLang="en-US" sz="2000" b="1" dirty="0">
                      <a:solidFill>
                        <a:schemeClr val="accent1">
                          <a:lumMod val="75000"/>
                        </a:schemeClr>
                      </a:solidFill>
                      <a:latin typeface="PingFang SC" panose="020B0400000000000000" pitchFamily="34" charset="-122"/>
                      <a:ea typeface="PingFang SC" panose="020B0400000000000000" pitchFamily="34" charset="-122"/>
                    </a:endParaRPr>
                  </a:p>
                </p:txBody>
              </p:sp>
            </mc:Choice>
            <mc:Fallback xmlns="">
              <p:sp>
                <p:nvSpPr>
                  <p:cNvPr id="49" name="文本框 48">
                    <a:extLst>
                      <a:ext uri="{FF2B5EF4-FFF2-40B4-BE49-F238E27FC236}">
                        <a16:creationId xmlns:a16="http://schemas.microsoft.com/office/drawing/2014/main" id="{2CD4DE8E-FA7B-99CE-041A-064E40DA6A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80603" y="3179187"/>
                    <a:ext cx="3538997" cy="49962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2073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96028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7">
            <a:extLst>
              <a:ext uri="{FF2B5EF4-FFF2-40B4-BE49-F238E27FC236}">
                <a16:creationId xmlns:a16="http://schemas.microsoft.com/office/drawing/2014/main" id="{025F2970-0340-9749-AFD1-1CBB81140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190"/>
            <a:ext cx="12192000" cy="806023"/>
          </a:xfrm>
          <a:prstGeom prst="rect">
            <a:avLst/>
          </a:prstGeom>
        </p:spPr>
      </p:pic>
      <p:sp>
        <p:nvSpPr>
          <p:cNvPr id="39" name="Rectangle 4">
            <a:extLst>
              <a:ext uri="{FF2B5EF4-FFF2-40B4-BE49-F238E27FC236}">
                <a16:creationId xmlns:a16="http://schemas.microsoft.com/office/drawing/2014/main" id="{C7E0297B-1149-1142-8B7F-DEDEE197E441}"/>
              </a:ext>
            </a:extLst>
          </p:cNvPr>
          <p:cNvSpPr/>
          <p:nvPr/>
        </p:nvSpPr>
        <p:spPr>
          <a:xfrm>
            <a:off x="0" y="6798129"/>
            <a:ext cx="12192000" cy="61560"/>
          </a:xfrm>
          <a:prstGeom prst="rect">
            <a:avLst/>
          </a:prstGeom>
          <a:solidFill>
            <a:srgbClr val="C81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21256A5E-E55D-1BF7-CDFB-A0070627366B}"/>
              </a:ext>
            </a:extLst>
          </p:cNvPr>
          <p:cNvSpPr txBox="1">
            <a:spLocks/>
          </p:cNvSpPr>
          <p:nvPr/>
        </p:nvSpPr>
        <p:spPr>
          <a:xfrm>
            <a:off x="126551" y="195626"/>
            <a:ext cx="9356661" cy="737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To Achieve Single-Hop</a:t>
            </a:r>
            <a:endParaRPr lang="zh-CN" altLang="en-US" sz="3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D45C07F-2FDC-0434-100E-BDBB2E7723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493" y="2739036"/>
            <a:ext cx="1002849" cy="1002849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C085FEC2-15AC-7F8D-F4F1-C5039B3BC5C2}"/>
              </a:ext>
            </a:extLst>
          </p:cNvPr>
          <p:cNvSpPr txBox="1"/>
          <p:nvPr/>
        </p:nvSpPr>
        <p:spPr>
          <a:xfrm>
            <a:off x="1471984" y="3748766"/>
            <a:ext cx="917866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Alice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E7758911-7924-D18C-2B65-A887D09D949F}"/>
              </a:ext>
            </a:extLst>
          </p:cNvPr>
          <p:cNvGrpSpPr/>
          <p:nvPr/>
        </p:nvGrpSpPr>
        <p:grpSpPr>
          <a:xfrm>
            <a:off x="1528311" y="4319516"/>
            <a:ext cx="2067595" cy="960790"/>
            <a:chOff x="1490102" y="2825147"/>
            <a:chExt cx="2067595" cy="960790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A1310764-686B-D7BB-7BCB-98A22EDB1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2229" y="2825147"/>
              <a:ext cx="683342" cy="68334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21489C4E-F89F-4062-F5E1-88AC4F6E460D}"/>
                    </a:ext>
                  </a:extLst>
                </p:cNvPr>
                <p:cNvSpPr txBox="1"/>
                <p:nvPr/>
              </p:nvSpPr>
              <p:spPr>
                <a:xfrm>
                  <a:off x="1490102" y="3430712"/>
                  <a:ext cx="2067595" cy="35522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1600" dirty="0">
                      <a:solidFill>
                        <a:schemeClr val="accent2">
                          <a:lumMod val="75000"/>
                        </a:schemeClr>
                      </a:solidFill>
                      <a:latin typeface="PingFang SC" panose="020B0400000000000000" pitchFamily="34" charset="-122"/>
                      <a:ea typeface="PingFang SC" panose="020B0400000000000000" pitchFamily="34" charset="-122"/>
                    </a:rPr>
                    <a:t>trapdoor of </a:t>
                  </a:r>
                  <a14:m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US" altLang="zh-CN" sz="1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d>
                            <m:dPr>
                              <m:ctrlPr>
                                <a:rPr lang="en-US" altLang="zh-CN" sz="16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sup>
                      </m:sSup>
                    </m:oMath>
                  </a14:m>
                  <a:endParaRPr lang="zh-CN" altLang="en-US" sz="16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21489C4E-F89F-4062-F5E1-88AC4F6E46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0102" y="3430712"/>
                  <a:ext cx="2067595" cy="355225"/>
                </a:xfrm>
                <a:prstGeom prst="rect">
                  <a:avLst/>
                </a:prstGeom>
                <a:blipFill>
                  <a:blip r:embed="rId6"/>
                  <a:stretch>
                    <a:fillRect t="-1724" b="-206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BA327D8E-B8F8-02B8-BE9C-4DFF434894C2}"/>
              </a:ext>
            </a:extLst>
          </p:cNvPr>
          <p:cNvGrpSpPr/>
          <p:nvPr/>
        </p:nvGrpSpPr>
        <p:grpSpPr>
          <a:xfrm>
            <a:off x="403499" y="4383507"/>
            <a:ext cx="1548581" cy="855602"/>
            <a:chOff x="343027" y="2643161"/>
            <a:chExt cx="1548581" cy="855602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0B2BE7C4-ED27-6E94-EAB3-8B35FD736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8826" y="2643161"/>
              <a:ext cx="491002" cy="49100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DFEE8D01-1D62-40DF-3262-23369F12FD1D}"/>
                    </a:ext>
                  </a:extLst>
                </p:cNvPr>
                <p:cNvSpPr txBox="1"/>
                <p:nvPr/>
              </p:nvSpPr>
              <p:spPr>
                <a:xfrm>
                  <a:off x="343027" y="3110836"/>
                  <a:ext cx="1548581" cy="3879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p>
                          <m:sSupPr>
                            <m:ctrlPr>
                              <a:rPr lang="en-US" altLang="zh-CN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CN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DFEE8D01-1D62-40DF-3262-23369F12FD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027" y="3110836"/>
                  <a:ext cx="1548581" cy="387927"/>
                </a:xfrm>
                <a:prstGeom prst="rect">
                  <a:avLst/>
                </a:prstGeom>
                <a:blipFill>
                  <a:blip r:embed="rId8"/>
                  <a:stretch>
                    <a:fillRect b="-634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AE6B8A07-A229-6BA6-2DDD-448E996EE4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132" y="2739036"/>
            <a:ext cx="1002849" cy="1002849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26A057A0-1E93-2E8C-1558-27144A1F2C22}"/>
              </a:ext>
            </a:extLst>
          </p:cNvPr>
          <p:cNvSpPr txBox="1"/>
          <p:nvPr/>
        </p:nvSpPr>
        <p:spPr>
          <a:xfrm>
            <a:off x="5656079" y="3714541"/>
            <a:ext cx="672953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Bob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36953F4D-483E-88CE-8C5A-C6745EC21350}"/>
                  </a:ext>
                </a:extLst>
              </p:cNvPr>
              <p:cNvSpPr txBox="1"/>
              <p:nvPr/>
            </p:nvSpPr>
            <p:spPr>
              <a:xfrm>
                <a:off x="3187446" y="2993002"/>
                <a:ext cx="1548581" cy="4403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</m:ctrlPr>
                        </m:sSubSup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𝒓𝒌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𝑨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→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𝑩</m:t>
                          </m:r>
                        </m:sub>
                        <m:sup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𝒇</m:t>
                          </m:r>
                        </m:sup>
                      </m:sSubSup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36953F4D-483E-88CE-8C5A-C6745EC21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446" y="2993002"/>
                <a:ext cx="1548581" cy="440313"/>
              </a:xfrm>
              <a:prstGeom prst="rect">
                <a:avLst/>
              </a:prstGeom>
              <a:blipFill>
                <a:blip r:embed="rId10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95FB4BB6-F32E-F40D-7294-1A820B3D408D}"/>
              </a:ext>
            </a:extLst>
          </p:cNvPr>
          <p:cNvCxnSpPr>
            <a:cxnSpLocks/>
          </p:cNvCxnSpPr>
          <p:nvPr/>
        </p:nvCxnSpPr>
        <p:spPr>
          <a:xfrm>
            <a:off x="2753033" y="3533969"/>
            <a:ext cx="245314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A1175AD8-923D-BBF3-379F-84FE7BFF8503}"/>
              </a:ext>
            </a:extLst>
          </p:cNvPr>
          <p:cNvGrpSpPr/>
          <p:nvPr/>
        </p:nvGrpSpPr>
        <p:grpSpPr>
          <a:xfrm>
            <a:off x="5656079" y="4290756"/>
            <a:ext cx="2067595" cy="939527"/>
            <a:chOff x="1490102" y="2825147"/>
            <a:chExt cx="2067595" cy="93952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CD15DE8A-3F30-3736-E083-E2412CBAA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2229" y="2825147"/>
              <a:ext cx="683342" cy="68334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CF30DFC8-FEE5-62C5-A442-239CE5720F61}"/>
                    </a:ext>
                  </a:extLst>
                </p:cNvPr>
                <p:cNvSpPr txBox="1"/>
                <p:nvPr/>
              </p:nvSpPr>
              <p:spPr>
                <a:xfrm>
                  <a:off x="1490102" y="3405024"/>
                  <a:ext cx="2067595" cy="35965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1600" dirty="0">
                      <a:solidFill>
                        <a:srgbClr val="1D4999"/>
                      </a:solidFill>
                      <a:latin typeface="PingFang SC" panose="020B0400000000000000" pitchFamily="34" charset="-122"/>
                      <a:ea typeface="PingFang SC" panose="020B0400000000000000" pitchFamily="34" charset="-122"/>
                    </a:rPr>
                    <a:t>trapdoor of </a:t>
                  </a:r>
                  <a14:m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rgbClr val="1D4999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US" altLang="zh-CN" sz="1600" i="1" smtClean="0">
                              <a:solidFill>
                                <a:srgbClr val="1D49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solidFill>
                                <a:srgbClr val="1D4999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d>
                            <m:dPr>
                              <m:ctrlPr>
                                <a:rPr lang="en-US" altLang="zh-CN" sz="1600" i="1" smtClean="0">
                                  <a:solidFill>
                                    <a:srgbClr val="1D49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 smtClean="0">
                                  <a:solidFill>
                                    <a:srgbClr val="1D4999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sup>
                      </m:sSup>
                    </m:oMath>
                  </a14:m>
                  <a:endParaRPr lang="zh-CN" altLang="en-US" sz="1600" dirty="0">
                    <a:solidFill>
                      <a:srgbClr val="1D4999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CF30DFC8-FEE5-62C5-A442-239CE5720F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0102" y="3405024"/>
                  <a:ext cx="2067595" cy="359650"/>
                </a:xfrm>
                <a:prstGeom prst="rect">
                  <a:avLst/>
                </a:prstGeom>
                <a:blipFill>
                  <a:blip r:embed="rId11"/>
                  <a:stretch>
                    <a:fillRect t="-1695" b="-1864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73DE6F0F-D6EB-7CF5-3124-939647BD6D52}"/>
              </a:ext>
            </a:extLst>
          </p:cNvPr>
          <p:cNvGrpSpPr/>
          <p:nvPr/>
        </p:nvGrpSpPr>
        <p:grpSpPr>
          <a:xfrm>
            <a:off x="4513299" y="4369615"/>
            <a:ext cx="1548581" cy="860668"/>
            <a:chOff x="343027" y="2643161"/>
            <a:chExt cx="1548581" cy="860668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C8F7CFA9-3F63-D1AA-A675-53FF3550A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8826" y="2643161"/>
              <a:ext cx="491002" cy="49100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93D934BB-5556-1AD9-F1DB-2860A99B97CB}"/>
                    </a:ext>
                  </a:extLst>
                </p:cNvPr>
                <p:cNvSpPr txBox="1"/>
                <p:nvPr/>
              </p:nvSpPr>
              <p:spPr>
                <a:xfrm>
                  <a:off x="343027" y="3110836"/>
                  <a:ext cx="1548581" cy="39299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rgbClr val="4D72B4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p>
                          <m:sSupPr>
                            <m:ctrlPr>
                              <a:rPr lang="en-US" altLang="zh-CN" i="1" smtClean="0">
                                <a:solidFill>
                                  <a:srgbClr val="4D72B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4D72B4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CN" i="1" smtClean="0">
                                    <a:solidFill>
                                      <a:srgbClr val="4D72B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solidFill>
                                      <a:srgbClr val="4D72B4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93D934BB-5556-1AD9-F1DB-2860A99B97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027" y="3110836"/>
                  <a:ext cx="1548581" cy="392993"/>
                </a:xfrm>
                <a:prstGeom prst="rect">
                  <a:avLst/>
                </a:prstGeom>
                <a:blipFill>
                  <a:blip r:embed="rId12"/>
                  <a:stretch>
                    <a:fillRect b="-468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85BD48CA-38FB-95BF-CD8E-4A68EE048516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2903780" y="3636675"/>
            <a:ext cx="940633" cy="10245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243FF332-6203-8AE2-AC3C-A848F7EEF8A3}"/>
              </a:ext>
            </a:extLst>
          </p:cNvPr>
          <p:cNvSpPr txBox="1"/>
          <p:nvPr/>
        </p:nvSpPr>
        <p:spPr>
          <a:xfrm>
            <a:off x="3276898" y="3981437"/>
            <a:ext cx="1299979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Generate</a:t>
            </a:r>
            <a:endParaRPr lang="zh-CN" altLang="en-US" sz="16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53CC2CD9-7C8A-1BA3-0189-4F599A418DA4}"/>
                  </a:ext>
                </a:extLst>
              </p:cNvPr>
              <p:cNvSpPr txBox="1"/>
              <p:nvPr/>
            </p:nvSpPr>
            <p:spPr>
              <a:xfrm>
                <a:off x="7297330" y="2957523"/>
                <a:ext cx="1548581" cy="4403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</m:ctrlPr>
                        </m:sSubSup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𝒓𝒌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𝑩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→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𝑪</m:t>
                          </m:r>
                        </m:sub>
                        <m:sup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𝒇</m:t>
                          </m:r>
                        </m:sup>
                      </m:sSubSup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53CC2CD9-7C8A-1BA3-0189-4F599A418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330" y="2957523"/>
                <a:ext cx="1548581" cy="440313"/>
              </a:xfrm>
              <a:prstGeom prst="rect">
                <a:avLst/>
              </a:prstGeom>
              <a:blipFill>
                <a:blip r:embed="rId13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9BA8B74B-DCDC-9826-0D9C-2D8A3B5FAD9F}"/>
              </a:ext>
            </a:extLst>
          </p:cNvPr>
          <p:cNvCxnSpPr>
            <a:cxnSpLocks/>
          </p:cNvCxnSpPr>
          <p:nvPr/>
        </p:nvCxnSpPr>
        <p:spPr>
          <a:xfrm>
            <a:off x="6862917" y="3498490"/>
            <a:ext cx="245314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>
            <a:extLst>
              <a:ext uri="{FF2B5EF4-FFF2-40B4-BE49-F238E27FC236}">
                <a16:creationId xmlns:a16="http://schemas.microsoft.com/office/drawing/2014/main" id="{26052C88-81F8-58E0-8958-F5FBDFF9C6C9}"/>
              </a:ext>
            </a:extLst>
          </p:cNvPr>
          <p:cNvSpPr txBox="1"/>
          <p:nvPr/>
        </p:nvSpPr>
        <p:spPr>
          <a:xfrm>
            <a:off x="9680597" y="3714540"/>
            <a:ext cx="992910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Charlie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C711E229-7BD6-F6BE-9D65-6C4EBF9FC5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597" y="2770119"/>
            <a:ext cx="1002849" cy="978647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id="{8A8283E3-868B-2D31-1CAB-46416E25C7F3}"/>
              </a:ext>
            </a:extLst>
          </p:cNvPr>
          <p:cNvGrpSpPr/>
          <p:nvPr/>
        </p:nvGrpSpPr>
        <p:grpSpPr>
          <a:xfrm>
            <a:off x="9773558" y="4210670"/>
            <a:ext cx="2067595" cy="939527"/>
            <a:chOff x="1490102" y="2825147"/>
            <a:chExt cx="2067595" cy="939527"/>
          </a:xfrm>
        </p:grpSpPr>
        <p:pic>
          <p:nvPicPr>
            <p:cNvPr id="50" name="图片 49">
              <a:extLst>
                <a:ext uri="{FF2B5EF4-FFF2-40B4-BE49-F238E27FC236}">
                  <a16:creationId xmlns:a16="http://schemas.microsoft.com/office/drawing/2014/main" id="{DD9A303A-C075-759D-74D7-3FC12537D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2229" y="2825147"/>
              <a:ext cx="683342" cy="68334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DB4229B8-7536-F64C-9EE7-4656753444E0}"/>
                    </a:ext>
                  </a:extLst>
                </p:cNvPr>
                <p:cNvSpPr txBox="1"/>
                <p:nvPr/>
              </p:nvSpPr>
              <p:spPr>
                <a:xfrm>
                  <a:off x="1490102" y="3405024"/>
                  <a:ext cx="2067595" cy="35965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1600" dirty="0">
                      <a:solidFill>
                        <a:srgbClr val="D29500"/>
                      </a:solidFill>
                      <a:latin typeface="PingFang SC" panose="020B0400000000000000" pitchFamily="34" charset="-122"/>
                      <a:ea typeface="PingFang SC" panose="020B0400000000000000" pitchFamily="34" charset="-122"/>
                    </a:rPr>
                    <a:t>trapdoor of </a:t>
                  </a:r>
                  <a14:m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rgbClr val="D295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US" altLang="zh-CN" sz="1600" i="1" smtClean="0">
                              <a:solidFill>
                                <a:srgbClr val="D295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solidFill>
                                <a:srgbClr val="D295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d>
                            <m:dPr>
                              <m:ctrlPr>
                                <a:rPr lang="en-US" altLang="zh-CN" sz="1600" i="1" smtClean="0">
                                  <a:solidFill>
                                    <a:srgbClr val="D295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 smtClean="0">
                                  <a:solidFill>
                                    <a:srgbClr val="D295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sup>
                      </m:sSup>
                    </m:oMath>
                  </a14:m>
                  <a:endParaRPr lang="zh-CN" altLang="en-US" sz="1600" dirty="0">
                    <a:solidFill>
                      <a:srgbClr val="D2950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DB4229B8-7536-F64C-9EE7-4656753444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0102" y="3405024"/>
                  <a:ext cx="2067595" cy="359650"/>
                </a:xfrm>
                <a:prstGeom prst="rect">
                  <a:avLst/>
                </a:prstGeom>
                <a:blipFill>
                  <a:blip r:embed="rId15"/>
                  <a:stretch>
                    <a:fillRect t="-1695" b="-1864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B1A26DCB-0718-5177-F348-E77EA935256A}"/>
              </a:ext>
            </a:extLst>
          </p:cNvPr>
          <p:cNvGrpSpPr/>
          <p:nvPr/>
        </p:nvGrpSpPr>
        <p:grpSpPr>
          <a:xfrm>
            <a:off x="8706757" y="4270282"/>
            <a:ext cx="1548581" cy="860668"/>
            <a:chOff x="343027" y="2643161"/>
            <a:chExt cx="1548581" cy="860668"/>
          </a:xfrm>
        </p:grpSpPr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3AADB842-08DB-B7B2-C924-73D034A46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8826" y="2643161"/>
              <a:ext cx="491002" cy="49100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68262307-E49E-98D2-8C91-8B45234FFC9E}"/>
                    </a:ext>
                  </a:extLst>
                </p:cNvPr>
                <p:cNvSpPr txBox="1"/>
                <p:nvPr/>
              </p:nvSpPr>
              <p:spPr>
                <a:xfrm>
                  <a:off x="343027" y="3110836"/>
                  <a:ext cx="1548581" cy="39299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rgbClr val="E8B16D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p>
                          <m:sSupPr>
                            <m:ctrlPr>
                              <a:rPr lang="en-US" altLang="zh-CN" i="1" smtClean="0">
                                <a:solidFill>
                                  <a:srgbClr val="E8B16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E8B16D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CN" i="1" smtClean="0">
                                    <a:solidFill>
                                      <a:srgbClr val="E8B16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solidFill>
                                      <a:srgbClr val="E8B16D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68262307-E49E-98D2-8C91-8B45234FFC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027" y="3110836"/>
                  <a:ext cx="1548581" cy="392993"/>
                </a:xfrm>
                <a:prstGeom prst="rect">
                  <a:avLst/>
                </a:prstGeom>
                <a:blipFill>
                  <a:blip r:embed="rId16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4E6465B5-5D35-A83F-1F82-CC94087F96B8}"/>
              </a:ext>
            </a:extLst>
          </p:cNvPr>
          <p:cNvCxnSpPr>
            <a:cxnSpLocks/>
          </p:cNvCxnSpPr>
          <p:nvPr/>
        </p:nvCxnSpPr>
        <p:spPr>
          <a:xfrm flipV="1">
            <a:off x="7117590" y="3620554"/>
            <a:ext cx="940633" cy="10245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>
            <a:extLst>
              <a:ext uri="{FF2B5EF4-FFF2-40B4-BE49-F238E27FC236}">
                <a16:creationId xmlns:a16="http://schemas.microsoft.com/office/drawing/2014/main" id="{B50D5E47-6FD3-8348-405A-6890D0D5AA61}"/>
              </a:ext>
            </a:extLst>
          </p:cNvPr>
          <p:cNvSpPr txBox="1"/>
          <p:nvPr/>
        </p:nvSpPr>
        <p:spPr>
          <a:xfrm>
            <a:off x="7490708" y="3965316"/>
            <a:ext cx="1299979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Generate</a:t>
            </a:r>
            <a:endParaRPr lang="zh-CN" altLang="en-US" sz="16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8C4BF6DF-7624-F73E-BF04-693201E6378A}"/>
              </a:ext>
            </a:extLst>
          </p:cNvPr>
          <p:cNvSpPr txBox="1"/>
          <p:nvPr/>
        </p:nvSpPr>
        <p:spPr>
          <a:xfrm>
            <a:off x="259288" y="1524321"/>
            <a:ext cx="11183211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The above scheme is </a:t>
            </a:r>
            <a:r>
              <a:rPr lang="en-US" altLang="zh-CN" sz="2400" b="1" dirty="0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not</a:t>
            </a: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a </a:t>
            </a:r>
            <a:r>
              <a:rPr lang="en-US" altLang="zh-CN" sz="24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single hop </a:t>
            </a: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scheme.</a:t>
            </a:r>
            <a:endParaRPr lang="zh-CN" altLang="en-US" sz="2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9066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4336AA0-3079-C1C3-BE2F-68B04BC87A94}"/>
              </a:ext>
            </a:extLst>
          </p:cNvPr>
          <p:cNvSpPr/>
          <p:nvPr/>
        </p:nvSpPr>
        <p:spPr>
          <a:xfrm>
            <a:off x="868034" y="5432482"/>
            <a:ext cx="7336984" cy="1037207"/>
          </a:xfrm>
          <a:prstGeom prst="rect">
            <a:avLst/>
          </a:prstGeom>
          <a:solidFill>
            <a:srgbClr val="FFEC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853883B-4B32-2DA0-9AE5-2BE9D8E8551B}"/>
              </a:ext>
            </a:extLst>
          </p:cNvPr>
          <p:cNvSpPr/>
          <p:nvPr/>
        </p:nvSpPr>
        <p:spPr>
          <a:xfrm>
            <a:off x="868034" y="4182677"/>
            <a:ext cx="7336985" cy="10172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8" name="Picture 17">
            <a:extLst>
              <a:ext uri="{FF2B5EF4-FFF2-40B4-BE49-F238E27FC236}">
                <a16:creationId xmlns:a16="http://schemas.microsoft.com/office/drawing/2014/main" id="{025F2970-0340-9749-AFD1-1CBB81140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190"/>
            <a:ext cx="12192000" cy="806023"/>
          </a:xfrm>
          <a:prstGeom prst="rect">
            <a:avLst/>
          </a:prstGeom>
        </p:spPr>
      </p:pic>
      <p:sp>
        <p:nvSpPr>
          <p:cNvPr id="39" name="Rectangle 4">
            <a:extLst>
              <a:ext uri="{FF2B5EF4-FFF2-40B4-BE49-F238E27FC236}">
                <a16:creationId xmlns:a16="http://schemas.microsoft.com/office/drawing/2014/main" id="{C7E0297B-1149-1142-8B7F-DEDEE197E441}"/>
              </a:ext>
            </a:extLst>
          </p:cNvPr>
          <p:cNvSpPr/>
          <p:nvPr/>
        </p:nvSpPr>
        <p:spPr>
          <a:xfrm>
            <a:off x="0" y="6798129"/>
            <a:ext cx="12192000" cy="61560"/>
          </a:xfrm>
          <a:prstGeom prst="rect">
            <a:avLst/>
          </a:prstGeom>
          <a:solidFill>
            <a:srgbClr val="C81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B5B83D4B-DD89-8C7E-F0C6-70B0B8E461B9}"/>
              </a:ext>
            </a:extLst>
          </p:cNvPr>
          <p:cNvSpPr txBox="1">
            <a:spLocks/>
          </p:cNvSpPr>
          <p:nvPr/>
        </p:nvSpPr>
        <p:spPr>
          <a:xfrm>
            <a:off x="126551" y="195626"/>
            <a:ext cx="9356661" cy="737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To Achieve Single-Hop</a:t>
            </a:r>
            <a:endParaRPr lang="zh-CN" altLang="en-US" sz="3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C965E0F-6FFF-1CE8-0237-5AC8F5A9CB77}"/>
              </a:ext>
            </a:extLst>
          </p:cNvPr>
          <p:cNvSpPr txBox="1"/>
          <p:nvPr/>
        </p:nvSpPr>
        <p:spPr>
          <a:xfrm>
            <a:off x="327414" y="1163119"/>
            <a:ext cx="11183211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To achieve single-hop, we modify the structure of the public/secret key.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Now the public key of each user is consist of </a:t>
            </a:r>
            <a:r>
              <a:rPr lang="en-US" altLang="zh-CN" sz="2400" b="1" dirty="0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two parts</a:t>
            </a: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.</a:t>
            </a:r>
            <a:endParaRPr lang="zh-CN" altLang="en-US" sz="2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D68913D-44DD-2E3F-436C-A0B3BCCB63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255" y="2687361"/>
            <a:ext cx="1002849" cy="100284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4FE68CF-2768-7ED0-FE17-7D6675A83D0D}"/>
              </a:ext>
            </a:extLst>
          </p:cNvPr>
          <p:cNvSpPr txBox="1"/>
          <p:nvPr/>
        </p:nvSpPr>
        <p:spPr>
          <a:xfrm>
            <a:off x="2130746" y="3697091"/>
            <a:ext cx="917866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Alice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FA1376E4-D496-780C-68AF-830FB9A2EA76}"/>
              </a:ext>
            </a:extLst>
          </p:cNvPr>
          <p:cNvGrpSpPr/>
          <p:nvPr/>
        </p:nvGrpSpPr>
        <p:grpSpPr>
          <a:xfrm>
            <a:off x="742747" y="4253160"/>
            <a:ext cx="2067595" cy="993126"/>
            <a:chOff x="1560065" y="2833674"/>
            <a:chExt cx="2067595" cy="993126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FDAA232-B72B-0075-7169-9D6464FE3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306" y="2833674"/>
              <a:ext cx="683342" cy="68334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5784CB90-292E-C848-EEA5-CCEFE458A52A}"/>
                    </a:ext>
                  </a:extLst>
                </p:cNvPr>
                <p:cNvSpPr txBox="1"/>
                <p:nvPr/>
              </p:nvSpPr>
              <p:spPr>
                <a:xfrm>
                  <a:off x="1560065" y="3430153"/>
                  <a:ext cx="2067595" cy="39664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1600" dirty="0">
                      <a:solidFill>
                        <a:schemeClr val="accent2">
                          <a:lumMod val="75000"/>
                        </a:schemeClr>
                      </a:solidFill>
                      <a:latin typeface="PingFang SC" panose="020B0400000000000000" pitchFamily="34" charset="-122"/>
                      <a:ea typeface="PingFang SC" panose="020B0400000000000000" pitchFamily="34" charset="-122"/>
                    </a:rPr>
                    <a:t>trapdoor of </a:t>
                  </a:r>
                  <a14:m>
                    <m:oMath xmlns:m="http://schemas.openxmlformats.org/officeDocument/2006/math">
                      <m:r>
                        <a:rPr lang="en-US" altLang="zh-CN" sz="16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Sup>
                        <m:sSubSupPr>
                          <m:ctrlPr>
                            <a:rPr lang="en-US" altLang="zh-CN" sz="16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sz="16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en-US" altLang="zh-CN" sz="16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sup>
                      </m:sSubSup>
                    </m:oMath>
                  </a14:m>
                  <a:endParaRPr lang="zh-CN" altLang="en-US" sz="16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5784CB90-292E-C848-EEA5-CCEFE458A5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0065" y="3430153"/>
                  <a:ext cx="2067595" cy="396647"/>
                </a:xfrm>
                <a:prstGeom prst="rect">
                  <a:avLst/>
                </a:prstGeom>
                <a:blipFill>
                  <a:blip r:embed="rId6"/>
                  <a:stretch>
                    <a:fillRect b="-1692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6AA3EF7-89E9-C073-A4DC-5F29BA3AC0EF}"/>
              </a:ext>
            </a:extLst>
          </p:cNvPr>
          <p:cNvGrpSpPr/>
          <p:nvPr/>
        </p:nvGrpSpPr>
        <p:grpSpPr>
          <a:xfrm>
            <a:off x="2329402" y="4321692"/>
            <a:ext cx="1548581" cy="924594"/>
            <a:chOff x="420316" y="2643161"/>
            <a:chExt cx="1548581" cy="924594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FE9BD42B-9E40-23B1-B762-77954694E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8826" y="2643161"/>
              <a:ext cx="491002" cy="49100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BC17006B-AB8F-7D7C-80E1-1C08B3494359}"/>
                    </a:ext>
                  </a:extLst>
                </p:cNvPr>
                <p:cNvSpPr txBox="1"/>
                <p:nvPr/>
              </p:nvSpPr>
              <p:spPr>
                <a:xfrm>
                  <a:off x="420316" y="3133084"/>
                  <a:ext cx="1548581" cy="43467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CN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sup>
                        </m:sSub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BC17006B-AB8F-7D7C-80E1-1C08B34943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316" y="3133084"/>
                  <a:ext cx="1548581" cy="434671"/>
                </a:xfrm>
                <a:prstGeom prst="rect">
                  <a:avLst/>
                </a:prstGeom>
                <a:blipFill>
                  <a:blip r:embed="rId8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78174AF6-8870-5945-DD61-7CEDB2E056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894" y="2687361"/>
            <a:ext cx="1002849" cy="1002849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12F62A8B-7BE7-CC30-96C1-58E03E80AF07}"/>
              </a:ext>
            </a:extLst>
          </p:cNvPr>
          <p:cNvSpPr txBox="1"/>
          <p:nvPr/>
        </p:nvSpPr>
        <p:spPr>
          <a:xfrm>
            <a:off x="6314841" y="3662866"/>
            <a:ext cx="672953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Bob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15047AF-AF59-CC96-50A9-2A8DAB9CCA42}"/>
                  </a:ext>
                </a:extLst>
              </p:cNvPr>
              <p:cNvSpPr txBox="1"/>
              <p:nvPr/>
            </p:nvSpPr>
            <p:spPr>
              <a:xfrm>
                <a:off x="3846208" y="2941327"/>
                <a:ext cx="1548581" cy="4403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</m:ctrlPr>
                        </m:sSubSup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𝒓𝒌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𝑨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→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𝑩</m:t>
                          </m:r>
                        </m:sub>
                        <m:sup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𝒇</m:t>
                          </m:r>
                        </m:sup>
                      </m:sSubSup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15047AF-AF59-CC96-50A9-2A8DAB9CC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208" y="2941327"/>
                <a:ext cx="1548581" cy="440313"/>
              </a:xfrm>
              <a:prstGeom prst="rect">
                <a:avLst/>
              </a:prstGeom>
              <a:blipFill>
                <a:blip r:embed="rId10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875FAA0C-0FE4-9853-5EA4-AD659EE7E339}"/>
              </a:ext>
            </a:extLst>
          </p:cNvPr>
          <p:cNvCxnSpPr>
            <a:cxnSpLocks/>
          </p:cNvCxnSpPr>
          <p:nvPr/>
        </p:nvCxnSpPr>
        <p:spPr>
          <a:xfrm>
            <a:off x="3411795" y="3482294"/>
            <a:ext cx="245314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E08AEBB0-7FDF-B0CE-7402-C25017DB89A2}"/>
              </a:ext>
            </a:extLst>
          </p:cNvPr>
          <p:cNvGrpSpPr/>
          <p:nvPr/>
        </p:nvGrpSpPr>
        <p:grpSpPr>
          <a:xfrm>
            <a:off x="6307087" y="4245172"/>
            <a:ext cx="2067595" cy="987681"/>
            <a:chOff x="1490102" y="2825147"/>
            <a:chExt cx="2067595" cy="987681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7F7DA9B3-C7F9-9F23-CC82-89EA7D51D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2229" y="2825147"/>
              <a:ext cx="683342" cy="68334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817882EA-F8EA-F12F-1D7E-17AB96D31075}"/>
                    </a:ext>
                  </a:extLst>
                </p:cNvPr>
                <p:cNvSpPr txBox="1"/>
                <p:nvPr/>
              </p:nvSpPr>
              <p:spPr>
                <a:xfrm>
                  <a:off x="1490102" y="3405024"/>
                  <a:ext cx="2067595" cy="4078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1600" dirty="0">
                      <a:solidFill>
                        <a:srgbClr val="1D4999"/>
                      </a:solidFill>
                      <a:latin typeface="PingFang SC" panose="020B0400000000000000" pitchFamily="34" charset="-122"/>
                      <a:ea typeface="PingFang SC" panose="020B0400000000000000" pitchFamily="34" charset="-122"/>
                    </a:rPr>
                    <a:t>trapdoor of </a:t>
                  </a:r>
                  <a14:m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rgbClr val="1D4999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Sup>
                        <m:sSubSupPr>
                          <m:ctrlPr>
                            <a:rPr lang="en-US" altLang="zh-CN" sz="1600" b="0" i="1" smtClean="0">
                              <a:solidFill>
                                <a:srgbClr val="1D49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0" i="1" smtClean="0">
                              <a:solidFill>
                                <a:srgbClr val="1D4999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1D49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en-US" altLang="zh-CN" sz="1600" b="0" i="1" smtClean="0">
                                  <a:solidFill>
                                    <a:srgbClr val="1D49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 smtClean="0">
                                  <a:solidFill>
                                    <a:srgbClr val="1D4999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sup>
                      </m:sSubSup>
                    </m:oMath>
                  </a14:m>
                  <a:endParaRPr lang="zh-CN" altLang="en-US" sz="1600" b="1" dirty="0">
                    <a:solidFill>
                      <a:srgbClr val="1D4999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817882EA-F8EA-F12F-1D7E-17AB96D310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0102" y="3405024"/>
                  <a:ext cx="2067595" cy="407804"/>
                </a:xfrm>
                <a:prstGeom prst="rect">
                  <a:avLst/>
                </a:prstGeom>
                <a:blipFill>
                  <a:blip r:embed="rId11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407190B-5402-A621-A786-AAB976C6934C}"/>
              </a:ext>
            </a:extLst>
          </p:cNvPr>
          <p:cNvGrpSpPr/>
          <p:nvPr/>
        </p:nvGrpSpPr>
        <p:grpSpPr>
          <a:xfrm>
            <a:off x="5172061" y="4317940"/>
            <a:ext cx="1548581" cy="914913"/>
            <a:chOff x="343027" y="2643161"/>
            <a:chExt cx="1548581" cy="91491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31A4CA0D-4C8C-3E20-393E-6B0621E52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8826" y="2643161"/>
              <a:ext cx="491002" cy="49100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9D289105-4233-1CB9-E71D-401E9ACC34A7}"/>
                    </a:ext>
                  </a:extLst>
                </p:cNvPr>
                <p:cNvSpPr txBox="1"/>
                <p:nvPr/>
              </p:nvSpPr>
              <p:spPr>
                <a:xfrm>
                  <a:off x="343027" y="3110836"/>
                  <a:ext cx="1548581" cy="44723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rgbClr val="4D72B4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solidFill>
                                  <a:srgbClr val="4D72B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solidFill>
                                  <a:srgbClr val="4D72B4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4D72B4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CN" b="0" i="1" smtClean="0">
                                    <a:solidFill>
                                      <a:srgbClr val="4D72B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solidFill>
                                      <a:srgbClr val="4D72B4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sup>
                        </m:sSub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9D289105-4233-1CB9-E71D-401E9ACC34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027" y="3110836"/>
                  <a:ext cx="1548581" cy="447238"/>
                </a:xfrm>
                <a:prstGeom prst="rect">
                  <a:avLst/>
                </a:prstGeom>
                <a:blipFill>
                  <a:blip r:embed="rId12"/>
                  <a:stretch>
                    <a:fillRect b="-274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3A3E18CE-EC49-BA23-F161-76E08396C402}"/>
              </a:ext>
            </a:extLst>
          </p:cNvPr>
          <p:cNvSpPr txBox="1"/>
          <p:nvPr/>
        </p:nvSpPr>
        <p:spPr>
          <a:xfrm rot="1510290">
            <a:off x="3917061" y="4779780"/>
            <a:ext cx="1519004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Re-Encrypt</a:t>
            </a:r>
            <a:endParaRPr lang="zh-CN" altLang="en-US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32D686F2-9FA9-A8E4-0363-27F2C39E53F9}"/>
              </a:ext>
            </a:extLst>
          </p:cNvPr>
          <p:cNvGrpSpPr/>
          <p:nvPr/>
        </p:nvGrpSpPr>
        <p:grpSpPr>
          <a:xfrm>
            <a:off x="2316813" y="5449327"/>
            <a:ext cx="1548581" cy="913121"/>
            <a:chOff x="423538" y="2643161"/>
            <a:chExt cx="1548581" cy="913121"/>
          </a:xfrm>
        </p:grpSpPr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4B4FA2B8-BAE5-B6A0-C065-10C214340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8826" y="2643161"/>
              <a:ext cx="491002" cy="49100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23B0138D-0209-6DCB-C9FC-0536B8985C3C}"/>
                    </a:ext>
                  </a:extLst>
                </p:cNvPr>
                <p:cNvSpPr txBox="1"/>
                <p:nvPr/>
              </p:nvSpPr>
              <p:spPr>
                <a:xfrm>
                  <a:off x="423538" y="3109044"/>
                  <a:ext cx="1548581" cy="44723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CN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sup>
                        </m:sSub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23B0138D-0209-6DCB-C9FC-0536B8985C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538" y="3109044"/>
                  <a:ext cx="1548581" cy="447238"/>
                </a:xfrm>
                <a:prstGeom prst="rect">
                  <a:avLst/>
                </a:prstGeom>
                <a:blipFill>
                  <a:blip r:embed="rId14"/>
                  <a:stretch>
                    <a:fillRect b="-135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9DC52020-41B2-5A63-BB7A-44867A5026A9}"/>
              </a:ext>
            </a:extLst>
          </p:cNvPr>
          <p:cNvGrpSpPr/>
          <p:nvPr/>
        </p:nvGrpSpPr>
        <p:grpSpPr>
          <a:xfrm>
            <a:off x="5222052" y="5418265"/>
            <a:ext cx="1548581" cy="937245"/>
            <a:chOff x="392482" y="2643161"/>
            <a:chExt cx="1548581" cy="937245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B3889BEF-B552-9926-522C-550EC4107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8826" y="2643161"/>
              <a:ext cx="491002" cy="49100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59E0F538-3BAD-E30A-573F-71190CBA2A1A}"/>
                    </a:ext>
                  </a:extLst>
                </p:cNvPr>
                <p:cNvSpPr txBox="1"/>
                <p:nvPr/>
              </p:nvSpPr>
              <p:spPr>
                <a:xfrm>
                  <a:off x="392482" y="3133168"/>
                  <a:ext cx="1548581" cy="44723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rgbClr val="4D72B4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solidFill>
                                  <a:srgbClr val="4D72B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solidFill>
                                  <a:srgbClr val="4D72B4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4D72B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CN" b="0" i="1" smtClean="0">
                                    <a:solidFill>
                                      <a:srgbClr val="4D72B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solidFill>
                                      <a:srgbClr val="4D72B4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sup>
                        </m:sSub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59E0F538-3BAD-E30A-573F-71190CBA2A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482" y="3133168"/>
                  <a:ext cx="1548581" cy="447238"/>
                </a:xfrm>
                <a:prstGeom prst="rect">
                  <a:avLst/>
                </a:prstGeom>
                <a:blipFill>
                  <a:blip r:embed="rId15"/>
                  <a:stretch>
                    <a:fillRect b="-135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6E7DA622-73AC-740A-F617-EB60CBA14F3C}"/>
              </a:ext>
            </a:extLst>
          </p:cNvPr>
          <p:cNvGrpSpPr/>
          <p:nvPr/>
        </p:nvGrpSpPr>
        <p:grpSpPr>
          <a:xfrm>
            <a:off x="557877" y="5443473"/>
            <a:ext cx="2067595" cy="975395"/>
            <a:chOff x="1417765" y="2825147"/>
            <a:chExt cx="2067595" cy="975395"/>
          </a:xfrm>
        </p:grpSpPr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C8DE7A8F-B0BC-F763-D46E-CCB0A5680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82229" y="2825147"/>
              <a:ext cx="538669" cy="53866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C76D4AF0-46F4-A803-0215-43FFB5CC8A6B}"/>
                    </a:ext>
                  </a:extLst>
                </p:cNvPr>
                <p:cNvSpPr txBox="1"/>
                <p:nvPr/>
              </p:nvSpPr>
              <p:spPr>
                <a:xfrm>
                  <a:off x="1417765" y="3431210"/>
                  <a:ext cx="206759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C76D4AF0-46F4-A803-0215-43FFB5CC8A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7765" y="3431210"/>
                  <a:ext cx="2067595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0516D6D2-850D-734C-714F-157C404530BF}"/>
              </a:ext>
            </a:extLst>
          </p:cNvPr>
          <p:cNvGrpSpPr/>
          <p:nvPr/>
        </p:nvGrpSpPr>
        <p:grpSpPr>
          <a:xfrm>
            <a:off x="6262685" y="5473266"/>
            <a:ext cx="2067595" cy="928486"/>
            <a:chOff x="1417765" y="2825147"/>
            <a:chExt cx="2067595" cy="928486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9B6AA26A-BDEF-FD7A-62CE-88965835C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82229" y="2825147"/>
              <a:ext cx="538669" cy="53866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DD266931-29AA-E465-933B-6F863677697B}"/>
                    </a:ext>
                  </a:extLst>
                </p:cNvPr>
                <p:cNvSpPr txBox="1"/>
                <p:nvPr/>
              </p:nvSpPr>
              <p:spPr>
                <a:xfrm>
                  <a:off x="1417765" y="3384301"/>
                  <a:ext cx="206759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rgbClr val="4A6DAD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4A6DA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4A6DAD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4A6DA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DD266931-29AA-E465-933B-6F86367769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7765" y="3384301"/>
                  <a:ext cx="2067595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A606B310-3841-B082-A5F4-D147F6EA4154}"/>
              </a:ext>
            </a:extLst>
          </p:cNvPr>
          <p:cNvCxnSpPr>
            <a:cxnSpLocks/>
          </p:cNvCxnSpPr>
          <p:nvPr/>
        </p:nvCxnSpPr>
        <p:spPr>
          <a:xfrm>
            <a:off x="3392372" y="4672204"/>
            <a:ext cx="2319305" cy="11002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57F9A02B-7025-FDE8-D0F6-3DDDED0DBA9E}"/>
              </a:ext>
            </a:extLst>
          </p:cNvPr>
          <p:cNvGrpSpPr/>
          <p:nvPr/>
        </p:nvGrpSpPr>
        <p:grpSpPr>
          <a:xfrm>
            <a:off x="8039269" y="3284680"/>
            <a:ext cx="3990413" cy="1570594"/>
            <a:chOff x="8073768" y="2687361"/>
            <a:chExt cx="3990413" cy="1624025"/>
          </a:xfrm>
        </p:grpSpPr>
        <p:sp>
          <p:nvSpPr>
            <p:cNvPr id="53" name="对话气泡: 椭圆形 52">
              <a:extLst>
                <a:ext uri="{FF2B5EF4-FFF2-40B4-BE49-F238E27FC236}">
                  <a16:creationId xmlns:a16="http://schemas.microsoft.com/office/drawing/2014/main" id="{E6E9392D-BD55-315E-CB9B-9B27268985D1}"/>
                </a:ext>
              </a:extLst>
            </p:cNvPr>
            <p:cNvSpPr/>
            <p:nvPr/>
          </p:nvSpPr>
          <p:spPr>
            <a:xfrm>
              <a:off x="8073768" y="2687361"/>
              <a:ext cx="3990413" cy="1624025"/>
            </a:xfrm>
            <a:prstGeom prst="wedgeEllipseCallout">
              <a:avLst>
                <a:gd name="adj1" fmla="val -49447"/>
                <a:gd name="adj2" fmla="val 10228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4A6DA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736919AA-DEA0-AC3B-D8FA-8800CC0D67EB}"/>
                </a:ext>
              </a:extLst>
            </p:cNvPr>
            <p:cNvSpPr txBox="1"/>
            <p:nvPr/>
          </p:nvSpPr>
          <p:spPr>
            <a:xfrm>
              <a:off x="8152872" y="2882493"/>
              <a:ext cx="3885762" cy="1196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b="1" dirty="0">
                  <a:solidFill>
                    <a:srgbClr val="FF0000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No trapdoor and no re-key ! 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600" b="1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Thus second level ciphertext </a:t>
              </a:r>
              <a:r>
                <a:rPr lang="en-US" altLang="zh-CN" sz="1600" b="1" dirty="0">
                  <a:solidFill>
                    <a:srgbClr val="FF0000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cannot be further re-encrypted. </a:t>
              </a:r>
              <a:endParaRPr lang="zh-CN" altLang="en-US" sz="1600" b="1" dirty="0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42AFB917-B431-8775-5A75-80CBA91B8135}"/>
              </a:ext>
            </a:extLst>
          </p:cNvPr>
          <p:cNvSpPr txBox="1"/>
          <p:nvPr/>
        </p:nvSpPr>
        <p:spPr>
          <a:xfrm>
            <a:off x="3750974" y="4067926"/>
            <a:ext cx="1658516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 b="1" dirty="0">
                <a:solidFill>
                  <a:schemeClr val="accent6">
                    <a:lumMod val="75000"/>
                  </a:schemeClr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First-level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68735E3A-D221-99D6-EAB1-CFCDF76B01D2}"/>
              </a:ext>
            </a:extLst>
          </p:cNvPr>
          <p:cNvSpPr txBox="1"/>
          <p:nvPr/>
        </p:nvSpPr>
        <p:spPr>
          <a:xfrm>
            <a:off x="3750974" y="5986274"/>
            <a:ext cx="1658516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 b="1" dirty="0">
                <a:solidFill>
                  <a:schemeClr val="accent2">
                    <a:lumMod val="75000"/>
                  </a:schemeClr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Second-level</a:t>
            </a:r>
            <a:endParaRPr lang="zh-CN" altLang="en-US" dirty="0">
              <a:solidFill>
                <a:schemeClr val="accent2">
                  <a:lumMod val="7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5498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7">
            <a:extLst>
              <a:ext uri="{FF2B5EF4-FFF2-40B4-BE49-F238E27FC236}">
                <a16:creationId xmlns:a16="http://schemas.microsoft.com/office/drawing/2014/main" id="{025F2970-0340-9749-AFD1-1CBB81140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5358"/>
            <a:ext cx="12192000" cy="806023"/>
          </a:xfrm>
          <a:prstGeom prst="rect">
            <a:avLst/>
          </a:prstGeom>
        </p:spPr>
      </p:pic>
      <p:sp>
        <p:nvSpPr>
          <p:cNvPr id="39" name="Rectangle 4">
            <a:extLst>
              <a:ext uri="{FF2B5EF4-FFF2-40B4-BE49-F238E27FC236}">
                <a16:creationId xmlns:a16="http://schemas.microsoft.com/office/drawing/2014/main" id="{C7E0297B-1149-1142-8B7F-DEDEE197E441}"/>
              </a:ext>
            </a:extLst>
          </p:cNvPr>
          <p:cNvSpPr/>
          <p:nvPr/>
        </p:nvSpPr>
        <p:spPr>
          <a:xfrm>
            <a:off x="0" y="6798129"/>
            <a:ext cx="12192000" cy="61560"/>
          </a:xfrm>
          <a:prstGeom prst="rect">
            <a:avLst/>
          </a:prstGeom>
          <a:solidFill>
            <a:srgbClr val="C81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951AA9F2-31B2-048D-36D5-9BBCF299AD16}"/>
              </a:ext>
            </a:extLst>
          </p:cNvPr>
          <p:cNvSpPr txBox="1">
            <a:spLocks/>
          </p:cNvSpPr>
          <p:nvPr/>
        </p:nvSpPr>
        <p:spPr>
          <a:xfrm>
            <a:off x="126551" y="195626"/>
            <a:ext cx="9356661" cy="737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To Achieve Fine-Grained Re-Encryption</a:t>
            </a:r>
            <a:endParaRPr lang="zh-CN" altLang="en-US" sz="3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AE7FB37-CEA4-4622-892D-0C6F153A6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897" y="2726724"/>
            <a:ext cx="3481414" cy="113908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7120E31-D290-9226-06DF-08AD2D47D7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448" y="2681803"/>
            <a:ext cx="2003582" cy="11853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991F4B4-D016-A399-AC1D-2E348D03CFD0}"/>
                  </a:ext>
                </a:extLst>
              </p:cNvPr>
              <p:cNvSpPr txBox="1"/>
              <p:nvPr/>
            </p:nvSpPr>
            <p:spPr>
              <a:xfrm>
                <a:off x="238514" y="1035290"/>
                <a:ext cx="11505709" cy="1199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In the re-encryption algorithm, message is multiplied by an </a:t>
                </a:r>
                <a:r>
                  <a:rPr lang="en-US" altLang="zh-CN" sz="2400" b="1" dirty="0">
                    <a:solidFill>
                      <a:srgbClr val="FFC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identity matrix</a:t>
                </a:r>
                <a:r>
                  <a:rPr lang="en-US" altLang="zh-CN" sz="24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. Note that if we replace this with a matrix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ingFang SC" panose="020B0400000000000000" pitchFamily="34" charset="-122"/>
                      </a:rPr>
                      <m:t>𝑴</m:t>
                    </m:r>
                  </m:oMath>
                </a14:m>
                <a:r>
                  <a:rPr lang="en-US" altLang="zh-CN" sz="24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, the message will become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  <a:ea typeface="PingFang SC" panose="020B0400000000000000" pitchFamily="34" charset="-122"/>
                      </a:rPr>
                      <m:t>𝑴𝒎</m:t>
                    </m:r>
                  </m:oMath>
                </a14:m>
                <a:r>
                  <a:rPr lang="en-US" altLang="zh-CN" sz="24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.</a:t>
                </a:r>
                <a:endParaRPr lang="zh-CN" altLang="en-US" sz="2400" dirty="0">
                  <a:latin typeface="PingFang SC" panose="020B0400000000000000" pitchFamily="34" charset="-122"/>
                  <a:ea typeface="PingFang SC" panose="020B0400000000000000" pitchFamily="34" charset="-122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991F4B4-D016-A399-AC1D-2E348D03C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14" y="1035290"/>
                <a:ext cx="11505709" cy="1199687"/>
              </a:xfrm>
              <a:prstGeom prst="rect">
                <a:avLst/>
              </a:prstGeom>
              <a:blipFill>
                <a:blip r:embed="rId6"/>
                <a:stretch>
                  <a:fillRect l="-794" b="-101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>
            <a:extLst>
              <a:ext uri="{FF2B5EF4-FFF2-40B4-BE49-F238E27FC236}">
                <a16:creationId xmlns:a16="http://schemas.microsoft.com/office/drawing/2014/main" id="{BC01F48E-2975-EF31-3331-25992D894B4F}"/>
              </a:ext>
            </a:extLst>
          </p:cNvPr>
          <p:cNvSpPr/>
          <p:nvPr/>
        </p:nvSpPr>
        <p:spPr>
          <a:xfrm>
            <a:off x="1319988" y="2886895"/>
            <a:ext cx="397035" cy="82146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F38A42A-AAF5-EB90-1EDF-2B3AC70C33D3}"/>
              </a:ext>
            </a:extLst>
          </p:cNvPr>
          <p:cNvSpPr/>
          <p:nvPr/>
        </p:nvSpPr>
        <p:spPr>
          <a:xfrm>
            <a:off x="2498195" y="3302779"/>
            <a:ext cx="3043084" cy="40558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70BF1C7D-7826-372E-AEC1-99857F6B33BA}"/>
              </a:ext>
            </a:extLst>
          </p:cNvPr>
          <p:cNvCxnSpPr>
            <a:cxnSpLocks/>
          </p:cNvCxnSpPr>
          <p:nvPr/>
        </p:nvCxnSpPr>
        <p:spPr>
          <a:xfrm>
            <a:off x="1573510" y="3836368"/>
            <a:ext cx="2372134" cy="12727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C4DB0D3-0511-090E-9AA7-D13EEBFD385F}"/>
                  </a:ext>
                </a:extLst>
              </p:cNvPr>
              <p:cNvSpPr txBox="1"/>
              <p:nvPr/>
            </p:nvSpPr>
            <p:spPr>
              <a:xfrm>
                <a:off x="7436125" y="4989426"/>
                <a:ext cx="108761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PingFang SC" panose="020B0400000000000000" pitchFamily="34" charset="-122"/>
                        </a:rPr>
                        <m:t>𝑴</m:t>
                      </m:r>
                      <m: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PingFang SC" panose="020B0400000000000000" pitchFamily="34" charset="-122"/>
                        </a:rPr>
                        <m:t>𝒎</m:t>
                      </m:r>
                    </m:oMath>
                  </m:oMathPara>
                </a14:m>
                <a:endParaRPr lang="zh-CN" altLang="en-US" sz="2800" b="1" dirty="0">
                  <a:solidFill>
                    <a:schemeClr val="tx1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C4DB0D3-0511-090E-9AA7-D13EEBFD3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125" y="4989426"/>
                <a:ext cx="1087613" cy="7386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D7E20F9-FE7C-267B-6E87-C9922E3CFCDB}"/>
                  </a:ext>
                </a:extLst>
              </p:cNvPr>
              <p:cNvSpPr txBox="1"/>
              <p:nvPr/>
            </p:nvSpPr>
            <p:spPr>
              <a:xfrm>
                <a:off x="3639410" y="4954199"/>
                <a:ext cx="108761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PingFang SC" panose="020B0400000000000000" pitchFamily="34" charset="-122"/>
                        </a:rPr>
                        <m:t>𝒎</m:t>
                      </m:r>
                    </m:oMath>
                  </m:oMathPara>
                </a14:m>
                <a:endParaRPr lang="zh-CN" altLang="en-US" sz="2800" b="1" dirty="0">
                  <a:solidFill>
                    <a:schemeClr val="tx1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D7E20F9-FE7C-267B-6E87-C9922E3CF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410" y="4954199"/>
                <a:ext cx="1087613" cy="7386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箭头: 右 19">
            <a:extLst>
              <a:ext uri="{FF2B5EF4-FFF2-40B4-BE49-F238E27FC236}">
                <a16:creationId xmlns:a16="http://schemas.microsoft.com/office/drawing/2014/main" id="{E764A66E-E039-50F9-AA46-F1B2BA3AFEA6}"/>
              </a:ext>
            </a:extLst>
          </p:cNvPr>
          <p:cNvSpPr/>
          <p:nvPr/>
        </p:nvSpPr>
        <p:spPr>
          <a:xfrm>
            <a:off x="5315406" y="5207714"/>
            <a:ext cx="1239450" cy="409070"/>
          </a:xfrm>
          <a:prstGeom prst="rightArrow">
            <a:avLst>
              <a:gd name="adj1" fmla="val 26378"/>
              <a:gd name="adj2" fmla="val 77292"/>
            </a:avLst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7C178F5-CB41-8F32-4D7F-0759E74A3E46}"/>
              </a:ext>
            </a:extLst>
          </p:cNvPr>
          <p:cNvSpPr txBox="1"/>
          <p:nvPr/>
        </p:nvSpPr>
        <p:spPr>
          <a:xfrm>
            <a:off x="3555435" y="5751334"/>
            <a:ext cx="4964119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2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Fine-Grained Re-Encryption</a:t>
            </a:r>
            <a:endParaRPr lang="zh-CN" altLang="en-US" sz="2400" b="1" dirty="0">
              <a:solidFill>
                <a:schemeClr val="accent2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4A8FE4B-FA1B-33D9-5AF7-8A8B07BC81D8}"/>
              </a:ext>
            </a:extLst>
          </p:cNvPr>
          <p:cNvGrpSpPr/>
          <p:nvPr/>
        </p:nvGrpSpPr>
        <p:grpSpPr>
          <a:xfrm>
            <a:off x="6164005" y="2722972"/>
            <a:ext cx="5341166" cy="1139080"/>
            <a:chOff x="6164005" y="2722972"/>
            <a:chExt cx="5341166" cy="113908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6B938C40-1591-946E-A498-D4E4FAF0C422}"/>
                </a:ext>
              </a:extLst>
            </p:cNvPr>
            <p:cNvGrpSpPr/>
            <p:nvPr/>
          </p:nvGrpSpPr>
          <p:grpSpPr>
            <a:xfrm>
              <a:off x="7717621" y="2722972"/>
              <a:ext cx="3787550" cy="1139080"/>
              <a:chOff x="8155156" y="2594535"/>
              <a:chExt cx="3787550" cy="1139080"/>
            </a:xfrm>
          </p:grpSpPr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C1FEAD5B-04C4-59C1-E5B2-1687623796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55156" y="2925124"/>
                <a:ext cx="448566" cy="518472"/>
              </a:xfrm>
              <a:prstGeom prst="rect">
                <a:avLst/>
              </a:prstGeom>
            </p:spPr>
          </p:pic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ECC34541-52AC-E3A2-1163-6200D80D0C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61292" y="2594535"/>
                <a:ext cx="3481414" cy="1139080"/>
              </a:xfrm>
              <a:prstGeom prst="rect">
                <a:avLst/>
              </a:prstGeom>
            </p:spPr>
          </p:pic>
        </p:grp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1319DD3-85A2-8482-B65F-43ECE5257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164005" y="2760761"/>
              <a:ext cx="1745832" cy="1100453"/>
            </a:xfrm>
            <a:prstGeom prst="rect">
              <a:avLst/>
            </a:prstGeom>
          </p:spPr>
        </p:pic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82F104B1-6E32-6738-CCF0-1B3E9B1FBC85}"/>
              </a:ext>
            </a:extLst>
          </p:cNvPr>
          <p:cNvSpPr/>
          <p:nvPr/>
        </p:nvSpPr>
        <p:spPr>
          <a:xfrm>
            <a:off x="7189188" y="2915826"/>
            <a:ext cx="397035" cy="821465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262432D-5B19-5B4E-95F6-AF9CCB7E6075}"/>
              </a:ext>
            </a:extLst>
          </p:cNvPr>
          <p:cNvSpPr/>
          <p:nvPr/>
        </p:nvSpPr>
        <p:spPr>
          <a:xfrm>
            <a:off x="8242922" y="3296466"/>
            <a:ext cx="3043084" cy="405581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90967978-ACFA-8665-851A-4E2E94ACD02B}"/>
              </a:ext>
            </a:extLst>
          </p:cNvPr>
          <p:cNvCxnSpPr>
            <a:cxnSpLocks/>
          </p:cNvCxnSpPr>
          <p:nvPr/>
        </p:nvCxnSpPr>
        <p:spPr>
          <a:xfrm flipH="1">
            <a:off x="4282612" y="3751432"/>
            <a:ext cx="1006418" cy="13577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4BCC3AC7-79C5-63E3-E1AC-4D16A9BB50BC}"/>
              </a:ext>
            </a:extLst>
          </p:cNvPr>
          <p:cNvCxnSpPr>
            <a:cxnSpLocks/>
          </p:cNvCxnSpPr>
          <p:nvPr/>
        </p:nvCxnSpPr>
        <p:spPr>
          <a:xfrm>
            <a:off x="7450238" y="3789830"/>
            <a:ext cx="313788" cy="136485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6A146DC6-DE82-8167-4016-CDBFBD10AE46}"/>
              </a:ext>
            </a:extLst>
          </p:cNvPr>
          <p:cNvCxnSpPr>
            <a:cxnSpLocks/>
          </p:cNvCxnSpPr>
          <p:nvPr/>
        </p:nvCxnSpPr>
        <p:spPr>
          <a:xfrm flipH="1">
            <a:off x="8166187" y="3750466"/>
            <a:ext cx="2889142" cy="15110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00CCD2BF-8550-D897-1772-DADC77DBA1DD}"/>
              </a:ext>
            </a:extLst>
          </p:cNvPr>
          <p:cNvCxnSpPr>
            <a:cxnSpLocks/>
          </p:cNvCxnSpPr>
          <p:nvPr/>
        </p:nvCxnSpPr>
        <p:spPr>
          <a:xfrm flipV="1">
            <a:off x="5904273" y="2437448"/>
            <a:ext cx="0" cy="2717236"/>
          </a:xfrm>
          <a:prstGeom prst="line">
            <a:avLst/>
          </a:prstGeom>
          <a:ln w="9525">
            <a:solidFill>
              <a:srgbClr val="FF0000">
                <a:alpha val="30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B283C54A-2F30-9DE9-22E8-BE436F4D1751}"/>
              </a:ext>
            </a:extLst>
          </p:cNvPr>
          <p:cNvSpPr/>
          <p:nvPr/>
        </p:nvSpPr>
        <p:spPr>
          <a:xfrm>
            <a:off x="7205588" y="3372474"/>
            <a:ext cx="397035" cy="399118"/>
          </a:xfrm>
          <a:prstGeom prst="roundRect">
            <a:avLst>
              <a:gd name="adj" fmla="val 9251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810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矩形 122">
            <a:extLst>
              <a:ext uri="{FF2B5EF4-FFF2-40B4-BE49-F238E27FC236}">
                <a16:creationId xmlns:a16="http://schemas.microsoft.com/office/drawing/2014/main" id="{56C1DE4A-4BB7-4F3B-4E54-8D737D049070}"/>
              </a:ext>
            </a:extLst>
          </p:cNvPr>
          <p:cNvSpPr/>
          <p:nvPr/>
        </p:nvSpPr>
        <p:spPr>
          <a:xfrm>
            <a:off x="6410632" y="5145223"/>
            <a:ext cx="5199463" cy="1308800"/>
          </a:xfrm>
          <a:prstGeom prst="rect">
            <a:avLst/>
          </a:prstGeom>
          <a:solidFill>
            <a:srgbClr val="FFECE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矩形 109">
            <a:extLst>
              <a:ext uri="{FF2B5EF4-FFF2-40B4-BE49-F238E27FC236}">
                <a16:creationId xmlns:a16="http://schemas.microsoft.com/office/drawing/2014/main" id="{6CD3F6F2-63A8-C379-CBA0-2A3CA80B30EB}"/>
              </a:ext>
            </a:extLst>
          </p:cNvPr>
          <p:cNvSpPr/>
          <p:nvPr/>
        </p:nvSpPr>
        <p:spPr>
          <a:xfrm>
            <a:off x="717603" y="5160038"/>
            <a:ext cx="4749133" cy="1336396"/>
          </a:xfrm>
          <a:prstGeom prst="rect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8" name="Picture 17">
            <a:extLst>
              <a:ext uri="{FF2B5EF4-FFF2-40B4-BE49-F238E27FC236}">
                <a16:creationId xmlns:a16="http://schemas.microsoft.com/office/drawing/2014/main" id="{025F2970-0340-9749-AFD1-1CBB81140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5358"/>
            <a:ext cx="12192000" cy="806023"/>
          </a:xfrm>
          <a:prstGeom prst="rect">
            <a:avLst/>
          </a:prstGeom>
        </p:spPr>
      </p:pic>
      <p:sp>
        <p:nvSpPr>
          <p:cNvPr id="39" name="Rectangle 4">
            <a:extLst>
              <a:ext uri="{FF2B5EF4-FFF2-40B4-BE49-F238E27FC236}">
                <a16:creationId xmlns:a16="http://schemas.microsoft.com/office/drawing/2014/main" id="{C7E0297B-1149-1142-8B7F-DEDEE197E441}"/>
              </a:ext>
            </a:extLst>
          </p:cNvPr>
          <p:cNvSpPr/>
          <p:nvPr/>
        </p:nvSpPr>
        <p:spPr>
          <a:xfrm>
            <a:off x="0" y="6798129"/>
            <a:ext cx="12192000" cy="61560"/>
          </a:xfrm>
          <a:prstGeom prst="rect">
            <a:avLst/>
          </a:prstGeom>
          <a:solidFill>
            <a:srgbClr val="C81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951AA9F2-31B2-048D-36D5-9BBCF299AD16}"/>
              </a:ext>
            </a:extLst>
          </p:cNvPr>
          <p:cNvSpPr txBox="1">
            <a:spLocks/>
          </p:cNvSpPr>
          <p:nvPr/>
        </p:nvSpPr>
        <p:spPr>
          <a:xfrm>
            <a:off x="126551" y="195626"/>
            <a:ext cx="9356661" cy="737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To Achieve Adaptive Security</a:t>
            </a:r>
            <a:endParaRPr lang="zh-CN" altLang="en-US" sz="3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E8EAEFAE-F597-0032-41F5-6456CB8E4A3D}"/>
              </a:ext>
            </a:extLst>
          </p:cNvPr>
          <p:cNvSpPr txBox="1"/>
          <p:nvPr/>
        </p:nvSpPr>
        <p:spPr>
          <a:xfrm>
            <a:off x="126551" y="988889"/>
            <a:ext cx="11696739" cy="1151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Two level ciphertext also plays an important role in realizing </a:t>
            </a:r>
            <a:r>
              <a:rPr lang="en-US" altLang="zh-CN" sz="2400" b="1" dirty="0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adaptive security</a:t>
            </a: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Note</a:t>
            </a:r>
            <a:r>
              <a:rPr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that</a:t>
            </a:r>
            <a:r>
              <a:rPr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24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one level </a:t>
            </a: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ciphertext is</a:t>
            </a:r>
            <a:r>
              <a:rPr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hard</a:t>
            </a:r>
            <a:r>
              <a:rPr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to</a:t>
            </a:r>
            <a:r>
              <a:rPr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achieve</a:t>
            </a:r>
            <a:r>
              <a:rPr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adaptive security</a:t>
            </a: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:</a:t>
            </a:r>
            <a:endParaRPr lang="zh-CN" altLang="en-US" sz="2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pic>
        <p:nvPicPr>
          <p:cNvPr id="73" name="图片 72">
            <a:extLst>
              <a:ext uri="{FF2B5EF4-FFF2-40B4-BE49-F238E27FC236}">
                <a16:creationId xmlns:a16="http://schemas.microsoft.com/office/drawing/2014/main" id="{A559A2EC-9E15-2653-FAFD-CF732FA476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436" y="2375231"/>
            <a:ext cx="1002849" cy="1002849"/>
          </a:xfrm>
          <a:prstGeom prst="rect">
            <a:avLst/>
          </a:prstGeom>
        </p:spPr>
      </p:pic>
      <p:sp>
        <p:nvSpPr>
          <p:cNvPr id="74" name="文本框 73">
            <a:extLst>
              <a:ext uri="{FF2B5EF4-FFF2-40B4-BE49-F238E27FC236}">
                <a16:creationId xmlns:a16="http://schemas.microsoft.com/office/drawing/2014/main" id="{05768E92-872E-3EB4-5645-6C2E44673001}"/>
              </a:ext>
            </a:extLst>
          </p:cNvPr>
          <p:cNvSpPr txBox="1"/>
          <p:nvPr/>
        </p:nvSpPr>
        <p:spPr>
          <a:xfrm>
            <a:off x="1240927" y="3384961"/>
            <a:ext cx="917866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Alice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81EF60E1-9C09-14AD-A662-BB93BA20A7DD}"/>
              </a:ext>
            </a:extLst>
          </p:cNvPr>
          <p:cNvGrpSpPr/>
          <p:nvPr/>
        </p:nvGrpSpPr>
        <p:grpSpPr>
          <a:xfrm>
            <a:off x="1297254" y="3955711"/>
            <a:ext cx="2067595" cy="960790"/>
            <a:chOff x="1490102" y="2825147"/>
            <a:chExt cx="2067595" cy="960790"/>
          </a:xfrm>
        </p:grpSpPr>
        <p:pic>
          <p:nvPicPr>
            <p:cNvPr id="76" name="图片 75">
              <a:extLst>
                <a:ext uri="{FF2B5EF4-FFF2-40B4-BE49-F238E27FC236}">
                  <a16:creationId xmlns:a16="http://schemas.microsoft.com/office/drawing/2014/main" id="{BE55F5D9-EFDB-B0A5-4AC0-E9E27EAD0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2229" y="2825147"/>
              <a:ext cx="683342" cy="68334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文本框 76">
                  <a:extLst>
                    <a:ext uri="{FF2B5EF4-FFF2-40B4-BE49-F238E27FC236}">
                      <a16:creationId xmlns:a16="http://schemas.microsoft.com/office/drawing/2014/main" id="{CD32AFD7-1BF9-DD0B-F005-5458019AD597}"/>
                    </a:ext>
                  </a:extLst>
                </p:cNvPr>
                <p:cNvSpPr txBox="1"/>
                <p:nvPr/>
              </p:nvSpPr>
              <p:spPr>
                <a:xfrm>
                  <a:off x="1490102" y="3430712"/>
                  <a:ext cx="2067595" cy="35522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1600" dirty="0">
                      <a:solidFill>
                        <a:schemeClr val="accent2">
                          <a:lumMod val="75000"/>
                        </a:schemeClr>
                      </a:solidFill>
                      <a:latin typeface="PingFang SC" panose="020B0400000000000000" pitchFamily="34" charset="-122"/>
                      <a:ea typeface="PingFang SC" panose="020B0400000000000000" pitchFamily="34" charset="-122"/>
                    </a:rPr>
                    <a:t>trapdoor of </a:t>
                  </a:r>
                  <a14:m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US" altLang="zh-CN" sz="1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d>
                            <m:dPr>
                              <m:ctrlPr>
                                <a:rPr lang="en-US" altLang="zh-CN" sz="16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sup>
                      </m:sSup>
                    </m:oMath>
                  </a14:m>
                  <a:endParaRPr lang="zh-CN" altLang="en-US" sz="16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7" name="文本框 76">
                  <a:extLst>
                    <a:ext uri="{FF2B5EF4-FFF2-40B4-BE49-F238E27FC236}">
                      <a16:creationId xmlns:a16="http://schemas.microsoft.com/office/drawing/2014/main" id="{CD32AFD7-1BF9-DD0B-F005-5458019AD5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0102" y="3430712"/>
                  <a:ext cx="2067595" cy="355225"/>
                </a:xfrm>
                <a:prstGeom prst="rect">
                  <a:avLst/>
                </a:prstGeom>
                <a:blipFill>
                  <a:blip r:embed="rId6"/>
                  <a:stretch>
                    <a:fillRect t="-1695" b="-1864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CD6D6748-4636-00B7-BF45-341BCD30FBAB}"/>
              </a:ext>
            </a:extLst>
          </p:cNvPr>
          <p:cNvGrpSpPr/>
          <p:nvPr/>
        </p:nvGrpSpPr>
        <p:grpSpPr>
          <a:xfrm>
            <a:off x="172442" y="4019702"/>
            <a:ext cx="1548581" cy="855602"/>
            <a:chOff x="343027" y="2643161"/>
            <a:chExt cx="1548581" cy="855602"/>
          </a:xfrm>
        </p:grpSpPr>
        <p:pic>
          <p:nvPicPr>
            <p:cNvPr id="79" name="图片 78">
              <a:extLst>
                <a:ext uri="{FF2B5EF4-FFF2-40B4-BE49-F238E27FC236}">
                  <a16:creationId xmlns:a16="http://schemas.microsoft.com/office/drawing/2014/main" id="{E6FFA835-59AA-3CE6-1CE7-FDCB618C6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8826" y="2643161"/>
              <a:ext cx="491002" cy="49100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文本框 79">
                  <a:extLst>
                    <a:ext uri="{FF2B5EF4-FFF2-40B4-BE49-F238E27FC236}">
                      <a16:creationId xmlns:a16="http://schemas.microsoft.com/office/drawing/2014/main" id="{A82F1752-C882-23F6-953E-3BDB3306FCB2}"/>
                    </a:ext>
                  </a:extLst>
                </p:cNvPr>
                <p:cNvSpPr txBox="1"/>
                <p:nvPr/>
              </p:nvSpPr>
              <p:spPr>
                <a:xfrm>
                  <a:off x="343027" y="3110836"/>
                  <a:ext cx="1548581" cy="3879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p>
                          <m:sSupPr>
                            <m:ctrlPr>
                              <a:rPr lang="en-US" altLang="zh-CN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CN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0" name="文本框 79">
                  <a:extLst>
                    <a:ext uri="{FF2B5EF4-FFF2-40B4-BE49-F238E27FC236}">
                      <a16:creationId xmlns:a16="http://schemas.microsoft.com/office/drawing/2014/main" id="{A82F1752-C882-23F6-953E-3BDB3306FC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027" y="3110836"/>
                  <a:ext cx="1548581" cy="387927"/>
                </a:xfrm>
                <a:prstGeom prst="rect">
                  <a:avLst/>
                </a:prstGeom>
                <a:blipFill>
                  <a:blip r:embed="rId8"/>
                  <a:stretch>
                    <a:fillRect b="-625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1" name="图片 80">
            <a:extLst>
              <a:ext uri="{FF2B5EF4-FFF2-40B4-BE49-F238E27FC236}">
                <a16:creationId xmlns:a16="http://schemas.microsoft.com/office/drawing/2014/main" id="{008DB2D6-AF59-D5E2-0DD3-94858AFCEF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075" y="2375231"/>
            <a:ext cx="1002849" cy="1002849"/>
          </a:xfrm>
          <a:prstGeom prst="rect">
            <a:avLst/>
          </a:prstGeom>
        </p:spPr>
      </p:pic>
      <p:sp>
        <p:nvSpPr>
          <p:cNvPr id="82" name="文本框 81">
            <a:extLst>
              <a:ext uri="{FF2B5EF4-FFF2-40B4-BE49-F238E27FC236}">
                <a16:creationId xmlns:a16="http://schemas.microsoft.com/office/drawing/2014/main" id="{723AF72D-3796-BB6B-016A-35220A1042DE}"/>
              </a:ext>
            </a:extLst>
          </p:cNvPr>
          <p:cNvSpPr txBox="1"/>
          <p:nvPr/>
        </p:nvSpPr>
        <p:spPr>
          <a:xfrm>
            <a:off x="5425022" y="3350736"/>
            <a:ext cx="672953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Bob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文本框 82">
                <a:extLst>
                  <a:ext uri="{FF2B5EF4-FFF2-40B4-BE49-F238E27FC236}">
                    <a16:creationId xmlns:a16="http://schemas.microsoft.com/office/drawing/2014/main" id="{1A03630A-90A9-B249-D4AD-371EAC608A48}"/>
                  </a:ext>
                </a:extLst>
              </p:cNvPr>
              <p:cNvSpPr txBox="1"/>
              <p:nvPr/>
            </p:nvSpPr>
            <p:spPr>
              <a:xfrm>
                <a:off x="2956389" y="2629197"/>
                <a:ext cx="1548581" cy="4403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</m:ctrlPr>
                        </m:sSubSup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𝒓𝒌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𝑨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→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𝑩</m:t>
                          </m:r>
                        </m:sub>
                        <m:sup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𝒇</m:t>
                          </m:r>
                        </m:sup>
                      </m:sSubSup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83" name="文本框 82">
                <a:extLst>
                  <a:ext uri="{FF2B5EF4-FFF2-40B4-BE49-F238E27FC236}">
                    <a16:creationId xmlns:a16="http://schemas.microsoft.com/office/drawing/2014/main" id="{1A03630A-90A9-B249-D4AD-371EAC608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389" y="2629197"/>
                <a:ext cx="1548581" cy="440313"/>
              </a:xfrm>
              <a:prstGeom prst="rect">
                <a:avLst/>
              </a:prstGeom>
              <a:blipFill>
                <a:blip r:embed="rId10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直接箭头连接符 83">
            <a:extLst>
              <a:ext uri="{FF2B5EF4-FFF2-40B4-BE49-F238E27FC236}">
                <a16:creationId xmlns:a16="http://schemas.microsoft.com/office/drawing/2014/main" id="{A04DA017-CAEB-DF81-29BC-5C17BAB4E80F}"/>
              </a:ext>
            </a:extLst>
          </p:cNvPr>
          <p:cNvCxnSpPr>
            <a:cxnSpLocks/>
          </p:cNvCxnSpPr>
          <p:nvPr/>
        </p:nvCxnSpPr>
        <p:spPr>
          <a:xfrm>
            <a:off x="2521976" y="3170164"/>
            <a:ext cx="245314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92302893-1A4C-1B02-62EE-E820E418A602}"/>
              </a:ext>
            </a:extLst>
          </p:cNvPr>
          <p:cNvGrpSpPr/>
          <p:nvPr/>
        </p:nvGrpSpPr>
        <p:grpSpPr>
          <a:xfrm>
            <a:off x="5425022" y="3926951"/>
            <a:ext cx="2067595" cy="939527"/>
            <a:chOff x="1490102" y="2825147"/>
            <a:chExt cx="2067595" cy="939527"/>
          </a:xfrm>
        </p:grpSpPr>
        <p:pic>
          <p:nvPicPr>
            <p:cNvPr id="86" name="图片 85">
              <a:extLst>
                <a:ext uri="{FF2B5EF4-FFF2-40B4-BE49-F238E27FC236}">
                  <a16:creationId xmlns:a16="http://schemas.microsoft.com/office/drawing/2014/main" id="{6CC25B1C-9C93-D1AC-FE3C-D1221CF64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2229" y="2825147"/>
              <a:ext cx="683342" cy="68334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文本框 86">
                  <a:extLst>
                    <a:ext uri="{FF2B5EF4-FFF2-40B4-BE49-F238E27FC236}">
                      <a16:creationId xmlns:a16="http://schemas.microsoft.com/office/drawing/2014/main" id="{C87D9656-6658-EB4E-B8DD-D221160556C0}"/>
                    </a:ext>
                  </a:extLst>
                </p:cNvPr>
                <p:cNvSpPr txBox="1"/>
                <p:nvPr/>
              </p:nvSpPr>
              <p:spPr>
                <a:xfrm>
                  <a:off x="1490102" y="3405024"/>
                  <a:ext cx="2067595" cy="35965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1600" dirty="0">
                      <a:solidFill>
                        <a:srgbClr val="1D4999"/>
                      </a:solidFill>
                      <a:latin typeface="PingFang SC" panose="020B0400000000000000" pitchFamily="34" charset="-122"/>
                      <a:ea typeface="PingFang SC" panose="020B0400000000000000" pitchFamily="34" charset="-122"/>
                    </a:rPr>
                    <a:t>trapdoor of </a:t>
                  </a:r>
                  <a14:m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rgbClr val="1D4999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US" altLang="zh-CN" sz="1600" i="1" smtClean="0">
                              <a:solidFill>
                                <a:srgbClr val="1D49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solidFill>
                                <a:srgbClr val="1D4999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d>
                            <m:dPr>
                              <m:ctrlPr>
                                <a:rPr lang="en-US" altLang="zh-CN" sz="1600" i="1" smtClean="0">
                                  <a:solidFill>
                                    <a:srgbClr val="1D49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 smtClean="0">
                                  <a:solidFill>
                                    <a:srgbClr val="1D4999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sup>
                      </m:sSup>
                    </m:oMath>
                  </a14:m>
                  <a:endParaRPr lang="zh-CN" altLang="en-US" sz="1600" dirty="0">
                    <a:solidFill>
                      <a:srgbClr val="1D4999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文本框 86">
                  <a:extLst>
                    <a:ext uri="{FF2B5EF4-FFF2-40B4-BE49-F238E27FC236}">
                      <a16:creationId xmlns:a16="http://schemas.microsoft.com/office/drawing/2014/main" id="{C87D9656-6658-EB4E-B8DD-D221160556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0102" y="3405024"/>
                  <a:ext cx="2067595" cy="359650"/>
                </a:xfrm>
                <a:prstGeom prst="rect">
                  <a:avLst/>
                </a:prstGeom>
                <a:blipFill>
                  <a:blip r:embed="rId11"/>
                  <a:stretch>
                    <a:fillRect t="-1695" b="-1864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423936C7-0131-1015-A02C-0E28D9DAB9E4}"/>
              </a:ext>
            </a:extLst>
          </p:cNvPr>
          <p:cNvGrpSpPr/>
          <p:nvPr/>
        </p:nvGrpSpPr>
        <p:grpSpPr>
          <a:xfrm>
            <a:off x="4282242" y="4005810"/>
            <a:ext cx="1548581" cy="860668"/>
            <a:chOff x="343027" y="2643161"/>
            <a:chExt cx="1548581" cy="860668"/>
          </a:xfrm>
        </p:grpSpPr>
        <p:pic>
          <p:nvPicPr>
            <p:cNvPr id="89" name="图片 88">
              <a:extLst>
                <a:ext uri="{FF2B5EF4-FFF2-40B4-BE49-F238E27FC236}">
                  <a16:creationId xmlns:a16="http://schemas.microsoft.com/office/drawing/2014/main" id="{056F1A47-AE80-AA32-BF62-3077E5626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8826" y="2643161"/>
              <a:ext cx="491002" cy="49100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文本框 89">
                  <a:extLst>
                    <a:ext uri="{FF2B5EF4-FFF2-40B4-BE49-F238E27FC236}">
                      <a16:creationId xmlns:a16="http://schemas.microsoft.com/office/drawing/2014/main" id="{2F49D08F-3800-D081-3D4E-C647410F4CD3}"/>
                    </a:ext>
                  </a:extLst>
                </p:cNvPr>
                <p:cNvSpPr txBox="1"/>
                <p:nvPr/>
              </p:nvSpPr>
              <p:spPr>
                <a:xfrm>
                  <a:off x="343027" y="3110836"/>
                  <a:ext cx="1548581" cy="39299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rgbClr val="4D72B4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p>
                          <m:sSupPr>
                            <m:ctrlPr>
                              <a:rPr lang="en-US" altLang="zh-CN" i="1" smtClean="0">
                                <a:solidFill>
                                  <a:srgbClr val="4D72B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4D72B4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CN" i="1" smtClean="0">
                                    <a:solidFill>
                                      <a:srgbClr val="4D72B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solidFill>
                                      <a:srgbClr val="4D72B4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0" name="文本框 89">
                  <a:extLst>
                    <a:ext uri="{FF2B5EF4-FFF2-40B4-BE49-F238E27FC236}">
                      <a16:creationId xmlns:a16="http://schemas.microsoft.com/office/drawing/2014/main" id="{2F49D08F-3800-D081-3D4E-C647410F4C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027" y="3110836"/>
                  <a:ext cx="1548581" cy="392993"/>
                </a:xfrm>
                <a:prstGeom prst="rect">
                  <a:avLst/>
                </a:prstGeom>
                <a:blipFill>
                  <a:blip r:embed="rId12"/>
                  <a:stretch>
                    <a:fillRect b="-468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文本框 92">
                <a:extLst>
                  <a:ext uri="{FF2B5EF4-FFF2-40B4-BE49-F238E27FC236}">
                    <a16:creationId xmlns:a16="http://schemas.microsoft.com/office/drawing/2014/main" id="{5BF51155-6339-BB7A-F196-3638CBFA9FC2}"/>
                  </a:ext>
                </a:extLst>
              </p:cNvPr>
              <p:cNvSpPr txBox="1"/>
              <p:nvPr/>
            </p:nvSpPr>
            <p:spPr>
              <a:xfrm>
                <a:off x="7066273" y="2593718"/>
                <a:ext cx="1548581" cy="4403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</m:ctrlPr>
                        </m:sSubSup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𝒓𝒌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𝑩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→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𝑪</m:t>
                          </m:r>
                        </m:sub>
                        <m:sup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𝒇</m:t>
                          </m:r>
                        </m:sup>
                      </m:sSubSup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93" name="文本框 92">
                <a:extLst>
                  <a:ext uri="{FF2B5EF4-FFF2-40B4-BE49-F238E27FC236}">
                    <a16:creationId xmlns:a16="http://schemas.microsoft.com/office/drawing/2014/main" id="{5BF51155-6339-BB7A-F196-3638CBFA9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273" y="2593718"/>
                <a:ext cx="1548581" cy="440313"/>
              </a:xfrm>
              <a:prstGeom prst="rect">
                <a:avLst/>
              </a:prstGeom>
              <a:blipFill>
                <a:blip r:embed="rId13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直接箭头连接符 93">
            <a:extLst>
              <a:ext uri="{FF2B5EF4-FFF2-40B4-BE49-F238E27FC236}">
                <a16:creationId xmlns:a16="http://schemas.microsoft.com/office/drawing/2014/main" id="{93358274-7662-5A20-B993-F4E573D5089E}"/>
              </a:ext>
            </a:extLst>
          </p:cNvPr>
          <p:cNvCxnSpPr>
            <a:cxnSpLocks/>
          </p:cNvCxnSpPr>
          <p:nvPr/>
        </p:nvCxnSpPr>
        <p:spPr>
          <a:xfrm>
            <a:off x="6631860" y="3134685"/>
            <a:ext cx="245314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文本框 94">
            <a:extLst>
              <a:ext uri="{FF2B5EF4-FFF2-40B4-BE49-F238E27FC236}">
                <a16:creationId xmlns:a16="http://schemas.microsoft.com/office/drawing/2014/main" id="{B7118B42-81BF-FD2F-85B2-7FDC7918F101}"/>
              </a:ext>
            </a:extLst>
          </p:cNvPr>
          <p:cNvSpPr txBox="1"/>
          <p:nvPr/>
        </p:nvSpPr>
        <p:spPr>
          <a:xfrm>
            <a:off x="9449540" y="3350735"/>
            <a:ext cx="992910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Charlie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pic>
        <p:nvPicPr>
          <p:cNvPr id="96" name="图片 95">
            <a:extLst>
              <a:ext uri="{FF2B5EF4-FFF2-40B4-BE49-F238E27FC236}">
                <a16:creationId xmlns:a16="http://schemas.microsoft.com/office/drawing/2014/main" id="{5AADF624-C95F-84C9-9DAB-12BB4264756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540" y="2406314"/>
            <a:ext cx="1002849" cy="978647"/>
          </a:xfrm>
          <a:prstGeom prst="rect">
            <a:avLst/>
          </a:prstGeom>
        </p:spPr>
      </p:pic>
      <p:grpSp>
        <p:nvGrpSpPr>
          <p:cNvPr id="97" name="组合 96">
            <a:extLst>
              <a:ext uri="{FF2B5EF4-FFF2-40B4-BE49-F238E27FC236}">
                <a16:creationId xmlns:a16="http://schemas.microsoft.com/office/drawing/2014/main" id="{3E46DA4B-F37A-3514-9CC0-79A582F26122}"/>
              </a:ext>
            </a:extLst>
          </p:cNvPr>
          <p:cNvGrpSpPr/>
          <p:nvPr/>
        </p:nvGrpSpPr>
        <p:grpSpPr>
          <a:xfrm>
            <a:off x="9542501" y="3846865"/>
            <a:ext cx="2067595" cy="939527"/>
            <a:chOff x="1490102" y="2825147"/>
            <a:chExt cx="2067595" cy="939527"/>
          </a:xfrm>
        </p:grpSpPr>
        <p:pic>
          <p:nvPicPr>
            <p:cNvPr id="98" name="图片 97">
              <a:extLst>
                <a:ext uri="{FF2B5EF4-FFF2-40B4-BE49-F238E27FC236}">
                  <a16:creationId xmlns:a16="http://schemas.microsoft.com/office/drawing/2014/main" id="{943E7B40-856F-32C4-F570-829274A86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2229" y="2825147"/>
              <a:ext cx="683342" cy="68334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文本框 98">
                  <a:extLst>
                    <a:ext uri="{FF2B5EF4-FFF2-40B4-BE49-F238E27FC236}">
                      <a16:creationId xmlns:a16="http://schemas.microsoft.com/office/drawing/2014/main" id="{625BB474-31CB-4339-EA86-12C780FCB07F}"/>
                    </a:ext>
                  </a:extLst>
                </p:cNvPr>
                <p:cNvSpPr txBox="1"/>
                <p:nvPr/>
              </p:nvSpPr>
              <p:spPr>
                <a:xfrm>
                  <a:off x="1490102" y="3405024"/>
                  <a:ext cx="2067595" cy="35965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1600" dirty="0">
                      <a:solidFill>
                        <a:srgbClr val="D29500"/>
                      </a:solidFill>
                      <a:latin typeface="PingFang SC" panose="020B0400000000000000" pitchFamily="34" charset="-122"/>
                      <a:ea typeface="PingFang SC" panose="020B0400000000000000" pitchFamily="34" charset="-122"/>
                    </a:rPr>
                    <a:t>trapdoor of </a:t>
                  </a:r>
                  <a14:m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rgbClr val="D295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US" altLang="zh-CN" sz="1600" i="1" smtClean="0">
                              <a:solidFill>
                                <a:srgbClr val="D295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solidFill>
                                <a:srgbClr val="D295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d>
                            <m:dPr>
                              <m:ctrlPr>
                                <a:rPr lang="en-US" altLang="zh-CN" sz="1600" i="1" smtClean="0">
                                  <a:solidFill>
                                    <a:srgbClr val="D295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 smtClean="0">
                                  <a:solidFill>
                                    <a:srgbClr val="D295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sup>
                      </m:sSup>
                    </m:oMath>
                  </a14:m>
                  <a:endParaRPr lang="zh-CN" altLang="en-US" sz="1600" dirty="0">
                    <a:solidFill>
                      <a:srgbClr val="D29500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文本框 98">
                  <a:extLst>
                    <a:ext uri="{FF2B5EF4-FFF2-40B4-BE49-F238E27FC236}">
                      <a16:creationId xmlns:a16="http://schemas.microsoft.com/office/drawing/2014/main" id="{625BB474-31CB-4339-EA86-12C780FCB0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0102" y="3405024"/>
                  <a:ext cx="2067595" cy="359650"/>
                </a:xfrm>
                <a:prstGeom prst="rect">
                  <a:avLst/>
                </a:prstGeom>
                <a:blipFill>
                  <a:blip r:embed="rId15"/>
                  <a:stretch>
                    <a:fillRect t="-1695" b="-1864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78CAC230-F2A1-FC16-33A5-98840372C2D6}"/>
              </a:ext>
            </a:extLst>
          </p:cNvPr>
          <p:cNvGrpSpPr/>
          <p:nvPr/>
        </p:nvGrpSpPr>
        <p:grpSpPr>
          <a:xfrm>
            <a:off x="8475700" y="3906477"/>
            <a:ext cx="1548581" cy="860668"/>
            <a:chOff x="343027" y="2643161"/>
            <a:chExt cx="1548581" cy="860668"/>
          </a:xfrm>
        </p:grpSpPr>
        <p:pic>
          <p:nvPicPr>
            <p:cNvPr id="101" name="图片 100">
              <a:extLst>
                <a:ext uri="{FF2B5EF4-FFF2-40B4-BE49-F238E27FC236}">
                  <a16:creationId xmlns:a16="http://schemas.microsoft.com/office/drawing/2014/main" id="{070E98A4-767A-A774-CABF-52A1E9052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8826" y="2643161"/>
              <a:ext cx="491002" cy="49100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文本框 101">
                  <a:extLst>
                    <a:ext uri="{FF2B5EF4-FFF2-40B4-BE49-F238E27FC236}">
                      <a16:creationId xmlns:a16="http://schemas.microsoft.com/office/drawing/2014/main" id="{05E96ED5-970F-9CCF-8BB4-710845860DC4}"/>
                    </a:ext>
                  </a:extLst>
                </p:cNvPr>
                <p:cNvSpPr txBox="1"/>
                <p:nvPr/>
              </p:nvSpPr>
              <p:spPr>
                <a:xfrm>
                  <a:off x="343027" y="3110836"/>
                  <a:ext cx="1548581" cy="39299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rgbClr val="E8B16D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p>
                          <m:sSupPr>
                            <m:ctrlPr>
                              <a:rPr lang="en-US" altLang="zh-CN" i="1" smtClean="0">
                                <a:solidFill>
                                  <a:srgbClr val="E8B16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E8B16D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CN" i="1" smtClean="0">
                                    <a:solidFill>
                                      <a:srgbClr val="E8B16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solidFill>
                                      <a:srgbClr val="E8B16D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2" name="文本框 101">
                  <a:extLst>
                    <a:ext uri="{FF2B5EF4-FFF2-40B4-BE49-F238E27FC236}">
                      <a16:creationId xmlns:a16="http://schemas.microsoft.com/office/drawing/2014/main" id="{05E96ED5-970F-9CCF-8BB4-710845860D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027" y="3110836"/>
                  <a:ext cx="1548581" cy="392993"/>
                </a:xfrm>
                <a:prstGeom prst="rect">
                  <a:avLst/>
                </a:prstGeom>
                <a:blipFill>
                  <a:blip r:embed="rId16"/>
                  <a:stretch>
                    <a:fillRect b="-468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3" name="直接箭头连接符 102">
            <a:extLst>
              <a:ext uri="{FF2B5EF4-FFF2-40B4-BE49-F238E27FC236}">
                <a16:creationId xmlns:a16="http://schemas.microsoft.com/office/drawing/2014/main" id="{C1DAAA12-59B4-5375-CE23-F081C5759AB8}"/>
              </a:ext>
            </a:extLst>
          </p:cNvPr>
          <p:cNvCxnSpPr>
            <a:cxnSpLocks/>
          </p:cNvCxnSpPr>
          <p:nvPr/>
        </p:nvCxnSpPr>
        <p:spPr>
          <a:xfrm flipV="1">
            <a:off x="6886533" y="3256749"/>
            <a:ext cx="940633" cy="10245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文本框 103">
            <a:extLst>
              <a:ext uri="{FF2B5EF4-FFF2-40B4-BE49-F238E27FC236}">
                <a16:creationId xmlns:a16="http://schemas.microsoft.com/office/drawing/2014/main" id="{5A8751CE-29FC-1AB4-A75D-2F05ED148F1A}"/>
              </a:ext>
            </a:extLst>
          </p:cNvPr>
          <p:cNvSpPr txBox="1"/>
          <p:nvPr/>
        </p:nvSpPr>
        <p:spPr>
          <a:xfrm rot="18651437">
            <a:off x="6538201" y="3431613"/>
            <a:ext cx="1299979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Generate</a:t>
            </a:r>
            <a:endParaRPr lang="zh-CN" altLang="en-US" sz="1600" b="1" dirty="0">
              <a:solidFill>
                <a:srgbClr val="FF000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05" name="矩形: 圆角 104">
            <a:extLst>
              <a:ext uri="{FF2B5EF4-FFF2-40B4-BE49-F238E27FC236}">
                <a16:creationId xmlns:a16="http://schemas.microsoft.com/office/drawing/2014/main" id="{BF50C719-3CDD-F8AF-68F7-8AD71C22C998}"/>
              </a:ext>
            </a:extLst>
          </p:cNvPr>
          <p:cNvSpPr/>
          <p:nvPr/>
        </p:nvSpPr>
        <p:spPr>
          <a:xfrm>
            <a:off x="3279393" y="2625042"/>
            <a:ext cx="914065" cy="468325"/>
          </a:xfrm>
          <a:prstGeom prst="roundRect">
            <a:avLst>
              <a:gd name="adj" fmla="val 9251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6" name="直接箭头连接符 105">
            <a:extLst>
              <a:ext uri="{FF2B5EF4-FFF2-40B4-BE49-F238E27FC236}">
                <a16:creationId xmlns:a16="http://schemas.microsoft.com/office/drawing/2014/main" id="{AF792D9A-9E8D-86BF-16F8-0D5CC4866872}"/>
              </a:ext>
            </a:extLst>
          </p:cNvPr>
          <p:cNvCxnSpPr>
            <a:cxnSpLocks/>
            <a:stCxn id="105" idx="2"/>
          </p:cNvCxnSpPr>
          <p:nvPr/>
        </p:nvCxnSpPr>
        <p:spPr>
          <a:xfrm flipH="1">
            <a:off x="3364849" y="3093367"/>
            <a:ext cx="371577" cy="191932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id="{07A7B832-B067-8617-10D3-2BC1193A938B}"/>
                  </a:ext>
                </a:extLst>
              </p:cNvPr>
              <p:cNvSpPr txBox="1"/>
              <p:nvPr/>
            </p:nvSpPr>
            <p:spPr>
              <a:xfrm>
                <a:off x="565355" y="5065241"/>
                <a:ext cx="4989871" cy="1454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20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To simulate rekey, we will embed </a:t>
                </a:r>
                <a:r>
                  <a:rPr lang="en-US" altLang="zh-CN" sz="2000" b="1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LWE problem</a:t>
                </a:r>
                <a:r>
                  <a:rPr lang="en-US" altLang="zh-CN" sz="20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on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4D72B4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4D72B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rgbClr val="4D72B4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p>
                        <m:d>
                          <m:dPr>
                            <m:ctrlPr>
                              <a:rPr lang="en-US" altLang="zh-CN" sz="2000" b="1" i="1" smtClean="0">
                                <a:solidFill>
                                  <a:srgbClr val="4D72B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1" i="1" smtClean="0">
                                <a:solidFill>
                                  <a:srgbClr val="4D72B4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sz="20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, and this causes that the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trapdoor is unknown </a:t>
                </a:r>
                <a:r>
                  <a:rPr lang="en-US" altLang="zh-CN" sz="20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to us !</a:t>
                </a:r>
                <a:endParaRPr lang="zh-CN" altLang="en-US" sz="2000" dirty="0">
                  <a:latin typeface="PingFang SC" panose="020B0400000000000000" pitchFamily="34" charset="-122"/>
                  <a:ea typeface="PingFang SC" panose="020B0400000000000000" pitchFamily="34" charset="-122"/>
                </a:endParaRPr>
              </a:p>
            </p:txBody>
          </p:sp>
        </mc:Choice>
        <mc:Fallback xmlns=""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id="{07A7B832-B067-8617-10D3-2BC1193A9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55" y="5065241"/>
                <a:ext cx="4989871" cy="1454309"/>
              </a:xfrm>
              <a:prstGeom prst="rect">
                <a:avLst/>
              </a:prstGeom>
              <a:blipFill>
                <a:blip r:embed="rId17"/>
                <a:stretch>
                  <a:fillRect r="-1015" b="-68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直接箭头连接符 110">
            <a:extLst>
              <a:ext uri="{FF2B5EF4-FFF2-40B4-BE49-F238E27FC236}">
                <a16:creationId xmlns:a16="http://schemas.microsoft.com/office/drawing/2014/main" id="{BD2BA1CB-0862-FB72-0777-10898CAF7162}"/>
              </a:ext>
            </a:extLst>
          </p:cNvPr>
          <p:cNvCxnSpPr>
            <a:cxnSpLocks/>
          </p:cNvCxnSpPr>
          <p:nvPr/>
        </p:nvCxnSpPr>
        <p:spPr>
          <a:xfrm flipV="1">
            <a:off x="5588825" y="4835860"/>
            <a:ext cx="651884" cy="97529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矩形 113">
            <a:extLst>
              <a:ext uri="{FF2B5EF4-FFF2-40B4-BE49-F238E27FC236}">
                <a16:creationId xmlns:a16="http://schemas.microsoft.com/office/drawing/2014/main" id="{1A9B5D57-04BA-CDF2-556F-428202FF4F9F}"/>
              </a:ext>
            </a:extLst>
          </p:cNvPr>
          <p:cNvSpPr/>
          <p:nvPr/>
        </p:nvSpPr>
        <p:spPr>
          <a:xfrm>
            <a:off x="5746728" y="3401388"/>
            <a:ext cx="146207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9600" dirty="0">
                <a:ln w="0"/>
                <a:solidFill>
                  <a:srgbClr val="FF2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×</a:t>
            </a:r>
            <a:endParaRPr lang="zh-CN" altLang="en-US" sz="9600" b="0" cap="none" spc="0" dirty="0">
              <a:ln w="0"/>
              <a:solidFill>
                <a:srgbClr val="FF2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5" name="矩形: 圆角 114">
            <a:extLst>
              <a:ext uri="{FF2B5EF4-FFF2-40B4-BE49-F238E27FC236}">
                <a16:creationId xmlns:a16="http://schemas.microsoft.com/office/drawing/2014/main" id="{B7882F06-AFDC-A3FD-2D0E-E72D869CE098}"/>
              </a:ext>
            </a:extLst>
          </p:cNvPr>
          <p:cNvSpPr/>
          <p:nvPr/>
        </p:nvSpPr>
        <p:spPr>
          <a:xfrm>
            <a:off x="7370133" y="2579711"/>
            <a:ext cx="914065" cy="468325"/>
          </a:xfrm>
          <a:prstGeom prst="roundRect">
            <a:avLst>
              <a:gd name="adj" fmla="val 9251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6" name="直接箭头连接符 115">
            <a:extLst>
              <a:ext uri="{FF2B5EF4-FFF2-40B4-BE49-F238E27FC236}">
                <a16:creationId xmlns:a16="http://schemas.microsoft.com/office/drawing/2014/main" id="{38CE92DE-CCAF-D1EC-69A5-D9462BDB1E70}"/>
              </a:ext>
            </a:extLst>
          </p:cNvPr>
          <p:cNvCxnSpPr>
            <a:cxnSpLocks/>
            <a:stCxn id="115" idx="2"/>
          </p:cNvCxnSpPr>
          <p:nvPr/>
        </p:nvCxnSpPr>
        <p:spPr>
          <a:xfrm>
            <a:off x="7827166" y="3048036"/>
            <a:ext cx="1032831" cy="194681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文本框 121">
            <a:extLst>
              <a:ext uri="{FF2B5EF4-FFF2-40B4-BE49-F238E27FC236}">
                <a16:creationId xmlns:a16="http://schemas.microsoft.com/office/drawing/2014/main" id="{00B0EACC-B3D6-209B-A7AF-AF8946F3B8BF}"/>
              </a:ext>
            </a:extLst>
          </p:cNvPr>
          <p:cNvSpPr txBox="1"/>
          <p:nvPr/>
        </p:nvSpPr>
        <p:spPr>
          <a:xfrm>
            <a:off x="6274308" y="5076603"/>
            <a:ext cx="5481966" cy="1436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Adversary</a:t>
            </a:r>
            <a:r>
              <a:rPr lang="en-US" altLang="zh-CN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 might then</a:t>
            </a:r>
            <a:r>
              <a:rPr lang="zh-CN" altLang="en-US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query re-key from </a:t>
            </a:r>
            <a:r>
              <a:rPr lang="en-US" altLang="zh-CN" sz="2000" b="1" dirty="0">
                <a:solidFill>
                  <a:srgbClr val="00B0F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Bob</a:t>
            </a:r>
            <a:r>
              <a:rPr lang="zh-CN" altLang="en-US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to</a:t>
            </a:r>
            <a:r>
              <a:rPr lang="zh-CN" altLang="en-US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2000" b="1" dirty="0">
                <a:solidFill>
                  <a:schemeClr val="accent4">
                    <a:lumMod val="75000"/>
                  </a:schemeClr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Charlie</a:t>
            </a:r>
            <a:r>
              <a:rPr lang="zh-CN" altLang="en-US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and it is hard to reply</a:t>
            </a:r>
            <a:r>
              <a:rPr lang="zh-CN" altLang="en-US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without</a:t>
            </a:r>
            <a:r>
              <a:rPr lang="zh-CN" altLang="en-US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the</a:t>
            </a:r>
            <a:r>
              <a:rPr lang="zh-CN" altLang="en-US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trapdoor</a:t>
            </a:r>
            <a:r>
              <a:rPr lang="zh-CN" altLang="en-US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of</a:t>
            </a:r>
            <a:r>
              <a:rPr lang="zh-CN" altLang="en-US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2000" b="1" dirty="0">
                <a:solidFill>
                  <a:srgbClr val="00B0F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Bob</a:t>
            </a:r>
            <a:r>
              <a:rPr lang="en-US" altLang="zh-CN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!</a:t>
            </a:r>
            <a:endParaRPr lang="zh-CN" altLang="en-US" sz="20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762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B82C678-EDDF-5E30-70EA-866E4637AB8B}"/>
              </a:ext>
            </a:extLst>
          </p:cNvPr>
          <p:cNvSpPr/>
          <p:nvPr/>
        </p:nvSpPr>
        <p:spPr>
          <a:xfrm>
            <a:off x="126551" y="4477714"/>
            <a:ext cx="7228406" cy="1037207"/>
          </a:xfrm>
          <a:prstGeom prst="rect">
            <a:avLst/>
          </a:prstGeom>
          <a:solidFill>
            <a:srgbClr val="FFEC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1910D39-3454-1204-531A-38E5715F67D7}"/>
              </a:ext>
            </a:extLst>
          </p:cNvPr>
          <p:cNvSpPr/>
          <p:nvPr/>
        </p:nvSpPr>
        <p:spPr>
          <a:xfrm>
            <a:off x="159567" y="3326375"/>
            <a:ext cx="7200433" cy="10172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8" name="Picture 17">
            <a:extLst>
              <a:ext uri="{FF2B5EF4-FFF2-40B4-BE49-F238E27FC236}">
                <a16:creationId xmlns:a16="http://schemas.microsoft.com/office/drawing/2014/main" id="{025F2970-0340-9749-AFD1-1CBB81140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190"/>
            <a:ext cx="12192000" cy="806023"/>
          </a:xfrm>
          <a:prstGeom prst="rect">
            <a:avLst/>
          </a:prstGeom>
        </p:spPr>
      </p:pic>
      <p:sp>
        <p:nvSpPr>
          <p:cNvPr id="39" name="Rectangle 4">
            <a:extLst>
              <a:ext uri="{FF2B5EF4-FFF2-40B4-BE49-F238E27FC236}">
                <a16:creationId xmlns:a16="http://schemas.microsoft.com/office/drawing/2014/main" id="{C7E0297B-1149-1142-8B7F-DEDEE197E441}"/>
              </a:ext>
            </a:extLst>
          </p:cNvPr>
          <p:cNvSpPr/>
          <p:nvPr/>
        </p:nvSpPr>
        <p:spPr>
          <a:xfrm>
            <a:off x="0" y="6798129"/>
            <a:ext cx="12192000" cy="61560"/>
          </a:xfrm>
          <a:prstGeom prst="rect">
            <a:avLst/>
          </a:prstGeom>
          <a:solidFill>
            <a:srgbClr val="C81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9BC32BF4-A9EE-A985-2E23-6AD670E009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42" y="1254422"/>
            <a:ext cx="1002849" cy="1002849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FA634E9F-C6F0-6AF0-A348-6755D7C42D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181" y="1254422"/>
            <a:ext cx="1002849" cy="1002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31E19D34-D746-F0EF-472B-39648B57883E}"/>
                  </a:ext>
                </a:extLst>
              </p:cNvPr>
              <p:cNvSpPr txBox="1"/>
              <p:nvPr/>
            </p:nvSpPr>
            <p:spPr>
              <a:xfrm>
                <a:off x="2902495" y="1508388"/>
                <a:ext cx="1548581" cy="4403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</m:ctrlPr>
                        </m:sSubSup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𝒓𝒌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𝑨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→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𝑩</m:t>
                          </m:r>
                        </m:sub>
                        <m:sup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𝒇</m:t>
                          </m:r>
                        </m:sup>
                      </m:sSubSup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31E19D34-D746-F0EF-472B-39648B578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495" y="1508388"/>
                <a:ext cx="1548581" cy="440313"/>
              </a:xfrm>
              <a:prstGeom prst="rect">
                <a:avLst/>
              </a:prstGeom>
              <a:blipFill>
                <a:blip r:embed="rId6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20229036-CEF9-96A5-42D6-89476B0AC77A}"/>
              </a:ext>
            </a:extLst>
          </p:cNvPr>
          <p:cNvCxnSpPr>
            <a:cxnSpLocks/>
          </p:cNvCxnSpPr>
          <p:nvPr/>
        </p:nvCxnSpPr>
        <p:spPr>
          <a:xfrm>
            <a:off x="2468082" y="2049355"/>
            <a:ext cx="245314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0F9F518A-EAAC-1381-2C0D-43AF4302291D}"/>
                  </a:ext>
                </a:extLst>
              </p:cNvPr>
              <p:cNvSpPr txBox="1"/>
              <p:nvPr/>
            </p:nvSpPr>
            <p:spPr>
              <a:xfrm>
                <a:off x="7012379" y="1472909"/>
                <a:ext cx="1548581" cy="4403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</m:ctrlPr>
                        </m:sSubSup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𝒓𝒌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𝑩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→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𝑪</m:t>
                          </m:r>
                        </m:sub>
                        <m:sup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𝒇</m:t>
                          </m:r>
                        </m:sup>
                      </m:sSubSup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0F9F518A-EAAC-1381-2C0D-43AF43022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379" y="1472909"/>
                <a:ext cx="1548581" cy="440313"/>
              </a:xfrm>
              <a:prstGeom prst="rect">
                <a:avLst/>
              </a:prstGeom>
              <a:blipFill>
                <a:blip r:embed="rId7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77F3B200-D8D8-4055-799F-A5552CF37CA8}"/>
              </a:ext>
            </a:extLst>
          </p:cNvPr>
          <p:cNvCxnSpPr>
            <a:cxnSpLocks/>
          </p:cNvCxnSpPr>
          <p:nvPr/>
        </p:nvCxnSpPr>
        <p:spPr>
          <a:xfrm>
            <a:off x="6577966" y="2013876"/>
            <a:ext cx="245314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>
            <a:extLst>
              <a:ext uri="{FF2B5EF4-FFF2-40B4-BE49-F238E27FC236}">
                <a16:creationId xmlns:a16="http://schemas.microsoft.com/office/drawing/2014/main" id="{749765EA-3035-04A8-EF64-3336458A9998}"/>
              </a:ext>
            </a:extLst>
          </p:cNvPr>
          <p:cNvSpPr txBox="1"/>
          <p:nvPr/>
        </p:nvSpPr>
        <p:spPr>
          <a:xfrm>
            <a:off x="9395646" y="2229926"/>
            <a:ext cx="992910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Charlie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A282FD3F-EBA9-B51A-D047-8876E819A8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646" y="1285505"/>
            <a:ext cx="1002849" cy="978647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4C6F180B-4787-C2C9-5E3E-38873D1D8773}"/>
              </a:ext>
            </a:extLst>
          </p:cNvPr>
          <p:cNvSpPr txBox="1"/>
          <p:nvPr/>
        </p:nvSpPr>
        <p:spPr>
          <a:xfrm>
            <a:off x="1187033" y="2229926"/>
            <a:ext cx="917866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Alice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C7071338-7859-7D29-9C34-01F1330EBB3C}"/>
              </a:ext>
            </a:extLst>
          </p:cNvPr>
          <p:cNvSpPr txBox="1"/>
          <p:nvPr/>
        </p:nvSpPr>
        <p:spPr>
          <a:xfrm>
            <a:off x="5371128" y="2283279"/>
            <a:ext cx="672953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Bob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9E98B60C-1075-2DA9-6BC5-0646B29F458F}"/>
              </a:ext>
            </a:extLst>
          </p:cNvPr>
          <p:cNvSpPr txBox="1"/>
          <p:nvPr/>
        </p:nvSpPr>
        <p:spPr>
          <a:xfrm>
            <a:off x="731829" y="2568735"/>
            <a:ext cx="1828274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Challenge user</a:t>
            </a:r>
            <a:endParaRPr lang="zh-CN" altLang="en-US" sz="1600" b="1" dirty="0">
              <a:solidFill>
                <a:srgbClr val="92D05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3EB51576-B6E3-9DEE-9118-1377463E5A31}"/>
              </a:ext>
            </a:extLst>
          </p:cNvPr>
          <p:cNvSpPr txBox="1"/>
          <p:nvPr/>
        </p:nvSpPr>
        <p:spPr>
          <a:xfrm>
            <a:off x="4793467" y="2648117"/>
            <a:ext cx="1828274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solidFill>
                  <a:schemeClr val="accent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Honest user</a:t>
            </a:r>
            <a:endParaRPr lang="zh-CN" altLang="en-US" sz="1600" b="1" dirty="0">
              <a:solidFill>
                <a:schemeClr val="accent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8906F14A-A711-4671-7074-463DA50DA6B9}"/>
              </a:ext>
            </a:extLst>
          </p:cNvPr>
          <p:cNvSpPr txBox="1"/>
          <p:nvPr/>
        </p:nvSpPr>
        <p:spPr>
          <a:xfrm>
            <a:off x="8929743" y="2538819"/>
            <a:ext cx="2025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accent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Honest user </a:t>
            </a:r>
            <a:r>
              <a:rPr lang="en-US" altLang="zh-CN" sz="16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or</a:t>
            </a:r>
          </a:p>
          <a:p>
            <a:pPr algn="ctr"/>
            <a:r>
              <a:rPr lang="en-US" altLang="zh-CN" sz="1600" b="1" dirty="0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Corrupted user</a:t>
            </a:r>
            <a:endParaRPr lang="zh-CN" altLang="en-US" sz="1600" b="1" dirty="0">
              <a:solidFill>
                <a:srgbClr val="FF000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7DAB337D-DF4D-A558-F08C-A5E8F5F17CC7}"/>
              </a:ext>
            </a:extLst>
          </p:cNvPr>
          <p:cNvGrpSpPr/>
          <p:nvPr/>
        </p:nvGrpSpPr>
        <p:grpSpPr>
          <a:xfrm>
            <a:off x="-49887" y="3343995"/>
            <a:ext cx="2067595" cy="1002212"/>
            <a:chOff x="1490102" y="2825147"/>
            <a:chExt cx="2067595" cy="1002212"/>
          </a:xfrm>
        </p:grpSpPr>
        <p:pic>
          <p:nvPicPr>
            <p:cNvPr id="84" name="图片 83">
              <a:extLst>
                <a:ext uri="{FF2B5EF4-FFF2-40B4-BE49-F238E27FC236}">
                  <a16:creationId xmlns:a16="http://schemas.microsoft.com/office/drawing/2014/main" id="{92400A3C-9CC5-1FC0-9948-060296E2E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2229" y="2825147"/>
              <a:ext cx="683342" cy="68334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文本框 84">
                  <a:extLst>
                    <a:ext uri="{FF2B5EF4-FFF2-40B4-BE49-F238E27FC236}">
                      <a16:creationId xmlns:a16="http://schemas.microsoft.com/office/drawing/2014/main" id="{09292A56-6D22-AD25-583D-2D202933FEA2}"/>
                    </a:ext>
                  </a:extLst>
                </p:cNvPr>
                <p:cNvSpPr txBox="1"/>
                <p:nvPr/>
              </p:nvSpPr>
              <p:spPr>
                <a:xfrm>
                  <a:off x="1490102" y="3430712"/>
                  <a:ext cx="2067595" cy="39664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1600" dirty="0">
                      <a:solidFill>
                        <a:schemeClr val="accent2">
                          <a:lumMod val="75000"/>
                        </a:schemeClr>
                      </a:solidFill>
                      <a:latin typeface="PingFang SC" panose="020B0400000000000000" pitchFamily="34" charset="-122"/>
                      <a:ea typeface="PingFang SC" panose="020B0400000000000000" pitchFamily="34" charset="-122"/>
                    </a:rPr>
                    <a:t>trapdoor of </a:t>
                  </a:r>
                  <a14:m>
                    <m:oMath xmlns:m="http://schemas.openxmlformats.org/officeDocument/2006/math">
                      <m:r>
                        <a:rPr lang="en-US" altLang="zh-CN" sz="16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Sup>
                        <m:sSubSupPr>
                          <m:ctrlPr>
                            <a:rPr lang="en-US" altLang="zh-CN" sz="16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sz="16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en-US" altLang="zh-CN" sz="16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sup>
                      </m:sSubSup>
                    </m:oMath>
                  </a14:m>
                  <a:endParaRPr lang="zh-CN" altLang="en-US" sz="16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5" name="文本框 84">
                  <a:extLst>
                    <a:ext uri="{FF2B5EF4-FFF2-40B4-BE49-F238E27FC236}">
                      <a16:creationId xmlns:a16="http://schemas.microsoft.com/office/drawing/2014/main" id="{09292A56-6D22-AD25-583D-2D202933FE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0102" y="3430712"/>
                  <a:ext cx="2067595" cy="396647"/>
                </a:xfrm>
                <a:prstGeom prst="rect">
                  <a:avLst/>
                </a:prstGeom>
                <a:blipFill>
                  <a:blip r:embed="rId10"/>
                  <a:stretch>
                    <a:fillRect b="-1692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CF9CE475-8FBC-8975-1EB5-D6FF90D4A883}"/>
              </a:ext>
            </a:extLst>
          </p:cNvPr>
          <p:cNvGrpSpPr/>
          <p:nvPr/>
        </p:nvGrpSpPr>
        <p:grpSpPr>
          <a:xfrm>
            <a:off x="1661979" y="3416790"/>
            <a:ext cx="1548581" cy="902346"/>
            <a:chOff x="343027" y="2643161"/>
            <a:chExt cx="1548581" cy="902346"/>
          </a:xfrm>
        </p:grpSpPr>
        <p:pic>
          <p:nvPicPr>
            <p:cNvPr id="87" name="图片 86">
              <a:extLst>
                <a:ext uri="{FF2B5EF4-FFF2-40B4-BE49-F238E27FC236}">
                  <a16:creationId xmlns:a16="http://schemas.microsoft.com/office/drawing/2014/main" id="{090C3808-2F01-3DF8-5171-5A3356FCB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8826" y="2643161"/>
              <a:ext cx="491002" cy="49100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文本框 87">
                  <a:extLst>
                    <a:ext uri="{FF2B5EF4-FFF2-40B4-BE49-F238E27FC236}">
                      <a16:creationId xmlns:a16="http://schemas.microsoft.com/office/drawing/2014/main" id="{4CCEC334-9936-3AB0-5112-1BA6C4C8F5CE}"/>
                    </a:ext>
                  </a:extLst>
                </p:cNvPr>
                <p:cNvSpPr txBox="1"/>
                <p:nvPr/>
              </p:nvSpPr>
              <p:spPr>
                <a:xfrm>
                  <a:off x="343027" y="3110836"/>
                  <a:ext cx="1548581" cy="43467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CN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sup>
                        </m:sSub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8" name="文本框 87">
                  <a:extLst>
                    <a:ext uri="{FF2B5EF4-FFF2-40B4-BE49-F238E27FC236}">
                      <a16:creationId xmlns:a16="http://schemas.microsoft.com/office/drawing/2014/main" id="{4CCEC334-9936-3AB0-5112-1BA6C4C8F5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027" y="3110836"/>
                  <a:ext cx="1548581" cy="434671"/>
                </a:xfrm>
                <a:prstGeom prst="rect">
                  <a:avLst/>
                </a:prstGeom>
                <a:blipFill>
                  <a:blip r:embed="rId12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AD0083F2-2B2F-1E37-5822-03619BEE5D17}"/>
              </a:ext>
            </a:extLst>
          </p:cNvPr>
          <p:cNvGrpSpPr/>
          <p:nvPr/>
        </p:nvGrpSpPr>
        <p:grpSpPr>
          <a:xfrm>
            <a:off x="1687825" y="4559632"/>
            <a:ext cx="1548581" cy="917890"/>
            <a:chOff x="390036" y="2643161"/>
            <a:chExt cx="1548581" cy="917890"/>
          </a:xfrm>
        </p:grpSpPr>
        <p:pic>
          <p:nvPicPr>
            <p:cNvPr id="90" name="图片 89">
              <a:extLst>
                <a:ext uri="{FF2B5EF4-FFF2-40B4-BE49-F238E27FC236}">
                  <a16:creationId xmlns:a16="http://schemas.microsoft.com/office/drawing/2014/main" id="{86801D46-3BED-548C-1B5A-D27CCD79C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8826" y="2643161"/>
              <a:ext cx="491002" cy="49100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文本框 90">
                  <a:extLst>
                    <a:ext uri="{FF2B5EF4-FFF2-40B4-BE49-F238E27FC236}">
                      <a16:creationId xmlns:a16="http://schemas.microsoft.com/office/drawing/2014/main" id="{1C3400EF-49A6-24D6-EA00-C24BC43B2778}"/>
                    </a:ext>
                  </a:extLst>
                </p:cNvPr>
                <p:cNvSpPr txBox="1"/>
                <p:nvPr/>
              </p:nvSpPr>
              <p:spPr>
                <a:xfrm>
                  <a:off x="390036" y="3113813"/>
                  <a:ext cx="1548581" cy="44723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CN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sup>
                        </m:sSub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1" name="文本框 90">
                  <a:extLst>
                    <a:ext uri="{FF2B5EF4-FFF2-40B4-BE49-F238E27FC236}">
                      <a16:creationId xmlns:a16="http://schemas.microsoft.com/office/drawing/2014/main" id="{1C3400EF-49A6-24D6-EA00-C24BC43B27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036" y="3113813"/>
                  <a:ext cx="1548581" cy="447238"/>
                </a:xfrm>
                <a:prstGeom prst="rect">
                  <a:avLst/>
                </a:prstGeom>
                <a:blipFill>
                  <a:blip r:embed="rId14"/>
                  <a:stretch>
                    <a:fillRect b="-135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9913BAE9-DE9B-99F1-3CE4-7CF94A7F2FD7}"/>
              </a:ext>
            </a:extLst>
          </p:cNvPr>
          <p:cNvGrpSpPr/>
          <p:nvPr/>
        </p:nvGrpSpPr>
        <p:grpSpPr>
          <a:xfrm>
            <a:off x="-164794" y="4542835"/>
            <a:ext cx="2067595" cy="975395"/>
            <a:chOff x="1417765" y="2825147"/>
            <a:chExt cx="2067595" cy="975395"/>
          </a:xfrm>
        </p:grpSpPr>
        <p:pic>
          <p:nvPicPr>
            <p:cNvPr id="93" name="图片 92">
              <a:extLst>
                <a:ext uri="{FF2B5EF4-FFF2-40B4-BE49-F238E27FC236}">
                  <a16:creationId xmlns:a16="http://schemas.microsoft.com/office/drawing/2014/main" id="{ED88A84B-2940-2EC9-8DC4-BC96AF5C9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82229" y="2825147"/>
              <a:ext cx="538669" cy="53866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文本框 93">
                  <a:extLst>
                    <a:ext uri="{FF2B5EF4-FFF2-40B4-BE49-F238E27FC236}">
                      <a16:creationId xmlns:a16="http://schemas.microsoft.com/office/drawing/2014/main" id="{E53A7772-C2D6-2F86-5D76-6AC5FC985AD9}"/>
                    </a:ext>
                  </a:extLst>
                </p:cNvPr>
                <p:cNvSpPr txBox="1"/>
                <p:nvPr/>
              </p:nvSpPr>
              <p:spPr>
                <a:xfrm>
                  <a:off x="1417765" y="3431210"/>
                  <a:ext cx="206759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4" name="文本框 93">
                  <a:extLst>
                    <a:ext uri="{FF2B5EF4-FFF2-40B4-BE49-F238E27FC236}">
                      <a16:creationId xmlns:a16="http://schemas.microsoft.com/office/drawing/2014/main" id="{E53A7772-C2D6-2F86-5D76-6AC5FC985A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7765" y="3431210"/>
                  <a:ext cx="2067595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8C1E3125-5048-3BD6-3818-7F6A43E95B67}"/>
              </a:ext>
            </a:extLst>
          </p:cNvPr>
          <p:cNvGrpSpPr/>
          <p:nvPr/>
        </p:nvGrpSpPr>
        <p:grpSpPr>
          <a:xfrm>
            <a:off x="5423914" y="3403492"/>
            <a:ext cx="2067595" cy="987681"/>
            <a:chOff x="1490102" y="2825147"/>
            <a:chExt cx="2067595" cy="987681"/>
          </a:xfrm>
        </p:grpSpPr>
        <p:pic>
          <p:nvPicPr>
            <p:cNvPr id="96" name="图片 95">
              <a:extLst>
                <a:ext uri="{FF2B5EF4-FFF2-40B4-BE49-F238E27FC236}">
                  <a16:creationId xmlns:a16="http://schemas.microsoft.com/office/drawing/2014/main" id="{2E189724-AA55-7772-3025-71BA90FD2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2229" y="2825147"/>
              <a:ext cx="683342" cy="68334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文本框 96">
                  <a:extLst>
                    <a:ext uri="{FF2B5EF4-FFF2-40B4-BE49-F238E27FC236}">
                      <a16:creationId xmlns:a16="http://schemas.microsoft.com/office/drawing/2014/main" id="{0032CAAE-36CB-503D-E80A-B17923E9EE7F}"/>
                    </a:ext>
                  </a:extLst>
                </p:cNvPr>
                <p:cNvSpPr txBox="1"/>
                <p:nvPr/>
              </p:nvSpPr>
              <p:spPr>
                <a:xfrm>
                  <a:off x="1490102" y="3405024"/>
                  <a:ext cx="2067595" cy="4078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1600" dirty="0">
                      <a:solidFill>
                        <a:srgbClr val="1D4999"/>
                      </a:solidFill>
                      <a:latin typeface="PingFang SC" panose="020B0400000000000000" pitchFamily="34" charset="-122"/>
                      <a:ea typeface="PingFang SC" panose="020B0400000000000000" pitchFamily="34" charset="-122"/>
                    </a:rPr>
                    <a:t>trapdoor of </a:t>
                  </a:r>
                  <a14:m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rgbClr val="1D4999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Sup>
                        <m:sSubSupPr>
                          <m:ctrlPr>
                            <a:rPr lang="en-US" altLang="zh-CN" sz="1600" b="0" i="1" smtClean="0">
                              <a:solidFill>
                                <a:srgbClr val="1D49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0" i="1" smtClean="0">
                              <a:solidFill>
                                <a:srgbClr val="1D4999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1D49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en-US" altLang="zh-CN" sz="1600" b="0" i="1" smtClean="0">
                                  <a:solidFill>
                                    <a:srgbClr val="1D49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 smtClean="0">
                                  <a:solidFill>
                                    <a:srgbClr val="1D4999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sup>
                      </m:sSubSup>
                    </m:oMath>
                  </a14:m>
                  <a:endParaRPr lang="zh-CN" altLang="en-US" sz="1600" b="1" dirty="0">
                    <a:solidFill>
                      <a:srgbClr val="1D4999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文本框 96">
                  <a:extLst>
                    <a:ext uri="{FF2B5EF4-FFF2-40B4-BE49-F238E27FC236}">
                      <a16:creationId xmlns:a16="http://schemas.microsoft.com/office/drawing/2014/main" id="{0032CAAE-36CB-503D-E80A-B17923E9EE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0102" y="3405024"/>
                  <a:ext cx="2067595" cy="407804"/>
                </a:xfrm>
                <a:prstGeom prst="rect">
                  <a:avLst/>
                </a:prstGeom>
                <a:blipFill>
                  <a:blip r:embed="rId17"/>
                  <a:stretch>
                    <a:fillRect b="-134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7D1F1C96-EBC8-8A0B-E9C8-89675C1B7C9A}"/>
              </a:ext>
            </a:extLst>
          </p:cNvPr>
          <p:cNvGrpSpPr/>
          <p:nvPr/>
        </p:nvGrpSpPr>
        <p:grpSpPr>
          <a:xfrm>
            <a:off x="4288888" y="3476260"/>
            <a:ext cx="1548581" cy="914913"/>
            <a:chOff x="343027" y="2643161"/>
            <a:chExt cx="1548581" cy="914913"/>
          </a:xfrm>
        </p:grpSpPr>
        <p:pic>
          <p:nvPicPr>
            <p:cNvPr id="99" name="图片 98">
              <a:extLst>
                <a:ext uri="{FF2B5EF4-FFF2-40B4-BE49-F238E27FC236}">
                  <a16:creationId xmlns:a16="http://schemas.microsoft.com/office/drawing/2014/main" id="{CF9F24AB-4BD1-5D91-DCCD-B755017BF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8826" y="2643161"/>
              <a:ext cx="491002" cy="49100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文本框 99">
                  <a:extLst>
                    <a:ext uri="{FF2B5EF4-FFF2-40B4-BE49-F238E27FC236}">
                      <a16:creationId xmlns:a16="http://schemas.microsoft.com/office/drawing/2014/main" id="{D27BE325-F76D-0414-283B-6157D210BAAC}"/>
                    </a:ext>
                  </a:extLst>
                </p:cNvPr>
                <p:cNvSpPr txBox="1"/>
                <p:nvPr/>
              </p:nvSpPr>
              <p:spPr>
                <a:xfrm>
                  <a:off x="343027" y="3110836"/>
                  <a:ext cx="1548581" cy="44723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rgbClr val="4D72B4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solidFill>
                                  <a:srgbClr val="4D72B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solidFill>
                                  <a:srgbClr val="4D72B4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4D72B4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CN" b="0" i="1" smtClean="0">
                                    <a:solidFill>
                                      <a:srgbClr val="4D72B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solidFill>
                                      <a:srgbClr val="4D72B4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sup>
                        </m:sSub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0" name="文本框 99">
                  <a:extLst>
                    <a:ext uri="{FF2B5EF4-FFF2-40B4-BE49-F238E27FC236}">
                      <a16:creationId xmlns:a16="http://schemas.microsoft.com/office/drawing/2014/main" id="{D27BE325-F76D-0414-283B-6157D210BA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027" y="3110836"/>
                  <a:ext cx="1548581" cy="447238"/>
                </a:xfrm>
                <a:prstGeom prst="rect">
                  <a:avLst/>
                </a:prstGeom>
                <a:blipFill>
                  <a:blip r:embed="rId18"/>
                  <a:stretch>
                    <a:fillRect b="-137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1" name="组合 100">
            <a:extLst>
              <a:ext uri="{FF2B5EF4-FFF2-40B4-BE49-F238E27FC236}">
                <a16:creationId xmlns:a16="http://schemas.microsoft.com/office/drawing/2014/main" id="{1B90F48A-0AED-CAED-6D35-7BAB378E9862}"/>
              </a:ext>
            </a:extLst>
          </p:cNvPr>
          <p:cNvGrpSpPr/>
          <p:nvPr/>
        </p:nvGrpSpPr>
        <p:grpSpPr>
          <a:xfrm>
            <a:off x="4338879" y="4576585"/>
            <a:ext cx="1548581" cy="937245"/>
            <a:chOff x="392482" y="2643161"/>
            <a:chExt cx="1548581" cy="937245"/>
          </a:xfrm>
        </p:grpSpPr>
        <p:pic>
          <p:nvPicPr>
            <p:cNvPr id="102" name="图片 101">
              <a:extLst>
                <a:ext uri="{FF2B5EF4-FFF2-40B4-BE49-F238E27FC236}">
                  <a16:creationId xmlns:a16="http://schemas.microsoft.com/office/drawing/2014/main" id="{562974D2-864E-4510-A12E-81B1725B2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8826" y="2643161"/>
              <a:ext cx="491002" cy="49100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文本框 102">
                  <a:extLst>
                    <a:ext uri="{FF2B5EF4-FFF2-40B4-BE49-F238E27FC236}">
                      <a16:creationId xmlns:a16="http://schemas.microsoft.com/office/drawing/2014/main" id="{B11C9645-932E-0408-3A58-567808E7D52D}"/>
                    </a:ext>
                  </a:extLst>
                </p:cNvPr>
                <p:cNvSpPr txBox="1"/>
                <p:nvPr/>
              </p:nvSpPr>
              <p:spPr>
                <a:xfrm>
                  <a:off x="392482" y="3133168"/>
                  <a:ext cx="1548581" cy="44723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rgbClr val="4D72B4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solidFill>
                                  <a:srgbClr val="4D72B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solidFill>
                                  <a:srgbClr val="4D72B4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4D72B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CN" b="0" i="1" smtClean="0">
                                    <a:solidFill>
                                      <a:srgbClr val="4D72B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solidFill>
                                      <a:srgbClr val="4D72B4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sup>
                        </m:sSub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3" name="文本框 102">
                  <a:extLst>
                    <a:ext uri="{FF2B5EF4-FFF2-40B4-BE49-F238E27FC236}">
                      <a16:creationId xmlns:a16="http://schemas.microsoft.com/office/drawing/2014/main" id="{B11C9645-932E-0408-3A58-567808E7D5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482" y="3133168"/>
                  <a:ext cx="1548581" cy="447238"/>
                </a:xfrm>
                <a:prstGeom prst="rect">
                  <a:avLst/>
                </a:prstGeom>
                <a:blipFill>
                  <a:blip r:embed="rId19"/>
                  <a:stretch>
                    <a:fillRect b="-274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3CFCFEE8-DC3E-8FE5-AC29-315EF20B6FFD}"/>
              </a:ext>
            </a:extLst>
          </p:cNvPr>
          <p:cNvGrpSpPr/>
          <p:nvPr/>
        </p:nvGrpSpPr>
        <p:grpSpPr>
          <a:xfrm>
            <a:off x="5379512" y="4631586"/>
            <a:ext cx="2067595" cy="928486"/>
            <a:chOff x="1417765" y="2825147"/>
            <a:chExt cx="2067595" cy="928486"/>
          </a:xfrm>
        </p:grpSpPr>
        <p:pic>
          <p:nvPicPr>
            <p:cNvPr id="105" name="图片 104">
              <a:extLst>
                <a:ext uri="{FF2B5EF4-FFF2-40B4-BE49-F238E27FC236}">
                  <a16:creationId xmlns:a16="http://schemas.microsoft.com/office/drawing/2014/main" id="{261CEA35-94A2-A818-8C36-E51C98535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82229" y="2825147"/>
              <a:ext cx="538669" cy="53866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0937D757-A20D-0DED-4DEA-25C1C12F2170}"/>
                    </a:ext>
                  </a:extLst>
                </p:cNvPr>
                <p:cNvSpPr txBox="1"/>
                <p:nvPr/>
              </p:nvSpPr>
              <p:spPr>
                <a:xfrm>
                  <a:off x="1417765" y="3384301"/>
                  <a:ext cx="206759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rgbClr val="4A6DAD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4A6DA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4A6DAD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4A6DA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0937D757-A20D-0DED-4DEA-25C1C12F21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7765" y="3384301"/>
                  <a:ext cx="2067595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7" name="文本框 106">
            <a:extLst>
              <a:ext uri="{FF2B5EF4-FFF2-40B4-BE49-F238E27FC236}">
                <a16:creationId xmlns:a16="http://schemas.microsoft.com/office/drawing/2014/main" id="{2FE1018E-8A71-0DE4-2F97-85D47E70C6AF}"/>
              </a:ext>
            </a:extLst>
          </p:cNvPr>
          <p:cNvSpPr txBox="1"/>
          <p:nvPr/>
        </p:nvSpPr>
        <p:spPr>
          <a:xfrm rot="1510290">
            <a:off x="3146710" y="3786880"/>
            <a:ext cx="1519004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Re-Encrypt</a:t>
            </a:r>
            <a:endParaRPr lang="zh-CN" altLang="en-US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108" name="直接箭头连接符 107">
            <a:extLst>
              <a:ext uri="{FF2B5EF4-FFF2-40B4-BE49-F238E27FC236}">
                <a16:creationId xmlns:a16="http://schemas.microsoft.com/office/drawing/2014/main" id="{B2138054-D6DA-203B-D457-235C35BE5D0E}"/>
              </a:ext>
            </a:extLst>
          </p:cNvPr>
          <p:cNvCxnSpPr>
            <a:cxnSpLocks/>
          </p:cNvCxnSpPr>
          <p:nvPr/>
        </p:nvCxnSpPr>
        <p:spPr>
          <a:xfrm>
            <a:off x="2823340" y="3815530"/>
            <a:ext cx="1946787" cy="9341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>
            <a:extLst>
              <a:ext uri="{FF2B5EF4-FFF2-40B4-BE49-F238E27FC236}">
                <a16:creationId xmlns:a16="http://schemas.microsoft.com/office/drawing/2014/main" id="{476B8AFE-76CC-2F54-A8BA-57AC48A23B74}"/>
              </a:ext>
            </a:extLst>
          </p:cNvPr>
          <p:cNvGrpSpPr/>
          <p:nvPr/>
        </p:nvGrpSpPr>
        <p:grpSpPr>
          <a:xfrm>
            <a:off x="983910" y="4131687"/>
            <a:ext cx="6143987" cy="2449744"/>
            <a:chOff x="983910" y="4131687"/>
            <a:chExt cx="6143987" cy="2449744"/>
          </a:xfrm>
        </p:grpSpPr>
        <p:sp>
          <p:nvSpPr>
            <p:cNvPr id="110" name="矩形 109">
              <a:extLst>
                <a:ext uri="{FF2B5EF4-FFF2-40B4-BE49-F238E27FC236}">
                  <a16:creationId xmlns:a16="http://schemas.microsoft.com/office/drawing/2014/main" id="{1045395A-6563-36CA-F62B-26FE65D22322}"/>
                </a:ext>
              </a:extLst>
            </p:cNvPr>
            <p:cNvSpPr/>
            <p:nvPr/>
          </p:nvSpPr>
          <p:spPr>
            <a:xfrm>
              <a:off x="1220620" y="5680152"/>
              <a:ext cx="4616849" cy="835721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文本框 108">
                  <a:extLst>
                    <a:ext uri="{FF2B5EF4-FFF2-40B4-BE49-F238E27FC236}">
                      <a16:creationId xmlns:a16="http://schemas.microsoft.com/office/drawing/2014/main" id="{D4A55F29-9067-7E83-B210-FCB7856B9E0B}"/>
                    </a:ext>
                  </a:extLst>
                </p:cNvPr>
                <p:cNvSpPr txBox="1"/>
                <p:nvPr/>
              </p:nvSpPr>
              <p:spPr>
                <a:xfrm>
                  <a:off x="983910" y="5501712"/>
                  <a:ext cx="4989871" cy="10797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2000" dirty="0">
                      <a:latin typeface="PingFang SC" panose="020B0400000000000000" pitchFamily="34" charset="-122"/>
                      <a:ea typeface="PingFang SC" panose="020B0400000000000000" pitchFamily="34" charset="-122"/>
                    </a:rPr>
                    <a:t>Now the simulation of re-key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</m:ctrlPr>
                        </m:sSubSupPr>
                        <m:e>
                          <m:r>
                            <a:rPr lang="en-US" altLang="zh-CN" sz="2000" b="0" i="1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𝑟𝑘</m:t>
                          </m:r>
                        </m:e>
                        <m:sub>
                          <m:r>
                            <a:rPr lang="en-US" altLang="zh-CN" sz="2000" b="0" i="1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𝐴</m:t>
                          </m:r>
                          <m:r>
                            <a:rPr lang="en-US" altLang="zh-CN" sz="2000" b="0" i="1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→</m:t>
                          </m:r>
                          <m:r>
                            <a:rPr lang="en-US" altLang="zh-CN" sz="2000" b="0" i="1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𝐵</m:t>
                          </m:r>
                        </m:sub>
                        <m:sup>
                          <m:r>
                            <a:rPr lang="en-US" altLang="zh-CN" sz="2000" b="0" i="1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𝑓</m:t>
                          </m:r>
                        </m:sup>
                      </m:sSubSup>
                    </m:oMath>
                  </a14:m>
                  <a:r>
                    <a:rPr lang="en-US" altLang="zh-CN" sz="2000" dirty="0">
                      <a:latin typeface="PingFang SC" panose="020B0400000000000000" pitchFamily="34" charset="-122"/>
                      <a:ea typeface="PingFang SC" panose="020B0400000000000000" pitchFamily="34" charset="-122"/>
                    </a:rPr>
                    <a:t> causes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4A6DAD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4A6DA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4A6DAD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4A6DAD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altLang="zh-CN" sz="2000" dirty="0">
                      <a:latin typeface="PingFang SC" panose="020B0400000000000000" pitchFamily="34" charset="-122"/>
                      <a:ea typeface="PingFang SC" panose="020B0400000000000000" pitchFamily="34" charset="-122"/>
                    </a:rPr>
                    <a:t> is unknown to us ! </a:t>
                  </a:r>
                  <a:endParaRPr lang="zh-CN" altLang="en-US" sz="2000" dirty="0">
                    <a:latin typeface="PingFang SC" panose="020B0400000000000000" pitchFamily="34" charset="-122"/>
                    <a:ea typeface="PingFang SC" panose="020B0400000000000000" pitchFamily="34" charset="-122"/>
                  </a:endParaRPr>
                </a:p>
              </p:txBody>
            </p:sp>
          </mc:Choice>
          <mc:Fallback xmlns="">
            <p:sp>
              <p:nvSpPr>
                <p:cNvPr id="109" name="文本框 108">
                  <a:extLst>
                    <a:ext uri="{FF2B5EF4-FFF2-40B4-BE49-F238E27FC236}">
                      <a16:creationId xmlns:a16="http://schemas.microsoft.com/office/drawing/2014/main" id="{D4A55F29-9067-7E83-B210-FCB7856B9E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3910" y="5501712"/>
                  <a:ext cx="4989871" cy="1079719"/>
                </a:xfrm>
                <a:prstGeom prst="rect">
                  <a:avLst/>
                </a:prstGeom>
                <a:blipFill>
                  <a:blip r:embed="rId21"/>
                  <a:stretch>
                    <a:fillRect b="-930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矩形 110">
              <a:extLst>
                <a:ext uri="{FF2B5EF4-FFF2-40B4-BE49-F238E27FC236}">
                  <a16:creationId xmlns:a16="http://schemas.microsoft.com/office/drawing/2014/main" id="{EDCF603E-1704-B1D2-EE6D-679FD2BAB648}"/>
                </a:ext>
              </a:extLst>
            </p:cNvPr>
            <p:cNvSpPr/>
            <p:nvPr/>
          </p:nvSpPr>
          <p:spPr>
            <a:xfrm>
              <a:off x="5665819" y="4131687"/>
              <a:ext cx="146207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9600" dirty="0">
                  <a:ln w="0"/>
                  <a:solidFill>
                    <a:srgbClr val="FF26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×</a:t>
              </a:r>
              <a:endParaRPr lang="zh-CN" altLang="en-US" sz="9600" b="0" cap="none" spc="0" dirty="0">
                <a:ln w="0"/>
                <a:solidFill>
                  <a:srgbClr val="FF2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C2F72593-53DE-2CD0-EB8B-AD7EE189F1EC}"/>
              </a:ext>
            </a:extLst>
          </p:cNvPr>
          <p:cNvGrpSpPr/>
          <p:nvPr/>
        </p:nvGrpSpPr>
        <p:grpSpPr>
          <a:xfrm>
            <a:off x="7403837" y="3296234"/>
            <a:ext cx="4694908" cy="1496991"/>
            <a:chOff x="7403837" y="3296234"/>
            <a:chExt cx="4694908" cy="1496991"/>
          </a:xfrm>
        </p:grpSpPr>
        <p:sp>
          <p:nvSpPr>
            <p:cNvPr id="116" name="矩形 115">
              <a:extLst>
                <a:ext uri="{FF2B5EF4-FFF2-40B4-BE49-F238E27FC236}">
                  <a16:creationId xmlns:a16="http://schemas.microsoft.com/office/drawing/2014/main" id="{097DA7CB-FBFA-BF6C-CDCE-0915F1E510D6}"/>
                </a:ext>
              </a:extLst>
            </p:cNvPr>
            <p:cNvSpPr/>
            <p:nvPr/>
          </p:nvSpPr>
          <p:spPr>
            <a:xfrm>
              <a:off x="7491510" y="3355270"/>
              <a:ext cx="4513678" cy="1437955"/>
            </a:xfrm>
            <a:prstGeom prst="rect">
              <a:avLst/>
            </a:prstGeom>
            <a:solidFill>
              <a:srgbClr val="FFECE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文本框 114">
              <a:extLst>
                <a:ext uri="{FF2B5EF4-FFF2-40B4-BE49-F238E27FC236}">
                  <a16:creationId xmlns:a16="http://schemas.microsoft.com/office/drawing/2014/main" id="{3F1AF533-1B94-3640-CE0E-0BDFC3EE20A1}"/>
                </a:ext>
              </a:extLst>
            </p:cNvPr>
            <p:cNvSpPr txBox="1"/>
            <p:nvPr/>
          </p:nvSpPr>
          <p:spPr>
            <a:xfrm>
              <a:off x="7403837" y="3296234"/>
              <a:ext cx="4694908" cy="1436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But we still have the </a:t>
              </a:r>
              <a:r>
                <a:rPr lang="en-US" altLang="zh-CN" sz="2000" b="1" dirty="0">
                  <a:solidFill>
                    <a:schemeClr val="accent1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trapdoor</a:t>
              </a:r>
              <a:r>
                <a:rPr lang="en-US" altLang="zh-CN" sz="2000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 and 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it is easy to generate re-encryption keys for the adversary.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E92F2D62-89BC-81D7-2E71-1977FA3EF3AB}"/>
              </a:ext>
            </a:extLst>
          </p:cNvPr>
          <p:cNvGrpSpPr/>
          <p:nvPr/>
        </p:nvGrpSpPr>
        <p:grpSpPr>
          <a:xfrm>
            <a:off x="7490410" y="5081876"/>
            <a:ext cx="4538018" cy="1436675"/>
            <a:chOff x="7490410" y="5081876"/>
            <a:chExt cx="4538018" cy="1436675"/>
          </a:xfrm>
        </p:grpSpPr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D19A201E-CA4F-1067-E891-4CDA2C478616}"/>
                </a:ext>
              </a:extLst>
            </p:cNvPr>
            <p:cNvSpPr/>
            <p:nvPr/>
          </p:nvSpPr>
          <p:spPr>
            <a:xfrm>
              <a:off x="7527431" y="5170255"/>
              <a:ext cx="4413280" cy="1309943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文本框 117">
              <a:extLst>
                <a:ext uri="{FF2B5EF4-FFF2-40B4-BE49-F238E27FC236}">
                  <a16:creationId xmlns:a16="http://schemas.microsoft.com/office/drawing/2014/main" id="{D9EE674A-34D7-B717-F465-05A54799FFEA}"/>
                </a:ext>
              </a:extLst>
            </p:cNvPr>
            <p:cNvSpPr txBox="1"/>
            <p:nvPr/>
          </p:nvSpPr>
          <p:spPr>
            <a:xfrm>
              <a:off x="7490410" y="5081876"/>
              <a:ext cx="4538018" cy="14366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This</a:t>
              </a:r>
              <a:r>
                <a:rPr lang="zh-CN" altLang="en-US" sz="2000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 </a:t>
              </a:r>
              <a:r>
                <a:rPr lang="en-US" altLang="zh-CN" sz="2000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design</a:t>
              </a:r>
              <a:r>
                <a:rPr lang="zh-CN" altLang="en-US" sz="2000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 </a:t>
              </a:r>
              <a:r>
                <a:rPr lang="en-US" altLang="zh-CN" sz="2000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helps</a:t>
              </a:r>
              <a:r>
                <a:rPr lang="zh-CN" altLang="en-US" sz="2000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 </a:t>
              </a:r>
              <a:r>
                <a:rPr lang="en-US" altLang="zh-CN" sz="2000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us</a:t>
              </a:r>
              <a:r>
                <a:rPr lang="zh-CN" altLang="en-US" sz="2000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 </a:t>
              </a:r>
              <a:r>
                <a:rPr lang="en-US" altLang="zh-CN" sz="2000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achieve</a:t>
              </a:r>
              <a:r>
                <a:rPr lang="zh-CN" altLang="en-US" sz="2000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 </a:t>
              </a:r>
              <a:r>
                <a:rPr lang="en-US" altLang="zh-CN" sz="2000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adaptive</a:t>
              </a:r>
              <a:r>
                <a:rPr lang="zh-CN" altLang="en-US" sz="2000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 </a:t>
              </a:r>
              <a:r>
                <a:rPr lang="en-US" altLang="zh-CN" sz="2000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security with a small tolerable loss of</a:t>
              </a:r>
              <a:r>
                <a:rPr lang="zh-CN" altLang="en-US" sz="2000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 </a:t>
              </a:r>
              <a:r>
                <a:rPr lang="en-US" altLang="zh-CN" sz="2000" b="1" dirty="0">
                  <a:solidFill>
                    <a:srgbClr val="00B050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poly(n)</a:t>
              </a:r>
              <a:r>
                <a:rPr lang="en-US" altLang="zh-CN" sz="2000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.</a:t>
              </a:r>
              <a:endParaRPr lang="zh-CN" altLang="en-US" sz="2000" dirty="0">
                <a:latin typeface="PingFang SC" panose="020B0400000000000000" pitchFamily="34" charset="-122"/>
                <a:ea typeface="PingFang SC" panose="020B0400000000000000" pitchFamily="34" charset="-122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FDBBD82C-3B2F-0CBE-2185-9E4205809E2D}"/>
              </a:ext>
            </a:extLst>
          </p:cNvPr>
          <p:cNvGrpSpPr/>
          <p:nvPr/>
        </p:nvGrpSpPr>
        <p:grpSpPr>
          <a:xfrm>
            <a:off x="6601136" y="2158601"/>
            <a:ext cx="1906619" cy="1123182"/>
            <a:chOff x="6601136" y="2158601"/>
            <a:chExt cx="1906619" cy="1123182"/>
          </a:xfrm>
        </p:grpSpPr>
        <p:cxnSp>
          <p:nvCxnSpPr>
            <p:cNvPr id="112" name="直接箭头连接符 111">
              <a:extLst>
                <a:ext uri="{FF2B5EF4-FFF2-40B4-BE49-F238E27FC236}">
                  <a16:creationId xmlns:a16="http://schemas.microsoft.com/office/drawing/2014/main" id="{85E0324C-4B49-1757-C0AA-A4D453475B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43935" y="2158601"/>
              <a:ext cx="795730" cy="1123182"/>
            </a:xfrm>
            <a:prstGeom prst="straightConnector1">
              <a:avLst/>
            </a:prstGeom>
            <a:ln w="1905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文本框 112">
              <a:extLst>
                <a:ext uri="{FF2B5EF4-FFF2-40B4-BE49-F238E27FC236}">
                  <a16:creationId xmlns:a16="http://schemas.microsoft.com/office/drawing/2014/main" id="{EAF7FF78-8FC5-8938-16BC-7481C2163708}"/>
                </a:ext>
              </a:extLst>
            </p:cNvPr>
            <p:cNvSpPr txBox="1"/>
            <p:nvPr/>
          </p:nvSpPr>
          <p:spPr>
            <a:xfrm>
              <a:off x="7207776" y="2550716"/>
              <a:ext cx="1299979" cy="418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b="1" dirty="0">
                  <a:solidFill>
                    <a:srgbClr val="92D050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Generate</a:t>
              </a:r>
              <a:endParaRPr lang="zh-CN" altLang="en-US" sz="16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endParaRPr>
            </a:p>
          </p:txBody>
        </p:sp>
        <p:sp>
          <p:nvSpPr>
            <p:cNvPr id="122" name="矩形 121">
              <a:extLst>
                <a:ext uri="{FF2B5EF4-FFF2-40B4-BE49-F238E27FC236}">
                  <a16:creationId xmlns:a16="http://schemas.microsoft.com/office/drawing/2014/main" id="{4C30C610-79A7-A418-C7EA-1A5B9A74FC08}"/>
                </a:ext>
              </a:extLst>
            </p:cNvPr>
            <p:cNvSpPr/>
            <p:nvPr/>
          </p:nvSpPr>
          <p:spPr>
            <a:xfrm>
              <a:off x="6601136" y="2223309"/>
              <a:ext cx="926295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CN" altLang="en-US" sz="4400" b="0" cap="none" spc="0" dirty="0">
                  <a:ln w="0"/>
                  <a:solidFill>
                    <a:srgbClr val="92D05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√</a:t>
              </a:r>
            </a:p>
          </p:txBody>
        </p:sp>
      </p:grpSp>
      <p:sp>
        <p:nvSpPr>
          <p:cNvPr id="125" name="标题 1">
            <a:extLst>
              <a:ext uri="{FF2B5EF4-FFF2-40B4-BE49-F238E27FC236}">
                <a16:creationId xmlns:a16="http://schemas.microsoft.com/office/drawing/2014/main" id="{27DA6D2F-7123-C186-3000-06DF75D3A133}"/>
              </a:ext>
            </a:extLst>
          </p:cNvPr>
          <p:cNvSpPr txBox="1">
            <a:spLocks/>
          </p:cNvSpPr>
          <p:nvPr/>
        </p:nvSpPr>
        <p:spPr>
          <a:xfrm>
            <a:off x="126551" y="195626"/>
            <a:ext cx="9356661" cy="737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To Achieve Adaptive Security</a:t>
            </a:r>
            <a:endParaRPr lang="zh-CN" altLang="en-US" sz="3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37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7">
            <a:extLst>
              <a:ext uri="{FF2B5EF4-FFF2-40B4-BE49-F238E27FC236}">
                <a16:creationId xmlns:a16="http://schemas.microsoft.com/office/drawing/2014/main" id="{025F2970-0340-9749-AFD1-1CBB81140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190"/>
            <a:ext cx="12192000" cy="806023"/>
          </a:xfrm>
          <a:prstGeom prst="rect">
            <a:avLst/>
          </a:prstGeom>
        </p:spPr>
      </p:pic>
      <p:sp>
        <p:nvSpPr>
          <p:cNvPr id="39" name="Rectangle 4">
            <a:extLst>
              <a:ext uri="{FF2B5EF4-FFF2-40B4-BE49-F238E27FC236}">
                <a16:creationId xmlns:a16="http://schemas.microsoft.com/office/drawing/2014/main" id="{C7E0297B-1149-1142-8B7F-DEDEE197E441}"/>
              </a:ext>
            </a:extLst>
          </p:cNvPr>
          <p:cNvSpPr/>
          <p:nvPr/>
        </p:nvSpPr>
        <p:spPr>
          <a:xfrm>
            <a:off x="0" y="6798129"/>
            <a:ext cx="12192000" cy="61560"/>
          </a:xfrm>
          <a:prstGeom prst="rect">
            <a:avLst/>
          </a:prstGeom>
          <a:solidFill>
            <a:srgbClr val="C81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标题 1">
            <a:extLst>
              <a:ext uri="{FF2B5EF4-FFF2-40B4-BE49-F238E27FC236}">
                <a16:creationId xmlns:a16="http://schemas.microsoft.com/office/drawing/2014/main" id="{27DA6D2F-7123-C186-3000-06DF75D3A133}"/>
              </a:ext>
            </a:extLst>
          </p:cNvPr>
          <p:cNvSpPr txBox="1">
            <a:spLocks/>
          </p:cNvSpPr>
          <p:nvPr/>
        </p:nvSpPr>
        <p:spPr>
          <a:xfrm>
            <a:off x="126551" y="195626"/>
            <a:ext cx="9356661" cy="737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FPRE for </a:t>
            </a:r>
            <a:r>
              <a:rPr lang="en-US" altLang="zh-CN" sz="3200" b="1" dirty="0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Bounded Linear Function</a:t>
            </a:r>
            <a:endParaRPr lang="zh-CN" altLang="en-US" sz="3200" b="1" dirty="0">
              <a:solidFill>
                <a:srgbClr val="FF000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26D165C-A94E-6CA9-4994-31B580A2D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26" y="3007431"/>
            <a:ext cx="3813841" cy="139105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9C258E8-FA5D-3E6B-46D6-14692DBCAC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208" y="4913002"/>
            <a:ext cx="3939202" cy="173864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42DAD46-E6C0-76ED-C34F-9B6E575DB5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1045" y="1417619"/>
            <a:ext cx="6639826" cy="2827439"/>
          </a:xfrm>
          <a:prstGeom prst="rect">
            <a:avLst/>
          </a:prstGeom>
        </p:spPr>
      </p:pic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5064394E-C5E6-4477-A3F9-57BC256B5AAD}"/>
              </a:ext>
            </a:extLst>
          </p:cNvPr>
          <p:cNvSpPr/>
          <p:nvPr/>
        </p:nvSpPr>
        <p:spPr>
          <a:xfrm>
            <a:off x="4849744" y="1063277"/>
            <a:ext cx="6723726" cy="3181782"/>
          </a:xfrm>
          <a:prstGeom prst="roundRect">
            <a:avLst>
              <a:gd name="adj" fmla="val 7232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168B839-9C74-504A-2D7D-703D0DD7C503}"/>
              </a:ext>
            </a:extLst>
          </p:cNvPr>
          <p:cNvSpPr txBox="1"/>
          <p:nvPr/>
        </p:nvSpPr>
        <p:spPr>
          <a:xfrm>
            <a:off x="379491" y="2586162"/>
            <a:ext cx="3081015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chemeClr val="accent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First-level encryption</a:t>
            </a:r>
            <a:endParaRPr lang="zh-CN" altLang="en-US" b="1" dirty="0">
              <a:solidFill>
                <a:schemeClr val="accent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83432609-06E4-3455-C8AE-870C2EAE9D5D}"/>
              </a:ext>
            </a:extLst>
          </p:cNvPr>
          <p:cNvCxnSpPr>
            <a:cxnSpLocks/>
          </p:cNvCxnSpPr>
          <p:nvPr/>
        </p:nvCxnSpPr>
        <p:spPr>
          <a:xfrm flipV="1">
            <a:off x="4689989" y="1197861"/>
            <a:ext cx="0" cy="5511932"/>
          </a:xfrm>
          <a:prstGeom prst="line">
            <a:avLst/>
          </a:prstGeom>
          <a:ln w="9525">
            <a:solidFill>
              <a:srgbClr val="FF0000">
                <a:alpha val="30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23F7013F-D14D-EB4A-59EC-96DEE68B8881}"/>
              </a:ext>
            </a:extLst>
          </p:cNvPr>
          <p:cNvSpPr txBox="1"/>
          <p:nvPr/>
        </p:nvSpPr>
        <p:spPr>
          <a:xfrm>
            <a:off x="564841" y="4445289"/>
            <a:ext cx="3081015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Second-level encryption</a:t>
            </a:r>
            <a:endParaRPr lang="zh-CN" altLang="en-US" b="1" dirty="0">
              <a:solidFill>
                <a:srgbClr val="C0000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F53C6A7-27F3-E3A4-8CF7-827E56A93A02}"/>
              </a:ext>
            </a:extLst>
          </p:cNvPr>
          <p:cNvSpPr txBox="1"/>
          <p:nvPr/>
        </p:nvSpPr>
        <p:spPr>
          <a:xfrm>
            <a:off x="4689990" y="1005763"/>
            <a:ext cx="4134462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chemeClr val="accent4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Re-Encryption Key Generation</a:t>
            </a:r>
            <a:endParaRPr lang="zh-CN" altLang="en-US" b="1" dirty="0">
              <a:solidFill>
                <a:schemeClr val="accent4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4636D784-6AC9-14FE-4D53-0013E19935F3}"/>
              </a:ext>
            </a:extLst>
          </p:cNvPr>
          <p:cNvSpPr/>
          <p:nvPr/>
        </p:nvSpPr>
        <p:spPr>
          <a:xfrm>
            <a:off x="6463254" y="3540868"/>
            <a:ext cx="340670" cy="337235"/>
          </a:xfrm>
          <a:prstGeom prst="roundRect">
            <a:avLst>
              <a:gd name="adj" fmla="val 9251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78572C9-5D2D-31F6-FEEA-FF8727ACB687}"/>
              </a:ext>
            </a:extLst>
          </p:cNvPr>
          <p:cNvSpPr txBox="1"/>
          <p:nvPr/>
        </p:nvSpPr>
        <p:spPr>
          <a:xfrm>
            <a:off x="7762542" y="3752520"/>
            <a:ext cx="3682206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Bounded linear function </a:t>
            </a:r>
            <a:endParaRPr lang="zh-CN" altLang="en-US" b="1" dirty="0">
              <a:solidFill>
                <a:srgbClr val="FF000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2176CAEA-B303-CF1E-7AB4-ADBBF460945F}"/>
              </a:ext>
            </a:extLst>
          </p:cNvPr>
          <p:cNvSpPr/>
          <p:nvPr/>
        </p:nvSpPr>
        <p:spPr>
          <a:xfrm>
            <a:off x="618525" y="3739757"/>
            <a:ext cx="3206223" cy="3535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8B28963-0DF4-D3FB-EBB3-CD68E4A71A61}"/>
              </a:ext>
            </a:extLst>
          </p:cNvPr>
          <p:cNvSpPr/>
          <p:nvPr/>
        </p:nvSpPr>
        <p:spPr>
          <a:xfrm>
            <a:off x="618525" y="5959749"/>
            <a:ext cx="3206223" cy="353580"/>
          </a:xfrm>
          <a:prstGeom prst="rect">
            <a:avLst/>
          </a:prstGeom>
          <a:solidFill>
            <a:srgbClr val="BE510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96E514C1-A1D6-8D92-AD80-C7FCE0D33493}"/>
              </a:ext>
            </a:extLst>
          </p:cNvPr>
          <p:cNvSpPr/>
          <p:nvPr/>
        </p:nvSpPr>
        <p:spPr>
          <a:xfrm>
            <a:off x="4954002" y="2880147"/>
            <a:ext cx="6490746" cy="344033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5C7DA308-1806-65D2-A51B-2DAF9B277DDA}"/>
              </a:ext>
            </a:extLst>
          </p:cNvPr>
          <p:cNvGrpSpPr/>
          <p:nvPr/>
        </p:nvGrpSpPr>
        <p:grpSpPr>
          <a:xfrm>
            <a:off x="782233" y="958460"/>
            <a:ext cx="2726586" cy="1598527"/>
            <a:chOff x="-24174" y="950511"/>
            <a:chExt cx="2726586" cy="1598527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DE45999-D76D-22E7-5347-3E4D1F977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4841" y="1442599"/>
              <a:ext cx="2137571" cy="1106439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1A061529-276B-AFE8-FB16-01D28632BE9D}"/>
                </a:ext>
              </a:extLst>
            </p:cNvPr>
            <p:cNvSpPr txBox="1"/>
            <p:nvPr/>
          </p:nvSpPr>
          <p:spPr>
            <a:xfrm>
              <a:off x="-24174" y="950511"/>
              <a:ext cx="2094945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b="1" dirty="0">
                  <a:solidFill>
                    <a:srgbClr val="92D050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Setup</a:t>
              </a:r>
              <a:endParaRPr lang="zh-CN" altLang="en-US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EE356420-75A2-E8AF-ED52-E67B415B8786}"/>
                </a:ext>
              </a:extLst>
            </p:cNvPr>
            <p:cNvSpPr/>
            <p:nvPr/>
          </p:nvSpPr>
          <p:spPr>
            <a:xfrm>
              <a:off x="609100" y="1807911"/>
              <a:ext cx="1559327" cy="353580"/>
            </a:xfrm>
            <a:prstGeom prst="rect">
              <a:avLst/>
            </a:prstGeom>
            <a:solidFill>
              <a:srgbClr val="92D05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D70FA58A-A3AA-FA37-AE90-918AB9656F80}"/>
                </a:ext>
              </a:extLst>
            </p:cNvPr>
            <p:cNvSpPr/>
            <p:nvPr/>
          </p:nvSpPr>
          <p:spPr>
            <a:xfrm>
              <a:off x="534981" y="1064096"/>
              <a:ext cx="2137571" cy="1479553"/>
            </a:xfrm>
            <a:prstGeom prst="roundRect">
              <a:avLst>
                <a:gd name="adj" fmla="val 9251"/>
              </a:avLst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5320E9F1-F598-9C6E-53D5-EC79C56D1288}"/>
              </a:ext>
            </a:extLst>
          </p:cNvPr>
          <p:cNvSpPr/>
          <p:nvPr/>
        </p:nvSpPr>
        <p:spPr>
          <a:xfrm>
            <a:off x="519733" y="2689529"/>
            <a:ext cx="3939201" cy="1760599"/>
          </a:xfrm>
          <a:prstGeom prst="roundRect">
            <a:avLst>
              <a:gd name="adj" fmla="val 9251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5A200F94-C88C-E899-E93D-BD8109EA77E4}"/>
              </a:ext>
            </a:extLst>
          </p:cNvPr>
          <p:cNvSpPr/>
          <p:nvPr/>
        </p:nvSpPr>
        <p:spPr>
          <a:xfrm>
            <a:off x="500482" y="4568433"/>
            <a:ext cx="3939202" cy="2043312"/>
          </a:xfrm>
          <a:prstGeom prst="roundRect">
            <a:avLst>
              <a:gd name="adj" fmla="val 9251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EB568AA2-50FB-B8F0-A335-2323BAEB178A}"/>
              </a:ext>
            </a:extLst>
          </p:cNvPr>
          <p:cNvCxnSpPr>
            <a:cxnSpLocks/>
          </p:cNvCxnSpPr>
          <p:nvPr/>
        </p:nvCxnSpPr>
        <p:spPr>
          <a:xfrm>
            <a:off x="6759677" y="3878103"/>
            <a:ext cx="1396178" cy="14582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D2BF4008-435C-3653-5D21-DAB4516CFE95}"/>
              </a:ext>
            </a:extLst>
          </p:cNvPr>
          <p:cNvGrpSpPr/>
          <p:nvPr/>
        </p:nvGrpSpPr>
        <p:grpSpPr>
          <a:xfrm>
            <a:off x="5786285" y="4510510"/>
            <a:ext cx="4945623" cy="2076617"/>
            <a:chOff x="4689989" y="4475609"/>
            <a:chExt cx="4945623" cy="2076617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1A3E7A47-8981-D071-4010-6D2211D65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54233" y="4934517"/>
              <a:ext cx="4469836" cy="1617709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E08D1C2A-6D97-AFA1-0EDE-A8D008C2FA11}"/>
                </a:ext>
              </a:extLst>
            </p:cNvPr>
            <p:cNvSpPr txBox="1"/>
            <p:nvPr/>
          </p:nvSpPr>
          <p:spPr>
            <a:xfrm>
              <a:off x="4689989" y="4475609"/>
              <a:ext cx="2369570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b="1" dirty="0">
                  <a:solidFill>
                    <a:schemeClr val="accent4">
                      <a:lumMod val="75000"/>
                    </a:schemeClr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Re-Encryption</a:t>
              </a:r>
              <a:endParaRPr lang="zh-CN" altLang="en-US" b="1" dirty="0">
                <a:solidFill>
                  <a:schemeClr val="accent4">
                    <a:lumMod val="75000"/>
                  </a:schemeClr>
                </a:solidFill>
                <a:latin typeface="PingFang SC" panose="020B0400000000000000" pitchFamily="34" charset="-122"/>
                <a:ea typeface="PingFang SC" panose="020B0400000000000000" pitchFamily="34" charset="-122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F88619EB-2421-026E-0A60-71678756EAE3}"/>
                </a:ext>
              </a:extLst>
            </p:cNvPr>
            <p:cNvSpPr/>
            <p:nvPr/>
          </p:nvSpPr>
          <p:spPr>
            <a:xfrm>
              <a:off x="5054233" y="5780645"/>
              <a:ext cx="3204864" cy="362619"/>
            </a:xfrm>
            <a:prstGeom prst="rect">
              <a:avLst/>
            </a:prstGeom>
            <a:solidFill>
              <a:schemeClr val="accent4">
                <a:lumMod val="7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EB580367-0180-ACC7-596B-23DDE8458227}"/>
                </a:ext>
              </a:extLst>
            </p:cNvPr>
            <p:cNvSpPr/>
            <p:nvPr/>
          </p:nvSpPr>
          <p:spPr>
            <a:xfrm>
              <a:off x="4849744" y="4554161"/>
              <a:ext cx="4785868" cy="1998065"/>
            </a:xfrm>
            <a:prstGeom prst="roundRect">
              <a:avLst>
                <a:gd name="adj" fmla="val 7232"/>
              </a:avLst>
            </a:prstGeom>
            <a:noFill/>
            <a:ln>
              <a:solidFill>
                <a:srgbClr val="BF9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95620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图片 66">
            <a:extLst>
              <a:ext uri="{FF2B5EF4-FFF2-40B4-BE49-F238E27FC236}">
                <a16:creationId xmlns:a16="http://schemas.microsoft.com/office/drawing/2014/main" id="{D7A8CD7A-5652-62B9-4F4F-96EC3E7E5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647" y="4085016"/>
            <a:ext cx="448566" cy="518472"/>
          </a:xfrm>
          <a:prstGeom prst="rect">
            <a:avLst/>
          </a:prstGeom>
        </p:spPr>
      </p:pic>
      <p:pic>
        <p:nvPicPr>
          <p:cNvPr id="38" name="Picture 17">
            <a:extLst>
              <a:ext uri="{FF2B5EF4-FFF2-40B4-BE49-F238E27FC236}">
                <a16:creationId xmlns:a16="http://schemas.microsoft.com/office/drawing/2014/main" id="{025F2970-0340-9749-AFD1-1CBB81140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5190"/>
            <a:ext cx="12192000" cy="80602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6ECD84D-6D98-466B-AFBA-4673C0996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538" y="225382"/>
            <a:ext cx="5773295" cy="737176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FPRE for </a:t>
            </a:r>
            <a:r>
              <a:rPr lang="en-US" altLang="zh-CN" sz="3200" b="1" dirty="0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Deletion Function</a:t>
            </a:r>
            <a:endParaRPr lang="zh-CN" altLang="en-US" sz="3200" b="1" dirty="0">
              <a:solidFill>
                <a:srgbClr val="FF000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03" name="Rectangle 4">
            <a:extLst>
              <a:ext uri="{FF2B5EF4-FFF2-40B4-BE49-F238E27FC236}">
                <a16:creationId xmlns:a16="http://schemas.microsoft.com/office/drawing/2014/main" id="{D522B13B-A0D4-415F-1689-88ACC235968C}"/>
              </a:ext>
            </a:extLst>
          </p:cNvPr>
          <p:cNvSpPr/>
          <p:nvPr/>
        </p:nvSpPr>
        <p:spPr>
          <a:xfrm>
            <a:off x="0" y="6798129"/>
            <a:ext cx="12192000" cy="61560"/>
          </a:xfrm>
          <a:prstGeom prst="rect">
            <a:avLst/>
          </a:prstGeom>
          <a:solidFill>
            <a:srgbClr val="C81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B9E0579-62AB-0ECF-6A85-1E3358ABC5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172" y="2102987"/>
            <a:ext cx="1000422" cy="100042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E97A4CF-0D1E-1D4C-C25B-5761E5D54026}"/>
              </a:ext>
            </a:extLst>
          </p:cNvPr>
          <p:cNvSpPr txBox="1"/>
          <p:nvPr/>
        </p:nvSpPr>
        <p:spPr>
          <a:xfrm>
            <a:off x="1382172" y="3103409"/>
            <a:ext cx="917866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Boss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8A3E9C2-AE15-627B-1C3E-C295CC61B1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226" y="2234567"/>
            <a:ext cx="901700" cy="9017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C400309-08EF-310D-F25C-535982F79538}"/>
              </a:ext>
            </a:extLst>
          </p:cNvPr>
          <p:cNvSpPr txBox="1"/>
          <p:nvPr/>
        </p:nvSpPr>
        <p:spPr>
          <a:xfrm>
            <a:off x="9524146" y="3092437"/>
            <a:ext cx="1210678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Secretary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9CA846A-7A67-19B5-0D4E-96038E619E16}"/>
              </a:ext>
            </a:extLst>
          </p:cNvPr>
          <p:cNvSpPr txBox="1"/>
          <p:nvPr/>
        </p:nvSpPr>
        <p:spPr>
          <a:xfrm>
            <a:off x="5587795" y="3156845"/>
            <a:ext cx="917866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Proxy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D939461-E9F3-4F89-072D-840F1EDFEB7D}"/>
              </a:ext>
            </a:extLst>
          </p:cNvPr>
          <p:cNvGrpSpPr/>
          <p:nvPr/>
        </p:nvGrpSpPr>
        <p:grpSpPr>
          <a:xfrm rot="20959866">
            <a:off x="6396355" y="2302494"/>
            <a:ext cx="2330577" cy="468606"/>
            <a:chOff x="3277949" y="2751970"/>
            <a:chExt cx="2409081" cy="468606"/>
          </a:xfrm>
        </p:grpSpPr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EB752F60-723B-57E5-40D8-6C638824DAAE}"/>
                </a:ext>
              </a:extLst>
            </p:cNvPr>
            <p:cNvCxnSpPr>
              <a:cxnSpLocks/>
            </p:cNvCxnSpPr>
            <p:nvPr/>
          </p:nvCxnSpPr>
          <p:spPr>
            <a:xfrm rot="640134">
              <a:off x="3365537" y="3220576"/>
              <a:ext cx="21676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FB38D456-D799-876E-AC6C-F584162DC816}"/>
                </a:ext>
              </a:extLst>
            </p:cNvPr>
            <p:cNvSpPr txBox="1"/>
            <p:nvPr/>
          </p:nvSpPr>
          <p:spPr>
            <a:xfrm rot="619446">
              <a:off x="3277949" y="2751970"/>
              <a:ext cx="2409081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Re-encryption</a:t>
              </a:r>
              <a:endPara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219C029E-2C3E-66A1-0DEC-1301B493C2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002" y="2109278"/>
            <a:ext cx="1071086" cy="1071086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E009485D-1EB8-AB55-2D8C-2F85555371A5}"/>
              </a:ext>
            </a:extLst>
          </p:cNvPr>
          <p:cNvSpPr txBox="1"/>
          <p:nvPr/>
        </p:nvSpPr>
        <p:spPr>
          <a:xfrm>
            <a:off x="8575507" y="3122170"/>
            <a:ext cx="1098094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Work File</a:t>
            </a:r>
            <a:endParaRPr lang="zh-CN" altLang="en-US" sz="1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25638C1E-E963-821F-FA01-8E3B9A2D3148}"/>
              </a:ext>
            </a:extLst>
          </p:cNvPr>
          <p:cNvGrpSpPr/>
          <p:nvPr/>
        </p:nvGrpSpPr>
        <p:grpSpPr>
          <a:xfrm rot="20959866">
            <a:off x="3333800" y="2354818"/>
            <a:ext cx="2330577" cy="468606"/>
            <a:chOff x="3277948" y="2751970"/>
            <a:chExt cx="2409081" cy="468606"/>
          </a:xfrm>
        </p:grpSpPr>
        <p:cxnSp>
          <p:nvCxnSpPr>
            <p:cNvPr id="45" name="直接箭头连接符 44">
              <a:extLst>
                <a:ext uri="{FF2B5EF4-FFF2-40B4-BE49-F238E27FC236}">
                  <a16:creationId xmlns:a16="http://schemas.microsoft.com/office/drawing/2014/main" id="{8738E577-C6D2-C45C-B805-DB49A6DA1581}"/>
                </a:ext>
              </a:extLst>
            </p:cNvPr>
            <p:cNvCxnSpPr>
              <a:cxnSpLocks/>
            </p:cNvCxnSpPr>
            <p:nvPr/>
          </p:nvCxnSpPr>
          <p:spPr>
            <a:xfrm rot="640134">
              <a:off x="3365537" y="3220576"/>
              <a:ext cx="21676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A3279DFE-51DA-FE91-1D90-2D10E3DF855E}"/>
                </a:ext>
              </a:extLst>
            </p:cNvPr>
            <p:cNvSpPr txBox="1"/>
            <p:nvPr/>
          </p:nvSpPr>
          <p:spPr>
            <a:xfrm rot="619446">
              <a:off x="3277948" y="2751970"/>
              <a:ext cx="2409081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Forward the work</a:t>
              </a:r>
              <a:endPara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AF2EAE80-4868-2282-4DA4-DA2243F397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382" y="2392826"/>
            <a:ext cx="805818" cy="751337"/>
          </a:xfrm>
          <a:prstGeom prst="rect">
            <a:avLst/>
          </a:prstGeom>
        </p:spPr>
      </p:pic>
      <p:sp>
        <p:nvSpPr>
          <p:cNvPr id="50" name="矩形标注 36">
            <a:extLst>
              <a:ext uri="{FF2B5EF4-FFF2-40B4-BE49-F238E27FC236}">
                <a16:creationId xmlns:a16="http://schemas.microsoft.com/office/drawing/2014/main" id="{008A7CD6-AC20-A621-14B9-001B0415E5C2}"/>
              </a:ext>
            </a:extLst>
          </p:cNvPr>
          <p:cNvSpPr/>
          <p:nvPr/>
        </p:nvSpPr>
        <p:spPr>
          <a:xfrm>
            <a:off x="308075" y="1418840"/>
            <a:ext cx="1101071" cy="590192"/>
          </a:xfrm>
          <a:prstGeom prst="wedgeRectCallout">
            <a:avLst>
              <a:gd name="adj1" fmla="val 67220"/>
              <a:gd name="adj2" fmla="val 66978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I am on vacation</a:t>
            </a:r>
            <a:endParaRPr kumimoji="1"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1" name="矩形标注 36">
            <a:extLst>
              <a:ext uri="{FF2B5EF4-FFF2-40B4-BE49-F238E27FC236}">
                <a16:creationId xmlns:a16="http://schemas.microsoft.com/office/drawing/2014/main" id="{D6BBB3A7-4CCA-9B30-FC86-39B109D24996}"/>
              </a:ext>
            </a:extLst>
          </p:cNvPr>
          <p:cNvSpPr/>
          <p:nvPr/>
        </p:nvSpPr>
        <p:spPr>
          <a:xfrm flipH="1">
            <a:off x="10600881" y="1552963"/>
            <a:ext cx="1163049" cy="590192"/>
          </a:xfrm>
          <a:prstGeom prst="wedgeRectCallout">
            <a:avLst>
              <a:gd name="adj1" fmla="val 67220"/>
              <a:gd name="adj2" fmla="val 66978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>
                <a:solidFill>
                  <a:schemeClr val="accent2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I will handle it </a:t>
            </a:r>
            <a:endParaRPr kumimoji="1" lang="zh-CN" altLang="en-US" sz="1600" b="1" dirty="0">
              <a:solidFill>
                <a:schemeClr val="accent2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E15608E1-2C36-96CA-15E5-AC679A47A126}"/>
              </a:ext>
            </a:extLst>
          </p:cNvPr>
          <p:cNvGrpSpPr/>
          <p:nvPr/>
        </p:nvGrpSpPr>
        <p:grpSpPr>
          <a:xfrm>
            <a:off x="2775238" y="1221213"/>
            <a:ext cx="2638701" cy="985446"/>
            <a:chOff x="5622932" y="3838193"/>
            <a:chExt cx="2294335" cy="748491"/>
          </a:xfrm>
        </p:grpSpPr>
        <p:sp>
          <p:nvSpPr>
            <p:cNvPr id="53" name="思想气泡: 云 52">
              <a:extLst>
                <a:ext uri="{FF2B5EF4-FFF2-40B4-BE49-F238E27FC236}">
                  <a16:creationId xmlns:a16="http://schemas.microsoft.com/office/drawing/2014/main" id="{D3026600-D962-1A22-66AC-2074887D1CCD}"/>
                </a:ext>
              </a:extLst>
            </p:cNvPr>
            <p:cNvSpPr/>
            <p:nvPr/>
          </p:nvSpPr>
          <p:spPr>
            <a:xfrm>
              <a:off x="5622932" y="3838193"/>
              <a:ext cx="2294335" cy="748491"/>
            </a:xfrm>
            <a:prstGeom prst="cloudCallout">
              <a:avLst>
                <a:gd name="adj1" fmla="val -62739"/>
                <a:gd name="adj2" fmla="val 48382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5164DCFE-05A6-CFF3-703F-4E1160251771}"/>
                </a:ext>
              </a:extLst>
            </p:cNvPr>
            <p:cNvSpPr txBox="1"/>
            <p:nvPr/>
          </p:nvSpPr>
          <p:spPr>
            <a:xfrm>
              <a:off x="5740764" y="3993683"/>
              <a:ext cx="1958947" cy="444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There also exists works </a:t>
              </a:r>
              <a:r>
                <a:rPr lang="en-US" altLang="zh-CN" sz="1600" b="1" dirty="0">
                  <a:solidFill>
                    <a:srgbClr val="FF0000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not for her</a:t>
              </a:r>
              <a:endParaRPr lang="zh-CN" altLang="en-US" sz="1600" dirty="0">
                <a:latin typeface="PingFang SC" panose="020B0400000000000000" pitchFamily="34" charset="-122"/>
                <a:ea typeface="PingFang SC" panose="020B0400000000000000" pitchFamily="34" charset="-122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EC68C62C-41B7-1E21-5A76-EE6ABB15F053}"/>
              </a:ext>
            </a:extLst>
          </p:cNvPr>
          <p:cNvGrpSpPr/>
          <p:nvPr/>
        </p:nvGrpSpPr>
        <p:grpSpPr>
          <a:xfrm>
            <a:off x="2520420" y="2347893"/>
            <a:ext cx="805087" cy="701299"/>
            <a:chOff x="2566987" y="3130532"/>
            <a:chExt cx="805087" cy="701299"/>
          </a:xfrm>
        </p:grpSpPr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AD0855B9-8539-A5F0-375C-FE52F79F2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6987" y="3130532"/>
              <a:ext cx="752151" cy="701299"/>
            </a:xfrm>
            <a:prstGeom prst="rect">
              <a:avLst/>
            </a:prstGeom>
          </p:spPr>
        </p:pic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1D6D3D57-90FC-5571-8CA6-804323A9BECB}"/>
                </a:ext>
              </a:extLst>
            </p:cNvPr>
            <p:cNvSpPr txBox="1"/>
            <p:nvPr/>
          </p:nvSpPr>
          <p:spPr>
            <a:xfrm>
              <a:off x="2638408" y="3167179"/>
              <a:ext cx="73366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ea typeface="PingFang SC" panose="020B0400000000000000" pitchFamily="34" charset="-122"/>
                </a:rPr>
                <a:t>--</a:t>
              </a:r>
              <a:endParaRPr lang="zh-CN" altLang="en-US" sz="2400" dirty="0"/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44F8FED6-C89C-AC24-B369-A6E3E5A500F0}"/>
              </a:ext>
            </a:extLst>
          </p:cNvPr>
          <p:cNvGrpSpPr/>
          <p:nvPr/>
        </p:nvGrpSpPr>
        <p:grpSpPr>
          <a:xfrm>
            <a:off x="2656944" y="2998700"/>
            <a:ext cx="2826112" cy="2715858"/>
            <a:chOff x="2703511" y="3916760"/>
            <a:chExt cx="2826112" cy="2715858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7639374D-DBC4-F336-8EE4-F9535B15C85C}"/>
                </a:ext>
              </a:extLst>
            </p:cNvPr>
            <p:cNvGrpSpPr/>
            <p:nvPr/>
          </p:nvGrpSpPr>
          <p:grpSpPr>
            <a:xfrm>
              <a:off x="3356924" y="4522465"/>
              <a:ext cx="1809792" cy="1779603"/>
              <a:chOff x="2566987" y="3130532"/>
              <a:chExt cx="752151" cy="701299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B203FA07-B154-4649-A6F4-61B83927BF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6987" y="3130532"/>
                <a:ext cx="752151" cy="701299"/>
              </a:xfrm>
              <a:prstGeom prst="rect">
                <a:avLst/>
              </a:prstGeom>
            </p:spPr>
          </p:pic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CE79C1A-2026-E072-49B9-3E629F65A94C}"/>
                  </a:ext>
                </a:extLst>
              </p:cNvPr>
              <p:cNvSpPr txBox="1"/>
              <p:nvPr/>
            </p:nvSpPr>
            <p:spPr>
              <a:xfrm>
                <a:off x="2684070" y="3197946"/>
                <a:ext cx="230697" cy="4002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6000" b="1" dirty="0">
                    <a:solidFill>
                      <a:srgbClr val="FF0000"/>
                    </a:solidFill>
                    <a:ea typeface="PingFang SC" panose="020B0400000000000000" pitchFamily="34" charset="-122"/>
                  </a:rPr>
                  <a:t>-</a:t>
                </a:r>
                <a:endParaRPr lang="zh-CN" altLang="en-US" sz="6000" dirty="0"/>
              </a:p>
            </p:txBody>
          </p:sp>
        </p:grpSp>
        <p:sp>
          <p:nvSpPr>
            <p:cNvPr id="13" name="圆: 空心 12">
              <a:extLst>
                <a:ext uri="{FF2B5EF4-FFF2-40B4-BE49-F238E27FC236}">
                  <a16:creationId xmlns:a16="http://schemas.microsoft.com/office/drawing/2014/main" id="{533EB270-6F9A-B7CD-216B-32360F4E7F3B}"/>
                </a:ext>
              </a:extLst>
            </p:cNvPr>
            <p:cNvSpPr/>
            <p:nvPr/>
          </p:nvSpPr>
          <p:spPr>
            <a:xfrm>
              <a:off x="2703511" y="3916760"/>
              <a:ext cx="2826112" cy="2715858"/>
            </a:xfrm>
            <a:prstGeom prst="donut">
              <a:avLst>
                <a:gd name="adj" fmla="val 348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流程图: 接点 13">
            <a:extLst>
              <a:ext uri="{FF2B5EF4-FFF2-40B4-BE49-F238E27FC236}">
                <a16:creationId xmlns:a16="http://schemas.microsoft.com/office/drawing/2014/main" id="{E83B0994-4392-9A2A-C616-0FEB7F33D082}"/>
              </a:ext>
            </a:extLst>
          </p:cNvPr>
          <p:cNvSpPr/>
          <p:nvPr/>
        </p:nvSpPr>
        <p:spPr>
          <a:xfrm>
            <a:off x="2675466" y="2481326"/>
            <a:ext cx="347134" cy="311557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350ABB13-C813-E887-9B25-1B7A44F4C6B7}"/>
              </a:ext>
            </a:extLst>
          </p:cNvPr>
          <p:cNvCxnSpPr>
            <a:cxnSpLocks/>
            <a:stCxn id="14" idx="5"/>
            <a:endCxn id="24" idx="1"/>
          </p:cNvCxnSpPr>
          <p:nvPr/>
        </p:nvCxnSpPr>
        <p:spPr>
          <a:xfrm>
            <a:off x="2971763" y="2747257"/>
            <a:ext cx="793518" cy="130333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流程图: 接点 23">
            <a:extLst>
              <a:ext uri="{FF2B5EF4-FFF2-40B4-BE49-F238E27FC236}">
                <a16:creationId xmlns:a16="http://schemas.microsoft.com/office/drawing/2014/main" id="{5F649623-B40E-38E7-26E7-175B327EA239}"/>
              </a:ext>
            </a:extLst>
          </p:cNvPr>
          <p:cNvSpPr/>
          <p:nvPr/>
        </p:nvSpPr>
        <p:spPr>
          <a:xfrm>
            <a:off x="3633788" y="3925096"/>
            <a:ext cx="897887" cy="856965"/>
          </a:xfrm>
          <a:prstGeom prst="flowChartConnec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3F36D45E-D0CF-4778-9829-69F50D82DBCC}"/>
                  </a:ext>
                </a:extLst>
              </p:cNvPr>
              <p:cNvSpPr txBox="1"/>
              <p:nvPr/>
            </p:nvSpPr>
            <p:spPr>
              <a:xfrm>
                <a:off x="4805371" y="4176527"/>
                <a:ext cx="37565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3F36D45E-D0CF-4778-9829-69F50D82D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371" y="4176527"/>
                <a:ext cx="375659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54EC8288-DFC5-102B-65E6-840776F334B8}"/>
              </a:ext>
            </a:extLst>
          </p:cNvPr>
          <p:cNvCxnSpPr>
            <a:cxnSpLocks/>
          </p:cNvCxnSpPr>
          <p:nvPr/>
        </p:nvCxnSpPr>
        <p:spPr>
          <a:xfrm>
            <a:off x="4646473" y="4371878"/>
            <a:ext cx="108122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578F6BBA-0D64-506F-9EF1-D2810221EA6B}"/>
              </a:ext>
            </a:extLst>
          </p:cNvPr>
          <p:cNvSpPr txBox="1"/>
          <p:nvPr/>
        </p:nvSpPr>
        <p:spPr>
          <a:xfrm>
            <a:off x="3998191" y="3785149"/>
            <a:ext cx="555093" cy="1015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6000" b="1" dirty="0">
                <a:solidFill>
                  <a:srgbClr val="FF0000"/>
                </a:solidFill>
                <a:ea typeface="PingFang SC" panose="020B0400000000000000" pitchFamily="34" charset="-122"/>
              </a:rPr>
              <a:t>-</a:t>
            </a:r>
            <a:endParaRPr lang="zh-CN" altLang="en-US" sz="6000" dirty="0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2126C04A-DB97-C4A9-8AEA-66408432C937}"/>
              </a:ext>
            </a:extLst>
          </p:cNvPr>
          <p:cNvSpPr txBox="1"/>
          <p:nvPr/>
        </p:nvSpPr>
        <p:spPr>
          <a:xfrm>
            <a:off x="2347326" y="3095486"/>
            <a:ext cx="1098094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Work File</a:t>
            </a:r>
            <a:endParaRPr lang="zh-CN" altLang="en-US" sz="1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33C8CFDD-FA01-52F9-BA6E-272B9BF349F3}"/>
              </a:ext>
            </a:extLst>
          </p:cNvPr>
          <p:cNvSpPr/>
          <p:nvPr/>
        </p:nvSpPr>
        <p:spPr>
          <a:xfrm>
            <a:off x="5727699" y="4210289"/>
            <a:ext cx="1871133" cy="33556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4AD2A1AA-4F68-A1C6-2A05-913C44DCD521}"/>
              </a:ext>
            </a:extLst>
          </p:cNvPr>
          <p:cNvSpPr/>
          <p:nvPr/>
        </p:nvSpPr>
        <p:spPr>
          <a:xfrm>
            <a:off x="3547767" y="4263314"/>
            <a:ext cx="1089912" cy="2034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4639BB6-11FE-DE5C-DC59-FFD53D4485F1}"/>
                  </a:ext>
                </a:extLst>
              </p:cNvPr>
              <p:cNvSpPr txBox="1"/>
              <p:nvPr/>
            </p:nvSpPr>
            <p:spPr>
              <a:xfrm>
                <a:off x="5286254" y="3534385"/>
                <a:ext cx="1548581" cy="3851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𝑟𝑘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𝐵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→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𝑆</m:t>
                          </m:r>
                        </m:sub>
                        <m:sup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𝑴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4639BB6-11FE-DE5C-DC59-FFD53D448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254" y="3534385"/>
                <a:ext cx="1548581" cy="3851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BC723975-34AA-5227-32F0-3055DADC8DE6}"/>
                  </a:ext>
                </a:extLst>
              </p:cNvPr>
              <p:cNvSpPr txBox="1"/>
              <p:nvPr/>
            </p:nvSpPr>
            <p:spPr>
              <a:xfrm>
                <a:off x="2688539" y="5366214"/>
                <a:ext cx="154858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BC723975-34AA-5227-32F0-3055DADC8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539" y="5366214"/>
                <a:ext cx="1548581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图片 31">
            <a:extLst>
              <a:ext uri="{FF2B5EF4-FFF2-40B4-BE49-F238E27FC236}">
                <a16:creationId xmlns:a16="http://schemas.microsoft.com/office/drawing/2014/main" id="{D2DBC376-B46E-0D2F-F9B0-37A0DEE4294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684" y="4985155"/>
            <a:ext cx="1219200" cy="1219200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522F0393-1B22-C405-CB14-2F35616C27BA}"/>
              </a:ext>
            </a:extLst>
          </p:cNvPr>
          <p:cNvSpPr/>
          <p:nvPr/>
        </p:nvSpPr>
        <p:spPr>
          <a:xfrm>
            <a:off x="4439192" y="5470138"/>
            <a:ext cx="228490" cy="2335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19F927D5-3625-C99E-3CB5-1B16DD68A994}"/>
              </a:ext>
            </a:extLst>
          </p:cNvPr>
          <p:cNvCxnSpPr>
            <a:cxnSpLocks/>
          </p:cNvCxnSpPr>
          <p:nvPr/>
        </p:nvCxnSpPr>
        <p:spPr>
          <a:xfrm>
            <a:off x="4667682" y="5583259"/>
            <a:ext cx="1350152" cy="364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3A20D4C8-A8D3-E689-4614-9C7D05F90EE2}"/>
                  </a:ext>
                </a:extLst>
              </p:cNvPr>
              <p:cNvSpPr txBox="1"/>
              <p:nvPr/>
            </p:nvSpPr>
            <p:spPr>
              <a:xfrm>
                <a:off x="6219383" y="5026720"/>
                <a:ext cx="1267835" cy="1231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zh-CN" sz="1600" b="1" dirty="0"/>
                  <a:t>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CN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altLang="zh-CN" sz="16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altLang="zh-CN" sz="16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CN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altLang="zh-CN" sz="16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altLang="zh-CN" sz="1600" b="1" dirty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3A20D4C8-A8D3-E689-4614-9C7D05F90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383" y="5026720"/>
                <a:ext cx="1267835" cy="1231106"/>
              </a:xfrm>
              <a:prstGeom prst="rect">
                <a:avLst/>
              </a:prstGeom>
              <a:blipFill>
                <a:blip r:embed="rId13"/>
                <a:stretch>
                  <a:fillRect l="-481" r="-9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矩形 42">
            <a:extLst>
              <a:ext uri="{FF2B5EF4-FFF2-40B4-BE49-F238E27FC236}">
                <a16:creationId xmlns:a16="http://schemas.microsoft.com/office/drawing/2014/main" id="{BE75D052-DFD3-7A41-EB48-63953224B950}"/>
              </a:ext>
            </a:extLst>
          </p:cNvPr>
          <p:cNvSpPr/>
          <p:nvPr/>
        </p:nvSpPr>
        <p:spPr>
          <a:xfrm>
            <a:off x="6209076" y="5003675"/>
            <a:ext cx="1288447" cy="12311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B3D0C52F-61BE-D69E-F126-05AE61D64C04}"/>
              </a:ext>
            </a:extLst>
          </p:cNvPr>
          <p:cNvSpPr txBox="1"/>
          <p:nvPr/>
        </p:nvSpPr>
        <p:spPr>
          <a:xfrm>
            <a:off x="4392096" y="5247014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7D4827AE-3389-EF6F-EA77-9CD9E21E55F2}"/>
              </a:ext>
            </a:extLst>
          </p:cNvPr>
          <p:cNvSpPr txBox="1"/>
          <p:nvPr/>
        </p:nvSpPr>
        <p:spPr>
          <a:xfrm>
            <a:off x="4448019" y="5301809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CB46583C-5D4C-862D-C20D-3180BB2EEEF5}"/>
                  </a:ext>
                </a:extLst>
              </p:cNvPr>
              <p:cNvSpPr txBox="1"/>
              <p:nvPr/>
            </p:nvSpPr>
            <p:spPr>
              <a:xfrm>
                <a:off x="7891334" y="3764366"/>
                <a:ext cx="1267835" cy="1231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                      </m:t>
                      </m:r>
                    </m:oMath>
                  </m:oMathPara>
                </a14:m>
                <a:endParaRPr lang="en-US" altLang="zh-CN" sz="1600" b="1" dirty="0"/>
              </a:p>
              <a:p>
                <a:r>
                  <a:rPr lang="en-US" altLang="zh-CN" sz="16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1600" b="1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zh-CN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endParaRPr lang="en-US" altLang="zh-CN" sz="16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           </m:t>
                      </m:r>
                    </m:oMath>
                  </m:oMathPara>
                </a14:m>
                <a:endParaRPr lang="en-US" altLang="zh-CN" sz="16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                 </m:t>
                      </m:r>
                      <m:r>
                        <a:rPr lang="en-US" altLang="zh-CN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     </m:t>
                      </m:r>
                    </m:oMath>
                  </m:oMathPara>
                </a14:m>
                <a:endParaRPr lang="en-US" altLang="zh-CN" sz="16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                       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altLang="zh-CN" sz="1600" b="1" dirty="0"/>
              </a:p>
            </p:txBody>
          </p:sp>
        </mc:Choice>
        <mc:Fallback xmlns="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CB46583C-5D4C-862D-C20D-3180BB2EE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1334" y="3764366"/>
                <a:ext cx="1267835" cy="1231106"/>
              </a:xfrm>
              <a:prstGeom prst="rect">
                <a:avLst/>
              </a:prstGeom>
              <a:blipFill>
                <a:blip r:embed="rId14"/>
                <a:stretch>
                  <a:fillRect r="-966" b="-4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矩形 65">
            <a:extLst>
              <a:ext uri="{FF2B5EF4-FFF2-40B4-BE49-F238E27FC236}">
                <a16:creationId xmlns:a16="http://schemas.microsoft.com/office/drawing/2014/main" id="{0F5D4C43-0807-E9F6-D77E-91981FD0A643}"/>
              </a:ext>
            </a:extLst>
          </p:cNvPr>
          <p:cNvSpPr/>
          <p:nvPr/>
        </p:nvSpPr>
        <p:spPr>
          <a:xfrm>
            <a:off x="7881027" y="3741321"/>
            <a:ext cx="1288447" cy="123110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38A36E3D-599F-13BD-A972-9AA9E7CF56DC}"/>
                  </a:ext>
                </a:extLst>
              </p:cNvPr>
              <p:cNvSpPr txBox="1"/>
              <p:nvPr/>
            </p:nvSpPr>
            <p:spPr>
              <a:xfrm>
                <a:off x="9566444" y="4174245"/>
                <a:ext cx="205844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38A36E3D-599F-13BD-A972-9AA9E7CF5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6444" y="4174245"/>
                <a:ext cx="205844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矩形 69">
            <a:extLst>
              <a:ext uri="{FF2B5EF4-FFF2-40B4-BE49-F238E27FC236}">
                <a16:creationId xmlns:a16="http://schemas.microsoft.com/office/drawing/2014/main" id="{9FBFF96D-83F1-620F-D56F-66A40A6C3716}"/>
              </a:ext>
            </a:extLst>
          </p:cNvPr>
          <p:cNvSpPr/>
          <p:nvPr/>
        </p:nvSpPr>
        <p:spPr>
          <a:xfrm>
            <a:off x="9627434" y="4196592"/>
            <a:ext cx="1871133" cy="33556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19BB9299-C30B-F710-AE39-211EE9932A64}"/>
                  </a:ext>
                </a:extLst>
              </p:cNvPr>
              <p:cNvSpPr txBox="1"/>
              <p:nvPr/>
            </p:nvSpPr>
            <p:spPr>
              <a:xfrm>
                <a:off x="8613037" y="4082642"/>
                <a:ext cx="154858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19BB9299-C30B-F710-AE39-211EE9932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3037" y="4082642"/>
                <a:ext cx="1548581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组合 80">
            <a:extLst>
              <a:ext uri="{FF2B5EF4-FFF2-40B4-BE49-F238E27FC236}">
                <a16:creationId xmlns:a16="http://schemas.microsoft.com/office/drawing/2014/main" id="{17D08CC2-F9DD-09CD-D12C-E7ABE87ABE4F}"/>
              </a:ext>
            </a:extLst>
          </p:cNvPr>
          <p:cNvGrpSpPr/>
          <p:nvPr/>
        </p:nvGrpSpPr>
        <p:grpSpPr>
          <a:xfrm>
            <a:off x="7956449" y="3585621"/>
            <a:ext cx="1132528" cy="1566935"/>
            <a:chOff x="7964213" y="3584884"/>
            <a:chExt cx="1132528" cy="1566935"/>
          </a:xfrm>
        </p:grpSpPr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E70C6878-80C8-49ED-05B7-D2D437C81AD8}"/>
                </a:ext>
              </a:extLst>
            </p:cNvPr>
            <p:cNvSpPr/>
            <p:nvPr/>
          </p:nvSpPr>
          <p:spPr>
            <a:xfrm>
              <a:off x="7964213" y="3584884"/>
              <a:ext cx="1098094" cy="1893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4F30E619-8DA1-B3B3-974E-51D5B9A4C968}"/>
                </a:ext>
              </a:extLst>
            </p:cNvPr>
            <p:cNvSpPr/>
            <p:nvPr/>
          </p:nvSpPr>
          <p:spPr>
            <a:xfrm>
              <a:off x="7998647" y="4962496"/>
              <a:ext cx="1098094" cy="1893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1BEEF8F3-F692-4E45-0251-777BD9E5693E}"/>
                </a:ext>
              </a:extLst>
            </p:cNvPr>
            <p:cNvSpPr/>
            <p:nvPr/>
          </p:nvSpPr>
          <p:spPr>
            <a:xfrm>
              <a:off x="7998647" y="3584884"/>
              <a:ext cx="1098094" cy="1893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5" name="直接箭头连接符 74">
            <a:extLst>
              <a:ext uri="{FF2B5EF4-FFF2-40B4-BE49-F238E27FC236}">
                <a16:creationId xmlns:a16="http://schemas.microsoft.com/office/drawing/2014/main" id="{DD3EF41F-99D8-A8E1-56C0-BF19AA09D819}"/>
              </a:ext>
            </a:extLst>
          </p:cNvPr>
          <p:cNvCxnSpPr>
            <a:cxnSpLocks/>
          </p:cNvCxnSpPr>
          <p:nvPr/>
        </p:nvCxnSpPr>
        <p:spPr>
          <a:xfrm flipV="1">
            <a:off x="7649527" y="5117981"/>
            <a:ext cx="483613" cy="41086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文本框 86">
            <a:extLst>
              <a:ext uri="{FF2B5EF4-FFF2-40B4-BE49-F238E27FC236}">
                <a16:creationId xmlns:a16="http://schemas.microsoft.com/office/drawing/2014/main" id="{47D84F1C-F358-949A-9EBF-A19D48517A7C}"/>
              </a:ext>
            </a:extLst>
          </p:cNvPr>
          <p:cNvSpPr txBox="1"/>
          <p:nvPr/>
        </p:nvSpPr>
        <p:spPr>
          <a:xfrm>
            <a:off x="8767099" y="2454679"/>
            <a:ext cx="7336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ea typeface="PingFang SC" panose="020B0400000000000000" pitchFamily="34" charset="-122"/>
              </a:rPr>
              <a:t>--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05726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7">
            <a:extLst>
              <a:ext uri="{FF2B5EF4-FFF2-40B4-BE49-F238E27FC236}">
                <a16:creationId xmlns:a16="http://schemas.microsoft.com/office/drawing/2014/main" id="{025F2970-0340-9749-AFD1-1CBB81140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190"/>
            <a:ext cx="12192000" cy="806023"/>
          </a:xfrm>
          <a:prstGeom prst="rect">
            <a:avLst/>
          </a:prstGeom>
        </p:spPr>
      </p:pic>
      <p:sp>
        <p:nvSpPr>
          <p:cNvPr id="39" name="Rectangle 4">
            <a:extLst>
              <a:ext uri="{FF2B5EF4-FFF2-40B4-BE49-F238E27FC236}">
                <a16:creationId xmlns:a16="http://schemas.microsoft.com/office/drawing/2014/main" id="{C7E0297B-1149-1142-8B7F-DEDEE197E441}"/>
              </a:ext>
            </a:extLst>
          </p:cNvPr>
          <p:cNvSpPr/>
          <p:nvPr/>
        </p:nvSpPr>
        <p:spPr>
          <a:xfrm>
            <a:off x="0" y="6798129"/>
            <a:ext cx="12192000" cy="61560"/>
          </a:xfrm>
          <a:prstGeom prst="rect">
            <a:avLst/>
          </a:prstGeom>
          <a:solidFill>
            <a:srgbClr val="C81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标题 1">
            <a:extLst>
              <a:ext uri="{FF2B5EF4-FFF2-40B4-BE49-F238E27FC236}">
                <a16:creationId xmlns:a16="http://schemas.microsoft.com/office/drawing/2014/main" id="{27DA6D2F-7123-C186-3000-06DF75D3A133}"/>
              </a:ext>
            </a:extLst>
          </p:cNvPr>
          <p:cNvSpPr txBox="1">
            <a:spLocks/>
          </p:cNvSpPr>
          <p:nvPr/>
        </p:nvSpPr>
        <p:spPr>
          <a:xfrm>
            <a:off x="126551" y="195626"/>
            <a:ext cx="9356661" cy="737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FPRE Scheme: Summary</a:t>
            </a:r>
            <a:endParaRPr lang="zh-CN" altLang="en-US" sz="3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D0A1C2B-A3FD-27E6-B7A6-AF58E19832DC}"/>
              </a:ext>
            </a:extLst>
          </p:cNvPr>
          <p:cNvSpPr txBox="1"/>
          <p:nvPr/>
        </p:nvSpPr>
        <p:spPr>
          <a:xfrm>
            <a:off x="385282" y="5374664"/>
            <a:ext cx="11696739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Overall, we construct an </a:t>
            </a:r>
            <a:r>
              <a:rPr lang="en-US" altLang="zh-CN" sz="24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FPRE</a:t>
            </a: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scheme from </a:t>
            </a:r>
            <a:r>
              <a:rPr lang="en-US" altLang="zh-CN" sz="24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LWE</a:t>
            </a: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assumption for </a:t>
            </a:r>
            <a:r>
              <a:rPr lang="en-US" altLang="zh-CN" sz="2400" b="1" dirty="0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bounded linear function </a:t>
            </a: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which supports </a:t>
            </a:r>
            <a:r>
              <a:rPr lang="en-US" altLang="zh-CN" sz="2400" b="1" dirty="0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deletion functions</a:t>
            </a: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.</a:t>
            </a:r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C7ADD07A-2613-3BE0-CC87-3534AF9A5692}"/>
              </a:ext>
            </a:extLst>
          </p:cNvPr>
          <p:cNvGrpSpPr/>
          <p:nvPr/>
        </p:nvGrpSpPr>
        <p:grpSpPr>
          <a:xfrm>
            <a:off x="424700" y="1406876"/>
            <a:ext cx="2252734" cy="3749881"/>
            <a:chOff x="1245694" y="1357290"/>
            <a:chExt cx="2252734" cy="3749881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FCA70EE1-6F05-36DA-AFF9-BCEA052272A8}"/>
                </a:ext>
              </a:extLst>
            </p:cNvPr>
            <p:cNvSpPr/>
            <p:nvPr/>
          </p:nvSpPr>
          <p:spPr>
            <a:xfrm>
              <a:off x="1418336" y="1357290"/>
              <a:ext cx="1907459" cy="711163"/>
            </a:xfrm>
            <a:prstGeom prst="roundRect">
              <a:avLst>
                <a:gd name="adj" fmla="val 17951"/>
              </a:avLst>
            </a:prstGeom>
            <a:solidFill>
              <a:srgbClr val="8696DE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prstClr val="black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Post quantum</a:t>
              </a:r>
              <a:endPara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endParaRPr>
            </a:p>
            <a:p>
              <a:pPr algn="ctr"/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ingFang SC" panose="020B0400000000000000" pitchFamily="34" charset="-122"/>
                  <a:ea typeface="PingFang SC" panose="020B0400000000000000" pitchFamily="34" charset="-122"/>
                  <a:cs typeface="+mn-cs"/>
                </a:rPr>
                <a:t>CPA security</a:t>
              </a:r>
            </a:p>
          </p:txBody>
        </p:sp>
        <p:sp>
          <p:nvSpPr>
            <p:cNvPr id="21" name="箭头: 下 20">
              <a:extLst>
                <a:ext uri="{FF2B5EF4-FFF2-40B4-BE49-F238E27FC236}">
                  <a16:creationId xmlns:a16="http://schemas.microsoft.com/office/drawing/2014/main" id="{E1FAF91C-60B1-5F70-5993-F29DE2AF9061}"/>
                </a:ext>
              </a:extLst>
            </p:cNvPr>
            <p:cNvSpPr/>
            <p:nvPr/>
          </p:nvSpPr>
          <p:spPr>
            <a:xfrm rot="10800000">
              <a:off x="2252425" y="3692658"/>
              <a:ext cx="239278" cy="583723"/>
            </a:xfrm>
            <a:prstGeom prst="downArrow">
              <a:avLst>
                <a:gd name="adj1" fmla="val 50000"/>
                <a:gd name="adj2" fmla="val 69526"/>
              </a:avLst>
            </a:prstGeom>
            <a:solidFill>
              <a:srgbClr val="C3CBEF"/>
            </a:solidFill>
            <a:ln>
              <a:solidFill>
                <a:srgbClr val="C3CBEF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箭头: 下 21">
              <a:extLst>
                <a:ext uri="{FF2B5EF4-FFF2-40B4-BE49-F238E27FC236}">
                  <a16:creationId xmlns:a16="http://schemas.microsoft.com/office/drawing/2014/main" id="{4B65C040-D2CE-63E6-72BC-F04976754A9F}"/>
                </a:ext>
              </a:extLst>
            </p:cNvPr>
            <p:cNvSpPr/>
            <p:nvPr/>
          </p:nvSpPr>
          <p:spPr>
            <a:xfrm rot="10800000">
              <a:off x="2252424" y="2183436"/>
              <a:ext cx="239278" cy="583723"/>
            </a:xfrm>
            <a:prstGeom prst="downArrow">
              <a:avLst>
                <a:gd name="adj1" fmla="val 50000"/>
                <a:gd name="adj2" fmla="val 69526"/>
              </a:avLst>
            </a:prstGeom>
            <a:solidFill>
              <a:srgbClr val="C3CBEF"/>
            </a:solidFill>
            <a:ln>
              <a:solidFill>
                <a:srgbClr val="C3CBEF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id="{40FF78AA-6DED-FA94-D6A5-DF3E7B2924CB}"/>
                </a:ext>
              </a:extLst>
            </p:cNvPr>
            <p:cNvSpPr/>
            <p:nvPr/>
          </p:nvSpPr>
          <p:spPr>
            <a:xfrm>
              <a:off x="1245694" y="2908894"/>
              <a:ext cx="2252734" cy="711163"/>
            </a:xfrm>
            <a:prstGeom prst="roundRect">
              <a:avLst>
                <a:gd name="adj" fmla="val 17951"/>
              </a:avLst>
            </a:prstGeom>
            <a:solidFill>
              <a:srgbClr val="8696DE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ingFang SC" panose="020B0400000000000000" pitchFamily="34" charset="-122"/>
                  <a:ea typeface="PingFang SC" panose="020B0400000000000000" pitchFamily="34" charset="-122"/>
                  <a:cs typeface="+mn-cs"/>
                </a:rPr>
                <a:t>Pseudorandom</a:t>
              </a:r>
            </a:p>
            <a:p>
              <a:pPr algn="ctr"/>
              <a:r>
                <a:rPr lang="en-US" altLang="zh-CN" sz="1600" b="1" dirty="0">
                  <a:solidFill>
                    <a:prstClr val="black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r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ingFang SC" panose="020B0400000000000000" pitchFamily="34" charset="-122"/>
                  <a:ea typeface="PingFang SC" panose="020B0400000000000000" pitchFamily="34" charset="-122"/>
                  <a:cs typeface="+mn-cs"/>
                </a:rPr>
                <a:t>e-encryption key</a:t>
              </a:r>
              <a:endPara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endParaRPr>
            </a:p>
          </p:txBody>
        </p:sp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FB39031A-0079-E8A5-748B-BF57892937AC}"/>
                </a:ext>
              </a:extLst>
            </p:cNvPr>
            <p:cNvSpPr/>
            <p:nvPr/>
          </p:nvSpPr>
          <p:spPr>
            <a:xfrm>
              <a:off x="1418331" y="4396008"/>
              <a:ext cx="1907459" cy="711163"/>
            </a:xfrm>
            <a:prstGeom prst="roundRect">
              <a:avLst>
                <a:gd name="adj" fmla="val 17951"/>
              </a:avLst>
            </a:prstGeom>
            <a:solidFill>
              <a:srgbClr val="8696DE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ingFang SC" panose="020B0400000000000000" pitchFamily="34" charset="-122"/>
                  <a:ea typeface="PingFang SC" panose="020B0400000000000000" pitchFamily="34" charset="-122"/>
                  <a:cs typeface="+mn-cs"/>
                </a:rPr>
                <a:t>LWE assumption</a:t>
              </a:r>
              <a:endParaRPr lang="zh-CN" altLang="en-US" sz="1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E612A12B-DC73-D7F6-FA51-63DDFAD093EE}"/>
              </a:ext>
            </a:extLst>
          </p:cNvPr>
          <p:cNvGrpSpPr/>
          <p:nvPr/>
        </p:nvGrpSpPr>
        <p:grpSpPr>
          <a:xfrm>
            <a:off x="3075563" y="1409166"/>
            <a:ext cx="2681262" cy="3747591"/>
            <a:chOff x="3850183" y="1346359"/>
            <a:chExt cx="2681262" cy="3747591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F0C6676E-0687-F4DB-A14D-023E45F4A1E7}"/>
                </a:ext>
              </a:extLst>
            </p:cNvPr>
            <p:cNvSpPr/>
            <p:nvPr/>
          </p:nvSpPr>
          <p:spPr>
            <a:xfrm>
              <a:off x="4083700" y="1346359"/>
              <a:ext cx="2214230" cy="711163"/>
            </a:xfrm>
            <a:prstGeom prst="roundRect">
              <a:avLst>
                <a:gd name="adj" fmla="val 17951"/>
              </a:avLst>
            </a:prstGeom>
            <a:solidFill>
              <a:srgbClr val="C7B858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ingFang SC" panose="020B0400000000000000" pitchFamily="34" charset="-122"/>
                  <a:ea typeface="PingFang SC" panose="020B0400000000000000" pitchFamily="34" charset="-122"/>
                  <a:cs typeface="+mn-cs"/>
                </a:rPr>
                <a:t>Fine-Grained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ingFang SC" panose="020B0400000000000000" pitchFamily="34" charset="-122"/>
                  <a:ea typeface="PingFang SC" panose="020B0400000000000000" pitchFamily="34" charset="-122"/>
                  <a:cs typeface="+mn-cs"/>
                </a:rPr>
                <a:t>re-encryption</a:t>
              </a:r>
              <a:endPara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箭头: 下 24">
              <a:extLst>
                <a:ext uri="{FF2B5EF4-FFF2-40B4-BE49-F238E27FC236}">
                  <a16:creationId xmlns:a16="http://schemas.microsoft.com/office/drawing/2014/main" id="{5E576ADD-B061-43FA-528F-1141F2DDCAE0}"/>
                </a:ext>
              </a:extLst>
            </p:cNvPr>
            <p:cNvSpPr/>
            <p:nvPr/>
          </p:nvSpPr>
          <p:spPr>
            <a:xfrm rot="10800000">
              <a:off x="5071175" y="2183434"/>
              <a:ext cx="239278" cy="583724"/>
            </a:xfrm>
            <a:prstGeom prst="downArrow">
              <a:avLst>
                <a:gd name="adj1" fmla="val 50000"/>
                <a:gd name="adj2" fmla="val 69526"/>
              </a:avLst>
            </a:prstGeom>
            <a:solidFill>
              <a:srgbClr val="E3DCAC"/>
            </a:solidFill>
            <a:ln>
              <a:solidFill>
                <a:srgbClr val="E3DCAC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: 圆角 34">
              <a:extLst>
                <a:ext uri="{FF2B5EF4-FFF2-40B4-BE49-F238E27FC236}">
                  <a16:creationId xmlns:a16="http://schemas.microsoft.com/office/drawing/2014/main" id="{B9F1D88C-8E12-B973-6E75-B86E764362E5}"/>
                </a:ext>
              </a:extLst>
            </p:cNvPr>
            <p:cNvSpPr/>
            <p:nvPr/>
          </p:nvSpPr>
          <p:spPr>
            <a:xfrm>
              <a:off x="4064447" y="2900905"/>
              <a:ext cx="2252734" cy="711163"/>
            </a:xfrm>
            <a:prstGeom prst="roundRect">
              <a:avLst>
                <a:gd name="adj" fmla="val 17951"/>
              </a:avLst>
            </a:prstGeom>
            <a:solidFill>
              <a:srgbClr val="C7B858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600" b="1" dirty="0">
                  <a:solidFill>
                    <a:prstClr val="black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W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ingFang SC" panose="020B0400000000000000" pitchFamily="34" charset="-122"/>
                  <a:ea typeface="PingFang SC" panose="020B0400000000000000" pitchFamily="34" charset="-122"/>
                  <a:cs typeface="+mn-cs"/>
                </a:rPr>
                <a:t>ell-designed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ingFang SC" panose="020B0400000000000000" pitchFamily="34" charset="-122"/>
                  <a:ea typeface="PingFang SC" panose="020B0400000000000000" pitchFamily="34" charset="-122"/>
                  <a:cs typeface="+mn-cs"/>
                </a:rPr>
                <a:t>re-encryption key</a:t>
              </a:r>
            </a:p>
          </p:txBody>
        </p:sp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FEEAC0FF-82B0-DF22-FD8F-0B82424B6759}"/>
                </a:ext>
              </a:extLst>
            </p:cNvPr>
            <p:cNvSpPr/>
            <p:nvPr/>
          </p:nvSpPr>
          <p:spPr>
            <a:xfrm>
              <a:off x="3850183" y="4382787"/>
              <a:ext cx="2681262" cy="711163"/>
            </a:xfrm>
            <a:prstGeom prst="roundRect">
              <a:avLst>
                <a:gd name="adj" fmla="val 17951"/>
              </a:avLst>
            </a:prstGeom>
            <a:solidFill>
              <a:srgbClr val="C7B858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400" b="1" dirty="0">
                  <a:solidFill>
                    <a:prstClr val="black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Good </a:t>
              </a:r>
              <a:r>
                <a:rPr lang="en-US" altLang="zh-CN" sz="1400" b="1" dirty="0">
                  <a:solidFill>
                    <a:schemeClr val="tx1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linear properties </a:t>
              </a:r>
              <a:r>
                <a:rPr lang="en-US" altLang="zh-CN" sz="1400" b="1" dirty="0">
                  <a:solidFill>
                    <a:prstClr val="black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of lattice-based cryptography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endParaRPr>
            </a:p>
          </p:txBody>
        </p:sp>
        <p:sp>
          <p:nvSpPr>
            <p:cNvPr id="58" name="箭头: 下 57">
              <a:extLst>
                <a:ext uri="{FF2B5EF4-FFF2-40B4-BE49-F238E27FC236}">
                  <a16:creationId xmlns:a16="http://schemas.microsoft.com/office/drawing/2014/main" id="{1EBD7ECF-97D1-B894-E768-3461B9E62354}"/>
                </a:ext>
              </a:extLst>
            </p:cNvPr>
            <p:cNvSpPr/>
            <p:nvPr/>
          </p:nvSpPr>
          <p:spPr>
            <a:xfrm rot="10800000">
              <a:off x="5071176" y="3718736"/>
              <a:ext cx="239278" cy="583724"/>
            </a:xfrm>
            <a:prstGeom prst="downArrow">
              <a:avLst>
                <a:gd name="adj1" fmla="val 50000"/>
                <a:gd name="adj2" fmla="val 69526"/>
              </a:avLst>
            </a:prstGeom>
            <a:solidFill>
              <a:srgbClr val="E3DCAC"/>
            </a:solidFill>
            <a:ln>
              <a:solidFill>
                <a:srgbClr val="E3DCAC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F2C5B7DB-CD35-CE45-634F-23A7D1B66264}"/>
              </a:ext>
            </a:extLst>
          </p:cNvPr>
          <p:cNvGrpSpPr/>
          <p:nvPr/>
        </p:nvGrpSpPr>
        <p:grpSpPr>
          <a:xfrm>
            <a:off x="6075091" y="1454465"/>
            <a:ext cx="2722283" cy="3719192"/>
            <a:chOff x="6708950" y="1390036"/>
            <a:chExt cx="2722283" cy="3719192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709A682C-8926-3908-A866-8D63DFCBBD45}"/>
                </a:ext>
              </a:extLst>
            </p:cNvPr>
            <p:cNvSpPr/>
            <p:nvPr/>
          </p:nvSpPr>
          <p:spPr>
            <a:xfrm>
              <a:off x="7116715" y="1390036"/>
              <a:ext cx="1906754" cy="711163"/>
            </a:xfrm>
            <a:prstGeom prst="roundRect">
              <a:avLst>
                <a:gd name="adj" fmla="val 17951"/>
              </a:avLst>
            </a:prstGeom>
            <a:solidFill>
              <a:srgbClr val="6EA06F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ingFang SC" panose="020B0400000000000000" pitchFamily="34" charset="-122"/>
                  <a:ea typeface="PingFang SC" panose="020B0400000000000000" pitchFamily="34" charset="-122"/>
                  <a:cs typeface="+mn-cs"/>
                </a:rPr>
                <a:t>Adaptive security</a:t>
              </a:r>
              <a:endPara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箭头: 下 27">
              <a:extLst>
                <a:ext uri="{FF2B5EF4-FFF2-40B4-BE49-F238E27FC236}">
                  <a16:creationId xmlns:a16="http://schemas.microsoft.com/office/drawing/2014/main" id="{C17E6EC3-69AB-7822-98A4-FF746370A0AC}"/>
                </a:ext>
              </a:extLst>
            </p:cNvPr>
            <p:cNvSpPr/>
            <p:nvPr/>
          </p:nvSpPr>
          <p:spPr>
            <a:xfrm rot="10800000">
              <a:off x="7950452" y="2221880"/>
              <a:ext cx="239278" cy="581331"/>
            </a:xfrm>
            <a:prstGeom prst="downArrow">
              <a:avLst>
                <a:gd name="adj1" fmla="val 50000"/>
                <a:gd name="adj2" fmla="val 69526"/>
              </a:avLst>
            </a:prstGeom>
            <a:solidFill>
              <a:srgbClr val="B7D0B7"/>
            </a:solidFill>
            <a:ln>
              <a:solidFill>
                <a:srgbClr val="B7D0B7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6" name="矩形: 圆角 55">
              <a:extLst>
                <a:ext uri="{FF2B5EF4-FFF2-40B4-BE49-F238E27FC236}">
                  <a16:creationId xmlns:a16="http://schemas.microsoft.com/office/drawing/2014/main" id="{D3DB36BC-2DFD-5C2D-6318-56567EFAA260}"/>
                </a:ext>
              </a:extLst>
            </p:cNvPr>
            <p:cNvSpPr/>
            <p:nvPr/>
          </p:nvSpPr>
          <p:spPr>
            <a:xfrm>
              <a:off x="6734950" y="2923893"/>
              <a:ext cx="2674374" cy="711163"/>
            </a:xfrm>
            <a:prstGeom prst="roundRect">
              <a:avLst>
                <a:gd name="adj" fmla="val 17951"/>
              </a:avLst>
            </a:prstGeom>
            <a:solidFill>
              <a:srgbClr val="6EA06F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ingFang SC" panose="020B0400000000000000" pitchFamily="34" charset="-122"/>
                  <a:ea typeface="PingFang SC" panose="020B0400000000000000" pitchFamily="34" charset="-122"/>
                  <a:cs typeface="+mn-cs"/>
                </a:rPr>
                <a:t>Re-encryption between different</a:t>
              </a:r>
              <a:r>
                <a:rPr lang="en-US" altLang="zh-CN" sz="1600" b="1" dirty="0">
                  <a:solidFill>
                    <a:prstClr val="black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 pk/</a:t>
              </a:r>
              <a:r>
                <a:rPr lang="en-US" altLang="zh-CN" sz="1600" b="1" dirty="0" err="1">
                  <a:solidFill>
                    <a:prstClr val="black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sk</a:t>
              </a:r>
              <a:r>
                <a:rPr lang="en-US" altLang="zh-CN" sz="1600" b="1" dirty="0">
                  <a:solidFill>
                    <a:prstClr val="black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 pair</a:t>
              </a:r>
              <a:endParaRPr kumimoji="0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矩形: 圆角 56">
              <a:extLst>
                <a:ext uri="{FF2B5EF4-FFF2-40B4-BE49-F238E27FC236}">
                  <a16:creationId xmlns:a16="http://schemas.microsoft.com/office/drawing/2014/main" id="{3FCCDBA4-2D23-42ED-8F4D-F074D6ED1E39}"/>
                </a:ext>
              </a:extLst>
            </p:cNvPr>
            <p:cNvSpPr/>
            <p:nvPr/>
          </p:nvSpPr>
          <p:spPr>
            <a:xfrm>
              <a:off x="6708950" y="4398065"/>
              <a:ext cx="2722283" cy="711163"/>
            </a:xfrm>
            <a:prstGeom prst="roundRect">
              <a:avLst>
                <a:gd name="adj" fmla="val 17951"/>
              </a:avLst>
            </a:prstGeom>
            <a:solidFill>
              <a:srgbClr val="6EA06F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ingFang SC" panose="020B0400000000000000" pitchFamily="34" charset="-122"/>
                  <a:ea typeface="PingFang SC" panose="020B0400000000000000" pitchFamily="34" charset="-122"/>
                  <a:cs typeface="+mn-cs"/>
                </a:rPr>
                <a:t>Various useful tools of</a:t>
              </a:r>
              <a:r>
                <a:rPr lang="en-US" altLang="zh-CN" sz="1400" b="1" dirty="0">
                  <a:solidFill>
                    <a:prstClr val="black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400" b="1" dirty="0">
                  <a:solidFill>
                    <a:prstClr val="black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lattice-based cryptography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ingFang SC" panose="020B0400000000000000" pitchFamily="34" charset="-122"/>
                  <a:ea typeface="PingFang SC" panose="020B0400000000000000" pitchFamily="34" charset="-122"/>
                  <a:cs typeface="+mn-cs"/>
                </a:rPr>
                <a:t> 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箭头: 下 58">
              <a:extLst>
                <a:ext uri="{FF2B5EF4-FFF2-40B4-BE49-F238E27FC236}">
                  <a16:creationId xmlns:a16="http://schemas.microsoft.com/office/drawing/2014/main" id="{6DACD1B1-2725-76AD-5967-AF410C18329E}"/>
                </a:ext>
              </a:extLst>
            </p:cNvPr>
            <p:cNvSpPr/>
            <p:nvPr/>
          </p:nvSpPr>
          <p:spPr>
            <a:xfrm rot="10800000">
              <a:off x="7950452" y="3718896"/>
              <a:ext cx="239278" cy="581331"/>
            </a:xfrm>
            <a:prstGeom prst="downArrow">
              <a:avLst>
                <a:gd name="adj1" fmla="val 50000"/>
                <a:gd name="adj2" fmla="val 69526"/>
              </a:avLst>
            </a:prstGeom>
            <a:solidFill>
              <a:srgbClr val="B7D0B7"/>
            </a:solidFill>
            <a:ln>
              <a:solidFill>
                <a:srgbClr val="B7D0B7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CADAF6FC-3141-B160-1CE9-26330ADA67E4}"/>
              </a:ext>
            </a:extLst>
          </p:cNvPr>
          <p:cNvGrpSpPr/>
          <p:nvPr/>
        </p:nvGrpSpPr>
        <p:grpSpPr>
          <a:xfrm>
            <a:off x="9148746" y="1439121"/>
            <a:ext cx="2465604" cy="3749880"/>
            <a:chOff x="9762637" y="1250194"/>
            <a:chExt cx="2465604" cy="383605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2E142EB0-9B6A-A211-70CB-826021F208F3}"/>
                </a:ext>
              </a:extLst>
            </p:cNvPr>
            <p:cNvSpPr/>
            <p:nvPr/>
          </p:nvSpPr>
          <p:spPr>
            <a:xfrm>
              <a:off x="10042062" y="1250194"/>
              <a:ext cx="1906754" cy="711164"/>
            </a:xfrm>
            <a:prstGeom prst="roundRect">
              <a:avLst>
                <a:gd name="adj" fmla="val 17951"/>
              </a:avLst>
            </a:prstGeom>
            <a:solidFill>
              <a:srgbClr val="B492AF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ingFang SC" panose="020B0400000000000000" pitchFamily="34" charset="-122"/>
                  <a:ea typeface="PingFang SC" panose="020B0400000000000000" pitchFamily="34" charset="-122"/>
                  <a:cs typeface="+mn-cs"/>
                </a:rPr>
                <a:t>Single-Hop</a:t>
              </a:r>
            </a:p>
          </p:txBody>
        </p:sp>
        <p:sp>
          <p:nvSpPr>
            <p:cNvPr id="31" name="箭头: 下 30">
              <a:extLst>
                <a:ext uri="{FF2B5EF4-FFF2-40B4-BE49-F238E27FC236}">
                  <a16:creationId xmlns:a16="http://schemas.microsoft.com/office/drawing/2014/main" id="{853A8FD2-DDEC-02B6-8E48-6D9389BDD335}"/>
                </a:ext>
              </a:extLst>
            </p:cNvPr>
            <p:cNvSpPr/>
            <p:nvPr/>
          </p:nvSpPr>
          <p:spPr>
            <a:xfrm rot="10800000">
              <a:off x="10875800" y="2093126"/>
              <a:ext cx="239278" cy="581332"/>
            </a:xfrm>
            <a:prstGeom prst="downArrow">
              <a:avLst>
                <a:gd name="adj1" fmla="val 50000"/>
                <a:gd name="adj2" fmla="val 69526"/>
              </a:avLst>
            </a:prstGeom>
            <a:solidFill>
              <a:srgbClr val="DAC9D7"/>
            </a:solidFill>
            <a:ln>
              <a:solidFill>
                <a:srgbClr val="DAC9D7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8CAFA913-64C7-E9F7-FDB0-A743428D65CB}"/>
                </a:ext>
              </a:extLst>
            </p:cNvPr>
            <p:cNvSpPr/>
            <p:nvPr/>
          </p:nvSpPr>
          <p:spPr>
            <a:xfrm>
              <a:off x="10042062" y="2837456"/>
              <a:ext cx="1906754" cy="711164"/>
            </a:xfrm>
            <a:prstGeom prst="roundRect">
              <a:avLst>
                <a:gd name="adj" fmla="val 17951"/>
              </a:avLst>
            </a:prstGeom>
            <a:solidFill>
              <a:srgbClr val="B492AF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ingFang SC" panose="020B0400000000000000" pitchFamily="34" charset="-122"/>
                  <a:ea typeface="PingFang SC" panose="020B0400000000000000" pitchFamily="34" charset="-122"/>
                  <a:cs typeface="+mn-cs"/>
                </a:rPr>
                <a:t>Two level ciphertexts</a:t>
              </a:r>
            </a:p>
          </p:txBody>
        </p:sp>
        <p:sp>
          <p:nvSpPr>
            <p:cNvPr id="54" name="矩形: 圆角 53">
              <a:extLst>
                <a:ext uri="{FF2B5EF4-FFF2-40B4-BE49-F238E27FC236}">
                  <a16:creationId xmlns:a16="http://schemas.microsoft.com/office/drawing/2014/main" id="{5AC73C4B-3919-F50E-9EE5-2001CE7C3342}"/>
                </a:ext>
              </a:extLst>
            </p:cNvPr>
            <p:cNvSpPr/>
            <p:nvPr/>
          </p:nvSpPr>
          <p:spPr>
            <a:xfrm>
              <a:off x="9762637" y="4375089"/>
              <a:ext cx="2465604" cy="711164"/>
            </a:xfrm>
            <a:prstGeom prst="roundRect">
              <a:avLst>
                <a:gd name="adj" fmla="val 17951"/>
              </a:avLst>
            </a:prstGeom>
            <a:solidFill>
              <a:srgbClr val="B492AF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400" b="1" dirty="0">
                  <a:solidFill>
                    <a:prstClr val="black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Different decryption methods for ciphertexts with similar format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endParaRPr>
            </a:p>
          </p:txBody>
        </p:sp>
        <p:sp>
          <p:nvSpPr>
            <p:cNvPr id="61" name="箭头: 下 60">
              <a:extLst>
                <a:ext uri="{FF2B5EF4-FFF2-40B4-BE49-F238E27FC236}">
                  <a16:creationId xmlns:a16="http://schemas.microsoft.com/office/drawing/2014/main" id="{1C7C6F70-30F2-22BF-6CB0-E129B646F462}"/>
                </a:ext>
              </a:extLst>
            </p:cNvPr>
            <p:cNvSpPr/>
            <p:nvPr/>
          </p:nvSpPr>
          <p:spPr>
            <a:xfrm rot="10800000">
              <a:off x="10875800" y="3711618"/>
              <a:ext cx="239278" cy="581332"/>
            </a:xfrm>
            <a:prstGeom prst="downArrow">
              <a:avLst>
                <a:gd name="adj1" fmla="val 50000"/>
                <a:gd name="adj2" fmla="val 69526"/>
              </a:avLst>
            </a:prstGeom>
            <a:solidFill>
              <a:srgbClr val="DAC9D7"/>
            </a:solidFill>
            <a:ln>
              <a:solidFill>
                <a:srgbClr val="DAC9D7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C8EDCB60-716F-B970-E236-E8CC20CC4053}"/>
              </a:ext>
            </a:extLst>
          </p:cNvPr>
          <p:cNvCxnSpPr>
            <a:cxnSpLocks/>
          </p:cNvCxnSpPr>
          <p:nvPr/>
        </p:nvCxnSpPr>
        <p:spPr>
          <a:xfrm flipV="1">
            <a:off x="2885769" y="1358530"/>
            <a:ext cx="0" cy="4026310"/>
          </a:xfrm>
          <a:prstGeom prst="line">
            <a:avLst/>
          </a:prstGeom>
          <a:ln w="9525">
            <a:solidFill>
              <a:srgbClr val="FF0000">
                <a:alpha val="30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B2954D5F-E4AD-3449-37A1-3CA85AAC862E}"/>
              </a:ext>
            </a:extLst>
          </p:cNvPr>
          <p:cNvCxnSpPr>
            <a:cxnSpLocks/>
          </p:cNvCxnSpPr>
          <p:nvPr/>
        </p:nvCxnSpPr>
        <p:spPr>
          <a:xfrm flipV="1">
            <a:off x="5894440" y="1358530"/>
            <a:ext cx="0" cy="4026310"/>
          </a:xfrm>
          <a:prstGeom prst="line">
            <a:avLst/>
          </a:prstGeom>
          <a:ln w="9525">
            <a:solidFill>
              <a:srgbClr val="FF0000">
                <a:alpha val="30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9CE8598E-B827-FF03-6691-D39EB2EBCD04}"/>
              </a:ext>
            </a:extLst>
          </p:cNvPr>
          <p:cNvCxnSpPr>
            <a:cxnSpLocks/>
          </p:cNvCxnSpPr>
          <p:nvPr/>
        </p:nvCxnSpPr>
        <p:spPr>
          <a:xfrm flipV="1">
            <a:off x="8962105" y="1358530"/>
            <a:ext cx="0" cy="4026310"/>
          </a:xfrm>
          <a:prstGeom prst="line">
            <a:avLst/>
          </a:prstGeom>
          <a:ln w="9525">
            <a:solidFill>
              <a:srgbClr val="FF0000">
                <a:alpha val="30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756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F3A8628-E75D-4EA7-9630-0895DA99AE70}"/>
              </a:ext>
            </a:extLst>
          </p:cNvPr>
          <p:cNvSpPr/>
          <p:nvPr/>
        </p:nvSpPr>
        <p:spPr>
          <a:xfrm>
            <a:off x="0" y="6173114"/>
            <a:ext cx="12192000" cy="684888"/>
          </a:xfrm>
          <a:prstGeom prst="rect">
            <a:avLst/>
          </a:prstGeom>
          <a:solidFill>
            <a:srgbClr val="C81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8161E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8FFB7B1-3F8D-40E7-B13F-594342782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157" y="6213376"/>
            <a:ext cx="1839686" cy="5675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ACE054C-CE33-41F9-98F0-F5BBF538B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0080"/>
            <a:ext cx="12094464" cy="80602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80C00DC-6CDE-4E58-9AF4-190B34199ADB}"/>
              </a:ext>
            </a:extLst>
          </p:cNvPr>
          <p:cNvSpPr/>
          <p:nvPr/>
        </p:nvSpPr>
        <p:spPr>
          <a:xfrm>
            <a:off x="432512" y="449367"/>
            <a:ext cx="36923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CB2F2F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3200" b="1" dirty="0">
                <a:solidFill>
                  <a:srgbClr val="CB2F2F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Contents</a:t>
            </a:r>
            <a:endParaRPr lang="en-US" sz="3200" b="1" dirty="0">
              <a:solidFill>
                <a:srgbClr val="CB2F2F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3FF8E3-2777-4D26-B786-649BDB082C27}"/>
              </a:ext>
            </a:extLst>
          </p:cNvPr>
          <p:cNvSpPr/>
          <p:nvPr/>
        </p:nvSpPr>
        <p:spPr>
          <a:xfrm>
            <a:off x="195073" y="468085"/>
            <a:ext cx="168729" cy="566057"/>
          </a:xfrm>
          <a:prstGeom prst="rect">
            <a:avLst/>
          </a:prstGeom>
          <a:solidFill>
            <a:srgbClr val="C81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6344DD-7447-4E5C-896C-878F13B01B0B}"/>
              </a:ext>
            </a:extLst>
          </p:cNvPr>
          <p:cNvSpPr/>
          <p:nvPr/>
        </p:nvSpPr>
        <p:spPr>
          <a:xfrm>
            <a:off x="2647458" y="2351662"/>
            <a:ext cx="8600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Fine-Grained Proxy Re-Encryption: Definitions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90550D5-8E8B-4518-B99B-B21B2844958E}"/>
              </a:ext>
            </a:extLst>
          </p:cNvPr>
          <p:cNvSpPr/>
          <p:nvPr/>
        </p:nvSpPr>
        <p:spPr>
          <a:xfrm>
            <a:off x="2639872" y="3269295"/>
            <a:ext cx="8291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bg2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Technical Overview: Constructions from LWE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FC03A3-8083-4768-A8D0-EA0BAECBE146}"/>
              </a:ext>
            </a:extLst>
          </p:cNvPr>
          <p:cNvSpPr/>
          <p:nvPr/>
        </p:nvSpPr>
        <p:spPr>
          <a:xfrm>
            <a:off x="2647459" y="4192689"/>
            <a:ext cx="9131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Comparison</a:t>
            </a:r>
          </a:p>
        </p:txBody>
      </p:sp>
      <p:cxnSp>
        <p:nvCxnSpPr>
          <p:cNvPr id="37" name="直接连接符 6">
            <a:extLst>
              <a:ext uri="{FF2B5EF4-FFF2-40B4-BE49-F238E27FC236}">
                <a16:creationId xmlns:a16="http://schemas.microsoft.com/office/drawing/2014/main" id="{A683371B-787C-4F07-A724-072BF8271A02}"/>
              </a:ext>
            </a:extLst>
          </p:cNvPr>
          <p:cNvCxnSpPr>
            <a:cxnSpLocks/>
          </p:cNvCxnSpPr>
          <p:nvPr/>
        </p:nvCxnSpPr>
        <p:spPr>
          <a:xfrm>
            <a:off x="2351090" y="2789958"/>
            <a:ext cx="8291201" cy="23369"/>
          </a:xfrm>
          <a:prstGeom prst="line">
            <a:avLst/>
          </a:prstGeom>
          <a:ln>
            <a:solidFill>
              <a:srgbClr val="CC1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14">
            <a:extLst>
              <a:ext uri="{FF2B5EF4-FFF2-40B4-BE49-F238E27FC236}">
                <a16:creationId xmlns:a16="http://schemas.microsoft.com/office/drawing/2014/main" id="{9ADC75DF-7E5B-4892-82D8-B6511389664D}"/>
              </a:ext>
            </a:extLst>
          </p:cNvPr>
          <p:cNvCxnSpPr>
            <a:cxnSpLocks/>
          </p:cNvCxnSpPr>
          <p:nvPr/>
        </p:nvCxnSpPr>
        <p:spPr>
          <a:xfrm>
            <a:off x="2351089" y="3709933"/>
            <a:ext cx="8291202" cy="5385"/>
          </a:xfrm>
          <a:prstGeom prst="line">
            <a:avLst/>
          </a:prstGeom>
          <a:ln>
            <a:solidFill>
              <a:srgbClr val="CC1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19">
            <a:extLst>
              <a:ext uri="{FF2B5EF4-FFF2-40B4-BE49-F238E27FC236}">
                <a16:creationId xmlns:a16="http://schemas.microsoft.com/office/drawing/2014/main" id="{AD3FCD72-602B-45C5-BDB1-1F5F91BF5C2F}"/>
              </a:ext>
            </a:extLst>
          </p:cNvPr>
          <p:cNvCxnSpPr>
            <a:cxnSpLocks/>
          </p:cNvCxnSpPr>
          <p:nvPr/>
        </p:nvCxnSpPr>
        <p:spPr>
          <a:xfrm flipV="1">
            <a:off x="2351089" y="4605586"/>
            <a:ext cx="8291202" cy="24318"/>
          </a:xfrm>
          <a:prstGeom prst="line">
            <a:avLst/>
          </a:prstGeom>
          <a:ln>
            <a:solidFill>
              <a:srgbClr val="CC1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8B7D8-E420-4C53-BC24-7903E9EFE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CA-24AE-434E-B4DD-69D6D5F549EE}" type="slidenum">
              <a:rPr lang="en-US" smtClean="0"/>
              <a:t>29</a:t>
            </a:fld>
            <a:endParaRPr 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D2E1326A-7001-3E43-B7CC-0D62AF0AABDC}"/>
              </a:ext>
            </a:extLst>
          </p:cNvPr>
          <p:cNvSpPr>
            <a:spLocks/>
          </p:cNvSpPr>
          <p:nvPr/>
        </p:nvSpPr>
        <p:spPr bwMode="auto">
          <a:xfrm>
            <a:off x="1658592" y="2453787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F825DC6-144A-023C-9E77-E35840332CCF}"/>
              </a:ext>
            </a:extLst>
          </p:cNvPr>
          <p:cNvSpPr txBox="1"/>
          <p:nvPr/>
        </p:nvSpPr>
        <p:spPr>
          <a:xfrm>
            <a:off x="1896290" y="2414265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A2290D4-57EB-AFF2-8736-11407D612A57}"/>
              </a:ext>
            </a:extLst>
          </p:cNvPr>
          <p:cNvGrpSpPr/>
          <p:nvPr/>
        </p:nvGrpSpPr>
        <p:grpSpPr>
          <a:xfrm>
            <a:off x="1666179" y="4292143"/>
            <a:ext cx="843427" cy="343858"/>
            <a:chOff x="1798631" y="2320085"/>
            <a:chExt cx="843427" cy="343858"/>
          </a:xfrm>
          <a:solidFill>
            <a:srgbClr val="C00000"/>
          </a:solidFill>
        </p:grpSpPr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09A70D5E-C924-C5A1-C33F-3E57C0F80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631" y="2320085"/>
              <a:ext cx="843427" cy="343858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8" name="文本框 4">
              <a:extLst>
                <a:ext uri="{FF2B5EF4-FFF2-40B4-BE49-F238E27FC236}">
                  <a16:creationId xmlns:a16="http://schemas.microsoft.com/office/drawing/2014/main" id="{E76D91AF-8B70-0C0D-2D71-7736621B5773}"/>
                </a:ext>
              </a:extLst>
            </p:cNvPr>
            <p:cNvSpPr txBox="1"/>
            <p:nvPr/>
          </p:nvSpPr>
          <p:spPr>
            <a:xfrm>
              <a:off x="2036329" y="2355831"/>
              <a:ext cx="383206" cy="293003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Freeform 10">
            <a:extLst>
              <a:ext uri="{FF2B5EF4-FFF2-40B4-BE49-F238E27FC236}">
                <a16:creationId xmlns:a16="http://schemas.microsoft.com/office/drawing/2014/main" id="{4465E057-3BE4-D4A7-0B0D-C33F398F8AC9}"/>
              </a:ext>
            </a:extLst>
          </p:cNvPr>
          <p:cNvSpPr>
            <a:spLocks/>
          </p:cNvSpPr>
          <p:nvPr/>
        </p:nvSpPr>
        <p:spPr bwMode="auto">
          <a:xfrm>
            <a:off x="1652053" y="3372965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AA3352C-4374-1830-80D7-A135640EEDEF}"/>
              </a:ext>
            </a:extLst>
          </p:cNvPr>
          <p:cNvSpPr txBox="1"/>
          <p:nvPr/>
        </p:nvSpPr>
        <p:spPr>
          <a:xfrm>
            <a:off x="1870704" y="3334671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4213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7">
            <a:extLst>
              <a:ext uri="{FF2B5EF4-FFF2-40B4-BE49-F238E27FC236}">
                <a16:creationId xmlns:a16="http://schemas.microsoft.com/office/drawing/2014/main" id="{025F2970-0340-9749-AFD1-1CBB81140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190"/>
            <a:ext cx="12192000" cy="80602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6ECD84D-6D98-466B-AFBA-4673C0996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539" y="225382"/>
            <a:ext cx="5356558" cy="737176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Proxy Re-Encryption</a:t>
            </a:r>
            <a:endParaRPr lang="zh-CN" altLang="en-US" sz="3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03" name="Rectangle 4">
            <a:extLst>
              <a:ext uri="{FF2B5EF4-FFF2-40B4-BE49-F238E27FC236}">
                <a16:creationId xmlns:a16="http://schemas.microsoft.com/office/drawing/2014/main" id="{D522B13B-A0D4-415F-1689-88ACC235968C}"/>
              </a:ext>
            </a:extLst>
          </p:cNvPr>
          <p:cNvSpPr/>
          <p:nvPr/>
        </p:nvSpPr>
        <p:spPr>
          <a:xfrm>
            <a:off x="0" y="6798129"/>
            <a:ext cx="12192000" cy="61560"/>
          </a:xfrm>
          <a:prstGeom prst="rect">
            <a:avLst/>
          </a:prstGeom>
          <a:solidFill>
            <a:srgbClr val="C81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3ED17B30-7914-D8F7-AB71-BF17ABDB270B}"/>
              </a:ext>
            </a:extLst>
          </p:cNvPr>
          <p:cNvSpPr txBox="1"/>
          <p:nvPr/>
        </p:nvSpPr>
        <p:spPr>
          <a:xfrm>
            <a:off x="244539" y="1191646"/>
            <a:ext cx="11183211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PRE has a wide variety of </a:t>
            </a:r>
            <a:r>
              <a:rPr lang="en-US" altLang="zh-CN" sz="24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Applications</a:t>
            </a: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endParaRPr lang="zh-CN" altLang="en-US" sz="2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B9E0579-62AB-0ECF-6A85-1E3358ABC5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39" y="3021047"/>
            <a:ext cx="1000422" cy="100042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E97A4CF-0D1E-1D4C-C25B-5761E5D54026}"/>
              </a:ext>
            </a:extLst>
          </p:cNvPr>
          <p:cNvSpPr txBox="1"/>
          <p:nvPr/>
        </p:nvSpPr>
        <p:spPr>
          <a:xfrm>
            <a:off x="1428739" y="4021469"/>
            <a:ext cx="917866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Boss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8A3E9C2-AE15-627B-1C3E-C295CC61B1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793" y="3152627"/>
            <a:ext cx="901700" cy="9017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C400309-08EF-310D-F25C-535982F79538}"/>
              </a:ext>
            </a:extLst>
          </p:cNvPr>
          <p:cNvSpPr txBox="1"/>
          <p:nvPr/>
        </p:nvSpPr>
        <p:spPr>
          <a:xfrm>
            <a:off x="9570713" y="4010497"/>
            <a:ext cx="1210678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Secretary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9CA846A-7A67-19B5-0D4E-96038E619E16}"/>
              </a:ext>
            </a:extLst>
          </p:cNvPr>
          <p:cNvSpPr txBox="1"/>
          <p:nvPr/>
        </p:nvSpPr>
        <p:spPr>
          <a:xfrm>
            <a:off x="5634362" y="4074905"/>
            <a:ext cx="917866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Proxy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D939461-E9F3-4F89-072D-840F1EDFEB7D}"/>
              </a:ext>
            </a:extLst>
          </p:cNvPr>
          <p:cNvGrpSpPr/>
          <p:nvPr/>
        </p:nvGrpSpPr>
        <p:grpSpPr>
          <a:xfrm rot="20959866">
            <a:off x="6442922" y="3220554"/>
            <a:ext cx="2330577" cy="468606"/>
            <a:chOff x="3277949" y="2751970"/>
            <a:chExt cx="2409081" cy="468606"/>
          </a:xfrm>
        </p:grpSpPr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EB752F60-723B-57E5-40D8-6C638824DAAE}"/>
                </a:ext>
              </a:extLst>
            </p:cNvPr>
            <p:cNvCxnSpPr>
              <a:cxnSpLocks/>
            </p:cNvCxnSpPr>
            <p:nvPr/>
          </p:nvCxnSpPr>
          <p:spPr>
            <a:xfrm rot="640134">
              <a:off x="3365537" y="3220576"/>
              <a:ext cx="21676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FB38D456-D799-876E-AC6C-F584162DC816}"/>
                </a:ext>
              </a:extLst>
            </p:cNvPr>
            <p:cNvSpPr txBox="1"/>
            <p:nvPr/>
          </p:nvSpPr>
          <p:spPr>
            <a:xfrm rot="619446">
              <a:off x="3277949" y="2751970"/>
              <a:ext cx="2409081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Re-encryption</a:t>
              </a:r>
              <a:endPara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219C029E-2C3E-66A1-0DEC-1301B493C2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569" y="3027338"/>
            <a:ext cx="1071086" cy="10710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49F2A34-F8DC-594D-0186-DC45EC3CF1BA}"/>
                  </a:ext>
                </a:extLst>
              </p:cNvPr>
              <p:cNvSpPr txBox="1"/>
              <p:nvPr/>
            </p:nvSpPr>
            <p:spPr>
              <a:xfrm>
                <a:off x="5334409" y="4434099"/>
                <a:ext cx="154858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𝑟𝑘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𝐵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→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𝑆</m:t>
                          </m:r>
                        </m:sub>
                        <m:sup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49F2A34-F8DC-594D-0186-DC45EC3CF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409" y="4434099"/>
                <a:ext cx="154858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文本框 33">
            <a:extLst>
              <a:ext uri="{FF2B5EF4-FFF2-40B4-BE49-F238E27FC236}">
                <a16:creationId xmlns:a16="http://schemas.microsoft.com/office/drawing/2014/main" id="{E009485D-1EB8-AB55-2D8C-2F85555371A5}"/>
              </a:ext>
            </a:extLst>
          </p:cNvPr>
          <p:cNvSpPr txBox="1"/>
          <p:nvPr/>
        </p:nvSpPr>
        <p:spPr>
          <a:xfrm>
            <a:off x="8622074" y="4040230"/>
            <a:ext cx="1098094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Work File</a:t>
            </a:r>
            <a:endParaRPr lang="zh-CN" altLang="en-US" sz="1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25638C1E-E963-821F-FA01-8E3B9A2D3148}"/>
              </a:ext>
            </a:extLst>
          </p:cNvPr>
          <p:cNvGrpSpPr/>
          <p:nvPr/>
        </p:nvGrpSpPr>
        <p:grpSpPr>
          <a:xfrm rot="20959866">
            <a:off x="3380367" y="3272878"/>
            <a:ext cx="2330577" cy="468606"/>
            <a:chOff x="3277948" y="2751970"/>
            <a:chExt cx="2409081" cy="468606"/>
          </a:xfrm>
        </p:grpSpPr>
        <p:cxnSp>
          <p:nvCxnSpPr>
            <p:cNvPr id="45" name="直接箭头连接符 44">
              <a:extLst>
                <a:ext uri="{FF2B5EF4-FFF2-40B4-BE49-F238E27FC236}">
                  <a16:creationId xmlns:a16="http://schemas.microsoft.com/office/drawing/2014/main" id="{8738E577-C6D2-C45C-B805-DB49A6DA1581}"/>
                </a:ext>
              </a:extLst>
            </p:cNvPr>
            <p:cNvCxnSpPr>
              <a:cxnSpLocks/>
            </p:cNvCxnSpPr>
            <p:nvPr/>
          </p:nvCxnSpPr>
          <p:spPr>
            <a:xfrm rot="640134">
              <a:off x="3365537" y="3220576"/>
              <a:ext cx="21676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A3279DFE-51DA-FE91-1D90-2D10E3DF855E}"/>
                </a:ext>
              </a:extLst>
            </p:cNvPr>
            <p:cNvSpPr txBox="1"/>
            <p:nvPr/>
          </p:nvSpPr>
          <p:spPr>
            <a:xfrm rot="619446">
              <a:off x="3277948" y="2751970"/>
              <a:ext cx="2409081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Forward the work</a:t>
              </a:r>
              <a:endPara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AF2EAE80-4868-2282-4DA4-DA2243F397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949" y="3310886"/>
            <a:ext cx="805818" cy="751337"/>
          </a:xfrm>
          <a:prstGeom prst="rect">
            <a:avLst/>
          </a:prstGeom>
        </p:spPr>
      </p:pic>
      <p:sp>
        <p:nvSpPr>
          <p:cNvPr id="50" name="矩形标注 36">
            <a:extLst>
              <a:ext uri="{FF2B5EF4-FFF2-40B4-BE49-F238E27FC236}">
                <a16:creationId xmlns:a16="http://schemas.microsoft.com/office/drawing/2014/main" id="{008A7CD6-AC20-A621-14B9-001B0415E5C2}"/>
              </a:ext>
            </a:extLst>
          </p:cNvPr>
          <p:cNvSpPr/>
          <p:nvPr/>
        </p:nvSpPr>
        <p:spPr>
          <a:xfrm>
            <a:off x="354642" y="2336900"/>
            <a:ext cx="1101071" cy="590192"/>
          </a:xfrm>
          <a:prstGeom prst="wedgeRectCallout">
            <a:avLst>
              <a:gd name="adj1" fmla="val 67220"/>
              <a:gd name="adj2" fmla="val 66978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I am on vacation</a:t>
            </a:r>
            <a:endParaRPr kumimoji="1"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1" name="矩形标注 36">
            <a:extLst>
              <a:ext uri="{FF2B5EF4-FFF2-40B4-BE49-F238E27FC236}">
                <a16:creationId xmlns:a16="http://schemas.microsoft.com/office/drawing/2014/main" id="{D6BBB3A7-4CCA-9B30-FC86-39B109D24996}"/>
              </a:ext>
            </a:extLst>
          </p:cNvPr>
          <p:cNvSpPr/>
          <p:nvPr/>
        </p:nvSpPr>
        <p:spPr>
          <a:xfrm flipH="1">
            <a:off x="10647448" y="2471023"/>
            <a:ext cx="1163049" cy="590192"/>
          </a:xfrm>
          <a:prstGeom prst="wedgeRectCallout">
            <a:avLst>
              <a:gd name="adj1" fmla="val 67220"/>
              <a:gd name="adj2" fmla="val 66978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>
                <a:solidFill>
                  <a:schemeClr val="accent2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I will handle it </a:t>
            </a:r>
            <a:endParaRPr kumimoji="1" lang="zh-CN" altLang="en-US" sz="1600" b="1" dirty="0">
              <a:solidFill>
                <a:schemeClr val="accent2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AD0855B9-8539-A5F0-375C-FE52F79F2B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987" y="3265953"/>
            <a:ext cx="752151" cy="701299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2126C04A-DB97-C4A9-8AEA-66408432C937}"/>
              </a:ext>
            </a:extLst>
          </p:cNvPr>
          <p:cNvSpPr txBox="1"/>
          <p:nvPr/>
        </p:nvSpPr>
        <p:spPr>
          <a:xfrm>
            <a:off x="2393893" y="4013546"/>
            <a:ext cx="1098094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Work File</a:t>
            </a:r>
            <a:endParaRPr lang="zh-CN" altLang="en-US" sz="1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024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7">
            <a:extLst>
              <a:ext uri="{FF2B5EF4-FFF2-40B4-BE49-F238E27FC236}">
                <a16:creationId xmlns:a16="http://schemas.microsoft.com/office/drawing/2014/main" id="{025F2970-0340-9749-AFD1-1CBB81140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190"/>
            <a:ext cx="12192000" cy="806023"/>
          </a:xfrm>
          <a:prstGeom prst="rect">
            <a:avLst/>
          </a:prstGeom>
        </p:spPr>
      </p:pic>
      <p:sp>
        <p:nvSpPr>
          <p:cNvPr id="39" name="Rectangle 4">
            <a:extLst>
              <a:ext uri="{FF2B5EF4-FFF2-40B4-BE49-F238E27FC236}">
                <a16:creationId xmlns:a16="http://schemas.microsoft.com/office/drawing/2014/main" id="{C7E0297B-1149-1142-8B7F-DEDEE197E441}"/>
              </a:ext>
            </a:extLst>
          </p:cNvPr>
          <p:cNvSpPr/>
          <p:nvPr/>
        </p:nvSpPr>
        <p:spPr>
          <a:xfrm>
            <a:off x="0" y="6798129"/>
            <a:ext cx="12192000" cy="61560"/>
          </a:xfrm>
          <a:prstGeom prst="rect">
            <a:avLst/>
          </a:prstGeom>
          <a:solidFill>
            <a:srgbClr val="C81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标题 1">
            <a:extLst>
              <a:ext uri="{FF2B5EF4-FFF2-40B4-BE49-F238E27FC236}">
                <a16:creationId xmlns:a16="http://schemas.microsoft.com/office/drawing/2014/main" id="{27DA6D2F-7123-C186-3000-06DF75D3A133}"/>
              </a:ext>
            </a:extLst>
          </p:cNvPr>
          <p:cNvSpPr txBox="1">
            <a:spLocks/>
          </p:cNvSpPr>
          <p:nvPr/>
        </p:nvSpPr>
        <p:spPr>
          <a:xfrm>
            <a:off x="126551" y="195626"/>
            <a:ext cx="9356661" cy="737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FPRE Scheme: Comparison</a:t>
            </a:r>
            <a:endParaRPr lang="zh-CN" altLang="en-US" sz="3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D0A1C2B-A3FD-27E6-B7A6-AF58E19832DC}"/>
              </a:ext>
            </a:extLst>
          </p:cNvPr>
          <p:cNvSpPr txBox="1"/>
          <p:nvPr/>
        </p:nvSpPr>
        <p:spPr>
          <a:xfrm>
            <a:off x="247630" y="930684"/>
            <a:ext cx="11696739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Comparison of </a:t>
            </a:r>
            <a:r>
              <a:rPr lang="en-US" altLang="zh-CN" sz="24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single-hop</a:t>
            </a: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24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unidirectional</a:t>
            </a: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PRE schemes.</a:t>
            </a:r>
            <a:endParaRPr lang="zh-CN" altLang="en-US" sz="2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E445AB3E-4D68-9186-0CE2-A688C6CA81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867610"/>
              </p:ext>
            </p:extLst>
          </p:nvPr>
        </p:nvGraphicFramePr>
        <p:xfrm>
          <a:off x="208301" y="1558373"/>
          <a:ext cx="11847871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079">
                  <a:extLst>
                    <a:ext uri="{9D8B030D-6E8A-4147-A177-3AD203B41FA5}">
                      <a16:colId xmlns:a16="http://schemas.microsoft.com/office/drawing/2014/main" val="2754713353"/>
                    </a:ext>
                  </a:extLst>
                </a:gridCol>
                <a:gridCol w="1077079">
                  <a:extLst>
                    <a:ext uri="{9D8B030D-6E8A-4147-A177-3AD203B41FA5}">
                      <a16:colId xmlns:a16="http://schemas.microsoft.com/office/drawing/2014/main" val="2408396201"/>
                    </a:ext>
                  </a:extLst>
                </a:gridCol>
                <a:gridCol w="1178511">
                  <a:extLst>
                    <a:ext uri="{9D8B030D-6E8A-4147-A177-3AD203B41FA5}">
                      <a16:colId xmlns:a16="http://schemas.microsoft.com/office/drawing/2014/main" val="3884009840"/>
                    </a:ext>
                  </a:extLst>
                </a:gridCol>
                <a:gridCol w="1454058">
                  <a:extLst>
                    <a:ext uri="{9D8B030D-6E8A-4147-A177-3AD203B41FA5}">
                      <a16:colId xmlns:a16="http://schemas.microsoft.com/office/drawing/2014/main" val="2889960913"/>
                    </a:ext>
                  </a:extLst>
                </a:gridCol>
                <a:gridCol w="841561">
                  <a:extLst>
                    <a:ext uri="{9D8B030D-6E8A-4147-A177-3AD203B41FA5}">
                      <a16:colId xmlns:a16="http://schemas.microsoft.com/office/drawing/2014/main" val="414287091"/>
                    </a:ext>
                  </a:extLst>
                </a:gridCol>
                <a:gridCol w="834187">
                  <a:extLst>
                    <a:ext uri="{9D8B030D-6E8A-4147-A177-3AD203B41FA5}">
                      <a16:colId xmlns:a16="http://schemas.microsoft.com/office/drawing/2014/main" val="2171070668"/>
                    </a:ext>
                  </a:extLst>
                </a:gridCol>
                <a:gridCol w="973425">
                  <a:extLst>
                    <a:ext uri="{9D8B030D-6E8A-4147-A177-3AD203B41FA5}">
                      <a16:colId xmlns:a16="http://schemas.microsoft.com/office/drawing/2014/main" val="3798148660"/>
                    </a:ext>
                  </a:extLst>
                </a:gridCol>
                <a:gridCol w="911276">
                  <a:extLst>
                    <a:ext uri="{9D8B030D-6E8A-4147-A177-3AD203B41FA5}">
                      <a16:colId xmlns:a16="http://schemas.microsoft.com/office/drawing/2014/main" val="910932645"/>
                    </a:ext>
                  </a:extLst>
                </a:gridCol>
                <a:gridCol w="1329566">
                  <a:extLst>
                    <a:ext uri="{9D8B030D-6E8A-4147-A177-3AD203B41FA5}">
                      <a16:colId xmlns:a16="http://schemas.microsoft.com/office/drawing/2014/main" val="384020940"/>
                    </a:ext>
                  </a:extLst>
                </a:gridCol>
                <a:gridCol w="1094050">
                  <a:extLst>
                    <a:ext uri="{9D8B030D-6E8A-4147-A177-3AD203B41FA5}">
                      <a16:colId xmlns:a16="http://schemas.microsoft.com/office/drawing/2014/main" val="2209118310"/>
                    </a:ext>
                  </a:extLst>
                </a:gridCol>
                <a:gridCol w="1077079">
                  <a:extLst>
                    <a:ext uri="{9D8B030D-6E8A-4147-A177-3AD203B41FA5}">
                      <a16:colId xmlns:a16="http://schemas.microsoft.com/office/drawing/2014/main" val="1239750518"/>
                    </a:ext>
                  </a:extLst>
                </a:gridCol>
              </a:tblGrid>
              <a:tr h="48630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Scheme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Standard</a:t>
                      </a:r>
                    </a:p>
                    <a:p>
                      <a:pPr algn="ctr"/>
                      <a:r>
                        <a:rPr lang="en-US" altLang="zh-CN" sz="1600" dirty="0"/>
                        <a:t>Model ?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Adaptive corruption?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Security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UNID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NTR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CUL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Assumption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Post Quantum?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rgbClr val="FFFF00"/>
                          </a:solidFill>
                        </a:rPr>
                        <a:t>Fine-</a:t>
                      </a:r>
                    </a:p>
                    <a:p>
                      <a:pPr algn="ctr"/>
                      <a:r>
                        <a:rPr lang="en-US" altLang="zh-CN" sz="1600" dirty="0">
                          <a:solidFill>
                            <a:srgbClr val="FFFF00"/>
                          </a:solidFill>
                        </a:rPr>
                        <a:t>Grained?</a:t>
                      </a:r>
                      <a:endParaRPr lang="zh-CN" altLang="en-US" sz="16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991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SC09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×</a:t>
                      </a:r>
                      <a:endParaRPr lang="zh-CN" altLang="en-US" b="1" dirty="0"/>
                    </a:p>
                  </a:txBody>
                  <a:tcPr anchor="ctr"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CCA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√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√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-</a:t>
                      </a:r>
                      <a:endParaRPr kumimoji="0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√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DDH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×</a:t>
                      </a:r>
                      <a:endParaRPr kumimoji="0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anchor="ctr"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×</a:t>
                      </a:r>
                      <a:endParaRPr kumimoji="0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anchor="ctr">
                    <a:solidFill>
                      <a:srgbClr val="FF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390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CWYD10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×</a:t>
                      </a:r>
                      <a:endParaRPr lang="zh-CN" altLang="en-US" b="1" dirty="0"/>
                    </a:p>
                  </a:txBody>
                  <a:tcPr anchor="ctr"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×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CCA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√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√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-</a:t>
                      </a:r>
                      <a:endParaRPr kumimoji="0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√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CDH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×</a:t>
                      </a:r>
                      <a:endParaRPr kumimoji="0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anchor="ctr"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×</a:t>
                      </a:r>
                      <a:endParaRPr kumimoji="0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anchor="ctr">
                    <a:solidFill>
                      <a:srgbClr val="FF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416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CDL11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×</a:t>
                      </a:r>
                      <a:endParaRPr lang="zh-CN" altLang="en-US" b="1" dirty="0"/>
                    </a:p>
                  </a:txBody>
                  <a:tcPr anchor="ctr"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√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CCA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√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√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-</a:t>
                      </a:r>
                      <a:endParaRPr kumimoji="0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√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CDH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×</a:t>
                      </a:r>
                      <a:endParaRPr kumimoji="0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anchor="ctr"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×</a:t>
                      </a:r>
                      <a:endParaRPr kumimoji="0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anchor="ctr">
                    <a:solidFill>
                      <a:srgbClr val="FF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445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Shao12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×</a:t>
                      </a:r>
                      <a:endParaRPr lang="zh-CN" altLang="en-US" b="1" dirty="0"/>
                    </a:p>
                  </a:txBody>
                  <a:tcPr anchor="ctr"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√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CCA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√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√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-</a:t>
                      </a:r>
                      <a:endParaRPr kumimoji="0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√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DBDH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×</a:t>
                      </a:r>
                      <a:endParaRPr kumimoji="0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anchor="ctr"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×</a:t>
                      </a:r>
                      <a:endParaRPr kumimoji="0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anchor="ctr">
                    <a:solidFill>
                      <a:srgbClr val="FF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168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SPR17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×</a:t>
                      </a:r>
                      <a:endParaRPr lang="zh-CN" altLang="en-US" b="1" dirty="0"/>
                    </a:p>
                  </a:txBody>
                  <a:tcPr anchor="ctr"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×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CCA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√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√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-</a:t>
                      </a:r>
                      <a:endParaRPr kumimoji="0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√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DCDH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×</a:t>
                      </a:r>
                      <a:endParaRPr kumimoji="0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anchor="ctr"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×</a:t>
                      </a:r>
                      <a:endParaRPr kumimoji="0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anchor="ctr">
                    <a:solidFill>
                      <a:srgbClr val="FF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181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AFGH05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/>
                        <a:t>√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×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weak-CPA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√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-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-</a:t>
                      </a:r>
                      <a:endParaRPr kumimoji="0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√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DBDH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×</a:t>
                      </a:r>
                      <a:endParaRPr kumimoji="0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anchor="ctr"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×</a:t>
                      </a:r>
                      <a:endParaRPr kumimoji="0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anchor="ctr">
                    <a:solidFill>
                      <a:srgbClr val="FF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195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LV08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√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×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CCA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√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√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-</a:t>
                      </a:r>
                      <a:endParaRPr kumimoji="0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√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3-QDBDH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×</a:t>
                      </a:r>
                      <a:endParaRPr kumimoji="0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anchor="ctr"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×</a:t>
                      </a:r>
                      <a:endParaRPr kumimoji="0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anchor="ctr">
                    <a:solidFill>
                      <a:srgbClr val="FF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776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Kir14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√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×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weak-CCA1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√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-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-</a:t>
                      </a:r>
                      <a:endParaRPr kumimoji="0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-</a:t>
                      </a:r>
                      <a:endParaRPr kumimoji="0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LWE</a:t>
                      </a:r>
                      <a:endParaRPr lang="zh-CN" altLang="en-US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√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×</a:t>
                      </a:r>
                      <a:endParaRPr kumimoji="0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anchor="ctr">
                    <a:solidFill>
                      <a:srgbClr val="FF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743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FL19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√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×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err="1"/>
                        <a:t>tbCCA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√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√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-</a:t>
                      </a:r>
                      <a:endParaRPr kumimoji="0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-</a:t>
                      </a:r>
                      <a:endParaRPr kumimoji="0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LWE</a:t>
                      </a:r>
                      <a:endParaRPr lang="zh-CN" altLang="en-US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√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×</a:t>
                      </a:r>
                      <a:endParaRPr kumimoji="0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anchor="ctr">
                    <a:solidFill>
                      <a:srgbClr val="FF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951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SDDR21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√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×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HRA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√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√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-</a:t>
                      </a:r>
                      <a:endParaRPr kumimoji="0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-</a:t>
                      </a:r>
                      <a:endParaRPr kumimoji="0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LWE</a:t>
                      </a:r>
                      <a:endParaRPr lang="zh-CN" altLang="en-US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√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×</a:t>
                      </a:r>
                      <a:endParaRPr kumimoji="0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anchor="ctr">
                    <a:solidFill>
                      <a:srgbClr val="FF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503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LWYYJW21</a:t>
                      </a:r>
                      <a:endParaRPr lang="zh-CN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√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×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CPA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√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-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-</a:t>
                      </a:r>
                      <a:endParaRPr kumimoji="0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-</a:t>
                      </a:r>
                      <a:endParaRPr kumimoji="0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LWE</a:t>
                      </a:r>
                      <a:endParaRPr lang="zh-CN" altLang="en-US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√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×</a:t>
                      </a:r>
                      <a:endParaRPr kumimoji="0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anchor="ctr">
                    <a:solidFill>
                      <a:srgbClr val="FF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740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This work</a:t>
                      </a:r>
                      <a:endParaRPr lang="zh-CN" altLang="en-US" sz="1600" b="1" dirty="0"/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√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√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CPA</a:t>
                      </a:r>
                      <a:endParaRPr lang="zh-CN" altLang="en-US" b="1" dirty="0"/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√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√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√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√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LWE</a:t>
                      </a:r>
                      <a:endParaRPr lang="zh-CN" altLang="en-US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√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√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69222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703FD0C3-63D0-D348-59CA-35C185328161}"/>
              </a:ext>
            </a:extLst>
          </p:cNvPr>
          <p:cNvSpPr/>
          <p:nvPr/>
        </p:nvSpPr>
        <p:spPr>
          <a:xfrm>
            <a:off x="208301" y="6209071"/>
            <a:ext cx="11847871" cy="3785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A40D01D-429D-7D69-C3F3-A35DD4363B04}"/>
              </a:ext>
            </a:extLst>
          </p:cNvPr>
          <p:cNvSpPr/>
          <p:nvPr/>
        </p:nvSpPr>
        <p:spPr>
          <a:xfrm>
            <a:off x="10967884" y="1558373"/>
            <a:ext cx="1088288" cy="5029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6316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7">
            <a:extLst>
              <a:ext uri="{FF2B5EF4-FFF2-40B4-BE49-F238E27FC236}">
                <a16:creationId xmlns:a16="http://schemas.microsoft.com/office/drawing/2014/main" id="{025F2970-0340-9749-AFD1-1CBB81140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190"/>
            <a:ext cx="12192000" cy="80602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6ECD84D-6D98-466B-AFBA-4673C0996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539" y="225382"/>
            <a:ext cx="11773290" cy="737176"/>
          </a:xfrm>
        </p:spPr>
        <p:txBody>
          <a:bodyPr>
            <a:normAutofit/>
          </a:bodyPr>
          <a:lstStyle/>
          <a:p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ingFang SC" panose="020B0400000000000000" pitchFamily="34" charset="-122"/>
                <a:ea typeface="PingFang SC" panose="020B0400000000000000" pitchFamily="34" charset="-122"/>
                <a:cs typeface="PingFang SC Regular"/>
                <a:sym typeface="PingFang SC Regular"/>
              </a:rPr>
              <a:t>Conclusion</a:t>
            </a:r>
            <a:endParaRPr lang="zh-CN" altLang="en-US" sz="3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D358ECD-7C3B-031C-FAA6-54351F214C01}"/>
              </a:ext>
            </a:extLst>
          </p:cNvPr>
          <p:cNvSpPr txBox="1"/>
          <p:nvPr/>
        </p:nvSpPr>
        <p:spPr>
          <a:xfrm>
            <a:off x="498762" y="1152366"/>
            <a:ext cx="11333088" cy="3512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Definition </a:t>
            </a: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of a new primitive </a:t>
            </a:r>
            <a:r>
              <a:rPr lang="en-US" altLang="zh-CN" sz="2400" b="1" dirty="0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Fine-Grained PRE</a:t>
            </a: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.</a:t>
            </a:r>
            <a:endParaRPr lang="en-US" altLang="zh-CN" sz="2400" dirty="0">
              <a:latin typeface="PingFang SC Medium" panose="020B0400000000000000" pitchFamily="34" charset="-122"/>
              <a:ea typeface="PingFang SC Medium" panose="020B0400000000000000" pitchFamily="34" charset="-122"/>
            </a:endParaRPr>
          </a:p>
          <a:p>
            <a:pPr marL="800100" lvl="1" indent="-34290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ingFang SC" panose="020B0400000000000000" pitchFamily="34" charset="-122"/>
                <a:ea typeface="PingFang SC Medium" panose="020B0400000000000000" pitchFamily="34" charset="-122"/>
              </a:rPr>
              <a:t>Formalize the security properties like </a:t>
            </a:r>
            <a:r>
              <a:rPr lang="en-US" altLang="zh-CN" sz="2400" b="1" dirty="0">
                <a:solidFill>
                  <a:schemeClr val="accent5"/>
                </a:solidFill>
                <a:latin typeface="PingFang SC" panose="020B0400000000000000" pitchFamily="34" charset="-122"/>
                <a:ea typeface="PingFang SC Medium" panose="020B0400000000000000" pitchFamily="34" charset="-122"/>
              </a:rPr>
              <a:t>CPA, CUL, UNID, NTR, CS</a:t>
            </a:r>
            <a:r>
              <a:rPr lang="zh-CN" altLang="en-US" sz="2400" b="1" dirty="0">
                <a:solidFill>
                  <a:schemeClr val="accent5"/>
                </a:solidFill>
                <a:latin typeface="PingFang SC" panose="020B0400000000000000" pitchFamily="34" charset="-122"/>
                <a:ea typeface="PingFang SC Medium" panose="020B0400000000000000" pitchFamily="34" charset="-122"/>
              </a:rPr>
              <a:t> </a:t>
            </a:r>
            <a:r>
              <a:rPr lang="en-US" altLang="zh-CN" sz="2400" dirty="0">
                <a:latin typeface="PingFang SC" panose="020B0400000000000000" pitchFamily="34" charset="-122"/>
                <a:ea typeface="PingFang SC Medium" panose="020B0400000000000000" pitchFamily="34" charset="-122"/>
              </a:rPr>
              <a:t>for FPRE and show </a:t>
            </a:r>
            <a:r>
              <a:rPr lang="en-US" altLang="zh-CN" sz="2400" b="1" dirty="0">
                <a:solidFill>
                  <a:schemeClr val="accent6"/>
                </a:solidFill>
                <a:latin typeface="PingFang SC" panose="020B0400000000000000" pitchFamily="34" charset="-122"/>
                <a:ea typeface="PingFang SC Medium" panose="020B0400000000000000" pitchFamily="34" charset="-122"/>
              </a:rPr>
              <a:t>relations</a:t>
            </a:r>
            <a:r>
              <a:rPr lang="en-US" altLang="zh-CN" sz="2400" dirty="0">
                <a:latin typeface="PingFang SC" panose="020B0400000000000000" pitchFamily="34" charset="-122"/>
                <a:ea typeface="PingFang SC Medium" panose="020B0400000000000000" pitchFamily="34" charset="-122"/>
              </a:rPr>
              <a:t> among them.</a:t>
            </a:r>
          </a:p>
          <a:p>
            <a:pPr marL="800100" lvl="1" indent="-34290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ingFang SC" panose="020B0400000000000000" pitchFamily="34" charset="-122"/>
                <a:ea typeface="PingFang SC Medium" panose="020B0400000000000000" pitchFamily="34" charset="-122"/>
              </a:rPr>
              <a:t>First achieve </a:t>
            </a:r>
            <a:r>
              <a:rPr lang="en-US" altLang="zh-CN" sz="2400" b="1" dirty="0">
                <a:solidFill>
                  <a:schemeClr val="accent1"/>
                </a:solidFill>
                <a:latin typeface="PingFang SC" panose="020B0400000000000000" pitchFamily="34" charset="-122"/>
                <a:ea typeface="PingFang SC Medium" panose="020B0400000000000000" pitchFamily="34" charset="-122"/>
              </a:rPr>
              <a:t>adaptive</a:t>
            </a:r>
            <a:r>
              <a:rPr lang="en-US" altLang="zh-CN" sz="2400" b="1" dirty="0">
                <a:latin typeface="PingFang SC" panose="020B0400000000000000" pitchFamily="34" charset="-122"/>
                <a:ea typeface="PingFang SC Medium" panose="020B0400000000000000" pitchFamily="34" charset="-122"/>
              </a:rPr>
              <a:t> </a:t>
            </a:r>
            <a:r>
              <a:rPr lang="en-US" altLang="zh-CN" sz="2400" dirty="0">
                <a:latin typeface="PingFang SC" panose="020B0400000000000000" pitchFamily="34" charset="-122"/>
                <a:ea typeface="PingFang SC Medium" panose="020B0400000000000000" pitchFamily="34" charset="-122"/>
              </a:rPr>
              <a:t>CPA security in the standard model.</a:t>
            </a:r>
            <a:endParaRPr lang="en-US" altLang="zh-CN" sz="2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marL="342900" indent="-34290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7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marL="342900" indent="-342900" defTabSz="4572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Construction</a:t>
            </a:r>
            <a:r>
              <a:rPr lang="en-US" altLang="zh-CN" sz="24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of FPRE for </a:t>
            </a:r>
            <a:r>
              <a:rPr lang="en-US" altLang="zh-CN" sz="2400" b="1" dirty="0">
                <a:solidFill>
                  <a:schemeClr val="accent6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Bounded Linear Functions </a:t>
            </a: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from</a:t>
            </a:r>
            <a:r>
              <a:rPr lang="en-US" altLang="zh-CN" sz="24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 LWE</a:t>
            </a: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.</a:t>
            </a:r>
            <a:endParaRPr lang="en-US" altLang="zh-CN" sz="700" dirty="0">
              <a:latin typeface="PingFang SC Medium" panose="020B0400000000000000" pitchFamily="34" charset="-122"/>
              <a:ea typeface="PingFang SC Medium" panose="020B0400000000000000" pitchFamily="34" charset="-122"/>
            </a:endParaRPr>
          </a:p>
          <a:p>
            <a:pPr marL="342900" indent="-34290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Construction</a:t>
            </a:r>
            <a:r>
              <a:rPr lang="en-US" altLang="zh-CN" sz="24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of FPRE for </a:t>
            </a:r>
            <a:r>
              <a:rPr lang="en-US" altLang="zh-CN" sz="2400" b="1" dirty="0">
                <a:solidFill>
                  <a:schemeClr val="accent2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Deletion Function</a:t>
            </a: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from </a:t>
            </a:r>
            <a:r>
              <a:rPr lang="en-US" altLang="zh-CN" sz="24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LWE</a:t>
            </a: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.</a:t>
            </a:r>
            <a:endParaRPr lang="en-US" altLang="zh-CN" sz="700" dirty="0">
              <a:latin typeface="PingFang SC Medium" panose="020B0400000000000000" pitchFamily="34" charset="-122"/>
              <a:ea typeface="PingFang SC Medium" panose="020B0400000000000000" pitchFamily="34" charset="-122"/>
            </a:endParaRPr>
          </a:p>
        </p:txBody>
      </p:sp>
      <p:sp>
        <p:nvSpPr>
          <p:cNvPr id="135" name="Rectangle 4">
            <a:extLst>
              <a:ext uri="{FF2B5EF4-FFF2-40B4-BE49-F238E27FC236}">
                <a16:creationId xmlns:a16="http://schemas.microsoft.com/office/drawing/2014/main" id="{499F8F19-12B2-09E8-B4BB-5A4D9E2125FF}"/>
              </a:ext>
            </a:extLst>
          </p:cNvPr>
          <p:cNvSpPr/>
          <p:nvPr/>
        </p:nvSpPr>
        <p:spPr>
          <a:xfrm>
            <a:off x="0" y="6798129"/>
            <a:ext cx="12192000" cy="61560"/>
          </a:xfrm>
          <a:prstGeom prst="rect">
            <a:avLst/>
          </a:prstGeom>
          <a:solidFill>
            <a:srgbClr val="C81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AC16A3A-BC0F-133F-CA88-6C4861DCB2C7}"/>
              </a:ext>
            </a:extLst>
          </p:cNvPr>
          <p:cNvSpPr txBox="1"/>
          <p:nvPr/>
        </p:nvSpPr>
        <p:spPr>
          <a:xfrm>
            <a:off x="8436369" y="5981145"/>
            <a:ext cx="3579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u="sng" dirty="0" err="1">
                <a:latin typeface="PingFang SC Medium" panose="020B0400000000000000" pitchFamily="34" charset="-122"/>
                <a:ea typeface="PingFang SC Medium" panose="020B0400000000000000" pitchFamily="34" charset="-122"/>
              </a:rPr>
              <a:t>ePrint</a:t>
            </a:r>
            <a:r>
              <a:rPr kumimoji="1" lang="en-US" altLang="zh-CN" sz="2400" u="sng" dirty="0">
                <a:latin typeface="PingFang SC Medium" panose="020B0400000000000000" pitchFamily="34" charset="-122"/>
                <a:ea typeface="PingFang SC Medium" panose="020B0400000000000000" pitchFamily="34" charset="-122"/>
              </a:rPr>
              <a:t>:</a:t>
            </a:r>
            <a:r>
              <a:rPr kumimoji="1" lang="zh-CN" altLang="en-US" sz="2400" u="sng" dirty="0">
                <a:latin typeface="PingFang SC Medium" panose="020B0400000000000000" pitchFamily="34" charset="-122"/>
                <a:ea typeface="PingFang SC Medium" panose="020B0400000000000000" pitchFamily="34" charset="-122"/>
              </a:rPr>
              <a:t> </a:t>
            </a:r>
            <a:r>
              <a:rPr kumimoji="1" lang="en-US" altLang="zh-CN" sz="2400" u="sng" dirty="0" err="1">
                <a:latin typeface="PingFang SC Medium" panose="020B0400000000000000" pitchFamily="34" charset="-122"/>
                <a:ea typeface="PingFang SC Medium" panose="020B0400000000000000" pitchFamily="34" charset="-122"/>
              </a:rPr>
              <a:t>ia.cr</a:t>
            </a:r>
            <a:r>
              <a:rPr kumimoji="1" lang="en-US" altLang="zh-CN" sz="2400" u="sng" dirty="0">
                <a:latin typeface="PingFang SC Medium" panose="020B0400000000000000" pitchFamily="34" charset="-122"/>
                <a:ea typeface="PingFang SC Medium" panose="020B0400000000000000" pitchFamily="34" charset="-122"/>
              </a:rPr>
              <a:t>/2023/1324</a:t>
            </a:r>
            <a:endParaRPr kumimoji="1" lang="zh-CN" altLang="en-US" sz="2400" u="sng" dirty="0">
              <a:latin typeface="PingFang SC Medium" panose="020B0400000000000000" pitchFamily="34" charset="-122"/>
              <a:ea typeface="PingFang SC Medium" panose="020B0400000000000000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0C67548-739E-16B9-ACFD-40A9EC6AFB99}"/>
              </a:ext>
            </a:extLst>
          </p:cNvPr>
          <p:cNvSpPr txBox="1"/>
          <p:nvPr/>
        </p:nvSpPr>
        <p:spPr>
          <a:xfrm>
            <a:off x="3556400" y="5273259"/>
            <a:ext cx="5506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dirty="0">
                <a:solidFill>
                  <a:srgbClr val="C00000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Thanks!</a:t>
            </a:r>
            <a:r>
              <a:rPr kumimoji="1" lang="zh-CN" altLang="en-US" sz="4000" dirty="0">
                <a:solidFill>
                  <a:srgbClr val="C00000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    </a:t>
            </a:r>
            <a:r>
              <a:rPr kumimoji="1" lang="en-US" altLang="zh-CN" sz="4000" dirty="0">
                <a:solidFill>
                  <a:srgbClr val="C00000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Questions?</a:t>
            </a:r>
            <a:endParaRPr kumimoji="1" lang="zh-CN" altLang="en-US" sz="4000" dirty="0">
              <a:solidFill>
                <a:srgbClr val="C00000"/>
              </a:solidFill>
              <a:latin typeface="PingFang SC Medium" panose="020B0400000000000000" pitchFamily="34" charset="-122"/>
              <a:ea typeface="PingFang SC Medium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7158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7">
            <a:extLst>
              <a:ext uri="{FF2B5EF4-FFF2-40B4-BE49-F238E27FC236}">
                <a16:creationId xmlns:a16="http://schemas.microsoft.com/office/drawing/2014/main" id="{025F2970-0340-9749-AFD1-1CBB81140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190"/>
            <a:ext cx="12192000" cy="80602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6ECD84D-6D98-466B-AFBA-4673C0996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539" y="225382"/>
            <a:ext cx="5356558" cy="737176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Proxy Re-Encryption</a:t>
            </a:r>
            <a:endParaRPr lang="zh-CN" altLang="en-US" sz="3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03" name="Rectangle 4">
            <a:extLst>
              <a:ext uri="{FF2B5EF4-FFF2-40B4-BE49-F238E27FC236}">
                <a16:creationId xmlns:a16="http://schemas.microsoft.com/office/drawing/2014/main" id="{D522B13B-A0D4-415F-1689-88ACC235968C}"/>
              </a:ext>
            </a:extLst>
          </p:cNvPr>
          <p:cNvSpPr/>
          <p:nvPr/>
        </p:nvSpPr>
        <p:spPr>
          <a:xfrm>
            <a:off x="0" y="6798129"/>
            <a:ext cx="12192000" cy="61560"/>
          </a:xfrm>
          <a:prstGeom prst="rect">
            <a:avLst/>
          </a:prstGeom>
          <a:solidFill>
            <a:srgbClr val="C81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3ED17B30-7914-D8F7-AB71-BF17ABDB270B}"/>
              </a:ext>
            </a:extLst>
          </p:cNvPr>
          <p:cNvSpPr txBox="1"/>
          <p:nvPr/>
        </p:nvSpPr>
        <p:spPr>
          <a:xfrm>
            <a:off x="244539" y="1191646"/>
            <a:ext cx="11183211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PRE has a wide variety of </a:t>
            </a:r>
            <a:r>
              <a:rPr lang="en-US" altLang="zh-CN" sz="24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Applications</a:t>
            </a: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endParaRPr lang="zh-CN" altLang="en-US" sz="2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B9E0579-62AB-0ECF-6A85-1E3358ABC5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39" y="3021047"/>
            <a:ext cx="1000422" cy="100042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E97A4CF-0D1E-1D4C-C25B-5761E5D54026}"/>
              </a:ext>
            </a:extLst>
          </p:cNvPr>
          <p:cNvSpPr txBox="1"/>
          <p:nvPr/>
        </p:nvSpPr>
        <p:spPr>
          <a:xfrm>
            <a:off x="1428739" y="4021469"/>
            <a:ext cx="917866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Boss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8A3E9C2-AE15-627B-1C3E-C295CC61B1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793" y="3152627"/>
            <a:ext cx="901700" cy="9017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C400309-08EF-310D-F25C-535982F79538}"/>
              </a:ext>
            </a:extLst>
          </p:cNvPr>
          <p:cNvSpPr txBox="1"/>
          <p:nvPr/>
        </p:nvSpPr>
        <p:spPr>
          <a:xfrm>
            <a:off x="9570713" y="4010497"/>
            <a:ext cx="1210678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Secretary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9CA846A-7A67-19B5-0D4E-96038E619E16}"/>
              </a:ext>
            </a:extLst>
          </p:cNvPr>
          <p:cNvSpPr txBox="1"/>
          <p:nvPr/>
        </p:nvSpPr>
        <p:spPr>
          <a:xfrm>
            <a:off x="5634362" y="4074905"/>
            <a:ext cx="917866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Proxy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D939461-E9F3-4F89-072D-840F1EDFEB7D}"/>
              </a:ext>
            </a:extLst>
          </p:cNvPr>
          <p:cNvGrpSpPr/>
          <p:nvPr/>
        </p:nvGrpSpPr>
        <p:grpSpPr>
          <a:xfrm rot="20959866">
            <a:off x="6442922" y="3220554"/>
            <a:ext cx="2330577" cy="468606"/>
            <a:chOff x="3277949" y="2751970"/>
            <a:chExt cx="2409081" cy="468606"/>
          </a:xfrm>
        </p:grpSpPr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EB752F60-723B-57E5-40D8-6C638824DAAE}"/>
                </a:ext>
              </a:extLst>
            </p:cNvPr>
            <p:cNvCxnSpPr>
              <a:cxnSpLocks/>
            </p:cNvCxnSpPr>
            <p:nvPr/>
          </p:nvCxnSpPr>
          <p:spPr>
            <a:xfrm rot="640134">
              <a:off x="3365537" y="3220576"/>
              <a:ext cx="21676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FB38D456-D799-876E-AC6C-F584162DC816}"/>
                </a:ext>
              </a:extLst>
            </p:cNvPr>
            <p:cNvSpPr txBox="1"/>
            <p:nvPr/>
          </p:nvSpPr>
          <p:spPr>
            <a:xfrm rot="619446">
              <a:off x="3277949" y="2751970"/>
              <a:ext cx="2409081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Re-encryption</a:t>
              </a:r>
              <a:endPara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219C029E-2C3E-66A1-0DEC-1301B493C2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569" y="3027338"/>
            <a:ext cx="1071086" cy="10710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49F2A34-F8DC-594D-0186-DC45EC3CF1BA}"/>
                  </a:ext>
                </a:extLst>
              </p:cNvPr>
              <p:cNvSpPr txBox="1"/>
              <p:nvPr/>
            </p:nvSpPr>
            <p:spPr>
              <a:xfrm>
                <a:off x="5334409" y="4434099"/>
                <a:ext cx="154858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𝑟𝑘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𝐵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→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𝑆</m:t>
                          </m:r>
                        </m:sub>
                        <m:sup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49F2A34-F8DC-594D-0186-DC45EC3CF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409" y="4434099"/>
                <a:ext cx="154858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文本框 33">
            <a:extLst>
              <a:ext uri="{FF2B5EF4-FFF2-40B4-BE49-F238E27FC236}">
                <a16:creationId xmlns:a16="http://schemas.microsoft.com/office/drawing/2014/main" id="{E009485D-1EB8-AB55-2D8C-2F85555371A5}"/>
              </a:ext>
            </a:extLst>
          </p:cNvPr>
          <p:cNvSpPr txBox="1"/>
          <p:nvPr/>
        </p:nvSpPr>
        <p:spPr>
          <a:xfrm>
            <a:off x="8622074" y="4040230"/>
            <a:ext cx="1098094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Work File</a:t>
            </a:r>
            <a:endParaRPr lang="zh-CN" altLang="en-US" sz="1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25638C1E-E963-821F-FA01-8E3B9A2D3148}"/>
              </a:ext>
            </a:extLst>
          </p:cNvPr>
          <p:cNvGrpSpPr/>
          <p:nvPr/>
        </p:nvGrpSpPr>
        <p:grpSpPr>
          <a:xfrm rot="20959866">
            <a:off x="3380367" y="3272878"/>
            <a:ext cx="2330577" cy="468606"/>
            <a:chOff x="3277948" y="2751970"/>
            <a:chExt cx="2409081" cy="468606"/>
          </a:xfrm>
        </p:grpSpPr>
        <p:cxnSp>
          <p:nvCxnSpPr>
            <p:cNvPr id="45" name="直接箭头连接符 44">
              <a:extLst>
                <a:ext uri="{FF2B5EF4-FFF2-40B4-BE49-F238E27FC236}">
                  <a16:creationId xmlns:a16="http://schemas.microsoft.com/office/drawing/2014/main" id="{8738E577-C6D2-C45C-B805-DB49A6DA1581}"/>
                </a:ext>
              </a:extLst>
            </p:cNvPr>
            <p:cNvCxnSpPr>
              <a:cxnSpLocks/>
            </p:cNvCxnSpPr>
            <p:nvPr/>
          </p:nvCxnSpPr>
          <p:spPr>
            <a:xfrm rot="640134">
              <a:off x="3365537" y="3220576"/>
              <a:ext cx="21676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A3279DFE-51DA-FE91-1D90-2D10E3DF855E}"/>
                </a:ext>
              </a:extLst>
            </p:cNvPr>
            <p:cNvSpPr txBox="1"/>
            <p:nvPr/>
          </p:nvSpPr>
          <p:spPr>
            <a:xfrm rot="619446">
              <a:off x="3277948" y="2751970"/>
              <a:ext cx="2409081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Forward the work</a:t>
              </a:r>
              <a:endPara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AF2EAE80-4868-2282-4DA4-DA2243F397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949" y="3310886"/>
            <a:ext cx="805818" cy="751337"/>
          </a:xfrm>
          <a:prstGeom prst="rect">
            <a:avLst/>
          </a:prstGeom>
        </p:spPr>
      </p:pic>
      <p:sp>
        <p:nvSpPr>
          <p:cNvPr id="50" name="矩形标注 36">
            <a:extLst>
              <a:ext uri="{FF2B5EF4-FFF2-40B4-BE49-F238E27FC236}">
                <a16:creationId xmlns:a16="http://schemas.microsoft.com/office/drawing/2014/main" id="{008A7CD6-AC20-A621-14B9-001B0415E5C2}"/>
              </a:ext>
            </a:extLst>
          </p:cNvPr>
          <p:cNvSpPr/>
          <p:nvPr/>
        </p:nvSpPr>
        <p:spPr>
          <a:xfrm>
            <a:off x="354642" y="2336900"/>
            <a:ext cx="1101071" cy="590192"/>
          </a:xfrm>
          <a:prstGeom prst="wedgeRectCallout">
            <a:avLst>
              <a:gd name="adj1" fmla="val 67220"/>
              <a:gd name="adj2" fmla="val 66978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I am on vacation</a:t>
            </a:r>
            <a:endParaRPr kumimoji="1"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1" name="矩形标注 36">
            <a:extLst>
              <a:ext uri="{FF2B5EF4-FFF2-40B4-BE49-F238E27FC236}">
                <a16:creationId xmlns:a16="http://schemas.microsoft.com/office/drawing/2014/main" id="{D6BBB3A7-4CCA-9B30-FC86-39B109D24996}"/>
              </a:ext>
            </a:extLst>
          </p:cNvPr>
          <p:cNvSpPr/>
          <p:nvPr/>
        </p:nvSpPr>
        <p:spPr>
          <a:xfrm flipH="1">
            <a:off x="10647448" y="2471023"/>
            <a:ext cx="1163049" cy="590192"/>
          </a:xfrm>
          <a:prstGeom prst="wedgeRectCallout">
            <a:avLst>
              <a:gd name="adj1" fmla="val 67220"/>
              <a:gd name="adj2" fmla="val 66978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>
                <a:solidFill>
                  <a:schemeClr val="accent2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I will handle it </a:t>
            </a:r>
            <a:endParaRPr kumimoji="1" lang="zh-CN" altLang="en-US" sz="1600" b="1" dirty="0">
              <a:solidFill>
                <a:schemeClr val="accent2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E15608E1-2C36-96CA-15E5-AC679A47A126}"/>
              </a:ext>
            </a:extLst>
          </p:cNvPr>
          <p:cNvGrpSpPr/>
          <p:nvPr/>
        </p:nvGrpSpPr>
        <p:grpSpPr>
          <a:xfrm>
            <a:off x="2821805" y="2139273"/>
            <a:ext cx="2638701" cy="985446"/>
            <a:chOff x="5622932" y="3838193"/>
            <a:chExt cx="2294335" cy="748491"/>
          </a:xfrm>
        </p:grpSpPr>
        <p:sp>
          <p:nvSpPr>
            <p:cNvPr id="53" name="思想气泡: 云 52">
              <a:extLst>
                <a:ext uri="{FF2B5EF4-FFF2-40B4-BE49-F238E27FC236}">
                  <a16:creationId xmlns:a16="http://schemas.microsoft.com/office/drawing/2014/main" id="{D3026600-D962-1A22-66AC-2074887D1CCD}"/>
                </a:ext>
              </a:extLst>
            </p:cNvPr>
            <p:cNvSpPr/>
            <p:nvPr/>
          </p:nvSpPr>
          <p:spPr>
            <a:xfrm>
              <a:off x="5622932" y="3838193"/>
              <a:ext cx="2294335" cy="748491"/>
            </a:xfrm>
            <a:prstGeom prst="cloudCallout">
              <a:avLst>
                <a:gd name="adj1" fmla="val -62739"/>
                <a:gd name="adj2" fmla="val 48382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5164DCFE-05A6-CFF3-703F-4E1160251771}"/>
                </a:ext>
              </a:extLst>
            </p:cNvPr>
            <p:cNvSpPr txBox="1"/>
            <p:nvPr/>
          </p:nvSpPr>
          <p:spPr>
            <a:xfrm>
              <a:off x="5740764" y="3993683"/>
              <a:ext cx="1958947" cy="444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There also exists works </a:t>
              </a:r>
              <a:r>
                <a:rPr lang="en-US" altLang="zh-CN" sz="1600" b="1" dirty="0">
                  <a:solidFill>
                    <a:srgbClr val="FF0000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not for her</a:t>
              </a:r>
              <a:endParaRPr lang="zh-CN" altLang="en-US" sz="1600" dirty="0">
                <a:latin typeface="PingFang SC" panose="020B0400000000000000" pitchFamily="34" charset="-122"/>
                <a:ea typeface="PingFang SC" panose="020B0400000000000000" pitchFamily="34" charset="-122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EC68C62C-41B7-1E21-5A76-EE6ABB15F053}"/>
              </a:ext>
            </a:extLst>
          </p:cNvPr>
          <p:cNvGrpSpPr/>
          <p:nvPr/>
        </p:nvGrpSpPr>
        <p:grpSpPr>
          <a:xfrm>
            <a:off x="2566987" y="3265953"/>
            <a:ext cx="805087" cy="701299"/>
            <a:chOff x="2566987" y="3130532"/>
            <a:chExt cx="805087" cy="701299"/>
          </a:xfrm>
        </p:grpSpPr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AD0855B9-8539-A5F0-375C-FE52F79F2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6987" y="3130532"/>
              <a:ext cx="752151" cy="701299"/>
            </a:xfrm>
            <a:prstGeom prst="rect">
              <a:avLst/>
            </a:prstGeom>
          </p:spPr>
        </p:pic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1D6D3D57-90FC-5571-8CA6-804323A9BECB}"/>
                </a:ext>
              </a:extLst>
            </p:cNvPr>
            <p:cNvSpPr txBox="1"/>
            <p:nvPr/>
          </p:nvSpPr>
          <p:spPr>
            <a:xfrm>
              <a:off x="2638408" y="3167179"/>
              <a:ext cx="73366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ea typeface="PingFang SC" panose="020B0400000000000000" pitchFamily="34" charset="-122"/>
                </a:rPr>
                <a:t>--</a:t>
              </a:r>
              <a:endParaRPr lang="zh-CN" altLang="en-US" sz="2400" dirty="0"/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44F8FED6-C89C-AC24-B369-A6E3E5A500F0}"/>
              </a:ext>
            </a:extLst>
          </p:cNvPr>
          <p:cNvGrpSpPr/>
          <p:nvPr/>
        </p:nvGrpSpPr>
        <p:grpSpPr>
          <a:xfrm>
            <a:off x="2703511" y="3916760"/>
            <a:ext cx="2826112" cy="2715858"/>
            <a:chOff x="2703511" y="3916760"/>
            <a:chExt cx="2826112" cy="2715858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7639374D-DBC4-F336-8EE4-F9535B15C85C}"/>
                </a:ext>
              </a:extLst>
            </p:cNvPr>
            <p:cNvGrpSpPr/>
            <p:nvPr/>
          </p:nvGrpSpPr>
          <p:grpSpPr>
            <a:xfrm>
              <a:off x="3356924" y="4522465"/>
              <a:ext cx="1809792" cy="1779603"/>
              <a:chOff x="2566987" y="3130532"/>
              <a:chExt cx="752151" cy="701299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B203FA07-B154-4649-A6F4-61B83927BF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6987" y="3130532"/>
                <a:ext cx="752151" cy="701299"/>
              </a:xfrm>
              <a:prstGeom prst="rect">
                <a:avLst/>
              </a:prstGeom>
            </p:spPr>
          </p:pic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CE79C1A-2026-E072-49B9-3E629F65A94C}"/>
                  </a:ext>
                </a:extLst>
              </p:cNvPr>
              <p:cNvSpPr txBox="1"/>
              <p:nvPr/>
            </p:nvSpPr>
            <p:spPr>
              <a:xfrm>
                <a:off x="2684070" y="3197946"/>
                <a:ext cx="230697" cy="4002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6000" b="1" dirty="0">
                    <a:solidFill>
                      <a:srgbClr val="FF0000"/>
                    </a:solidFill>
                    <a:ea typeface="PingFang SC" panose="020B0400000000000000" pitchFamily="34" charset="-122"/>
                  </a:rPr>
                  <a:t>-</a:t>
                </a:r>
                <a:endParaRPr lang="zh-CN" altLang="en-US" sz="6000" dirty="0"/>
              </a:p>
            </p:txBody>
          </p:sp>
        </p:grpSp>
        <p:sp>
          <p:nvSpPr>
            <p:cNvPr id="13" name="圆: 空心 12">
              <a:extLst>
                <a:ext uri="{FF2B5EF4-FFF2-40B4-BE49-F238E27FC236}">
                  <a16:creationId xmlns:a16="http://schemas.microsoft.com/office/drawing/2014/main" id="{533EB270-6F9A-B7CD-216B-32360F4E7F3B}"/>
                </a:ext>
              </a:extLst>
            </p:cNvPr>
            <p:cNvSpPr/>
            <p:nvPr/>
          </p:nvSpPr>
          <p:spPr>
            <a:xfrm>
              <a:off x="2703511" y="3916760"/>
              <a:ext cx="2826112" cy="2715858"/>
            </a:xfrm>
            <a:prstGeom prst="donut">
              <a:avLst>
                <a:gd name="adj" fmla="val 348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流程图: 接点 13">
            <a:extLst>
              <a:ext uri="{FF2B5EF4-FFF2-40B4-BE49-F238E27FC236}">
                <a16:creationId xmlns:a16="http://schemas.microsoft.com/office/drawing/2014/main" id="{E83B0994-4392-9A2A-C616-0FEB7F33D082}"/>
              </a:ext>
            </a:extLst>
          </p:cNvPr>
          <p:cNvSpPr/>
          <p:nvPr/>
        </p:nvSpPr>
        <p:spPr>
          <a:xfrm>
            <a:off x="2722033" y="3399386"/>
            <a:ext cx="347134" cy="311557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350ABB13-C813-E887-9B25-1B7A44F4C6B7}"/>
              </a:ext>
            </a:extLst>
          </p:cNvPr>
          <p:cNvCxnSpPr>
            <a:cxnSpLocks/>
            <a:stCxn id="14" idx="5"/>
            <a:endCxn id="24" idx="1"/>
          </p:cNvCxnSpPr>
          <p:nvPr/>
        </p:nvCxnSpPr>
        <p:spPr>
          <a:xfrm>
            <a:off x="3018330" y="3665317"/>
            <a:ext cx="793518" cy="130333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流程图: 接点 23">
            <a:extLst>
              <a:ext uri="{FF2B5EF4-FFF2-40B4-BE49-F238E27FC236}">
                <a16:creationId xmlns:a16="http://schemas.microsoft.com/office/drawing/2014/main" id="{5F649623-B40E-38E7-26E7-175B327EA239}"/>
              </a:ext>
            </a:extLst>
          </p:cNvPr>
          <p:cNvSpPr/>
          <p:nvPr/>
        </p:nvSpPr>
        <p:spPr>
          <a:xfrm>
            <a:off x="3680355" y="4843156"/>
            <a:ext cx="897887" cy="856965"/>
          </a:xfrm>
          <a:prstGeom prst="flowChartConnec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3F36D45E-D0CF-4778-9829-69F50D82DBCC}"/>
                  </a:ext>
                </a:extLst>
              </p:cNvPr>
              <p:cNvSpPr txBox="1"/>
              <p:nvPr/>
            </p:nvSpPr>
            <p:spPr>
              <a:xfrm>
                <a:off x="4851938" y="5094587"/>
                <a:ext cx="37565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3F36D45E-D0CF-4778-9829-69F50D82D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938" y="5094587"/>
                <a:ext cx="375659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54EC8288-DFC5-102B-65E6-840776F334B8}"/>
              </a:ext>
            </a:extLst>
          </p:cNvPr>
          <p:cNvCxnSpPr>
            <a:cxnSpLocks/>
          </p:cNvCxnSpPr>
          <p:nvPr/>
        </p:nvCxnSpPr>
        <p:spPr>
          <a:xfrm>
            <a:off x="4693040" y="5289938"/>
            <a:ext cx="108122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578F6BBA-0D64-506F-9EF1-D2810221EA6B}"/>
              </a:ext>
            </a:extLst>
          </p:cNvPr>
          <p:cNvSpPr txBox="1"/>
          <p:nvPr/>
        </p:nvSpPr>
        <p:spPr>
          <a:xfrm>
            <a:off x="4044758" y="4703209"/>
            <a:ext cx="555093" cy="1015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6000" b="1" dirty="0">
                <a:solidFill>
                  <a:srgbClr val="FF0000"/>
                </a:solidFill>
                <a:ea typeface="PingFang SC" panose="020B0400000000000000" pitchFamily="34" charset="-122"/>
              </a:rPr>
              <a:t>-</a:t>
            </a:r>
            <a:endParaRPr lang="zh-CN" altLang="en-US" sz="6000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9FCA4DF-DBD7-A177-CBAD-81EB9E7A49E5}"/>
              </a:ext>
            </a:extLst>
          </p:cNvPr>
          <p:cNvSpPr txBox="1"/>
          <p:nvPr/>
        </p:nvSpPr>
        <p:spPr>
          <a:xfrm>
            <a:off x="168946" y="5936323"/>
            <a:ext cx="11183211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…but the </a:t>
            </a:r>
            <a:r>
              <a:rPr lang="en-US" altLang="zh-CN" sz="2400" b="1" dirty="0">
                <a:solidFill>
                  <a:srgbClr val="00B0F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"all-or-nothing" </a:t>
            </a: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mode also brings some </a:t>
            </a:r>
            <a:r>
              <a:rPr lang="en-US" altLang="zh-CN" sz="2400" b="1" dirty="0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inconveniences</a:t>
            </a: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.</a:t>
            </a:r>
            <a:endParaRPr lang="zh-CN" altLang="en-US" sz="2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2126C04A-DB97-C4A9-8AEA-66408432C937}"/>
              </a:ext>
            </a:extLst>
          </p:cNvPr>
          <p:cNvSpPr txBox="1"/>
          <p:nvPr/>
        </p:nvSpPr>
        <p:spPr>
          <a:xfrm>
            <a:off x="2393893" y="4013546"/>
            <a:ext cx="1098094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Work File</a:t>
            </a:r>
            <a:endParaRPr lang="zh-CN" altLang="en-US" sz="1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33C8CFDD-FA01-52F9-BA6E-272B9BF349F3}"/>
              </a:ext>
            </a:extLst>
          </p:cNvPr>
          <p:cNvSpPr/>
          <p:nvPr/>
        </p:nvSpPr>
        <p:spPr>
          <a:xfrm>
            <a:off x="5774266" y="5128349"/>
            <a:ext cx="1871133" cy="33556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4AD2A1AA-4F68-A1C6-2A05-913C44DCD521}"/>
              </a:ext>
            </a:extLst>
          </p:cNvPr>
          <p:cNvSpPr/>
          <p:nvPr/>
        </p:nvSpPr>
        <p:spPr>
          <a:xfrm>
            <a:off x="3594334" y="5181374"/>
            <a:ext cx="1089912" cy="2034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13AE46E7-5241-194F-1127-BAA107A438F0}"/>
              </a:ext>
            </a:extLst>
          </p:cNvPr>
          <p:cNvSpPr txBox="1"/>
          <p:nvPr/>
        </p:nvSpPr>
        <p:spPr>
          <a:xfrm>
            <a:off x="7835514" y="5042184"/>
            <a:ext cx="4060153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Red messages </a:t>
            </a:r>
            <a:r>
              <a:rPr lang="en-US" altLang="zh-CN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should be </a:t>
            </a:r>
            <a:r>
              <a:rPr lang="en-US" altLang="zh-CN" b="1" dirty="0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deleted.</a:t>
            </a:r>
            <a:endParaRPr lang="zh-CN" altLang="en-US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4068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7">
            <a:extLst>
              <a:ext uri="{FF2B5EF4-FFF2-40B4-BE49-F238E27FC236}">
                <a16:creationId xmlns:a16="http://schemas.microsoft.com/office/drawing/2014/main" id="{025F2970-0340-9749-AFD1-1CBB81140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190"/>
            <a:ext cx="12192000" cy="80602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6ECD84D-6D98-466B-AFBA-4673C0996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539" y="225382"/>
            <a:ext cx="5356558" cy="737176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Proxy Re-Encryption</a:t>
            </a:r>
            <a:endParaRPr lang="zh-CN" altLang="en-US" sz="3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03" name="Rectangle 4">
            <a:extLst>
              <a:ext uri="{FF2B5EF4-FFF2-40B4-BE49-F238E27FC236}">
                <a16:creationId xmlns:a16="http://schemas.microsoft.com/office/drawing/2014/main" id="{D522B13B-A0D4-415F-1689-88ACC235968C}"/>
              </a:ext>
            </a:extLst>
          </p:cNvPr>
          <p:cNvSpPr/>
          <p:nvPr/>
        </p:nvSpPr>
        <p:spPr>
          <a:xfrm>
            <a:off x="0" y="6798129"/>
            <a:ext cx="12192000" cy="61560"/>
          </a:xfrm>
          <a:prstGeom prst="rect">
            <a:avLst/>
          </a:prstGeom>
          <a:solidFill>
            <a:srgbClr val="C81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B9E0579-62AB-0ECF-6A85-1E3358ABC5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306" y="3723780"/>
            <a:ext cx="1000422" cy="100042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E97A4CF-0D1E-1D4C-C25B-5761E5D54026}"/>
              </a:ext>
            </a:extLst>
          </p:cNvPr>
          <p:cNvSpPr txBox="1"/>
          <p:nvPr/>
        </p:nvSpPr>
        <p:spPr>
          <a:xfrm>
            <a:off x="1348306" y="4724202"/>
            <a:ext cx="917866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Boss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8A3E9C2-AE15-627B-1C3E-C295CC61B1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360" y="3855360"/>
            <a:ext cx="901700" cy="9017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C400309-08EF-310D-F25C-535982F79538}"/>
              </a:ext>
            </a:extLst>
          </p:cNvPr>
          <p:cNvSpPr txBox="1"/>
          <p:nvPr/>
        </p:nvSpPr>
        <p:spPr>
          <a:xfrm>
            <a:off x="9490280" y="4713230"/>
            <a:ext cx="1210678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Secretary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9CA846A-7A67-19B5-0D4E-96038E619E16}"/>
              </a:ext>
            </a:extLst>
          </p:cNvPr>
          <p:cNvSpPr txBox="1"/>
          <p:nvPr/>
        </p:nvSpPr>
        <p:spPr>
          <a:xfrm>
            <a:off x="5553929" y="4777638"/>
            <a:ext cx="917866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Proxy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D939461-E9F3-4F89-072D-840F1EDFEB7D}"/>
              </a:ext>
            </a:extLst>
          </p:cNvPr>
          <p:cNvGrpSpPr/>
          <p:nvPr/>
        </p:nvGrpSpPr>
        <p:grpSpPr>
          <a:xfrm rot="20959866">
            <a:off x="6362489" y="3923287"/>
            <a:ext cx="2330577" cy="468606"/>
            <a:chOff x="3277949" y="2751970"/>
            <a:chExt cx="2409081" cy="468606"/>
          </a:xfrm>
        </p:grpSpPr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EB752F60-723B-57E5-40D8-6C638824DAAE}"/>
                </a:ext>
              </a:extLst>
            </p:cNvPr>
            <p:cNvCxnSpPr>
              <a:cxnSpLocks/>
            </p:cNvCxnSpPr>
            <p:nvPr/>
          </p:nvCxnSpPr>
          <p:spPr>
            <a:xfrm rot="640134">
              <a:off x="3365537" y="3220576"/>
              <a:ext cx="21676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FB38D456-D799-876E-AC6C-F584162DC816}"/>
                </a:ext>
              </a:extLst>
            </p:cNvPr>
            <p:cNvSpPr txBox="1"/>
            <p:nvPr/>
          </p:nvSpPr>
          <p:spPr>
            <a:xfrm rot="619446">
              <a:off x="3277949" y="2751970"/>
              <a:ext cx="2409081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Re-encryption</a:t>
              </a:r>
              <a:endPara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219C029E-2C3E-66A1-0DEC-1301B493C2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136" y="3730071"/>
            <a:ext cx="1071086" cy="1071086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E009485D-1EB8-AB55-2D8C-2F85555371A5}"/>
              </a:ext>
            </a:extLst>
          </p:cNvPr>
          <p:cNvSpPr txBox="1"/>
          <p:nvPr/>
        </p:nvSpPr>
        <p:spPr>
          <a:xfrm>
            <a:off x="8541641" y="4742963"/>
            <a:ext cx="1098094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Work File</a:t>
            </a:r>
            <a:endParaRPr lang="zh-CN" altLang="en-US" sz="1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25638C1E-E963-821F-FA01-8E3B9A2D3148}"/>
              </a:ext>
            </a:extLst>
          </p:cNvPr>
          <p:cNvGrpSpPr/>
          <p:nvPr/>
        </p:nvGrpSpPr>
        <p:grpSpPr>
          <a:xfrm rot="20959866">
            <a:off x="3299934" y="3975611"/>
            <a:ext cx="2330577" cy="468606"/>
            <a:chOff x="3277948" y="2751970"/>
            <a:chExt cx="2409081" cy="468606"/>
          </a:xfrm>
        </p:grpSpPr>
        <p:cxnSp>
          <p:nvCxnSpPr>
            <p:cNvPr id="45" name="直接箭头连接符 44">
              <a:extLst>
                <a:ext uri="{FF2B5EF4-FFF2-40B4-BE49-F238E27FC236}">
                  <a16:creationId xmlns:a16="http://schemas.microsoft.com/office/drawing/2014/main" id="{8738E577-C6D2-C45C-B805-DB49A6DA1581}"/>
                </a:ext>
              </a:extLst>
            </p:cNvPr>
            <p:cNvCxnSpPr>
              <a:cxnSpLocks/>
            </p:cNvCxnSpPr>
            <p:nvPr/>
          </p:nvCxnSpPr>
          <p:spPr>
            <a:xfrm rot="640134">
              <a:off x="3365537" y="3220576"/>
              <a:ext cx="21676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A3279DFE-51DA-FE91-1D90-2D10E3DF855E}"/>
                </a:ext>
              </a:extLst>
            </p:cNvPr>
            <p:cNvSpPr txBox="1"/>
            <p:nvPr/>
          </p:nvSpPr>
          <p:spPr>
            <a:xfrm rot="619446">
              <a:off x="3277948" y="2751970"/>
              <a:ext cx="2409081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Forward the work</a:t>
              </a:r>
              <a:endPara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AF2EAE80-4868-2282-4DA4-DA2243F397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516" y="4013619"/>
            <a:ext cx="805818" cy="751337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EC68C62C-41B7-1E21-5A76-EE6ABB15F053}"/>
              </a:ext>
            </a:extLst>
          </p:cNvPr>
          <p:cNvGrpSpPr/>
          <p:nvPr/>
        </p:nvGrpSpPr>
        <p:grpSpPr>
          <a:xfrm>
            <a:off x="2486554" y="3968686"/>
            <a:ext cx="805087" cy="701299"/>
            <a:chOff x="2566987" y="3130532"/>
            <a:chExt cx="805087" cy="701299"/>
          </a:xfrm>
        </p:grpSpPr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AD0855B9-8539-A5F0-375C-FE52F79F2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6987" y="3130532"/>
              <a:ext cx="752151" cy="701299"/>
            </a:xfrm>
            <a:prstGeom prst="rect">
              <a:avLst/>
            </a:prstGeom>
          </p:spPr>
        </p:pic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1D6D3D57-90FC-5571-8CA6-804323A9BECB}"/>
                </a:ext>
              </a:extLst>
            </p:cNvPr>
            <p:cNvSpPr txBox="1"/>
            <p:nvPr/>
          </p:nvSpPr>
          <p:spPr>
            <a:xfrm>
              <a:off x="2638408" y="3167179"/>
              <a:ext cx="73366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ea typeface="PingFang SC" panose="020B0400000000000000" pitchFamily="34" charset="-122"/>
                </a:rPr>
                <a:t>--</a:t>
              </a:r>
              <a:endParaRPr lang="zh-CN" altLang="en-US" sz="2400" dirty="0"/>
            </a:p>
          </p:txBody>
        </p:sp>
      </p:grpSp>
      <p:sp>
        <p:nvSpPr>
          <p:cNvPr id="48" name="文本框 47">
            <a:extLst>
              <a:ext uri="{FF2B5EF4-FFF2-40B4-BE49-F238E27FC236}">
                <a16:creationId xmlns:a16="http://schemas.microsoft.com/office/drawing/2014/main" id="{2126C04A-DB97-C4A9-8AEA-66408432C937}"/>
              </a:ext>
            </a:extLst>
          </p:cNvPr>
          <p:cNvSpPr txBox="1"/>
          <p:nvPr/>
        </p:nvSpPr>
        <p:spPr>
          <a:xfrm>
            <a:off x="2313460" y="4716279"/>
            <a:ext cx="1098094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Work File</a:t>
            </a:r>
            <a:endParaRPr lang="zh-CN" altLang="en-US" sz="1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29F4BACE-0225-81E9-65FA-6CD7140963E4}"/>
              </a:ext>
            </a:extLst>
          </p:cNvPr>
          <p:cNvGrpSpPr/>
          <p:nvPr/>
        </p:nvGrpSpPr>
        <p:grpSpPr>
          <a:xfrm>
            <a:off x="286806" y="5597535"/>
            <a:ext cx="11686121" cy="902477"/>
            <a:chOff x="247050" y="5730141"/>
            <a:chExt cx="11686121" cy="902477"/>
          </a:xfrm>
        </p:grpSpPr>
        <p:sp>
          <p:nvSpPr>
            <p:cNvPr id="12" name="Rounded Rectangle 3">
              <a:extLst>
                <a:ext uri="{FF2B5EF4-FFF2-40B4-BE49-F238E27FC236}">
                  <a16:creationId xmlns:a16="http://schemas.microsoft.com/office/drawing/2014/main" id="{C55AF9E0-B877-6BDD-DCC6-EB6569790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050" y="5730141"/>
              <a:ext cx="11686121" cy="902477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20000"/>
                </a:lnSpc>
                <a:defRPr/>
              </a:pPr>
              <a:r>
                <a:rPr lang="en-US" altLang="zh-CN" sz="2400" b="1" dirty="0">
                  <a:solidFill>
                    <a:srgbClr val="4472C4"/>
                  </a:solidFill>
                  <a:latin typeface="PingFang SC Semibold" panose="020B0400000000000000" pitchFamily="34" charset="-122"/>
                  <a:ea typeface="PingFang SC Semibold" panose="020B0400000000000000" pitchFamily="34" charset="-122"/>
                </a:rPr>
                <a:t>Can we</a:t>
              </a:r>
              <a:r>
                <a:rPr lang="en-US" altLang="zh-CN" sz="2400" dirty="0">
                  <a:solidFill>
                    <a:srgbClr val="4472C4"/>
                  </a:solidFill>
                </a:rPr>
                <a:t> </a:t>
              </a:r>
              <a:r>
                <a:rPr lang="en-US" altLang="zh-CN" sz="2400" b="1" dirty="0">
                  <a:solidFill>
                    <a:srgbClr val="4472C4"/>
                  </a:solidFill>
                  <a:ea typeface="PingFang SC Semibold" panose="020B0400000000000000" pitchFamily="34" charset="-122"/>
                </a:rPr>
                <a:t>construct a PRE scheme that supports more flexible delegation?</a:t>
              </a:r>
              <a:endParaRPr lang="en-US" altLang="en-US" sz="2400" b="1" dirty="0">
                <a:solidFill>
                  <a:srgbClr val="4472C4"/>
                </a:solidFill>
                <a:ea typeface="PingFang SC Semibold" panose="020B0400000000000000" pitchFamily="34" charset="-122"/>
              </a:endParaRPr>
            </a:p>
          </p:txBody>
        </p:sp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4A27FB30-8195-361D-5217-B8FEE50A5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70" y="5770991"/>
              <a:ext cx="819273" cy="819273"/>
            </a:xfrm>
            <a:prstGeom prst="rect">
              <a:avLst/>
            </a:prstGeom>
          </p:spPr>
        </p:pic>
      </p:grpSp>
      <p:sp>
        <p:nvSpPr>
          <p:cNvPr id="23" name="矩形标注 36">
            <a:extLst>
              <a:ext uri="{FF2B5EF4-FFF2-40B4-BE49-F238E27FC236}">
                <a16:creationId xmlns:a16="http://schemas.microsoft.com/office/drawing/2014/main" id="{EBC9A2E0-C40D-2A30-DE3B-9D51C497060A}"/>
              </a:ext>
            </a:extLst>
          </p:cNvPr>
          <p:cNvSpPr/>
          <p:nvPr/>
        </p:nvSpPr>
        <p:spPr>
          <a:xfrm flipH="1">
            <a:off x="2157794" y="1320910"/>
            <a:ext cx="8078405" cy="1618293"/>
          </a:xfrm>
          <a:prstGeom prst="wedgeRectCallout">
            <a:avLst>
              <a:gd name="adj1" fmla="val 47678"/>
              <a:gd name="adj2" fmla="val 98567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If I want to </a:t>
            </a:r>
            <a:r>
              <a:rPr kumimoji="1" lang="en-US" altLang="zh-CN" b="1" dirty="0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delete</a:t>
            </a:r>
            <a:r>
              <a:rPr kumimoji="1"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part of message </a:t>
            </a:r>
            <a:r>
              <a:rPr kumimoji="1"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and then forward the work to my secretary, I have to </a:t>
            </a:r>
            <a:r>
              <a:rPr kumimoji="1" lang="en-US" altLang="zh-CN" b="1" dirty="0">
                <a:solidFill>
                  <a:srgbClr val="00B0F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decrypt the ciphertext</a:t>
            </a:r>
            <a:r>
              <a:rPr kumimoji="1" lang="en-US" altLang="zh-CN" b="1" dirty="0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first.</a:t>
            </a:r>
          </a:p>
          <a:p>
            <a:pPr>
              <a:lnSpc>
                <a:spcPct val="150000"/>
              </a:lnSpc>
            </a:pPr>
            <a:r>
              <a:rPr kumimoji="1"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 I have to do it </a:t>
            </a:r>
            <a:r>
              <a:rPr kumimoji="1" lang="en-US" altLang="zh-CN" b="1" dirty="0">
                <a:solidFill>
                  <a:srgbClr val="00B0F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by</a:t>
            </a:r>
            <a:r>
              <a:rPr kumimoji="1"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b="1" dirty="0">
                <a:solidFill>
                  <a:srgbClr val="00B0F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myself </a:t>
            </a:r>
            <a:r>
              <a:rPr kumimoji="1"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and </a:t>
            </a:r>
            <a:r>
              <a:rPr kumimoji="1" lang="en-US" altLang="zh-CN" b="1" dirty="0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cannot</a:t>
            </a:r>
            <a:r>
              <a:rPr kumimoji="1"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ask my proxy to do this for me.</a:t>
            </a:r>
            <a:endParaRPr kumimoji="1"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847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F3A8628-E75D-4EA7-9630-0895DA99AE70}"/>
              </a:ext>
            </a:extLst>
          </p:cNvPr>
          <p:cNvSpPr/>
          <p:nvPr/>
        </p:nvSpPr>
        <p:spPr>
          <a:xfrm>
            <a:off x="0" y="6173114"/>
            <a:ext cx="12192000" cy="684888"/>
          </a:xfrm>
          <a:prstGeom prst="rect">
            <a:avLst/>
          </a:prstGeom>
          <a:solidFill>
            <a:srgbClr val="C81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8161E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8FFB7B1-3F8D-40E7-B13F-594342782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157" y="6213376"/>
            <a:ext cx="1839686" cy="5675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ACE054C-CE33-41F9-98F0-F5BBF538B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0080"/>
            <a:ext cx="12094464" cy="80602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80C00DC-6CDE-4E58-9AF4-190B34199ADB}"/>
              </a:ext>
            </a:extLst>
          </p:cNvPr>
          <p:cNvSpPr/>
          <p:nvPr/>
        </p:nvSpPr>
        <p:spPr>
          <a:xfrm>
            <a:off x="432512" y="449367"/>
            <a:ext cx="36923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CB2F2F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3200" b="1" dirty="0">
                <a:solidFill>
                  <a:srgbClr val="CB2F2F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Contents</a:t>
            </a:r>
            <a:endParaRPr lang="en-US" sz="3200" b="1" dirty="0">
              <a:solidFill>
                <a:srgbClr val="CB2F2F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3FF8E3-2777-4D26-B786-649BDB082C27}"/>
              </a:ext>
            </a:extLst>
          </p:cNvPr>
          <p:cNvSpPr/>
          <p:nvPr/>
        </p:nvSpPr>
        <p:spPr>
          <a:xfrm>
            <a:off x="195073" y="468085"/>
            <a:ext cx="168729" cy="566057"/>
          </a:xfrm>
          <a:prstGeom prst="rect">
            <a:avLst/>
          </a:prstGeom>
          <a:solidFill>
            <a:srgbClr val="C81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6344DD-7447-4E5C-896C-878F13B01B0B}"/>
              </a:ext>
            </a:extLst>
          </p:cNvPr>
          <p:cNvSpPr/>
          <p:nvPr/>
        </p:nvSpPr>
        <p:spPr>
          <a:xfrm>
            <a:off x="2647458" y="2351662"/>
            <a:ext cx="8600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Fine-Grained Proxy Re-Encryption (FPRE)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90550D5-8E8B-4518-B99B-B21B2844958E}"/>
              </a:ext>
            </a:extLst>
          </p:cNvPr>
          <p:cNvSpPr/>
          <p:nvPr/>
        </p:nvSpPr>
        <p:spPr>
          <a:xfrm>
            <a:off x="2639872" y="3269295"/>
            <a:ext cx="8291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85000"/>
                  </a:schemeClr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Constructions of FPRE from LWE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FC03A3-8083-4768-A8D0-EA0BAECBE146}"/>
              </a:ext>
            </a:extLst>
          </p:cNvPr>
          <p:cNvSpPr/>
          <p:nvPr/>
        </p:nvSpPr>
        <p:spPr>
          <a:xfrm>
            <a:off x="2647459" y="4192689"/>
            <a:ext cx="9131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bg2">
                    <a:lumMod val="90000"/>
                  </a:schemeClr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Comparison</a:t>
            </a:r>
          </a:p>
        </p:txBody>
      </p:sp>
      <p:grpSp>
        <p:nvGrpSpPr>
          <p:cNvPr id="34" name="组合 2">
            <a:extLst>
              <a:ext uri="{FF2B5EF4-FFF2-40B4-BE49-F238E27FC236}">
                <a16:creationId xmlns:a16="http://schemas.microsoft.com/office/drawing/2014/main" id="{1E6CE037-11EF-4052-BE42-DF1A532882FF}"/>
              </a:ext>
            </a:extLst>
          </p:cNvPr>
          <p:cNvGrpSpPr/>
          <p:nvPr/>
        </p:nvGrpSpPr>
        <p:grpSpPr>
          <a:xfrm>
            <a:off x="1658592" y="2382293"/>
            <a:ext cx="843427" cy="443226"/>
            <a:chOff x="666810" y="2586037"/>
            <a:chExt cx="468000" cy="245937"/>
          </a:xfrm>
        </p:grpSpPr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48BABB31-1782-450C-BA21-28EE1C39A9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rgbClr val="CC141E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36" name="文本框 4">
              <a:extLst>
                <a:ext uri="{FF2B5EF4-FFF2-40B4-BE49-F238E27FC236}">
                  <a16:creationId xmlns:a16="http://schemas.microsoft.com/office/drawing/2014/main" id="{0EBBCB13-857A-4BAC-B377-2D92FCB5C37B}"/>
                </a:ext>
              </a:extLst>
            </p:cNvPr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7" name="直接连接符 6">
            <a:extLst>
              <a:ext uri="{FF2B5EF4-FFF2-40B4-BE49-F238E27FC236}">
                <a16:creationId xmlns:a16="http://schemas.microsoft.com/office/drawing/2014/main" id="{A683371B-787C-4F07-A724-072BF8271A02}"/>
              </a:ext>
            </a:extLst>
          </p:cNvPr>
          <p:cNvCxnSpPr>
            <a:cxnSpLocks/>
            <a:stCxn id="35" idx="6"/>
          </p:cNvCxnSpPr>
          <p:nvPr/>
        </p:nvCxnSpPr>
        <p:spPr>
          <a:xfrm>
            <a:off x="2351090" y="2789958"/>
            <a:ext cx="8291201" cy="23369"/>
          </a:xfrm>
          <a:prstGeom prst="line">
            <a:avLst/>
          </a:prstGeom>
          <a:ln>
            <a:solidFill>
              <a:srgbClr val="CC1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14">
            <a:extLst>
              <a:ext uri="{FF2B5EF4-FFF2-40B4-BE49-F238E27FC236}">
                <a16:creationId xmlns:a16="http://schemas.microsoft.com/office/drawing/2014/main" id="{9ADC75DF-7E5B-4892-82D8-B6511389664D}"/>
              </a:ext>
            </a:extLst>
          </p:cNvPr>
          <p:cNvCxnSpPr>
            <a:cxnSpLocks/>
          </p:cNvCxnSpPr>
          <p:nvPr/>
        </p:nvCxnSpPr>
        <p:spPr>
          <a:xfrm>
            <a:off x="2351089" y="3709933"/>
            <a:ext cx="8291202" cy="5385"/>
          </a:xfrm>
          <a:prstGeom prst="line">
            <a:avLst/>
          </a:prstGeom>
          <a:ln>
            <a:solidFill>
              <a:srgbClr val="CC1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19">
            <a:extLst>
              <a:ext uri="{FF2B5EF4-FFF2-40B4-BE49-F238E27FC236}">
                <a16:creationId xmlns:a16="http://schemas.microsoft.com/office/drawing/2014/main" id="{AD3FCD72-602B-45C5-BDB1-1F5F91BF5C2F}"/>
              </a:ext>
            </a:extLst>
          </p:cNvPr>
          <p:cNvCxnSpPr>
            <a:cxnSpLocks/>
          </p:cNvCxnSpPr>
          <p:nvPr/>
        </p:nvCxnSpPr>
        <p:spPr>
          <a:xfrm flipV="1">
            <a:off x="2351089" y="4605586"/>
            <a:ext cx="8291202" cy="24318"/>
          </a:xfrm>
          <a:prstGeom prst="line">
            <a:avLst/>
          </a:prstGeom>
          <a:ln>
            <a:solidFill>
              <a:srgbClr val="CC1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8B7D8-E420-4C53-BC24-7903E9EFE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CA-24AE-434E-B4DD-69D6D5F549EE}" type="slidenum">
              <a:rPr lang="en-US" smtClean="0"/>
              <a:t>6</a:t>
            </a:fld>
            <a:endParaRPr 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C8D757B5-42F0-1E47-B952-454B1EDA793F}"/>
              </a:ext>
            </a:extLst>
          </p:cNvPr>
          <p:cNvGrpSpPr/>
          <p:nvPr/>
        </p:nvGrpSpPr>
        <p:grpSpPr>
          <a:xfrm>
            <a:off x="1661143" y="3365635"/>
            <a:ext cx="843427" cy="343858"/>
            <a:chOff x="1798631" y="2320085"/>
            <a:chExt cx="843427" cy="343858"/>
          </a:xfrm>
          <a:solidFill>
            <a:schemeClr val="bg2">
              <a:lumMod val="90000"/>
            </a:schemeClr>
          </a:solidFill>
        </p:grpSpPr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1F3BC903-3152-564D-B634-2296DF7A3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631" y="2320085"/>
              <a:ext cx="843427" cy="343858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38" name="文本框 4">
              <a:extLst>
                <a:ext uri="{FF2B5EF4-FFF2-40B4-BE49-F238E27FC236}">
                  <a16:creationId xmlns:a16="http://schemas.microsoft.com/office/drawing/2014/main" id="{A0A29AB3-A73A-3549-AEC5-FF848D0AACE0}"/>
                </a:ext>
              </a:extLst>
            </p:cNvPr>
            <p:cNvSpPr txBox="1"/>
            <p:nvPr/>
          </p:nvSpPr>
          <p:spPr>
            <a:xfrm>
              <a:off x="2036329" y="2355831"/>
              <a:ext cx="383206" cy="293003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Freeform 10">
            <a:extLst>
              <a:ext uri="{FF2B5EF4-FFF2-40B4-BE49-F238E27FC236}">
                <a16:creationId xmlns:a16="http://schemas.microsoft.com/office/drawing/2014/main" id="{A79933C1-F25F-0349-8771-2E70C5AEF577}"/>
              </a:ext>
            </a:extLst>
          </p:cNvPr>
          <p:cNvSpPr>
            <a:spLocks/>
          </p:cNvSpPr>
          <p:nvPr/>
        </p:nvSpPr>
        <p:spPr bwMode="auto">
          <a:xfrm>
            <a:off x="1658592" y="4288310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48" name="文本框 4">
            <a:extLst>
              <a:ext uri="{FF2B5EF4-FFF2-40B4-BE49-F238E27FC236}">
                <a16:creationId xmlns:a16="http://schemas.microsoft.com/office/drawing/2014/main" id="{F7F03D35-EA30-754C-B4A2-EB22AC857801}"/>
              </a:ext>
            </a:extLst>
          </p:cNvPr>
          <p:cNvSpPr txBox="1"/>
          <p:nvPr/>
        </p:nvSpPr>
        <p:spPr>
          <a:xfrm>
            <a:off x="1896290" y="4248788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2102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7">
            <a:extLst>
              <a:ext uri="{FF2B5EF4-FFF2-40B4-BE49-F238E27FC236}">
                <a16:creationId xmlns:a16="http://schemas.microsoft.com/office/drawing/2014/main" id="{025F2970-0340-9749-AFD1-1CBB81140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190"/>
            <a:ext cx="12192000" cy="80602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6ECD84D-6D98-466B-AFBA-4673C0996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539" y="225382"/>
            <a:ext cx="7239626" cy="737176"/>
          </a:xfrm>
        </p:spPr>
        <p:txBody>
          <a:bodyPr>
            <a:no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Fine-Grained</a:t>
            </a:r>
            <a:r>
              <a:rPr lang="en-US" altLang="zh-CN" sz="32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 Proxy Re-Encryption</a:t>
            </a:r>
            <a:endParaRPr lang="zh-CN" altLang="en-US" sz="3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9" name="Rectangle 4">
            <a:extLst>
              <a:ext uri="{FF2B5EF4-FFF2-40B4-BE49-F238E27FC236}">
                <a16:creationId xmlns:a16="http://schemas.microsoft.com/office/drawing/2014/main" id="{C7E0297B-1149-1142-8B7F-DEDEE197E441}"/>
              </a:ext>
            </a:extLst>
          </p:cNvPr>
          <p:cNvSpPr/>
          <p:nvPr/>
        </p:nvSpPr>
        <p:spPr>
          <a:xfrm>
            <a:off x="0" y="6798129"/>
            <a:ext cx="12192000" cy="61560"/>
          </a:xfrm>
          <a:prstGeom prst="rect">
            <a:avLst/>
          </a:prstGeom>
          <a:solidFill>
            <a:srgbClr val="C81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B051AE3-E571-842A-C41B-1AC40B60EE8A}"/>
              </a:ext>
            </a:extLst>
          </p:cNvPr>
          <p:cNvSpPr txBox="1"/>
          <p:nvPr/>
        </p:nvSpPr>
        <p:spPr>
          <a:xfrm>
            <a:off x="1158445" y="4804209"/>
            <a:ext cx="9578315" cy="1689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Fine-Grained</a:t>
            </a:r>
            <a:r>
              <a:rPr lang="en-US" altLang="zh-CN" sz="24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 Proxy Re-Encryption (FPRE) </a:t>
            </a: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now supports more </a:t>
            </a:r>
            <a:r>
              <a:rPr lang="en-US" altLang="zh-CN" sz="2400" b="1" dirty="0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flexible delegation</a:t>
            </a: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. Now Alice can distribute re-encryption key associated with a </a:t>
            </a:r>
            <a:r>
              <a:rPr lang="en-US" altLang="zh-CN" sz="2400" b="1" dirty="0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function</a:t>
            </a: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.</a:t>
            </a:r>
            <a:endParaRPr lang="zh-CN" altLang="en-US" sz="2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2AC1A1A-6F9B-2751-8A3E-27916417C8CE}"/>
              </a:ext>
            </a:extLst>
          </p:cNvPr>
          <p:cNvGrpSpPr/>
          <p:nvPr/>
        </p:nvGrpSpPr>
        <p:grpSpPr>
          <a:xfrm>
            <a:off x="4310175" y="3976705"/>
            <a:ext cx="3571650" cy="633138"/>
            <a:chOff x="7484165" y="5138848"/>
            <a:chExt cx="3571650" cy="633138"/>
          </a:xfrm>
        </p:grpSpPr>
        <p:sp>
          <p:nvSpPr>
            <p:cNvPr id="6" name="对话气泡: 椭圆形 5">
              <a:extLst>
                <a:ext uri="{FF2B5EF4-FFF2-40B4-BE49-F238E27FC236}">
                  <a16:creationId xmlns:a16="http://schemas.microsoft.com/office/drawing/2014/main" id="{35D26A2D-CD70-4964-C5EE-3AD2EFF0FFAC}"/>
                </a:ext>
              </a:extLst>
            </p:cNvPr>
            <p:cNvSpPr/>
            <p:nvPr/>
          </p:nvSpPr>
          <p:spPr>
            <a:xfrm>
              <a:off x="7484165" y="5152255"/>
              <a:ext cx="3493185" cy="619731"/>
            </a:xfrm>
            <a:prstGeom prst="wedgeEllipseCallout">
              <a:avLst>
                <a:gd name="adj1" fmla="val 1565"/>
                <a:gd name="adj2" fmla="val -146475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50596DA7-507B-6DA6-E063-62D2312A53E6}"/>
                </a:ext>
              </a:extLst>
            </p:cNvPr>
            <p:cNvSpPr txBox="1"/>
            <p:nvPr/>
          </p:nvSpPr>
          <p:spPr>
            <a:xfrm>
              <a:off x="7516818" y="5138848"/>
              <a:ext cx="3538997" cy="499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associated with </a:t>
              </a:r>
              <a:r>
                <a:rPr lang="en-US" altLang="zh-CN" sz="2000" b="1" dirty="0">
                  <a:solidFill>
                    <a:srgbClr val="FF0000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function</a:t>
              </a:r>
              <a:endParaRPr lang="zh-CN" altLang="en-US" sz="2000" b="1" dirty="0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170ED13-C18B-B299-0C69-48E6BF235089}"/>
              </a:ext>
            </a:extLst>
          </p:cNvPr>
          <p:cNvGrpSpPr/>
          <p:nvPr/>
        </p:nvGrpSpPr>
        <p:grpSpPr>
          <a:xfrm>
            <a:off x="10160023" y="3793746"/>
            <a:ext cx="1911075" cy="1001471"/>
            <a:chOff x="6620604" y="6052398"/>
            <a:chExt cx="3538997" cy="566664"/>
          </a:xfrm>
        </p:grpSpPr>
        <p:sp>
          <p:nvSpPr>
            <p:cNvPr id="8" name="对话气泡: 椭圆形 7">
              <a:extLst>
                <a:ext uri="{FF2B5EF4-FFF2-40B4-BE49-F238E27FC236}">
                  <a16:creationId xmlns:a16="http://schemas.microsoft.com/office/drawing/2014/main" id="{3C5FDAAE-EABB-71CD-E384-29FFAEFB27A8}"/>
                </a:ext>
              </a:extLst>
            </p:cNvPr>
            <p:cNvSpPr/>
            <p:nvPr/>
          </p:nvSpPr>
          <p:spPr>
            <a:xfrm>
              <a:off x="6620604" y="6052398"/>
              <a:ext cx="3493185" cy="566664"/>
            </a:xfrm>
            <a:prstGeom prst="wedgeEllipseCallout">
              <a:avLst>
                <a:gd name="adj1" fmla="val -64540"/>
                <a:gd name="adj2" fmla="val -29557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EA1C0E26-0E4B-39D2-456B-F62E644C0E98}"/>
                </a:ext>
              </a:extLst>
            </p:cNvPr>
            <p:cNvSpPr txBox="1"/>
            <p:nvPr/>
          </p:nvSpPr>
          <p:spPr>
            <a:xfrm>
              <a:off x="6620604" y="6130972"/>
              <a:ext cx="3538997" cy="374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a </a:t>
              </a:r>
              <a:r>
                <a:rPr lang="en-US" altLang="zh-CN" sz="2000" b="1" dirty="0">
                  <a:solidFill>
                    <a:srgbClr val="FF0000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function</a:t>
              </a:r>
              <a:r>
                <a:rPr lang="en-US" altLang="zh-CN" sz="2000" b="1" dirty="0">
                  <a:solidFill>
                    <a:schemeClr val="bg1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 </a:t>
              </a:r>
            </a:p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of message</a:t>
              </a:r>
              <a:endParaRPr lang="zh-CN" altLang="en-US" sz="2000" b="1" dirty="0">
                <a:solidFill>
                  <a:schemeClr val="bg1"/>
                </a:solidFill>
                <a:latin typeface="PingFang SC" panose="020B0400000000000000" pitchFamily="34" charset="-122"/>
                <a:ea typeface="PingFang SC" panose="020B0400000000000000" pitchFamily="34" charset="-122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B92DCA50-18C2-0E8F-8607-E35E5DDAF8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21" y="1275004"/>
            <a:ext cx="1182757" cy="1182757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2045B41-8EC2-2C89-A1C3-8CBF23C44163}"/>
              </a:ext>
            </a:extLst>
          </p:cNvPr>
          <p:cNvSpPr txBox="1"/>
          <p:nvPr/>
        </p:nvSpPr>
        <p:spPr>
          <a:xfrm>
            <a:off x="594766" y="2435051"/>
            <a:ext cx="917866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Alice</a:t>
            </a:r>
            <a:endParaRPr lang="zh-CN" altLang="en-US" sz="20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91F5150-CEEB-7A68-5C12-7E90A8BE4489}"/>
                  </a:ext>
                </a:extLst>
              </p:cNvPr>
              <p:cNvSpPr txBox="1"/>
              <p:nvPr/>
            </p:nvSpPr>
            <p:spPr>
              <a:xfrm>
                <a:off x="2176219" y="2632985"/>
                <a:ext cx="544444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91F5150-CEEB-7A68-5C12-7E90A8BE4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219" y="2632985"/>
                <a:ext cx="544444" cy="288477"/>
              </a:xfrm>
              <a:prstGeom prst="rect">
                <a:avLst/>
              </a:prstGeom>
              <a:blipFill>
                <a:blip r:embed="rId5"/>
                <a:stretch>
                  <a:fillRect l="-5618" t="-8511" r="-7865" b="-42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组合 14">
            <a:extLst>
              <a:ext uri="{FF2B5EF4-FFF2-40B4-BE49-F238E27FC236}">
                <a16:creationId xmlns:a16="http://schemas.microsoft.com/office/drawing/2014/main" id="{F2926CB5-3DAF-C11D-4BF0-E48A76F37BD9}"/>
              </a:ext>
            </a:extLst>
          </p:cNvPr>
          <p:cNvGrpSpPr/>
          <p:nvPr/>
        </p:nvGrpSpPr>
        <p:grpSpPr>
          <a:xfrm>
            <a:off x="3317984" y="1640289"/>
            <a:ext cx="2117035" cy="726350"/>
            <a:chOff x="3343443" y="2609730"/>
            <a:chExt cx="2117035" cy="726350"/>
          </a:xfrm>
        </p:grpSpPr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88C1A26E-ACD2-C3CB-8107-F4E293FEADBA}"/>
                </a:ext>
              </a:extLst>
            </p:cNvPr>
            <p:cNvCxnSpPr>
              <a:cxnSpLocks/>
            </p:cNvCxnSpPr>
            <p:nvPr/>
          </p:nvCxnSpPr>
          <p:spPr>
            <a:xfrm rot="20953875">
              <a:off x="3343443" y="2933545"/>
              <a:ext cx="2117035" cy="40253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123B912A-B4C9-CD10-3E5C-26C05AB20A3E}"/>
                </a:ext>
              </a:extLst>
            </p:cNvPr>
            <p:cNvSpPr txBox="1"/>
            <p:nvPr/>
          </p:nvSpPr>
          <p:spPr>
            <a:xfrm rot="15883">
              <a:off x="3357937" y="2609730"/>
              <a:ext cx="2076928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Forward to proxy</a:t>
              </a:r>
              <a:endPara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E660F1F6-AE44-3261-45B8-7ECC711D9C8F}"/>
              </a:ext>
            </a:extLst>
          </p:cNvPr>
          <p:cNvSpPr txBox="1"/>
          <p:nvPr/>
        </p:nvSpPr>
        <p:spPr>
          <a:xfrm>
            <a:off x="5733543" y="2531767"/>
            <a:ext cx="917866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Polly</a:t>
            </a:r>
            <a:endParaRPr lang="zh-CN" altLang="en-US" sz="20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91A250BA-C6DC-C255-A8B6-FBC64941AE5F}"/>
              </a:ext>
            </a:extLst>
          </p:cNvPr>
          <p:cNvGrpSpPr/>
          <p:nvPr/>
        </p:nvGrpSpPr>
        <p:grpSpPr>
          <a:xfrm rot="20959866">
            <a:off x="6584472" y="1626069"/>
            <a:ext cx="2330577" cy="874407"/>
            <a:chOff x="3248174" y="2703870"/>
            <a:chExt cx="2409081" cy="874407"/>
          </a:xfrm>
        </p:grpSpPr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3ED35E17-6291-42F4-2C28-8A24825FE1BE}"/>
                </a:ext>
              </a:extLst>
            </p:cNvPr>
            <p:cNvCxnSpPr>
              <a:cxnSpLocks/>
            </p:cNvCxnSpPr>
            <p:nvPr/>
          </p:nvCxnSpPr>
          <p:spPr>
            <a:xfrm rot="640134">
              <a:off x="3365537" y="3220576"/>
              <a:ext cx="21676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A229E649-EDDA-93E6-945B-2DCF8E8C2DE5}"/>
                </a:ext>
              </a:extLst>
            </p:cNvPr>
            <p:cNvSpPr txBox="1"/>
            <p:nvPr/>
          </p:nvSpPr>
          <p:spPr>
            <a:xfrm rot="619446">
              <a:off x="3248174" y="2703870"/>
              <a:ext cx="2409081" cy="87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dirty="0">
                  <a:solidFill>
                    <a:srgbClr val="FF0000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Fine-Grained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Re-encryption</a:t>
              </a:r>
              <a:endPara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A47FA1BE-773B-4FB2-ABBA-B685C7EC0AE9}"/>
                  </a:ext>
                </a:extLst>
              </p:cNvPr>
              <p:cNvSpPr txBox="1"/>
              <p:nvPr/>
            </p:nvSpPr>
            <p:spPr>
              <a:xfrm>
                <a:off x="356905" y="2970304"/>
                <a:ext cx="1389355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A47FA1BE-773B-4FB2-ABBA-B685C7EC0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05" y="2970304"/>
                <a:ext cx="1389355" cy="288477"/>
              </a:xfrm>
              <a:prstGeom prst="rect">
                <a:avLst/>
              </a:prstGeom>
              <a:blipFill>
                <a:blip r:embed="rId6"/>
                <a:stretch>
                  <a:fillRect l="-5286" t="-8333" r="-6167" b="-31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9E9C721-8470-FA6E-FA2C-96759865ED29}"/>
                  </a:ext>
                </a:extLst>
              </p:cNvPr>
              <p:cNvSpPr txBox="1"/>
              <p:nvPr/>
            </p:nvSpPr>
            <p:spPr>
              <a:xfrm>
                <a:off x="5849899" y="3005918"/>
                <a:ext cx="713272" cy="3479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𝒓</m:t>
                      </m:r>
                      <m:sSubSup>
                        <m:sSub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  <m:sup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p>
                      </m:sSubSup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9E9C721-8470-FA6E-FA2C-96759865E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899" y="3005918"/>
                <a:ext cx="713272" cy="347980"/>
              </a:xfrm>
              <a:prstGeom prst="rect">
                <a:avLst/>
              </a:prstGeom>
              <a:blipFill>
                <a:blip r:embed="rId7"/>
                <a:stretch>
                  <a:fillRect l="-3419" t="-3509" r="-3419" b="-175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组合 25">
            <a:extLst>
              <a:ext uri="{FF2B5EF4-FFF2-40B4-BE49-F238E27FC236}">
                <a16:creationId xmlns:a16="http://schemas.microsoft.com/office/drawing/2014/main" id="{C3F6ECFE-8F43-7C67-D743-CBF0A4E4DB86}"/>
              </a:ext>
            </a:extLst>
          </p:cNvPr>
          <p:cNvGrpSpPr/>
          <p:nvPr/>
        </p:nvGrpSpPr>
        <p:grpSpPr>
          <a:xfrm>
            <a:off x="10160023" y="1331080"/>
            <a:ext cx="1398203" cy="1966950"/>
            <a:chOff x="10238586" y="1288138"/>
            <a:chExt cx="1398203" cy="1966950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4ACB6FC3-AFFD-0D3C-EE85-A4786638F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8427" y="1288138"/>
              <a:ext cx="1182757" cy="118275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742A2375-7F86-A892-98A0-71EE8A2DDCC3}"/>
                    </a:ext>
                  </a:extLst>
                </p:cNvPr>
                <p:cNvSpPr txBox="1"/>
                <p:nvPr/>
              </p:nvSpPr>
              <p:spPr>
                <a:xfrm>
                  <a:off x="10238586" y="2966611"/>
                  <a:ext cx="1398203" cy="2884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742A2375-7F86-A892-98A0-71EE8A2DDC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38586" y="2966611"/>
                  <a:ext cx="1398203" cy="288477"/>
                </a:xfrm>
                <a:prstGeom prst="rect">
                  <a:avLst/>
                </a:prstGeom>
                <a:blipFill>
                  <a:blip r:embed="rId9"/>
                  <a:stretch>
                    <a:fillRect l="-5240" t="-8511" r="-5677" b="-340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A01E348A-7859-0FCA-9DC5-A22C8A69CE84}"/>
                </a:ext>
              </a:extLst>
            </p:cNvPr>
            <p:cNvSpPr txBox="1"/>
            <p:nvPr/>
          </p:nvSpPr>
          <p:spPr>
            <a:xfrm>
              <a:off x="10478756" y="2464539"/>
              <a:ext cx="917866" cy="499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Bob</a:t>
              </a:r>
              <a:endParaRPr lang="zh-CN" altLang="en-US" sz="2000" dirty="0">
                <a:latin typeface="PingFang SC" panose="020B0400000000000000" pitchFamily="34" charset="-122"/>
                <a:ea typeface="PingFang SC" panose="020B0400000000000000" pitchFamily="34" charset="-122"/>
              </a:endParaRPr>
            </a:p>
          </p:txBody>
        </p:sp>
      </p:grp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FFE83BFA-DDBA-5E19-AF44-33F0DF489897}"/>
              </a:ext>
            </a:extLst>
          </p:cNvPr>
          <p:cNvCxnSpPr>
            <a:cxnSpLocks/>
          </p:cNvCxnSpPr>
          <p:nvPr/>
        </p:nvCxnSpPr>
        <p:spPr>
          <a:xfrm flipV="1">
            <a:off x="2411653" y="2995886"/>
            <a:ext cx="15217" cy="4589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2647DFAC-33B5-8EA9-3220-93DE7E7E0DD7}"/>
              </a:ext>
            </a:extLst>
          </p:cNvPr>
          <p:cNvSpPr txBox="1"/>
          <p:nvPr/>
        </p:nvSpPr>
        <p:spPr>
          <a:xfrm>
            <a:off x="2442859" y="2988869"/>
            <a:ext cx="1068704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Encrypt</a:t>
            </a:r>
            <a:endParaRPr lang="zh-CN" altLang="en-US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50B9EAAD-ECF3-355B-8BE2-9438B9BD92D2}"/>
              </a:ext>
            </a:extLst>
          </p:cNvPr>
          <p:cNvCxnSpPr>
            <a:cxnSpLocks/>
          </p:cNvCxnSpPr>
          <p:nvPr/>
        </p:nvCxnSpPr>
        <p:spPr>
          <a:xfrm>
            <a:off x="9479412" y="2921462"/>
            <a:ext cx="0" cy="5039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BD85250C-2780-67D2-F355-8213EBC5F00A}"/>
              </a:ext>
            </a:extLst>
          </p:cNvPr>
          <p:cNvSpPr txBox="1"/>
          <p:nvPr/>
        </p:nvSpPr>
        <p:spPr>
          <a:xfrm>
            <a:off x="8131806" y="2876077"/>
            <a:ext cx="1347606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Decrypt</a:t>
            </a:r>
            <a:endParaRPr lang="zh-CN" altLang="en-US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F4EC4339-5554-3EB0-A1DE-83159506C1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097" y="1366626"/>
            <a:ext cx="1182757" cy="1182757"/>
          </a:xfrm>
          <a:prstGeom prst="rect">
            <a:avLst/>
          </a:prstGeom>
        </p:spPr>
      </p:pic>
      <p:grpSp>
        <p:nvGrpSpPr>
          <p:cNvPr id="40" name="组合 39">
            <a:extLst>
              <a:ext uri="{FF2B5EF4-FFF2-40B4-BE49-F238E27FC236}">
                <a16:creationId xmlns:a16="http://schemas.microsoft.com/office/drawing/2014/main" id="{B3ED8BE8-4AD2-A6A9-ECD1-AEA4055DDCD7}"/>
              </a:ext>
            </a:extLst>
          </p:cNvPr>
          <p:cNvGrpSpPr/>
          <p:nvPr/>
        </p:nvGrpSpPr>
        <p:grpSpPr>
          <a:xfrm>
            <a:off x="1947836" y="3503064"/>
            <a:ext cx="879892" cy="859244"/>
            <a:chOff x="7307705" y="1693892"/>
            <a:chExt cx="952846" cy="952846"/>
          </a:xfrm>
        </p:grpSpPr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8EAB9D07-B07F-5862-E9C7-D16DF94C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7705" y="1693892"/>
              <a:ext cx="952846" cy="95284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FD908D9E-7E44-2001-90A4-271C79470BEF}"/>
                    </a:ext>
                  </a:extLst>
                </p:cNvPr>
                <p:cNvSpPr txBox="1"/>
                <p:nvPr/>
              </p:nvSpPr>
              <p:spPr>
                <a:xfrm>
                  <a:off x="7523742" y="2041529"/>
                  <a:ext cx="50892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𝑚𝑠𝑔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FD908D9E-7E44-2001-90A4-271C79470B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3742" y="2041529"/>
                  <a:ext cx="508922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15584" r="-15584" b="-3902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5E1D0F22-E127-7955-0FAC-731F3013335E}"/>
              </a:ext>
            </a:extLst>
          </p:cNvPr>
          <p:cNvGrpSpPr/>
          <p:nvPr/>
        </p:nvGrpSpPr>
        <p:grpSpPr>
          <a:xfrm>
            <a:off x="1945927" y="1599421"/>
            <a:ext cx="1149926" cy="1049987"/>
            <a:chOff x="9174871" y="1967446"/>
            <a:chExt cx="1149926" cy="1049987"/>
          </a:xfrm>
        </p:grpSpPr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63DEFF02-A5FA-DB49-DFFC-9A21CE20493E}"/>
                </a:ext>
              </a:extLst>
            </p:cNvPr>
            <p:cNvGrpSpPr/>
            <p:nvPr/>
          </p:nvGrpSpPr>
          <p:grpSpPr>
            <a:xfrm>
              <a:off x="9174871" y="1967446"/>
              <a:ext cx="879892" cy="908489"/>
              <a:chOff x="7307705" y="1693892"/>
              <a:chExt cx="952846" cy="952846"/>
            </a:xfrm>
          </p:grpSpPr>
          <p:pic>
            <p:nvPicPr>
              <p:cNvPr id="53" name="图片 52">
                <a:extLst>
                  <a:ext uri="{FF2B5EF4-FFF2-40B4-BE49-F238E27FC236}">
                    <a16:creationId xmlns:a16="http://schemas.microsoft.com/office/drawing/2014/main" id="{D62AD2E1-5F42-1946-9FB2-9AA6C86112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7705" y="1693892"/>
                <a:ext cx="952846" cy="952846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文本框 53">
                    <a:extLst>
                      <a:ext uri="{FF2B5EF4-FFF2-40B4-BE49-F238E27FC236}">
                        <a16:creationId xmlns:a16="http://schemas.microsoft.com/office/drawing/2014/main" id="{1B50976E-A670-649E-AEF6-1F3A3C30874B}"/>
                      </a:ext>
                    </a:extLst>
                  </p:cNvPr>
                  <p:cNvSpPr txBox="1"/>
                  <p:nvPr/>
                </p:nvSpPr>
                <p:spPr>
                  <a:xfrm>
                    <a:off x="7523742" y="2041529"/>
                    <a:ext cx="50892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𝑚𝑠𝑔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54" name="文本框 53">
                    <a:extLst>
                      <a:ext uri="{FF2B5EF4-FFF2-40B4-BE49-F238E27FC236}">
                        <a16:creationId xmlns:a16="http://schemas.microsoft.com/office/drawing/2014/main" id="{1B50976E-A670-649E-AEF6-1F3A3C3087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23742" y="2041529"/>
                    <a:ext cx="508922" cy="2769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0390" r="-15584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3D819815-8D29-243C-95E8-2E7B34F84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5096" y="2407732"/>
              <a:ext cx="609701" cy="609701"/>
            </a:xfrm>
            <a:prstGeom prst="rect">
              <a:avLst/>
            </a:prstGeom>
          </p:spPr>
        </p:pic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0BD50755-C491-AF32-74CE-86546A6876DD}"/>
              </a:ext>
            </a:extLst>
          </p:cNvPr>
          <p:cNvGrpSpPr/>
          <p:nvPr/>
        </p:nvGrpSpPr>
        <p:grpSpPr>
          <a:xfrm>
            <a:off x="9075506" y="3434030"/>
            <a:ext cx="879894" cy="859244"/>
            <a:chOff x="7307706" y="1693892"/>
            <a:chExt cx="952846" cy="952846"/>
          </a:xfrm>
        </p:grpSpPr>
        <p:pic>
          <p:nvPicPr>
            <p:cNvPr id="56" name="图片 55">
              <a:extLst>
                <a:ext uri="{FF2B5EF4-FFF2-40B4-BE49-F238E27FC236}">
                  <a16:creationId xmlns:a16="http://schemas.microsoft.com/office/drawing/2014/main" id="{DC179FA5-3140-8ADD-CBEC-74682362C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7706" y="1693892"/>
              <a:ext cx="952846" cy="95284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文本框 56">
                  <a:extLst>
                    <a:ext uri="{FF2B5EF4-FFF2-40B4-BE49-F238E27FC236}">
                      <a16:creationId xmlns:a16="http://schemas.microsoft.com/office/drawing/2014/main" id="{1ABB74DB-73E4-04E8-8D1A-EB4ADADC8C2D}"/>
                    </a:ext>
                  </a:extLst>
                </p:cNvPr>
                <p:cNvSpPr txBox="1"/>
                <p:nvPr/>
              </p:nvSpPr>
              <p:spPr>
                <a:xfrm>
                  <a:off x="7485313" y="2045673"/>
                  <a:ext cx="650965" cy="30717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文本框 56">
                  <a:extLst>
                    <a:ext uri="{FF2B5EF4-FFF2-40B4-BE49-F238E27FC236}">
                      <a16:creationId xmlns:a16="http://schemas.microsoft.com/office/drawing/2014/main" id="{1ABB74DB-73E4-04E8-8D1A-EB4ADADC8C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5313" y="2045673"/>
                  <a:ext cx="650965" cy="307174"/>
                </a:xfrm>
                <a:prstGeom prst="rect">
                  <a:avLst/>
                </a:prstGeom>
                <a:blipFill>
                  <a:blip r:embed="rId15"/>
                  <a:stretch>
                    <a:fillRect l="-12245" t="-2174" r="-14286" b="-326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01510C1E-C8B2-A1B1-7CC2-B7677CDC8618}"/>
              </a:ext>
            </a:extLst>
          </p:cNvPr>
          <p:cNvGrpSpPr/>
          <p:nvPr/>
        </p:nvGrpSpPr>
        <p:grpSpPr>
          <a:xfrm>
            <a:off x="8999853" y="1599421"/>
            <a:ext cx="1149926" cy="1049987"/>
            <a:chOff x="9174871" y="1967446"/>
            <a:chExt cx="1149926" cy="1049987"/>
          </a:xfrm>
        </p:grpSpPr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AD1332E7-1EDD-7141-2B1C-D597ABFC6FA0}"/>
                </a:ext>
              </a:extLst>
            </p:cNvPr>
            <p:cNvGrpSpPr/>
            <p:nvPr/>
          </p:nvGrpSpPr>
          <p:grpSpPr>
            <a:xfrm>
              <a:off x="9174871" y="1967446"/>
              <a:ext cx="879892" cy="908489"/>
              <a:chOff x="7307705" y="1693892"/>
              <a:chExt cx="952846" cy="952846"/>
            </a:xfrm>
          </p:grpSpPr>
          <p:pic>
            <p:nvPicPr>
              <p:cNvPr id="67" name="图片 66">
                <a:extLst>
                  <a:ext uri="{FF2B5EF4-FFF2-40B4-BE49-F238E27FC236}">
                    <a16:creationId xmlns:a16="http://schemas.microsoft.com/office/drawing/2014/main" id="{823E6F4C-FEF5-6BB4-5C85-698112B577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7705" y="1693892"/>
                <a:ext cx="952846" cy="952846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文本框 67">
                    <a:extLst>
                      <a:ext uri="{FF2B5EF4-FFF2-40B4-BE49-F238E27FC236}">
                        <a16:creationId xmlns:a16="http://schemas.microsoft.com/office/drawing/2014/main" id="{C6F88EC0-4DEB-4C20-9483-24021159FAB2}"/>
                      </a:ext>
                    </a:extLst>
                  </p:cNvPr>
                  <p:cNvSpPr txBox="1"/>
                  <p:nvPr/>
                </p:nvSpPr>
                <p:spPr>
                  <a:xfrm>
                    <a:off x="7476452" y="2027581"/>
                    <a:ext cx="634788" cy="29052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zh-CN" alt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8" name="文本框 67">
                    <a:extLst>
                      <a:ext uri="{FF2B5EF4-FFF2-40B4-BE49-F238E27FC236}">
                        <a16:creationId xmlns:a16="http://schemas.microsoft.com/office/drawing/2014/main" id="{C6F88EC0-4DEB-4C20-9483-24021159FA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76452" y="2027581"/>
                    <a:ext cx="634788" cy="290523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14583" t="-4444" r="-15625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B08C068D-3D67-88D1-6E9B-2EC3F7137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5096" y="2407732"/>
              <a:ext cx="609701" cy="60970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7E252695-7BA6-6B54-E32C-14BA8DCC1746}"/>
                  </a:ext>
                </a:extLst>
              </p:cNvPr>
              <p:cNvSpPr txBox="1"/>
              <p:nvPr/>
            </p:nvSpPr>
            <p:spPr>
              <a:xfrm>
                <a:off x="9241007" y="2574857"/>
                <a:ext cx="548868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7E252695-7BA6-6B54-E32C-14BA8DCC1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1007" y="2574857"/>
                <a:ext cx="548868" cy="288477"/>
              </a:xfrm>
              <a:prstGeom prst="rect">
                <a:avLst/>
              </a:prstGeom>
              <a:blipFill>
                <a:blip r:embed="rId17"/>
                <a:stretch>
                  <a:fillRect l="-5556" t="-8333" r="-7778" b="-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897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7">
            <a:extLst>
              <a:ext uri="{FF2B5EF4-FFF2-40B4-BE49-F238E27FC236}">
                <a16:creationId xmlns:a16="http://schemas.microsoft.com/office/drawing/2014/main" id="{025F2970-0340-9749-AFD1-1CBB81140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190"/>
            <a:ext cx="12192000" cy="806023"/>
          </a:xfrm>
          <a:prstGeom prst="rect">
            <a:avLst/>
          </a:prstGeom>
        </p:spPr>
      </p:pic>
      <p:sp>
        <p:nvSpPr>
          <p:cNvPr id="39" name="Rectangle 4">
            <a:extLst>
              <a:ext uri="{FF2B5EF4-FFF2-40B4-BE49-F238E27FC236}">
                <a16:creationId xmlns:a16="http://schemas.microsoft.com/office/drawing/2014/main" id="{C7E0297B-1149-1142-8B7F-DEDEE197E441}"/>
              </a:ext>
            </a:extLst>
          </p:cNvPr>
          <p:cNvSpPr/>
          <p:nvPr/>
        </p:nvSpPr>
        <p:spPr>
          <a:xfrm>
            <a:off x="0" y="6798129"/>
            <a:ext cx="12192000" cy="61560"/>
          </a:xfrm>
          <a:prstGeom prst="rect">
            <a:avLst/>
          </a:prstGeom>
          <a:solidFill>
            <a:srgbClr val="C81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E180B3B4-83E7-F768-0866-F5A23DD27614}"/>
              </a:ext>
            </a:extLst>
          </p:cNvPr>
          <p:cNvSpPr txBox="1">
            <a:spLocks/>
          </p:cNvSpPr>
          <p:nvPr/>
        </p:nvSpPr>
        <p:spPr>
          <a:xfrm>
            <a:off x="244539" y="225382"/>
            <a:ext cx="7239626" cy="737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Fine-Grained</a:t>
            </a:r>
            <a:r>
              <a:rPr lang="en-US" altLang="zh-CN" sz="3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32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PRE: Syntax</a:t>
            </a:r>
            <a:endParaRPr lang="zh-CN" altLang="en-US" sz="3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C1E97AE-E196-6A7B-DCA7-EC69E091F824}"/>
              </a:ext>
            </a:extLst>
          </p:cNvPr>
          <p:cNvSpPr/>
          <p:nvPr/>
        </p:nvSpPr>
        <p:spPr>
          <a:xfrm>
            <a:off x="1243674" y="1301328"/>
            <a:ext cx="9337814" cy="11010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F7712AC-D031-FB96-ACD0-64CC7F9A48FD}"/>
              </a:ext>
            </a:extLst>
          </p:cNvPr>
          <p:cNvSpPr/>
          <p:nvPr/>
        </p:nvSpPr>
        <p:spPr>
          <a:xfrm>
            <a:off x="1419288" y="1383572"/>
            <a:ext cx="5241499" cy="396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latin typeface="PingFang SC Medium" panose="020B0400000000000000" pitchFamily="34" charset="-122"/>
                <a:ea typeface="PingFang SC Medium" panose="020B0400000000000000" pitchFamily="34" charset="-122"/>
              </a:rPr>
              <a:t>Setup</a:t>
            </a:r>
            <a:r>
              <a:rPr lang="zh-CN" altLang="en-US" dirty="0">
                <a:latin typeface="PingFang SC Medium" panose="020B0400000000000000" pitchFamily="34" charset="-122"/>
                <a:ea typeface="PingFang SC Medium" panose="020B0400000000000000" pitchFamily="34" charset="-122"/>
              </a:rPr>
              <a:t> → </a:t>
            </a:r>
            <a:r>
              <a:rPr lang="en-US" altLang="zh-CN" dirty="0">
                <a:latin typeface="PingFang SC Medium" panose="020B0400000000000000" pitchFamily="34" charset="-122"/>
                <a:ea typeface="PingFang SC Medium" panose="020B0400000000000000" pitchFamily="34" charset="-122"/>
              </a:rPr>
              <a:t>pp : Generate the public parameters.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76AFDDD-39C2-7856-50DF-FBC3A3ABA577}"/>
                  </a:ext>
                </a:extLst>
              </p:cNvPr>
              <p:cNvSpPr/>
              <p:nvPr/>
            </p:nvSpPr>
            <p:spPr>
              <a:xfrm>
                <a:off x="1419287" y="1921189"/>
                <a:ext cx="6698309" cy="406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dirty="0" err="1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KGen</a:t>
                </a:r>
                <a:r>
                  <a:rPr lang="en-US" altLang="zh-CN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(pp)</a:t>
                </a:r>
                <a:r>
                  <a:rPr lang="zh-CN" altLang="en-US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 → </a:t>
                </a:r>
                <a:r>
                  <a:rPr lang="en-US" altLang="zh-CN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(</a:t>
                </a:r>
                <a:r>
                  <a:rPr lang="en-US" altLang="zh-CN" b="0" dirty="0">
                    <a:solidFill>
                      <a:srgbClr val="FF0000"/>
                    </a:solidFill>
                    <a:ea typeface="PingFang SC Medium" panose="020B04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𝑝𝑘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, </m:t>
                    </m:r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𝑠𝑘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 </m:t>
                    </m:r>
                  </m:oMath>
                </a14:m>
                <a:r>
                  <a:rPr lang="en-US" altLang="zh-CN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) : Generate the </a:t>
                </a:r>
                <a:r>
                  <a:rPr lang="en-US" altLang="zh-CN" b="1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public/secret </a:t>
                </a:r>
                <a:r>
                  <a:rPr lang="en-US" altLang="zh-CN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key pair.</a:t>
                </a: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76AFDDD-39C2-7856-50DF-FBC3A3ABA5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87" y="1921189"/>
                <a:ext cx="6698309" cy="406650"/>
              </a:xfrm>
              <a:prstGeom prst="rect">
                <a:avLst/>
              </a:prstGeom>
              <a:blipFill>
                <a:blip r:embed="rId4"/>
                <a:stretch>
                  <a:fillRect l="-756" b="-21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6EC0CE8C-2785-4D25-1742-7B62E13E2E57}"/>
              </a:ext>
            </a:extLst>
          </p:cNvPr>
          <p:cNvSpPr/>
          <p:nvPr/>
        </p:nvSpPr>
        <p:spPr>
          <a:xfrm>
            <a:off x="1243674" y="2363484"/>
            <a:ext cx="9337814" cy="23104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FA143B21-9587-6154-06E1-7AC106450811}"/>
                  </a:ext>
                </a:extLst>
              </p:cNvPr>
              <p:cNvSpPr/>
              <p:nvPr/>
            </p:nvSpPr>
            <p:spPr>
              <a:xfrm>
                <a:off x="1398633" y="2542250"/>
                <a:ext cx="9213553" cy="7289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Enc</a:t>
                </a:r>
                <a:r>
                  <a:rPr lang="en-US" altLang="zh-CN" baseline="-25000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1</a:t>
                </a:r>
                <a:r>
                  <a:rPr lang="en-US" altLang="zh-CN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(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𝑝𝑘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, </m:t>
                    </m:r>
                    <m:r>
                      <a:rPr lang="en-US" altLang="zh-CN" b="0" i="1" smtClean="0">
                        <a:solidFill>
                          <a:srgbClr val="33CCFF"/>
                        </a:solidFill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𝑚</m:t>
                    </m:r>
                    <m:r>
                      <a:rPr lang="en-US" altLang="zh-CN" b="0" i="1" smtClean="0">
                        <a:solidFill>
                          <a:srgbClr val="33CCFF"/>
                        </a:solidFill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 </m:t>
                    </m:r>
                  </m:oMath>
                </a14:m>
                <a:r>
                  <a:rPr lang="en-US" altLang="zh-CN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)</a:t>
                </a:r>
                <a:r>
                  <a:rPr lang="zh-CN" altLang="en-US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 →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𝑐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 </a:t>
                </a:r>
                <a:r>
                  <a:rPr lang="en-US" altLang="zh-CN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: Encrypt message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33CCFF"/>
                        </a:solidFill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𝑚</m:t>
                    </m:r>
                  </m:oMath>
                </a14:m>
                <a:r>
                  <a:rPr lang="en-US" altLang="zh-CN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 under public key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 </m:t>
                    </m:r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𝑝𝑘</m:t>
                    </m:r>
                  </m:oMath>
                </a14:m>
                <a:r>
                  <a:rPr lang="en-US" altLang="zh-CN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. Output the </a:t>
                </a:r>
                <a:r>
                  <a:rPr lang="en-US" altLang="zh-CN" b="1" dirty="0">
                    <a:solidFill>
                      <a:srgbClr val="33CCFF"/>
                    </a:solidFill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first-level </a:t>
                </a:r>
                <a:r>
                  <a:rPr lang="en-US" altLang="zh-CN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ciphertext level ciphertext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𝑐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. </a:t>
                </a: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FA143B21-9587-6154-06E1-7AC1064508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633" y="2542250"/>
                <a:ext cx="9213553" cy="728982"/>
              </a:xfrm>
              <a:prstGeom prst="rect">
                <a:avLst/>
              </a:prstGeom>
              <a:blipFill>
                <a:blip r:embed="rId5"/>
                <a:stretch>
                  <a:fillRect l="-529" r="-463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3D79D295-84A5-7D55-C88B-784BCB2414BF}"/>
                  </a:ext>
                </a:extLst>
              </p:cNvPr>
              <p:cNvSpPr/>
              <p:nvPr/>
            </p:nvSpPr>
            <p:spPr>
              <a:xfrm>
                <a:off x="1398632" y="3395511"/>
                <a:ext cx="9213553" cy="406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Dec</a:t>
                </a:r>
                <a:r>
                  <a:rPr lang="en-US" altLang="zh-CN" baseline="-25000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1</a:t>
                </a:r>
                <a:r>
                  <a:rPr lang="en-US" altLang="zh-CN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(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𝑠𝑘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,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𝑐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 </a:t>
                </a:r>
                <a:r>
                  <a:rPr lang="en-US" altLang="zh-CN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)</a:t>
                </a:r>
                <a:r>
                  <a:rPr lang="zh-CN" altLang="en-US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 →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33CCFF"/>
                        </a:solidFill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𝑚</m:t>
                    </m:r>
                  </m:oMath>
                </a14:m>
                <a:r>
                  <a:rPr lang="en-US" altLang="zh-CN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 : Decrypt the </a:t>
                </a:r>
                <a:r>
                  <a:rPr lang="en-US" altLang="zh-CN" b="1" dirty="0">
                    <a:solidFill>
                      <a:srgbClr val="00B0F0"/>
                    </a:solidFill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first-level</a:t>
                </a:r>
                <a:r>
                  <a:rPr lang="en-US" altLang="zh-CN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 ciphertext and output the message.</a:t>
                </a: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3D79D295-84A5-7D55-C88B-784BCB2414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632" y="3395511"/>
                <a:ext cx="9213553" cy="406650"/>
              </a:xfrm>
              <a:prstGeom prst="rect">
                <a:avLst/>
              </a:prstGeom>
              <a:blipFill>
                <a:blip r:embed="rId6"/>
                <a:stretch>
                  <a:fillRect l="-413" b="-21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>
            <a:extLst>
              <a:ext uri="{FF2B5EF4-FFF2-40B4-BE49-F238E27FC236}">
                <a16:creationId xmlns:a16="http://schemas.microsoft.com/office/drawing/2014/main" id="{1D7D9905-4BA1-D380-FFCF-5810C628AC7D}"/>
              </a:ext>
            </a:extLst>
          </p:cNvPr>
          <p:cNvSpPr/>
          <p:nvPr/>
        </p:nvSpPr>
        <p:spPr>
          <a:xfrm>
            <a:off x="1243674" y="4658176"/>
            <a:ext cx="9337814" cy="17506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0FD022CD-0BDD-8144-832C-DA675B3A2B89}"/>
                  </a:ext>
                </a:extLst>
              </p:cNvPr>
              <p:cNvSpPr/>
              <p:nvPr/>
            </p:nvSpPr>
            <p:spPr>
              <a:xfrm>
                <a:off x="1419286" y="4745942"/>
                <a:ext cx="8969483" cy="521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FReKGen(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𝑝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𝑘</m:t>
                        </m:r>
                      </m:e>
                      <m:sup>
                        <m:d>
                          <m:d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,</m:t>
                    </m:r>
                    <m:r>
                      <a:rPr lang="en-US" altLang="zh-CN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𝑠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𝑘</m:t>
                        </m:r>
                      </m:e>
                      <m:sup>
                        <m:d>
                          <m:dPr>
                            <m:ctrlPr>
                              <a:rPr lang="en-US" altLang="zh-CN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,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𝑝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𝑘</m:t>
                        </m:r>
                      </m:e>
                      <m:sup>
                        <m:d>
                          <m:d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  <m:t>𝑗</m:t>
                            </m:r>
                          </m:e>
                        </m:d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,</m:t>
                    </m:r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𝑓</m:t>
                    </m:r>
                  </m:oMath>
                </a14:m>
                <a:r>
                  <a:rPr lang="en-US" altLang="zh-CN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 ) </a:t>
                </a:r>
                <a:r>
                  <a:rPr lang="zh-CN" altLang="en-US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→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𝑟𝑘</m:t>
                        </m:r>
                      </m:e>
                      <m:sub>
                        <m: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𝑖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→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𝑗</m:t>
                        </m:r>
                      </m:sub>
                      <m:sup>
                        <m: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𝑓</m:t>
                        </m:r>
                      </m:sup>
                    </m:sSubSup>
                  </m:oMath>
                </a14:m>
                <a:r>
                  <a:rPr lang="en-US" altLang="zh-CN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 : Generate </a:t>
                </a:r>
                <a:r>
                  <a:rPr lang="en-US" altLang="zh-CN" b="1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re-encryption key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𝑟𝑘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𝑗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𝑓</m:t>
                        </m:r>
                      </m:sup>
                    </m:sSubSup>
                  </m:oMath>
                </a14:m>
                <a:r>
                  <a:rPr lang="en-US" altLang="zh-CN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.</a:t>
                </a:r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0FD022CD-0BDD-8144-832C-DA675B3A2B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86" y="4745942"/>
                <a:ext cx="8969483" cy="521810"/>
              </a:xfrm>
              <a:prstGeom prst="rect">
                <a:avLst/>
              </a:prstGeom>
              <a:blipFill>
                <a:blip r:embed="rId7"/>
                <a:stretch>
                  <a:fillRect l="-566" b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CF9DA07D-6332-FC2A-9FA1-878E75861CEF}"/>
                  </a:ext>
                </a:extLst>
              </p:cNvPr>
              <p:cNvSpPr/>
              <p:nvPr/>
            </p:nvSpPr>
            <p:spPr>
              <a:xfrm>
                <a:off x="1419286" y="5297974"/>
                <a:ext cx="9007823" cy="920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FReEnc(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𝑟𝑘</m:t>
                        </m:r>
                      </m:e>
                      <m:sub>
                        <m: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𝑖</m:t>
                        </m:r>
                        <m: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→</m:t>
                        </m:r>
                        <m: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𝑗</m:t>
                        </m:r>
                      </m:sub>
                      <m:sup>
                        <m: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𝑓</m:t>
                        </m:r>
                      </m:sup>
                    </m:sSubSup>
                  </m:oMath>
                </a14:m>
                <a:r>
                  <a:rPr lang="en-US" altLang="zh-CN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,</a:t>
                </a:r>
                <a:r>
                  <a:rPr lang="en-US" altLang="zh-CN" dirty="0">
                    <a:solidFill>
                      <a:srgbClr val="0070C0"/>
                    </a:solidFill>
                    <a:ea typeface="PingFang SC Medium" panose="020B04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𝑐</m:t>
                    </m:r>
                    <m:sSubSup>
                      <m:sSubSup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  <m:t>𝑖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altLang="zh-CN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 ) </a:t>
                </a:r>
                <a:r>
                  <a:rPr lang="zh-CN" altLang="en-US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→</a:t>
                </a:r>
                <a:r>
                  <a:rPr lang="en-US" altLang="zh-CN" dirty="0">
                    <a:solidFill>
                      <a:srgbClr val="0070C0"/>
                    </a:solidFill>
                    <a:ea typeface="PingFang SC Medium" panose="020B04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𝑐</m:t>
                    </m:r>
                    <m:sSubSup>
                      <m:sSubSupPr>
                        <m:ctrlP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</m:ctrlPr>
                      </m:sSubSupPr>
                      <m:e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2</m:t>
                        </m:r>
                      </m:sub>
                      <m:sup>
                        <m:d>
                          <m:dPr>
                            <m:ctrlPr>
                              <a:rPr lang="en-US" altLang="zh-CN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  <m:t>𝑗</m:t>
                            </m:r>
                          </m:e>
                        </m:d>
                      </m:sup>
                    </m:sSubSup>
                  </m:oMath>
                </a14:m>
                <a:r>
                  <a:rPr lang="zh-CN" altLang="en-US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 </a:t>
                </a:r>
                <a:r>
                  <a:rPr lang="en-US" altLang="zh-CN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: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𝑟𝑘</m:t>
                        </m:r>
                      </m:e>
                      <m:sub>
                        <m: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𝑖</m:t>
                        </m:r>
                        <m: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→</m:t>
                        </m:r>
                        <m: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𝑗</m:t>
                        </m:r>
                      </m:sub>
                      <m:sup>
                        <m: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𝑓</m:t>
                        </m:r>
                      </m:sup>
                    </m:sSubSup>
                  </m:oMath>
                </a14:m>
                <a:r>
                  <a:rPr lang="en-US" altLang="zh-CN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, </a:t>
                </a:r>
                <a:r>
                  <a:rPr lang="en-US" altLang="zh-CN" b="1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re-encrypt</a:t>
                </a:r>
                <a:r>
                  <a:rPr lang="en-US" altLang="zh-CN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𝑖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s</m:t>
                    </m:r>
                  </m:oMath>
                </a14:m>
                <a:r>
                  <a:rPr lang="zh-CN" altLang="en-US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 </a:t>
                </a:r>
                <a:r>
                  <a:rPr lang="en-US" altLang="zh-CN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first level</a:t>
                </a:r>
                <a:r>
                  <a:rPr lang="zh-CN" altLang="en-US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 </a:t>
                </a:r>
                <a:r>
                  <a:rPr lang="en-US" altLang="zh-CN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ciphertext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𝑐</m:t>
                    </m:r>
                    <m:sSubSup>
                      <m:sSubSupPr>
                        <m:ctrlP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</m:ctrlPr>
                      </m:sSubSupPr>
                      <m:e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n-US" altLang="zh-CN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  <m:t>𝑖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altLang="zh-CN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𝑗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s</m:t>
                    </m:r>
                  </m:oMath>
                </a14:m>
                <a:r>
                  <a:rPr lang="zh-CN" altLang="en-US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 </a:t>
                </a:r>
                <a:r>
                  <a:rPr lang="en-US" altLang="zh-CN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second level</a:t>
                </a:r>
                <a:r>
                  <a:rPr lang="zh-CN" altLang="en-US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 </a:t>
                </a:r>
                <a:r>
                  <a:rPr lang="en-US" altLang="zh-CN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ciphertext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𝑐</m:t>
                    </m:r>
                    <m:sSubSup>
                      <m:sSubSupPr>
                        <m:ctrlP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</m:ctrlPr>
                      </m:sSubSupPr>
                      <m:e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2</m:t>
                        </m:r>
                      </m:sub>
                      <m:sup>
                        <m:d>
                          <m:dPr>
                            <m:ctrlPr>
                              <a:rPr lang="en-US" altLang="zh-CN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  <m:t>𝑗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altLang="zh-CN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.</a:t>
                </a: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CF9DA07D-6332-FC2A-9FA1-878E75861C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86" y="5297974"/>
                <a:ext cx="9007823" cy="920508"/>
              </a:xfrm>
              <a:prstGeom prst="rect">
                <a:avLst/>
              </a:prstGeom>
              <a:blipFill>
                <a:blip r:embed="rId8"/>
                <a:stretch>
                  <a:fillRect l="-609" b="-8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>
            <a:extLst>
              <a:ext uri="{FF2B5EF4-FFF2-40B4-BE49-F238E27FC236}">
                <a16:creationId xmlns:a16="http://schemas.microsoft.com/office/drawing/2014/main" id="{5D12C9E8-4650-EE63-7FFB-B8CC198598E5}"/>
              </a:ext>
            </a:extLst>
          </p:cNvPr>
          <p:cNvSpPr/>
          <p:nvPr/>
        </p:nvSpPr>
        <p:spPr>
          <a:xfrm>
            <a:off x="1398632" y="3888581"/>
            <a:ext cx="8831833" cy="728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latin typeface="PingFang SC Medium" panose="020B0400000000000000" pitchFamily="34" charset="-122"/>
                <a:ea typeface="PingFang SC Medium" panose="020B0400000000000000" pitchFamily="34" charset="-122"/>
              </a:rPr>
              <a:t>Enc</a:t>
            </a:r>
            <a:r>
              <a:rPr lang="en-US" altLang="zh-CN" baseline="-25000" dirty="0">
                <a:latin typeface="PingFang SC Medium" panose="020B0400000000000000" pitchFamily="34" charset="-122"/>
                <a:ea typeface="PingFang SC Medium" panose="020B0400000000000000" pitchFamily="34" charset="-122"/>
              </a:rPr>
              <a:t>2 </a:t>
            </a:r>
            <a:r>
              <a:rPr lang="en-US" altLang="zh-CN" dirty="0">
                <a:latin typeface="PingFang SC Medium" panose="020B0400000000000000" pitchFamily="34" charset="-122"/>
                <a:ea typeface="PingFang SC Medium" panose="020B0400000000000000" pitchFamily="34" charset="-122"/>
              </a:rPr>
              <a:t>/Dec</a:t>
            </a:r>
            <a:r>
              <a:rPr lang="en-US" altLang="zh-CN" baseline="-25000" dirty="0">
                <a:latin typeface="PingFang SC Medium" panose="020B0400000000000000" pitchFamily="34" charset="-122"/>
                <a:ea typeface="PingFang SC Medium" panose="020B0400000000000000" pitchFamily="34" charset="-122"/>
              </a:rPr>
              <a:t>2</a:t>
            </a:r>
            <a:r>
              <a:rPr lang="en-US" altLang="zh-CN" dirty="0">
                <a:latin typeface="PingFang SC Medium" panose="020B0400000000000000" pitchFamily="34" charset="-122"/>
                <a:ea typeface="PingFang SC Medium" panose="020B0400000000000000" pitchFamily="34" charset="-122"/>
              </a:rPr>
              <a:t> : The encryption/decryption algorithm for </a:t>
            </a:r>
            <a:r>
              <a:rPr lang="en-US" altLang="zh-CN" b="1" dirty="0">
                <a:solidFill>
                  <a:srgbClr val="C00000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second-level</a:t>
            </a:r>
            <a:r>
              <a:rPr lang="en-US" altLang="zh-CN" dirty="0">
                <a:latin typeface="PingFang SC Medium" panose="020B0400000000000000" pitchFamily="34" charset="-122"/>
                <a:ea typeface="PingFang SC Medium" panose="020B0400000000000000" pitchFamily="34" charset="-122"/>
              </a:rPr>
              <a:t> ciphertext and the definition is similar to that for first-level ciphertext.</a:t>
            </a:r>
          </a:p>
        </p:txBody>
      </p:sp>
    </p:spTree>
    <p:extLst>
      <p:ext uri="{BB962C8B-B14F-4D97-AF65-F5344CB8AC3E}">
        <p14:creationId xmlns:p14="http://schemas.microsoft.com/office/powerpoint/2010/main" val="3614454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对话气泡: 圆角矩形 46">
            <a:extLst>
              <a:ext uri="{FF2B5EF4-FFF2-40B4-BE49-F238E27FC236}">
                <a16:creationId xmlns:a16="http://schemas.microsoft.com/office/drawing/2014/main" id="{AD834F1D-B75B-264D-861F-669A22DE0F83}"/>
              </a:ext>
            </a:extLst>
          </p:cNvPr>
          <p:cNvSpPr/>
          <p:nvPr/>
        </p:nvSpPr>
        <p:spPr>
          <a:xfrm>
            <a:off x="6433978" y="3572215"/>
            <a:ext cx="5374035" cy="574838"/>
          </a:xfrm>
          <a:prstGeom prst="wedgeRoundRectCallout">
            <a:avLst>
              <a:gd name="adj1" fmla="val 3314"/>
              <a:gd name="adj2" fmla="val 131401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对话气泡: 圆角矩形 34">
            <a:extLst>
              <a:ext uri="{FF2B5EF4-FFF2-40B4-BE49-F238E27FC236}">
                <a16:creationId xmlns:a16="http://schemas.microsoft.com/office/drawing/2014/main" id="{754C65AB-8B83-8066-29B5-B4E368BCA45B}"/>
              </a:ext>
            </a:extLst>
          </p:cNvPr>
          <p:cNvSpPr/>
          <p:nvPr/>
        </p:nvSpPr>
        <p:spPr>
          <a:xfrm>
            <a:off x="896984" y="3506568"/>
            <a:ext cx="4323571" cy="826103"/>
          </a:xfrm>
          <a:prstGeom prst="wedgeRoundRectCallout">
            <a:avLst>
              <a:gd name="adj1" fmla="val -35427"/>
              <a:gd name="adj2" fmla="val 83871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8" name="Picture 17">
            <a:extLst>
              <a:ext uri="{FF2B5EF4-FFF2-40B4-BE49-F238E27FC236}">
                <a16:creationId xmlns:a16="http://schemas.microsoft.com/office/drawing/2014/main" id="{025F2970-0340-9749-AFD1-1CBB81140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190"/>
            <a:ext cx="12192000" cy="806023"/>
          </a:xfrm>
          <a:prstGeom prst="rect">
            <a:avLst/>
          </a:prstGeom>
        </p:spPr>
      </p:pic>
      <p:sp>
        <p:nvSpPr>
          <p:cNvPr id="39" name="Rectangle 4">
            <a:extLst>
              <a:ext uri="{FF2B5EF4-FFF2-40B4-BE49-F238E27FC236}">
                <a16:creationId xmlns:a16="http://schemas.microsoft.com/office/drawing/2014/main" id="{C7E0297B-1149-1142-8B7F-DEDEE197E441}"/>
              </a:ext>
            </a:extLst>
          </p:cNvPr>
          <p:cNvSpPr/>
          <p:nvPr/>
        </p:nvSpPr>
        <p:spPr>
          <a:xfrm>
            <a:off x="0" y="6798129"/>
            <a:ext cx="12192000" cy="61560"/>
          </a:xfrm>
          <a:prstGeom prst="rect">
            <a:avLst/>
          </a:prstGeom>
          <a:solidFill>
            <a:srgbClr val="C81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E4DA88E4-297A-900F-C38F-1B42C2197607}"/>
              </a:ext>
            </a:extLst>
          </p:cNvPr>
          <p:cNvGrpSpPr/>
          <p:nvPr/>
        </p:nvGrpSpPr>
        <p:grpSpPr>
          <a:xfrm>
            <a:off x="896984" y="1900901"/>
            <a:ext cx="4485680" cy="1378269"/>
            <a:chOff x="1117014" y="1221213"/>
            <a:chExt cx="4485680" cy="133626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05C2A5E2-B628-0EDF-E959-429CD1F67832}"/>
                </a:ext>
              </a:extLst>
            </p:cNvPr>
            <p:cNvSpPr/>
            <p:nvPr/>
          </p:nvSpPr>
          <p:spPr>
            <a:xfrm>
              <a:off x="1117014" y="1221213"/>
              <a:ext cx="4323571" cy="13362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84CA3968-7ABB-3D8E-BF6C-ACAEA8A35CA7}"/>
                    </a:ext>
                  </a:extLst>
                </p:cNvPr>
                <p:cNvSpPr/>
                <p:nvPr/>
              </p:nvSpPr>
              <p:spPr>
                <a:xfrm>
                  <a:off x="1153265" y="1428468"/>
                  <a:ext cx="4449429" cy="96994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dirty="0">
                      <a:latin typeface="PingFang SC Medium" panose="020B0400000000000000" pitchFamily="34" charset="-122"/>
                      <a:ea typeface="PingFang SC Medium" panose="020B0400000000000000" pitchFamily="34" charset="-122"/>
                    </a:rPr>
                    <a:t>FReKGen( </a:t>
                  </a:r>
                  <a14:m>
                    <m:oMath xmlns:m="http://schemas.openxmlformats.org/officeDocument/2006/math"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PingFang SC Medium" panose="020B0400000000000000" pitchFamily="34" charset="-122"/>
                        </a:rPr>
                        <m:t>𝑝</m:t>
                      </m:r>
                      <m:sSup>
                        <m:sSup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𝑘</m:t>
                          </m:r>
                        </m:e>
                        <m:sup>
                          <m:d>
                            <m:d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PingFang SC Medium" panose="020B0400000000000000" pitchFamily="34" charset="-122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PingFang SC Medium" panose="020B0400000000000000" pitchFamily="34" charset="-122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  <a:ea typeface="PingFang SC Medium" panose="020B0400000000000000" pitchFamily="34" charset="-122"/>
                        </a:rPr>
                        <m:t>,</m:t>
                      </m:r>
                      <m:r>
                        <a:rPr lang="en-US" altLang="zh-CN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PingFang SC Medium" panose="020B0400000000000000" pitchFamily="34" charset="-122"/>
                        </a:rPr>
                        <m:t>𝑠</m:t>
                      </m:r>
                      <m:sSup>
                        <m:sSupPr>
                          <m:ctrlPr>
                            <a:rPr lang="en-US" altLang="zh-CN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𝑘</m:t>
                          </m:r>
                        </m:e>
                        <m:sup>
                          <m:d>
                            <m:dPr>
                              <m:ctrlPr>
                                <a:rPr lang="en-US" altLang="zh-CN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PingFang SC Medium" panose="020B0400000000000000" pitchFamily="34" charset="-122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PingFang SC Medium" panose="020B0400000000000000" pitchFamily="34" charset="-122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  <a:ea typeface="PingFang SC Medium" panose="020B0400000000000000" pitchFamily="34" charset="-122"/>
                        </a:rPr>
                        <m:t>,</m:t>
                      </m:r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PingFang SC Medium" panose="020B0400000000000000" pitchFamily="34" charset="-122"/>
                        </a:rPr>
                        <m:t>𝑝</m:t>
                      </m:r>
                      <m:sSup>
                        <m:sSup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𝑘</m:t>
                          </m:r>
                        </m:e>
                        <m:sup>
                          <m:d>
                            <m:d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PingFang SC Medium" panose="020B0400000000000000" pitchFamily="34" charset="-122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PingFang SC Medium" panose="020B0400000000000000" pitchFamily="34" charset="-122"/>
                                </a:rPr>
                                <m:t>𝑗</m:t>
                              </m:r>
                            </m:e>
                          </m:d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  <a:ea typeface="PingFang SC Medium" panose="020B0400000000000000" pitchFamily="34" charset="-122"/>
                        </a:rPr>
                        <m:t>,</m:t>
                      </m:r>
                      <m:r>
                        <a:rPr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PingFang SC Medium" panose="020B0400000000000000" pitchFamily="34" charset="-122"/>
                        </a:rPr>
                        <m:t>𝑓</m:t>
                      </m:r>
                    </m:oMath>
                  </a14:m>
                  <a:r>
                    <a:rPr lang="en-US" altLang="zh-CN" dirty="0">
                      <a:latin typeface="PingFang SC Medium" panose="020B0400000000000000" pitchFamily="34" charset="-122"/>
                      <a:ea typeface="PingFang SC Medium" panose="020B0400000000000000" pitchFamily="34" charset="-122"/>
                    </a:rPr>
                    <a:t> ) </a:t>
                  </a:r>
                  <a:r>
                    <a:rPr lang="zh-CN" altLang="en-US" dirty="0">
                      <a:latin typeface="PingFang SC Medium" panose="020B0400000000000000" pitchFamily="34" charset="-122"/>
                      <a:ea typeface="PingFang SC Medium" panose="020B0400000000000000" pitchFamily="34" charset="-122"/>
                    </a:rPr>
                    <a:t>→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𝑟𝑘</m:t>
                          </m:r>
                        </m:e>
                        <m:sub>
                          <m: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𝑖</m:t>
                          </m:r>
                          <m: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→</m:t>
                          </m:r>
                          <m: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𝑗</m:t>
                          </m:r>
                        </m:sub>
                        <m:sup>
                          <m: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𝑓</m:t>
                          </m:r>
                        </m:sup>
                      </m:sSubSup>
                    </m:oMath>
                  </a14:m>
                  <a:r>
                    <a:rPr lang="en-US" altLang="zh-CN" dirty="0">
                      <a:latin typeface="PingFang SC Medium" panose="020B0400000000000000" pitchFamily="34" charset="-122"/>
                      <a:ea typeface="PingFang SC Medium" panose="020B0400000000000000" pitchFamily="34" charset="-122"/>
                    </a:rPr>
                    <a:t> : </a:t>
                  </a:r>
                </a:p>
                <a:p>
                  <a:pPr>
                    <a:lnSpc>
                      <a:spcPct val="120000"/>
                    </a:lnSpc>
                  </a:pPr>
                  <a:r>
                    <a:rPr lang="en-US" altLang="zh-CN" dirty="0">
                      <a:latin typeface="PingFang SC Medium" panose="020B0400000000000000" pitchFamily="34" charset="-122"/>
                      <a:ea typeface="PingFang SC Medium" panose="020B0400000000000000" pitchFamily="34" charset="-122"/>
                    </a:rPr>
                    <a:t>Generate </a:t>
                  </a:r>
                  <a:r>
                    <a:rPr lang="en-US" altLang="zh-CN" b="1" dirty="0">
                      <a:latin typeface="PingFang SC Medium" panose="020B0400000000000000" pitchFamily="34" charset="-122"/>
                      <a:ea typeface="PingFang SC Medium" panose="020B0400000000000000" pitchFamily="34" charset="-122"/>
                    </a:rPr>
                    <a:t>re-encryption key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𝑟𝑘</m:t>
                          </m:r>
                        </m:e>
                        <m:sub>
                          <m: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𝑖</m:t>
                          </m:r>
                          <m: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→</m:t>
                          </m:r>
                          <m: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𝑗</m:t>
                          </m:r>
                        </m:sub>
                        <m:sup>
                          <m: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𝑓</m:t>
                          </m:r>
                        </m:sup>
                      </m:sSubSup>
                    </m:oMath>
                  </a14:m>
                  <a:r>
                    <a:rPr lang="en-US" altLang="zh-CN" dirty="0">
                      <a:latin typeface="PingFang SC Medium" panose="020B0400000000000000" pitchFamily="34" charset="-122"/>
                      <a:ea typeface="PingFang SC Medium" panose="020B0400000000000000" pitchFamily="34" charset="-122"/>
                    </a:rPr>
                    <a:t> .</a:t>
                  </a:r>
                </a:p>
              </p:txBody>
            </p:sp>
          </mc:Choice>
          <mc:Fallback xmlns=""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84CA3968-7ABB-3D8E-BF6C-ACAEA8A35C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3265" y="1428468"/>
                  <a:ext cx="4449429" cy="969946"/>
                </a:xfrm>
                <a:prstGeom prst="rect">
                  <a:avLst/>
                </a:prstGeom>
                <a:blipFill>
                  <a:blip r:embed="rId4"/>
                  <a:stretch>
                    <a:fillRect l="-1140" r="-1425" b="-125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01B30BE-540B-90C7-3447-C84437F61C43}"/>
              </a:ext>
            </a:extLst>
          </p:cNvPr>
          <p:cNvGrpSpPr/>
          <p:nvPr/>
        </p:nvGrpSpPr>
        <p:grpSpPr>
          <a:xfrm>
            <a:off x="6812366" y="1920025"/>
            <a:ext cx="4541867" cy="1378269"/>
            <a:chOff x="6709130" y="1772934"/>
            <a:chExt cx="4483171" cy="1765864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C608FA91-3FA9-A2C5-6756-CFB87320A639}"/>
                </a:ext>
              </a:extLst>
            </p:cNvPr>
            <p:cNvSpPr/>
            <p:nvPr/>
          </p:nvSpPr>
          <p:spPr>
            <a:xfrm>
              <a:off x="6709130" y="1772934"/>
              <a:ext cx="4460067" cy="176586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矩形 4">
                  <a:extLst>
                    <a:ext uri="{FF2B5EF4-FFF2-40B4-BE49-F238E27FC236}">
                      <a16:creationId xmlns:a16="http://schemas.microsoft.com/office/drawing/2014/main" id="{69E59112-8959-AFA3-A67A-D6D30A5C80BF}"/>
                    </a:ext>
                  </a:extLst>
                </p:cNvPr>
                <p:cNvSpPr/>
                <p:nvPr/>
              </p:nvSpPr>
              <p:spPr>
                <a:xfrm>
                  <a:off x="6722392" y="1818383"/>
                  <a:ext cx="4469909" cy="170571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dirty="0">
                      <a:latin typeface="PingFang SC Medium" panose="020B0400000000000000" pitchFamily="34" charset="-122"/>
                      <a:ea typeface="PingFang SC Medium" panose="020B0400000000000000" pitchFamily="34" charset="-122"/>
                    </a:rPr>
                    <a:t>FReEnc(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𝑟𝑘</m:t>
                          </m:r>
                        </m:e>
                        <m:sub>
                          <m: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𝑖</m:t>
                          </m:r>
                          <m: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→</m:t>
                          </m:r>
                          <m: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𝑗</m:t>
                          </m:r>
                        </m:sub>
                        <m:sup>
                          <m: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𝑓</m:t>
                          </m:r>
                        </m:sup>
                      </m:sSubSup>
                    </m:oMath>
                  </a14:m>
                  <a:r>
                    <a:rPr lang="en-US" altLang="zh-CN" dirty="0">
                      <a:latin typeface="PingFang SC Medium" panose="020B0400000000000000" pitchFamily="34" charset="-122"/>
                      <a:ea typeface="PingFang SC Medium" panose="020B0400000000000000" pitchFamily="34" charset="-122"/>
                    </a:rPr>
                    <a:t>,</a:t>
                  </a:r>
                  <a:r>
                    <a:rPr lang="en-US" altLang="zh-CN" dirty="0">
                      <a:solidFill>
                        <a:srgbClr val="0070C0"/>
                      </a:solidFill>
                      <a:ea typeface="PingFang SC Medium" panose="020B0400000000000000" pitchFamily="34" charset="-122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PingFang SC Medium" panose="020B0400000000000000" pitchFamily="34" charset="-122"/>
                        </a:rPr>
                        <m:t>𝑐</m:t>
                      </m:r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𝑡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PingFang SC Medium" panose="020B0400000000000000" pitchFamily="34" charset="-122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PingFang SC Medium" panose="020B0400000000000000" pitchFamily="34" charset="-122"/>
                                </a:rPr>
                                <m:t>𝑖</m:t>
                              </m:r>
                            </m:e>
                          </m:d>
                        </m:sup>
                      </m:sSubSup>
                    </m:oMath>
                  </a14:m>
                  <a:r>
                    <a:rPr lang="en-US" altLang="zh-CN" dirty="0">
                      <a:latin typeface="PingFang SC Medium" panose="020B0400000000000000" pitchFamily="34" charset="-122"/>
                      <a:ea typeface="PingFang SC Medium" panose="020B0400000000000000" pitchFamily="34" charset="-122"/>
                    </a:rPr>
                    <a:t> ) </a:t>
                  </a:r>
                  <a:r>
                    <a:rPr lang="zh-CN" altLang="en-US" dirty="0">
                      <a:latin typeface="PingFang SC Medium" panose="020B0400000000000000" pitchFamily="34" charset="-122"/>
                      <a:ea typeface="PingFang SC Medium" panose="020B0400000000000000" pitchFamily="34" charset="-122"/>
                    </a:rPr>
                    <a:t>→</a:t>
                  </a:r>
                  <a:r>
                    <a:rPr lang="en-US" altLang="zh-CN" dirty="0">
                      <a:solidFill>
                        <a:srgbClr val="0070C0"/>
                      </a:solidFill>
                      <a:ea typeface="PingFang SC Medium" panose="020B0400000000000000" pitchFamily="34" charset="-122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PingFang SC Medium" panose="020B0400000000000000" pitchFamily="34" charset="-122"/>
                        </a:rPr>
                        <m:t>𝑐</m:t>
                      </m:r>
                      <m:sSubSup>
                        <m:sSubSupPr>
                          <m:ctrlP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𝑡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en-US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PingFang SC Medium" panose="020B0400000000000000" pitchFamily="34" charset="-122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PingFang SC Medium" panose="020B0400000000000000" pitchFamily="34" charset="-122"/>
                                </a:rPr>
                                <m:t>𝑗</m:t>
                              </m:r>
                            </m:e>
                          </m:d>
                        </m:sup>
                      </m:sSubSup>
                    </m:oMath>
                  </a14:m>
                  <a:r>
                    <a:rPr lang="zh-CN" altLang="en-US" dirty="0">
                      <a:latin typeface="PingFang SC Medium" panose="020B0400000000000000" pitchFamily="34" charset="-122"/>
                      <a:ea typeface="PingFang SC Medium" panose="020B0400000000000000" pitchFamily="34" charset="-122"/>
                    </a:rPr>
                    <a:t> </a:t>
                  </a:r>
                  <a:r>
                    <a:rPr lang="en-US" altLang="zh-CN" dirty="0">
                      <a:latin typeface="PingFang SC Medium" panose="020B0400000000000000" pitchFamily="34" charset="-122"/>
                      <a:ea typeface="PingFang SC Medium" panose="020B0400000000000000" pitchFamily="34" charset="-122"/>
                    </a:rPr>
                    <a:t>: With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𝑟𝑘</m:t>
                          </m:r>
                        </m:e>
                        <m:sub>
                          <m: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𝑖</m:t>
                          </m:r>
                          <m: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→</m:t>
                          </m:r>
                          <m: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𝑗</m:t>
                          </m:r>
                        </m:sub>
                        <m:sup>
                          <m: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𝑓</m:t>
                          </m:r>
                        </m:sup>
                      </m:sSubSup>
                    </m:oMath>
                  </a14:m>
                  <a:r>
                    <a:rPr lang="en-US" altLang="zh-CN" dirty="0">
                      <a:latin typeface="PingFang SC Medium" panose="020B0400000000000000" pitchFamily="34" charset="-122"/>
                      <a:ea typeface="PingFang SC Medium" panose="020B0400000000000000" pitchFamily="34" charset="-122"/>
                    </a:rPr>
                    <a:t>, </a:t>
                  </a:r>
                </a:p>
                <a:p>
                  <a:pPr>
                    <a:lnSpc>
                      <a:spcPct val="120000"/>
                    </a:lnSpc>
                  </a:pPr>
                  <a:r>
                    <a:rPr lang="en-US" altLang="zh-CN" b="1" dirty="0">
                      <a:latin typeface="PingFang SC Medium" panose="020B0400000000000000" pitchFamily="34" charset="-122"/>
                      <a:ea typeface="PingFang SC Medium" panose="020B0400000000000000" pitchFamily="34" charset="-122"/>
                    </a:rPr>
                    <a:t>re-encrypt</a:t>
                  </a:r>
                  <a:r>
                    <a:rPr lang="en-US" altLang="zh-CN" dirty="0">
                      <a:latin typeface="PingFang SC Medium" panose="020B0400000000000000" pitchFamily="34" charset="-122"/>
                      <a:ea typeface="PingFang SC Medium" panose="020B0400000000000000" pitchFamily="34" charset="-122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𝑖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′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ea typeface="PingFang SC Medium" panose="020B0400000000000000" pitchFamily="34" charset="-122"/>
                        </a:rPr>
                        <m:t>s</m:t>
                      </m:r>
                    </m:oMath>
                  </a14:m>
                  <a:r>
                    <a:rPr lang="zh-CN" altLang="en-US" dirty="0">
                      <a:latin typeface="PingFang SC Medium" panose="020B0400000000000000" pitchFamily="34" charset="-122"/>
                      <a:ea typeface="PingFang SC Medium" panose="020B0400000000000000" pitchFamily="34" charset="-122"/>
                    </a:rPr>
                    <a:t> </a:t>
                  </a:r>
                  <a:r>
                    <a:rPr lang="en-US" altLang="zh-CN" dirty="0">
                      <a:latin typeface="PingFang SC Medium" panose="020B0400000000000000" pitchFamily="34" charset="-122"/>
                      <a:ea typeface="PingFang SC Medium" panose="020B0400000000000000" pitchFamily="34" charset="-122"/>
                    </a:rPr>
                    <a:t>first level</a:t>
                  </a:r>
                  <a:r>
                    <a:rPr lang="zh-CN" altLang="en-US" dirty="0">
                      <a:latin typeface="PingFang SC Medium" panose="020B0400000000000000" pitchFamily="34" charset="-122"/>
                      <a:ea typeface="PingFang SC Medium" panose="020B0400000000000000" pitchFamily="34" charset="-122"/>
                    </a:rPr>
                    <a:t> </a:t>
                  </a:r>
                  <a:r>
                    <a:rPr lang="en-US" altLang="zh-CN" dirty="0">
                      <a:latin typeface="PingFang SC Medium" panose="020B0400000000000000" pitchFamily="34" charset="-122"/>
                      <a:ea typeface="PingFang SC Medium" panose="020B0400000000000000" pitchFamily="34" charset="-122"/>
                    </a:rPr>
                    <a:t>ciphertext </a:t>
                  </a:r>
                  <a14:m>
                    <m:oMath xmlns:m="http://schemas.openxmlformats.org/officeDocument/2006/math">
                      <m:r>
                        <a:rPr lang="en-US" altLang="zh-CN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PingFang SC Medium" panose="020B0400000000000000" pitchFamily="34" charset="-122"/>
                        </a:rPr>
                        <m:t>𝑐</m:t>
                      </m:r>
                      <m:sSubSup>
                        <m:sSubSupPr>
                          <m:ctrlP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𝑡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en-US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PingFang SC Medium" panose="020B0400000000000000" pitchFamily="34" charset="-122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PingFang SC Medium" panose="020B0400000000000000" pitchFamily="34" charset="-122"/>
                                </a:rPr>
                                <m:t>𝑖</m:t>
                              </m:r>
                            </m:e>
                          </m:d>
                        </m:sup>
                      </m:sSubSup>
                    </m:oMath>
                  </a14:m>
                  <a:r>
                    <a:rPr lang="en-US" altLang="zh-CN" dirty="0">
                      <a:latin typeface="PingFang SC Medium" panose="020B0400000000000000" pitchFamily="34" charset="-122"/>
                      <a:ea typeface="PingFang SC Medium" panose="020B0400000000000000" pitchFamily="34" charset="-122"/>
                    </a:rPr>
                    <a:t> </a:t>
                  </a:r>
                </a:p>
                <a:p>
                  <a:pPr>
                    <a:lnSpc>
                      <a:spcPct val="120000"/>
                    </a:lnSpc>
                  </a:pPr>
                  <a:r>
                    <a:rPr lang="en-US" altLang="zh-CN" dirty="0">
                      <a:latin typeface="PingFang SC Medium" panose="020B0400000000000000" pitchFamily="34" charset="-122"/>
                      <a:ea typeface="PingFang SC Medium" panose="020B0400000000000000" pitchFamily="34" charset="-122"/>
                    </a:rPr>
                    <a:t>to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𝑗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′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  <a:ea typeface="PingFang SC Medium" panose="020B0400000000000000" pitchFamily="34" charset="-122"/>
                        </a:rPr>
                        <m:t>s</m:t>
                      </m:r>
                    </m:oMath>
                  </a14:m>
                  <a:r>
                    <a:rPr lang="zh-CN" altLang="en-US" dirty="0">
                      <a:latin typeface="PingFang SC Medium" panose="020B0400000000000000" pitchFamily="34" charset="-122"/>
                      <a:ea typeface="PingFang SC Medium" panose="020B0400000000000000" pitchFamily="34" charset="-122"/>
                    </a:rPr>
                    <a:t> </a:t>
                  </a:r>
                  <a:r>
                    <a:rPr lang="en-US" altLang="zh-CN" dirty="0">
                      <a:latin typeface="PingFang SC Medium" panose="020B0400000000000000" pitchFamily="34" charset="-122"/>
                      <a:ea typeface="PingFang SC Medium" panose="020B0400000000000000" pitchFamily="34" charset="-122"/>
                    </a:rPr>
                    <a:t>second level</a:t>
                  </a:r>
                  <a:r>
                    <a:rPr lang="zh-CN" altLang="en-US" dirty="0">
                      <a:latin typeface="PingFang SC Medium" panose="020B0400000000000000" pitchFamily="34" charset="-122"/>
                      <a:ea typeface="PingFang SC Medium" panose="020B0400000000000000" pitchFamily="34" charset="-122"/>
                    </a:rPr>
                    <a:t> </a:t>
                  </a:r>
                  <a:r>
                    <a:rPr lang="en-US" altLang="zh-CN" dirty="0">
                      <a:latin typeface="PingFang SC Medium" panose="020B0400000000000000" pitchFamily="34" charset="-122"/>
                      <a:ea typeface="PingFang SC Medium" panose="020B0400000000000000" pitchFamily="34" charset="-122"/>
                    </a:rPr>
                    <a:t>ciphertext </a:t>
                  </a:r>
                  <a14:m>
                    <m:oMath xmlns:m="http://schemas.openxmlformats.org/officeDocument/2006/math">
                      <m:r>
                        <a:rPr lang="en-US" altLang="zh-CN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PingFang SC Medium" panose="020B0400000000000000" pitchFamily="34" charset="-122"/>
                        </a:rPr>
                        <m:t>𝑐</m:t>
                      </m:r>
                      <m:sSubSup>
                        <m:sSubSupPr>
                          <m:ctrlP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𝑡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en-US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PingFang SC Medium" panose="020B0400000000000000" pitchFamily="34" charset="-122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PingFang SC Medium" panose="020B0400000000000000" pitchFamily="34" charset="-122"/>
                                </a:rPr>
                                <m:t>𝑗</m:t>
                              </m:r>
                            </m:e>
                          </m:d>
                        </m:sup>
                      </m:sSubSup>
                    </m:oMath>
                  </a14:m>
                  <a:r>
                    <a:rPr lang="en-US" altLang="zh-CN" dirty="0">
                      <a:latin typeface="PingFang SC Medium" panose="020B0400000000000000" pitchFamily="34" charset="-122"/>
                      <a:ea typeface="PingFang SC Medium" panose="020B0400000000000000" pitchFamily="34" charset="-122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矩形 4">
                  <a:extLst>
                    <a:ext uri="{FF2B5EF4-FFF2-40B4-BE49-F238E27FC236}">
                      <a16:creationId xmlns:a16="http://schemas.microsoft.com/office/drawing/2014/main" id="{69E59112-8959-AFA3-A67A-D6D30A5C80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2392" y="1818383"/>
                  <a:ext cx="4469909" cy="1705718"/>
                </a:xfrm>
                <a:prstGeom prst="rect">
                  <a:avLst/>
                </a:prstGeom>
                <a:blipFill>
                  <a:blip r:embed="rId5"/>
                  <a:stretch>
                    <a:fillRect l="-1117" r="-4190" b="-571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5295213A-D45E-E25E-F8EB-8FBB2963C5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33" y="4610495"/>
            <a:ext cx="1182757" cy="118275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70FA42C-1D64-8715-AD65-EC758CF1F9E5}"/>
              </a:ext>
            </a:extLst>
          </p:cNvPr>
          <p:cNvSpPr txBox="1"/>
          <p:nvPr/>
        </p:nvSpPr>
        <p:spPr>
          <a:xfrm>
            <a:off x="875078" y="5770542"/>
            <a:ext cx="917866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Alice</a:t>
            </a:r>
            <a:endParaRPr lang="zh-CN" altLang="en-US" sz="20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E41B228-9EBE-EB93-38C4-A8BC00285D66}"/>
                  </a:ext>
                </a:extLst>
              </p:cNvPr>
              <p:cNvSpPr txBox="1"/>
              <p:nvPr/>
            </p:nvSpPr>
            <p:spPr>
              <a:xfrm>
                <a:off x="639333" y="6292095"/>
                <a:ext cx="1389355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E41B228-9EBE-EB93-38C4-A8BC00285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33" y="6292095"/>
                <a:ext cx="1389355" cy="288477"/>
              </a:xfrm>
              <a:prstGeom prst="rect">
                <a:avLst/>
              </a:prstGeom>
              <a:blipFill>
                <a:blip r:embed="rId7"/>
                <a:stretch>
                  <a:fillRect l="-5263" t="-8511" r="-5702" b="-34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E1939FE-7DEE-A13B-AD2F-0985B7407971}"/>
                  </a:ext>
                </a:extLst>
              </p:cNvPr>
              <p:cNvSpPr txBox="1"/>
              <p:nvPr/>
            </p:nvSpPr>
            <p:spPr>
              <a:xfrm>
                <a:off x="934502" y="3550451"/>
                <a:ext cx="4378881" cy="742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>
                    <a:solidFill>
                      <a:srgbClr val="FF0000"/>
                    </a:solidFill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Alice</a:t>
                </a:r>
                <a:r>
                  <a:rPr lang="en-US" altLang="zh-CN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 c</a:t>
                </a:r>
                <a:r>
                  <a:rPr lang="en-US" altLang="zh-CN" dirty="0">
                    <a:solidFill>
                      <a:schemeClr val="tx1"/>
                    </a:solidFill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hooses function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𝑓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 and invokes </a:t>
                </a:r>
                <a:r>
                  <a:rPr lang="en-US" altLang="zh-CN" dirty="0" err="1">
                    <a:solidFill>
                      <a:schemeClr val="tx1"/>
                    </a:solidFill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FReKGen</a:t>
                </a:r>
                <a:r>
                  <a:rPr lang="en-US" altLang="zh-CN" dirty="0">
                    <a:solidFill>
                      <a:schemeClr val="tx1"/>
                    </a:solidFill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(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𝑝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𝑘</m:t>
                        </m:r>
                      </m:e>
                      <m:sup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  <m:t>𝐴</m:t>
                            </m:r>
                          </m:e>
                        </m:d>
                      </m:sup>
                    </m:sSup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,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𝑠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𝑘</m:t>
                        </m:r>
                      </m:e>
                      <m:sup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  <m:t>𝐴</m:t>
                            </m:r>
                          </m:e>
                        </m:d>
                      </m:sup>
                    </m:sSup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,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𝑝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𝑘</m:t>
                        </m:r>
                      </m:e>
                      <m:sup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  <m:t>𝐵</m:t>
                            </m:r>
                          </m:e>
                        </m:d>
                      </m:sup>
                    </m:sSup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,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𝑓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 ) </a:t>
                </a:r>
                <a:r>
                  <a:rPr lang="zh-CN" altLang="en-US" dirty="0">
                    <a:solidFill>
                      <a:schemeClr val="tx1"/>
                    </a:solidFill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→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𝑟𝑘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𝑖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→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𝑗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𝑓</m:t>
                        </m:r>
                      </m:sup>
                    </m:sSubSup>
                  </m:oMath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E1939FE-7DEE-A13B-AD2F-0985B7407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502" y="3550451"/>
                <a:ext cx="4378881" cy="742767"/>
              </a:xfrm>
              <a:prstGeom prst="rect">
                <a:avLst/>
              </a:prstGeom>
              <a:blipFill>
                <a:blip r:embed="rId8"/>
                <a:stretch>
                  <a:fillRect l="-1113" t="-4098" b="-57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96B025A-6842-DA02-4F54-E65CF03B41E2}"/>
                  </a:ext>
                </a:extLst>
              </p:cNvPr>
              <p:cNvSpPr txBox="1"/>
              <p:nvPr/>
            </p:nvSpPr>
            <p:spPr>
              <a:xfrm>
                <a:off x="2333011" y="4818706"/>
                <a:ext cx="1548581" cy="4288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dirty="0">
                          <a:latin typeface="PingFang SC Medium" panose="020B0400000000000000" pitchFamily="34" charset="-122"/>
                          <a:ea typeface="PingFang SC Medium" panose="020B0400000000000000" pitchFamily="34" charset="-122"/>
                        </a:rPr>
                        <m:t>se</m:t>
                      </m:r>
                      <m:r>
                        <m:rPr>
                          <m:nor/>
                        </m:rPr>
                        <a:rPr lang="en-US" altLang="zh-CN" b="0" i="0" dirty="0" smtClean="0">
                          <a:latin typeface="PingFang SC Medium" panose="020B0400000000000000" pitchFamily="34" charset="-122"/>
                          <a:ea typeface="PingFang SC Medium" panose="020B0400000000000000" pitchFamily="34" charset="-122"/>
                        </a:rPr>
                        <m:t>nds</m:t>
                      </m:r>
                      <m:r>
                        <m:rPr>
                          <m:nor/>
                        </m:rPr>
                        <a:rPr lang="en-US" altLang="zh-CN" b="0" i="0" dirty="0" smtClean="0">
                          <a:latin typeface="PingFang SC Medium" panose="020B0400000000000000" pitchFamily="34" charset="-122"/>
                          <a:ea typeface="PingFang SC Medium" panose="020B0400000000000000" pitchFamily="34" charset="-122"/>
                        </a:rPr>
                        <m:t> </m:t>
                      </m:r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𝑟𝑘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𝐴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→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𝐵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ingFang SC Medium" panose="020B0400000000000000" pitchFamily="34" charset="-122"/>
                            </a:rPr>
                            <m:t>𝑓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96B025A-6842-DA02-4F54-E65CF03B4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011" y="4818706"/>
                <a:ext cx="1548581" cy="428835"/>
              </a:xfrm>
              <a:prstGeom prst="rect">
                <a:avLst/>
              </a:prstGeom>
              <a:blipFill>
                <a:blip r:embed="rId9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7609B947-DE4F-5533-BCAA-EBFC105BD67F}"/>
              </a:ext>
            </a:extLst>
          </p:cNvPr>
          <p:cNvCxnSpPr>
            <a:cxnSpLocks/>
          </p:cNvCxnSpPr>
          <p:nvPr/>
        </p:nvCxnSpPr>
        <p:spPr>
          <a:xfrm>
            <a:off x="2055719" y="5285249"/>
            <a:ext cx="2048840" cy="61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AF9B3AE5-9E16-66D2-1902-A06542101CBD}"/>
              </a:ext>
            </a:extLst>
          </p:cNvPr>
          <p:cNvSpPr txBox="1"/>
          <p:nvPr/>
        </p:nvSpPr>
        <p:spPr>
          <a:xfrm>
            <a:off x="4307546" y="5729564"/>
            <a:ext cx="917866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Polly</a:t>
            </a:r>
            <a:endParaRPr lang="zh-CN" altLang="en-US" sz="20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00FDFD8-1206-6FC6-2173-6C1116571C02}"/>
                  </a:ext>
                </a:extLst>
              </p:cNvPr>
              <p:cNvSpPr txBox="1"/>
              <p:nvPr/>
            </p:nvSpPr>
            <p:spPr>
              <a:xfrm>
                <a:off x="4460330" y="6208907"/>
                <a:ext cx="674544" cy="3365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00FDFD8-1206-6FC6-2173-6C1116571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330" y="6208907"/>
                <a:ext cx="674544" cy="336502"/>
              </a:xfrm>
              <a:prstGeom prst="rect">
                <a:avLst/>
              </a:prstGeom>
              <a:blipFill>
                <a:blip r:embed="rId10"/>
                <a:stretch>
                  <a:fillRect l="-4545" t="-1818" r="-2727" b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id="{DB2CF1DE-B530-2172-DC68-36C28B98DA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156" y="4622524"/>
            <a:ext cx="1182757" cy="118275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5DEA74D1-E7CA-17A9-C003-D9FCB10E6031}"/>
              </a:ext>
            </a:extLst>
          </p:cNvPr>
          <p:cNvSpPr txBox="1"/>
          <p:nvPr/>
        </p:nvSpPr>
        <p:spPr>
          <a:xfrm>
            <a:off x="6463601" y="5782571"/>
            <a:ext cx="917866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Alice</a:t>
            </a:r>
            <a:endParaRPr lang="zh-CN" altLang="en-US" sz="20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49F3F4C-B5E2-67C4-F411-7716697640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805" y="4634627"/>
            <a:ext cx="1182757" cy="1182757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E85D249B-BA9D-765C-0F22-B74F967DC315}"/>
              </a:ext>
            </a:extLst>
          </p:cNvPr>
          <p:cNvSpPr txBox="1"/>
          <p:nvPr/>
        </p:nvSpPr>
        <p:spPr>
          <a:xfrm>
            <a:off x="8481641" y="5799899"/>
            <a:ext cx="917866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Polly</a:t>
            </a:r>
            <a:endParaRPr lang="zh-CN" altLang="en-US" sz="20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1D458492-E94F-B5CB-6313-C08F60C733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53" y="4652739"/>
            <a:ext cx="1182757" cy="1182757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27B005B6-185A-0933-72EC-4D2C188B281D}"/>
              </a:ext>
            </a:extLst>
          </p:cNvPr>
          <p:cNvSpPr txBox="1"/>
          <p:nvPr/>
        </p:nvSpPr>
        <p:spPr>
          <a:xfrm>
            <a:off x="10499682" y="5829140"/>
            <a:ext cx="917866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Bob</a:t>
            </a:r>
            <a:endParaRPr lang="zh-CN" altLang="en-US" sz="20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5750B1CA-B55C-67C2-6FA1-E987732E27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725" y="4617142"/>
            <a:ext cx="1182757" cy="11827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88005D41-6141-7F9D-67B6-1C7A97B9326E}"/>
                  </a:ext>
                </a:extLst>
              </p:cNvPr>
              <p:cNvSpPr txBox="1"/>
              <p:nvPr/>
            </p:nvSpPr>
            <p:spPr>
              <a:xfrm>
                <a:off x="6235649" y="6311480"/>
                <a:ext cx="1389355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88005D41-6141-7F9D-67B6-1C7A97B93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649" y="6311480"/>
                <a:ext cx="1389355" cy="288477"/>
              </a:xfrm>
              <a:prstGeom prst="rect">
                <a:avLst/>
              </a:prstGeom>
              <a:blipFill>
                <a:blip r:embed="rId13"/>
                <a:stretch>
                  <a:fillRect l="-5263" t="-8333" r="-5702" b="-31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4D114D37-2E17-0619-0FED-9CFE60FCBB95}"/>
                  </a:ext>
                </a:extLst>
              </p:cNvPr>
              <p:cNvSpPr txBox="1"/>
              <p:nvPr/>
            </p:nvSpPr>
            <p:spPr>
              <a:xfrm>
                <a:off x="10259513" y="6339350"/>
                <a:ext cx="1398203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4D114D37-2E17-0619-0FED-9CFE60FCB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9513" y="6339350"/>
                <a:ext cx="1398203" cy="288477"/>
              </a:xfrm>
              <a:prstGeom prst="rect">
                <a:avLst/>
              </a:prstGeom>
              <a:blipFill>
                <a:blip r:embed="rId14"/>
                <a:stretch>
                  <a:fillRect l="-5240" t="-8511" r="-5677" b="-34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AD8DB23A-3C43-B763-9B9E-CD72E9559774}"/>
                  </a:ext>
                </a:extLst>
              </p:cNvPr>
              <p:cNvSpPr txBox="1"/>
              <p:nvPr/>
            </p:nvSpPr>
            <p:spPr>
              <a:xfrm>
                <a:off x="8599912" y="6287467"/>
                <a:ext cx="674544" cy="3365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AD8DB23A-3C43-B763-9B9E-CD72E9559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912" y="6287467"/>
                <a:ext cx="674544" cy="336502"/>
              </a:xfrm>
              <a:prstGeom prst="rect">
                <a:avLst/>
              </a:prstGeom>
              <a:blipFill>
                <a:blip r:embed="rId15"/>
                <a:stretch>
                  <a:fillRect l="-4545" r="-2727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B0C4C902-73DF-A778-21DD-6E1C34C073D6}"/>
              </a:ext>
            </a:extLst>
          </p:cNvPr>
          <p:cNvCxnSpPr>
            <a:cxnSpLocks/>
          </p:cNvCxnSpPr>
          <p:nvPr/>
        </p:nvCxnSpPr>
        <p:spPr>
          <a:xfrm>
            <a:off x="7543354" y="5505965"/>
            <a:ext cx="832392" cy="121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5DC82825-0FA5-5516-DBE9-256D6C800960}"/>
                  </a:ext>
                </a:extLst>
              </p:cNvPr>
              <p:cNvSpPr txBox="1"/>
              <p:nvPr/>
            </p:nvSpPr>
            <p:spPr>
              <a:xfrm>
                <a:off x="7691277" y="5599517"/>
                <a:ext cx="543289" cy="3423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5DC82825-0FA5-5516-DBE9-256D6C800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277" y="5599517"/>
                <a:ext cx="543289" cy="342338"/>
              </a:xfrm>
              <a:prstGeom prst="rect">
                <a:avLst/>
              </a:prstGeom>
              <a:blipFill>
                <a:blip r:embed="rId16"/>
                <a:stretch>
                  <a:fillRect l="-5618" b="-160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E3EFB927-5E96-7216-712A-0A7153AEB9BC}"/>
              </a:ext>
            </a:extLst>
          </p:cNvPr>
          <p:cNvCxnSpPr>
            <a:cxnSpLocks/>
          </p:cNvCxnSpPr>
          <p:nvPr/>
        </p:nvCxnSpPr>
        <p:spPr>
          <a:xfrm>
            <a:off x="9546139" y="5528371"/>
            <a:ext cx="832392" cy="121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B71DDAD5-997D-22A8-163E-A2405D496961}"/>
                  </a:ext>
                </a:extLst>
              </p:cNvPr>
              <p:cNvSpPr txBox="1"/>
              <p:nvPr/>
            </p:nvSpPr>
            <p:spPr>
              <a:xfrm>
                <a:off x="9694062" y="5621923"/>
                <a:ext cx="547714" cy="3426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B71DDAD5-997D-22A8-163E-A2405D496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4062" y="5621923"/>
                <a:ext cx="547714" cy="342658"/>
              </a:xfrm>
              <a:prstGeom prst="rect">
                <a:avLst/>
              </a:prstGeom>
              <a:blipFill>
                <a:blip r:embed="rId17"/>
                <a:stretch>
                  <a:fillRect l="-4444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A9230531-F795-51BC-7EFD-738EA0E396D7}"/>
                  </a:ext>
                </a:extLst>
              </p:cNvPr>
              <p:cNvSpPr txBox="1"/>
              <p:nvPr/>
            </p:nvSpPr>
            <p:spPr>
              <a:xfrm>
                <a:off x="6463601" y="3624371"/>
                <a:ext cx="5442260" cy="4349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>
                    <a:solidFill>
                      <a:srgbClr val="FF0000"/>
                    </a:solidFill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The proxy </a:t>
                </a:r>
                <a:r>
                  <a:rPr lang="en-US" altLang="zh-CN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invokes </a:t>
                </a:r>
                <a:r>
                  <a:rPr lang="en-US" altLang="zh-CN" dirty="0" err="1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FReEnc</a:t>
                </a:r>
                <a:r>
                  <a:rPr lang="en-US" altLang="zh-CN" dirty="0"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 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𝑟𝑘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𝐴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→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𝐵</m:t>
                        </m:r>
                      </m:sub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𝑓</m:t>
                        </m:r>
                      </m:sup>
                    </m:sSubSup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,</a:t>
                </a:r>
                <a:r>
                  <a:rPr lang="en-US" altLang="zh-CN" dirty="0">
                    <a:solidFill>
                      <a:schemeClr val="tx1"/>
                    </a:solidFill>
                    <a:ea typeface="PingFang SC Medium" panose="020B04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𝑐</m:t>
                    </m:r>
                    <m:sSubSup>
                      <m:sSub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  <m:t>𝐴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 ) </a:t>
                </a:r>
                <a:r>
                  <a:rPr lang="zh-CN" altLang="en-US" dirty="0">
                    <a:solidFill>
                      <a:schemeClr val="tx1"/>
                    </a:solidFill>
                    <a:latin typeface="PingFang SC Medium" panose="020B0400000000000000" pitchFamily="34" charset="-122"/>
                    <a:ea typeface="PingFang SC Medium" panose="020B0400000000000000" pitchFamily="34" charset="-122"/>
                  </a:rPr>
                  <a:t>→</a:t>
                </a:r>
                <a:r>
                  <a:rPr lang="en-US" altLang="zh-CN" dirty="0">
                    <a:solidFill>
                      <a:schemeClr val="tx1"/>
                    </a:solidFill>
                    <a:ea typeface="PingFang SC Medium" panose="020B04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ingFang SC Medium" panose="020B0400000000000000" pitchFamily="34" charset="-122"/>
                      </a:rPr>
                      <m:t>𝑐</m:t>
                    </m:r>
                    <m:sSubSup>
                      <m:sSub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</m:ctrlPr>
                      </m:sSub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ingFang SC Medium" panose="020B0400000000000000" pitchFamily="34" charset="-122"/>
                          </a:rPr>
                          <m:t>2</m:t>
                        </m:r>
                      </m:sub>
                      <m:sup>
                        <m:d>
                          <m:d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ingFang SC Medium" panose="020B0400000000000000" pitchFamily="34" charset="-122"/>
                              </a:rPr>
                              <m:t>𝐵</m:t>
                            </m:r>
                          </m:e>
                        </m:d>
                      </m:sup>
                    </m:sSub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A9230531-F795-51BC-7EFD-738EA0E39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601" y="3624371"/>
                <a:ext cx="5442260" cy="434991"/>
              </a:xfrm>
              <a:prstGeom prst="rect">
                <a:avLst/>
              </a:prstGeom>
              <a:blipFill>
                <a:blip r:embed="rId18"/>
                <a:stretch>
                  <a:fillRect l="-930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文本框 40">
            <a:extLst>
              <a:ext uri="{FF2B5EF4-FFF2-40B4-BE49-F238E27FC236}">
                <a16:creationId xmlns:a16="http://schemas.microsoft.com/office/drawing/2014/main" id="{F597FA48-5DBD-B1C6-0B71-38338EA4EC2B}"/>
              </a:ext>
            </a:extLst>
          </p:cNvPr>
          <p:cNvSpPr txBox="1"/>
          <p:nvPr/>
        </p:nvSpPr>
        <p:spPr>
          <a:xfrm>
            <a:off x="411863" y="1088795"/>
            <a:ext cx="5295450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2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Re-Encryption Key Generation</a:t>
            </a:r>
            <a:endParaRPr lang="zh-CN" altLang="en-US" sz="2400" dirty="0">
              <a:solidFill>
                <a:schemeClr val="accent2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777D64EB-B322-B7BF-00EF-AAE7DD93B06F}"/>
              </a:ext>
            </a:extLst>
          </p:cNvPr>
          <p:cNvCxnSpPr>
            <a:cxnSpLocks/>
          </p:cNvCxnSpPr>
          <p:nvPr/>
        </p:nvCxnSpPr>
        <p:spPr>
          <a:xfrm flipV="1">
            <a:off x="5982930" y="1092679"/>
            <a:ext cx="67062" cy="5603088"/>
          </a:xfrm>
          <a:prstGeom prst="line">
            <a:avLst/>
          </a:prstGeom>
          <a:ln w="9525">
            <a:solidFill>
              <a:srgbClr val="FF0000">
                <a:alpha val="30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>
            <a:extLst>
              <a:ext uri="{FF2B5EF4-FFF2-40B4-BE49-F238E27FC236}">
                <a16:creationId xmlns:a16="http://schemas.microsoft.com/office/drawing/2014/main" id="{D002D5C8-6914-9AA4-4C1F-F219B600A566}"/>
              </a:ext>
            </a:extLst>
          </p:cNvPr>
          <p:cNvSpPr txBox="1"/>
          <p:nvPr/>
        </p:nvSpPr>
        <p:spPr>
          <a:xfrm>
            <a:off x="6788959" y="1113638"/>
            <a:ext cx="4565276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2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Fine-Grained Re-encryption</a:t>
            </a:r>
            <a:endParaRPr lang="zh-CN" altLang="en-US" sz="2400" dirty="0">
              <a:solidFill>
                <a:schemeClr val="accent2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2" name="标题 1">
            <a:extLst>
              <a:ext uri="{FF2B5EF4-FFF2-40B4-BE49-F238E27FC236}">
                <a16:creationId xmlns:a16="http://schemas.microsoft.com/office/drawing/2014/main" id="{AE6560D3-6B07-57C9-1F73-7739DED86ACB}"/>
              </a:ext>
            </a:extLst>
          </p:cNvPr>
          <p:cNvSpPr txBox="1">
            <a:spLocks/>
          </p:cNvSpPr>
          <p:nvPr/>
        </p:nvSpPr>
        <p:spPr>
          <a:xfrm>
            <a:off x="244539" y="225382"/>
            <a:ext cx="7239626" cy="737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Fine-Grained</a:t>
            </a:r>
            <a:r>
              <a:rPr lang="en-US" altLang="zh-CN" sz="3200" b="1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32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PRE: Syntax</a:t>
            </a:r>
            <a:endParaRPr lang="zh-CN" altLang="en-US" sz="3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8CF3BC6-1651-A09F-DD01-32B980B7952C}"/>
              </a:ext>
            </a:extLst>
          </p:cNvPr>
          <p:cNvGrpSpPr/>
          <p:nvPr/>
        </p:nvGrpSpPr>
        <p:grpSpPr>
          <a:xfrm>
            <a:off x="7566231" y="4720714"/>
            <a:ext cx="764731" cy="777920"/>
            <a:chOff x="9174871" y="1967446"/>
            <a:chExt cx="1149926" cy="1049987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A3090EDD-CB58-12EB-9875-61355A028587}"/>
                </a:ext>
              </a:extLst>
            </p:cNvPr>
            <p:cNvGrpSpPr/>
            <p:nvPr/>
          </p:nvGrpSpPr>
          <p:grpSpPr>
            <a:xfrm>
              <a:off x="9174871" y="1967446"/>
              <a:ext cx="879892" cy="908489"/>
              <a:chOff x="7307704" y="1693892"/>
              <a:chExt cx="952846" cy="952846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59A1813C-167F-C46E-EE5A-444A98A089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7704" y="1693892"/>
                <a:ext cx="952846" cy="952846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文本框 31">
                    <a:extLst>
                      <a:ext uri="{FF2B5EF4-FFF2-40B4-BE49-F238E27FC236}">
                        <a16:creationId xmlns:a16="http://schemas.microsoft.com/office/drawing/2014/main" id="{4CCEF7FC-DB4F-7E78-15B4-8EDC5FE3B2B8}"/>
                      </a:ext>
                    </a:extLst>
                  </p:cNvPr>
                  <p:cNvSpPr txBox="1"/>
                  <p:nvPr/>
                </p:nvSpPr>
                <p:spPr>
                  <a:xfrm>
                    <a:off x="7557030" y="1999937"/>
                    <a:ext cx="454192" cy="39213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oMath>
                      </m:oMathPara>
                    </a14:m>
                    <a:endParaRPr lang="zh-CN" altLang="en-US" b="1" dirty="0"/>
                  </a:p>
                </p:txBody>
              </p:sp>
            </mc:Choice>
            <mc:Fallback xmlns="">
              <p:sp>
                <p:nvSpPr>
                  <p:cNvPr id="32" name="文本框 31">
                    <a:extLst>
                      <a:ext uri="{FF2B5EF4-FFF2-40B4-BE49-F238E27FC236}">
                        <a16:creationId xmlns:a16="http://schemas.microsoft.com/office/drawing/2014/main" id="{4CCEF7FC-DB4F-7E78-15B4-8EDC5FE3B2B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57030" y="1999937"/>
                    <a:ext cx="454192" cy="392130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10870" r="-869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C8C55B74-1F8A-8474-6DF6-DF8F4327D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5096" y="2407732"/>
              <a:ext cx="609701" cy="609701"/>
            </a:xfrm>
            <a:prstGeom prst="rect">
              <a:avLst/>
            </a:prstGeom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BC7281F0-B934-626D-87F6-FC4C8C78D6DD}"/>
              </a:ext>
            </a:extLst>
          </p:cNvPr>
          <p:cNvGrpSpPr/>
          <p:nvPr/>
        </p:nvGrpSpPr>
        <p:grpSpPr>
          <a:xfrm>
            <a:off x="9605728" y="4752944"/>
            <a:ext cx="790380" cy="785168"/>
            <a:chOff x="9174871" y="1967446"/>
            <a:chExt cx="1149926" cy="1049987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6B0CF05B-20D4-B67E-FC2C-A55C8DF1D5D3}"/>
                </a:ext>
              </a:extLst>
            </p:cNvPr>
            <p:cNvGrpSpPr/>
            <p:nvPr/>
          </p:nvGrpSpPr>
          <p:grpSpPr>
            <a:xfrm>
              <a:off x="9174871" y="1967446"/>
              <a:ext cx="879892" cy="908489"/>
              <a:chOff x="7307705" y="1693892"/>
              <a:chExt cx="952846" cy="952846"/>
            </a:xfrm>
          </p:grpSpPr>
          <p:pic>
            <p:nvPicPr>
              <p:cNvPr id="45" name="图片 44">
                <a:extLst>
                  <a:ext uri="{FF2B5EF4-FFF2-40B4-BE49-F238E27FC236}">
                    <a16:creationId xmlns:a16="http://schemas.microsoft.com/office/drawing/2014/main" id="{66C17303-31E8-E48E-D123-BE6B86413D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7705" y="1693892"/>
                <a:ext cx="952846" cy="952846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文本框 45">
                    <a:extLst>
                      <a:ext uri="{FF2B5EF4-FFF2-40B4-BE49-F238E27FC236}">
                        <a16:creationId xmlns:a16="http://schemas.microsoft.com/office/drawing/2014/main" id="{A5A5AB51-53A7-AA01-3A93-25001CA70396}"/>
                      </a:ext>
                    </a:extLst>
                  </p:cNvPr>
                  <p:cNvSpPr txBox="1"/>
                  <p:nvPr/>
                </p:nvSpPr>
                <p:spPr>
                  <a:xfrm>
                    <a:off x="7387129" y="2030359"/>
                    <a:ext cx="811663" cy="31493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altLang="zh-CN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altLang="zh-CN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zh-CN" altLang="en-US" sz="14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6" name="文本框 45">
                    <a:extLst>
                      <a:ext uri="{FF2B5EF4-FFF2-40B4-BE49-F238E27FC236}">
                        <a16:creationId xmlns:a16="http://schemas.microsoft.com/office/drawing/2014/main" id="{A5A5AB51-53A7-AA01-3A93-25001CA703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87129" y="2030359"/>
                    <a:ext cx="811663" cy="314935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7143" r="-5952" b="-2702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DF739C99-9E64-A185-D445-696D94801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5096" y="2407732"/>
              <a:ext cx="609701" cy="609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7074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109005</TotalTime>
  <Words>4065</Words>
  <Application>Microsoft Macintosh PowerPoint</Application>
  <PresentationFormat>宽屏</PresentationFormat>
  <Paragraphs>730</Paragraphs>
  <Slides>31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1" baseType="lpstr">
      <vt:lpstr>等线</vt:lpstr>
      <vt:lpstr>等线 Light</vt:lpstr>
      <vt:lpstr>微软雅黑</vt:lpstr>
      <vt:lpstr>PingFang SC</vt:lpstr>
      <vt:lpstr>PingFang SC Medium</vt:lpstr>
      <vt:lpstr>PingFang SC Semibold</vt:lpstr>
      <vt:lpstr>Arial</vt:lpstr>
      <vt:lpstr>Cambria Math</vt:lpstr>
      <vt:lpstr>Helvetica</vt:lpstr>
      <vt:lpstr>Office 主题​​</vt:lpstr>
      <vt:lpstr>Fine-Grained Proxy Re-Encryption： Definitions &amp; Constructions from LWE</vt:lpstr>
      <vt:lpstr>Proxy Re-Encryption</vt:lpstr>
      <vt:lpstr>Proxy Re-Encryption</vt:lpstr>
      <vt:lpstr>Proxy Re-Encryption</vt:lpstr>
      <vt:lpstr>Proxy Re-Encryption</vt:lpstr>
      <vt:lpstr>PowerPoint 演示文稿</vt:lpstr>
      <vt:lpstr>Fine-Grained Proxy Re-Encryption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Fine-Grained PRE: Security relations</vt:lpstr>
      <vt:lpstr>PowerPoint 演示文稿</vt:lpstr>
      <vt:lpstr>Starting From Regev PKE</vt:lpstr>
      <vt:lpstr>Enable Re-Encryption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FPRE for Deletion Function</vt:lpstr>
      <vt:lpstr>PowerPoint 演示文稿</vt:lpstr>
      <vt:lpstr>PowerPoint 演示文稿</vt:lpstr>
      <vt:lpstr>PowerPoint 演示文稿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 翔宇</dc:creator>
  <cp:lastModifiedBy>云潇 周</cp:lastModifiedBy>
  <cp:revision>1876</cp:revision>
  <cp:lastPrinted>2021-11-28T16:26:27Z</cp:lastPrinted>
  <dcterms:created xsi:type="dcterms:W3CDTF">2020-09-28T15:22:29Z</dcterms:created>
  <dcterms:modified xsi:type="dcterms:W3CDTF">2023-12-04T08:14:27Z</dcterms:modified>
</cp:coreProperties>
</file>