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Fira Sans Extra Condensed Medium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450C68-C544-4767-B725-2A47A1BBC468}">
  <a:tblStyle styleId="{97450C68-C544-4767-B725-2A47A1BBC4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22" Type="http://schemas.openxmlformats.org/officeDocument/2006/relationships/slide" Target="slides/slide16.xml"/><Relationship Id="rId44" Type="http://schemas.openxmlformats.org/officeDocument/2006/relationships/font" Target="fonts/Lato-boldItalic.fntdata"/><Relationship Id="rId21" Type="http://schemas.openxmlformats.org/officeDocument/2006/relationships/slide" Target="slides/slide15.xml"/><Relationship Id="rId43" Type="http://schemas.openxmlformats.org/officeDocument/2006/relationships/font" Target="fonts/Lato-italic.fntdata"/><Relationship Id="rId24" Type="http://schemas.openxmlformats.org/officeDocument/2006/relationships/slide" Target="slides/slide18.xml"/><Relationship Id="rId46" Type="http://schemas.openxmlformats.org/officeDocument/2006/relationships/font" Target="fonts/FiraSansExtraCondensedMedium-bold.fntdata"/><Relationship Id="rId23" Type="http://schemas.openxmlformats.org/officeDocument/2006/relationships/slide" Target="slides/slide17.xml"/><Relationship Id="rId45" Type="http://schemas.openxmlformats.org/officeDocument/2006/relationships/font" Target="fonts/FiraSansExtraCondensed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FiraSansExtraCondensedMedium-boldItalic.fntdata"/><Relationship Id="rId25" Type="http://schemas.openxmlformats.org/officeDocument/2006/relationships/slide" Target="slides/slide19.xml"/><Relationship Id="rId47" Type="http://schemas.openxmlformats.org/officeDocument/2006/relationships/font" Target="fonts/FiraSansExtraCondensedMedium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italic.fntdata"/><Relationship Id="rId12" Type="http://schemas.openxmlformats.org/officeDocument/2006/relationships/slide" Target="slides/slide6.xml"/><Relationship Id="rId34" Type="http://schemas.openxmlformats.org/officeDocument/2006/relationships/font" Target="fonts/Raleway-bold.fntdata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0d6e03c84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0d6e03c84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PVW07: Peikert Vaikuntanathan Waters</a:t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BFV12:  Brakerski / Fan Vercauteren</a:t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b2a5b7f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b2a5b7f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0d6e03c84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90d6e03c84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0d6e03c84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90d6e03c84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0d6e03c84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0d6e03c84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0d6e03c84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90d6e03c84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5b5e805c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5b5e805c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HS: Faster Homomorphic Linear Transformations in HElib? Shai Halevi1 and Victor Shoup1,2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5b5e805c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5b5e805c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5b5e805c7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5b5e805c7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b5e805c7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5b5e805c7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ae1619d0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ae1619d0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90d6e03c84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90d6e03c84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0d6e03c84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90d6e03c84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90d6e03c84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90d6e03c84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b6ebd7a3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5b6ebd7a3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b6ebd7a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5b6ebd7a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0d6e03c84_0_6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90d6e03c84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J. Alperin-Sheriff and C. Peikert. Practical bootstrapping in quasilinear time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ba896ed66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ba896ed66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25c4ab15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a25c4ab15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0d6e03c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0d6e03c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0d6e03c84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0d6e03c84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90d6e03c84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90d6e03c84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0d6e03c8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0d6e03c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L. Ducas and D. Micciancio. FHEW: Bootstrapping Homomorphic Encryption in Less Than a Second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 Chillotti, N. Gama, M. Georgieva, and M. Izabach`ene. Faster fully homomorphic encryption: Bootstrapping in less than 0.1 seconds.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Y. Lee, D. Micciancio, A. Kim, R. Choi, M. Deryabin, J. Eom, and D. Yoo. Efficient fhew bootstrapping with small evaluation keys, and applications to threshold homomorphic encryption.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] D. Miccianco and J. Sorrell. Ring Packing and Amortized FHEW Bootstrapping.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 Guimar˜aes, H. V. L. Pereira, and B. van Leeuwen. Amortized bootstrapping revisited: Simpler, asymptotically-faster, implemented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] G. D. Micheli, D. Kim, D. Micciancio, and A. Suhl. Faster amortized fhew bootstrapping using ring automorphisms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F.-H. Liu and H. Wang. Batch bootstrapping i: A new framework for simd bootstrapping in polynomial modulus.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F.-H. Liu and H. Wang. Batch bootstrapping i: Bootstrapping in polynomial modulus only requires o (1) fhe multiplications in amortization. 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90d6e03c84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90d6e03c84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CLOT:  I. Chillotti, D. Ligier, J.-B. Orfila, and S. Tap. Improved programmable bootstrapping with larger precision and efficient arithmetic circuits for tfhe.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KS: </a:t>
            </a:r>
            <a:r>
              <a:rPr lang="en"/>
              <a:t>K. Kluczniak and L. Schild. Fdfb: Full domain functional bootstrapping towards practical fully homomorphic encryption.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LMP: Z. Liu, D. Micciancio, and Y. Polyakov. Large-precision homomorphic sign evaluation using fhew/tfhe bootstrapping.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TOTA:  Z. Yang, X. Xie, H. Shen, S. Chen, and J. Zhou. Tota: Fully homomorphic encryption with smaller parameters and stronger security.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GBA: </a:t>
            </a:r>
            <a:r>
              <a:rPr lang="en"/>
              <a:t>A. Guimar˜aes, E. Borin, and D. F. Aranha. Revisiting the functional bootstrap in tfhe.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0d6e03c84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90d6e03c84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PVW07: Peikert Vaikuntanathan Waters</a:t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BFV12:  Brakerski / Fan Vercauteren</a:t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84147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9"/>
              <a:t>Amortized Functional Bootstrapping in less than 7ms, with ˜O(1) Polynomial Multiplications</a:t>
            </a:r>
            <a:endParaRPr sz="3209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3917200" y="3257550"/>
            <a:ext cx="5027100" cy="14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Zeyu Liu, Yunhao Wang</a:t>
            </a:r>
            <a:endParaRPr sz="21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Yale University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B/FV Homomorphic Encryption</a:t>
            </a:r>
            <a:endParaRPr/>
          </a:p>
        </p:txBody>
      </p:sp>
      <p:sp>
        <p:nvSpPr>
          <p:cNvPr id="235" name="Google Shape;235;p22"/>
          <p:cNvSpPr txBox="1"/>
          <p:nvPr>
            <p:ph idx="4294967295" type="body"/>
          </p:nvPr>
        </p:nvSpPr>
        <p:spPr>
          <a:xfrm>
            <a:off x="608775" y="1344900"/>
            <a:ext cx="7862700" cy="35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Allows a homomorphic evaluation over Z</a:t>
            </a:r>
            <a:r>
              <a:rPr baseline="-25000" lang="en" sz="1600"/>
              <a:t>t</a:t>
            </a:r>
            <a:r>
              <a:rPr lang="en" sz="1600"/>
              <a:t> for some prime t (plaintext modulus)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Evaluates N Z</a:t>
            </a:r>
            <a:r>
              <a:rPr baseline="-25000" lang="en" sz="1600"/>
              <a:t>t</a:t>
            </a:r>
            <a:r>
              <a:rPr lang="en" sz="1600"/>
              <a:t> elements at the same time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ct = Enc((m</a:t>
            </a:r>
            <a:r>
              <a:rPr baseline="-25000" lang="en" sz="1500"/>
              <a:t>1</a:t>
            </a:r>
            <a:r>
              <a:rPr lang="en" sz="1500"/>
              <a:t>, …, m</a:t>
            </a:r>
            <a:r>
              <a:rPr baseline="-25000" lang="en" sz="1500"/>
              <a:t>N</a:t>
            </a:r>
            <a:r>
              <a:rPr lang="en" sz="1500"/>
              <a:t>); 1)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ct’ ← f(ct): ct’ = Enc((f(m</a:t>
            </a:r>
            <a:r>
              <a:rPr baseline="-25000" lang="en" sz="1500"/>
              <a:t>1</a:t>
            </a:r>
            <a:r>
              <a:rPr lang="en" sz="1500"/>
              <a:t>), …, f(m</a:t>
            </a:r>
            <a:r>
              <a:rPr baseline="-25000" lang="en" sz="1500"/>
              <a:t>N</a:t>
            </a:r>
            <a:r>
              <a:rPr lang="en" sz="1500"/>
              <a:t>)); 10)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Ciphertext has form (a, b) ∈ R</a:t>
            </a:r>
            <a:r>
              <a:rPr baseline="-25000" lang="en" sz="1600"/>
              <a:t>Q</a:t>
            </a:r>
            <a:r>
              <a:rPr lang="en" sz="1600"/>
              <a:t> × R</a:t>
            </a:r>
            <a:r>
              <a:rPr baseline="-25000" lang="en" sz="1600"/>
              <a:t>Q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R := Z(X)/(X</a:t>
            </a:r>
            <a:r>
              <a:rPr baseline="30000" lang="en" sz="1500"/>
              <a:t>N</a:t>
            </a:r>
            <a:r>
              <a:rPr lang="en" sz="1500"/>
              <a:t> + 1), for some ring dimension N being a power-of-two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R</a:t>
            </a:r>
            <a:r>
              <a:rPr baseline="-25000" lang="en" sz="1500"/>
              <a:t>Q</a:t>
            </a:r>
            <a:r>
              <a:rPr lang="en" sz="1500"/>
              <a:t> := R/QR, for Q being the ciphertext modulus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Encryption works as follows, </a:t>
            </a:r>
            <a:r>
              <a:rPr lang="en" sz="1600"/>
              <a:t>to encrypt </a:t>
            </a:r>
            <a:r>
              <a:rPr b="1" lang="en" sz="1600"/>
              <a:t>m</a:t>
            </a:r>
            <a:r>
              <a:rPr lang="en" sz="1600"/>
              <a:t> = (m</a:t>
            </a:r>
            <a:r>
              <a:rPr baseline="-25000" lang="en" sz="1600"/>
              <a:t>1</a:t>
            </a:r>
            <a:r>
              <a:rPr lang="en" sz="1600"/>
              <a:t>, …, m</a:t>
            </a:r>
            <a:r>
              <a:rPr baseline="-25000" lang="en" sz="1600"/>
              <a:t>N</a:t>
            </a:r>
            <a:r>
              <a:rPr lang="en" sz="1600"/>
              <a:t>) ∈ Z</a:t>
            </a:r>
            <a:r>
              <a:rPr baseline="-25000" lang="en" sz="1600"/>
              <a:t>t</a:t>
            </a:r>
            <a:r>
              <a:rPr baseline="30000" lang="en" sz="1600"/>
              <a:t>N</a:t>
            </a:r>
            <a:r>
              <a:rPr lang="en" sz="1600"/>
              <a:t> with secret key s ∈ R: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 ←</a:t>
            </a:r>
            <a:r>
              <a:rPr baseline="-25000" lang="en" sz="1600"/>
              <a:t>$</a:t>
            </a:r>
            <a:r>
              <a:rPr lang="en" sz="1600"/>
              <a:t> R</a:t>
            </a:r>
            <a:r>
              <a:rPr baseline="-25000" lang="en" sz="1600"/>
              <a:t>Q</a:t>
            </a:r>
            <a:endParaRPr baseline="-25000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Encode </a:t>
            </a:r>
            <a:r>
              <a:rPr b="1" lang="en" sz="1600"/>
              <a:t>m</a:t>
            </a:r>
            <a:r>
              <a:rPr lang="en" sz="1600"/>
              <a:t> to m(X) ∈ R</a:t>
            </a:r>
            <a:r>
              <a:rPr baseline="-25000" lang="en" sz="1600"/>
              <a:t>t</a:t>
            </a:r>
            <a:endParaRPr baseline="-25000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Compute b ← as + Q * m(X) / t + 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Note that it has almost the same format as LWE ciphertexts!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idx="1" type="body"/>
          </p:nvPr>
        </p:nvSpPr>
        <p:spPr>
          <a:xfrm>
            <a:off x="727650" y="1360200"/>
            <a:ext cx="7688700" cy="19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 start with 2N LWE ciphertexts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Secret key length: 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Ciphertext modulus: q = t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Important for free modular operation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Plaintext space: p = 3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ct</a:t>
            </a:r>
            <a:r>
              <a:rPr baseline="-25000" lang="en" sz="1500"/>
              <a:t>i,j</a:t>
            </a:r>
            <a:r>
              <a:rPr lang="en" sz="1500"/>
              <a:t> = Enc(m</a:t>
            </a:r>
            <a:r>
              <a:rPr baseline="-25000" lang="en" sz="1500"/>
              <a:t>i,j</a:t>
            </a:r>
            <a:r>
              <a:rPr lang="en" sz="1500"/>
              <a:t> ; 1), i ∈ [N], j ∈ [2]</a:t>
            </a:r>
            <a:endParaRPr sz="1500"/>
          </a:p>
        </p:txBody>
      </p:sp>
      <p:sp>
        <p:nvSpPr>
          <p:cNvPr id="241" name="Google Shape;241;p23"/>
          <p:cNvSpPr txBox="1"/>
          <p:nvPr/>
        </p:nvSpPr>
        <p:spPr>
          <a:xfrm>
            <a:off x="7693400" y="1876513"/>
            <a:ext cx="3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6511425" y="1456043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1, 1</a:t>
            </a:r>
            <a:endParaRPr baseline="-25000" sz="1200"/>
          </a:p>
        </p:txBody>
      </p:sp>
      <p:sp>
        <p:nvSpPr>
          <p:cNvPr id="243" name="Google Shape;243;p23"/>
          <p:cNvSpPr/>
          <p:nvPr/>
        </p:nvSpPr>
        <p:spPr>
          <a:xfrm>
            <a:off x="6511425" y="2276843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2</a:t>
            </a:r>
            <a:r>
              <a:rPr baseline="-25000" lang="en" sz="1200"/>
              <a:t>, 1</a:t>
            </a:r>
            <a:endParaRPr baseline="-25000" sz="1200"/>
          </a:p>
        </p:txBody>
      </p:sp>
      <p:sp>
        <p:nvSpPr>
          <p:cNvPr id="244" name="Google Shape;244;p23"/>
          <p:cNvSpPr/>
          <p:nvPr/>
        </p:nvSpPr>
        <p:spPr>
          <a:xfrm>
            <a:off x="7136000" y="14533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1, 2</a:t>
            </a:r>
            <a:endParaRPr baseline="-25000" sz="1200"/>
          </a:p>
        </p:txBody>
      </p:sp>
      <p:sp>
        <p:nvSpPr>
          <p:cNvPr id="245" name="Google Shape;245;p23"/>
          <p:cNvSpPr/>
          <p:nvPr/>
        </p:nvSpPr>
        <p:spPr>
          <a:xfrm>
            <a:off x="7136000" y="22741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2, 2</a:t>
            </a:r>
            <a:endParaRPr baseline="-25000" sz="1200"/>
          </a:p>
        </p:txBody>
      </p:sp>
      <p:sp>
        <p:nvSpPr>
          <p:cNvPr id="246" name="Google Shape;246;p23"/>
          <p:cNvSpPr/>
          <p:nvPr/>
        </p:nvSpPr>
        <p:spPr>
          <a:xfrm>
            <a:off x="8052200" y="14533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1, N</a:t>
            </a:r>
            <a:endParaRPr baseline="-25000" sz="1200"/>
          </a:p>
        </p:txBody>
      </p:sp>
      <p:sp>
        <p:nvSpPr>
          <p:cNvPr id="247" name="Google Shape;247;p23"/>
          <p:cNvSpPr/>
          <p:nvPr/>
        </p:nvSpPr>
        <p:spPr>
          <a:xfrm>
            <a:off x="8052200" y="22741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2, N</a:t>
            </a:r>
            <a:endParaRPr baseline="-25000" sz="1200"/>
          </a:p>
        </p:txBody>
      </p:sp>
      <p:sp>
        <p:nvSpPr>
          <p:cNvPr id="248" name="Google Shape;248;p23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Solution: Setup</a:t>
            </a:r>
            <a:endParaRPr/>
          </a:p>
        </p:txBody>
      </p: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854750" y="3097650"/>
            <a:ext cx="7688700" cy="15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Our goal: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Output N LWE ciphertext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The ciphertext ct</a:t>
            </a:r>
            <a:r>
              <a:rPr baseline="-25000" lang="en" sz="1500"/>
              <a:t>i</a:t>
            </a:r>
            <a:r>
              <a:rPr lang="en" sz="1500"/>
              <a:t> = Enc( ~(m</a:t>
            </a:r>
            <a:r>
              <a:rPr baseline="-25000" lang="en" sz="1500"/>
              <a:t>i, 1</a:t>
            </a:r>
            <a:r>
              <a:rPr lang="en" sz="1500"/>
              <a:t> </a:t>
            </a:r>
            <a:r>
              <a:rPr lang="en" sz="1600"/>
              <a:t>∧ </a:t>
            </a:r>
            <a:r>
              <a:rPr lang="en" sz="1500"/>
              <a:t>m</a:t>
            </a:r>
            <a:r>
              <a:rPr baseline="-25000" lang="en" sz="1500"/>
              <a:t>i, 2</a:t>
            </a:r>
            <a:r>
              <a:rPr lang="en" sz="1500"/>
              <a:t>); 1)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727650" y="1841300"/>
            <a:ext cx="7688700" cy="15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What do we get?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ct</a:t>
            </a:r>
            <a:r>
              <a:rPr baseline="-25000" lang="en" sz="1600"/>
              <a:t>i</a:t>
            </a:r>
            <a:r>
              <a:rPr lang="en" sz="1600"/>
              <a:t> = Enc(m</a:t>
            </a:r>
            <a:r>
              <a:rPr baseline="-25000" lang="en" sz="1600"/>
              <a:t>i </a:t>
            </a:r>
            <a:r>
              <a:rPr lang="en" sz="1600"/>
              <a:t>; 2), where m</a:t>
            </a:r>
            <a:r>
              <a:rPr baseline="-25000" lang="en" sz="1600"/>
              <a:t>i</a:t>
            </a:r>
            <a:r>
              <a:rPr lang="en" sz="1600"/>
              <a:t> = m</a:t>
            </a:r>
            <a:r>
              <a:rPr baseline="-25000" lang="en" sz="1600"/>
              <a:t>i,1</a:t>
            </a:r>
            <a:r>
              <a:rPr lang="en" sz="1600"/>
              <a:t> + m</a:t>
            </a:r>
            <a:r>
              <a:rPr baseline="-25000" lang="en" sz="1600"/>
              <a:t>i,2</a:t>
            </a:r>
            <a:r>
              <a:rPr lang="en" sz="1600"/>
              <a:t> mod 3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means that m</a:t>
            </a:r>
            <a:r>
              <a:rPr baseline="-25000" lang="en" sz="1600"/>
              <a:t>i</a:t>
            </a:r>
            <a:r>
              <a:rPr lang="en" sz="1600"/>
              <a:t> = 2 if and only if m</a:t>
            </a:r>
            <a:r>
              <a:rPr baseline="-25000" lang="en" sz="1600"/>
              <a:t>i,1</a:t>
            </a:r>
            <a:r>
              <a:rPr lang="en" sz="1600"/>
              <a:t> = m</a:t>
            </a:r>
            <a:r>
              <a:rPr baseline="-25000" lang="en" sz="1600"/>
              <a:t>i,2</a:t>
            </a:r>
            <a:r>
              <a:rPr lang="en" sz="1600"/>
              <a:t> = 1</a:t>
            </a:r>
            <a:endParaRPr sz="1600"/>
          </a:p>
        </p:txBody>
      </p:sp>
      <p:sp>
        <p:nvSpPr>
          <p:cNvPr id="255" name="Google Shape;255;p24"/>
          <p:cNvSpPr txBox="1"/>
          <p:nvPr>
            <p:ph idx="1" type="body"/>
          </p:nvPr>
        </p:nvSpPr>
        <p:spPr>
          <a:xfrm>
            <a:off x="727650" y="1360200"/>
            <a:ext cx="45783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Step 1: add the ciphertexts pair-wisely</a:t>
            </a:r>
            <a:endParaRPr sz="1500"/>
          </a:p>
        </p:txBody>
      </p:sp>
      <p:sp>
        <p:nvSpPr>
          <p:cNvPr id="256" name="Google Shape;256;p24"/>
          <p:cNvSpPr txBox="1"/>
          <p:nvPr/>
        </p:nvSpPr>
        <p:spPr>
          <a:xfrm>
            <a:off x="7693400" y="1876512"/>
            <a:ext cx="3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6511425" y="1456043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1, 1</a:t>
            </a:r>
            <a:endParaRPr baseline="-25000" sz="1200"/>
          </a:p>
        </p:txBody>
      </p:sp>
      <p:sp>
        <p:nvSpPr>
          <p:cNvPr id="258" name="Google Shape;258;p24"/>
          <p:cNvSpPr/>
          <p:nvPr/>
        </p:nvSpPr>
        <p:spPr>
          <a:xfrm>
            <a:off x="6511425" y="2276843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2, 1</a:t>
            </a:r>
            <a:endParaRPr baseline="-25000" sz="1200"/>
          </a:p>
        </p:txBody>
      </p:sp>
      <p:sp>
        <p:nvSpPr>
          <p:cNvPr id="259" name="Google Shape;259;p24"/>
          <p:cNvSpPr/>
          <p:nvPr/>
        </p:nvSpPr>
        <p:spPr>
          <a:xfrm>
            <a:off x="7136000" y="14533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1, 2</a:t>
            </a:r>
            <a:endParaRPr baseline="-25000" sz="1200"/>
          </a:p>
        </p:txBody>
      </p:sp>
      <p:sp>
        <p:nvSpPr>
          <p:cNvPr id="260" name="Google Shape;260;p24"/>
          <p:cNvSpPr/>
          <p:nvPr/>
        </p:nvSpPr>
        <p:spPr>
          <a:xfrm>
            <a:off x="7136000" y="22741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2, 2</a:t>
            </a:r>
            <a:endParaRPr baseline="-25000" sz="1200"/>
          </a:p>
        </p:txBody>
      </p:sp>
      <p:sp>
        <p:nvSpPr>
          <p:cNvPr id="261" name="Google Shape;261;p24"/>
          <p:cNvSpPr/>
          <p:nvPr/>
        </p:nvSpPr>
        <p:spPr>
          <a:xfrm>
            <a:off x="8052200" y="14533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1, N</a:t>
            </a:r>
            <a:endParaRPr baseline="-25000" sz="1200"/>
          </a:p>
        </p:txBody>
      </p:sp>
      <p:sp>
        <p:nvSpPr>
          <p:cNvPr id="262" name="Google Shape;262;p24"/>
          <p:cNvSpPr/>
          <p:nvPr/>
        </p:nvSpPr>
        <p:spPr>
          <a:xfrm>
            <a:off x="8052200" y="22741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2, N</a:t>
            </a:r>
            <a:endParaRPr baseline="-25000" sz="1200"/>
          </a:p>
        </p:txBody>
      </p:sp>
      <p:sp>
        <p:nvSpPr>
          <p:cNvPr id="263" name="Google Shape;263;p24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(cont’d): Step 1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6628875" y="1997850"/>
            <a:ext cx="290400" cy="272400"/>
          </a:xfrm>
          <a:prstGeom prst="mathPlus">
            <a:avLst>
              <a:gd fmla="val 23520" name="adj1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7253450" y="1996500"/>
            <a:ext cx="290400" cy="272400"/>
          </a:xfrm>
          <a:prstGeom prst="mathPlus">
            <a:avLst>
              <a:gd fmla="val 23520" name="adj1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8169650" y="1996500"/>
            <a:ext cx="290400" cy="272400"/>
          </a:xfrm>
          <a:prstGeom prst="mathPlus">
            <a:avLst>
              <a:gd fmla="val 23520" name="adj1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4"/>
          <p:cNvSpPr/>
          <p:nvPr/>
        </p:nvSpPr>
        <p:spPr>
          <a:xfrm>
            <a:off x="6671475" y="2866800"/>
            <a:ext cx="205200" cy="17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24"/>
          <p:cNvSpPr/>
          <p:nvPr/>
        </p:nvSpPr>
        <p:spPr>
          <a:xfrm>
            <a:off x="7296050" y="2865450"/>
            <a:ext cx="205200" cy="17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8212250" y="2865450"/>
            <a:ext cx="205200" cy="17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6511425" y="3100343"/>
            <a:ext cx="525300" cy="535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1</a:t>
            </a:r>
            <a:endParaRPr baseline="-25000" sz="1200"/>
          </a:p>
        </p:txBody>
      </p:sp>
      <p:sp>
        <p:nvSpPr>
          <p:cNvPr id="271" name="Google Shape;271;p24"/>
          <p:cNvSpPr/>
          <p:nvPr/>
        </p:nvSpPr>
        <p:spPr>
          <a:xfrm>
            <a:off x="7136000" y="3097650"/>
            <a:ext cx="525300" cy="535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2</a:t>
            </a:r>
            <a:endParaRPr baseline="-25000" sz="1200"/>
          </a:p>
        </p:txBody>
      </p:sp>
      <p:sp>
        <p:nvSpPr>
          <p:cNvPr id="272" name="Google Shape;272;p24"/>
          <p:cNvSpPr/>
          <p:nvPr/>
        </p:nvSpPr>
        <p:spPr>
          <a:xfrm>
            <a:off x="8052200" y="3097650"/>
            <a:ext cx="525300" cy="535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</a:t>
            </a:r>
            <a:r>
              <a:rPr baseline="-25000" lang="en" sz="1200"/>
              <a:t>N</a:t>
            </a:r>
            <a:endParaRPr baseline="-25000"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/>
          <p:nvPr>
            <p:ph idx="1" type="body"/>
          </p:nvPr>
        </p:nvSpPr>
        <p:spPr>
          <a:xfrm>
            <a:off x="727650" y="1360200"/>
            <a:ext cx="45783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Step 1: add the ciphertexts pair-wisely</a:t>
            </a:r>
            <a:endParaRPr sz="1500"/>
          </a:p>
        </p:txBody>
      </p:sp>
      <p:sp>
        <p:nvSpPr>
          <p:cNvPr id="278" name="Google Shape;278;p25"/>
          <p:cNvSpPr txBox="1"/>
          <p:nvPr/>
        </p:nvSpPr>
        <p:spPr>
          <a:xfrm>
            <a:off x="7693400" y="1876512"/>
            <a:ext cx="3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6511425" y="1456043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baseline="-25000" sz="1200"/>
          </a:p>
        </p:txBody>
      </p:sp>
      <p:sp>
        <p:nvSpPr>
          <p:cNvPr id="280" name="Google Shape;280;p25"/>
          <p:cNvSpPr/>
          <p:nvPr/>
        </p:nvSpPr>
        <p:spPr>
          <a:xfrm>
            <a:off x="6511425" y="2276843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baseline="-25000" sz="1200"/>
          </a:p>
        </p:txBody>
      </p:sp>
      <p:sp>
        <p:nvSpPr>
          <p:cNvPr id="281" name="Google Shape;281;p25"/>
          <p:cNvSpPr/>
          <p:nvPr/>
        </p:nvSpPr>
        <p:spPr>
          <a:xfrm>
            <a:off x="7136000" y="14533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baseline="-25000" sz="1200"/>
          </a:p>
        </p:txBody>
      </p:sp>
      <p:sp>
        <p:nvSpPr>
          <p:cNvPr id="282" name="Google Shape;282;p25"/>
          <p:cNvSpPr/>
          <p:nvPr/>
        </p:nvSpPr>
        <p:spPr>
          <a:xfrm>
            <a:off x="7136000" y="22741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baseline="-25000" sz="1200"/>
          </a:p>
        </p:txBody>
      </p:sp>
      <p:sp>
        <p:nvSpPr>
          <p:cNvPr id="283" name="Google Shape;283;p25"/>
          <p:cNvSpPr/>
          <p:nvPr/>
        </p:nvSpPr>
        <p:spPr>
          <a:xfrm>
            <a:off x="8052200" y="14533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baseline="-25000" sz="1200"/>
          </a:p>
        </p:txBody>
      </p:sp>
      <p:sp>
        <p:nvSpPr>
          <p:cNvPr id="284" name="Google Shape;284;p25"/>
          <p:cNvSpPr/>
          <p:nvPr/>
        </p:nvSpPr>
        <p:spPr>
          <a:xfrm>
            <a:off x="8052200" y="2274150"/>
            <a:ext cx="525300" cy="5352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baseline="-25000" sz="1200"/>
          </a:p>
        </p:txBody>
      </p:sp>
      <p:sp>
        <p:nvSpPr>
          <p:cNvPr id="285" name="Google Shape;285;p25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(cont’d): Step 1</a:t>
            </a:r>
            <a:endParaRPr/>
          </a:p>
        </p:txBody>
      </p:sp>
      <p:sp>
        <p:nvSpPr>
          <p:cNvPr id="286" name="Google Shape;286;p25"/>
          <p:cNvSpPr txBox="1"/>
          <p:nvPr>
            <p:ph idx="1" type="body"/>
          </p:nvPr>
        </p:nvSpPr>
        <p:spPr>
          <a:xfrm>
            <a:off x="727650" y="1841300"/>
            <a:ext cx="5387700" cy="15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What do we get?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ct</a:t>
            </a:r>
            <a:r>
              <a:rPr baseline="-25000" lang="en" sz="1600"/>
              <a:t>i</a:t>
            </a:r>
            <a:r>
              <a:rPr lang="en" sz="1600"/>
              <a:t> = Enc(m</a:t>
            </a:r>
            <a:r>
              <a:rPr baseline="-25000" lang="en" sz="1600"/>
              <a:t>i </a:t>
            </a:r>
            <a:r>
              <a:rPr lang="en" sz="1600"/>
              <a:t>; 2), where m</a:t>
            </a:r>
            <a:r>
              <a:rPr baseline="-25000" lang="en" sz="1600"/>
              <a:t>i</a:t>
            </a:r>
            <a:r>
              <a:rPr lang="en" sz="1600"/>
              <a:t> = m</a:t>
            </a:r>
            <a:r>
              <a:rPr baseline="-25000" lang="en" sz="1600"/>
              <a:t>i,1</a:t>
            </a:r>
            <a:r>
              <a:rPr lang="en" sz="1600"/>
              <a:t> + m</a:t>
            </a:r>
            <a:r>
              <a:rPr baseline="-25000" lang="en" sz="1600"/>
              <a:t>i,2</a:t>
            </a:r>
            <a:r>
              <a:rPr lang="en" sz="1600"/>
              <a:t> mod 3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means that m</a:t>
            </a:r>
            <a:r>
              <a:rPr baseline="-25000" lang="en" sz="1600"/>
              <a:t>i</a:t>
            </a:r>
            <a:r>
              <a:rPr lang="en" sz="1600"/>
              <a:t> = 2 if and only if m</a:t>
            </a:r>
            <a:r>
              <a:rPr baseline="-25000" lang="en" sz="1600"/>
              <a:t>i,1</a:t>
            </a:r>
            <a:r>
              <a:rPr lang="en" sz="1600"/>
              <a:t> = m</a:t>
            </a:r>
            <a:r>
              <a:rPr baseline="-25000" lang="en" sz="1600"/>
              <a:t>i,2</a:t>
            </a:r>
            <a:r>
              <a:rPr lang="en" sz="1600"/>
              <a:t> = 1</a:t>
            </a:r>
            <a:endParaRPr sz="1600"/>
          </a:p>
        </p:txBody>
      </p:sp>
      <p:sp>
        <p:nvSpPr>
          <p:cNvPr id="287" name="Google Shape;287;p25"/>
          <p:cNvSpPr/>
          <p:nvPr/>
        </p:nvSpPr>
        <p:spPr>
          <a:xfrm>
            <a:off x="6628875" y="1997850"/>
            <a:ext cx="290400" cy="272400"/>
          </a:xfrm>
          <a:prstGeom prst="mathPlus">
            <a:avLst>
              <a:gd fmla="val 23520" name="adj1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7253450" y="1996500"/>
            <a:ext cx="290400" cy="272400"/>
          </a:xfrm>
          <a:prstGeom prst="mathPlus">
            <a:avLst>
              <a:gd fmla="val 23520" name="adj1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5"/>
          <p:cNvSpPr/>
          <p:nvPr/>
        </p:nvSpPr>
        <p:spPr>
          <a:xfrm>
            <a:off x="8169650" y="1996500"/>
            <a:ext cx="290400" cy="272400"/>
          </a:xfrm>
          <a:prstGeom prst="mathPlus">
            <a:avLst>
              <a:gd fmla="val 23520" name="adj1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5"/>
          <p:cNvSpPr/>
          <p:nvPr/>
        </p:nvSpPr>
        <p:spPr>
          <a:xfrm>
            <a:off x="6671475" y="2866800"/>
            <a:ext cx="205200" cy="17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25"/>
          <p:cNvSpPr/>
          <p:nvPr/>
        </p:nvSpPr>
        <p:spPr>
          <a:xfrm>
            <a:off x="7296050" y="2865450"/>
            <a:ext cx="205200" cy="17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8212250" y="2865450"/>
            <a:ext cx="205200" cy="176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6511425" y="3100343"/>
            <a:ext cx="525300" cy="535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</a:t>
            </a:r>
            <a:endParaRPr baseline="-25000" sz="1200"/>
          </a:p>
        </p:txBody>
      </p:sp>
      <p:sp>
        <p:nvSpPr>
          <p:cNvPr id="294" name="Google Shape;294;p25"/>
          <p:cNvSpPr/>
          <p:nvPr/>
        </p:nvSpPr>
        <p:spPr>
          <a:xfrm>
            <a:off x="7136000" y="3097650"/>
            <a:ext cx="525300" cy="535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</a:t>
            </a:r>
            <a:endParaRPr baseline="-25000" sz="1200"/>
          </a:p>
        </p:txBody>
      </p:sp>
      <p:sp>
        <p:nvSpPr>
          <p:cNvPr id="295" name="Google Shape;295;p25"/>
          <p:cNvSpPr/>
          <p:nvPr/>
        </p:nvSpPr>
        <p:spPr>
          <a:xfrm>
            <a:off x="8052200" y="3097650"/>
            <a:ext cx="525300" cy="5352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1430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0</a:t>
            </a:r>
            <a:endParaRPr baseline="-25000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/>
          <p:nvPr>
            <p:ph idx="1" type="body"/>
          </p:nvPr>
        </p:nvSpPr>
        <p:spPr>
          <a:xfrm>
            <a:off x="727650" y="1360200"/>
            <a:ext cx="38025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Step 2: use BFV to homomorphically decrypt these ciphertexts</a:t>
            </a:r>
            <a:endParaRPr sz="1500"/>
          </a:p>
        </p:txBody>
      </p:sp>
      <p:sp>
        <p:nvSpPr>
          <p:cNvPr id="301" name="Google Shape;301;p26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(cont’d): Step 2</a:t>
            </a:r>
            <a:endParaRPr/>
          </a:p>
        </p:txBody>
      </p:sp>
      <p:graphicFrame>
        <p:nvGraphicFramePr>
          <p:cNvPr id="302" name="Google Shape;302;p26"/>
          <p:cNvGraphicFramePr/>
          <p:nvPr/>
        </p:nvGraphicFramePr>
        <p:xfrm>
          <a:off x="6463625" y="25631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3" name="Google Shape;303;p26"/>
          <p:cNvGraphicFramePr/>
          <p:nvPr/>
        </p:nvGraphicFramePr>
        <p:xfrm>
          <a:off x="5472763" y="2205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2850"/>
              </a:tblGrid>
              <a:tr h="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b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4" name="Google Shape;304;p26"/>
          <p:cNvGraphicFramePr/>
          <p:nvPr/>
        </p:nvGraphicFramePr>
        <p:xfrm>
          <a:off x="6463625" y="18111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i="1" lang="en">
                          <a:solidFill>
                            <a:schemeClr val="dk2"/>
                          </a:solidFill>
                        </a:rPr>
                        <a:t>n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305" name="Google Shape;305;p26"/>
          <p:cNvSpPr txBox="1"/>
          <p:nvPr/>
        </p:nvSpPr>
        <p:spPr>
          <a:xfrm>
            <a:off x="6855450" y="2193875"/>
            <a:ext cx="13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inner product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26"/>
          <p:cNvSpPr/>
          <p:nvPr/>
        </p:nvSpPr>
        <p:spPr>
          <a:xfrm>
            <a:off x="7552100" y="3441275"/>
            <a:ext cx="714600" cy="83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Range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Check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7" name="Google Shape;307;p26"/>
          <p:cNvSpPr/>
          <p:nvPr/>
        </p:nvSpPr>
        <p:spPr>
          <a:xfrm>
            <a:off x="7817325" y="3025153"/>
            <a:ext cx="218100" cy="350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5968225" y="2159538"/>
            <a:ext cx="38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-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09" name="Google Shape;309;p26"/>
          <p:cNvSpPr/>
          <p:nvPr/>
        </p:nvSpPr>
        <p:spPr>
          <a:xfrm>
            <a:off x="5941275" y="3599225"/>
            <a:ext cx="954300" cy="51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0/1/2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310" name="Google Shape;310;p26"/>
          <p:cNvSpPr txBox="1"/>
          <p:nvPr/>
        </p:nvSpPr>
        <p:spPr>
          <a:xfrm>
            <a:off x="4706700" y="1431063"/>
            <a:ext cx="30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Decryption: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26"/>
          <p:cNvSpPr/>
          <p:nvPr/>
        </p:nvSpPr>
        <p:spPr>
          <a:xfrm>
            <a:off x="6920800" y="3722100"/>
            <a:ext cx="500100" cy="262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6"/>
          <p:cNvSpPr txBox="1"/>
          <p:nvPr/>
        </p:nvSpPr>
        <p:spPr>
          <a:xfrm>
            <a:off x="5148600" y="4034525"/>
            <a:ext cx="3418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Range check (RC):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in [-t/6, t/6], return 0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in [t/6, t/2], return 1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Otherwise return 2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4500750" y="1648950"/>
            <a:ext cx="265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latin typeface="Lato"/>
                <a:ea typeface="Lato"/>
                <a:cs typeface="Lato"/>
                <a:sym typeface="Lato"/>
              </a:rPr>
              <a:t>{</a:t>
            </a:r>
            <a:endParaRPr sz="6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1174325" y="1986900"/>
            <a:ext cx="332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linear function LT(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b,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 over n variables (s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,...,s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 ∈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30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4500750" y="3485000"/>
            <a:ext cx="265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latin typeface="Lato"/>
                <a:ea typeface="Lato"/>
                <a:cs typeface="Lato"/>
                <a:sym typeface="Lato"/>
              </a:rPr>
              <a:t>{</a:t>
            </a:r>
            <a:endParaRPr sz="6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26"/>
          <p:cNvSpPr txBox="1"/>
          <p:nvPr/>
        </p:nvSpPr>
        <p:spPr>
          <a:xfrm>
            <a:off x="1174325" y="3100250"/>
            <a:ext cx="341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How about Range Check?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One key observation is that </a:t>
            </a:r>
            <a:r>
              <a:rPr i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any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function over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can be represented as a degree-(t-1) function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interpolate a function called RCpoly(x):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→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such that for all i ∈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RCpoly(i) = RC(i)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/>
          <p:nvPr>
            <p:ph idx="1" type="body"/>
          </p:nvPr>
        </p:nvSpPr>
        <p:spPr>
          <a:xfrm>
            <a:off x="727650" y="1360200"/>
            <a:ext cx="3802500" cy="6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2258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600"/>
              <a:t>Step 2: use BFV to homomorphically decrypt these ciphertexts</a:t>
            </a:r>
            <a:endParaRPr sz="1500"/>
          </a:p>
        </p:txBody>
      </p:sp>
      <p:sp>
        <p:nvSpPr>
          <p:cNvPr id="322" name="Google Shape;322;p27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(cont’d): Step 2</a:t>
            </a:r>
            <a:endParaRPr/>
          </a:p>
        </p:txBody>
      </p:sp>
      <p:graphicFrame>
        <p:nvGraphicFramePr>
          <p:cNvPr id="323" name="Google Shape;323;p27"/>
          <p:cNvGraphicFramePr/>
          <p:nvPr/>
        </p:nvGraphicFramePr>
        <p:xfrm>
          <a:off x="6463625" y="25631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4" name="Google Shape;324;p27"/>
          <p:cNvGraphicFramePr/>
          <p:nvPr/>
        </p:nvGraphicFramePr>
        <p:xfrm>
          <a:off x="5472763" y="22057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2850"/>
              </a:tblGrid>
              <a:tr h="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b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5" name="Google Shape;325;p27"/>
          <p:cNvGraphicFramePr/>
          <p:nvPr/>
        </p:nvGraphicFramePr>
        <p:xfrm>
          <a:off x="6463625" y="18111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i="1" lang="en">
                          <a:solidFill>
                            <a:schemeClr val="dk2"/>
                          </a:solidFill>
                        </a:rPr>
                        <a:t>n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326" name="Google Shape;326;p27"/>
          <p:cNvSpPr txBox="1"/>
          <p:nvPr/>
        </p:nvSpPr>
        <p:spPr>
          <a:xfrm>
            <a:off x="6855450" y="2193875"/>
            <a:ext cx="13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inner product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7552100" y="3441275"/>
            <a:ext cx="714600" cy="83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Range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Check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7817325" y="3025153"/>
            <a:ext cx="218100" cy="350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5968225" y="2159538"/>
            <a:ext cx="38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-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4706700" y="1431063"/>
            <a:ext cx="30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Decryption: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27"/>
          <p:cNvSpPr/>
          <p:nvPr/>
        </p:nvSpPr>
        <p:spPr>
          <a:xfrm>
            <a:off x="6920800" y="3722100"/>
            <a:ext cx="500100" cy="262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7"/>
          <p:cNvSpPr txBox="1"/>
          <p:nvPr/>
        </p:nvSpPr>
        <p:spPr>
          <a:xfrm>
            <a:off x="5148600" y="4034525"/>
            <a:ext cx="3418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Range check NAND (RCN):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in [-t/6, t/6], return t/3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If in [t/6, t/2], return t/3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Otherwise return 0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3" name="Google Shape;333;p27"/>
          <p:cNvSpPr txBox="1"/>
          <p:nvPr/>
        </p:nvSpPr>
        <p:spPr>
          <a:xfrm>
            <a:off x="4500750" y="1648950"/>
            <a:ext cx="265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latin typeface="Lato"/>
                <a:ea typeface="Lato"/>
                <a:cs typeface="Lato"/>
                <a:sym typeface="Lato"/>
              </a:rPr>
              <a:t>{</a:t>
            </a:r>
            <a:endParaRPr sz="6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4" name="Google Shape;334;p27"/>
          <p:cNvSpPr txBox="1"/>
          <p:nvPr/>
        </p:nvSpPr>
        <p:spPr>
          <a:xfrm>
            <a:off x="1174325" y="1986900"/>
            <a:ext cx="332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 linear function LT(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b, </a:t>
            </a:r>
            <a:r>
              <a:rPr b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 over n variables (s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,...,s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 ∈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30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27"/>
          <p:cNvSpPr txBox="1"/>
          <p:nvPr/>
        </p:nvSpPr>
        <p:spPr>
          <a:xfrm>
            <a:off x="4500750" y="3485000"/>
            <a:ext cx="2652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latin typeface="Lato"/>
                <a:ea typeface="Lato"/>
                <a:cs typeface="Lato"/>
                <a:sym typeface="Lato"/>
              </a:rPr>
              <a:t>{</a:t>
            </a:r>
            <a:endParaRPr sz="6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p27"/>
          <p:cNvSpPr txBox="1"/>
          <p:nvPr/>
        </p:nvSpPr>
        <p:spPr>
          <a:xfrm>
            <a:off x="1174325" y="3100250"/>
            <a:ext cx="341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How about Range Check?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One key observation is that </a:t>
            </a:r>
            <a:r>
              <a:rPr i="1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any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function over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can be represented as a degree-(t-1) function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-"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We interpolate a function called RCNpoly(x):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→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such that for all i ∈ Z</a:t>
            </a:r>
            <a:r>
              <a:rPr baseline="-25000"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 RCNpoly(i) = RCN(i)</a:t>
            </a:r>
            <a:endParaRPr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27"/>
          <p:cNvSpPr/>
          <p:nvPr/>
        </p:nvSpPr>
        <p:spPr>
          <a:xfrm>
            <a:off x="5941275" y="3599225"/>
            <a:ext cx="954300" cy="51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0/1/2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"/>
          <p:cNvSpPr txBox="1"/>
          <p:nvPr>
            <p:ph idx="1" type="body"/>
          </p:nvPr>
        </p:nvSpPr>
        <p:spPr>
          <a:xfrm>
            <a:off x="608775" y="1344900"/>
            <a:ext cx="7862700" cy="35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Step 2: use BFV to homomorphically decrypt these ciphertexts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Thus, with LWE ciphertext (</a:t>
            </a:r>
            <a:r>
              <a:rPr b="1" lang="en" sz="1600"/>
              <a:t>a</a:t>
            </a:r>
            <a:r>
              <a:rPr lang="en" sz="1600"/>
              <a:t>,b) and secret key </a:t>
            </a:r>
            <a:r>
              <a:rPr b="1" lang="en" sz="1600"/>
              <a:t>s</a:t>
            </a:r>
            <a:r>
              <a:rPr lang="en" sz="1600"/>
              <a:t> (encrypted under BFV) encrypting a message 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 first homomorphically evaluate u ⬅ LT(</a:t>
            </a:r>
            <a:r>
              <a:rPr b="1" lang="en" sz="1600"/>
              <a:t>a</a:t>
            </a:r>
            <a:r>
              <a:rPr lang="en" sz="1600"/>
              <a:t>, b, </a:t>
            </a:r>
            <a:r>
              <a:rPr b="1" lang="en" sz="1600"/>
              <a:t>s</a:t>
            </a:r>
            <a:r>
              <a:rPr lang="en" sz="1600"/>
              <a:t>)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Can be done efficiently using BSGS algorithm in [HS]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With n multiplications + n</a:t>
            </a:r>
            <a:r>
              <a:rPr baseline="30000" lang="en" sz="1400"/>
              <a:t>1/2</a:t>
            </a:r>
            <a:r>
              <a:rPr lang="en" sz="1400"/>
              <a:t> rotations</a:t>
            </a:r>
            <a:endParaRPr sz="1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Or we encrypt each element s</a:t>
            </a:r>
            <a:r>
              <a:rPr baseline="-25000" lang="en" sz="1500"/>
              <a:t>i</a:t>
            </a:r>
            <a:r>
              <a:rPr lang="en" sz="1500"/>
              <a:t> as a separate BFV ciphertexts during setup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Then only need n multiplications for every bootstrapping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Not a big issue as n is small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Then homomorphically compute x ⬅ RCNpoly(u)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gives us a ciphertext C</a:t>
            </a:r>
            <a:r>
              <a:rPr baseline="-25000" lang="en" sz="1600"/>
              <a:t>bfv</a:t>
            </a:r>
            <a:r>
              <a:rPr lang="en" sz="1600"/>
              <a:t> = Enc((m</a:t>
            </a:r>
            <a:r>
              <a:rPr baseline="-25000" lang="en" sz="1600"/>
              <a:t>1</a:t>
            </a:r>
            <a:r>
              <a:rPr lang="en" sz="1600"/>
              <a:t>, …, m</a:t>
            </a:r>
            <a:r>
              <a:rPr baseline="-25000" lang="en" sz="1600"/>
              <a:t>N</a:t>
            </a:r>
            <a:r>
              <a:rPr lang="en" sz="1600"/>
              <a:t>); 10)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</a:t>
            </a:r>
            <a:r>
              <a:rPr baseline="-25000" lang="en" sz="1600"/>
              <a:t>i</a:t>
            </a:r>
            <a:r>
              <a:rPr lang="en" sz="1600"/>
              <a:t> = 0 if both m</a:t>
            </a:r>
            <a:r>
              <a:rPr baseline="-25000" lang="en" sz="1600"/>
              <a:t>i,j</a:t>
            </a:r>
            <a:r>
              <a:rPr lang="en" sz="1600"/>
              <a:t> = 1; m</a:t>
            </a:r>
            <a:r>
              <a:rPr baseline="-25000" lang="en" sz="1600"/>
              <a:t>i</a:t>
            </a:r>
            <a:r>
              <a:rPr lang="en" sz="1600"/>
              <a:t> = t/3 if either of m</a:t>
            </a:r>
            <a:r>
              <a:rPr baseline="-25000" lang="en" sz="1600"/>
              <a:t>i,j</a:t>
            </a:r>
            <a:r>
              <a:rPr lang="en" sz="1600"/>
              <a:t> = 0</a:t>
            </a:r>
            <a:endParaRPr sz="1600"/>
          </a:p>
        </p:txBody>
      </p:sp>
      <p:sp>
        <p:nvSpPr>
          <p:cNvPr id="343" name="Google Shape;343;p28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(cont’d): Step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/>
          <p:nvPr>
            <p:ph idx="1" type="body"/>
          </p:nvPr>
        </p:nvSpPr>
        <p:spPr>
          <a:xfrm>
            <a:off x="608775" y="1269250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gives us a ciphertext C</a:t>
            </a:r>
            <a:r>
              <a:rPr baseline="-25000" lang="en" sz="1600"/>
              <a:t>bfv</a:t>
            </a:r>
            <a:r>
              <a:rPr lang="en" sz="1600"/>
              <a:t> = Enc((m</a:t>
            </a:r>
            <a:r>
              <a:rPr baseline="-25000" lang="en" sz="1600"/>
              <a:t>1</a:t>
            </a:r>
            <a:r>
              <a:rPr lang="en" sz="1600"/>
              <a:t>, …, m</a:t>
            </a:r>
            <a:r>
              <a:rPr baseline="-25000" lang="en" sz="1600"/>
              <a:t>N</a:t>
            </a:r>
            <a:r>
              <a:rPr lang="en" sz="1600"/>
              <a:t>); 10)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</a:t>
            </a:r>
            <a:r>
              <a:rPr baseline="-25000" lang="en" sz="1600"/>
              <a:t>i</a:t>
            </a:r>
            <a:r>
              <a:rPr lang="en" sz="1600"/>
              <a:t> = 0 if both m</a:t>
            </a:r>
            <a:r>
              <a:rPr baseline="-25000" lang="en" sz="1600"/>
              <a:t>i,j</a:t>
            </a:r>
            <a:r>
              <a:rPr lang="en" sz="1600"/>
              <a:t> = 1; m</a:t>
            </a:r>
            <a:r>
              <a:rPr baseline="-25000" lang="en" sz="1600"/>
              <a:t>i</a:t>
            </a:r>
            <a:r>
              <a:rPr lang="en" sz="1600"/>
              <a:t> = t/3 if either of m</a:t>
            </a:r>
            <a:r>
              <a:rPr baseline="-25000" lang="en" sz="1600"/>
              <a:t>i,j</a:t>
            </a:r>
            <a:r>
              <a:rPr lang="en" sz="1600"/>
              <a:t> = 0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 next question is then: can we transform a BFV ciphertext back to LWE ciphertexts?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Recall that our goal is to output ct ⬅ NAND(ct</a:t>
            </a:r>
            <a:r>
              <a:rPr baseline="-25000" lang="en" sz="1500"/>
              <a:t>1</a:t>
            </a:r>
            <a:r>
              <a:rPr lang="en" sz="1500"/>
              <a:t>, ct</a:t>
            </a:r>
            <a:r>
              <a:rPr baseline="-25000" lang="en" sz="1500"/>
              <a:t>2</a:t>
            </a:r>
            <a:r>
              <a:rPr lang="en" sz="1500"/>
              <a:t>), where all three ct’s are LWE ciphertexts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Luckily, this is easy: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Note that transferring an RLWE ciphertext into N LWE ciphertexts under the same key is very straightforward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Given RLWE encrypting a polynomial m(x) = m</a:t>
            </a:r>
            <a:r>
              <a:rPr baseline="-25000" lang="en" sz="1400"/>
              <a:t>0</a:t>
            </a:r>
            <a:r>
              <a:rPr lang="en" sz="1400"/>
              <a:t> + m</a:t>
            </a:r>
            <a:r>
              <a:rPr baseline="-25000" lang="en" sz="1400"/>
              <a:t>1</a:t>
            </a:r>
            <a:r>
              <a:rPr lang="en" sz="1400"/>
              <a:t>x + … + m</a:t>
            </a:r>
            <a:r>
              <a:rPr baseline="-25000" lang="en" sz="1400"/>
              <a:t>N</a:t>
            </a:r>
            <a:r>
              <a:rPr lang="en" sz="1400"/>
              <a:t>x</a:t>
            </a:r>
            <a:r>
              <a:rPr baseline="30000" lang="en" sz="1400"/>
              <a:t>N-1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We can easily construct N LWE ciphertexts encrypting m</a:t>
            </a:r>
            <a:r>
              <a:rPr baseline="-25000" lang="en" sz="1400"/>
              <a:t>i</a:t>
            </a:r>
            <a:r>
              <a:rPr lang="en" sz="1400"/>
              <a:t> for ciphertext i</a:t>
            </a:r>
            <a:endParaRPr sz="1400"/>
          </a:p>
        </p:txBody>
      </p:sp>
      <p:sp>
        <p:nvSpPr>
          <p:cNvPr id="349" name="Google Shape;349;p29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(cont’d): Step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727650" y="1345450"/>
            <a:ext cx="79671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Now we obtain an LWE ciphertext (</a:t>
            </a:r>
            <a:r>
              <a:rPr b="1" lang="en" sz="1600"/>
              <a:t>a</a:t>
            </a:r>
            <a:r>
              <a:rPr lang="en" sz="1600"/>
              <a:t>, b) ∈ Z</a:t>
            </a:r>
            <a:r>
              <a:rPr baseline="-25000" lang="en" sz="1600"/>
              <a:t>Q</a:t>
            </a:r>
            <a:r>
              <a:rPr baseline="30000" lang="en" sz="1600"/>
              <a:t>N+1</a:t>
            </a:r>
            <a:r>
              <a:rPr lang="en" sz="1600"/>
              <a:t> encrypting either 0 or t/3 ∈ Z</a:t>
            </a:r>
            <a:r>
              <a:rPr baseline="-25000" lang="en" sz="1600"/>
              <a:t>t </a:t>
            </a:r>
            <a:r>
              <a:rPr lang="en" sz="1600"/>
              <a:t>under BFV secret key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Our final goal is to obtain an LWE ciphertext </a:t>
            </a:r>
            <a:r>
              <a:rPr lang="en" sz="1600"/>
              <a:t>(</a:t>
            </a:r>
            <a:r>
              <a:rPr b="1" lang="en" sz="1600"/>
              <a:t>a’</a:t>
            </a:r>
            <a:r>
              <a:rPr lang="en" sz="1600"/>
              <a:t>, b’) ∈ Z</a:t>
            </a:r>
            <a:r>
              <a:rPr baseline="-25000" lang="en" sz="1600"/>
              <a:t>t</a:t>
            </a:r>
            <a:r>
              <a:rPr baseline="30000" lang="en" sz="1600"/>
              <a:t>n+1</a:t>
            </a:r>
            <a:r>
              <a:rPr lang="en" sz="1600"/>
              <a:t>, encrypting 0 or 1 ∈ Z</a:t>
            </a:r>
            <a:r>
              <a:rPr baseline="-25000" lang="en" sz="1600"/>
              <a:t>3 </a:t>
            </a:r>
            <a:r>
              <a:rPr lang="en" sz="1600"/>
              <a:t>under some LWE secret key </a:t>
            </a:r>
            <a:r>
              <a:rPr b="1" lang="en" sz="1600"/>
              <a:t>s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transformation can be done using key switching and modulus switching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Key switching: changing ciphertext size from N + 1 to n + 1 and the underlying key to be from BFV secret key to LWE secret key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Modulus switching: switching each Z</a:t>
            </a:r>
            <a:r>
              <a:rPr baseline="-25000" lang="en" sz="1600"/>
              <a:t>Q</a:t>
            </a:r>
            <a:r>
              <a:rPr lang="en" sz="1600"/>
              <a:t> element to Z</a:t>
            </a:r>
            <a:r>
              <a:rPr baseline="-25000" lang="en" sz="1600"/>
              <a:t>t</a:t>
            </a:r>
            <a:r>
              <a:rPr lang="en" sz="1600"/>
              <a:t> element (via rounding)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</a:t>
            </a:r>
            <a:r>
              <a:rPr lang="en" sz="1500"/>
              <a:t>fter modulus switching, we gets b’ - &lt;</a:t>
            </a:r>
            <a:r>
              <a:rPr b="1" lang="en" sz="1500"/>
              <a:t>a’</a:t>
            </a:r>
            <a:r>
              <a:rPr lang="en" sz="1500"/>
              <a:t>, </a:t>
            </a:r>
            <a:r>
              <a:rPr b="1" lang="en" sz="1500"/>
              <a:t>s</a:t>
            </a:r>
            <a:r>
              <a:rPr lang="en" sz="1500"/>
              <a:t>&gt; ≈ t/3 or 0, which is the encoding of 1 or 0 mod 3. Error is scaled down to 1 unit.</a:t>
            </a:r>
            <a:endParaRPr sz="1500"/>
          </a:p>
        </p:txBody>
      </p:sp>
      <p:sp>
        <p:nvSpPr>
          <p:cNvPr id="355" name="Google Shape;355;p30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 (cont’d): Step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 txBox="1"/>
          <p:nvPr>
            <p:ph idx="1" type="body"/>
          </p:nvPr>
        </p:nvSpPr>
        <p:spPr>
          <a:xfrm>
            <a:off x="727650" y="1288300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2N LWE ciphertexts as inputs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Add them pair-wisely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Homomorphically decrypt them using BFV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Extract N LWE ciphertexts from the resulting BFV ciphertext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Perform key switching and modulus switching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Easily extendable to arbitrary gates instead of just NAND gates</a:t>
            </a:r>
            <a:endParaRPr sz="1600"/>
          </a:p>
        </p:txBody>
      </p:sp>
      <p:sp>
        <p:nvSpPr>
          <p:cNvPr id="361" name="Google Shape;361;p31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FHE?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08775" y="134490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Essentially, FHE is an encryption scheme allows one to evaluate an arbitrary function over arbitrary data without knowing what the data is.</a:t>
            </a:r>
            <a:endParaRPr sz="14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850" y="2266774"/>
            <a:ext cx="7816050" cy="19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/>
          <p:nvPr>
            <p:ph idx="1" type="body"/>
          </p:nvPr>
        </p:nvSpPr>
        <p:spPr>
          <a:xfrm>
            <a:off x="727650" y="1288300"/>
            <a:ext cx="7688700" cy="30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Linear transformation can be done using </a:t>
            </a:r>
            <a:r>
              <a:rPr i="1" lang="en" sz="1600"/>
              <a:t>baby-step-giant-step</a:t>
            </a:r>
            <a:endParaRPr i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Polynomial can be evaluated using Paterson-stockmeyer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Key switching can be done using BFV before extraction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Shift the added ciphertext to by -(2t/3 + t/6), such that the Range check &amp; NAND is modified to be: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If in [-t/6, t/6], return 0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Otherwise return t/3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This function has half of the coefficients being 0</a:t>
            </a:r>
            <a:endParaRPr sz="1600"/>
          </a:p>
        </p:txBody>
      </p:sp>
      <p:sp>
        <p:nvSpPr>
          <p:cNvPr id="367" name="Google Shape;367;p32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idx="1" type="body"/>
          </p:nvPr>
        </p:nvSpPr>
        <p:spPr>
          <a:xfrm>
            <a:off x="727650" y="1288300"/>
            <a:ext cx="7688700" cy="3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Doing N NAND gates at the same time might be wasteful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Can we do N gates that are of different types in parallel?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Luckily, we can! And it is relatively easy too: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For example, for OR gates, after adding the two input ciphertexts, we just shift the result by -t/3 (i.e., </a:t>
            </a:r>
            <a:r>
              <a:rPr b="1" lang="en" sz="1500"/>
              <a:t>a</a:t>
            </a:r>
            <a:r>
              <a:rPr b="1" baseline="-25000" lang="en" sz="1500"/>
              <a:t>1</a:t>
            </a:r>
            <a:r>
              <a:rPr b="1" lang="en" sz="1500"/>
              <a:t> + a</a:t>
            </a:r>
            <a:r>
              <a:rPr b="1" baseline="-25000" lang="en" sz="1500"/>
              <a:t>2</a:t>
            </a:r>
            <a:r>
              <a:rPr lang="en" sz="1500"/>
              <a:t>, b</a:t>
            </a:r>
            <a:r>
              <a:rPr baseline="-25000" lang="en" sz="1500"/>
              <a:t>1</a:t>
            </a:r>
            <a:r>
              <a:rPr lang="en" sz="1500"/>
              <a:t> + b</a:t>
            </a:r>
            <a:r>
              <a:rPr baseline="-25000" lang="en" sz="1500"/>
              <a:t>2</a:t>
            </a:r>
            <a:r>
              <a:rPr lang="en" sz="1500"/>
              <a:t> - t/3),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This gives: if either of the two messages is one, result is in [-t/6, t/2]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 this way, the RCN function represents the OR gate.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RCN: If in [-t/6, t/2], return t/3; otherwise, return 0</a:t>
            </a:r>
            <a:endParaRPr sz="1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XNOR gate can be achieved similarly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AND, NOR, XOR are the negation of NAND, OR, XNOR and thus can be trivially achieved</a:t>
            </a:r>
            <a:endParaRPr sz="1500"/>
          </a:p>
        </p:txBody>
      </p:sp>
      <p:sp>
        <p:nvSpPr>
          <p:cNvPr id="373" name="Google Shape;373;p33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to arbitrary binary gates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/>
          <p:nvPr>
            <p:ph idx="1" type="body"/>
          </p:nvPr>
        </p:nvSpPr>
        <p:spPr>
          <a:xfrm>
            <a:off x="727650" y="1288300"/>
            <a:ext cx="7688700" cy="3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One very important feature of FHEW/TFHE line of work is the functional (or programmable) bootstrapping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Now suppose LWE ciphertexts are encrypts m ∈ Z</a:t>
            </a:r>
            <a:r>
              <a:rPr baseline="-25000" lang="en" sz="1600"/>
              <a:t>p</a:t>
            </a:r>
            <a:r>
              <a:rPr lang="en" sz="1600"/>
              <a:t>, encoded as t * m / p ∈ Z</a:t>
            </a:r>
            <a:r>
              <a:rPr baseline="-25000" lang="en" sz="1600"/>
              <a:t>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We again first do a linear transformation to compute b - </a:t>
            </a:r>
            <a:r>
              <a:rPr b="1" lang="en" sz="1600"/>
              <a:t>as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Then, to evaluate a function f: Z</a:t>
            </a:r>
            <a:r>
              <a:rPr baseline="-25000" lang="en" sz="1600"/>
              <a:t>p</a:t>
            </a:r>
            <a:r>
              <a:rPr lang="en" sz="1600"/>
              <a:t> → Z</a:t>
            </a:r>
            <a:r>
              <a:rPr baseline="-25000" lang="en" sz="1600"/>
              <a:t>p</a:t>
            </a:r>
            <a:r>
              <a:rPr lang="en" sz="1600"/>
              <a:t>, we can simply represent this as a function f’: Z</a:t>
            </a:r>
            <a:r>
              <a:rPr baseline="-25000" lang="en" sz="1600"/>
              <a:t>t</a:t>
            </a:r>
            <a:r>
              <a:rPr lang="en" sz="1600"/>
              <a:t> → Z</a:t>
            </a:r>
            <a:r>
              <a:rPr baseline="-25000" lang="en" sz="1600"/>
              <a:t>t</a:t>
            </a:r>
            <a:r>
              <a:rPr lang="en" sz="1600"/>
              <a:t> (using a degree t - 1 function)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such that f’(x) = f(RC(x)), x ∈ Z</a:t>
            </a:r>
            <a:r>
              <a:rPr baseline="-25000" lang="en" sz="1600"/>
              <a:t>p</a:t>
            </a:r>
            <a:endParaRPr baseline="-25000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Then we homomorphically evaluate f’ on b - </a:t>
            </a:r>
            <a:r>
              <a:rPr b="1" lang="en" sz="1600"/>
              <a:t>as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gives us a BFV ciphertext encrypting f’(t * m / p)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Using key switching and modulus switching, we can obtain LWE ciphertexts encrypting f(m) as needed</a:t>
            </a:r>
            <a:endParaRPr sz="1600"/>
          </a:p>
        </p:txBody>
      </p:sp>
      <p:sp>
        <p:nvSpPr>
          <p:cNvPr id="379" name="Google Shape;379;p34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Arbitrary function evaluation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92500"/>
            <a:ext cx="8839197" cy="20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5"/>
          <p:cNvSpPr txBox="1"/>
          <p:nvPr/>
        </p:nvSpPr>
        <p:spPr>
          <a:xfrm>
            <a:off x="6211025" y="2571750"/>
            <a:ext cx="786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ato"/>
                <a:ea typeface="Lato"/>
                <a:cs typeface="Lato"/>
                <a:sym typeface="Lato"/>
              </a:rPr>
              <a:t>/ 1.5</a:t>
            </a:r>
            <a:endParaRPr b="1"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35"/>
          <p:cNvSpPr txBox="1"/>
          <p:nvPr/>
        </p:nvSpPr>
        <p:spPr>
          <a:xfrm>
            <a:off x="8022925" y="2571745"/>
            <a:ext cx="786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ato"/>
                <a:ea typeface="Lato"/>
                <a:cs typeface="Lato"/>
                <a:sym typeface="Lato"/>
              </a:rPr>
              <a:t>/ 1.5</a:t>
            </a:r>
            <a:endParaRPr b="1"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6211025" y="2979450"/>
            <a:ext cx="786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ato"/>
                <a:ea typeface="Lato"/>
                <a:cs typeface="Lato"/>
                <a:sym typeface="Lato"/>
              </a:rPr>
              <a:t>/ 48</a:t>
            </a:r>
            <a:endParaRPr b="1" sz="1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5"/>
          <p:cNvSpPr txBox="1"/>
          <p:nvPr/>
        </p:nvSpPr>
        <p:spPr>
          <a:xfrm>
            <a:off x="8022925" y="2979450"/>
            <a:ext cx="7860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Lato"/>
                <a:ea typeface="Lato"/>
                <a:cs typeface="Lato"/>
                <a:sym typeface="Lato"/>
              </a:rPr>
              <a:t>/ 48</a:t>
            </a:r>
            <a:endParaRPr b="1"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975"/>
            <a:ext cx="8839203" cy="173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41489"/>
            <a:ext cx="8839202" cy="2023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/>
          <p:nvPr>
            <p:ph idx="1" type="body"/>
          </p:nvPr>
        </p:nvSpPr>
        <p:spPr>
          <a:xfrm>
            <a:off x="727650" y="1288300"/>
            <a:ext cx="7688700" cy="3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Using BGV instead of BFV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BGV and BFV encoding can be easily </a:t>
            </a:r>
            <a:r>
              <a:rPr lang="en" sz="1500"/>
              <a:t>switched</a:t>
            </a:r>
            <a:r>
              <a:rPr lang="en" sz="1500"/>
              <a:t> using [AP, appendix A]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Using CKKS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CKKS can also be used for binary gate bootstrapping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No free modular operation, however</a:t>
            </a:r>
            <a:endParaRPr sz="14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F</a:t>
            </a:r>
            <a:r>
              <a:rPr lang="en" sz="1500"/>
              <a:t>unctional</a:t>
            </a:r>
            <a:r>
              <a:rPr lang="en" sz="1500"/>
              <a:t> bootstrapping seems hard</a:t>
            </a:r>
            <a:endParaRPr sz="1500"/>
          </a:p>
        </p:txBody>
      </p:sp>
      <p:sp>
        <p:nvSpPr>
          <p:cNvPr id="400" name="Google Shape;400;p37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listening!</a:t>
            </a:r>
            <a:endParaRPr/>
          </a:p>
        </p:txBody>
      </p:sp>
      <p:sp>
        <p:nvSpPr>
          <p:cNvPr id="406" name="Google Shape;406;p3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https://eprint.iacr.org/2023/910.pdf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FHE Applications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608775" y="1344900"/>
            <a:ext cx="7688700" cy="3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Private Computing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Privacy-preserving machine learning (e.g., [LLKN23])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Other classic </a:t>
            </a:r>
            <a:r>
              <a:rPr lang="en" sz="1600"/>
              <a:t>cryptographic</a:t>
            </a:r>
            <a:r>
              <a:rPr lang="en" sz="1600"/>
              <a:t> primitives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Private Information Retrieval (e.g., [MW22])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Private Set </a:t>
            </a:r>
            <a:r>
              <a:rPr lang="en" sz="1600"/>
              <a:t>Intersection (e.g., [CCDDILR21])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Applications in private messaging and/or blockchain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Oblivious Message Retrieval [LT22]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Group Oblivious Message Retrieval [LTW23]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FHE based smart contracts [SWA23]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Lines of works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608775" y="1344900"/>
            <a:ext cx="7688700" cy="29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Concept introduced by Rivest, Adleman, Dertouzos (1978)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First realized by Gentry (2009)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First line of practical FHE work: BGV, B/FV, …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Supporting multiplications and additions </a:t>
            </a:r>
            <a:r>
              <a:rPr lang="en" sz="1500"/>
              <a:t>over finite fields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Second line of practical FHE work: GSW, FHEW, TFHE …</a:t>
            </a:r>
            <a:endParaRPr b="1"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500"/>
              <a:t>Mainly focusing on binary operations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b="1" lang="en" sz="1500"/>
              <a:t>Also </a:t>
            </a:r>
            <a:r>
              <a:rPr b="1" lang="en" sz="1500"/>
              <a:t>functional</a:t>
            </a:r>
            <a:r>
              <a:rPr b="1" lang="en" sz="1500"/>
              <a:t>/programmable bootstrapping</a:t>
            </a:r>
            <a:endParaRPr b="1"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Third line of practical FHE work: CKKS …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Mainly focusing on operations over fixed point arithmetic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bootstrapping and why is it important?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608775" y="1344900"/>
            <a:ext cx="7688700" cy="29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Each ciphertext has some initial noise. ct = Enc(m; 1)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Each operation adds some noise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ct’ ← f(ct), then ct’ = Enc(f(m); 10)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After the noise arrives some threshold, a bootstrapping is needed to reduce the noise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ct* ← Boot(ct’), then ct* = Enc(f(m); 1)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This then allows us to evaluate a function with arbitrary amount of operations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FHEW/TFHE line of work</a:t>
            </a:r>
            <a:endParaRPr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608775" y="1344900"/>
            <a:ext cx="7862700" cy="3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Binary gate bootstrapping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Given two ciphertext: ct</a:t>
            </a:r>
            <a:r>
              <a:rPr baseline="-25000" lang="en" sz="1500"/>
              <a:t>1</a:t>
            </a:r>
            <a:r>
              <a:rPr lang="en" sz="1500"/>
              <a:t> = Enc(b</a:t>
            </a:r>
            <a:r>
              <a:rPr baseline="-25000" lang="en" sz="1500"/>
              <a:t>1</a:t>
            </a:r>
            <a:r>
              <a:rPr lang="en" sz="1500"/>
              <a:t>; 1), ct</a:t>
            </a:r>
            <a:r>
              <a:rPr baseline="-25000" lang="en" sz="1500"/>
              <a:t>2</a:t>
            </a:r>
            <a:r>
              <a:rPr lang="en" sz="1500"/>
              <a:t> = Enc(b</a:t>
            </a:r>
            <a:r>
              <a:rPr baseline="-25000" lang="en" sz="1500"/>
              <a:t>2</a:t>
            </a:r>
            <a:r>
              <a:rPr lang="en" sz="1500"/>
              <a:t>; 1)</a:t>
            </a:r>
            <a:endParaRPr sz="15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500"/>
              <a:t>Output </a:t>
            </a:r>
            <a:r>
              <a:rPr lang="en" sz="1500"/>
              <a:t>ct</a:t>
            </a:r>
            <a:r>
              <a:rPr baseline="-25000" lang="en" sz="1500"/>
              <a:t>NAND </a:t>
            </a:r>
            <a:r>
              <a:rPr lang="en" sz="1500"/>
              <a:t>← Boot(</a:t>
            </a:r>
            <a:r>
              <a:rPr lang="en" sz="1000"/>
              <a:t>NAND</a:t>
            </a:r>
            <a:r>
              <a:rPr lang="en" sz="1500"/>
              <a:t>, ct</a:t>
            </a:r>
            <a:r>
              <a:rPr baseline="-25000" lang="en" sz="1500"/>
              <a:t>1</a:t>
            </a:r>
            <a:r>
              <a:rPr lang="en" sz="1500"/>
              <a:t>, ct</a:t>
            </a:r>
            <a:r>
              <a:rPr baseline="-25000" lang="en" sz="1500"/>
              <a:t>2</a:t>
            </a:r>
            <a:r>
              <a:rPr lang="en" sz="1500"/>
              <a:t>), such that ct</a:t>
            </a:r>
            <a:r>
              <a:rPr baseline="-25000" lang="en" sz="1500"/>
              <a:t>NAND</a:t>
            </a:r>
            <a:r>
              <a:rPr lang="en" sz="1500"/>
              <a:t> = Enc(~(b</a:t>
            </a:r>
            <a:r>
              <a:rPr baseline="-25000" lang="en" sz="1500"/>
              <a:t>1</a:t>
            </a:r>
            <a:r>
              <a:rPr lang="en" sz="1500"/>
              <a:t> ∧ b</a:t>
            </a:r>
            <a:r>
              <a:rPr baseline="-25000" lang="en" sz="1500"/>
              <a:t>2</a:t>
            </a:r>
            <a:r>
              <a:rPr lang="en" sz="1500"/>
              <a:t>); 1)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 other words, computation does not increase the noise.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Why NAND?</a:t>
            </a:r>
            <a:endParaRPr sz="15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NAND is universal gate. With NAND, we can compute arbitrary circuit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Prior techniques work for other gates (with some caveats, e.g., XOR gate)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Functional/Programmable bootstrapping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Given a ciphertext: ct = Enc(m; 1), for m ∈ Z</a:t>
            </a:r>
            <a:r>
              <a:rPr baseline="-25000" lang="en" sz="1500"/>
              <a:t>p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Output ct</a:t>
            </a:r>
            <a:r>
              <a:rPr baseline="-25000" lang="en" sz="1500"/>
              <a:t>f</a:t>
            </a:r>
            <a:r>
              <a:rPr lang="en" sz="1500"/>
              <a:t> ← Boot(f, ct), such that ct</a:t>
            </a:r>
            <a:r>
              <a:rPr baseline="-25000" lang="en" sz="1500"/>
              <a:t>f</a:t>
            </a:r>
            <a:r>
              <a:rPr lang="en" sz="1500"/>
              <a:t> = Enc(f(m); 1)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Evaluate a (univariate) </a:t>
            </a:r>
            <a:r>
              <a:rPr lang="en" sz="1500"/>
              <a:t>function</a:t>
            </a:r>
            <a:r>
              <a:rPr lang="en" sz="1500"/>
              <a:t> over m without increasing the noise</a:t>
            </a:r>
            <a:endParaRPr sz="15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Batched bootstrapping</a:t>
            </a:r>
            <a:endParaRPr sz="16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Work over N NAND operations or evaluate f over N ciphertexts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Better amortized efficiency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1452050" y="1460429"/>
            <a:ext cx="906119" cy="1442457"/>
            <a:chOff x="1084413" y="1462179"/>
            <a:chExt cx="906119" cy="1442457"/>
          </a:xfrm>
        </p:grpSpPr>
        <p:sp>
          <p:nvSpPr>
            <p:cNvPr id="124" name="Google Shape;124;p19"/>
            <p:cNvSpPr/>
            <p:nvPr/>
          </p:nvSpPr>
          <p:spPr>
            <a:xfrm>
              <a:off x="1084413" y="1462179"/>
              <a:ext cx="906119" cy="880087"/>
            </a:xfrm>
            <a:custGeom>
              <a:rect b="b" l="l" r="r" t="t"/>
              <a:pathLst>
                <a:path extrusionOk="0" h="35867" w="40506">
                  <a:moveTo>
                    <a:pt x="28999" y="919"/>
                  </a:moveTo>
                  <a:cubicBezTo>
                    <a:pt x="30501" y="919"/>
                    <a:pt x="32005" y="959"/>
                    <a:pt x="33517" y="1056"/>
                  </a:cubicBezTo>
                  <a:cubicBezTo>
                    <a:pt x="34708" y="1140"/>
                    <a:pt x="37137" y="985"/>
                    <a:pt x="37982" y="1997"/>
                  </a:cubicBezTo>
                  <a:cubicBezTo>
                    <a:pt x="38446" y="2568"/>
                    <a:pt x="38518" y="3723"/>
                    <a:pt x="38637" y="4414"/>
                  </a:cubicBezTo>
                  <a:cubicBezTo>
                    <a:pt x="39661" y="10522"/>
                    <a:pt x="39518" y="16987"/>
                    <a:pt x="39327" y="23154"/>
                  </a:cubicBezTo>
                  <a:cubicBezTo>
                    <a:pt x="39244" y="25869"/>
                    <a:pt x="39637" y="30691"/>
                    <a:pt x="37637" y="32798"/>
                  </a:cubicBezTo>
                  <a:cubicBezTo>
                    <a:pt x="36517" y="33989"/>
                    <a:pt x="34624" y="33846"/>
                    <a:pt x="33124" y="33941"/>
                  </a:cubicBezTo>
                  <a:cubicBezTo>
                    <a:pt x="31850" y="34025"/>
                    <a:pt x="30576" y="34096"/>
                    <a:pt x="29302" y="34167"/>
                  </a:cubicBezTo>
                  <a:cubicBezTo>
                    <a:pt x="26397" y="34322"/>
                    <a:pt x="23504" y="34465"/>
                    <a:pt x="20611" y="34584"/>
                  </a:cubicBezTo>
                  <a:cubicBezTo>
                    <a:pt x="18051" y="34679"/>
                    <a:pt x="15503" y="34763"/>
                    <a:pt x="12955" y="34834"/>
                  </a:cubicBezTo>
                  <a:cubicBezTo>
                    <a:pt x="10860" y="34887"/>
                    <a:pt x="8707" y="35045"/>
                    <a:pt x="6587" y="35045"/>
                  </a:cubicBezTo>
                  <a:cubicBezTo>
                    <a:pt x="5851" y="35045"/>
                    <a:pt x="5119" y="35026"/>
                    <a:pt x="4394" y="34977"/>
                  </a:cubicBezTo>
                  <a:cubicBezTo>
                    <a:pt x="2966" y="34882"/>
                    <a:pt x="1715" y="34536"/>
                    <a:pt x="1299" y="32941"/>
                  </a:cubicBezTo>
                  <a:cubicBezTo>
                    <a:pt x="953" y="31596"/>
                    <a:pt x="1061" y="29964"/>
                    <a:pt x="1001" y="28583"/>
                  </a:cubicBezTo>
                  <a:cubicBezTo>
                    <a:pt x="882" y="25881"/>
                    <a:pt x="834" y="23166"/>
                    <a:pt x="858" y="20463"/>
                  </a:cubicBezTo>
                  <a:cubicBezTo>
                    <a:pt x="882" y="17296"/>
                    <a:pt x="1013" y="14141"/>
                    <a:pt x="1239" y="10986"/>
                  </a:cubicBezTo>
                  <a:cubicBezTo>
                    <a:pt x="1334" y="9641"/>
                    <a:pt x="1454" y="8283"/>
                    <a:pt x="1584" y="6938"/>
                  </a:cubicBezTo>
                  <a:cubicBezTo>
                    <a:pt x="1751" y="5223"/>
                    <a:pt x="1632" y="2723"/>
                    <a:pt x="3275" y="1640"/>
                  </a:cubicBezTo>
                  <a:cubicBezTo>
                    <a:pt x="4253" y="1007"/>
                    <a:pt x="5518" y="973"/>
                    <a:pt x="6683" y="973"/>
                  </a:cubicBezTo>
                  <a:cubicBezTo>
                    <a:pt x="6822" y="973"/>
                    <a:pt x="6960" y="974"/>
                    <a:pt x="7096" y="974"/>
                  </a:cubicBezTo>
                  <a:cubicBezTo>
                    <a:pt x="7193" y="974"/>
                    <a:pt x="7288" y="974"/>
                    <a:pt x="7383" y="973"/>
                  </a:cubicBezTo>
                  <a:cubicBezTo>
                    <a:pt x="8067" y="967"/>
                    <a:pt x="8752" y="964"/>
                    <a:pt x="9438" y="964"/>
                  </a:cubicBezTo>
                  <a:cubicBezTo>
                    <a:pt x="10124" y="964"/>
                    <a:pt x="10812" y="967"/>
                    <a:pt x="11502" y="973"/>
                  </a:cubicBezTo>
                  <a:cubicBezTo>
                    <a:pt x="14543" y="1007"/>
                    <a:pt x="17594" y="1084"/>
                    <a:pt x="20646" y="1215"/>
                  </a:cubicBezTo>
                  <a:lnTo>
                    <a:pt x="20646" y="1215"/>
                  </a:lnTo>
                  <a:cubicBezTo>
                    <a:pt x="20672" y="1220"/>
                    <a:pt x="20701" y="1223"/>
                    <a:pt x="20731" y="1223"/>
                  </a:cubicBezTo>
                  <a:cubicBezTo>
                    <a:pt x="20738" y="1223"/>
                    <a:pt x="20746" y="1223"/>
                    <a:pt x="20754" y="1223"/>
                  </a:cubicBezTo>
                  <a:cubicBezTo>
                    <a:pt x="20764" y="1222"/>
                    <a:pt x="20774" y="1222"/>
                    <a:pt x="20785" y="1221"/>
                  </a:cubicBezTo>
                  <a:lnTo>
                    <a:pt x="20785" y="1221"/>
                  </a:lnTo>
                  <a:cubicBezTo>
                    <a:pt x="20889" y="1225"/>
                    <a:pt x="20994" y="1230"/>
                    <a:pt x="21099" y="1235"/>
                  </a:cubicBezTo>
                  <a:cubicBezTo>
                    <a:pt x="21106" y="1235"/>
                    <a:pt x="21114" y="1235"/>
                    <a:pt x="21121" y="1235"/>
                  </a:cubicBezTo>
                  <a:cubicBezTo>
                    <a:pt x="21192" y="1235"/>
                    <a:pt x="21252" y="1218"/>
                    <a:pt x="21302" y="1190"/>
                  </a:cubicBezTo>
                  <a:lnTo>
                    <a:pt x="21302" y="1190"/>
                  </a:lnTo>
                  <a:cubicBezTo>
                    <a:pt x="23879" y="1036"/>
                    <a:pt x="26436" y="919"/>
                    <a:pt x="28999" y="919"/>
                  </a:cubicBezTo>
                  <a:close/>
                  <a:moveTo>
                    <a:pt x="29752" y="0"/>
                  </a:moveTo>
                  <a:cubicBezTo>
                    <a:pt x="26735" y="0"/>
                    <a:pt x="23696" y="256"/>
                    <a:pt x="20781" y="435"/>
                  </a:cubicBezTo>
                  <a:lnTo>
                    <a:pt x="20781" y="435"/>
                  </a:lnTo>
                  <a:cubicBezTo>
                    <a:pt x="17576" y="300"/>
                    <a:pt x="14361" y="210"/>
                    <a:pt x="11157" y="187"/>
                  </a:cubicBezTo>
                  <a:cubicBezTo>
                    <a:pt x="9974" y="181"/>
                    <a:pt x="8660" y="72"/>
                    <a:pt x="7357" y="72"/>
                  </a:cubicBezTo>
                  <a:cubicBezTo>
                    <a:pt x="6037" y="72"/>
                    <a:pt x="4729" y="184"/>
                    <a:pt x="3585" y="628"/>
                  </a:cubicBezTo>
                  <a:cubicBezTo>
                    <a:pt x="1704" y="1366"/>
                    <a:pt x="1239" y="3080"/>
                    <a:pt x="1013" y="4926"/>
                  </a:cubicBezTo>
                  <a:cubicBezTo>
                    <a:pt x="632" y="8057"/>
                    <a:pt x="406" y="11212"/>
                    <a:pt x="251" y="14367"/>
                  </a:cubicBezTo>
                  <a:cubicBezTo>
                    <a:pt x="96" y="17522"/>
                    <a:pt x="37" y="20690"/>
                    <a:pt x="72" y="23845"/>
                  </a:cubicBezTo>
                  <a:cubicBezTo>
                    <a:pt x="120" y="26797"/>
                    <a:pt x="1" y="29964"/>
                    <a:pt x="501" y="32882"/>
                  </a:cubicBezTo>
                  <a:cubicBezTo>
                    <a:pt x="811" y="34620"/>
                    <a:pt x="2001" y="35477"/>
                    <a:pt x="3704" y="35691"/>
                  </a:cubicBezTo>
                  <a:cubicBezTo>
                    <a:pt x="4690" y="35820"/>
                    <a:pt x="5701" y="35866"/>
                    <a:pt x="6722" y="35866"/>
                  </a:cubicBezTo>
                  <a:cubicBezTo>
                    <a:pt x="8808" y="35866"/>
                    <a:pt x="10933" y="35676"/>
                    <a:pt x="12955" y="35620"/>
                  </a:cubicBezTo>
                  <a:cubicBezTo>
                    <a:pt x="19563" y="35441"/>
                    <a:pt x="26171" y="35156"/>
                    <a:pt x="32779" y="34751"/>
                  </a:cubicBezTo>
                  <a:cubicBezTo>
                    <a:pt x="34779" y="34620"/>
                    <a:pt x="37160" y="34775"/>
                    <a:pt x="38506" y="32977"/>
                  </a:cubicBezTo>
                  <a:cubicBezTo>
                    <a:pt x="39542" y="31584"/>
                    <a:pt x="39684" y="29703"/>
                    <a:pt x="39839" y="28024"/>
                  </a:cubicBezTo>
                  <a:cubicBezTo>
                    <a:pt x="40506" y="20725"/>
                    <a:pt x="40494" y="13058"/>
                    <a:pt x="39613" y="5771"/>
                  </a:cubicBezTo>
                  <a:cubicBezTo>
                    <a:pt x="39351" y="3545"/>
                    <a:pt x="39339" y="1199"/>
                    <a:pt x="36827" y="651"/>
                  </a:cubicBezTo>
                  <a:cubicBezTo>
                    <a:pt x="34532" y="162"/>
                    <a:pt x="32149" y="0"/>
                    <a:pt x="297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TFHE (CGGI)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&lt; 0.1 sec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O(n) per ct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1466573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9"/>
            <p:cNvSpPr txBox="1"/>
            <p:nvPr/>
          </p:nvSpPr>
          <p:spPr>
            <a:xfrm>
              <a:off x="1228779" y="2386488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016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1223309" y="2375988"/>
              <a:ext cx="628339" cy="353056"/>
            </a:xfrm>
            <a:custGeom>
              <a:rect b="b" l="l" r="r" t="t"/>
              <a:pathLst>
                <a:path extrusionOk="0" h="9368" w="19289">
                  <a:moveTo>
                    <a:pt x="6686" y="0"/>
                  </a:moveTo>
                  <a:cubicBezTo>
                    <a:pt x="5883" y="0"/>
                    <a:pt x="5079" y="5"/>
                    <a:pt x="4275" y="15"/>
                  </a:cubicBezTo>
                  <a:cubicBezTo>
                    <a:pt x="3704" y="27"/>
                    <a:pt x="3144" y="38"/>
                    <a:pt x="2572" y="50"/>
                  </a:cubicBezTo>
                  <a:cubicBezTo>
                    <a:pt x="465" y="98"/>
                    <a:pt x="1" y="2682"/>
                    <a:pt x="1203" y="3765"/>
                  </a:cubicBezTo>
                  <a:cubicBezTo>
                    <a:pt x="489" y="4968"/>
                    <a:pt x="1287" y="7051"/>
                    <a:pt x="3001" y="7075"/>
                  </a:cubicBezTo>
                  <a:cubicBezTo>
                    <a:pt x="3834" y="7087"/>
                    <a:pt x="4680" y="7099"/>
                    <a:pt x="5513" y="7111"/>
                  </a:cubicBezTo>
                  <a:cubicBezTo>
                    <a:pt x="5561" y="7266"/>
                    <a:pt x="5632" y="7408"/>
                    <a:pt x="5728" y="7539"/>
                  </a:cubicBezTo>
                  <a:cubicBezTo>
                    <a:pt x="5942" y="7837"/>
                    <a:pt x="6156" y="8147"/>
                    <a:pt x="6371" y="8444"/>
                  </a:cubicBezTo>
                  <a:cubicBezTo>
                    <a:pt x="6835" y="9097"/>
                    <a:pt x="7486" y="9367"/>
                    <a:pt x="8129" y="9367"/>
                  </a:cubicBezTo>
                  <a:cubicBezTo>
                    <a:pt x="9035" y="9367"/>
                    <a:pt x="9925" y="8829"/>
                    <a:pt x="10252" y="8063"/>
                  </a:cubicBezTo>
                  <a:cubicBezTo>
                    <a:pt x="11538" y="7825"/>
                    <a:pt x="12836" y="7623"/>
                    <a:pt x="14133" y="7480"/>
                  </a:cubicBezTo>
                  <a:cubicBezTo>
                    <a:pt x="15515" y="7325"/>
                    <a:pt x="16348" y="6015"/>
                    <a:pt x="16181" y="4884"/>
                  </a:cubicBezTo>
                  <a:cubicBezTo>
                    <a:pt x="16967" y="4599"/>
                    <a:pt x="17681" y="4146"/>
                    <a:pt x="18253" y="3396"/>
                  </a:cubicBezTo>
                  <a:cubicBezTo>
                    <a:pt x="19289" y="2039"/>
                    <a:pt x="17860" y="312"/>
                    <a:pt x="16443" y="241"/>
                  </a:cubicBezTo>
                  <a:cubicBezTo>
                    <a:pt x="13187" y="79"/>
                    <a:pt x="9939" y="0"/>
                    <a:pt x="66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9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of (batched) binary gate bootstrapping</a:t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-125" y="2800592"/>
            <a:ext cx="9144246" cy="66404"/>
          </a:xfrm>
          <a:custGeom>
            <a:rect b="b" l="l" r="r" t="t"/>
            <a:pathLst>
              <a:path extrusionOk="0" h="2080" w="286429">
                <a:moveTo>
                  <a:pt x="201954" y="0"/>
                </a:moveTo>
                <a:cubicBezTo>
                  <a:pt x="189868" y="0"/>
                  <a:pt x="178739" y="11"/>
                  <a:pt x="169950" y="32"/>
                </a:cubicBezTo>
                <a:cubicBezTo>
                  <a:pt x="140220" y="103"/>
                  <a:pt x="110490" y="306"/>
                  <a:pt x="80760" y="627"/>
                </a:cubicBezTo>
                <a:cubicBezTo>
                  <a:pt x="64032" y="806"/>
                  <a:pt x="17229" y="1032"/>
                  <a:pt x="512" y="1294"/>
                </a:cubicBezTo>
                <a:cubicBezTo>
                  <a:pt x="4" y="1306"/>
                  <a:pt x="0" y="2080"/>
                  <a:pt x="501" y="2080"/>
                </a:cubicBezTo>
                <a:cubicBezTo>
                  <a:pt x="504" y="2080"/>
                  <a:pt x="508" y="2080"/>
                  <a:pt x="512" y="2080"/>
                </a:cubicBezTo>
                <a:cubicBezTo>
                  <a:pt x="30242" y="1616"/>
                  <a:pt x="90047" y="1270"/>
                  <a:pt x="119777" y="1056"/>
                </a:cubicBezTo>
                <a:cubicBezTo>
                  <a:pt x="145080" y="874"/>
                  <a:pt x="170384" y="786"/>
                  <a:pt x="195687" y="786"/>
                </a:cubicBezTo>
                <a:cubicBezTo>
                  <a:pt x="200114" y="786"/>
                  <a:pt x="204540" y="789"/>
                  <a:pt x="208967" y="794"/>
                </a:cubicBezTo>
                <a:cubicBezTo>
                  <a:pt x="225683" y="806"/>
                  <a:pt x="269200" y="877"/>
                  <a:pt x="285917" y="973"/>
                </a:cubicBezTo>
                <a:cubicBezTo>
                  <a:pt x="286429" y="973"/>
                  <a:pt x="286429" y="187"/>
                  <a:pt x="285917" y="187"/>
                </a:cubicBezTo>
                <a:cubicBezTo>
                  <a:pt x="264976" y="61"/>
                  <a:pt x="230750" y="0"/>
                  <a:pt x="201954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19"/>
          <p:cNvGrpSpPr/>
          <p:nvPr/>
        </p:nvGrpSpPr>
        <p:grpSpPr>
          <a:xfrm>
            <a:off x="398100" y="1460426"/>
            <a:ext cx="906119" cy="1442461"/>
            <a:chOff x="1084425" y="1462176"/>
            <a:chExt cx="906119" cy="1442461"/>
          </a:xfrm>
        </p:grpSpPr>
        <p:sp>
          <p:nvSpPr>
            <p:cNvPr id="131" name="Google Shape;131;p19"/>
            <p:cNvSpPr/>
            <p:nvPr/>
          </p:nvSpPr>
          <p:spPr>
            <a:xfrm>
              <a:off x="1084425" y="1462176"/>
              <a:ext cx="906119" cy="880087"/>
            </a:xfrm>
            <a:custGeom>
              <a:rect b="b" l="l" r="r" t="t"/>
              <a:pathLst>
                <a:path extrusionOk="0" h="35867" w="40506">
                  <a:moveTo>
                    <a:pt x="28999" y="919"/>
                  </a:moveTo>
                  <a:cubicBezTo>
                    <a:pt x="30501" y="919"/>
                    <a:pt x="32005" y="959"/>
                    <a:pt x="33517" y="1056"/>
                  </a:cubicBezTo>
                  <a:cubicBezTo>
                    <a:pt x="34708" y="1140"/>
                    <a:pt x="37137" y="985"/>
                    <a:pt x="37982" y="1997"/>
                  </a:cubicBezTo>
                  <a:cubicBezTo>
                    <a:pt x="38446" y="2568"/>
                    <a:pt x="38518" y="3723"/>
                    <a:pt x="38637" y="4414"/>
                  </a:cubicBezTo>
                  <a:cubicBezTo>
                    <a:pt x="39661" y="10522"/>
                    <a:pt x="39518" y="16987"/>
                    <a:pt x="39327" y="23154"/>
                  </a:cubicBezTo>
                  <a:cubicBezTo>
                    <a:pt x="39244" y="25869"/>
                    <a:pt x="39637" y="30691"/>
                    <a:pt x="37637" y="32798"/>
                  </a:cubicBezTo>
                  <a:cubicBezTo>
                    <a:pt x="36517" y="33989"/>
                    <a:pt x="34624" y="33846"/>
                    <a:pt x="33124" y="33941"/>
                  </a:cubicBezTo>
                  <a:cubicBezTo>
                    <a:pt x="31850" y="34025"/>
                    <a:pt x="30576" y="34096"/>
                    <a:pt x="29302" y="34167"/>
                  </a:cubicBezTo>
                  <a:cubicBezTo>
                    <a:pt x="26397" y="34322"/>
                    <a:pt x="23504" y="34465"/>
                    <a:pt x="20611" y="34584"/>
                  </a:cubicBezTo>
                  <a:cubicBezTo>
                    <a:pt x="18051" y="34679"/>
                    <a:pt x="15503" y="34763"/>
                    <a:pt x="12955" y="34834"/>
                  </a:cubicBezTo>
                  <a:cubicBezTo>
                    <a:pt x="10860" y="34887"/>
                    <a:pt x="8707" y="35045"/>
                    <a:pt x="6587" y="35045"/>
                  </a:cubicBezTo>
                  <a:cubicBezTo>
                    <a:pt x="5851" y="35045"/>
                    <a:pt x="5119" y="35026"/>
                    <a:pt x="4394" y="34977"/>
                  </a:cubicBezTo>
                  <a:cubicBezTo>
                    <a:pt x="2966" y="34882"/>
                    <a:pt x="1715" y="34536"/>
                    <a:pt x="1299" y="32941"/>
                  </a:cubicBezTo>
                  <a:cubicBezTo>
                    <a:pt x="953" y="31596"/>
                    <a:pt x="1061" y="29964"/>
                    <a:pt x="1001" y="28583"/>
                  </a:cubicBezTo>
                  <a:cubicBezTo>
                    <a:pt x="882" y="25881"/>
                    <a:pt x="834" y="23166"/>
                    <a:pt x="858" y="20463"/>
                  </a:cubicBezTo>
                  <a:cubicBezTo>
                    <a:pt x="882" y="17296"/>
                    <a:pt x="1013" y="14141"/>
                    <a:pt x="1239" y="10986"/>
                  </a:cubicBezTo>
                  <a:cubicBezTo>
                    <a:pt x="1334" y="9641"/>
                    <a:pt x="1454" y="8283"/>
                    <a:pt x="1584" y="6938"/>
                  </a:cubicBezTo>
                  <a:cubicBezTo>
                    <a:pt x="1751" y="5223"/>
                    <a:pt x="1632" y="2723"/>
                    <a:pt x="3275" y="1640"/>
                  </a:cubicBezTo>
                  <a:cubicBezTo>
                    <a:pt x="4253" y="1007"/>
                    <a:pt x="5518" y="973"/>
                    <a:pt x="6683" y="973"/>
                  </a:cubicBezTo>
                  <a:cubicBezTo>
                    <a:pt x="6822" y="973"/>
                    <a:pt x="6960" y="974"/>
                    <a:pt x="7096" y="974"/>
                  </a:cubicBezTo>
                  <a:cubicBezTo>
                    <a:pt x="7193" y="974"/>
                    <a:pt x="7288" y="974"/>
                    <a:pt x="7383" y="973"/>
                  </a:cubicBezTo>
                  <a:cubicBezTo>
                    <a:pt x="8067" y="967"/>
                    <a:pt x="8752" y="964"/>
                    <a:pt x="9438" y="964"/>
                  </a:cubicBezTo>
                  <a:cubicBezTo>
                    <a:pt x="10124" y="964"/>
                    <a:pt x="10812" y="967"/>
                    <a:pt x="11502" y="973"/>
                  </a:cubicBezTo>
                  <a:cubicBezTo>
                    <a:pt x="14543" y="1007"/>
                    <a:pt x="17594" y="1084"/>
                    <a:pt x="20646" y="1215"/>
                  </a:cubicBezTo>
                  <a:lnTo>
                    <a:pt x="20646" y="1215"/>
                  </a:lnTo>
                  <a:cubicBezTo>
                    <a:pt x="20672" y="1220"/>
                    <a:pt x="20701" y="1223"/>
                    <a:pt x="20731" y="1223"/>
                  </a:cubicBezTo>
                  <a:cubicBezTo>
                    <a:pt x="20738" y="1223"/>
                    <a:pt x="20746" y="1223"/>
                    <a:pt x="20754" y="1223"/>
                  </a:cubicBezTo>
                  <a:cubicBezTo>
                    <a:pt x="20764" y="1222"/>
                    <a:pt x="20774" y="1222"/>
                    <a:pt x="20785" y="1221"/>
                  </a:cubicBezTo>
                  <a:lnTo>
                    <a:pt x="20785" y="1221"/>
                  </a:lnTo>
                  <a:cubicBezTo>
                    <a:pt x="20889" y="1225"/>
                    <a:pt x="20994" y="1230"/>
                    <a:pt x="21099" y="1235"/>
                  </a:cubicBezTo>
                  <a:cubicBezTo>
                    <a:pt x="21106" y="1235"/>
                    <a:pt x="21114" y="1235"/>
                    <a:pt x="21121" y="1235"/>
                  </a:cubicBezTo>
                  <a:cubicBezTo>
                    <a:pt x="21192" y="1235"/>
                    <a:pt x="21252" y="1218"/>
                    <a:pt x="21302" y="1190"/>
                  </a:cubicBezTo>
                  <a:lnTo>
                    <a:pt x="21302" y="1190"/>
                  </a:lnTo>
                  <a:cubicBezTo>
                    <a:pt x="23879" y="1036"/>
                    <a:pt x="26436" y="919"/>
                    <a:pt x="28999" y="919"/>
                  </a:cubicBezTo>
                  <a:close/>
                  <a:moveTo>
                    <a:pt x="29752" y="0"/>
                  </a:moveTo>
                  <a:cubicBezTo>
                    <a:pt x="26735" y="0"/>
                    <a:pt x="23696" y="256"/>
                    <a:pt x="20781" y="435"/>
                  </a:cubicBezTo>
                  <a:lnTo>
                    <a:pt x="20781" y="435"/>
                  </a:lnTo>
                  <a:cubicBezTo>
                    <a:pt x="17576" y="300"/>
                    <a:pt x="14361" y="210"/>
                    <a:pt x="11157" y="187"/>
                  </a:cubicBezTo>
                  <a:cubicBezTo>
                    <a:pt x="9974" y="181"/>
                    <a:pt x="8660" y="72"/>
                    <a:pt x="7357" y="72"/>
                  </a:cubicBezTo>
                  <a:cubicBezTo>
                    <a:pt x="6037" y="72"/>
                    <a:pt x="4729" y="184"/>
                    <a:pt x="3585" y="628"/>
                  </a:cubicBezTo>
                  <a:cubicBezTo>
                    <a:pt x="1704" y="1366"/>
                    <a:pt x="1239" y="3080"/>
                    <a:pt x="1013" y="4926"/>
                  </a:cubicBezTo>
                  <a:cubicBezTo>
                    <a:pt x="632" y="8057"/>
                    <a:pt x="406" y="11212"/>
                    <a:pt x="251" y="14367"/>
                  </a:cubicBezTo>
                  <a:cubicBezTo>
                    <a:pt x="96" y="17522"/>
                    <a:pt x="37" y="20690"/>
                    <a:pt x="72" y="23845"/>
                  </a:cubicBezTo>
                  <a:cubicBezTo>
                    <a:pt x="120" y="26797"/>
                    <a:pt x="1" y="29964"/>
                    <a:pt x="501" y="32882"/>
                  </a:cubicBezTo>
                  <a:cubicBezTo>
                    <a:pt x="811" y="34620"/>
                    <a:pt x="2001" y="35477"/>
                    <a:pt x="3704" y="35691"/>
                  </a:cubicBezTo>
                  <a:cubicBezTo>
                    <a:pt x="4690" y="35820"/>
                    <a:pt x="5701" y="35866"/>
                    <a:pt x="6722" y="35866"/>
                  </a:cubicBezTo>
                  <a:cubicBezTo>
                    <a:pt x="8808" y="35866"/>
                    <a:pt x="10933" y="35676"/>
                    <a:pt x="12955" y="35620"/>
                  </a:cubicBezTo>
                  <a:cubicBezTo>
                    <a:pt x="19563" y="35441"/>
                    <a:pt x="26171" y="35156"/>
                    <a:pt x="32779" y="34751"/>
                  </a:cubicBezTo>
                  <a:cubicBezTo>
                    <a:pt x="34779" y="34620"/>
                    <a:pt x="37160" y="34775"/>
                    <a:pt x="38506" y="32977"/>
                  </a:cubicBezTo>
                  <a:cubicBezTo>
                    <a:pt x="39542" y="31584"/>
                    <a:pt x="39684" y="29703"/>
                    <a:pt x="39839" y="28024"/>
                  </a:cubicBezTo>
                  <a:cubicBezTo>
                    <a:pt x="40506" y="20725"/>
                    <a:pt x="40494" y="13058"/>
                    <a:pt x="39613" y="5771"/>
                  </a:cubicBezTo>
                  <a:cubicBezTo>
                    <a:pt x="39351" y="3545"/>
                    <a:pt x="39339" y="1199"/>
                    <a:pt x="36827" y="651"/>
                  </a:cubicBezTo>
                  <a:cubicBezTo>
                    <a:pt x="34532" y="162"/>
                    <a:pt x="32149" y="0"/>
                    <a:pt x="297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FHEW (DM)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&lt; 1 sec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˜O(n) per ct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223309" y="2375988"/>
              <a:ext cx="628339" cy="353056"/>
            </a:xfrm>
            <a:custGeom>
              <a:rect b="b" l="l" r="r" t="t"/>
              <a:pathLst>
                <a:path extrusionOk="0" h="9368" w="19289">
                  <a:moveTo>
                    <a:pt x="6686" y="0"/>
                  </a:moveTo>
                  <a:cubicBezTo>
                    <a:pt x="5883" y="0"/>
                    <a:pt x="5079" y="5"/>
                    <a:pt x="4275" y="15"/>
                  </a:cubicBezTo>
                  <a:cubicBezTo>
                    <a:pt x="3704" y="27"/>
                    <a:pt x="3144" y="38"/>
                    <a:pt x="2572" y="50"/>
                  </a:cubicBezTo>
                  <a:cubicBezTo>
                    <a:pt x="465" y="98"/>
                    <a:pt x="1" y="2682"/>
                    <a:pt x="1203" y="3765"/>
                  </a:cubicBezTo>
                  <a:cubicBezTo>
                    <a:pt x="489" y="4968"/>
                    <a:pt x="1287" y="7051"/>
                    <a:pt x="3001" y="7075"/>
                  </a:cubicBezTo>
                  <a:cubicBezTo>
                    <a:pt x="3834" y="7087"/>
                    <a:pt x="4680" y="7099"/>
                    <a:pt x="5513" y="7111"/>
                  </a:cubicBezTo>
                  <a:cubicBezTo>
                    <a:pt x="5561" y="7266"/>
                    <a:pt x="5632" y="7408"/>
                    <a:pt x="5728" y="7539"/>
                  </a:cubicBezTo>
                  <a:cubicBezTo>
                    <a:pt x="5942" y="7837"/>
                    <a:pt x="6156" y="8147"/>
                    <a:pt x="6371" y="8444"/>
                  </a:cubicBezTo>
                  <a:cubicBezTo>
                    <a:pt x="6835" y="9097"/>
                    <a:pt x="7486" y="9367"/>
                    <a:pt x="8129" y="9367"/>
                  </a:cubicBezTo>
                  <a:cubicBezTo>
                    <a:pt x="9035" y="9367"/>
                    <a:pt x="9925" y="8829"/>
                    <a:pt x="10252" y="8063"/>
                  </a:cubicBezTo>
                  <a:cubicBezTo>
                    <a:pt x="11538" y="7825"/>
                    <a:pt x="12836" y="7623"/>
                    <a:pt x="14133" y="7480"/>
                  </a:cubicBezTo>
                  <a:cubicBezTo>
                    <a:pt x="15515" y="7325"/>
                    <a:pt x="16348" y="6015"/>
                    <a:pt x="16181" y="4884"/>
                  </a:cubicBezTo>
                  <a:cubicBezTo>
                    <a:pt x="16967" y="4599"/>
                    <a:pt x="17681" y="4146"/>
                    <a:pt x="18253" y="3396"/>
                  </a:cubicBezTo>
                  <a:cubicBezTo>
                    <a:pt x="19289" y="2039"/>
                    <a:pt x="17860" y="312"/>
                    <a:pt x="16443" y="241"/>
                  </a:cubicBezTo>
                  <a:cubicBezTo>
                    <a:pt x="13187" y="79"/>
                    <a:pt x="9939" y="0"/>
                    <a:pt x="66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466573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1228779" y="2386488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2014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35" name="Google Shape;135;p19"/>
          <p:cNvGrpSpPr/>
          <p:nvPr/>
        </p:nvGrpSpPr>
        <p:grpSpPr>
          <a:xfrm>
            <a:off x="2060925" y="2761076"/>
            <a:ext cx="1475082" cy="1413752"/>
            <a:chOff x="2187200" y="2762826"/>
            <a:chExt cx="1475082" cy="1413752"/>
          </a:xfrm>
        </p:grpSpPr>
        <p:sp>
          <p:nvSpPr>
            <p:cNvPr id="136" name="Google Shape;136;p19"/>
            <p:cNvSpPr/>
            <p:nvPr/>
          </p:nvSpPr>
          <p:spPr>
            <a:xfrm>
              <a:off x="2565543" y="2966524"/>
              <a:ext cx="696125" cy="353039"/>
            </a:xfrm>
            <a:custGeom>
              <a:rect b="b" l="l" r="r" t="t"/>
              <a:pathLst>
                <a:path extrusionOk="0" h="9296" w="21805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2842725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9"/>
            <p:cNvSpPr txBox="1"/>
            <p:nvPr/>
          </p:nvSpPr>
          <p:spPr>
            <a:xfrm>
              <a:off x="2604905" y="301667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2018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2187200" y="3373875"/>
              <a:ext cx="1475082" cy="802702"/>
            </a:xfrm>
            <a:custGeom>
              <a:rect b="b" l="l" r="r" t="t"/>
              <a:pathLst>
                <a:path extrusionOk="0" h="30521" w="34041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MS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O(3</a:t>
              </a:r>
              <a:r>
                <a:rPr baseline="30000"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ε</a:t>
              </a: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</a:t>
              </a:r>
              <a:r>
                <a:rPr baseline="30000"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1/ε</a:t>
              </a: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 per ct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0" name="Google Shape;140;p19"/>
          <p:cNvSpPr txBox="1"/>
          <p:nvPr/>
        </p:nvSpPr>
        <p:spPr>
          <a:xfrm>
            <a:off x="1596404" y="2378763"/>
            <a:ext cx="617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2016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1" name="Google Shape;141;p19"/>
          <p:cNvGrpSpPr/>
          <p:nvPr/>
        </p:nvGrpSpPr>
        <p:grpSpPr>
          <a:xfrm>
            <a:off x="4073975" y="1452888"/>
            <a:ext cx="906119" cy="1442457"/>
            <a:chOff x="1084413" y="1462179"/>
            <a:chExt cx="906119" cy="1442457"/>
          </a:xfrm>
        </p:grpSpPr>
        <p:sp>
          <p:nvSpPr>
            <p:cNvPr id="142" name="Google Shape;142;p19"/>
            <p:cNvSpPr/>
            <p:nvPr/>
          </p:nvSpPr>
          <p:spPr>
            <a:xfrm>
              <a:off x="1084413" y="1462179"/>
              <a:ext cx="906119" cy="880087"/>
            </a:xfrm>
            <a:custGeom>
              <a:rect b="b" l="l" r="r" t="t"/>
              <a:pathLst>
                <a:path extrusionOk="0" h="35867" w="40506">
                  <a:moveTo>
                    <a:pt x="28999" y="919"/>
                  </a:moveTo>
                  <a:cubicBezTo>
                    <a:pt x="30501" y="919"/>
                    <a:pt x="32005" y="959"/>
                    <a:pt x="33517" y="1056"/>
                  </a:cubicBezTo>
                  <a:cubicBezTo>
                    <a:pt x="34708" y="1140"/>
                    <a:pt x="37137" y="985"/>
                    <a:pt x="37982" y="1997"/>
                  </a:cubicBezTo>
                  <a:cubicBezTo>
                    <a:pt x="38446" y="2568"/>
                    <a:pt x="38518" y="3723"/>
                    <a:pt x="38637" y="4414"/>
                  </a:cubicBezTo>
                  <a:cubicBezTo>
                    <a:pt x="39661" y="10522"/>
                    <a:pt x="39518" y="16987"/>
                    <a:pt x="39327" y="23154"/>
                  </a:cubicBezTo>
                  <a:cubicBezTo>
                    <a:pt x="39244" y="25869"/>
                    <a:pt x="39637" y="30691"/>
                    <a:pt x="37637" y="32798"/>
                  </a:cubicBezTo>
                  <a:cubicBezTo>
                    <a:pt x="36517" y="33989"/>
                    <a:pt x="34624" y="33846"/>
                    <a:pt x="33124" y="33941"/>
                  </a:cubicBezTo>
                  <a:cubicBezTo>
                    <a:pt x="31850" y="34025"/>
                    <a:pt x="30576" y="34096"/>
                    <a:pt x="29302" y="34167"/>
                  </a:cubicBezTo>
                  <a:cubicBezTo>
                    <a:pt x="26397" y="34322"/>
                    <a:pt x="23504" y="34465"/>
                    <a:pt x="20611" y="34584"/>
                  </a:cubicBezTo>
                  <a:cubicBezTo>
                    <a:pt x="18051" y="34679"/>
                    <a:pt x="15503" y="34763"/>
                    <a:pt x="12955" y="34834"/>
                  </a:cubicBezTo>
                  <a:cubicBezTo>
                    <a:pt x="10860" y="34887"/>
                    <a:pt x="8707" y="35045"/>
                    <a:pt x="6587" y="35045"/>
                  </a:cubicBezTo>
                  <a:cubicBezTo>
                    <a:pt x="5851" y="35045"/>
                    <a:pt x="5119" y="35026"/>
                    <a:pt x="4394" y="34977"/>
                  </a:cubicBezTo>
                  <a:cubicBezTo>
                    <a:pt x="2966" y="34882"/>
                    <a:pt x="1715" y="34536"/>
                    <a:pt x="1299" y="32941"/>
                  </a:cubicBezTo>
                  <a:cubicBezTo>
                    <a:pt x="953" y="31596"/>
                    <a:pt x="1061" y="29964"/>
                    <a:pt x="1001" y="28583"/>
                  </a:cubicBezTo>
                  <a:cubicBezTo>
                    <a:pt x="882" y="25881"/>
                    <a:pt x="834" y="23166"/>
                    <a:pt x="858" y="20463"/>
                  </a:cubicBezTo>
                  <a:cubicBezTo>
                    <a:pt x="882" y="17296"/>
                    <a:pt x="1013" y="14141"/>
                    <a:pt x="1239" y="10986"/>
                  </a:cubicBezTo>
                  <a:cubicBezTo>
                    <a:pt x="1334" y="9641"/>
                    <a:pt x="1454" y="8283"/>
                    <a:pt x="1584" y="6938"/>
                  </a:cubicBezTo>
                  <a:cubicBezTo>
                    <a:pt x="1751" y="5223"/>
                    <a:pt x="1632" y="2723"/>
                    <a:pt x="3275" y="1640"/>
                  </a:cubicBezTo>
                  <a:cubicBezTo>
                    <a:pt x="4253" y="1007"/>
                    <a:pt x="5518" y="973"/>
                    <a:pt x="6683" y="973"/>
                  </a:cubicBezTo>
                  <a:cubicBezTo>
                    <a:pt x="6822" y="973"/>
                    <a:pt x="6960" y="974"/>
                    <a:pt x="7096" y="974"/>
                  </a:cubicBezTo>
                  <a:cubicBezTo>
                    <a:pt x="7193" y="974"/>
                    <a:pt x="7288" y="974"/>
                    <a:pt x="7383" y="973"/>
                  </a:cubicBezTo>
                  <a:cubicBezTo>
                    <a:pt x="8067" y="967"/>
                    <a:pt x="8752" y="964"/>
                    <a:pt x="9438" y="964"/>
                  </a:cubicBezTo>
                  <a:cubicBezTo>
                    <a:pt x="10124" y="964"/>
                    <a:pt x="10812" y="967"/>
                    <a:pt x="11502" y="973"/>
                  </a:cubicBezTo>
                  <a:cubicBezTo>
                    <a:pt x="14543" y="1007"/>
                    <a:pt x="17594" y="1084"/>
                    <a:pt x="20646" y="1215"/>
                  </a:cubicBezTo>
                  <a:lnTo>
                    <a:pt x="20646" y="1215"/>
                  </a:lnTo>
                  <a:cubicBezTo>
                    <a:pt x="20672" y="1220"/>
                    <a:pt x="20701" y="1223"/>
                    <a:pt x="20731" y="1223"/>
                  </a:cubicBezTo>
                  <a:cubicBezTo>
                    <a:pt x="20738" y="1223"/>
                    <a:pt x="20746" y="1223"/>
                    <a:pt x="20754" y="1223"/>
                  </a:cubicBezTo>
                  <a:cubicBezTo>
                    <a:pt x="20764" y="1222"/>
                    <a:pt x="20774" y="1222"/>
                    <a:pt x="20785" y="1221"/>
                  </a:cubicBezTo>
                  <a:lnTo>
                    <a:pt x="20785" y="1221"/>
                  </a:lnTo>
                  <a:cubicBezTo>
                    <a:pt x="20889" y="1225"/>
                    <a:pt x="20994" y="1230"/>
                    <a:pt x="21099" y="1235"/>
                  </a:cubicBezTo>
                  <a:cubicBezTo>
                    <a:pt x="21106" y="1235"/>
                    <a:pt x="21114" y="1235"/>
                    <a:pt x="21121" y="1235"/>
                  </a:cubicBezTo>
                  <a:cubicBezTo>
                    <a:pt x="21192" y="1235"/>
                    <a:pt x="21252" y="1218"/>
                    <a:pt x="21302" y="1190"/>
                  </a:cubicBezTo>
                  <a:lnTo>
                    <a:pt x="21302" y="1190"/>
                  </a:lnTo>
                  <a:cubicBezTo>
                    <a:pt x="23879" y="1036"/>
                    <a:pt x="26436" y="919"/>
                    <a:pt x="28999" y="919"/>
                  </a:cubicBezTo>
                  <a:close/>
                  <a:moveTo>
                    <a:pt x="29752" y="0"/>
                  </a:moveTo>
                  <a:cubicBezTo>
                    <a:pt x="26735" y="0"/>
                    <a:pt x="23696" y="256"/>
                    <a:pt x="20781" y="435"/>
                  </a:cubicBezTo>
                  <a:lnTo>
                    <a:pt x="20781" y="435"/>
                  </a:lnTo>
                  <a:cubicBezTo>
                    <a:pt x="17576" y="300"/>
                    <a:pt x="14361" y="210"/>
                    <a:pt x="11157" y="187"/>
                  </a:cubicBezTo>
                  <a:cubicBezTo>
                    <a:pt x="9974" y="181"/>
                    <a:pt x="8660" y="72"/>
                    <a:pt x="7357" y="72"/>
                  </a:cubicBezTo>
                  <a:cubicBezTo>
                    <a:pt x="6037" y="72"/>
                    <a:pt x="4729" y="184"/>
                    <a:pt x="3585" y="628"/>
                  </a:cubicBezTo>
                  <a:cubicBezTo>
                    <a:pt x="1704" y="1366"/>
                    <a:pt x="1239" y="3080"/>
                    <a:pt x="1013" y="4926"/>
                  </a:cubicBezTo>
                  <a:cubicBezTo>
                    <a:pt x="632" y="8057"/>
                    <a:pt x="406" y="11212"/>
                    <a:pt x="251" y="14367"/>
                  </a:cubicBezTo>
                  <a:cubicBezTo>
                    <a:pt x="96" y="17522"/>
                    <a:pt x="37" y="20690"/>
                    <a:pt x="72" y="23845"/>
                  </a:cubicBezTo>
                  <a:cubicBezTo>
                    <a:pt x="120" y="26797"/>
                    <a:pt x="1" y="29964"/>
                    <a:pt x="501" y="32882"/>
                  </a:cubicBezTo>
                  <a:cubicBezTo>
                    <a:pt x="811" y="34620"/>
                    <a:pt x="2001" y="35477"/>
                    <a:pt x="3704" y="35691"/>
                  </a:cubicBezTo>
                  <a:cubicBezTo>
                    <a:pt x="4690" y="35820"/>
                    <a:pt x="5701" y="35866"/>
                    <a:pt x="6722" y="35866"/>
                  </a:cubicBezTo>
                  <a:cubicBezTo>
                    <a:pt x="8808" y="35866"/>
                    <a:pt x="10933" y="35676"/>
                    <a:pt x="12955" y="35620"/>
                  </a:cubicBezTo>
                  <a:cubicBezTo>
                    <a:pt x="19563" y="35441"/>
                    <a:pt x="26171" y="35156"/>
                    <a:pt x="32779" y="34751"/>
                  </a:cubicBezTo>
                  <a:cubicBezTo>
                    <a:pt x="34779" y="34620"/>
                    <a:pt x="37160" y="34775"/>
                    <a:pt x="38506" y="32977"/>
                  </a:cubicBezTo>
                  <a:cubicBezTo>
                    <a:pt x="39542" y="31584"/>
                    <a:pt x="39684" y="29703"/>
                    <a:pt x="39839" y="28024"/>
                  </a:cubicBezTo>
                  <a:cubicBezTo>
                    <a:pt x="40506" y="20725"/>
                    <a:pt x="40494" y="13058"/>
                    <a:pt x="39613" y="5771"/>
                  </a:cubicBezTo>
                  <a:cubicBezTo>
                    <a:pt x="39351" y="3545"/>
                    <a:pt x="39339" y="1199"/>
                    <a:pt x="36827" y="651"/>
                  </a:cubicBezTo>
                  <a:cubicBezTo>
                    <a:pt x="34532" y="162"/>
                    <a:pt x="32149" y="0"/>
                    <a:pt x="297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LMKCDEY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&lt; 0.1 sec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O(n) per ct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1466573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9"/>
            <p:cNvSpPr txBox="1"/>
            <p:nvPr/>
          </p:nvSpPr>
          <p:spPr>
            <a:xfrm>
              <a:off x="1228779" y="2386488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2016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1223309" y="2375988"/>
              <a:ext cx="628339" cy="353056"/>
            </a:xfrm>
            <a:custGeom>
              <a:rect b="b" l="l" r="r" t="t"/>
              <a:pathLst>
                <a:path extrusionOk="0" h="9368" w="19289">
                  <a:moveTo>
                    <a:pt x="6686" y="0"/>
                  </a:moveTo>
                  <a:cubicBezTo>
                    <a:pt x="5883" y="0"/>
                    <a:pt x="5079" y="5"/>
                    <a:pt x="4275" y="15"/>
                  </a:cubicBezTo>
                  <a:cubicBezTo>
                    <a:pt x="3704" y="27"/>
                    <a:pt x="3144" y="38"/>
                    <a:pt x="2572" y="50"/>
                  </a:cubicBezTo>
                  <a:cubicBezTo>
                    <a:pt x="465" y="98"/>
                    <a:pt x="1" y="2682"/>
                    <a:pt x="1203" y="3765"/>
                  </a:cubicBezTo>
                  <a:cubicBezTo>
                    <a:pt x="489" y="4968"/>
                    <a:pt x="1287" y="7051"/>
                    <a:pt x="3001" y="7075"/>
                  </a:cubicBezTo>
                  <a:cubicBezTo>
                    <a:pt x="3834" y="7087"/>
                    <a:pt x="4680" y="7099"/>
                    <a:pt x="5513" y="7111"/>
                  </a:cubicBezTo>
                  <a:cubicBezTo>
                    <a:pt x="5561" y="7266"/>
                    <a:pt x="5632" y="7408"/>
                    <a:pt x="5728" y="7539"/>
                  </a:cubicBezTo>
                  <a:cubicBezTo>
                    <a:pt x="5942" y="7837"/>
                    <a:pt x="6156" y="8147"/>
                    <a:pt x="6371" y="8444"/>
                  </a:cubicBezTo>
                  <a:cubicBezTo>
                    <a:pt x="6835" y="9097"/>
                    <a:pt x="7486" y="9367"/>
                    <a:pt x="8129" y="9367"/>
                  </a:cubicBezTo>
                  <a:cubicBezTo>
                    <a:pt x="9035" y="9367"/>
                    <a:pt x="9925" y="8829"/>
                    <a:pt x="10252" y="8063"/>
                  </a:cubicBezTo>
                  <a:cubicBezTo>
                    <a:pt x="11538" y="7825"/>
                    <a:pt x="12836" y="7623"/>
                    <a:pt x="14133" y="7480"/>
                  </a:cubicBezTo>
                  <a:cubicBezTo>
                    <a:pt x="15515" y="7325"/>
                    <a:pt x="16348" y="6015"/>
                    <a:pt x="16181" y="4884"/>
                  </a:cubicBezTo>
                  <a:cubicBezTo>
                    <a:pt x="16967" y="4599"/>
                    <a:pt x="17681" y="4146"/>
                    <a:pt x="18253" y="3396"/>
                  </a:cubicBezTo>
                  <a:cubicBezTo>
                    <a:pt x="19289" y="2039"/>
                    <a:pt x="17860" y="312"/>
                    <a:pt x="16443" y="241"/>
                  </a:cubicBezTo>
                  <a:cubicBezTo>
                    <a:pt x="13187" y="79"/>
                    <a:pt x="9939" y="0"/>
                    <a:pt x="66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19"/>
          <p:cNvSpPr txBox="1"/>
          <p:nvPr/>
        </p:nvSpPr>
        <p:spPr>
          <a:xfrm>
            <a:off x="4218329" y="2371221"/>
            <a:ext cx="6174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2022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7" name="Google Shape;147;p19"/>
          <p:cNvGrpSpPr/>
          <p:nvPr/>
        </p:nvGrpSpPr>
        <p:grpSpPr>
          <a:xfrm>
            <a:off x="4441525" y="2753534"/>
            <a:ext cx="1475082" cy="1413752"/>
            <a:chOff x="2187200" y="2762826"/>
            <a:chExt cx="1475082" cy="1413752"/>
          </a:xfrm>
        </p:grpSpPr>
        <p:sp>
          <p:nvSpPr>
            <p:cNvPr id="148" name="Google Shape;148;p19"/>
            <p:cNvSpPr/>
            <p:nvPr/>
          </p:nvSpPr>
          <p:spPr>
            <a:xfrm>
              <a:off x="2565543" y="2966524"/>
              <a:ext cx="696125" cy="353039"/>
            </a:xfrm>
            <a:custGeom>
              <a:rect b="b" l="l" r="r" t="t"/>
              <a:pathLst>
                <a:path extrusionOk="0" h="9296" w="21805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2842725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 txBox="1"/>
            <p:nvPr/>
          </p:nvSpPr>
          <p:spPr>
            <a:xfrm>
              <a:off x="2604905" y="301667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2187200" y="3373875"/>
              <a:ext cx="1475082" cy="802702"/>
            </a:xfrm>
            <a:custGeom>
              <a:rect b="b" l="l" r="r" t="t"/>
              <a:pathLst>
                <a:path extrusionOk="0" h="30521" w="34041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GPL &amp; MKMS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O(</a:t>
              </a:r>
              <a:r>
                <a:rPr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εn</a:t>
              </a:r>
              <a:r>
                <a:rPr baseline="30000" lang="en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1/ε</a:t>
              </a: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) per ct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p19"/>
          <p:cNvGrpSpPr/>
          <p:nvPr/>
        </p:nvGrpSpPr>
        <p:grpSpPr>
          <a:xfrm>
            <a:off x="5969375" y="2753534"/>
            <a:ext cx="1475082" cy="1413752"/>
            <a:chOff x="2187200" y="2762826"/>
            <a:chExt cx="1475082" cy="1413752"/>
          </a:xfrm>
        </p:grpSpPr>
        <p:sp>
          <p:nvSpPr>
            <p:cNvPr id="153" name="Google Shape;153;p19"/>
            <p:cNvSpPr/>
            <p:nvPr/>
          </p:nvSpPr>
          <p:spPr>
            <a:xfrm>
              <a:off x="2565543" y="2966524"/>
              <a:ext cx="696125" cy="353039"/>
            </a:xfrm>
            <a:custGeom>
              <a:rect b="b" l="l" r="r" t="t"/>
              <a:pathLst>
                <a:path extrusionOk="0" h="9296" w="21805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2842725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 txBox="1"/>
            <p:nvPr/>
          </p:nvSpPr>
          <p:spPr>
            <a:xfrm>
              <a:off x="2604905" y="301667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2187200" y="3373875"/>
              <a:ext cx="1475082" cy="802702"/>
            </a:xfrm>
            <a:custGeom>
              <a:rect b="b" l="l" r="r" t="t"/>
              <a:pathLst>
                <a:path extrusionOk="0" h="30521" w="34041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LW1 &amp; LW2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˜O(1) per ct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7497225" y="2753534"/>
            <a:ext cx="1475082" cy="1413752"/>
            <a:chOff x="2187200" y="2762826"/>
            <a:chExt cx="1475082" cy="1413752"/>
          </a:xfrm>
        </p:grpSpPr>
        <p:sp>
          <p:nvSpPr>
            <p:cNvPr id="158" name="Google Shape;158;p19"/>
            <p:cNvSpPr/>
            <p:nvPr/>
          </p:nvSpPr>
          <p:spPr>
            <a:xfrm>
              <a:off x="2565543" y="2966524"/>
              <a:ext cx="696125" cy="353039"/>
            </a:xfrm>
            <a:custGeom>
              <a:rect b="b" l="l" r="r" t="t"/>
              <a:pathLst>
                <a:path extrusionOk="0" h="9296" w="21805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842725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2604905" y="301667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2187200" y="3373875"/>
              <a:ext cx="1475082" cy="802702"/>
            </a:xfrm>
            <a:custGeom>
              <a:rect b="b" l="l" r="r" t="t"/>
              <a:pathLst>
                <a:path extrusionOk="0" h="30521" w="34041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Our work</a:t>
              </a:r>
              <a:endParaRPr b="1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&lt; 0.01 sec</a:t>
              </a:r>
              <a:endParaRPr b="1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˜O(1) per ct</a:t>
              </a:r>
              <a:endParaRPr b="1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2" name="Google Shape;162;p19"/>
          <p:cNvSpPr/>
          <p:nvPr/>
        </p:nvSpPr>
        <p:spPr>
          <a:xfrm>
            <a:off x="3429175" y="2556666"/>
            <a:ext cx="342300" cy="42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……</a:t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84537" y="3339925"/>
            <a:ext cx="1617600" cy="834900"/>
          </a:xfrm>
          <a:prstGeom prst="horizontalScroll">
            <a:avLst>
              <a:gd fmla="val 12500" name="adj"/>
            </a:avLst>
          </a:prstGeom>
          <a:solidFill>
            <a:srgbClr val="69E7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Batched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7425962" y="1586025"/>
            <a:ext cx="1617600" cy="834900"/>
          </a:xfrm>
          <a:prstGeom prst="horizontalScroll">
            <a:avLst>
              <a:gd fmla="val 12500" name="adj"/>
            </a:avLst>
          </a:prstGeom>
          <a:solidFill>
            <a:srgbClr val="FCBD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Single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of (batched) functional bootstrapping</a:t>
            </a: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-125" y="2800592"/>
            <a:ext cx="9144246" cy="66404"/>
          </a:xfrm>
          <a:custGeom>
            <a:rect b="b" l="l" r="r" t="t"/>
            <a:pathLst>
              <a:path extrusionOk="0" h="2080" w="286429">
                <a:moveTo>
                  <a:pt x="201954" y="0"/>
                </a:moveTo>
                <a:cubicBezTo>
                  <a:pt x="189868" y="0"/>
                  <a:pt x="178739" y="11"/>
                  <a:pt x="169950" y="32"/>
                </a:cubicBezTo>
                <a:cubicBezTo>
                  <a:pt x="140220" y="103"/>
                  <a:pt x="110490" y="306"/>
                  <a:pt x="80760" y="627"/>
                </a:cubicBezTo>
                <a:cubicBezTo>
                  <a:pt x="64032" y="806"/>
                  <a:pt x="17229" y="1032"/>
                  <a:pt x="512" y="1294"/>
                </a:cubicBezTo>
                <a:cubicBezTo>
                  <a:pt x="4" y="1306"/>
                  <a:pt x="0" y="2080"/>
                  <a:pt x="501" y="2080"/>
                </a:cubicBezTo>
                <a:cubicBezTo>
                  <a:pt x="504" y="2080"/>
                  <a:pt x="508" y="2080"/>
                  <a:pt x="512" y="2080"/>
                </a:cubicBezTo>
                <a:cubicBezTo>
                  <a:pt x="30242" y="1616"/>
                  <a:pt x="90047" y="1270"/>
                  <a:pt x="119777" y="1056"/>
                </a:cubicBezTo>
                <a:cubicBezTo>
                  <a:pt x="145080" y="874"/>
                  <a:pt x="170384" y="786"/>
                  <a:pt x="195687" y="786"/>
                </a:cubicBezTo>
                <a:cubicBezTo>
                  <a:pt x="200114" y="786"/>
                  <a:pt x="204540" y="789"/>
                  <a:pt x="208967" y="794"/>
                </a:cubicBezTo>
                <a:cubicBezTo>
                  <a:pt x="225683" y="806"/>
                  <a:pt x="269200" y="877"/>
                  <a:pt x="285917" y="973"/>
                </a:cubicBezTo>
                <a:cubicBezTo>
                  <a:pt x="286429" y="973"/>
                  <a:pt x="286429" y="187"/>
                  <a:pt x="285917" y="187"/>
                </a:cubicBezTo>
                <a:cubicBezTo>
                  <a:pt x="264976" y="61"/>
                  <a:pt x="230750" y="0"/>
                  <a:pt x="201954" y="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1" name="Google Shape;171;p20"/>
          <p:cNvGrpSpPr/>
          <p:nvPr/>
        </p:nvGrpSpPr>
        <p:grpSpPr>
          <a:xfrm>
            <a:off x="85025" y="1603075"/>
            <a:ext cx="1629050" cy="1299812"/>
            <a:chOff x="771350" y="1604825"/>
            <a:chExt cx="1629050" cy="1299812"/>
          </a:xfrm>
        </p:grpSpPr>
        <p:sp>
          <p:nvSpPr>
            <p:cNvPr id="172" name="Google Shape;172;p20"/>
            <p:cNvSpPr/>
            <p:nvPr/>
          </p:nvSpPr>
          <p:spPr>
            <a:xfrm>
              <a:off x="771350" y="1604825"/>
              <a:ext cx="1629050" cy="737426"/>
            </a:xfrm>
            <a:custGeom>
              <a:rect b="b" l="l" r="r" t="t"/>
              <a:pathLst>
                <a:path extrusionOk="0" h="35867" w="40506">
                  <a:moveTo>
                    <a:pt x="28999" y="919"/>
                  </a:moveTo>
                  <a:cubicBezTo>
                    <a:pt x="30501" y="919"/>
                    <a:pt x="32005" y="959"/>
                    <a:pt x="33517" y="1056"/>
                  </a:cubicBezTo>
                  <a:cubicBezTo>
                    <a:pt x="34708" y="1140"/>
                    <a:pt x="37137" y="985"/>
                    <a:pt x="37982" y="1997"/>
                  </a:cubicBezTo>
                  <a:cubicBezTo>
                    <a:pt x="38446" y="2568"/>
                    <a:pt x="38518" y="3723"/>
                    <a:pt x="38637" y="4414"/>
                  </a:cubicBezTo>
                  <a:cubicBezTo>
                    <a:pt x="39661" y="10522"/>
                    <a:pt x="39518" y="16987"/>
                    <a:pt x="39327" y="23154"/>
                  </a:cubicBezTo>
                  <a:cubicBezTo>
                    <a:pt x="39244" y="25869"/>
                    <a:pt x="39637" y="30691"/>
                    <a:pt x="37637" y="32798"/>
                  </a:cubicBezTo>
                  <a:cubicBezTo>
                    <a:pt x="36517" y="33989"/>
                    <a:pt x="34624" y="33846"/>
                    <a:pt x="33124" y="33941"/>
                  </a:cubicBezTo>
                  <a:cubicBezTo>
                    <a:pt x="31850" y="34025"/>
                    <a:pt x="30576" y="34096"/>
                    <a:pt x="29302" y="34167"/>
                  </a:cubicBezTo>
                  <a:cubicBezTo>
                    <a:pt x="26397" y="34322"/>
                    <a:pt x="23504" y="34465"/>
                    <a:pt x="20611" y="34584"/>
                  </a:cubicBezTo>
                  <a:cubicBezTo>
                    <a:pt x="18051" y="34679"/>
                    <a:pt x="15503" y="34763"/>
                    <a:pt x="12955" y="34834"/>
                  </a:cubicBezTo>
                  <a:cubicBezTo>
                    <a:pt x="10860" y="34887"/>
                    <a:pt x="8707" y="35045"/>
                    <a:pt x="6587" y="35045"/>
                  </a:cubicBezTo>
                  <a:cubicBezTo>
                    <a:pt x="5851" y="35045"/>
                    <a:pt x="5119" y="35026"/>
                    <a:pt x="4394" y="34977"/>
                  </a:cubicBezTo>
                  <a:cubicBezTo>
                    <a:pt x="2966" y="34882"/>
                    <a:pt x="1715" y="34536"/>
                    <a:pt x="1299" y="32941"/>
                  </a:cubicBezTo>
                  <a:cubicBezTo>
                    <a:pt x="953" y="31596"/>
                    <a:pt x="1061" y="29964"/>
                    <a:pt x="1001" y="28583"/>
                  </a:cubicBezTo>
                  <a:cubicBezTo>
                    <a:pt x="882" y="25881"/>
                    <a:pt x="834" y="23166"/>
                    <a:pt x="858" y="20463"/>
                  </a:cubicBezTo>
                  <a:cubicBezTo>
                    <a:pt x="882" y="17296"/>
                    <a:pt x="1013" y="14141"/>
                    <a:pt x="1239" y="10986"/>
                  </a:cubicBezTo>
                  <a:cubicBezTo>
                    <a:pt x="1334" y="9641"/>
                    <a:pt x="1454" y="8283"/>
                    <a:pt x="1584" y="6938"/>
                  </a:cubicBezTo>
                  <a:cubicBezTo>
                    <a:pt x="1751" y="5223"/>
                    <a:pt x="1632" y="2723"/>
                    <a:pt x="3275" y="1640"/>
                  </a:cubicBezTo>
                  <a:cubicBezTo>
                    <a:pt x="4253" y="1007"/>
                    <a:pt x="5518" y="973"/>
                    <a:pt x="6683" y="973"/>
                  </a:cubicBezTo>
                  <a:cubicBezTo>
                    <a:pt x="6822" y="973"/>
                    <a:pt x="6960" y="974"/>
                    <a:pt x="7096" y="974"/>
                  </a:cubicBezTo>
                  <a:cubicBezTo>
                    <a:pt x="7193" y="974"/>
                    <a:pt x="7288" y="974"/>
                    <a:pt x="7383" y="973"/>
                  </a:cubicBezTo>
                  <a:cubicBezTo>
                    <a:pt x="8067" y="967"/>
                    <a:pt x="8752" y="964"/>
                    <a:pt x="9438" y="964"/>
                  </a:cubicBezTo>
                  <a:cubicBezTo>
                    <a:pt x="10124" y="964"/>
                    <a:pt x="10812" y="967"/>
                    <a:pt x="11502" y="973"/>
                  </a:cubicBezTo>
                  <a:cubicBezTo>
                    <a:pt x="14543" y="1007"/>
                    <a:pt x="17594" y="1084"/>
                    <a:pt x="20646" y="1215"/>
                  </a:cubicBezTo>
                  <a:lnTo>
                    <a:pt x="20646" y="1215"/>
                  </a:lnTo>
                  <a:cubicBezTo>
                    <a:pt x="20672" y="1220"/>
                    <a:pt x="20701" y="1223"/>
                    <a:pt x="20731" y="1223"/>
                  </a:cubicBezTo>
                  <a:cubicBezTo>
                    <a:pt x="20738" y="1223"/>
                    <a:pt x="20746" y="1223"/>
                    <a:pt x="20754" y="1223"/>
                  </a:cubicBezTo>
                  <a:cubicBezTo>
                    <a:pt x="20764" y="1222"/>
                    <a:pt x="20774" y="1222"/>
                    <a:pt x="20785" y="1221"/>
                  </a:cubicBezTo>
                  <a:lnTo>
                    <a:pt x="20785" y="1221"/>
                  </a:lnTo>
                  <a:cubicBezTo>
                    <a:pt x="20889" y="1225"/>
                    <a:pt x="20994" y="1230"/>
                    <a:pt x="21099" y="1235"/>
                  </a:cubicBezTo>
                  <a:cubicBezTo>
                    <a:pt x="21106" y="1235"/>
                    <a:pt x="21114" y="1235"/>
                    <a:pt x="21121" y="1235"/>
                  </a:cubicBezTo>
                  <a:cubicBezTo>
                    <a:pt x="21192" y="1235"/>
                    <a:pt x="21252" y="1218"/>
                    <a:pt x="21302" y="1190"/>
                  </a:cubicBezTo>
                  <a:lnTo>
                    <a:pt x="21302" y="1190"/>
                  </a:lnTo>
                  <a:cubicBezTo>
                    <a:pt x="23879" y="1036"/>
                    <a:pt x="26436" y="919"/>
                    <a:pt x="28999" y="919"/>
                  </a:cubicBezTo>
                  <a:close/>
                  <a:moveTo>
                    <a:pt x="29752" y="0"/>
                  </a:moveTo>
                  <a:cubicBezTo>
                    <a:pt x="26735" y="0"/>
                    <a:pt x="23696" y="256"/>
                    <a:pt x="20781" y="435"/>
                  </a:cubicBezTo>
                  <a:lnTo>
                    <a:pt x="20781" y="435"/>
                  </a:lnTo>
                  <a:cubicBezTo>
                    <a:pt x="17576" y="300"/>
                    <a:pt x="14361" y="210"/>
                    <a:pt x="11157" y="187"/>
                  </a:cubicBezTo>
                  <a:cubicBezTo>
                    <a:pt x="9974" y="181"/>
                    <a:pt x="8660" y="72"/>
                    <a:pt x="7357" y="72"/>
                  </a:cubicBezTo>
                  <a:cubicBezTo>
                    <a:pt x="6037" y="72"/>
                    <a:pt x="4729" y="184"/>
                    <a:pt x="3585" y="628"/>
                  </a:cubicBezTo>
                  <a:cubicBezTo>
                    <a:pt x="1704" y="1366"/>
                    <a:pt x="1239" y="3080"/>
                    <a:pt x="1013" y="4926"/>
                  </a:cubicBezTo>
                  <a:cubicBezTo>
                    <a:pt x="632" y="8057"/>
                    <a:pt x="406" y="11212"/>
                    <a:pt x="251" y="14367"/>
                  </a:cubicBezTo>
                  <a:cubicBezTo>
                    <a:pt x="96" y="17522"/>
                    <a:pt x="37" y="20690"/>
                    <a:pt x="72" y="23845"/>
                  </a:cubicBezTo>
                  <a:cubicBezTo>
                    <a:pt x="120" y="26797"/>
                    <a:pt x="1" y="29964"/>
                    <a:pt x="501" y="32882"/>
                  </a:cubicBezTo>
                  <a:cubicBezTo>
                    <a:pt x="811" y="34620"/>
                    <a:pt x="2001" y="35477"/>
                    <a:pt x="3704" y="35691"/>
                  </a:cubicBezTo>
                  <a:cubicBezTo>
                    <a:pt x="4690" y="35820"/>
                    <a:pt x="5701" y="35866"/>
                    <a:pt x="6722" y="35866"/>
                  </a:cubicBezTo>
                  <a:cubicBezTo>
                    <a:pt x="8808" y="35866"/>
                    <a:pt x="10933" y="35676"/>
                    <a:pt x="12955" y="35620"/>
                  </a:cubicBezTo>
                  <a:cubicBezTo>
                    <a:pt x="19563" y="35441"/>
                    <a:pt x="26171" y="35156"/>
                    <a:pt x="32779" y="34751"/>
                  </a:cubicBezTo>
                  <a:cubicBezTo>
                    <a:pt x="34779" y="34620"/>
                    <a:pt x="37160" y="34775"/>
                    <a:pt x="38506" y="32977"/>
                  </a:cubicBezTo>
                  <a:cubicBezTo>
                    <a:pt x="39542" y="31584"/>
                    <a:pt x="39684" y="29703"/>
                    <a:pt x="39839" y="28024"/>
                  </a:cubicBezTo>
                  <a:cubicBezTo>
                    <a:pt x="40506" y="20725"/>
                    <a:pt x="40494" y="13058"/>
                    <a:pt x="39613" y="5771"/>
                  </a:cubicBezTo>
                  <a:cubicBezTo>
                    <a:pt x="39351" y="3545"/>
                    <a:pt x="39339" y="1199"/>
                    <a:pt x="36827" y="651"/>
                  </a:cubicBezTo>
                  <a:cubicBezTo>
                    <a:pt x="34532" y="162"/>
                    <a:pt x="32149" y="0"/>
                    <a:pt x="29752" y="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FHEW / TFHE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~ seconds per funcBoot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223309" y="2375988"/>
              <a:ext cx="628339" cy="353056"/>
            </a:xfrm>
            <a:custGeom>
              <a:rect b="b" l="l" r="r" t="t"/>
              <a:pathLst>
                <a:path extrusionOk="0" h="9368" w="19289">
                  <a:moveTo>
                    <a:pt x="6686" y="0"/>
                  </a:moveTo>
                  <a:cubicBezTo>
                    <a:pt x="5883" y="0"/>
                    <a:pt x="5079" y="5"/>
                    <a:pt x="4275" y="15"/>
                  </a:cubicBezTo>
                  <a:cubicBezTo>
                    <a:pt x="3704" y="27"/>
                    <a:pt x="3144" y="38"/>
                    <a:pt x="2572" y="50"/>
                  </a:cubicBezTo>
                  <a:cubicBezTo>
                    <a:pt x="465" y="98"/>
                    <a:pt x="1" y="2682"/>
                    <a:pt x="1203" y="3765"/>
                  </a:cubicBezTo>
                  <a:cubicBezTo>
                    <a:pt x="489" y="4968"/>
                    <a:pt x="1287" y="7051"/>
                    <a:pt x="3001" y="7075"/>
                  </a:cubicBezTo>
                  <a:cubicBezTo>
                    <a:pt x="3834" y="7087"/>
                    <a:pt x="4680" y="7099"/>
                    <a:pt x="5513" y="7111"/>
                  </a:cubicBezTo>
                  <a:cubicBezTo>
                    <a:pt x="5561" y="7266"/>
                    <a:pt x="5632" y="7408"/>
                    <a:pt x="5728" y="7539"/>
                  </a:cubicBezTo>
                  <a:cubicBezTo>
                    <a:pt x="5942" y="7837"/>
                    <a:pt x="6156" y="8147"/>
                    <a:pt x="6371" y="8444"/>
                  </a:cubicBezTo>
                  <a:cubicBezTo>
                    <a:pt x="6835" y="9097"/>
                    <a:pt x="7486" y="9367"/>
                    <a:pt x="8129" y="9367"/>
                  </a:cubicBezTo>
                  <a:cubicBezTo>
                    <a:pt x="9035" y="9367"/>
                    <a:pt x="9925" y="8829"/>
                    <a:pt x="10252" y="8063"/>
                  </a:cubicBezTo>
                  <a:cubicBezTo>
                    <a:pt x="11538" y="7825"/>
                    <a:pt x="12836" y="7623"/>
                    <a:pt x="14133" y="7480"/>
                  </a:cubicBezTo>
                  <a:cubicBezTo>
                    <a:pt x="15515" y="7325"/>
                    <a:pt x="16348" y="6015"/>
                    <a:pt x="16181" y="4884"/>
                  </a:cubicBezTo>
                  <a:cubicBezTo>
                    <a:pt x="16967" y="4599"/>
                    <a:pt x="17681" y="4146"/>
                    <a:pt x="18253" y="3396"/>
                  </a:cubicBezTo>
                  <a:cubicBezTo>
                    <a:pt x="19289" y="2039"/>
                    <a:pt x="17860" y="312"/>
                    <a:pt x="16443" y="241"/>
                  </a:cubicBezTo>
                  <a:cubicBezTo>
                    <a:pt x="13187" y="79"/>
                    <a:pt x="9939" y="0"/>
                    <a:pt x="668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1466573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1228779" y="2386488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12000" wrap="square" tIns="91425">
              <a:noAutofit/>
            </a:bodyPr>
            <a:lstStyle/>
            <a:p>
              <a:pPr indent="-11430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2014/2016</a:t>
              </a:r>
              <a:endParaRPr sz="1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6" name="Google Shape;176;p20"/>
          <p:cNvGrpSpPr/>
          <p:nvPr/>
        </p:nvGrpSpPr>
        <p:grpSpPr>
          <a:xfrm>
            <a:off x="2879850" y="1618163"/>
            <a:ext cx="1508342" cy="1269620"/>
            <a:chOff x="1668775" y="1633250"/>
            <a:chExt cx="1508342" cy="1269620"/>
          </a:xfrm>
        </p:grpSpPr>
        <p:grpSp>
          <p:nvGrpSpPr>
            <p:cNvPr id="177" name="Google Shape;177;p20"/>
            <p:cNvGrpSpPr/>
            <p:nvPr/>
          </p:nvGrpSpPr>
          <p:grpSpPr>
            <a:xfrm>
              <a:off x="1668775" y="1633250"/>
              <a:ext cx="1508342" cy="1269620"/>
              <a:chOff x="858813" y="1635017"/>
              <a:chExt cx="1508342" cy="1269620"/>
            </a:xfrm>
          </p:grpSpPr>
          <p:sp>
            <p:nvSpPr>
              <p:cNvPr id="178" name="Google Shape;178;p20"/>
              <p:cNvSpPr/>
              <p:nvPr/>
            </p:nvSpPr>
            <p:spPr>
              <a:xfrm>
                <a:off x="858813" y="1635017"/>
                <a:ext cx="1508342" cy="667664"/>
              </a:xfrm>
              <a:custGeom>
                <a:rect b="b" l="l" r="r" t="t"/>
                <a:pathLst>
                  <a:path extrusionOk="0" h="35867" w="40506">
                    <a:moveTo>
                      <a:pt x="28999" y="919"/>
                    </a:moveTo>
                    <a:cubicBezTo>
                      <a:pt x="30501" y="919"/>
                      <a:pt x="32005" y="959"/>
                      <a:pt x="33517" y="1056"/>
                    </a:cubicBezTo>
                    <a:cubicBezTo>
                      <a:pt x="34708" y="1140"/>
                      <a:pt x="37137" y="985"/>
                      <a:pt x="37982" y="1997"/>
                    </a:cubicBezTo>
                    <a:cubicBezTo>
                      <a:pt x="38446" y="2568"/>
                      <a:pt x="38518" y="3723"/>
                      <a:pt x="38637" y="4414"/>
                    </a:cubicBezTo>
                    <a:cubicBezTo>
                      <a:pt x="39661" y="10522"/>
                      <a:pt x="39518" y="16987"/>
                      <a:pt x="39327" y="23154"/>
                    </a:cubicBezTo>
                    <a:cubicBezTo>
                      <a:pt x="39244" y="25869"/>
                      <a:pt x="39637" y="30691"/>
                      <a:pt x="37637" y="32798"/>
                    </a:cubicBezTo>
                    <a:cubicBezTo>
                      <a:pt x="36517" y="33989"/>
                      <a:pt x="34624" y="33846"/>
                      <a:pt x="33124" y="33941"/>
                    </a:cubicBezTo>
                    <a:cubicBezTo>
                      <a:pt x="31850" y="34025"/>
                      <a:pt x="30576" y="34096"/>
                      <a:pt x="29302" y="34167"/>
                    </a:cubicBezTo>
                    <a:cubicBezTo>
                      <a:pt x="26397" y="34322"/>
                      <a:pt x="23504" y="34465"/>
                      <a:pt x="20611" y="34584"/>
                    </a:cubicBezTo>
                    <a:cubicBezTo>
                      <a:pt x="18051" y="34679"/>
                      <a:pt x="15503" y="34763"/>
                      <a:pt x="12955" y="34834"/>
                    </a:cubicBezTo>
                    <a:cubicBezTo>
                      <a:pt x="10860" y="34887"/>
                      <a:pt x="8707" y="35045"/>
                      <a:pt x="6587" y="35045"/>
                    </a:cubicBezTo>
                    <a:cubicBezTo>
                      <a:pt x="5851" y="35045"/>
                      <a:pt x="5119" y="35026"/>
                      <a:pt x="4394" y="34977"/>
                    </a:cubicBezTo>
                    <a:cubicBezTo>
                      <a:pt x="2966" y="34882"/>
                      <a:pt x="1715" y="34536"/>
                      <a:pt x="1299" y="32941"/>
                    </a:cubicBezTo>
                    <a:cubicBezTo>
                      <a:pt x="953" y="31596"/>
                      <a:pt x="1061" y="29964"/>
                      <a:pt x="1001" y="28583"/>
                    </a:cubicBezTo>
                    <a:cubicBezTo>
                      <a:pt x="882" y="25881"/>
                      <a:pt x="834" y="23166"/>
                      <a:pt x="858" y="20463"/>
                    </a:cubicBezTo>
                    <a:cubicBezTo>
                      <a:pt x="882" y="17296"/>
                      <a:pt x="1013" y="14141"/>
                      <a:pt x="1239" y="10986"/>
                    </a:cubicBezTo>
                    <a:cubicBezTo>
                      <a:pt x="1334" y="9641"/>
                      <a:pt x="1454" y="8283"/>
                      <a:pt x="1584" y="6938"/>
                    </a:cubicBezTo>
                    <a:cubicBezTo>
                      <a:pt x="1751" y="5223"/>
                      <a:pt x="1632" y="2723"/>
                      <a:pt x="3275" y="1640"/>
                    </a:cubicBezTo>
                    <a:cubicBezTo>
                      <a:pt x="4253" y="1007"/>
                      <a:pt x="5518" y="973"/>
                      <a:pt x="6683" y="973"/>
                    </a:cubicBezTo>
                    <a:cubicBezTo>
                      <a:pt x="6822" y="973"/>
                      <a:pt x="6960" y="974"/>
                      <a:pt x="7096" y="974"/>
                    </a:cubicBezTo>
                    <a:cubicBezTo>
                      <a:pt x="7193" y="974"/>
                      <a:pt x="7288" y="974"/>
                      <a:pt x="7383" y="973"/>
                    </a:cubicBezTo>
                    <a:cubicBezTo>
                      <a:pt x="8067" y="967"/>
                      <a:pt x="8752" y="964"/>
                      <a:pt x="9438" y="964"/>
                    </a:cubicBezTo>
                    <a:cubicBezTo>
                      <a:pt x="10124" y="964"/>
                      <a:pt x="10812" y="967"/>
                      <a:pt x="11502" y="973"/>
                    </a:cubicBezTo>
                    <a:cubicBezTo>
                      <a:pt x="14543" y="1007"/>
                      <a:pt x="17594" y="1084"/>
                      <a:pt x="20646" y="1215"/>
                    </a:cubicBezTo>
                    <a:lnTo>
                      <a:pt x="20646" y="1215"/>
                    </a:lnTo>
                    <a:cubicBezTo>
                      <a:pt x="20672" y="1220"/>
                      <a:pt x="20701" y="1223"/>
                      <a:pt x="20731" y="1223"/>
                    </a:cubicBezTo>
                    <a:cubicBezTo>
                      <a:pt x="20738" y="1223"/>
                      <a:pt x="20746" y="1223"/>
                      <a:pt x="20754" y="1223"/>
                    </a:cubicBezTo>
                    <a:cubicBezTo>
                      <a:pt x="20764" y="1222"/>
                      <a:pt x="20774" y="1222"/>
                      <a:pt x="20785" y="1221"/>
                    </a:cubicBezTo>
                    <a:lnTo>
                      <a:pt x="20785" y="1221"/>
                    </a:lnTo>
                    <a:cubicBezTo>
                      <a:pt x="20889" y="1225"/>
                      <a:pt x="20994" y="1230"/>
                      <a:pt x="21099" y="1235"/>
                    </a:cubicBezTo>
                    <a:cubicBezTo>
                      <a:pt x="21106" y="1235"/>
                      <a:pt x="21114" y="1235"/>
                      <a:pt x="21121" y="1235"/>
                    </a:cubicBezTo>
                    <a:cubicBezTo>
                      <a:pt x="21192" y="1235"/>
                      <a:pt x="21252" y="1218"/>
                      <a:pt x="21302" y="1190"/>
                    </a:cubicBezTo>
                    <a:lnTo>
                      <a:pt x="21302" y="1190"/>
                    </a:lnTo>
                    <a:cubicBezTo>
                      <a:pt x="23879" y="1036"/>
                      <a:pt x="26436" y="919"/>
                      <a:pt x="28999" y="919"/>
                    </a:cubicBezTo>
                    <a:close/>
                    <a:moveTo>
                      <a:pt x="29752" y="0"/>
                    </a:moveTo>
                    <a:cubicBezTo>
                      <a:pt x="26735" y="0"/>
                      <a:pt x="23696" y="256"/>
                      <a:pt x="20781" y="435"/>
                    </a:cubicBezTo>
                    <a:lnTo>
                      <a:pt x="20781" y="435"/>
                    </a:lnTo>
                    <a:cubicBezTo>
                      <a:pt x="17576" y="300"/>
                      <a:pt x="14361" y="210"/>
                      <a:pt x="11157" y="187"/>
                    </a:cubicBezTo>
                    <a:cubicBezTo>
                      <a:pt x="9974" y="181"/>
                      <a:pt x="8660" y="72"/>
                      <a:pt x="7357" y="72"/>
                    </a:cubicBezTo>
                    <a:cubicBezTo>
                      <a:pt x="6037" y="72"/>
                      <a:pt x="4729" y="184"/>
                      <a:pt x="3585" y="628"/>
                    </a:cubicBezTo>
                    <a:cubicBezTo>
                      <a:pt x="1704" y="1366"/>
                      <a:pt x="1239" y="3080"/>
                      <a:pt x="1013" y="4926"/>
                    </a:cubicBezTo>
                    <a:cubicBezTo>
                      <a:pt x="632" y="8057"/>
                      <a:pt x="406" y="11212"/>
                      <a:pt x="251" y="14367"/>
                    </a:cubicBezTo>
                    <a:cubicBezTo>
                      <a:pt x="96" y="17522"/>
                      <a:pt x="37" y="20690"/>
                      <a:pt x="72" y="23845"/>
                    </a:cubicBezTo>
                    <a:cubicBezTo>
                      <a:pt x="120" y="26797"/>
                      <a:pt x="1" y="29964"/>
                      <a:pt x="501" y="32882"/>
                    </a:cubicBezTo>
                    <a:cubicBezTo>
                      <a:pt x="811" y="34620"/>
                      <a:pt x="2001" y="35477"/>
                      <a:pt x="3704" y="35691"/>
                    </a:cubicBezTo>
                    <a:cubicBezTo>
                      <a:pt x="4690" y="35820"/>
                      <a:pt x="5701" y="35866"/>
                      <a:pt x="6722" y="35866"/>
                    </a:cubicBezTo>
                    <a:cubicBezTo>
                      <a:pt x="8808" y="35866"/>
                      <a:pt x="10933" y="35676"/>
                      <a:pt x="12955" y="35620"/>
                    </a:cubicBezTo>
                    <a:cubicBezTo>
                      <a:pt x="19563" y="35441"/>
                      <a:pt x="26171" y="35156"/>
                      <a:pt x="32779" y="34751"/>
                    </a:cubicBezTo>
                    <a:cubicBezTo>
                      <a:pt x="34779" y="34620"/>
                      <a:pt x="37160" y="34775"/>
                      <a:pt x="38506" y="32977"/>
                    </a:cubicBezTo>
                    <a:cubicBezTo>
                      <a:pt x="39542" y="31584"/>
                      <a:pt x="39684" y="29703"/>
                      <a:pt x="39839" y="28024"/>
                    </a:cubicBezTo>
                    <a:cubicBezTo>
                      <a:pt x="40506" y="20725"/>
                      <a:pt x="40494" y="13058"/>
                      <a:pt x="39613" y="5771"/>
                    </a:cubicBezTo>
                    <a:cubicBezTo>
                      <a:pt x="39351" y="3545"/>
                      <a:pt x="39339" y="1199"/>
                      <a:pt x="36827" y="651"/>
                    </a:cubicBezTo>
                    <a:cubicBezTo>
                      <a:pt x="34532" y="162"/>
                      <a:pt x="32149" y="0"/>
                      <a:pt x="29752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48300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9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CLOT / FDFB / LMP / TOTA</a:t>
                </a:r>
                <a:endParaRPr sz="9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~ seconds per funcBoot</a:t>
                </a:r>
                <a:endParaRPr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(based on FDFB/LMP)</a:t>
                </a:r>
                <a:endParaRPr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9" name="Google Shape;179;p20"/>
              <p:cNvSpPr/>
              <p:nvPr/>
            </p:nvSpPr>
            <p:spPr>
              <a:xfrm>
                <a:off x="1466573" y="2762826"/>
                <a:ext cx="141811" cy="141811"/>
              </a:xfrm>
              <a:custGeom>
                <a:rect b="b" l="l" r="r" t="t"/>
                <a:pathLst>
                  <a:path extrusionOk="0" h="4442" w="4442">
                    <a:moveTo>
                      <a:pt x="2227" y="1"/>
                    </a:moveTo>
                    <a:cubicBezTo>
                      <a:pt x="1000" y="1"/>
                      <a:pt x="0" y="1001"/>
                      <a:pt x="0" y="2227"/>
                    </a:cubicBezTo>
                    <a:cubicBezTo>
                      <a:pt x="0" y="3453"/>
                      <a:pt x="1000" y="4442"/>
                      <a:pt x="2227" y="4442"/>
                    </a:cubicBezTo>
                    <a:cubicBezTo>
                      <a:pt x="3453" y="4442"/>
                      <a:pt x="4441" y="3453"/>
                      <a:pt x="4441" y="2227"/>
                    </a:cubicBezTo>
                    <a:cubicBezTo>
                      <a:pt x="4441" y="1001"/>
                      <a:pt x="3453" y="1"/>
                      <a:pt x="2227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0"/>
              <p:cNvSpPr txBox="1"/>
              <p:nvPr/>
            </p:nvSpPr>
            <p:spPr>
              <a:xfrm>
                <a:off x="1228779" y="2386488"/>
                <a:ext cx="617400" cy="25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2016</a:t>
                </a:r>
                <a:endParaRPr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1" name="Google Shape;181;p20"/>
              <p:cNvSpPr/>
              <p:nvPr/>
            </p:nvSpPr>
            <p:spPr>
              <a:xfrm>
                <a:off x="1223309" y="2375988"/>
                <a:ext cx="628339" cy="353056"/>
              </a:xfrm>
              <a:custGeom>
                <a:rect b="b" l="l" r="r" t="t"/>
                <a:pathLst>
                  <a:path extrusionOk="0" h="9368" w="19289">
                    <a:moveTo>
                      <a:pt x="6686" y="0"/>
                    </a:moveTo>
                    <a:cubicBezTo>
                      <a:pt x="5883" y="0"/>
                      <a:pt x="5079" y="5"/>
                      <a:pt x="4275" y="15"/>
                    </a:cubicBezTo>
                    <a:cubicBezTo>
                      <a:pt x="3704" y="27"/>
                      <a:pt x="3144" y="38"/>
                      <a:pt x="2572" y="50"/>
                    </a:cubicBezTo>
                    <a:cubicBezTo>
                      <a:pt x="465" y="98"/>
                      <a:pt x="1" y="2682"/>
                      <a:pt x="1203" y="3765"/>
                    </a:cubicBezTo>
                    <a:cubicBezTo>
                      <a:pt x="489" y="4968"/>
                      <a:pt x="1287" y="7051"/>
                      <a:pt x="3001" y="7075"/>
                    </a:cubicBezTo>
                    <a:cubicBezTo>
                      <a:pt x="3834" y="7087"/>
                      <a:pt x="4680" y="7099"/>
                      <a:pt x="5513" y="7111"/>
                    </a:cubicBezTo>
                    <a:cubicBezTo>
                      <a:pt x="5561" y="7266"/>
                      <a:pt x="5632" y="7408"/>
                      <a:pt x="5728" y="7539"/>
                    </a:cubicBezTo>
                    <a:cubicBezTo>
                      <a:pt x="5942" y="7837"/>
                      <a:pt x="6156" y="8147"/>
                      <a:pt x="6371" y="8444"/>
                    </a:cubicBezTo>
                    <a:cubicBezTo>
                      <a:pt x="6835" y="9097"/>
                      <a:pt x="7486" y="9367"/>
                      <a:pt x="8129" y="9367"/>
                    </a:cubicBezTo>
                    <a:cubicBezTo>
                      <a:pt x="9035" y="9367"/>
                      <a:pt x="9925" y="8829"/>
                      <a:pt x="10252" y="8063"/>
                    </a:cubicBezTo>
                    <a:cubicBezTo>
                      <a:pt x="11538" y="7825"/>
                      <a:pt x="12836" y="7623"/>
                      <a:pt x="14133" y="7480"/>
                    </a:cubicBezTo>
                    <a:cubicBezTo>
                      <a:pt x="15515" y="7325"/>
                      <a:pt x="16348" y="6015"/>
                      <a:pt x="16181" y="4884"/>
                    </a:cubicBezTo>
                    <a:cubicBezTo>
                      <a:pt x="16967" y="4599"/>
                      <a:pt x="17681" y="4146"/>
                      <a:pt x="18253" y="3396"/>
                    </a:cubicBezTo>
                    <a:cubicBezTo>
                      <a:pt x="19289" y="2039"/>
                      <a:pt x="17860" y="312"/>
                      <a:pt x="16443" y="241"/>
                    </a:cubicBezTo>
                    <a:cubicBezTo>
                      <a:pt x="13187" y="79"/>
                      <a:pt x="9939" y="0"/>
                      <a:pt x="6686" y="0"/>
                    </a:cubicBezTo>
                    <a:close/>
                  </a:path>
                </a:pathLst>
              </a:custGeom>
              <a:solidFill>
                <a:srgbClr val="FCBD2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" name="Google Shape;182;p20"/>
            <p:cNvSpPr txBox="1"/>
            <p:nvPr/>
          </p:nvSpPr>
          <p:spPr>
            <a:xfrm>
              <a:off x="2038741" y="2378771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3" name="Google Shape;183;p20"/>
          <p:cNvGrpSpPr/>
          <p:nvPr/>
        </p:nvGrpSpPr>
        <p:grpSpPr>
          <a:xfrm>
            <a:off x="4905300" y="2753534"/>
            <a:ext cx="1475082" cy="1413752"/>
            <a:chOff x="2187200" y="2762826"/>
            <a:chExt cx="1475082" cy="1413752"/>
          </a:xfrm>
        </p:grpSpPr>
        <p:sp>
          <p:nvSpPr>
            <p:cNvPr id="184" name="Google Shape;184;p20"/>
            <p:cNvSpPr/>
            <p:nvPr/>
          </p:nvSpPr>
          <p:spPr>
            <a:xfrm>
              <a:off x="2565543" y="2966524"/>
              <a:ext cx="696125" cy="353039"/>
            </a:xfrm>
            <a:custGeom>
              <a:rect b="b" l="l" r="r" t="t"/>
              <a:pathLst>
                <a:path extrusionOk="0" h="9296" w="21805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2842725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0"/>
            <p:cNvSpPr txBox="1"/>
            <p:nvPr/>
          </p:nvSpPr>
          <p:spPr>
            <a:xfrm>
              <a:off x="2604905" y="301667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2187200" y="3373875"/>
              <a:ext cx="1475082" cy="802702"/>
            </a:xfrm>
            <a:custGeom>
              <a:rect b="b" l="l" r="r" t="t"/>
              <a:pathLst>
                <a:path extrusionOk="0" h="30521" w="34041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GPL &amp; MKMS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~ seconds per funcBoot</a:t>
              </a:r>
              <a:endParaRPr sz="9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9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(practically faster)</a:t>
              </a:r>
              <a:endParaRPr sz="9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20"/>
          <p:cNvGrpSpPr/>
          <p:nvPr/>
        </p:nvGrpSpPr>
        <p:grpSpPr>
          <a:xfrm>
            <a:off x="7344825" y="2753534"/>
            <a:ext cx="1629032" cy="1413743"/>
            <a:chOff x="2135950" y="2762826"/>
            <a:chExt cx="1629032" cy="1413743"/>
          </a:xfrm>
        </p:grpSpPr>
        <p:sp>
          <p:nvSpPr>
            <p:cNvPr id="189" name="Google Shape;189;p20"/>
            <p:cNvSpPr/>
            <p:nvPr/>
          </p:nvSpPr>
          <p:spPr>
            <a:xfrm>
              <a:off x="2565543" y="2966524"/>
              <a:ext cx="696125" cy="353039"/>
            </a:xfrm>
            <a:custGeom>
              <a:rect b="b" l="l" r="r" t="t"/>
              <a:pathLst>
                <a:path extrusionOk="0" h="9296" w="21805">
                  <a:moveTo>
                    <a:pt x="16364" y="0"/>
                  </a:moveTo>
                  <a:cubicBezTo>
                    <a:pt x="16308" y="0"/>
                    <a:pt x="16251" y="2"/>
                    <a:pt x="16193" y="6"/>
                  </a:cubicBezTo>
                  <a:cubicBezTo>
                    <a:pt x="11644" y="328"/>
                    <a:pt x="7108" y="780"/>
                    <a:pt x="2596" y="1364"/>
                  </a:cubicBezTo>
                  <a:cubicBezTo>
                    <a:pt x="464" y="1650"/>
                    <a:pt x="0" y="3983"/>
                    <a:pt x="1298" y="5055"/>
                  </a:cubicBezTo>
                  <a:cubicBezTo>
                    <a:pt x="203" y="6222"/>
                    <a:pt x="655" y="8472"/>
                    <a:pt x="2739" y="8567"/>
                  </a:cubicBezTo>
                  <a:cubicBezTo>
                    <a:pt x="8215" y="8805"/>
                    <a:pt x="13680" y="9043"/>
                    <a:pt x="19157" y="9293"/>
                  </a:cubicBezTo>
                  <a:cubicBezTo>
                    <a:pt x="19194" y="9295"/>
                    <a:pt x="19230" y="9296"/>
                    <a:pt x="19265" y="9296"/>
                  </a:cubicBezTo>
                  <a:cubicBezTo>
                    <a:pt x="21662" y="9296"/>
                    <a:pt x="21805" y="5784"/>
                    <a:pt x="19693" y="5186"/>
                  </a:cubicBezTo>
                  <a:cubicBezTo>
                    <a:pt x="19764" y="4209"/>
                    <a:pt x="19062" y="3138"/>
                    <a:pt x="18050" y="2816"/>
                  </a:cubicBezTo>
                  <a:cubicBezTo>
                    <a:pt x="18510" y="1597"/>
                    <a:pt x="17948" y="0"/>
                    <a:pt x="16364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2842725" y="2762826"/>
              <a:ext cx="141811" cy="141811"/>
            </a:xfrm>
            <a:custGeom>
              <a:rect b="b" l="l" r="r" t="t"/>
              <a:pathLst>
                <a:path extrusionOk="0" h="4442" w="4442">
                  <a:moveTo>
                    <a:pt x="2227" y="1"/>
                  </a:moveTo>
                  <a:cubicBezTo>
                    <a:pt x="1000" y="1"/>
                    <a:pt x="0" y="1001"/>
                    <a:pt x="0" y="2227"/>
                  </a:cubicBezTo>
                  <a:cubicBezTo>
                    <a:pt x="0" y="3453"/>
                    <a:pt x="1000" y="4442"/>
                    <a:pt x="2227" y="4442"/>
                  </a:cubicBezTo>
                  <a:cubicBezTo>
                    <a:pt x="3453" y="4442"/>
                    <a:pt x="4441" y="3453"/>
                    <a:pt x="4441" y="2227"/>
                  </a:cubicBezTo>
                  <a:cubicBezTo>
                    <a:pt x="4441" y="1001"/>
                    <a:pt x="3453" y="1"/>
                    <a:pt x="2227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2604905" y="3016675"/>
              <a:ext cx="617400" cy="25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2023</a:t>
              </a:r>
              <a:endParaRPr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2135950" y="3373867"/>
              <a:ext cx="1629032" cy="802702"/>
            </a:xfrm>
            <a:custGeom>
              <a:rect b="b" l="l" r="r" t="t"/>
              <a:pathLst>
                <a:path extrusionOk="0" h="30521" w="34041">
                  <a:moveTo>
                    <a:pt x="13566" y="1040"/>
                  </a:moveTo>
                  <a:cubicBezTo>
                    <a:pt x="13620" y="1074"/>
                    <a:pt x="13686" y="1095"/>
                    <a:pt x="13764" y="1098"/>
                  </a:cubicBezTo>
                  <a:cubicBezTo>
                    <a:pt x="17169" y="1206"/>
                    <a:pt x="20563" y="1301"/>
                    <a:pt x="23968" y="1420"/>
                  </a:cubicBezTo>
                  <a:cubicBezTo>
                    <a:pt x="25742" y="1479"/>
                    <a:pt x="27897" y="1444"/>
                    <a:pt x="29302" y="2706"/>
                  </a:cubicBezTo>
                  <a:cubicBezTo>
                    <a:pt x="30611" y="3884"/>
                    <a:pt x="31100" y="5825"/>
                    <a:pt x="31576" y="7456"/>
                  </a:cubicBezTo>
                  <a:cubicBezTo>
                    <a:pt x="32588" y="10933"/>
                    <a:pt x="33076" y="14564"/>
                    <a:pt x="33040" y="18184"/>
                  </a:cubicBezTo>
                  <a:cubicBezTo>
                    <a:pt x="33016" y="19863"/>
                    <a:pt x="32874" y="21553"/>
                    <a:pt x="32624" y="23208"/>
                  </a:cubicBezTo>
                  <a:cubicBezTo>
                    <a:pt x="32338" y="25054"/>
                    <a:pt x="32147" y="27518"/>
                    <a:pt x="30421" y="28566"/>
                  </a:cubicBezTo>
                  <a:cubicBezTo>
                    <a:pt x="28897" y="29507"/>
                    <a:pt x="26706" y="29340"/>
                    <a:pt x="24956" y="29447"/>
                  </a:cubicBezTo>
                  <a:cubicBezTo>
                    <a:pt x="23110" y="29554"/>
                    <a:pt x="21265" y="29638"/>
                    <a:pt x="19420" y="29685"/>
                  </a:cubicBezTo>
                  <a:cubicBezTo>
                    <a:pt x="18059" y="29717"/>
                    <a:pt x="16697" y="29733"/>
                    <a:pt x="15335" y="29733"/>
                  </a:cubicBezTo>
                  <a:cubicBezTo>
                    <a:pt x="13120" y="29733"/>
                    <a:pt x="10904" y="29690"/>
                    <a:pt x="8692" y="29602"/>
                  </a:cubicBezTo>
                  <a:cubicBezTo>
                    <a:pt x="7037" y="29530"/>
                    <a:pt x="5227" y="29614"/>
                    <a:pt x="3608" y="29245"/>
                  </a:cubicBezTo>
                  <a:cubicBezTo>
                    <a:pt x="1251" y="28721"/>
                    <a:pt x="1620" y="26054"/>
                    <a:pt x="1596" y="24161"/>
                  </a:cubicBezTo>
                  <a:cubicBezTo>
                    <a:pt x="1536" y="20637"/>
                    <a:pt x="1524" y="17100"/>
                    <a:pt x="1584" y="13576"/>
                  </a:cubicBezTo>
                  <a:cubicBezTo>
                    <a:pt x="1608" y="11528"/>
                    <a:pt x="1655" y="9480"/>
                    <a:pt x="1739" y="7433"/>
                  </a:cubicBezTo>
                  <a:cubicBezTo>
                    <a:pt x="1810" y="5575"/>
                    <a:pt x="1929" y="3408"/>
                    <a:pt x="3787" y="2408"/>
                  </a:cubicBezTo>
                  <a:cubicBezTo>
                    <a:pt x="5608" y="1432"/>
                    <a:pt x="8204" y="1575"/>
                    <a:pt x="10228" y="1372"/>
                  </a:cubicBezTo>
                  <a:cubicBezTo>
                    <a:pt x="11338" y="1264"/>
                    <a:pt x="12451" y="1152"/>
                    <a:pt x="13566" y="1040"/>
                  </a:cubicBezTo>
                  <a:close/>
                  <a:moveTo>
                    <a:pt x="16153" y="1"/>
                  </a:moveTo>
                  <a:cubicBezTo>
                    <a:pt x="16139" y="1"/>
                    <a:pt x="16125" y="2"/>
                    <a:pt x="16110" y="3"/>
                  </a:cubicBezTo>
                  <a:cubicBezTo>
                    <a:pt x="13931" y="217"/>
                    <a:pt x="11752" y="432"/>
                    <a:pt x="9573" y="646"/>
                  </a:cubicBezTo>
                  <a:cubicBezTo>
                    <a:pt x="7739" y="836"/>
                    <a:pt x="5668" y="801"/>
                    <a:pt x="3941" y="1491"/>
                  </a:cubicBezTo>
                  <a:cubicBezTo>
                    <a:pt x="786" y="2753"/>
                    <a:pt x="977" y="6290"/>
                    <a:pt x="893" y="9135"/>
                  </a:cubicBezTo>
                  <a:cubicBezTo>
                    <a:pt x="762" y="13695"/>
                    <a:pt x="727" y="18243"/>
                    <a:pt x="786" y="22792"/>
                  </a:cubicBezTo>
                  <a:cubicBezTo>
                    <a:pt x="822" y="25518"/>
                    <a:pt x="0" y="29257"/>
                    <a:pt x="3406" y="30007"/>
                  </a:cubicBezTo>
                  <a:cubicBezTo>
                    <a:pt x="5215" y="30400"/>
                    <a:pt x="7192" y="30328"/>
                    <a:pt x="9037" y="30400"/>
                  </a:cubicBezTo>
                  <a:cubicBezTo>
                    <a:pt x="11157" y="30483"/>
                    <a:pt x="13285" y="30521"/>
                    <a:pt x="15407" y="30521"/>
                  </a:cubicBezTo>
                  <a:cubicBezTo>
                    <a:pt x="15705" y="30521"/>
                    <a:pt x="16003" y="30520"/>
                    <a:pt x="16300" y="30519"/>
                  </a:cubicBezTo>
                  <a:cubicBezTo>
                    <a:pt x="18503" y="30507"/>
                    <a:pt x="20693" y="30447"/>
                    <a:pt x="22884" y="30340"/>
                  </a:cubicBezTo>
                  <a:cubicBezTo>
                    <a:pt x="25039" y="30245"/>
                    <a:pt x="27397" y="30316"/>
                    <a:pt x="29504" y="29816"/>
                  </a:cubicBezTo>
                  <a:cubicBezTo>
                    <a:pt x="32790" y="29030"/>
                    <a:pt x="33100" y="25530"/>
                    <a:pt x="33493" y="22672"/>
                  </a:cubicBezTo>
                  <a:cubicBezTo>
                    <a:pt x="34040" y="18589"/>
                    <a:pt x="33898" y="14433"/>
                    <a:pt x="33100" y="10397"/>
                  </a:cubicBezTo>
                  <a:cubicBezTo>
                    <a:pt x="32433" y="7040"/>
                    <a:pt x="31600" y="2170"/>
                    <a:pt x="27790" y="1051"/>
                  </a:cubicBezTo>
                  <a:cubicBezTo>
                    <a:pt x="25837" y="479"/>
                    <a:pt x="23670" y="622"/>
                    <a:pt x="21670" y="563"/>
                  </a:cubicBezTo>
                  <a:cubicBezTo>
                    <a:pt x="19938" y="508"/>
                    <a:pt x="18212" y="453"/>
                    <a:pt x="16487" y="395"/>
                  </a:cubicBezTo>
                  <a:lnTo>
                    <a:pt x="16487" y="395"/>
                  </a:lnTo>
                  <a:cubicBezTo>
                    <a:pt x="16504" y="198"/>
                    <a:pt x="16394" y="1"/>
                    <a:pt x="16153" y="1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Our work</a:t>
              </a:r>
              <a:endParaRPr b="1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&lt; 0.01 sec per funcBoot</a:t>
              </a:r>
              <a:endParaRPr b="1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3" name="Google Shape;193;p20"/>
          <p:cNvSpPr/>
          <p:nvPr/>
        </p:nvSpPr>
        <p:spPr>
          <a:xfrm>
            <a:off x="122725" y="2940600"/>
            <a:ext cx="1475043" cy="757320"/>
          </a:xfrm>
          <a:custGeom>
            <a:rect b="b" l="l" r="r" t="t"/>
            <a:pathLst>
              <a:path extrusionOk="0" h="29693" w="31898">
                <a:moveTo>
                  <a:pt x="20642" y="634"/>
                </a:moveTo>
                <a:cubicBezTo>
                  <a:pt x="22024" y="634"/>
                  <a:pt x="23387" y="720"/>
                  <a:pt x="24670" y="995"/>
                </a:cubicBezTo>
                <a:cubicBezTo>
                  <a:pt x="31897" y="2543"/>
                  <a:pt x="30695" y="12997"/>
                  <a:pt x="30683" y="18497"/>
                </a:cubicBezTo>
                <a:cubicBezTo>
                  <a:pt x="30671" y="21593"/>
                  <a:pt x="31457" y="26522"/>
                  <a:pt x="27778" y="27796"/>
                </a:cubicBezTo>
                <a:cubicBezTo>
                  <a:pt x="24944" y="28772"/>
                  <a:pt x="21384" y="28618"/>
                  <a:pt x="18419" y="28772"/>
                </a:cubicBezTo>
                <a:cubicBezTo>
                  <a:pt x="16945" y="28853"/>
                  <a:pt x="15468" y="28905"/>
                  <a:pt x="13991" y="28905"/>
                </a:cubicBezTo>
                <a:cubicBezTo>
                  <a:pt x="12212" y="28905"/>
                  <a:pt x="10432" y="28830"/>
                  <a:pt x="8656" y="28642"/>
                </a:cubicBezTo>
                <a:cubicBezTo>
                  <a:pt x="7073" y="28463"/>
                  <a:pt x="5346" y="28272"/>
                  <a:pt x="3810" y="27784"/>
                </a:cubicBezTo>
                <a:cubicBezTo>
                  <a:pt x="1429" y="27022"/>
                  <a:pt x="1334" y="25070"/>
                  <a:pt x="1286" y="22903"/>
                </a:cubicBezTo>
                <a:cubicBezTo>
                  <a:pt x="1215" y="19045"/>
                  <a:pt x="1155" y="15176"/>
                  <a:pt x="1084" y="11306"/>
                </a:cubicBezTo>
                <a:cubicBezTo>
                  <a:pt x="1048" y="9544"/>
                  <a:pt x="953" y="7770"/>
                  <a:pt x="1012" y="6008"/>
                </a:cubicBezTo>
                <a:cubicBezTo>
                  <a:pt x="1063" y="4231"/>
                  <a:pt x="1936" y="1148"/>
                  <a:pt x="4007" y="1148"/>
                </a:cubicBezTo>
                <a:cubicBezTo>
                  <a:pt x="4366" y="1148"/>
                  <a:pt x="4760" y="1241"/>
                  <a:pt x="5192" y="1448"/>
                </a:cubicBezTo>
                <a:cubicBezTo>
                  <a:pt x="5252" y="1476"/>
                  <a:pt x="5312" y="1489"/>
                  <a:pt x="5368" y="1489"/>
                </a:cubicBezTo>
                <a:cubicBezTo>
                  <a:pt x="5602" y="1489"/>
                  <a:pt x="5788" y="1275"/>
                  <a:pt x="5790" y="1070"/>
                </a:cubicBezTo>
                <a:lnTo>
                  <a:pt x="5790" y="1070"/>
                </a:lnTo>
                <a:cubicBezTo>
                  <a:pt x="8682" y="984"/>
                  <a:pt x="11574" y="915"/>
                  <a:pt x="14466" y="864"/>
                </a:cubicBezTo>
                <a:cubicBezTo>
                  <a:pt x="16434" y="829"/>
                  <a:pt x="18560" y="634"/>
                  <a:pt x="20642" y="634"/>
                </a:cubicBezTo>
                <a:close/>
                <a:moveTo>
                  <a:pt x="20888" y="1"/>
                </a:moveTo>
                <a:cubicBezTo>
                  <a:pt x="20546" y="1"/>
                  <a:pt x="20203" y="4"/>
                  <a:pt x="19860" y="7"/>
                </a:cubicBezTo>
                <a:cubicBezTo>
                  <a:pt x="14693" y="55"/>
                  <a:pt x="9525" y="162"/>
                  <a:pt x="4358" y="329"/>
                </a:cubicBezTo>
                <a:cubicBezTo>
                  <a:pt x="4248" y="334"/>
                  <a:pt x="4162" y="376"/>
                  <a:pt x="4100" y="438"/>
                </a:cubicBezTo>
                <a:lnTo>
                  <a:pt x="4100" y="438"/>
                </a:lnTo>
                <a:cubicBezTo>
                  <a:pt x="2452" y="481"/>
                  <a:pt x="1034" y="1866"/>
                  <a:pt x="536" y="3543"/>
                </a:cubicBezTo>
                <a:cubicBezTo>
                  <a:pt x="0" y="5365"/>
                  <a:pt x="227" y="7389"/>
                  <a:pt x="262" y="9258"/>
                </a:cubicBezTo>
                <a:cubicBezTo>
                  <a:pt x="298" y="11532"/>
                  <a:pt x="346" y="13806"/>
                  <a:pt x="381" y="16080"/>
                </a:cubicBezTo>
                <a:cubicBezTo>
                  <a:pt x="417" y="18355"/>
                  <a:pt x="453" y="20629"/>
                  <a:pt x="500" y="22903"/>
                </a:cubicBezTo>
                <a:cubicBezTo>
                  <a:pt x="524" y="24320"/>
                  <a:pt x="453" y="25998"/>
                  <a:pt x="1358" y="27189"/>
                </a:cubicBezTo>
                <a:cubicBezTo>
                  <a:pt x="2167" y="28249"/>
                  <a:pt x="3477" y="28534"/>
                  <a:pt x="4715" y="28808"/>
                </a:cubicBezTo>
                <a:cubicBezTo>
                  <a:pt x="6751" y="29249"/>
                  <a:pt x="8835" y="29487"/>
                  <a:pt x="10930" y="29606"/>
                </a:cubicBezTo>
                <a:cubicBezTo>
                  <a:pt x="11981" y="29666"/>
                  <a:pt x="13032" y="29693"/>
                  <a:pt x="14083" y="29693"/>
                </a:cubicBezTo>
                <a:cubicBezTo>
                  <a:pt x="17381" y="29693"/>
                  <a:pt x="20681" y="29433"/>
                  <a:pt x="23968" y="29153"/>
                </a:cubicBezTo>
                <a:cubicBezTo>
                  <a:pt x="26599" y="28927"/>
                  <a:pt x="29766" y="28761"/>
                  <a:pt x="30897" y="25927"/>
                </a:cubicBezTo>
                <a:cubicBezTo>
                  <a:pt x="31492" y="24439"/>
                  <a:pt x="31421" y="22736"/>
                  <a:pt x="31445" y="21164"/>
                </a:cubicBezTo>
                <a:cubicBezTo>
                  <a:pt x="31481" y="18831"/>
                  <a:pt x="31469" y="16497"/>
                  <a:pt x="31421" y="14164"/>
                </a:cubicBezTo>
                <a:cubicBezTo>
                  <a:pt x="31350" y="10556"/>
                  <a:pt x="31492" y="6448"/>
                  <a:pt x="29385" y="3317"/>
                </a:cubicBezTo>
                <a:cubicBezTo>
                  <a:pt x="27345" y="285"/>
                  <a:pt x="24191" y="1"/>
                  <a:pt x="20888" y="1"/>
                </a:cubicBezTo>
                <a:close/>
              </a:path>
            </a:pathLst>
          </a:cu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Limitation: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Assumes the MSB of input is 0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2240268" y="2556666"/>
            <a:ext cx="342300" cy="422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……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2194075" y="4233175"/>
            <a:ext cx="4755832" cy="757320"/>
          </a:xfrm>
          <a:custGeom>
            <a:rect b="b" l="l" r="r" t="t"/>
            <a:pathLst>
              <a:path extrusionOk="0" h="29693" w="31898">
                <a:moveTo>
                  <a:pt x="20642" y="634"/>
                </a:moveTo>
                <a:cubicBezTo>
                  <a:pt x="22024" y="634"/>
                  <a:pt x="23387" y="720"/>
                  <a:pt x="24670" y="995"/>
                </a:cubicBezTo>
                <a:cubicBezTo>
                  <a:pt x="31897" y="2543"/>
                  <a:pt x="30695" y="12997"/>
                  <a:pt x="30683" y="18497"/>
                </a:cubicBezTo>
                <a:cubicBezTo>
                  <a:pt x="30671" y="21593"/>
                  <a:pt x="31457" y="26522"/>
                  <a:pt x="27778" y="27796"/>
                </a:cubicBezTo>
                <a:cubicBezTo>
                  <a:pt x="24944" y="28772"/>
                  <a:pt x="21384" y="28618"/>
                  <a:pt x="18419" y="28772"/>
                </a:cubicBezTo>
                <a:cubicBezTo>
                  <a:pt x="16945" y="28853"/>
                  <a:pt x="15468" y="28905"/>
                  <a:pt x="13991" y="28905"/>
                </a:cubicBezTo>
                <a:cubicBezTo>
                  <a:pt x="12212" y="28905"/>
                  <a:pt x="10432" y="28830"/>
                  <a:pt x="8656" y="28642"/>
                </a:cubicBezTo>
                <a:cubicBezTo>
                  <a:pt x="7073" y="28463"/>
                  <a:pt x="5346" y="28272"/>
                  <a:pt x="3810" y="27784"/>
                </a:cubicBezTo>
                <a:cubicBezTo>
                  <a:pt x="1429" y="27022"/>
                  <a:pt x="1334" y="25070"/>
                  <a:pt x="1286" y="22903"/>
                </a:cubicBezTo>
                <a:cubicBezTo>
                  <a:pt x="1215" y="19045"/>
                  <a:pt x="1155" y="15176"/>
                  <a:pt x="1084" y="11306"/>
                </a:cubicBezTo>
                <a:cubicBezTo>
                  <a:pt x="1048" y="9544"/>
                  <a:pt x="953" y="7770"/>
                  <a:pt x="1012" y="6008"/>
                </a:cubicBezTo>
                <a:cubicBezTo>
                  <a:pt x="1063" y="4231"/>
                  <a:pt x="1936" y="1148"/>
                  <a:pt x="4007" y="1148"/>
                </a:cubicBezTo>
                <a:cubicBezTo>
                  <a:pt x="4366" y="1148"/>
                  <a:pt x="4760" y="1241"/>
                  <a:pt x="5192" y="1448"/>
                </a:cubicBezTo>
                <a:cubicBezTo>
                  <a:pt x="5252" y="1476"/>
                  <a:pt x="5312" y="1489"/>
                  <a:pt x="5368" y="1489"/>
                </a:cubicBezTo>
                <a:cubicBezTo>
                  <a:pt x="5602" y="1489"/>
                  <a:pt x="5788" y="1275"/>
                  <a:pt x="5790" y="1070"/>
                </a:cubicBezTo>
                <a:lnTo>
                  <a:pt x="5790" y="1070"/>
                </a:lnTo>
                <a:cubicBezTo>
                  <a:pt x="8682" y="984"/>
                  <a:pt x="11574" y="915"/>
                  <a:pt x="14466" y="864"/>
                </a:cubicBezTo>
                <a:cubicBezTo>
                  <a:pt x="16434" y="829"/>
                  <a:pt x="18560" y="634"/>
                  <a:pt x="20642" y="634"/>
                </a:cubicBezTo>
                <a:close/>
                <a:moveTo>
                  <a:pt x="20888" y="1"/>
                </a:moveTo>
                <a:cubicBezTo>
                  <a:pt x="20546" y="1"/>
                  <a:pt x="20203" y="4"/>
                  <a:pt x="19860" y="7"/>
                </a:cubicBezTo>
                <a:cubicBezTo>
                  <a:pt x="14693" y="55"/>
                  <a:pt x="9525" y="162"/>
                  <a:pt x="4358" y="329"/>
                </a:cubicBezTo>
                <a:cubicBezTo>
                  <a:pt x="4248" y="334"/>
                  <a:pt x="4162" y="376"/>
                  <a:pt x="4100" y="438"/>
                </a:cubicBezTo>
                <a:lnTo>
                  <a:pt x="4100" y="438"/>
                </a:lnTo>
                <a:cubicBezTo>
                  <a:pt x="2452" y="481"/>
                  <a:pt x="1034" y="1866"/>
                  <a:pt x="536" y="3543"/>
                </a:cubicBezTo>
                <a:cubicBezTo>
                  <a:pt x="0" y="5365"/>
                  <a:pt x="227" y="7389"/>
                  <a:pt x="262" y="9258"/>
                </a:cubicBezTo>
                <a:cubicBezTo>
                  <a:pt x="298" y="11532"/>
                  <a:pt x="346" y="13806"/>
                  <a:pt x="381" y="16080"/>
                </a:cubicBezTo>
                <a:cubicBezTo>
                  <a:pt x="417" y="18355"/>
                  <a:pt x="453" y="20629"/>
                  <a:pt x="500" y="22903"/>
                </a:cubicBezTo>
                <a:cubicBezTo>
                  <a:pt x="524" y="24320"/>
                  <a:pt x="453" y="25998"/>
                  <a:pt x="1358" y="27189"/>
                </a:cubicBezTo>
                <a:cubicBezTo>
                  <a:pt x="2167" y="28249"/>
                  <a:pt x="3477" y="28534"/>
                  <a:pt x="4715" y="28808"/>
                </a:cubicBezTo>
                <a:cubicBezTo>
                  <a:pt x="6751" y="29249"/>
                  <a:pt x="8835" y="29487"/>
                  <a:pt x="10930" y="29606"/>
                </a:cubicBezTo>
                <a:cubicBezTo>
                  <a:pt x="11981" y="29666"/>
                  <a:pt x="13032" y="29693"/>
                  <a:pt x="14083" y="29693"/>
                </a:cubicBezTo>
                <a:cubicBezTo>
                  <a:pt x="17381" y="29693"/>
                  <a:pt x="20681" y="29433"/>
                  <a:pt x="23968" y="29153"/>
                </a:cubicBezTo>
                <a:cubicBezTo>
                  <a:pt x="26599" y="28927"/>
                  <a:pt x="29766" y="28761"/>
                  <a:pt x="30897" y="25927"/>
                </a:cubicBezTo>
                <a:cubicBezTo>
                  <a:pt x="31492" y="24439"/>
                  <a:pt x="31421" y="22736"/>
                  <a:pt x="31445" y="21164"/>
                </a:cubicBezTo>
                <a:cubicBezTo>
                  <a:pt x="31481" y="18831"/>
                  <a:pt x="31469" y="16497"/>
                  <a:pt x="31421" y="14164"/>
                </a:cubicBezTo>
                <a:cubicBezTo>
                  <a:pt x="31350" y="10556"/>
                  <a:pt x="31492" y="6448"/>
                  <a:pt x="29385" y="3317"/>
                </a:cubicBezTo>
                <a:cubicBezTo>
                  <a:pt x="27345" y="285"/>
                  <a:pt x="24191" y="1"/>
                  <a:pt x="20888" y="1"/>
                </a:cubicBezTo>
                <a:close/>
              </a:path>
            </a:pathLst>
          </a:custGeom>
          <a:solidFill>
            <a:srgbClr val="CC0000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Common limitation</a:t>
            </a: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All these works runtime is linear in the plaintext space! 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No universal solution. But solution to some functions.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2504512" y="3297750"/>
            <a:ext cx="1617600" cy="834900"/>
          </a:xfrm>
          <a:prstGeom prst="horizontalScroll">
            <a:avLst>
              <a:gd fmla="val 12500" name="adj"/>
            </a:avLst>
          </a:prstGeom>
          <a:solidFill>
            <a:srgbClr val="69E78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Batched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5786262" y="1721775"/>
            <a:ext cx="1617600" cy="834900"/>
          </a:xfrm>
          <a:prstGeom prst="horizontalScroll">
            <a:avLst>
              <a:gd fmla="val 12500" name="adj"/>
            </a:avLst>
          </a:prstGeom>
          <a:solidFill>
            <a:srgbClr val="FCBD2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Single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7498800" y="1760563"/>
            <a:ext cx="1475043" cy="757320"/>
          </a:xfrm>
          <a:custGeom>
            <a:rect b="b" l="l" r="r" t="t"/>
            <a:pathLst>
              <a:path extrusionOk="0" h="29693" w="31898">
                <a:moveTo>
                  <a:pt x="20642" y="634"/>
                </a:moveTo>
                <a:cubicBezTo>
                  <a:pt x="22024" y="634"/>
                  <a:pt x="23387" y="720"/>
                  <a:pt x="24670" y="995"/>
                </a:cubicBezTo>
                <a:cubicBezTo>
                  <a:pt x="31897" y="2543"/>
                  <a:pt x="30695" y="12997"/>
                  <a:pt x="30683" y="18497"/>
                </a:cubicBezTo>
                <a:cubicBezTo>
                  <a:pt x="30671" y="21593"/>
                  <a:pt x="31457" y="26522"/>
                  <a:pt x="27778" y="27796"/>
                </a:cubicBezTo>
                <a:cubicBezTo>
                  <a:pt x="24944" y="28772"/>
                  <a:pt x="21384" y="28618"/>
                  <a:pt x="18419" y="28772"/>
                </a:cubicBezTo>
                <a:cubicBezTo>
                  <a:pt x="16945" y="28853"/>
                  <a:pt x="15468" y="28905"/>
                  <a:pt x="13991" y="28905"/>
                </a:cubicBezTo>
                <a:cubicBezTo>
                  <a:pt x="12212" y="28905"/>
                  <a:pt x="10432" y="28830"/>
                  <a:pt x="8656" y="28642"/>
                </a:cubicBezTo>
                <a:cubicBezTo>
                  <a:pt x="7073" y="28463"/>
                  <a:pt x="5346" y="28272"/>
                  <a:pt x="3810" y="27784"/>
                </a:cubicBezTo>
                <a:cubicBezTo>
                  <a:pt x="1429" y="27022"/>
                  <a:pt x="1334" y="25070"/>
                  <a:pt x="1286" y="22903"/>
                </a:cubicBezTo>
                <a:cubicBezTo>
                  <a:pt x="1215" y="19045"/>
                  <a:pt x="1155" y="15176"/>
                  <a:pt x="1084" y="11306"/>
                </a:cubicBezTo>
                <a:cubicBezTo>
                  <a:pt x="1048" y="9544"/>
                  <a:pt x="953" y="7770"/>
                  <a:pt x="1012" y="6008"/>
                </a:cubicBezTo>
                <a:cubicBezTo>
                  <a:pt x="1063" y="4231"/>
                  <a:pt x="1936" y="1148"/>
                  <a:pt x="4007" y="1148"/>
                </a:cubicBezTo>
                <a:cubicBezTo>
                  <a:pt x="4366" y="1148"/>
                  <a:pt x="4760" y="1241"/>
                  <a:pt x="5192" y="1448"/>
                </a:cubicBezTo>
                <a:cubicBezTo>
                  <a:pt x="5252" y="1476"/>
                  <a:pt x="5312" y="1489"/>
                  <a:pt x="5368" y="1489"/>
                </a:cubicBezTo>
                <a:cubicBezTo>
                  <a:pt x="5602" y="1489"/>
                  <a:pt x="5788" y="1275"/>
                  <a:pt x="5790" y="1070"/>
                </a:cubicBezTo>
                <a:lnTo>
                  <a:pt x="5790" y="1070"/>
                </a:lnTo>
                <a:cubicBezTo>
                  <a:pt x="8682" y="984"/>
                  <a:pt x="11574" y="915"/>
                  <a:pt x="14466" y="864"/>
                </a:cubicBezTo>
                <a:cubicBezTo>
                  <a:pt x="16434" y="829"/>
                  <a:pt x="18560" y="634"/>
                  <a:pt x="20642" y="634"/>
                </a:cubicBezTo>
                <a:close/>
                <a:moveTo>
                  <a:pt x="20888" y="1"/>
                </a:moveTo>
                <a:cubicBezTo>
                  <a:pt x="20546" y="1"/>
                  <a:pt x="20203" y="4"/>
                  <a:pt x="19860" y="7"/>
                </a:cubicBezTo>
                <a:cubicBezTo>
                  <a:pt x="14693" y="55"/>
                  <a:pt x="9525" y="162"/>
                  <a:pt x="4358" y="329"/>
                </a:cubicBezTo>
                <a:cubicBezTo>
                  <a:pt x="4248" y="334"/>
                  <a:pt x="4162" y="376"/>
                  <a:pt x="4100" y="438"/>
                </a:cubicBezTo>
                <a:lnTo>
                  <a:pt x="4100" y="438"/>
                </a:lnTo>
                <a:cubicBezTo>
                  <a:pt x="2452" y="481"/>
                  <a:pt x="1034" y="1866"/>
                  <a:pt x="536" y="3543"/>
                </a:cubicBezTo>
                <a:cubicBezTo>
                  <a:pt x="0" y="5365"/>
                  <a:pt x="227" y="7389"/>
                  <a:pt x="262" y="9258"/>
                </a:cubicBezTo>
                <a:cubicBezTo>
                  <a:pt x="298" y="11532"/>
                  <a:pt x="346" y="13806"/>
                  <a:pt x="381" y="16080"/>
                </a:cubicBezTo>
                <a:cubicBezTo>
                  <a:pt x="417" y="18355"/>
                  <a:pt x="453" y="20629"/>
                  <a:pt x="500" y="22903"/>
                </a:cubicBezTo>
                <a:cubicBezTo>
                  <a:pt x="524" y="24320"/>
                  <a:pt x="453" y="25998"/>
                  <a:pt x="1358" y="27189"/>
                </a:cubicBezTo>
                <a:cubicBezTo>
                  <a:pt x="2167" y="28249"/>
                  <a:pt x="3477" y="28534"/>
                  <a:pt x="4715" y="28808"/>
                </a:cubicBezTo>
                <a:cubicBezTo>
                  <a:pt x="6751" y="29249"/>
                  <a:pt x="8835" y="29487"/>
                  <a:pt x="10930" y="29606"/>
                </a:cubicBezTo>
                <a:cubicBezTo>
                  <a:pt x="11981" y="29666"/>
                  <a:pt x="13032" y="29693"/>
                  <a:pt x="14083" y="29693"/>
                </a:cubicBezTo>
                <a:cubicBezTo>
                  <a:pt x="17381" y="29693"/>
                  <a:pt x="20681" y="29433"/>
                  <a:pt x="23968" y="29153"/>
                </a:cubicBezTo>
                <a:cubicBezTo>
                  <a:pt x="26599" y="28927"/>
                  <a:pt x="29766" y="28761"/>
                  <a:pt x="30897" y="25927"/>
                </a:cubicBezTo>
                <a:cubicBezTo>
                  <a:pt x="31492" y="24439"/>
                  <a:pt x="31421" y="22736"/>
                  <a:pt x="31445" y="21164"/>
                </a:cubicBezTo>
                <a:cubicBezTo>
                  <a:pt x="31481" y="18831"/>
                  <a:pt x="31469" y="16497"/>
                  <a:pt x="31421" y="14164"/>
                </a:cubicBezTo>
                <a:cubicBezTo>
                  <a:pt x="31350" y="10556"/>
                  <a:pt x="31492" y="6448"/>
                  <a:pt x="29385" y="3317"/>
                </a:cubicBezTo>
                <a:cubicBezTo>
                  <a:pt x="27345" y="285"/>
                  <a:pt x="24191" y="1"/>
                  <a:pt x="20888" y="1"/>
                </a:cubicBezTo>
                <a:close/>
              </a:path>
            </a:pathLst>
          </a:custGeom>
          <a:solidFill>
            <a:srgbClr val="EA9999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Limitation: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Superpolynomial modulus-noise ratio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21"/>
          <p:cNvGraphicFramePr/>
          <p:nvPr/>
        </p:nvGraphicFramePr>
        <p:xfrm>
          <a:off x="76200" y="39101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" name="Google Shape;204;p21"/>
          <p:cNvGraphicFramePr/>
          <p:nvPr/>
        </p:nvGraphicFramePr>
        <p:xfrm>
          <a:off x="2385513" y="35901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1005125"/>
              </a:tblGrid>
              <a:tr h="396200">
                <a:tc>
                  <a:txBody>
                    <a:bodyPr/>
                    <a:lstStyle/>
                    <a:p>
                      <a:pPr indent="-88037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m · q / 3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5" name="Google Shape;205;p21"/>
          <p:cNvGraphicFramePr/>
          <p:nvPr/>
        </p:nvGraphicFramePr>
        <p:xfrm>
          <a:off x="76200" y="1867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i="1" lang="en">
                          <a:solidFill>
                            <a:schemeClr val="dk2"/>
                          </a:solidFill>
                        </a:rPr>
                        <a:t>n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" name="Google Shape;206;p21"/>
          <p:cNvGraphicFramePr/>
          <p:nvPr/>
        </p:nvGraphicFramePr>
        <p:xfrm>
          <a:off x="2011950" y="1867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28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b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7" name="Google Shape;207;p21"/>
          <p:cNvGraphicFramePr/>
          <p:nvPr/>
        </p:nvGraphicFramePr>
        <p:xfrm>
          <a:off x="76200" y="23745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i="1" lang="en" sz="1100">
                          <a:solidFill>
                            <a:schemeClr val="dk2"/>
                          </a:solidFill>
                        </a:rPr>
                        <a:t>n</a:t>
                      </a:r>
                      <a:endParaRPr i="1"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8" name="Google Shape;208;p21"/>
          <p:cNvGraphicFramePr/>
          <p:nvPr/>
        </p:nvGraphicFramePr>
        <p:xfrm>
          <a:off x="76200" y="31580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i="1" lang="en">
                          <a:solidFill>
                            <a:schemeClr val="dk2"/>
                          </a:solidFill>
                        </a:rPr>
                        <a:t>n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09" name="Google Shape;209;p21"/>
          <p:cNvSpPr txBox="1"/>
          <p:nvPr/>
        </p:nvSpPr>
        <p:spPr>
          <a:xfrm>
            <a:off x="468025" y="3540825"/>
            <a:ext cx="13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inner product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1"/>
          <p:cNvSpPr txBox="1"/>
          <p:nvPr/>
        </p:nvSpPr>
        <p:spPr>
          <a:xfrm>
            <a:off x="2011975" y="3541913"/>
            <a:ext cx="38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+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0" y="1431063"/>
            <a:ext cx="30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[Regev05] LWE Encryption scheme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0" y="2755025"/>
            <a:ext cx="30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Encryption: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13" name="Google Shape;213;p21"/>
          <p:cNvGraphicFramePr/>
          <p:nvPr/>
        </p:nvGraphicFramePr>
        <p:xfrm>
          <a:off x="4424438" y="2511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baseline="-25000" lang="en" sz="11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4" name="Google Shape;214;p21"/>
          <p:cNvGraphicFramePr/>
          <p:nvPr/>
        </p:nvGraphicFramePr>
        <p:xfrm>
          <a:off x="3433575" y="21542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2850"/>
              </a:tblGrid>
              <a:tr h="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b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" name="Google Shape;215;p21"/>
          <p:cNvGraphicFramePr/>
          <p:nvPr/>
        </p:nvGraphicFramePr>
        <p:xfrm>
          <a:off x="4424438" y="17596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baseline="-25000" i="1" lang="en">
                          <a:solidFill>
                            <a:schemeClr val="dk2"/>
                          </a:solidFill>
                        </a:rPr>
                        <a:t>n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21"/>
          <p:cNvSpPr txBox="1"/>
          <p:nvPr/>
        </p:nvSpPr>
        <p:spPr>
          <a:xfrm>
            <a:off x="4816263" y="2142438"/>
            <a:ext cx="137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inner product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5512913" y="3389838"/>
            <a:ext cx="714600" cy="83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Range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Check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5778138" y="2973715"/>
            <a:ext cx="218100" cy="350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Google Shape;219;p21"/>
          <p:cNvSpPr/>
          <p:nvPr/>
        </p:nvSpPr>
        <p:spPr>
          <a:xfrm flipH="1">
            <a:off x="1237650" y="4596638"/>
            <a:ext cx="1077600" cy="262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3929038" y="2108100"/>
            <a:ext cx="38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-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3929049" y="3547800"/>
            <a:ext cx="952500" cy="51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0/1/2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60675" y="4481438"/>
            <a:ext cx="38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+</a:t>
            </a:r>
            <a:endParaRPr sz="2000">
              <a:solidFill>
                <a:schemeClr val="dk2"/>
              </a:solidFill>
            </a:endParaRPr>
          </a:p>
        </p:txBody>
      </p:sp>
      <p:graphicFrame>
        <p:nvGraphicFramePr>
          <p:cNvPr id="223" name="Google Shape;223;p21"/>
          <p:cNvGraphicFramePr/>
          <p:nvPr/>
        </p:nvGraphicFramePr>
        <p:xfrm>
          <a:off x="431975" y="4529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28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e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4" name="Google Shape;224;p21"/>
          <p:cNvGraphicFramePr/>
          <p:nvPr/>
        </p:nvGraphicFramePr>
        <p:xfrm>
          <a:off x="2596375" y="4527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{97450C68-C544-4767-B725-2A47A1BBC468}</a:tableStyleId>
              </a:tblPr>
              <a:tblGrid>
                <a:gridCol w="382850"/>
              </a:tblGrid>
              <a:tr h="400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</a:rPr>
                        <a:t>b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225" name="Google Shape;225;p21"/>
          <p:cNvSpPr txBox="1"/>
          <p:nvPr/>
        </p:nvSpPr>
        <p:spPr>
          <a:xfrm>
            <a:off x="3131475" y="1431063"/>
            <a:ext cx="308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Decryption: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4881613" y="3670663"/>
            <a:ext cx="500100" cy="262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3109413" y="3983088"/>
            <a:ext cx="3418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Range check: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If in [-q/6, q/6], return 0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If in [q/6, q/2], return 1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Otherwise return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1"/>
          <p:cNvSpPr txBox="1"/>
          <p:nvPr>
            <p:ph type="title"/>
          </p:nvPr>
        </p:nvSpPr>
        <p:spPr>
          <a:xfrm>
            <a:off x="608775" y="520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LWE Encryption</a:t>
            </a:r>
            <a:endParaRPr/>
          </a:p>
        </p:txBody>
      </p:sp>
      <p:sp>
        <p:nvSpPr>
          <p:cNvPr id="229" name="Google Shape;229;p21"/>
          <p:cNvSpPr txBox="1"/>
          <p:nvPr/>
        </p:nvSpPr>
        <p:spPr>
          <a:xfrm>
            <a:off x="6472800" y="2554500"/>
            <a:ext cx="271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(Weak) linear homomorphism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Adding two LWE ciphertexts encrypting m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m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obtains another LWE ciphertext encrypting m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+ m</a:t>
            </a:r>
            <a:r>
              <a:rPr baseline="-25000" lang="en"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baseline="-25000" sz="1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