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15"/>
  </p:notesMasterIdLst>
  <p:sldIdLst>
    <p:sldId id="256" r:id="rId2"/>
    <p:sldId id="270" r:id="rId3"/>
    <p:sldId id="271" r:id="rId4"/>
    <p:sldId id="278" r:id="rId5"/>
    <p:sldId id="273" r:id="rId6"/>
    <p:sldId id="276" r:id="rId7"/>
    <p:sldId id="274" r:id="rId8"/>
    <p:sldId id="282" r:id="rId9"/>
    <p:sldId id="268" r:id="rId10"/>
    <p:sldId id="285" r:id="rId11"/>
    <p:sldId id="288" r:id="rId12"/>
    <p:sldId id="286" r:id="rId13"/>
    <p:sldId id="287" r:id="rId14"/>
  </p:sldIdLst>
  <p:sldSz cx="12192000" cy="6858000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åkon Jacobsen" initials="HJ" lastIdx="1" clrIdx="0">
    <p:extLst>
      <p:ext uri="{19B8F6BF-5375-455C-9EA6-DF929625EA0E}">
        <p15:presenceInfo xmlns:p15="http://schemas.microsoft.com/office/powerpoint/2012/main" userId="Håkon Jacobsen" providerId="None"/>
      </p:ext>
    </p:extLst>
  </p:cmAuthor>
  <p:cmAuthor id="2" name="hakoja" initials="h" lastIdx="3" clrIdx="1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EB"/>
    <a:srgbClr val="F7FDFC"/>
    <a:srgbClr val="FBF9FD"/>
    <a:srgbClr val="FFE1E1"/>
    <a:srgbClr val="FFE7FF"/>
    <a:srgbClr val="FFCCFF"/>
    <a:srgbClr val="FF7C80"/>
    <a:srgbClr val="FF66CC"/>
    <a:srgbClr val="00CC99"/>
    <a:srgbClr val="C9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434" autoAdjust="0"/>
  </p:normalViewPr>
  <p:slideViewPr>
    <p:cSldViewPr snapToGrid="0" showGuides="1">
      <p:cViewPr varScale="1">
        <p:scale>
          <a:sx n="71" d="100"/>
          <a:sy n="71" d="100"/>
        </p:scale>
        <p:origin x="552" y="60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58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baseline="0" dirty="0" smtClean="0"/>
                  <a:t> must either:</a:t>
                </a:r>
              </a:p>
              <a:p>
                <a:endParaRPr lang="en-US" baseline="0" dirty="0" smtClean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aseline="0" dirty="0" smtClean="0"/>
                  <a:t>Ask Reveal before Step 4 </a:t>
                </a:r>
                <a14:m>
                  <m:oMath xmlns:m="http://schemas.openxmlformats.org/officeDocument/2006/math"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baseline="0" dirty="0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baseline="0" dirty="0" smtClean="0"/>
                  <a:t> can simulate tag </a:t>
                </a:r>
                <a14:m>
                  <m:oMath xmlns:m="http://schemas.openxmlformats.org/officeDocument/2006/math"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baseline="0" dirty="0" smtClean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aseline="0" dirty="0" smtClean="0"/>
                  <a:t>Ask Test before Step 4 </a:t>
                </a:r>
                <a14:m>
                  <m:oMath xmlns:m="http://schemas.openxmlformats.org/officeDocument/2006/math"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baseline="0" dirty="0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baseline="0" dirty="0" smtClean="0"/>
                  <a:t> wins 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baseline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aseline="0" dirty="0" smtClean="0"/>
                  <a:t> (</a:t>
                </a:r>
                <a:r>
                  <a:rPr lang="en-US" baseline="0" dirty="0" err="1" smtClean="0"/>
                  <a:t>wFS</a:t>
                </a:r>
                <a:r>
                  <a:rPr lang="en-US" baseline="0" dirty="0" smtClean="0"/>
                  <a:t>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aseline="0" dirty="0" smtClean="0"/>
                  <a:t>Ask Test before Step 2 (or invalid tag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lang="nb-NO" b="0" i="1" baseline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nb-NO" b="0" i="1" baseline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b-NO" b="0" i="1" baseline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baseline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nb-NO" b="0" i="1" baseline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baseline="0" dirty="0" smtClean="0"/>
                  <a:t>) </a:t>
                </a:r>
                <a14:m>
                  <m:oMath xmlns:m="http://schemas.openxmlformats.org/officeDocument/2006/math"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baseline="0" dirty="0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baseline="0" dirty="0" smtClean="0"/>
                  <a:t> FAILS (with </a:t>
                </a:r>
                <a:r>
                  <a:rPr lang="en-US" baseline="0" dirty="0" err="1" smtClean="0"/>
                  <a:t>prob</a:t>
                </a:r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nb-NO" b="0" i="1" baseline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baseline="0" dirty="0" smtClean="0"/>
                  <a:t>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baseline="0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aseline="0" dirty="0" smtClean="0"/>
                  <a:t>NOT covered by reduction: Signed-DH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A: check that tags + LTKs</a:t>
                </a:r>
                <a:r>
                  <a:rPr lang="en-US" baseline="0" dirty="0" smtClean="0"/>
                  <a:t> are </a:t>
                </a:r>
                <a:r>
                  <a:rPr lang="en-US" baseline="0" dirty="0" smtClean="0"/>
                  <a:t>correct</a:t>
                </a:r>
              </a:p>
              <a:p>
                <a:endParaRPr lang="en-US" baseline="0" dirty="0" smtClean="0"/>
              </a:p>
              <a:p>
                <a:pPr/>
                <a:r>
                  <a:rPr lang="nb-NO" sz="1200" b="1" i="0" smtClean="0">
                    <a:latin typeface="Cambria Math" panose="02040503050406030204" pitchFamily="18" charset="0"/>
                  </a:rPr>
                  <a:t>𝐀𝐝</a:t>
                </a:r>
                <a:r>
                  <a:rPr lang="nb-NO" sz="1200" b="1" i="0">
                    <a:latin typeface="Cambria Math" panose="02040503050406030204" pitchFamily="18" charset="0"/>
                  </a:rPr>
                  <a:t>𝐯_</a:t>
                </a:r>
                <a:r>
                  <a:rPr lang="nb-NO" sz="1200" b="0" i="0" smtClean="0">
                    <a:latin typeface="Cambria Math" panose="02040503050406030204" pitchFamily="18" charset="0"/>
                  </a:rPr>
                  <a:t>Π^</a:t>
                </a:r>
                <a:r>
                  <a:rPr lang="nb-NO" sz="1200" b="1" i="0">
                    <a:latin typeface="Cambria Math" panose="02040503050406030204" pitchFamily="18" charset="0"/>
                  </a:rPr>
                  <a:t>(</a:t>
                </a:r>
                <a:r>
                  <a:rPr lang="nb-NO" sz="1200" b="0" i="0" smtClean="0">
                    <a:latin typeface="Cambria Math" panose="02040503050406030204" pitchFamily="18" charset="0"/>
                  </a:rPr>
                  <a:t>ake˗wfs</a:t>
                </a:r>
                <a:r>
                  <a:rPr lang="nb-NO" sz="1200" b="1" i="0">
                    <a:latin typeface="Cambria Math" panose="02040503050406030204" pitchFamily="18" charset="0"/>
                  </a:rPr>
                  <a:t>) (</a:t>
                </a:r>
                <a:r>
                  <a:rPr lang="nb-NO" sz="1200" b="1" i="0" smtClean="0">
                    <a:latin typeface="Cambria Math" panose="02040503050406030204" pitchFamily="18" charset="0"/>
                  </a:rPr>
                  <a:t>ℬ)</a:t>
                </a:r>
                <a:r>
                  <a:rPr lang="nb-NO" sz="1200" b="0" i="0" smtClean="0">
                    <a:latin typeface="Cambria Math" panose="02040503050406030204" pitchFamily="18" charset="0"/>
                  </a:rPr>
                  <a:t>≈</a:t>
                </a:r>
                <a:r>
                  <a:rPr lang="nb-NO" sz="1200" b="1" i="0">
                    <a:latin typeface="Cambria Math" panose="02040503050406030204" pitchFamily="18" charset="0"/>
                  </a:rPr>
                  <a:t>𝐀𝐝𝐯_</a:t>
                </a:r>
                <a:r>
                  <a:rPr lang="nb-NO" sz="1200" i="0">
                    <a:latin typeface="Cambria Math" panose="02040503050406030204" pitchFamily="18" charset="0"/>
                  </a:rPr>
                  <a:t>Π^</a:t>
                </a:r>
                <a:r>
                  <a:rPr lang="nb-NO" sz="1200" b="1" i="0">
                    <a:latin typeface="Cambria Math" panose="02040503050406030204" pitchFamily="18" charset="0"/>
                  </a:rPr>
                  <a:t>(</a:t>
                </a:r>
                <a:r>
                  <a:rPr lang="nb-NO" sz="1200" i="0">
                    <a:latin typeface="Cambria Math" panose="02040503050406030204" pitchFamily="18" charset="0"/>
                  </a:rPr>
                  <a:t>ake˗wfs</a:t>
                </a:r>
                <a:r>
                  <a:rPr lang="nb-NO" sz="1200" b="1" i="0">
                    <a:latin typeface="Cambria Math" panose="02040503050406030204" pitchFamily="18" charset="0"/>
                  </a:rPr>
                  <a:t>) (</a:t>
                </a:r>
                <a:r>
                  <a:rPr lang="nb-NO" sz="1200" b="1" i="0" smtClean="0">
                    <a:latin typeface="Cambria Math" panose="02040503050406030204" pitchFamily="18" charset="0"/>
                  </a:rPr>
                  <a:t>ℛ)</a:t>
                </a:r>
                <a:r>
                  <a:rPr lang="nb-NO" sz="1200" b="0" i="0" smtClean="0">
                    <a:latin typeface="Cambria Math" panose="02040503050406030204" pitchFamily="18" charset="0"/>
                  </a:rPr>
                  <a:t>−Pr[</a:t>
                </a:r>
                <a:r>
                  <a:rPr lang="nb-NO" sz="1200" b="0" i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ℬ</a:t>
                </a:r>
                <a:r>
                  <a:rPr lang="nb-NO" sz="1200" b="0" i="0" smtClean="0">
                    <a:latin typeface="Cambria Math" panose="02040503050406030204" pitchFamily="18" charset="0"/>
                  </a:rPr>
                  <a:t> fails]</a:t>
                </a:r>
                <a:endParaRPr lang="nb-NO" sz="1200" b="0" dirty="0" smtClean="0"/>
              </a:p>
              <a:p>
                <a:pPr/>
                <a:endParaRPr lang="en-US" dirty="0" smtClean="0"/>
              </a:p>
              <a:p>
                <a:pPr/>
                <a:r>
                  <a:rPr lang="nb-NO" sz="1200" b="0" i="0" smtClean="0">
                    <a:latin typeface="Cambria Math" panose="02040503050406030204" pitchFamily="18" charset="0"/>
                  </a:rPr>
                  <a:t>Pr</a:t>
                </a:r>
                <a:r>
                  <a:rPr lang="nb-NO" sz="1200" b="0" i="0" smtClean="0">
                    <a:latin typeface="Cambria Math" panose="02040503050406030204" pitchFamily="18" charset="0"/>
                  </a:rPr>
                  <a:t>[</a:t>
                </a:r>
                <a:r>
                  <a:rPr lang="nb-NO" sz="1200" b="0" i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ℬ</a:t>
                </a:r>
                <a:r>
                  <a:rPr lang="nb-NO" sz="1200" b="0" i="0" smtClean="0">
                    <a:latin typeface="Cambria Math" panose="02040503050406030204" pitchFamily="18" charset="0"/>
                  </a:rPr>
                  <a:t> fails]</a:t>
                </a:r>
                <a:r>
                  <a:rPr lang="nb-NO" sz="1200" b="0" i="0" smtClean="0">
                    <a:latin typeface="Cambria Math" panose="02040503050406030204" pitchFamily="18" charset="0"/>
                  </a:rPr>
                  <a:t>≤1/𝑈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22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9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1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39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Reduction strategy:</a:t>
                </a:r>
                <a:r>
                  <a:rPr lang="en-US" baseline="0" dirty="0" smtClean="0"/>
                  <a:t> test fresh sessions and use that to simulate tags</a:t>
                </a:r>
              </a:p>
              <a:p>
                <a:r>
                  <a:rPr lang="en-US" dirty="0" smtClean="0"/>
                  <a:t>Detail: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keys are of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Reduction strategy:</a:t>
                </a:r>
                <a:r>
                  <a:rPr lang="en-US" baseline="0" dirty="0" smtClean="0"/>
                  <a:t> test fresh sessions and use that to simulate </a:t>
                </a:r>
                <a:r>
                  <a:rPr lang="en-US" baseline="0" dirty="0" smtClean="0"/>
                  <a:t>tags</a:t>
                </a:r>
              </a:p>
              <a:p>
                <a:r>
                  <a:rPr lang="en-US" dirty="0" smtClean="0"/>
                  <a:t>Detail: 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Π</a:t>
                </a:r>
                <a:r>
                  <a:rPr lang="en-US" dirty="0" smtClean="0"/>
                  <a:t> keys are of the form 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(𝐾, 𝑡,𝑡′)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42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Detail: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keys are of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Detail: 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Π</a:t>
                </a:r>
                <a:r>
                  <a:rPr lang="en-US" dirty="0" smtClean="0"/>
                  <a:t> keys are of the form 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(𝐾, 𝑡,𝑡′)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89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Slicing the pie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97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Font typeface="+mj-lt"/>
                  <a:buAutoNum type="arabicPeriod"/>
                </a:pPr>
                <a:r>
                  <a:rPr lang="en-US" dirty="0" smtClean="0"/>
                  <a:t>If</a:t>
                </a:r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r>
                      <a:rPr lang="nb-NO" sz="1200" b="1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2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200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200">
                            <a:latin typeface="Cambria Math" panose="02040503050406030204" pitchFamily="18" charset="0"/>
                          </a:rPr>
                          <m:t>ake</m:t>
                        </m:r>
                        <m:r>
                          <m:rPr>
                            <m:lit/>
                          </m:rPr>
                          <a:rPr lang="nb-NO" sz="1200">
                            <a:latin typeface="Cambria Math" panose="02040503050406030204" pitchFamily="18" charset="0"/>
                          </a:rPr>
                          <m:t>˗</m:t>
                        </m:r>
                        <m:r>
                          <m:rPr>
                            <m:sty m:val="p"/>
                          </m:rPr>
                          <a:rPr lang="nb-NO" sz="1200" b="0" i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nb-NO" sz="1200">
                            <a:latin typeface="Cambria Math" panose="02040503050406030204" pitchFamily="18" charset="0"/>
                          </a:rPr>
                          <m:t>fs</m:t>
                        </m:r>
                      </m:sup>
                    </m:sSubSup>
                    <m:d>
                      <m:dPr>
                        <m:ctrlPr>
                          <a:rPr lang="nb-NO" sz="1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</m:d>
                    <m:r>
                      <a:rPr lang="nb-NO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nb-NO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nb-NO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b="0" i="0" dirty="0" smtClean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0" i="0" dirty="0" smtClean="0"/>
                  <a:t> is </a:t>
                </a:r>
                <a:r>
                  <a:rPr lang="en-US" b="0" i="0" dirty="0" err="1" smtClean="0"/>
                  <a:t>wFS</a:t>
                </a:r>
                <a:r>
                  <a:rPr lang="en-US" b="0" i="0" baseline="0" dirty="0" smtClean="0"/>
                  <a:t>-broken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b="0" i="0" baseline="0" dirty="0" smtClean="0"/>
                  <a:t>Hence </a:t>
                </a:r>
                <a14:m>
                  <m:oMath xmlns:m="http://schemas.openxmlformats.org/officeDocument/2006/math">
                    <m:r>
                      <a:rPr lang="nb-NO" sz="1200" b="1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2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200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200">
                            <a:latin typeface="Cambria Math" panose="02040503050406030204" pitchFamily="18" charset="0"/>
                          </a:rPr>
                          <m:t>ake</m:t>
                        </m:r>
                        <m:r>
                          <m:rPr>
                            <m:lit/>
                          </m:rPr>
                          <a:rPr lang="nb-NO" sz="1200">
                            <a:latin typeface="Cambria Math" panose="02040503050406030204" pitchFamily="18" charset="0"/>
                          </a:rPr>
                          <m:t>˗</m:t>
                        </m:r>
                        <m:r>
                          <m:rPr>
                            <m:sty m:val="p"/>
                          </m:rPr>
                          <a:rPr lang="nb-NO" sz="1200" b="0" i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nb-NO" sz="1200">
                            <a:latin typeface="Cambria Math" panose="02040503050406030204" pitchFamily="18" charset="0"/>
                          </a:rPr>
                          <m:t>fs</m:t>
                        </m:r>
                      </m:sup>
                    </m:sSubSup>
                    <m:d>
                      <m:dPr>
                        <m:ctrlPr>
                          <a:rPr lang="nb-NO" sz="1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</m:d>
                    <m:r>
                      <a:rPr lang="nb-NO" sz="1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sz="1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nb-NO" sz="1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b="0" i="0" dirty="0" smtClean="0"/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b="0" i="0" dirty="0" smtClean="0"/>
                  <a:t>But we can</a:t>
                </a:r>
                <a:r>
                  <a:rPr lang="en-US" b="0" i="0" baseline="0" dirty="0" smtClean="0"/>
                  <a:t> construct </a:t>
                </a:r>
                <a14:m>
                  <m:oMath xmlns:m="http://schemas.openxmlformats.org/officeDocument/2006/math"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b="0" i="0" dirty="0" smtClean="0"/>
                  <a:t> with </a:t>
                </a:r>
                <a14:m>
                  <m:oMath xmlns:m="http://schemas.openxmlformats.org/officeDocument/2006/math">
                    <m:r>
                      <a:rPr lang="nb-NO" sz="1200" b="1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2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sSup>
                          <m:sSup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>
                        <m:r>
                          <m:rPr>
                            <m:sty m:val="p"/>
                          </m:rPr>
                          <a:rPr lang="nb-NO" sz="1200">
                            <a:latin typeface="Cambria Math" panose="02040503050406030204" pitchFamily="18" charset="0"/>
                          </a:rPr>
                          <m:t>ake</m:t>
                        </m:r>
                        <m:r>
                          <m:rPr>
                            <m:lit/>
                          </m:rPr>
                          <a:rPr lang="nb-NO" sz="1200">
                            <a:latin typeface="Cambria Math" panose="02040503050406030204" pitchFamily="18" charset="0"/>
                          </a:rPr>
                          <m:t>˗</m:t>
                        </m:r>
                        <m:r>
                          <m:rPr>
                            <m:sty m:val="p"/>
                          </m:rPr>
                          <a:rPr lang="nb-NO" sz="1200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nb-NO" sz="1200">
                            <a:latin typeface="Cambria Math" panose="02040503050406030204" pitchFamily="18" charset="0"/>
                          </a:rPr>
                          <m:t>fs</m:t>
                        </m:r>
                      </m:sup>
                    </m:sSubSup>
                    <m:d>
                      <m:dPr>
                        <m:ctrlPr>
                          <a:rPr lang="nb-NO" sz="1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nb-NO" sz="1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sz="1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b-NO" sz="1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 smtClean="0"/>
                  <a:t>hence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b="0" i="0" dirty="0" smtClean="0"/>
                  <a:t> must lose a factor of</a:t>
                </a:r>
                <a:r>
                  <a:rPr lang="en-US" b="0" i="0" baseline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b="0" i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Font typeface="+mj-lt"/>
                  <a:buAutoNum type="arabicPeriod"/>
                </a:pPr>
                <a:r>
                  <a:rPr lang="en-US" dirty="0" smtClean="0"/>
                  <a:t>If</a:t>
                </a:r>
                <a:r>
                  <a:rPr lang="en-US" baseline="0" dirty="0" smtClean="0"/>
                  <a:t> </a:t>
                </a:r>
                <a:r>
                  <a:rPr lang="nb-NO" sz="1200" b="1" i="0" smtClean="0">
                    <a:latin typeface="Cambria Math" panose="02040503050406030204" pitchFamily="18" charset="0"/>
                  </a:rPr>
                  <a:t>𝐀𝐝</a:t>
                </a:r>
                <a:r>
                  <a:rPr lang="nb-NO" sz="1200" b="1" i="0">
                    <a:latin typeface="Cambria Math" panose="02040503050406030204" pitchFamily="18" charset="0"/>
                  </a:rPr>
                  <a:t>𝐯_</a:t>
                </a:r>
                <a:r>
                  <a:rPr lang="nb-NO" sz="1200" i="0">
                    <a:latin typeface="Cambria Math" panose="02040503050406030204" pitchFamily="18" charset="0"/>
                  </a:rPr>
                  <a:t>Π^</a:t>
                </a:r>
                <a:r>
                  <a:rPr lang="nb-NO" sz="1200" b="1" i="0">
                    <a:latin typeface="Cambria Math" panose="02040503050406030204" pitchFamily="18" charset="0"/>
                  </a:rPr>
                  <a:t>(</a:t>
                </a:r>
                <a:r>
                  <a:rPr lang="nb-NO" sz="1200" i="0">
                    <a:latin typeface="Cambria Math" panose="02040503050406030204" pitchFamily="18" charset="0"/>
                  </a:rPr>
                  <a:t>ake\˗</a:t>
                </a:r>
                <a:r>
                  <a:rPr lang="nb-NO" sz="1200" b="0" i="0" smtClean="0">
                    <a:latin typeface="Cambria Math" panose="02040503050406030204" pitchFamily="18" charset="0"/>
                  </a:rPr>
                  <a:t>w</a:t>
                </a:r>
                <a:r>
                  <a:rPr lang="nb-NO" sz="1200" i="0">
                    <a:latin typeface="Cambria Math" panose="02040503050406030204" pitchFamily="18" charset="0"/>
                  </a:rPr>
                  <a:t>fs</a:t>
                </a:r>
                <a:r>
                  <a:rPr lang="nb-NO" sz="1200" b="1" i="0">
                    <a:latin typeface="Cambria Math" panose="02040503050406030204" pitchFamily="18" charset="0"/>
                  </a:rPr>
                  <a:t>) (</a:t>
                </a:r>
                <a:r>
                  <a:rPr lang="nb-NO" sz="1200" i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ℛ</a:t>
                </a:r>
                <a:r>
                  <a:rPr lang="nb-NO" sz="1200" b="1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)</a:t>
                </a:r>
                <a:r>
                  <a:rPr lang="nb-NO" sz="1200" b="1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≫</a:t>
                </a:r>
                <a:r>
                  <a:rPr lang="nb-NO" sz="1200" b="0" i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1\/𝑈</a:t>
                </a:r>
                <a:r>
                  <a:rPr lang="en-US" b="0" i="0" dirty="0" smtClean="0"/>
                  <a:t> then 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Π</a:t>
                </a:r>
                <a:r>
                  <a:rPr lang="en-US" b="0" i="0" dirty="0" smtClean="0"/>
                  <a:t> is </a:t>
                </a:r>
                <a:r>
                  <a:rPr lang="en-US" b="0" i="0" dirty="0" err="1" smtClean="0"/>
                  <a:t>wFS</a:t>
                </a:r>
                <a:r>
                  <a:rPr lang="en-US" b="0" i="0" baseline="0" dirty="0" smtClean="0"/>
                  <a:t>-broken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b="0" i="0" baseline="0" dirty="0" smtClean="0"/>
                  <a:t>Hence </a:t>
                </a:r>
                <a:r>
                  <a:rPr lang="nb-NO" sz="1200" b="1" i="0" smtClean="0">
                    <a:latin typeface="Cambria Math" panose="02040503050406030204" pitchFamily="18" charset="0"/>
                  </a:rPr>
                  <a:t>𝐀𝐝</a:t>
                </a:r>
                <a:r>
                  <a:rPr lang="nb-NO" sz="1200" b="1" i="0">
                    <a:latin typeface="Cambria Math" panose="02040503050406030204" pitchFamily="18" charset="0"/>
                  </a:rPr>
                  <a:t>𝐯_</a:t>
                </a:r>
                <a:r>
                  <a:rPr lang="nb-NO" sz="1200" i="0">
                    <a:latin typeface="Cambria Math" panose="02040503050406030204" pitchFamily="18" charset="0"/>
                  </a:rPr>
                  <a:t>Π^</a:t>
                </a:r>
                <a:r>
                  <a:rPr lang="nb-NO" sz="1200" b="1" i="0">
                    <a:latin typeface="Cambria Math" panose="02040503050406030204" pitchFamily="18" charset="0"/>
                  </a:rPr>
                  <a:t>(</a:t>
                </a:r>
                <a:r>
                  <a:rPr lang="nb-NO" sz="1200" i="0">
                    <a:latin typeface="Cambria Math" panose="02040503050406030204" pitchFamily="18" charset="0"/>
                  </a:rPr>
                  <a:t>ake\˗</a:t>
                </a:r>
                <a:r>
                  <a:rPr lang="nb-NO" sz="1200" b="0" i="0" smtClean="0">
                    <a:latin typeface="Cambria Math" panose="02040503050406030204" pitchFamily="18" charset="0"/>
                  </a:rPr>
                  <a:t>w</a:t>
                </a:r>
                <a:r>
                  <a:rPr lang="nb-NO" sz="1200" i="0">
                    <a:latin typeface="Cambria Math" panose="02040503050406030204" pitchFamily="18" charset="0"/>
                  </a:rPr>
                  <a:t>fs</a:t>
                </a:r>
                <a:r>
                  <a:rPr lang="nb-NO" sz="1200" b="1" i="0">
                    <a:latin typeface="Cambria Math" panose="02040503050406030204" pitchFamily="18" charset="0"/>
                  </a:rPr>
                  <a:t>) (</a:t>
                </a:r>
                <a:r>
                  <a:rPr lang="nb-NO" sz="1200" i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ℛ</a:t>
                </a:r>
                <a:r>
                  <a:rPr lang="nb-NO" sz="1200" b="1" i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)</a:t>
                </a:r>
                <a:r>
                  <a:rPr lang="nb-NO" sz="1200" b="1" i="0" smtClean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≈</a:t>
                </a:r>
                <a:r>
                  <a:rPr lang="nb-NO" sz="1200" b="0" i="0" smtClean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1\/𝑈</a:t>
                </a:r>
                <a:endParaRPr lang="en-US" b="0" i="0" dirty="0" smtClean="0"/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b="0" i="0" dirty="0" smtClean="0"/>
                  <a:t>But we can</a:t>
                </a:r>
                <a:r>
                  <a:rPr lang="en-US" b="0" i="0" baseline="0" dirty="0" smtClean="0"/>
                  <a:t> construct </a:t>
                </a:r>
                <a:r>
                  <a:rPr lang="nb-NO" b="0" i="0" baseline="0" smtClean="0">
                    <a:latin typeface="Cambria Math" panose="02040503050406030204" pitchFamily="18" charset="0"/>
                  </a:rPr>
                  <a:t>𝒜</a:t>
                </a:r>
                <a:r>
                  <a:rPr lang="en-US" b="0" i="0" dirty="0" smtClean="0"/>
                  <a:t> with </a:t>
                </a:r>
                <a:r>
                  <a:rPr lang="nb-NO" sz="1200" b="1" i="0" smtClean="0">
                    <a:latin typeface="Cambria Math" panose="02040503050406030204" pitchFamily="18" charset="0"/>
                  </a:rPr>
                  <a:t>𝐀𝐝</a:t>
                </a:r>
                <a:r>
                  <a:rPr lang="nb-NO" sz="1200" b="1" i="0">
                    <a:latin typeface="Cambria Math" panose="02040503050406030204" pitchFamily="18" charset="0"/>
                  </a:rPr>
                  <a:t>𝐯_(</a:t>
                </a:r>
                <a:r>
                  <a:rPr lang="nb-NO" sz="1200" i="0">
                    <a:latin typeface="Cambria Math" panose="02040503050406030204" pitchFamily="18" charset="0"/>
                  </a:rPr>
                  <a:t>Π</a:t>
                </a:r>
                <a:r>
                  <a:rPr lang="nb-NO" sz="1200" b="0" i="0" smtClean="0">
                    <a:latin typeface="Cambria Math" panose="02040503050406030204" pitchFamily="18" charset="0"/>
                  </a:rPr>
                  <a:t>^+</a:t>
                </a:r>
                <a:r>
                  <a:rPr lang="nb-NO" sz="1200" b="1" i="0">
                    <a:latin typeface="Cambria Math" panose="02040503050406030204" pitchFamily="18" charset="0"/>
                  </a:rPr>
                  <a:t>)^(</a:t>
                </a:r>
                <a:r>
                  <a:rPr lang="nb-NO" sz="1200" i="0">
                    <a:latin typeface="Cambria Math" panose="02040503050406030204" pitchFamily="18" charset="0"/>
                  </a:rPr>
                  <a:t>ake\˗</a:t>
                </a:r>
                <a:r>
                  <a:rPr lang="nb-NO" sz="1200" b="0" i="0" smtClean="0">
                    <a:latin typeface="Cambria Math" panose="02040503050406030204" pitchFamily="18" charset="0"/>
                  </a:rPr>
                  <a:t>f</a:t>
                </a:r>
                <a:r>
                  <a:rPr lang="nb-NO" sz="1200" i="0">
                    <a:latin typeface="Cambria Math" panose="02040503050406030204" pitchFamily="18" charset="0"/>
                  </a:rPr>
                  <a:t>fs</a:t>
                </a:r>
                <a:r>
                  <a:rPr lang="nb-NO" sz="1200" b="1" i="0">
                    <a:latin typeface="Cambria Math" panose="02040503050406030204" pitchFamily="18" charset="0"/>
                  </a:rPr>
                  <a:t>) (</a:t>
                </a:r>
                <a:r>
                  <a:rPr lang="nb-NO" sz="1200" b="0" i="0" smtClean="0">
                    <a:latin typeface="Cambria Math" panose="02040503050406030204" pitchFamily="18" charset="0"/>
                  </a:rPr>
                  <a:t>𝒜</a:t>
                </a:r>
                <a:r>
                  <a:rPr lang="nb-NO" sz="1200" b="1" i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)</a:t>
                </a:r>
                <a:r>
                  <a:rPr lang="nb-NO" sz="1200" b="1" i="0" smtClean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≈</a:t>
                </a:r>
                <a:r>
                  <a:rPr lang="nb-NO" sz="1200" b="0" i="0" smtClean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nb-NO" sz="1200" b="1" i="0" smtClean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b="0" i="0" dirty="0" smtClean="0"/>
                  <a:t>hence 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ℛ</a:t>
                </a:r>
                <a:r>
                  <a:rPr lang="en-US" b="0" i="0" dirty="0" smtClean="0"/>
                  <a:t> must lose a factor of</a:t>
                </a:r>
                <a:r>
                  <a:rPr lang="en-US" b="0" i="0" baseline="0" dirty="0" smtClean="0"/>
                  <a:t> </a:t>
                </a:r>
                <a:r>
                  <a:rPr lang="nb-NO" b="0" i="0" baseline="0" smtClean="0">
                    <a:latin typeface="Cambria Math" panose="02040503050406030204" pitchFamily="18" charset="0"/>
                  </a:rPr>
                  <a:t>𝑈</a:t>
                </a:r>
                <a:endParaRPr lang="en-US" b="0" i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80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A: check that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tags are correct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LTKs</a:t>
            </a:r>
            <a:r>
              <a:rPr lang="en-US" baseline="0" dirty="0" smtClean="0"/>
              <a:t> are correct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27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A: check that tags + LTKs</a:t>
            </a:r>
            <a:r>
              <a:rPr lang="en-US" baseline="0" dirty="0" smtClean="0"/>
              <a:t> are correct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4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69600" y="6386992"/>
            <a:ext cx="99103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r>
              <a:rPr lang="en-US" dirty="0" smtClean="0"/>
              <a:t>/12</a:t>
            </a:r>
          </a:p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22350" y="6386992"/>
            <a:ext cx="9632950" cy="324680"/>
          </a:xfrm>
          <a:prstGeom prst="rect">
            <a:avLst/>
          </a:prstGeom>
          <a:ln/>
        </p:spPr>
        <p:txBody>
          <a:bodyPr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1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22350" y="6386992"/>
            <a:ext cx="9455150" cy="324680"/>
          </a:xfrm>
          <a:prstGeom prst="rect">
            <a:avLst/>
          </a:prstGeom>
          <a:ln/>
        </p:spPr>
        <p:txBody>
          <a:bodyPr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807700" y="6386992"/>
            <a:ext cx="952930" cy="324680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r"/>
            <a:fld id="{F6590AF8-4F64-4D1C-B3C4-F65976908F52}" type="slidenum">
              <a:rPr lang="en-US" smtClean="0"/>
              <a:pPr algn="r"/>
              <a:t>‹#›</a:t>
            </a:fld>
            <a:r>
              <a:rPr lang="en-US" dirty="0" smtClean="0"/>
              <a:t>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0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807700" y="6386992"/>
            <a:ext cx="952930" cy="32468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r>
              <a:rPr lang="en-US" smtClean="0"/>
              <a:t>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59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22350" y="6386992"/>
            <a:ext cx="10147300" cy="324680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214100" y="6386992"/>
            <a:ext cx="54653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3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7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2848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22350" y="6386992"/>
            <a:ext cx="9036050" cy="324680"/>
          </a:xfrm>
          <a:prstGeom prst="rect">
            <a:avLst/>
          </a:prstGeom>
          <a:ln/>
        </p:spPr>
        <p:txBody>
          <a:bodyPr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76" r:id="rId3"/>
    <p:sldLayoutId id="2147483664" r:id="rId4"/>
    <p:sldLayoutId id="2147483661" r:id="rId5"/>
    <p:sldLayoutId id="214748367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361.png"/><Relationship Id="rId21" Type="http://schemas.openxmlformats.org/officeDocument/2006/relationships/image" Target="../media/image41.png"/><Relationship Id="rId7" Type="http://schemas.openxmlformats.org/officeDocument/2006/relationships/image" Target="../media/image330.png"/><Relationship Id="rId12" Type="http://schemas.openxmlformats.org/officeDocument/2006/relationships/image" Target="../media/image39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20" Type="http://schemas.openxmlformats.org/officeDocument/2006/relationships/image" Target="../media/image47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80.png"/><Relationship Id="rId24" Type="http://schemas.openxmlformats.org/officeDocument/2006/relationships/image" Target="../media/image44.png"/><Relationship Id="rId5" Type="http://schemas.openxmlformats.org/officeDocument/2006/relationships/image" Target="../media/image310.png"/><Relationship Id="rId23" Type="http://schemas.openxmlformats.org/officeDocument/2006/relationships/image" Target="../media/image43.png"/><Relationship Id="rId28" Type="http://schemas.openxmlformats.org/officeDocument/2006/relationships/image" Target="../media/image55.png"/><Relationship Id="rId10" Type="http://schemas.openxmlformats.org/officeDocument/2006/relationships/image" Target="../media/image370.png"/><Relationship Id="rId19" Type="http://schemas.openxmlformats.org/officeDocument/2006/relationships/image" Target="../media/image46.png"/><Relationship Id="rId31" Type="http://schemas.openxmlformats.org/officeDocument/2006/relationships/image" Target="../media/image51.png"/><Relationship Id="rId4" Type="http://schemas.openxmlformats.org/officeDocument/2006/relationships/image" Target="../media/image300.png"/><Relationship Id="rId9" Type="http://schemas.openxmlformats.org/officeDocument/2006/relationships/image" Target="../media/image360.png"/><Relationship Id="rId22" Type="http://schemas.openxmlformats.org/officeDocument/2006/relationships/image" Target="../media/image42.png"/><Relationship Id="rId27" Type="http://schemas.openxmlformats.org/officeDocument/2006/relationships/image" Target="../media/image54.png"/><Relationship Id="rId30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53.png"/><Relationship Id="rId21" Type="http://schemas.openxmlformats.org/officeDocument/2006/relationships/image" Target="../media/image41.png"/><Relationship Id="rId34" Type="http://schemas.openxmlformats.org/officeDocument/2006/relationships/image" Target="../media/image51.png"/><Relationship Id="rId7" Type="http://schemas.openxmlformats.org/officeDocument/2006/relationships/image" Target="../media/image330.png"/><Relationship Id="rId12" Type="http://schemas.openxmlformats.org/officeDocument/2006/relationships/image" Target="../media/image39.png"/><Relationship Id="rId25" Type="http://schemas.openxmlformats.org/officeDocument/2006/relationships/image" Target="../media/image45.png"/><Relationship Id="rId3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20" Type="http://schemas.openxmlformats.org/officeDocument/2006/relationships/image" Target="../media/image47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80.png"/><Relationship Id="rId24" Type="http://schemas.openxmlformats.org/officeDocument/2006/relationships/image" Target="../media/image44.png"/><Relationship Id="rId5" Type="http://schemas.openxmlformats.org/officeDocument/2006/relationships/image" Target="../media/image310.png"/><Relationship Id="rId23" Type="http://schemas.openxmlformats.org/officeDocument/2006/relationships/image" Target="../media/image43.png"/><Relationship Id="rId28" Type="http://schemas.openxmlformats.org/officeDocument/2006/relationships/image" Target="../media/image55.png"/><Relationship Id="rId10" Type="http://schemas.openxmlformats.org/officeDocument/2006/relationships/image" Target="../media/image370.png"/><Relationship Id="rId19" Type="http://schemas.openxmlformats.org/officeDocument/2006/relationships/image" Target="../media/image46.png"/><Relationship Id="rId4" Type="http://schemas.openxmlformats.org/officeDocument/2006/relationships/image" Target="../media/image300.png"/><Relationship Id="rId9" Type="http://schemas.openxmlformats.org/officeDocument/2006/relationships/image" Target="../media/image360.png"/><Relationship Id="rId22" Type="http://schemas.openxmlformats.org/officeDocument/2006/relationships/image" Target="../media/image42.png"/><Relationship Id="rId27" Type="http://schemas.openxmlformats.org/officeDocument/2006/relationships/image" Target="../media/image54.png"/><Relationship Id="rId35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70.png"/><Relationship Id="rId26" Type="http://schemas.openxmlformats.org/officeDocument/2006/relationships/image" Target="../media/image48.png"/><Relationship Id="rId3" Type="http://schemas.openxmlformats.org/officeDocument/2006/relationships/image" Target="../media/image52.png"/><Relationship Id="rId21" Type="http://schemas.openxmlformats.org/officeDocument/2006/relationships/image" Target="../media/image41.png"/><Relationship Id="rId34" Type="http://schemas.openxmlformats.org/officeDocument/2006/relationships/image" Target="../media/image51.png"/><Relationship Id="rId7" Type="http://schemas.openxmlformats.org/officeDocument/2006/relationships/image" Target="../media/image300.png"/><Relationship Id="rId12" Type="http://schemas.openxmlformats.org/officeDocument/2006/relationships/image" Target="../media/image360.png"/><Relationship Id="rId25" Type="http://schemas.openxmlformats.org/officeDocument/2006/relationships/image" Target="../media/image45.png"/><Relationship Id="rId3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0.png"/><Relationship Id="rId20" Type="http://schemas.openxmlformats.org/officeDocument/2006/relationships/image" Target="../media/image47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11" Type="http://schemas.openxmlformats.org/officeDocument/2006/relationships/image" Target="../media/image340.png"/><Relationship Id="rId24" Type="http://schemas.openxmlformats.org/officeDocument/2006/relationships/image" Target="../media/image44.png"/><Relationship Id="rId15" Type="http://schemas.openxmlformats.org/officeDocument/2006/relationships/image" Target="../media/image39.png"/><Relationship Id="rId23" Type="http://schemas.openxmlformats.org/officeDocument/2006/relationships/image" Target="../media/image43.png"/><Relationship Id="rId28" Type="http://schemas.openxmlformats.org/officeDocument/2006/relationships/image" Target="../media/image55.png"/><Relationship Id="rId10" Type="http://schemas.openxmlformats.org/officeDocument/2006/relationships/image" Target="../media/image330.png"/><Relationship Id="rId19" Type="http://schemas.openxmlformats.org/officeDocument/2006/relationships/image" Target="../media/image46.png"/><Relationship Id="rId9" Type="http://schemas.openxmlformats.org/officeDocument/2006/relationships/image" Target="../media/image320.png"/><Relationship Id="rId14" Type="http://schemas.openxmlformats.org/officeDocument/2006/relationships/image" Target="../media/image380.png"/><Relationship Id="rId22" Type="http://schemas.openxmlformats.org/officeDocument/2006/relationships/image" Target="../media/image42.png"/><Relationship Id="rId27" Type="http://schemas.openxmlformats.org/officeDocument/2006/relationships/image" Target="../media/image54.png"/><Relationship Id="rId35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5" Type="http://schemas.openxmlformats.org/officeDocument/2006/relationships/image" Target="../media/image212.png"/><Relationship Id="rId23" Type="http://schemas.openxmlformats.org/officeDocument/2006/relationships/image" Target="../media/image6.png"/><Relationship Id="rId1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8" Type="http://schemas.openxmlformats.org/officeDocument/2006/relationships/image" Target="../media/image29.png"/><Relationship Id="rId26" Type="http://schemas.openxmlformats.org/officeDocument/2006/relationships/image" Target="../media/image30.png"/><Relationship Id="rId3" Type="http://schemas.openxmlformats.org/officeDocument/2006/relationships/image" Target="../media/image211.png"/><Relationship Id="rId7" Type="http://schemas.openxmlformats.org/officeDocument/2006/relationships/image" Target="../media/image27.png"/><Relationship Id="rId17" Type="http://schemas.openxmlformats.org/officeDocument/2006/relationships/image" Target="../media/image28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0.png"/><Relationship Id="rId20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24" Type="http://schemas.openxmlformats.org/officeDocument/2006/relationships/image" Target="../media/image9.png"/><Relationship Id="rId23" Type="http://schemas.openxmlformats.org/officeDocument/2006/relationships/image" Target="../media/image6.png"/><Relationship Id="rId19" Type="http://schemas.openxmlformats.org/officeDocument/2006/relationships/image" Target="../media/image271.png"/><Relationship Id="rId22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On Optimal Tightness for Key</a:t>
            </a:r>
            <a:br>
              <a:rPr lang="en-US" dirty="0"/>
            </a:br>
            <a:r>
              <a:rPr lang="en-US" dirty="0"/>
              <a:t>Exchange with Full Forward Secrecy via</a:t>
            </a:r>
            <a:br>
              <a:rPr lang="en-US" dirty="0"/>
            </a:br>
            <a:r>
              <a:rPr lang="en-US" dirty="0"/>
              <a:t>Key Confirmation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292603"/>
            <a:ext cx="8534400" cy="1752600"/>
          </a:xfrm>
        </p:spPr>
        <p:txBody>
          <a:bodyPr>
            <a:normAutofit fontScale="77500" lnSpcReduction="20000"/>
          </a:bodyPr>
          <a:lstStyle/>
          <a:p>
            <a:r>
              <a:rPr lang="nb-NO" b="1" dirty="0" smtClean="0"/>
              <a:t>Crypto 2023</a:t>
            </a:r>
          </a:p>
          <a:p>
            <a:endParaRPr lang="nb-NO" b="1" dirty="0"/>
          </a:p>
          <a:p>
            <a:r>
              <a:rPr lang="nb-NO" dirty="0" smtClean="0"/>
              <a:t>Kai Gellert</a:t>
            </a:r>
            <a:r>
              <a:rPr lang="nb-NO" baseline="30000" dirty="0" smtClean="0"/>
              <a:t>1</a:t>
            </a:r>
            <a:r>
              <a:rPr lang="nb-NO" dirty="0" smtClean="0"/>
              <a:t>, Kristian Gjøsteen</a:t>
            </a:r>
            <a:r>
              <a:rPr lang="nb-NO" baseline="30000" dirty="0" smtClean="0"/>
              <a:t>2</a:t>
            </a:r>
            <a:r>
              <a:rPr lang="nb-NO" dirty="0" smtClean="0"/>
              <a:t>, </a:t>
            </a:r>
            <a:r>
              <a:rPr lang="nb-NO" dirty="0" smtClean="0">
                <a:solidFill>
                  <a:schemeClr val="accent2"/>
                </a:solidFill>
              </a:rPr>
              <a:t>Håkon Jacobsen</a:t>
            </a:r>
            <a:r>
              <a:rPr lang="nb-NO" baseline="30000" dirty="0" smtClean="0">
                <a:solidFill>
                  <a:schemeClr val="accent2"/>
                </a:solidFill>
              </a:rPr>
              <a:t>3</a:t>
            </a:r>
            <a:r>
              <a:rPr lang="nb-NO" dirty="0" smtClean="0"/>
              <a:t>, Tibor Jager</a:t>
            </a:r>
            <a:r>
              <a:rPr lang="nb-NO" baseline="30000" dirty="0" smtClean="0"/>
              <a:t>1</a:t>
            </a:r>
            <a:endParaRPr lang="nb-NO" dirty="0" smtClean="0"/>
          </a:p>
          <a:p>
            <a:endParaRPr lang="nb-NO" dirty="0"/>
          </a:p>
          <a:p>
            <a:r>
              <a:rPr lang="nb-NO" baseline="30000" dirty="0" smtClean="0"/>
              <a:t>1</a:t>
            </a:r>
            <a:r>
              <a:rPr lang="nb-NO" dirty="0" smtClean="0"/>
              <a:t>University of Wuppertal</a:t>
            </a:r>
          </a:p>
          <a:p>
            <a:r>
              <a:rPr lang="nb-NO" baseline="30000" dirty="0" smtClean="0"/>
              <a:t>2</a:t>
            </a:r>
            <a:r>
              <a:rPr lang="nb-NO" dirty="0" smtClean="0"/>
              <a:t>Norwegian University of Science and Technology</a:t>
            </a:r>
          </a:p>
          <a:p>
            <a:r>
              <a:rPr lang="nb-NO" baseline="30000" dirty="0" smtClean="0"/>
              <a:t>3</a:t>
            </a:r>
            <a:r>
              <a:rPr lang="nb-NO" dirty="0" smtClean="0"/>
              <a:t>University of Oslo + Thales Norway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63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 bwMode="auto">
          <a:xfrm>
            <a:off x="4765764" y="2821458"/>
            <a:ext cx="2392039" cy="2134391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t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Impossibility result – proof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75752" y="3682096"/>
                <a:ext cx="8068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sSup>
                            <m:sSupPr>
                              <m:ctrlPr>
                                <a:rPr lang="nb-NO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b-NO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nb-NO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752" y="3682096"/>
                <a:ext cx="80682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52156" y="2939309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156" y="2939309"/>
                <a:ext cx="48410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500" r="-2500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75752" y="1697688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752" y="1697688"/>
                <a:ext cx="48410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658" r="-3797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45228" y="2939309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nb-NO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228" y="2939309"/>
                <a:ext cx="48410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500" r="-25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29315" y="5346178"/>
                <a:ext cx="484107" cy="372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nb-NO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315" y="5346178"/>
                <a:ext cx="484107" cy="372025"/>
              </a:xfrm>
              <a:prstGeom prst="rect">
                <a:avLst/>
              </a:prstGeom>
              <a:blipFill rotWithShape="0">
                <a:blip r:embed="rId7"/>
                <a:stretch>
                  <a:fillRect l="-12500" r="-2500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41794" y="5346178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nb-NO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794" y="5346178"/>
                <a:ext cx="48410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3924" r="-3797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67365" y="1911554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365" y="1911554"/>
                <a:ext cx="55179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 bwMode="auto">
          <a:xfrm flipV="1">
            <a:off x="3671274" y="1999641"/>
            <a:ext cx="1810043" cy="8923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6385034" y="2049072"/>
            <a:ext cx="1964234" cy="8902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7725902" y="3531476"/>
            <a:ext cx="719326" cy="16869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4743262" y="5530844"/>
            <a:ext cx="234552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3340303" y="3531476"/>
            <a:ext cx="789013" cy="16869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Freeform 31"/>
          <p:cNvSpPr/>
          <p:nvPr/>
        </p:nvSpPr>
        <p:spPr bwMode="auto">
          <a:xfrm>
            <a:off x="4324006" y="2003425"/>
            <a:ext cx="1157312" cy="1780299"/>
          </a:xfrm>
          <a:custGeom>
            <a:avLst/>
            <a:gdLst>
              <a:gd name="connsiteX0" fmla="*/ 1056376 w 1103672"/>
              <a:gd name="connsiteY0" fmla="*/ 1765738 h 1765738"/>
              <a:gd name="connsiteX1" fmla="*/ 86 w 1103672"/>
              <a:gd name="connsiteY1" fmla="*/ 409904 h 1765738"/>
              <a:gd name="connsiteX2" fmla="*/ 1103672 w 1103672"/>
              <a:gd name="connsiteY2" fmla="*/ 0 h 1765738"/>
              <a:gd name="connsiteX0" fmla="*/ 964955 w 1012251"/>
              <a:gd name="connsiteY0" fmla="*/ 1765738 h 1765738"/>
              <a:gd name="connsiteX1" fmla="*/ 105 w 1012251"/>
              <a:gd name="connsiteY1" fmla="*/ 585164 h 1765738"/>
              <a:gd name="connsiteX2" fmla="*/ 1012251 w 1012251"/>
              <a:gd name="connsiteY2" fmla="*/ 0 h 1765738"/>
              <a:gd name="connsiteX0" fmla="*/ 964855 w 974051"/>
              <a:gd name="connsiteY0" fmla="*/ 1788598 h 1788598"/>
              <a:gd name="connsiteX1" fmla="*/ 5 w 974051"/>
              <a:gd name="connsiteY1" fmla="*/ 608024 h 1788598"/>
              <a:gd name="connsiteX2" fmla="*/ 974051 w 974051"/>
              <a:gd name="connsiteY2" fmla="*/ 0 h 1788598"/>
              <a:gd name="connsiteX0" fmla="*/ 964855 w 974051"/>
              <a:gd name="connsiteY0" fmla="*/ 1807944 h 1807944"/>
              <a:gd name="connsiteX1" fmla="*/ 5 w 974051"/>
              <a:gd name="connsiteY1" fmla="*/ 627370 h 1807944"/>
              <a:gd name="connsiteX2" fmla="*/ 974051 w 974051"/>
              <a:gd name="connsiteY2" fmla="*/ 0 h 1807944"/>
              <a:gd name="connsiteX0" fmla="*/ 964855 w 974051"/>
              <a:gd name="connsiteY0" fmla="*/ 1807944 h 1807944"/>
              <a:gd name="connsiteX1" fmla="*/ 5 w 974051"/>
              <a:gd name="connsiteY1" fmla="*/ 627370 h 1807944"/>
              <a:gd name="connsiteX2" fmla="*/ 974051 w 974051"/>
              <a:gd name="connsiteY2" fmla="*/ 0 h 1807944"/>
              <a:gd name="connsiteX0" fmla="*/ 964855 w 974051"/>
              <a:gd name="connsiteY0" fmla="*/ 1807944 h 1807944"/>
              <a:gd name="connsiteX1" fmla="*/ 5 w 974051"/>
              <a:gd name="connsiteY1" fmla="*/ 695080 h 1807944"/>
              <a:gd name="connsiteX2" fmla="*/ 974051 w 974051"/>
              <a:gd name="connsiteY2" fmla="*/ 0 h 1807944"/>
              <a:gd name="connsiteX0" fmla="*/ 1104381 w 1113577"/>
              <a:gd name="connsiteY0" fmla="*/ 1807944 h 1807944"/>
              <a:gd name="connsiteX1" fmla="*/ 3 w 1113577"/>
              <a:gd name="connsiteY1" fmla="*/ 701529 h 1807944"/>
              <a:gd name="connsiteX2" fmla="*/ 1113577 w 1113577"/>
              <a:gd name="connsiteY2" fmla="*/ 0 h 1807944"/>
              <a:gd name="connsiteX0" fmla="*/ 1123813 w 1133009"/>
              <a:gd name="connsiteY0" fmla="*/ 1807944 h 1807944"/>
              <a:gd name="connsiteX1" fmla="*/ 19435 w 1133009"/>
              <a:gd name="connsiteY1" fmla="*/ 701529 h 1807944"/>
              <a:gd name="connsiteX2" fmla="*/ 1133009 w 1133009"/>
              <a:gd name="connsiteY2" fmla="*/ 0 h 1807944"/>
              <a:gd name="connsiteX0" fmla="*/ 1083842 w 1093038"/>
              <a:gd name="connsiteY0" fmla="*/ 1807944 h 1807944"/>
              <a:gd name="connsiteX1" fmla="*/ 20413 w 1093038"/>
              <a:gd name="connsiteY1" fmla="*/ 648328 h 1807944"/>
              <a:gd name="connsiteX2" fmla="*/ 1093038 w 1093038"/>
              <a:gd name="connsiteY2" fmla="*/ 0 h 1807944"/>
              <a:gd name="connsiteX0" fmla="*/ 1096435 w 1105631"/>
              <a:gd name="connsiteY0" fmla="*/ 1807944 h 1807944"/>
              <a:gd name="connsiteX1" fmla="*/ 33006 w 1105631"/>
              <a:gd name="connsiteY1" fmla="*/ 648328 h 1807944"/>
              <a:gd name="connsiteX2" fmla="*/ 1105631 w 1105631"/>
              <a:gd name="connsiteY2" fmla="*/ 0 h 180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5631" h="1807944">
                <a:moveTo>
                  <a:pt x="1096435" y="1807944"/>
                </a:moveTo>
                <a:cubicBezTo>
                  <a:pt x="564348" y="1277172"/>
                  <a:pt x="-164170" y="872267"/>
                  <a:pt x="33006" y="648328"/>
                </a:cubicBezTo>
                <a:cubicBezTo>
                  <a:pt x="230182" y="424389"/>
                  <a:pt x="950410" y="87662"/>
                  <a:pt x="1105631" y="0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/>
          <p:cNvSpPr/>
          <p:nvPr/>
        </p:nvSpPr>
        <p:spPr bwMode="auto">
          <a:xfrm>
            <a:off x="6084094" y="2378493"/>
            <a:ext cx="2269332" cy="1209932"/>
          </a:xfrm>
          <a:custGeom>
            <a:avLst/>
            <a:gdLst>
              <a:gd name="connsiteX0" fmla="*/ 0 w 2247900"/>
              <a:gd name="connsiteY0" fmla="*/ 1238634 h 1238634"/>
              <a:gd name="connsiteX1" fmla="*/ 990600 w 2247900"/>
              <a:gd name="connsiteY1" fmla="*/ 19434 h 1238634"/>
              <a:gd name="connsiteX2" fmla="*/ 2247900 w 2247900"/>
              <a:gd name="connsiteY2" fmla="*/ 603634 h 1238634"/>
              <a:gd name="connsiteX0" fmla="*/ 0 w 2271713"/>
              <a:gd name="connsiteY0" fmla="*/ 1240038 h 1240038"/>
              <a:gd name="connsiteX1" fmla="*/ 990600 w 2271713"/>
              <a:gd name="connsiteY1" fmla="*/ 20838 h 1240038"/>
              <a:gd name="connsiteX2" fmla="*/ 2271713 w 2271713"/>
              <a:gd name="connsiteY2" fmla="*/ 590077 h 1240038"/>
              <a:gd name="connsiteX0" fmla="*/ 0 w 2271713"/>
              <a:gd name="connsiteY0" fmla="*/ 1232485 h 1232485"/>
              <a:gd name="connsiteX1" fmla="*/ 990600 w 2271713"/>
              <a:gd name="connsiteY1" fmla="*/ 13285 h 1232485"/>
              <a:gd name="connsiteX2" fmla="*/ 2271713 w 2271713"/>
              <a:gd name="connsiteY2" fmla="*/ 582524 h 1232485"/>
              <a:gd name="connsiteX0" fmla="*/ 0 w 2271713"/>
              <a:gd name="connsiteY0" fmla="*/ 1231827 h 1231827"/>
              <a:gd name="connsiteX1" fmla="*/ 990600 w 2271713"/>
              <a:gd name="connsiteY1" fmla="*/ 12627 h 1231827"/>
              <a:gd name="connsiteX2" fmla="*/ 2271713 w 2271713"/>
              <a:gd name="connsiteY2" fmla="*/ 581866 h 1231827"/>
              <a:gd name="connsiteX0" fmla="*/ 0 w 2271713"/>
              <a:gd name="connsiteY0" fmla="*/ 1188894 h 1188894"/>
              <a:gd name="connsiteX1" fmla="*/ 818357 w 2271713"/>
              <a:gd name="connsiteY1" fmla="*/ 13470 h 1188894"/>
              <a:gd name="connsiteX2" fmla="*/ 2271713 w 2271713"/>
              <a:gd name="connsiteY2" fmla="*/ 538933 h 1188894"/>
              <a:gd name="connsiteX0" fmla="*/ 0 w 2271713"/>
              <a:gd name="connsiteY0" fmla="*/ 1157341 h 1157341"/>
              <a:gd name="connsiteX1" fmla="*/ 907257 w 2271713"/>
              <a:gd name="connsiteY1" fmla="*/ 14166 h 1157341"/>
              <a:gd name="connsiteX2" fmla="*/ 2271713 w 2271713"/>
              <a:gd name="connsiteY2" fmla="*/ 507380 h 1157341"/>
              <a:gd name="connsiteX0" fmla="*/ 0 w 2271713"/>
              <a:gd name="connsiteY0" fmla="*/ 1148161 h 1148161"/>
              <a:gd name="connsiteX1" fmla="*/ 907257 w 2271713"/>
              <a:gd name="connsiteY1" fmla="*/ 4986 h 1148161"/>
              <a:gd name="connsiteX2" fmla="*/ 2271713 w 2271713"/>
              <a:gd name="connsiteY2" fmla="*/ 498200 h 1148161"/>
              <a:gd name="connsiteX0" fmla="*/ 0 w 2259807"/>
              <a:gd name="connsiteY0" fmla="*/ 1157628 h 1157628"/>
              <a:gd name="connsiteX1" fmla="*/ 907257 w 2259807"/>
              <a:gd name="connsiteY1" fmla="*/ 14453 h 1157628"/>
              <a:gd name="connsiteX2" fmla="*/ 2259807 w 2259807"/>
              <a:gd name="connsiteY2" fmla="*/ 502903 h 1157628"/>
              <a:gd name="connsiteX0" fmla="*/ 0 w 2259807"/>
              <a:gd name="connsiteY0" fmla="*/ 1126658 h 1126658"/>
              <a:gd name="connsiteX1" fmla="*/ 878682 w 2259807"/>
              <a:gd name="connsiteY1" fmla="*/ 15233 h 1126658"/>
              <a:gd name="connsiteX2" fmla="*/ 2259807 w 2259807"/>
              <a:gd name="connsiteY2" fmla="*/ 471933 h 1126658"/>
              <a:gd name="connsiteX0" fmla="*/ 0 w 2259807"/>
              <a:gd name="connsiteY0" fmla="*/ 1132995 h 1132995"/>
              <a:gd name="connsiteX1" fmla="*/ 878682 w 2259807"/>
              <a:gd name="connsiteY1" fmla="*/ 21570 h 1132995"/>
              <a:gd name="connsiteX2" fmla="*/ 2259807 w 2259807"/>
              <a:gd name="connsiteY2" fmla="*/ 478270 h 1132995"/>
              <a:gd name="connsiteX0" fmla="*/ 0 w 2269332"/>
              <a:gd name="connsiteY0" fmla="*/ 1126048 h 1126048"/>
              <a:gd name="connsiteX1" fmla="*/ 878682 w 2269332"/>
              <a:gd name="connsiteY1" fmla="*/ 14623 h 1126048"/>
              <a:gd name="connsiteX2" fmla="*/ 2269332 w 2269332"/>
              <a:gd name="connsiteY2" fmla="*/ 480848 h 1126048"/>
              <a:gd name="connsiteX0" fmla="*/ 0 w 2269332"/>
              <a:gd name="connsiteY0" fmla="*/ 1209932 h 1209932"/>
              <a:gd name="connsiteX1" fmla="*/ 916782 w 2269332"/>
              <a:gd name="connsiteY1" fmla="*/ 12782 h 1209932"/>
              <a:gd name="connsiteX2" fmla="*/ 2269332 w 2269332"/>
              <a:gd name="connsiteY2" fmla="*/ 564732 h 120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9332" h="1209932">
                <a:moveTo>
                  <a:pt x="0" y="1209932"/>
                </a:moveTo>
                <a:cubicBezTo>
                  <a:pt x="307975" y="653248"/>
                  <a:pt x="538560" y="120315"/>
                  <a:pt x="916782" y="12782"/>
                </a:cubicBezTo>
                <a:cubicBezTo>
                  <a:pt x="1295004" y="-94751"/>
                  <a:pt x="2124076" y="509963"/>
                  <a:pt x="2269332" y="564732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717459" y="2261158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459" y="2261158"/>
                <a:ext cx="551793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 36"/>
          <p:cNvSpPr/>
          <p:nvPr/>
        </p:nvSpPr>
        <p:spPr bwMode="auto">
          <a:xfrm>
            <a:off x="6558280" y="3935909"/>
            <a:ext cx="1511841" cy="1291729"/>
          </a:xfrm>
          <a:custGeom>
            <a:avLst/>
            <a:gdLst>
              <a:gd name="connsiteX0" fmla="*/ 0 w 2200807"/>
              <a:gd name="connsiteY0" fmla="*/ 30278 h 1249478"/>
              <a:gd name="connsiteX1" fmla="*/ 2120900 w 2200807"/>
              <a:gd name="connsiteY1" fmla="*/ 157278 h 1249478"/>
              <a:gd name="connsiteX2" fmla="*/ 1549400 w 2200807"/>
              <a:gd name="connsiteY2" fmla="*/ 1249478 h 1249478"/>
              <a:gd name="connsiteX0" fmla="*/ 0 w 1859688"/>
              <a:gd name="connsiteY0" fmla="*/ 58401 h 1277601"/>
              <a:gd name="connsiteX1" fmla="*/ 1663700 w 1859688"/>
              <a:gd name="connsiteY1" fmla="*/ 123488 h 1277601"/>
              <a:gd name="connsiteX2" fmla="*/ 1549400 w 1859688"/>
              <a:gd name="connsiteY2" fmla="*/ 1277601 h 1277601"/>
              <a:gd name="connsiteX0" fmla="*/ 0 w 1849859"/>
              <a:gd name="connsiteY0" fmla="*/ 61264 h 1323327"/>
              <a:gd name="connsiteX1" fmla="*/ 1663700 w 1849859"/>
              <a:gd name="connsiteY1" fmla="*/ 126351 h 1323327"/>
              <a:gd name="connsiteX2" fmla="*/ 1530350 w 1849859"/>
              <a:gd name="connsiteY2" fmla="*/ 1323327 h 1323327"/>
              <a:gd name="connsiteX0" fmla="*/ 0 w 1802833"/>
              <a:gd name="connsiteY0" fmla="*/ 61264 h 1323327"/>
              <a:gd name="connsiteX1" fmla="*/ 1663700 w 1802833"/>
              <a:gd name="connsiteY1" fmla="*/ 126351 h 1323327"/>
              <a:gd name="connsiteX2" fmla="*/ 1530350 w 1802833"/>
              <a:gd name="connsiteY2" fmla="*/ 1323327 h 1323327"/>
              <a:gd name="connsiteX0" fmla="*/ 0 w 1802833"/>
              <a:gd name="connsiteY0" fmla="*/ 61264 h 1323327"/>
              <a:gd name="connsiteX1" fmla="*/ 1663700 w 1802833"/>
              <a:gd name="connsiteY1" fmla="*/ 126351 h 1323327"/>
              <a:gd name="connsiteX2" fmla="*/ 1530350 w 1802833"/>
              <a:gd name="connsiteY2" fmla="*/ 1323327 h 1323327"/>
              <a:gd name="connsiteX0" fmla="*/ 0 w 1810622"/>
              <a:gd name="connsiteY0" fmla="*/ 58719 h 1282682"/>
              <a:gd name="connsiteX1" fmla="*/ 1663700 w 1810622"/>
              <a:gd name="connsiteY1" fmla="*/ 123806 h 1282682"/>
              <a:gd name="connsiteX2" fmla="*/ 1549400 w 1810622"/>
              <a:gd name="connsiteY2" fmla="*/ 1282682 h 1282682"/>
              <a:gd name="connsiteX0" fmla="*/ 0 w 1808638"/>
              <a:gd name="connsiteY0" fmla="*/ 60625 h 1313163"/>
              <a:gd name="connsiteX1" fmla="*/ 1663700 w 1808638"/>
              <a:gd name="connsiteY1" fmla="*/ 125712 h 1313163"/>
              <a:gd name="connsiteX2" fmla="*/ 1544638 w 1808638"/>
              <a:gd name="connsiteY2" fmla="*/ 1313163 h 1313163"/>
              <a:gd name="connsiteX0" fmla="*/ 0 w 1841287"/>
              <a:gd name="connsiteY0" fmla="*/ 74631 h 1327169"/>
              <a:gd name="connsiteX1" fmla="*/ 1711325 w 1841287"/>
              <a:gd name="connsiteY1" fmla="*/ 115905 h 1327169"/>
              <a:gd name="connsiteX2" fmla="*/ 1544638 w 1841287"/>
              <a:gd name="connsiteY2" fmla="*/ 1327169 h 1327169"/>
              <a:gd name="connsiteX0" fmla="*/ 0 w 1905670"/>
              <a:gd name="connsiteY0" fmla="*/ 39405 h 1291943"/>
              <a:gd name="connsiteX1" fmla="*/ 1797050 w 1905670"/>
              <a:gd name="connsiteY1" fmla="*/ 147354 h 1291943"/>
              <a:gd name="connsiteX2" fmla="*/ 1544638 w 1905670"/>
              <a:gd name="connsiteY2" fmla="*/ 1291943 h 1291943"/>
              <a:gd name="connsiteX0" fmla="*/ 0 w 1900340"/>
              <a:gd name="connsiteY0" fmla="*/ 39405 h 1291943"/>
              <a:gd name="connsiteX1" fmla="*/ 1797050 w 1900340"/>
              <a:gd name="connsiteY1" fmla="*/ 147354 h 1291943"/>
              <a:gd name="connsiteX2" fmla="*/ 1525588 w 1900340"/>
              <a:gd name="connsiteY2" fmla="*/ 1291943 h 1291943"/>
              <a:gd name="connsiteX0" fmla="*/ 0 w 1885221"/>
              <a:gd name="connsiteY0" fmla="*/ 43625 h 1296163"/>
              <a:gd name="connsiteX1" fmla="*/ 1778000 w 1885221"/>
              <a:gd name="connsiteY1" fmla="*/ 142049 h 1296163"/>
              <a:gd name="connsiteX2" fmla="*/ 1525588 w 1885221"/>
              <a:gd name="connsiteY2" fmla="*/ 1296163 h 1296163"/>
              <a:gd name="connsiteX0" fmla="*/ 0 w 1511841"/>
              <a:gd name="connsiteY0" fmla="*/ 31207 h 1314225"/>
              <a:gd name="connsiteX1" fmla="*/ 1404620 w 1511841"/>
              <a:gd name="connsiteY1" fmla="*/ 160111 h 1314225"/>
              <a:gd name="connsiteX2" fmla="*/ 1152208 w 1511841"/>
              <a:gd name="connsiteY2" fmla="*/ 1314225 h 1314225"/>
              <a:gd name="connsiteX0" fmla="*/ 0 w 1511841"/>
              <a:gd name="connsiteY0" fmla="*/ 8711 h 1291729"/>
              <a:gd name="connsiteX1" fmla="*/ 1404620 w 1511841"/>
              <a:gd name="connsiteY1" fmla="*/ 137615 h 1291729"/>
              <a:gd name="connsiteX2" fmla="*/ 1152208 w 1511841"/>
              <a:gd name="connsiteY2" fmla="*/ 1291729 h 129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1841" h="1291729">
                <a:moveTo>
                  <a:pt x="0" y="8711"/>
                </a:moveTo>
                <a:cubicBezTo>
                  <a:pt x="938953" y="23951"/>
                  <a:pt x="1150355" y="-71141"/>
                  <a:pt x="1404620" y="137615"/>
                </a:cubicBezTo>
                <a:cubicBezTo>
                  <a:pt x="1658885" y="346371"/>
                  <a:pt x="1414674" y="747216"/>
                  <a:pt x="1152208" y="1291729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 38"/>
          <p:cNvSpPr/>
          <p:nvPr/>
        </p:nvSpPr>
        <p:spPr bwMode="auto">
          <a:xfrm>
            <a:off x="4743450" y="4190999"/>
            <a:ext cx="1338543" cy="1349941"/>
          </a:xfrm>
          <a:custGeom>
            <a:avLst/>
            <a:gdLst>
              <a:gd name="connsiteX0" fmla="*/ 1181100 w 1345359"/>
              <a:gd name="connsiteY0" fmla="*/ 0 h 1366443"/>
              <a:gd name="connsiteX1" fmla="*/ 1244600 w 1345359"/>
              <a:gd name="connsiteY1" fmla="*/ 1181100 h 1366443"/>
              <a:gd name="connsiteX2" fmla="*/ 0 w 1345359"/>
              <a:gd name="connsiteY2" fmla="*/ 1346200 h 1366443"/>
              <a:gd name="connsiteX0" fmla="*/ 1174750 w 1338543"/>
              <a:gd name="connsiteY0" fmla="*/ 0 h 1364018"/>
              <a:gd name="connsiteX1" fmla="*/ 1238250 w 1338543"/>
              <a:gd name="connsiteY1" fmla="*/ 1181100 h 1364018"/>
              <a:gd name="connsiteX2" fmla="*/ 0 w 1338543"/>
              <a:gd name="connsiteY2" fmla="*/ 1343025 h 1364018"/>
              <a:gd name="connsiteX0" fmla="*/ 1174750 w 1338543"/>
              <a:gd name="connsiteY0" fmla="*/ 0 h 1354160"/>
              <a:gd name="connsiteX1" fmla="*/ 1238250 w 1338543"/>
              <a:gd name="connsiteY1" fmla="*/ 1181100 h 1354160"/>
              <a:gd name="connsiteX2" fmla="*/ 0 w 1338543"/>
              <a:gd name="connsiteY2" fmla="*/ 1343025 h 1354160"/>
              <a:gd name="connsiteX0" fmla="*/ 1174750 w 1338543"/>
              <a:gd name="connsiteY0" fmla="*/ 0 h 1349941"/>
              <a:gd name="connsiteX1" fmla="*/ 1238250 w 1338543"/>
              <a:gd name="connsiteY1" fmla="*/ 1181100 h 1349941"/>
              <a:gd name="connsiteX2" fmla="*/ 0 w 1338543"/>
              <a:gd name="connsiteY2" fmla="*/ 1343025 h 134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543" h="1349941">
                <a:moveTo>
                  <a:pt x="1174750" y="0"/>
                </a:moveTo>
                <a:cubicBezTo>
                  <a:pt x="1304925" y="478366"/>
                  <a:pt x="1434042" y="957263"/>
                  <a:pt x="1238250" y="1181100"/>
                </a:cubicBezTo>
                <a:cubicBezTo>
                  <a:pt x="1042458" y="1404937"/>
                  <a:pt x="523875" y="1340908"/>
                  <a:pt x="0" y="1343025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 39"/>
          <p:cNvSpPr/>
          <p:nvPr/>
        </p:nvSpPr>
        <p:spPr bwMode="auto">
          <a:xfrm>
            <a:off x="3336925" y="3524250"/>
            <a:ext cx="2251075" cy="1017717"/>
          </a:xfrm>
          <a:custGeom>
            <a:avLst/>
            <a:gdLst>
              <a:gd name="connsiteX0" fmla="*/ 2222500 w 2222500"/>
              <a:gd name="connsiteY0" fmla="*/ 533400 h 739984"/>
              <a:gd name="connsiteX1" fmla="*/ 596900 w 2222500"/>
              <a:gd name="connsiteY1" fmla="*/ 711200 h 739984"/>
              <a:gd name="connsiteX2" fmla="*/ 0 w 2222500"/>
              <a:gd name="connsiteY2" fmla="*/ 0 h 739984"/>
              <a:gd name="connsiteX0" fmla="*/ 2260600 w 2260600"/>
              <a:gd name="connsiteY0" fmla="*/ 577850 h 787454"/>
              <a:gd name="connsiteX1" fmla="*/ 635000 w 2260600"/>
              <a:gd name="connsiteY1" fmla="*/ 755650 h 787454"/>
              <a:gd name="connsiteX2" fmla="*/ 0 w 2260600"/>
              <a:gd name="connsiteY2" fmla="*/ 0 h 787454"/>
              <a:gd name="connsiteX0" fmla="*/ 2260600 w 2260600"/>
              <a:gd name="connsiteY0" fmla="*/ 577850 h 787454"/>
              <a:gd name="connsiteX1" fmla="*/ 635000 w 2260600"/>
              <a:gd name="connsiteY1" fmla="*/ 755650 h 787454"/>
              <a:gd name="connsiteX2" fmla="*/ 0 w 2260600"/>
              <a:gd name="connsiteY2" fmla="*/ 0 h 787454"/>
              <a:gd name="connsiteX0" fmla="*/ 2260600 w 2260600"/>
              <a:gd name="connsiteY0" fmla="*/ 577850 h 787454"/>
              <a:gd name="connsiteX1" fmla="*/ 635000 w 2260600"/>
              <a:gd name="connsiteY1" fmla="*/ 755650 h 787454"/>
              <a:gd name="connsiteX2" fmla="*/ 0 w 2260600"/>
              <a:gd name="connsiteY2" fmla="*/ 0 h 787454"/>
              <a:gd name="connsiteX0" fmla="*/ 2260600 w 2260600"/>
              <a:gd name="connsiteY0" fmla="*/ 577850 h 787454"/>
              <a:gd name="connsiteX1" fmla="*/ 635000 w 2260600"/>
              <a:gd name="connsiteY1" fmla="*/ 755650 h 787454"/>
              <a:gd name="connsiteX2" fmla="*/ 0 w 2260600"/>
              <a:gd name="connsiteY2" fmla="*/ 0 h 787454"/>
              <a:gd name="connsiteX0" fmla="*/ 2254250 w 2254250"/>
              <a:gd name="connsiteY0" fmla="*/ 552450 h 760325"/>
              <a:gd name="connsiteX1" fmla="*/ 628650 w 2254250"/>
              <a:gd name="connsiteY1" fmla="*/ 730250 h 760325"/>
              <a:gd name="connsiteX2" fmla="*/ 0 w 2254250"/>
              <a:gd name="connsiteY2" fmla="*/ 0 h 760325"/>
              <a:gd name="connsiteX0" fmla="*/ 2251075 w 2251075"/>
              <a:gd name="connsiteY0" fmla="*/ 565150 h 773889"/>
              <a:gd name="connsiteX1" fmla="*/ 625475 w 2251075"/>
              <a:gd name="connsiteY1" fmla="*/ 742950 h 773889"/>
              <a:gd name="connsiteX2" fmla="*/ 0 w 2251075"/>
              <a:gd name="connsiteY2" fmla="*/ 0 h 773889"/>
              <a:gd name="connsiteX0" fmla="*/ 2251075 w 2251075"/>
              <a:gd name="connsiteY0" fmla="*/ 565150 h 901725"/>
              <a:gd name="connsiteX1" fmla="*/ 644525 w 2251075"/>
              <a:gd name="connsiteY1" fmla="*/ 882650 h 901725"/>
              <a:gd name="connsiteX2" fmla="*/ 0 w 2251075"/>
              <a:gd name="connsiteY2" fmla="*/ 0 h 901725"/>
              <a:gd name="connsiteX0" fmla="*/ 2251075 w 2251075"/>
              <a:gd name="connsiteY0" fmla="*/ 565150 h 968446"/>
              <a:gd name="connsiteX1" fmla="*/ 603250 w 2251075"/>
              <a:gd name="connsiteY1" fmla="*/ 952500 h 968446"/>
              <a:gd name="connsiteX2" fmla="*/ 0 w 2251075"/>
              <a:gd name="connsiteY2" fmla="*/ 0 h 968446"/>
              <a:gd name="connsiteX0" fmla="*/ 2251075 w 2251075"/>
              <a:gd name="connsiteY0" fmla="*/ 565150 h 977716"/>
              <a:gd name="connsiteX1" fmla="*/ 603250 w 2251075"/>
              <a:gd name="connsiteY1" fmla="*/ 952500 h 977716"/>
              <a:gd name="connsiteX2" fmla="*/ 0 w 2251075"/>
              <a:gd name="connsiteY2" fmla="*/ 0 h 977716"/>
              <a:gd name="connsiteX0" fmla="*/ 2251075 w 2251075"/>
              <a:gd name="connsiteY0" fmla="*/ 565150 h 1007902"/>
              <a:gd name="connsiteX1" fmla="*/ 590550 w 2251075"/>
              <a:gd name="connsiteY1" fmla="*/ 984250 h 1007902"/>
              <a:gd name="connsiteX2" fmla="*/ 0 w 2251075"/>
              <a:gd name="connsiteY2" fmla="*/ 0 h 1007902"/>
              <a:gd name="connsiteX0" fmla="*/ 2251075 w 2251075"/>
              <a:gd name="connsiteY0" fmla="*/ 565150 h 1017717"/>
              <a:gd name="connsiteX1" fmla="*/ 590550 w 2251075"/>
              <a:gd name="connsiteY1" fmla="*/ 984250 h 1017717"/>
              <a:gd name="connsiteX2" fmla="*/ 0 w 2251075"/>
              <a:gd name="connsiteY2" fmla="*/ 0 h 101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1075" h="1017717">
                <a:moveTo>
                  <a:pt x="2251075" y="565150"/>
                </a:moveTo>
                <a:cubicBezTo>
                  <a:pt x="1623483" y="698500"/>
                  <a:pt x="841904" y="1141942"/>
                  <a:pt x="590550" y="984250"/>
                </a:cubicBezTo>
                <a:cubicBezTo>
                  <a:pt x="339196" y="826558"/>
                  <a:pt x="148166" y="307975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451908" y="4545412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908" y="4545412"/>
                <a:ext cx="551793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97177" y="5146645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177" y="5146645"/>
                <a:ext cx="551793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00059" y="3821667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059" y="3821667"/>
                <a:ext cx="551793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 bwMode="auto">
          <a:xfrm flipH="1">
            <a:off x="5226929" y="2087384"/>
            <a:ext cx="448823" cy="2322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760889" y="2204372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89" y="2204372"/>
                <a:ext cx="551793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071564" y="2322431"/>
                <a:ext cx="3458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564" y="2322431"/>
                <a:ext cx="345800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/>
          <p:nvPr/>
        </p:nvCxnSpPr>
        <p:spPr bwMode="auto">
          <a:xfrm flipH="1">
            <a:off x="5364771" y="2204372"/>
            <a:ext cx="427221" cy="2280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 flipH="1" flipV="1">
            <a:off x="7648318" y="2819525"/>
            <a:ext cx="650036" cy="2897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259943" y="2575589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943" y="2575589"/>
                <a:ext cx="551793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/>
          <p:nvPr/>
        </p:nvCxnSpPr>
        <p:spPr bwMode="auto">
          <a:xfrm flipH="1" flipV="1">
            <a:off x="7696010" y="3044311"/>
            <a:ext cx="549588" cy="2604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7357475" y="2819078"/>
                <a:ext cx="3458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475" y="2819078"/>
                <a:ext cx="345800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/>
          <p:nvPr/>
        </p:nvCxnSpPr>
        <p:spPr bwMode="auto">
          <a:xfrm>
            <a:off x="4759971" y="5742366"/>
            <a:ext cx="462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975820" y="4377761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820" y="4377761"/>
                <a:ext cx="551793" cy="369332"/>
              </a:xfrm>
              <a:prstGeom prst="rect">
                <a:avLst/>
              </a:prstGeom>
              <a:blipFill rotWithShape="0">
                <a:blip r:embed="rId2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/>
          <p:cNvCxnSpPr/>
          <p:nvPr/>
        </p:nvCxnSpPr>
        <p:spPr bwMode="auto">
          <a:xfrm flipV="1">
            <a:off x="8207655" y="4869114"/>
            <a:ext cx="180302" cy="4653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8267803" y="4518209"/>
                <a:ext cx="345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803" y="4518209"/>
                <a:ext cx="345800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5190683" y="5523708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683" y="5523708"/>
                <a:ext cx="551793" cy="369332"/>
              </a:xfrm>
              <a:prstGeom prst="rect">
                <a:avLst/>
              </a:prstGeom>
              <a:blipFill rotWithShape="0">
                <a:blip r:embed="rId2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/>
          <p:cNvCxnSpPr/>
          <p:nvPr/>
        </p:nvCxnSpPr>
        <p:spPr bwMode="auto">
          <a:xfrm>
            <a:off x="4775299" y="6011607"/>
            <a:ext cx="44286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5175803" y="5799417"/>
                <a:ext cx="3458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03" y="5799417"/>
                <a:ext cx="345800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/>
          <p:cNvCxnSpPr/>
          <p:nvPr/>
        </p:nvCxnSpPr>
        <p:spPr bwMode="auto">
          <a:xfrm flipV="1">
            <a:off x="7944661" y="4764495"/>
            <a:ext cx="200462" cy="4856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/>
          <p:cNvCxnSpPr/>
          <p:nvPr/>
        </p:nvCxnSpPr>
        <p:spPr bwMode="auto">
          <a:xfrm>
            <a:off x="3420290" y="3378537"/>
            <a:ext cx="170635" cy="3647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3466626" y="3620611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626" y="3620611"/>
                <a:ext cx="551793" cy="369332"/>
              </a:xfrm>
              <a:prstGeom prst="rect">
                <a:avLst/>
              </a:prstGeom>
              <a:blipFill rotWithShape="0">
                <a:blip r:embed="rId2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/>
          <p:cNvCxnSpPr/>
          <p:nvPr/>
        </p:nvCxnSpPr>
        <p:spPr bwMode="auto">
          <a:xfrm>
            <a:off x="3472325" y="3143122"/>
            <a:ext cx="178223" cy="3745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594590" y="3354317"/>
                <a:ext cx="3458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590" y="3354317"/>
                <a:ext cx="345800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/>
          <p:cNvSpPr txBox="1"/>
          <p:nvPr/>
        </p:nvSpPr>
        <p:spPr>
          <a:xfrm rot="19674411">
            <a:off x="1956570" y="2502155"/>
            <a:ext cx="17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Reveal LTK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196144" y="1300719"/>
            <a:ext cx="17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Reveal LTK</a:t>
            </a:r>
          </a:p>
        </p:txBody>
      </p:sp>
      <p:sp>
        <p:nvSpPr>
          <p:cNvPr id="122" name="TextBox 121"/>
          <p:cNvSpPr txBox="1"/>
          <p:nvPr/>
        </p:nvSpPr>
        <p:spPr>
          <a:xfrm rot="3517458">
            <a:off x="8436092" y="2925664"/>
            <a:ext cx="17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Reveal LTK</a:t>
            </a:r>
          </a:p>
        </p:txBody>
      </p:sp>
      <p:sp>
        <p:nvSpPr>
          <p:cNvPr id="123" name="TextBox 122"/>
          <p:cNvSpPr txBox="1"/>
          <p:nvPr/>
        </p:nvSpPr>
        <p:spPr>
          <a:xfrm rot="1894789">
            <a:off x="3265195" y="5806306"/>
            <a:ext cx="17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Reveal LTK</a:t>
            </a:r>
          </a:p>
        </p:txBody>
      </p:sp>
      <p:sp>
        <p:nvSpPr>
          <p:cNvPr id="124" name="TextBox 123"/>
          <p:cNvSpPr txBox="1"/>
          <p:nvPr/>
        </p:nvSpPr>
        <p:spPr>
          <a:xfrm rot="20570283">
            <a:off x="6612879" y="5683152"/>
            <a:ext cx="216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Compute LTK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(hypothetical step)</a:t>
            </a:r>
          </a:p>
        </p:txBody>
      </p:sp>
      <p:cxnSp>
        <p:nvCxnSpPr>
          <p:cNvPr id="125" name="Straight Arrow Connector 124"/>
          <p:cNvCxnSpPr/>
          <p:nvPr/>
        </p:nvCxnSpPr>
        <p:spPr bwMode="auto">
          <a:xfrm flipH="1">
            <a:off x="4887591" y="6311003"/>
            <a:ext cx="52579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4531339" y="6110794"/>
                <a:ext cx="3994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b-NO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339" y="6110794"/>
                <a:ext cx="399468" cy="36933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TextBox 130"/>
          <p:cNvSpPr txBox="1"/>
          <p:nvPr/>
        </p:nvSpPr>
        <p:spPr>
          <a:xfrm rot="1894789">
            <a:off x="3381413" y="5963542"/>
            <a:ext cx="70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950427" y="1511290"/>
                <a:ext cx="5599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427" y="1511290"/>
                <a:ext cx="559961" cy="52322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6590AF8-4F64-4D1C-B3C4-F65976908F52}" type="slidenum">
              <a:rPr lang="en-US" smtClean="0"/>
              <a:pPr algn="r"/>
              <a:t>10</a:t>
            </a:fld>
            <a:r>
              <a:rPr lang="en-US" smtClean="0"/>
              <a:t>/13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946943" y="5812161"/>
                <a:ext cx="1848070" cy="38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sSup>
                            <m:sSupPr>
                              <m:ctrlPr>
                                <a:rPr lang="nb-NO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nb-NO" sz="1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ake</m:t>
                          </m:r>
                          <m:r>
                            <a:rPr lang="nb-NO" sz="1600">
                              <a:latin typeface="Cambria Math" panose="02040503050406030204" pitchFamily="18" charset="0"/>
                            </a:rPr>
                            <m:t>˗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fs</m:t>
                          </m:r>
                        </m:sup>
                      </m:sSubSup>
                      <m:d>
                        <m:dPr>
                          <m:ctrlPr>
                            <a:rPr lang="nb-NO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43" y="5812161"/>
                <a:ext cx="1848070" cy="388311"/>
              </a:xfrm>
              <a:prstGeom prst="rect">
                <a:avLst/>
              </a:prstGeom>
              <a:blipFill rotWithShape="0">
                <a:blip r:embed="rId31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18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32" grpId="0" animBg="1"/>
      <p:bldP spid="34" grpId="0" animBg="1"/>
      <p:bldP spid="36" grpId="0"/>
      <p:bldP spid="37" grpId="0" animBg="1"/>
      <p:bldP spid="39" grpId="0" animBg="1"/>
      <p:bldP spid="40" grpId="0" animBg="1"/>
      <p:bldP spid="41" grpId="0"/>
      <p:bldP spid="42" grpId="0"/>
      <p:bldP spid="43" grpId="0"/>
      <p:bldP spid="54" grpId="0"/>
      <p:bldP spid="55" grpId="0"/>
      <p:bldP spid="60" grpId="0"/>
      <p:bldP spid="74" grpId="0"/>
      <p:bldP spid="85" grpId="0"/>
      <p:bldP spid="89" grpId="0"/>
      <p:bldP spid="94" grpId="0"/>
      <p:bldP spid="102" grpId="0"/>
      <p:bldP spid="113" grpId="0"/>
      <p:bldP spid="119" grpId="0"/>
      <p:bldP spid="120" grpId="0"/>
      <p:bldP spid="121" grpId="0"/>
      <p:bldP spid="122" grpId="0"/>
      <p:bldP spid="123" grpId="0"/>
      <p:bldP spid="124" grpId="0"/>
      <p:bldP spid="128" grpId="0"/>
      <p:bldP spid="131" grpId="0"/>
      <p:bldP spid="11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 bwMode="auto">
          <a:xfrm>
            <a:off x="4765764" y="2821458"/>
            <a:ext cx="2392039" cy="2134391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t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Impossibility result – proof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75752" y="3682096"/>
                <a:ext cx="8068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sSup>
                            <m:sSupPr>
                              <m:ctrlPr>
                                <a:rPr lang="nb-NO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b-NO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nb-NO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752" y="3682096"/>
                <a:ext cx="80682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52156" y="2939309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156" y="2939309"/>
                <a:ext cx="48410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500" r="-2500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75752" y="1697688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752" y="1697688"/>
                <a:ext cx="48410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658" r="-3797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45228" y="2939309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nb-NO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228" y="2939309"/>
                <a:ext cx="48410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500" r="-25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29315" y="5346178"/>
                <a:ext cx="484107" cy="372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nb-NO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315" y="5346178"/>
                <a:ext cx="484107" cy="372025"/>
              </a:xfrm>
              <a:prstGeom prst="rect">
                <a:avLst/>
              </a:prstGeom>
              <a:blipFill rotWithShape="0">
                <a:blip r:embed="rId7"/>
                <a:stretch>
                  <a:fillRect l="-12500" r="-2500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41794" y="5346178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nb-NO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794" y="5346178"/>
                <a:ext cx="48410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3924" r="-3797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67365" y="1911554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365" y="1911554"/>
                <a:ext cx="55179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31"/>
          <p:cNvSpPr/>
          <p:nvPr/>
        </p:nvSpPr>
        <p:spPr bwMode="auto">
          <a:xfrm>
            <a:off x="4324006" y="2003425"/>
            <a:ext cx="1157312" cy="1780299"/>
          </a:xfrm>
          <a:custGeom>
            <a:avLst/>
            <a:gdLst>
              <a:gd name="connsiteX0" fmla="*/ 1056376 w 1103672"/>
              <a:gd name="connsiteY0" fmla="*/ 1765738 h 1765738"/>
              <a:gd name="connsiteX1" fmla="*/ 86 w 1103672"/>
              <a:gd name="connsiteY1" fmla="*/ 409904 h 1765738"/>
              <a:gd name="connsiteX2" fmla="*/ 1103672 w 1103672"/>
              <a:gd name="connsiteY2" fmla="*/ 0 h 1765738"/>
              <a:gd name="connsiteX0" fmla="*/ 964955 w 1012251"/>
              <a:gd name="connsiteY0" fmla="*/ 1765738 h 1765738"/>
              <a:gd name="connsiteX1" fmla="*/ 105 w 1012251"/>
              <a:gd name="connsiteY1" fmla="*/ 585164 h 1765738"/>
              <a:gd name="connsiteX2" fmla="*/ 1012251 w 1012251"/>
              <a:gd name="connsiteY2" fmla="*/ 0 h 1765738"/>
              <a:gd name="connsiteX0" fmla="*/ 964855 w 974051"/>
              <a:gd name="connsiteY0" fmla="*/ 1788598 h 1788598"/>
              <a:gd name="connsiteX1" fmla="*/ 5 w 974051"/>
              <a:gd name="connsiteY1" fmla="*/ 608024 h 1788598"/>
              <a:gd name="connsiteX2" fmla="*/ 974051 w 974051"/>
              <a:gd name="connsiteY2" fmla="*/ 0 h 1788598"/>
              <a:gd name="connsiteX0" fmla="*/ 964855 w 974051"/>
              <a:gd name="connsiteY0" fmla="*/ 1807944 h 1807944"/>
              <a:gd name="connsiteX1" fmla="*/ 5 w 974051"/>
              <a:gd name="connsiteY1" fmla="*/ 627370 h 1807944"/>
              <a:gd name="connsiteX2" fmla="*/ 974051 w 974051"/>
              <a:gd name="connsiteY2" fmla="*/ 0 h 1807944"/>
              <a:gd name="connsiteX0" fmla="*/ 964855 w 974051"/>
              <a:gd name="connsiteY0" fmla="*/ 1807944 h 1807944"/>
              <a:gd name="connsiteX1" fmla="*/ 5 w 974051"/>
              <a:gd name="connsiteY1" fmla="*/ 627370 h 1807944"/>
              <a:gd name="connsiteX2" fmla="*/ 974051 w 974051"/>
              <a:gd name="connsiteY2" fmla="*/ 0 h 1807944"/>
              <a:gd name="connsiteX0" fmla="*/ 964855 w 974051"/>
              <a:gd name="connsiteY0" fmla="*/ 1807944 h 1807944"/>
              <a:gd name="connsiteX1" fmla="*/ 5 w 974051"/>
              <a:gd name="connsiteY1" fmla="*/ 695080 h 1807944"/>
              <a:gd name="connsiteX2" fmla="*/ 974051 w 974051"/>
              <a:gd name="connsiteY2" fmla="*/ 0 h 1807944"/>
              <a:gd name="connsiteX0" fmla="*/ 1104381 w 1113577"/>
              <a:gd name="connsiteY0" fmla="*/ 1807944 h 1807944"/>
              <a:gd name="connsiteX1" fmla="*/ 3 w 1113577"/>
              <a:gd name="connsiteY1" fmla="*/ 701529 h 1807944"/>
              <a:gd name="connsiteX2" fmla="*/ 1113577 w 1113577"/>
              <a:gd name="connsiteY2" fmla="*/ 0 h 1807944"/>
              <a:gd name="connsiteX0" fmla="*/ 1123813 w 1133009"/>
              <a:gd name="connsiteY0" fmla="*/ 1807944 h 1807944"/>
              <a:gd name="connsiteX1" fmla="*/ 19435 w 1133009"/>
              <a:gd name="connsiteY1" fmla="*/ 701529 h 1807944"/>
              <a:gd name="connsiteX2" fmla="*/ 1133009 w 1133009"/>
              <a:gd name="connsiteY2" fmla="*/ 0 h 1807944"/>
              <a:gd name="connsiteX0" fmla="*/ 1083842 w 1093038"/>
              <a:gd name="connsiteY0" fmla="*/ 1807944 h 1807944"/>
              <a:gd name="connsiteX1" fmla="*/ 20413 w 1093038"/>
              <a:gd name="connsiteY1" fmla="*/ 648328 h 1807944"/>
              <a:gd name="connsiteX2" fmla="*/ 1093038 w 1093038"/>
              <a:gd name="connsiteY2" fmla="*/ 0 h 1807944"/>
              <a:gd name="connsiteX0" fmla="*/ 1096435 w 1105631"/>
              <a:gd name="connsiteY0" fmla="*/ 1807944 h 1807944"/>
              <a:gd name="connsiteX1" fmla="*/ 33006 w 1105631"/>
              <a:gd name="connsiteY1" fmla="*/ 648328 h 1807944"/>
              <a:gd name="connsiteX2" fmla="*/ 1105631 w 1105631"/>
              <a:gd name="connsiteY2" fmla="*/ 0 h 180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5631" h="1807944">
                <a:moveTo>
                  <a:pt x="1096435" y="1807944"/>
                </a:moveTo>
                <a:cubicBezTo>
                  <a:pt x="564348" y="1277172"/>
                  <a:pt x="-164170" y="872267"/>
                  <a:pt x="33006" y="648328"/>
                </a:cubicBezTo>
                <a:cubicBezTo>
                  <a:pt x="230182" y="424389"/>
                  <a:pt x="950410" y="87662"/>
                  <a:pt x="1105631" y="0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/>
          <p:cNvSpPr/>
          <p:nvPr/>
        </p:nvSpPr>
        <p:spPr bwMode="auto">
          <a:xfrm>
            <a:off x="6084094" y="2378493"/>
            <a:ext cx="2269332" cy="1209932"/>
          </a:xfrm>
          <a:custGeom>
            <a:avLst/>
            <a:gdLst>
              <a:gd name="connsiteX0" fmla="*/ 0 w 2247900"/>
              <a:gd name="connsiteY0" fmla="*/ 1238634 h 1238634"/>
              <a:gd name="connsiteX1" fmla="*/ 990600 w 2247900"/>
              <a:gd name="connsiteY1" fmla="*/ 19434 h 1238634"/>
              <a:gd name="connsiteX2" fmla="*/ 2247900 w 2247900"/>
              <a:gd name="connsiteY2" fmla="*/ 603634 h 1238634"/>
              <a:gd name="connsiteX0" fmla="*/ 0 w 2271713"/>
              <a:gd name="connsiteY0" fmla="*/ 1240038 h 1240038"/>
              <a:gd name="connsiteX1" fmla="*/ 990600 w 2271713"/>
              <a:gd name="connsiteY1" fmla="*/ 20838 h 1240038"/>
              <a:gd name="connsiteX2" fmla="*/ 2271713 w 2271713"/>
              <a:gd name="connsiteY2" fmla="*/ 590077 h 1240038"/>
              <a:gd name="connsiteX0" fmla="*/ 0 w 2271713"/>
              <a:gd name="connsiteY0" fmla="*/ 1232485 h 1232485"/>
              <a:gd name="connsiteX1" fmla="*/ 990600 w 2271713"/>
              <a:gd name="connsiteY1" fmla="*/ 13285 h 1232485"/>
              <a:gd name="connsiteX2" fmla="*/ 2271713 w 2271713"/>
              <a:gd name="connsiteY2" fmla="*/ 582524 h 1232485"/>
              <a:gd name="connsiteX0" fmla="*/ 0 w 2271713"/>
              <a:gd name="connsiteY0" fmla="*/ 1231827 h 1231827"/>
              <a:gd name="connsiteX1" fmla="*/ 990600 w 2271713"/>
              <a:gd name="connsiteY1" fmla="*/ 12627 h 1231827"/>
              <a:gd name="connsiteX2" fmla="*/ 2271713 w 2271713"/>
              <a:gd name="connsiteY2" fmla="*/ 581866 h 1231827"/>
              <a:gd name="connsiteX0" fmla="*/ 0 w 2271713"/>
              <a:gd name="connsiteY0" fmla="*/ 1188894 h 1188894"/>
              <a:gd name="connsiteX1" fmla="*/ 818357 w 2271713"/>
              <a:gd name="connsiteY1" fmla="*/ 13470 h 1188894"/>
              <a:gd name="connsiteX2" fmla="*/ 2271713 w 2271713"/>
              <a:gd name="connsiteY2" fmla="*/ 538933 h 1188894"/>
              <a:gd name="connsiteX0" fmla="*/ 0 w 2271713"/>
              <a:gd name="connsiteY0" fmla="*/ 1157341 h 1157341"/>
              <a:gd name="connsiteX1" fmla="*/ 907257 w 2271713"/>
              <a:gd name="connsiteY1" fmla="*/ 14166 h 1157341"/>
              <a:gd name="connsiteX2" fmla="*/ 2271713 w 2271713"/>
              <a:gd name="connsiteY2" fmla="*/ 507380 h 1157341"/>
              <a:gd name="connsiteX0" fmla="*/ 0 w 2271713"/>
              <a:gd name="connsiteY0" fmla="*/ 1148161 h 1148161"/>
              <a:gd name="connsiteX1" fmla="*/ 907257 w 2271713"/>
              <a:gd name="connsiteY1" fmla="*/ 4986 h 1148161"/>
              <a:gd name="connsiteX2" fmla="*/ 2271713 w 2271713"/>
              <a:gd name="connsiteY2" fmla="*/ 498200 h 1148161"/>
              <a:gd name="connsiteX0" fmla="*/ 0 w 2259807"/>
              <a:gd name="connsiteY0" fmla="*/ 1157628 h 1157628"/>
              <a:gd name="connsiteX1" fmla="*/ 907257 w 2259807"/>
              <a:gd name="connsiteY1" fmla="*/ 14453 h 1157628"/>
              <a:gd name="connsiteX2" fmla="*/ 2259807 w 2259807"/>
              <a:gd name="connsiteY2" fmla="*/ 502903 h 1157628"/>
              <a:gd name="connsiteX0" fmla="*/ 0 w 2259807"/>
              <a:gd name="connsiteY0" fmla="*/ 1126658 h 1126658"/>
              <a:gd name="connsiteX1" fmla="*/ 878682 w 2259807"/>
              <a:gd name="connsiteY1" fmla="*/ 15233 h 1126658"/>
              <a:gd name="connsiteX2" fmla="*/ 2259807 w 2259807"/>
              <a:gd name="connsiteY2" fmla="*/ 471933 h 1126658"/>
              <a:gd name="connsiteX0" fmla="*/ 0 w 2259807"/>
              <a:gd name="connsiteY0" fmla="*/ 1132995 h 1132995"/>
              <a:gd name="connsiteX1" fmla="*/ 878682 w 2259807"/>
              <a:gd name="connsiteY1" fmla="*/ 21570 h 1132995"/>
              <a:gd name="connsiteX2" fmla="*/ 2259807 w 2259807"/>
              <a:gd name="connsiteY2" fmla="*/ 478270 h 1132995"/>
              <a:gd name="connsiteX0" fmla="*/ 0 w 2269332"/>
              <a:gd name="connsiteY0" fmla="*/ 1126048 h 1126048"/>
              <a:gd name="connsiteX1" fmla="*/ 878682 w 2269332"/>
              <a:gd name="connsiteY1" fmla="*/ 14623 h 1126048"/>
              <a:gd name="connsiteX2" fmla="*/ 2269332 w 2269332"/>
              <a:gd name="connsiteY2" fmla="*/ 480848 h 1126048"/>
              <a:gd name="connsiteX0" fmla="*/ 0 w 2269332"/>
              <a:gd name="connsiteY0" fmla="*/ 1209932 h 1209932"/>
              <a:gd name="connsiteX1" fmla="*/ 916782 w 2269332"/>
              <a:gd name="connsiteY1" fmla="*/ 12782 h 1209932"/>
              <a:gd name="connsiteX2" fmla="*/ 2269332 w 2269332"/>
              <a:gd name="connsiteY2" fmla="*/ 564732 h 120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9332" h="1209932">
                <a:moveTo>
                  <a:pt x="0" y="1209932"/>
                </a:moveTo>
                <a:cubicBezTo>
                  <a:pt x="307975" y="653248"/>
                  <a:pt x="538560" y="120315"/>
                  <a:pt x="916782" y="12782"/>
                </a:cubicBezTo>
                <a:cubicBezTo>
                  <a:pt x="1295004" y="-94751"/>
                  <a:pt x="2124076" y="509963"/>
                  <a:pt x="2269332" y="564732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717459" y="2261158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459" y="2261158"/>
                <a:ext cx="551793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 36"/>
          <p:cNvSpPr/>
          <p:nvPr/>
        </p:nvSpPr>
        <p:spPr bwMode="auto">
          <a:xfrm>
            <a:off x="6558280" y="3935909"/>
            <a:ext cx="1511841" cy="1291729"/>
          </a:xfrm>
          <a:custGeom>
            <a:avLst/>
            <a:gdLst>
              <a:gd name="connsiteX0" fmla="*/ 0 w 2200807"/>
              <a:gd name="connsiteY0" fmla="*/ 30278 h 1249478"/>
              <a:gd name="connsiteX1" fmla="*/ 2120900 w 2200807"/>
              <a:gd name="connsiteY1" fmla="*/ 157278 h 1249478"/>
              <a:gd name="connsiteX2" fmla="*/ 1549400 w 2200807"/>
              <a:gd name="connsiteY2" fmla="*/ 1249478 h 1249478"/>
              <a:gd name="connsiteX0" fmla="*/ 0 w 1859688"/>
              <a:gd name="connsiteY0" fmla="*/ 58401 h 1277601"/>
              <a:gd name="connsiteX1" fmla="*/ 1663700 w 1859688"/>
              <a:gd name="connsiteY1" fmla="*/ 123488 h 1277601"/>
              <a:gd name="connsiteX2" fmla="*/ 1549400 w 1859688"/>
              <a:gd name="connsiteY2" fmla="*/ 1277601 h 1277601"/>
              <a:gd name="connsiteX0" fmla="*/ 0 w 1849859"/>
              <a:gd name="connsiteY0" fmla="*/ 61264 h 1323327"/>
              <a:gd name="connsiteX1" fmla="*/ 1663700 w 1849859"/>
              <a:gd name="connsiteY1" fmla="*/ 126351 h 1323327"/>
              <a:gd name="connsiteX2" fmla="*/ 1530350 w 1849859"/>
              <a:gd name="connsiteY2" fmla="*/ 1323327 h 1323327"/>
              <a:gd name="connsiteX0" fmla="*/ 0 w 1802833"/>
              <a:gd name="connsiteY0" fmla="*/ 61264 h 1323327"/>
              <a:gd name="connsiteX1" fmla="*/ 1663700 w 1802833"/>
              <a:gd name="connsiteY1" fmla="*/ 126351 h 1323327"/>
              <a:gd name="connsiteX2" fmla="*/ 1530350 w 1802833"/>
              <a:gd name="connsiteY2" fmla="*/ 1323327 h 1323327"/>
              <a:gd name="connsiteX0" fmla="*/ 0 w 1802833"/>
              <a:gd name="connsiteY0" fmla="*/ 61264 h 1323327"/>
              <a:gd name="connsiteX1" fmla="*/ 1663700 w 1802833"/>
              <a:gd name="connsiteY1" fmla="*/ 126351 h 1323327"/>
              <a:gd name="connsiteX2" fmla="*/ 1530350 w 1802833"/>
              <a:gd name="connsiteY2" fmla="*/ 1323327 h 1323327"/>
              <a:gd name="connsiteX0" fmla="*/ 0 w 1810622"/>
              <a:gd name="connsiteY0" fmla="*/ 58719 h 1282682"/>
              <a:gd name="connsiteX1" fmla="*/ 1663700 w 1810622"/>
              <a:gd name="connsiteY1" fmla="*/ 123806 h 1282682"/>
              <a:gd name="connsiteX2" fmla="*/ 1549400 w 1810622"/>
              <a:gd name="connsiteY2" fmla="*/ 1282682 h 1282682"/>
              <a:gd name="connsiteX0" fmla="*/ 0 w 1808638"/>
              <a:gd name="connsiteY0" fmla="*/ 60625 h 1313163"/>
              <a:gd name="connsiteX1" fmla="*/ 1663700 w 1808638"/>
              <a:gd name="connsiteY1" fmla="*/ 125712 h 1313163"/>
              <a:gd name="connsiteX2" fmla="*/ 1544638 w 1808638"/>
              <a:gd name="connsiteY2" fmla="*/ 1313163 h 1313163"/>
              <a:gd name="connsiteX0" fmla="*/ 0 w 1841287"/>
              <a:gd name="connsiteY0" fmla="*/ 74631 h 1327169"/>
              <a:gd name="connsiteX1" fmla="*/ 1711325 w 1841287"/>
              <a:gd name="connsiteY1" fmla="*/ 115905 h 1327169"/>
              <a:gd name="connsiteX2" fmla="*/ 1544638 w 1841287"/>
              <a:gd name="connsiteY2" fmla="*/ 1327169 h 1327169"/>
              <a:gd name="connsiteX0" fmla="*/ 0 w 1905670"/>
              <a:gd name="connsiteY0" fmla="*/ 39405 h 1291943"/>
              <a:gd name="connsiteX1" fmla="*/ 1797050 w 1905670"/>
              <a:gd name="connsiteY1" fmla="*/ 147354 h 1291943"/>
              <a:gd name="connsiteX2" fmla="*/ 1544638 w 1905670"/>
              <a:gd name="connsiteY2" fmla="*/ 1291943 h 1291943"/>
              <a:gd name="connsiteX0" fmla="*/ 0 w 1900340"/>
              <a:gd name="connsiteY0" fmla="*/ 39405 h 1291943"/>
              <a:gd name="connsiteX1" fmla="*/ 1797050 w 1900340"/>
              <a:gd name="connsiteY1" fmla="*/ 147354 h 1291943"/>
              <a:gd name="connsiteX2" fmla="*/ 1525588 w 1900340"/>
              <a:gd name="connsiteY2" fmla="*/ 1291943 h 1291943"/>
              <a:gd name="connsiteX0" fmla="*/ 0 w 1885221"/>
              <a:gd name="connsiteY0" fmla="*/ 43625 h 1296163"/>
              <a:gd name="connsiteX1" fmla="*/ 1778000 w 1885221"/>
              <a:gd name="connsiteY1" fmla="*/ 142049 h 1296163"/>
              <a:gd name="connsiteX2" fmla="*/ 1525588 w 1885221"/>
              <a:gd name="connsiteY2" fmla="*/ 1296163 h 1296163"/>
              <a:gd name="connsiteX0" fmla="*/ 0 w 1511841"/>
              <a:gd name="connsiteY0" fmla="*/ 31207 h 1314225"/>
              <a:gd name="connsiteX1" fmla="*/ 1404620 w 1511841"/>
              <a:gd name="connsiteY1" fmla="*/ 160111 h 1314225"/>
              <a:gd name="connsiteX2" fmla="*/ 1152208 w 1511841"/>
              <a:gd name="connsiteY2" fmla="*/ 1314225 h 1314225"/>
              <a:gd name="connsiteX0" fmla="*/ 0 w 1511841"/>
              <a:gd name="connsiteY0" fmla="*/ 8711 h 1291729"/>
              <a:gd name="connsiteX1" fmla="*/ 1404620 w 1511841"/>
              <a:gd name="connsiteY1" fmla="*/ 137615 h 1291729"/>
              <a:gd name="connsiteX2" fmla="*/ 1152208 w 1511841"/>
              <a:gd name="connsiteY2" fmla="*/ 1291729 h 129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1841" h="1291729">
                <a:moveTo>
                  <a:pt x="0" y="8711"/>
                </a:moveTo>
                <a:cubicBezTo>
                  <a:pt x="938953" y="23951"/>
                  <a:pt x="1150355" y="-71141"/>
                  <a:pt x="1404620" y="137615"/>
                </a:cubicBezTo>
                <a:cubicBezTo>
                  <a:pt x="1658885" y="346371"/>
                  <a:pt x="1414674" y="747216"/>
                  <a:pt x="1152208" y="1291729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 38"/>
          <p:cNvSpPr/>
          <p:nvPr/>
        </p:nvSpPr>
        <p:spPr bwMode="auto">
          <a:xfrm>
            <a:off x="4743450" y="4190999"/>
            <a:ext cx="1338543" cy="1349941"/>
          </a:xfrm>
          <a:custGeom>
            <a:avLst/>
            <a:gdLst>
              <a:gd name="connsiteX0" fmla="*/ 1181100 w 1345359"/>
              <a:gd name="connsiteY0" fmla="*/ 0 h 1366443"/>
              <a:gd name="connsiteX1" fmla="*/ 1244600 w 1345359"/>
              <a:gd name="connsiteY1" fmla="*/ 1181100 h 1366443"/>
              <a:gd name="connsiteX2" fmla="*/ 0 w 1345359"/>
              <a:gd name="connsiteY2" fmla="*/ 1346200 h 1366443"/>
              <a:gd name="connsiteX0" fmla="*/ 1174750 w 1338543"/>
              <a:gd name="connsiteY0" fmla="*/ 0 h 1364018"/>
              <a:gd name="connsiteX1" fmla="*/ 1238250 w 1338543"/>
              <a:gd name="connsiteY1" fmla="*/ 1181100 h 1364018"/>
              <a:gd name="connsiteX2" fmla="*/ 0 w 1338543"/>
              <a:gd name="connsiteY2" fmla="*/ 1343025 h 1364018"/>
              <a:gd name="connsiteX0" fmla="*/ 1174750 w 1338543"/>
              <a:gd name="connsiteY0" fmla="*/ 0 h 1354160"/>
              <a:gd name="connsiteX1" fmla="*/ 1238250 w 1338543"/>
              <a:gd name="connsiteY1" fmla="*/ 1181100 h 1354160"/>
              <a:gd name="connsiteX2" fmla="*/ 0 w 1338543"/>
              <a:gd name="connsiteY2" fmla="*/ 1343025 h 1354160"/>
              <a:gd name="connsiteX0" fmla="*/ 1174750 w 1338543"/>
              <a:gd name="connsiteY0" fmla="*/ 0 h 1349941"/>
              <a:gd name="connsiteX1" fmla="*/ 1238250 w 1338543"/>
              <a:gd name="connsiteY1" fmla="*/ 1181100 h 1349941"/>
              <a:gd name="connsiteX2" fmla="*/ 0 w 1338543"/>
              <a:gd name="connsiteY2" fmla="*/ 1343025 h 134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543" h="1349941">
                <a:moveTo>
                  <a:pt x="1174750" y="0"/>
                </a:moveTo>
                <a:cubicBezTo>
                  <a:pt x="1304925" y="478366"/>
                  <a:pt x="1434042" y="957263"/>
                  <a:pt x="1238250" y="1181100"/>
                </a:cubicBezTo>
                <a:cubicBezTo>
                  <a:pt x="1042458" y="1404937"/>
                  <a:pt x="523875" y="1340908"/>
                  <a:pt x="0" y="1343025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 39"/>
          <p:cNvSpPr/>
          <p:nvPr/>
        </p:nvSpPr>
        <p:spPr bwMode="auto">
          <a:xfrm>
            <a:off x="3336925" y="3524250"/>
            <a:ext cx="2251075" cy="1017717"/>
          </a:xfrm>
          <a:custGeom>
            <a:avLst/>
            <a:gdLst>
              <a:gd name="connsiteX0" fmla="*/ 2222500 w 2222500"/>
              <a:gd name="connsiteY0" fmla="*/ 533400 h 739984"/>
              <a:gd name="connsiteX1" fmla="*/ 596900 w 2222500"/>
              <a:gd name="connsiteY1" fmla="*/ 711200 h 739984"/>
              <a:gd name="connsiteX2" fmla="*/ 0 w 2222500"/>
              <a:gd name="connsiteY2" fmla="*/ 0 h 739984"/>
              <a:gd name="connsiteX0" fmla="*/ 2260600 w 2260600"/>
              <a:gd name="connsiteY0" fmla="*/ 577850 h 787454"/>
              <a:gd name="connsiteX1" fmla="*/ 635000 w 2260600"/>
              <a:gd name="connsiteY1" fmla="*/ 755650 h 787454"/>
              <a:gd name="connsiteX2" fmla="*/ 0 w 2260600"/>
              <a:gd name="connsiteY2" fmla="*/ 0 h 787454"/>
              <a:gd name="connsiteX0" fmla="*/ 2260600 w 2260600"/>
              <a:gd name="connsiteY0" fmla="*/ 577850 h 787454"/>
              <a:gd name="connsiteX1" fmla="*/ 635000 w 2260600"/>
              <a:gd name="connsiteY1" fmla="*/ 755650 h 787454"/>
              <a:gd name="connsiteX2" fmla="*/ 0 w 2260600"/>
              <a:gd name="connsiteY2" fmla="*/ 0 h 787454"/>
              <a:gd name="connsiteX0" fmla="*/ 2260600 w 2260600"/>
              <a:gd name="connsiteY0" fmla="*/ 577850 h 787454"/>
              <a:gd name="connsiteX1" fmla="*/ 635000 w 2260600"/>
              <a:gd name="connsiteY1" fmla="*/ 755650 h 787454"/>
              <a:gd name="connsiteX2" fmla="*/ 0 w 2260600"/>
              <a:gd name="connsiteY2" fmla="*/ 0 h 787454"/>
              <a:gd name="connsiteX0" fmla="*/ 2260600 w 2260600"/>
              <a:gd name="connsiteY0" fmla="*/ 577850 h 787454"/>
              <a:gd name="connsiteX1" fmla="*/ 635000 w 2260600"/>
              <a:gd name="connsiteY1" fmla="*/ 755650 h 787454"/>
              <a:gd name="connsiteX2" fmla="*/ 0 w 2260600"/>
              <a:gd name="connsiteY2" fmla="*/ 0 h 787454"/>
              <a:gd name="connsiteX0" fmla="*/ 2254250 w 2254250"/>
              <a:gd name="connsiteY0" fmla="*/ 552450 h 760325"/>
              <a:gd name="connsiteX1" fmla="*/ 628650 w 2254250"/>
              <a:gd name="connsiteY1" fmla="*/ 730250 h 760325"/>
              <a:gd name="connsiteX2" fmla="*/ 0 w 2254250"/>
              <a:gd name="connsiteY2" fmla="*/ 0 h 760325"/>
              <a:gd name="connsiteX0" fmla="*/ 2251075 w 2251075"/>
              <a:gd name="connsiteY0" fmla="*/ 565150 h 773889"/>
              <a:gd name="connsiteX1" fmla="*/ 625475 w 2251075"/>
              <a:gd name="connsiteY1" fmla="*/ 742950 h 773889"/>
              <a:gd name="connsiteX2" fmla="*/ 0 w 2251075"/>
              <a:gd name="connsiteY2" fmla="*/ 0 h 773889"/>
              <a:gd name="connsiteX0" fmla="*/ 2251075 w 2251075"/>
              <a:gd name="connsiteY0" fmla="*/ 565150 h 901725"/>
              <a:gd name="connsiteX1" fmla="*/ 644525 w 2251075"/>
              <a:gd name="connsiteY1" fmla="*/ 882650 h 901725"/>
              <a:gd name="connsiteX2" fmla="*/ 0 w 2251075"/>
              <a:gd name="connsiteY2" fmla="*/ 0 h 901725"/>
              <a:gd name="connsiteX0" fmla="*/ 2251075 w 2251075"/>
              <a:gd name="connsiteY0" fmla="*/ 565150 h 968446"/>
              <a:gd name="connsiteX1" fmla="*/ 603250 w 2251075"/>
              <a:gd name="connsiteY1" fmla="*/ 952500 h 968446"/>
              <a:gd name="connsiteX2" fmla="*/ 0 w 2251075"/>
              <a:gd name="connsiteY2" fmla="*/ 0 h 968446"/>
              <a:gd name="connsiteX0" fmla="*/ 2251075 w 2251075"/>
              <a:gd name="connsiteY0" fmla="*/ 565150 h 977716"/>
              <a:gd name="connsiteX1" fmla="*/ 603250 w 2251075"/>
              <a:gd name="connsiteY1" fmla="*/ 952500 h 977716"/>
              <a:gd name="connsiteX2" fmla="*/ 0 w 2251075"/>
              <a:gd name="connsiteY2" fmla="*/ 0 h 977716"/>
              <a:gd name="connsiteX0" fmla="*/ 2251075 w 2251075"/>
              <a:gd name="connsiteY0" fmla="*/ 565150 h 1007902"/>
              <a:gd name="connsiteX1" fmla="*/ 590550 w 2251075"/>
              <a:gd name="connsiteY1" fmla="*/ 984250 h 1007902"/>
              <a:gd name="connsiteX2" fmla="*/ 0 w 2251075"/>
              <a:gd name="connsiteY2" fmla="*/ 0 h 1007902"/>
              <a:gd name="connsiteX0" fmla="*/ 2251075 w 2251075"/>
              <a:gd name="connsiteY0" fmla="*/ 565150 h 1017717"/>
              <a:gd name="connsiteX1" fmla="*/ 590550 w 2251075"/>
              <a:gd name="connsiteY1" fmla="*/ 984250 h 1017717"/>
              <a:gd name="connsiteX2" fmla="*/ 0 w 2251075"/>
              <a:gd name="connsiteY2" fmla="*/ 0 h 101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1075" h="1017717">
                <a:moveTo>
                  <a:pt x="2251075" y="565150"/>
                </a:moveTo>
                <a:cubicBezTo>
                  <a:pt x="1623483" y="698500"/>
                  <a:pt x="841904" y="1141942"/>
                  <a:pt x="590550" y="984250"/>
                </a:cubicBezTo>
                <a:cubicBezTo>
                  <a:pt x="339196" y="826558"/>
                  <a:pt x="148166" y="307975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451908" y="4545412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908" y="4545412"/>
                <a:ext cx="551793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97177" y="5146645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177" y="5146645"/>
                <a:ext cx="551793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00059" y="3821667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059" y="3821667"/>
                <a:ext cx="551793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 bwMode="auto">
          <a:xfrm flipH="1">
            <a:off x="5226929" y="2087384"/>
            <a:ext cx="448823" cy="2322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760889" y="2204372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89" y="2204372"/>
                <a:ext cx="551793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071564" y="2322431"/>
                <a:ext cx="3458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564" y="2322431"/>
                <a:ext cx="345800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/>
          <p:nvPr/>
        </p:nvCxnSpPr>
        <p:spPr bwMode="auto">
          <a:xfrm flipH="1">
            <a:off x="5364771" y="2204372"/>
            <a:ext cx="427221" cy="2280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 flipH="1" flipV="1">
            <a:off x="7648318" y="2819525"/>
            <a:ext cx="650036" cy="2897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259943" y="2575589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943" y="2575589"/>
                <a:ext cx="551793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/>
          <p:nvPr/>
        </p:nvCxnSpPr>
        <p:spPr bwMode="auto">
          <a:xfrm flipH="1" flipV="1">
            <a:off x="7696010" y="3044311"/>
            <a:ext cx="549588" cy="2604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7357475" y="2819078"/>
                <a:ext cx="3458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475" y="2819078"/>
                <a:ext cx="345800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/>
          <p:nvPr/>
        </p:nvCxnSpPr>
        <p:spPr bwMode="auto">
          <a:xfrm>
            <a:off x="4759971" y="5742366"/>
            <a:ext cx="462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975820" y="4377761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820" y="4377761"/>
                <a:ext cx="551793" cy="369332"/>
              </a:xfrm>
              <a:prstGeom prst="rect">
                <a:avLst/>
              </a:prstGeom>
              <a:blipFill rotWithShape="0">
                <a:blip r:embed="rId2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/>
          <p:cNvCxnSpPr/>
          <p:nvPr/>
        </p:nvCxnSpPr>
        <p:spPr bwMode="auto">
          <a:xfrm flipV="1">
            <a:off x="8207655" y="4869114"/>
            <a:ext cx="180302" cy="4653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8267803" y="4518209"/>
                <a:ext cx="345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803" y="4518209"/>
                <a:ext cx="345800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5190683" y="5523708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683" y="5523708"/>
                <a:ext cx="551793" cy="369332"/>
              </a:xfrm>
              <a:prstGeom prst="rect">
                <a:avLst/>
              </a:prstGeom>
              <a:blipFill rotWithShape="0">
                <a:blip r:embed="rId2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/>
          <p:cNvCxnSpPr/>
          <p:nvPr/>
        </p:nvCxnSpPr>
        <p:spPr bwMode="auto">
          <a:xfrm>
            <a:off x="4775299" y="6011607"/>
            <a:ext cx="44286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5175803" y="5799417"/>
                <a:ext cx="3458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03" y="5799417"/>
                <a:ext cx="345800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/>
          <p:cNvCxnSpPr/>
          <p:nvPr/>
        </p:nvCxnSpPr>
        <p:spPr bwMode="auto">
          <a:xfrm flipV="1">
            <a:off x="7944661" y="4764495"/>
            <a:ext cx="200462" cy="4856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/>
          <p:cNvCxnSpPr/>
          <p:nvPr/>
        </p:nvCxnSpPr>
        <p:spPr bwMode="auto">
          <a:xfrm>
            <a:off x="3420290" y="3378537"/>
            <a:ext cx="170635" cy="3647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3466626" y="3620611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626" y="3620611"/>
                <a:ext cx="551793" cy="369332"/>
              </a:xfrm>
              <a:prstGeom prst="rect">
                <a:avLst/>
              </a:prstGeom>
              <a:blipFill rotWithShape="0">
                <a:blip r:embed="rId2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/>
          <p:cNvCxnSpPr/>
          <p:nvPr/>
        </p:nvCxnSpPr>
        <p:spPr bwMode="auto">
          <a:xfrm>
            <a:off x="3472325" y="3143122"/>
            <a:ext cx="178223" cy="3745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594590" y="3354317"/>
                <a:ext cx="3458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590" y="3354317"/>
                <a:ext cx="345800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/>
          <p:cNvSpPr txBox="1"/>
          <p:nvPr/>
        </p:nvSpPr>
        <p:spPr>
          <a:xfrm rot="19674411">
            <a:off x="1956570" y="2502155"/>
            <a:ext cx="17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Reveal LTK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196144" y="1300719"/>
            <a:ext cx="17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Reveal LTK</a:t>
            </a:r>
          </a:p>
        </p:txBody>
      </p:sp>
      <p:sp>
        <p:nvSpPr>
          <p:cNvPr id="122" name="TextBox 121"/>
          <p:cNvSpPr txBox="1"/>
          <p:nvPr/>
        </p:nvSpPr>
        <p:spPr>
          <a:xfrm rot="3517458">
            <a:off x="8436092" y="2925664"/>
            <a:ext cx="17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Reveal LTK</a:t>
            </a:r>
          </a:p>
        </p:txBody>
      </p:sp>
      <p:sp>
        <p:nvSpPr>
          <p:cNvPr id="123" name="TextBox 122"/>
          <p:cNvSpPr txBox="1"/>
          <p:nvPr/>
        </p:nvSpPr>
        <p:spPr>
          <a:xfrm rot="1894789">
            <a:off x="3265195" y="5806306"/>
            <a:ext cx="17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Reveal LTK</a:t>
            </a:r>
          </a:p>
        </p:txBody>
      </p:sp>
      <p:sp>
        <p:nvSpPr>
          <p:cNvPr id="124" name="TextBox 123"/>
          <p:cNvSpPr txBox="1"/>
          <p:nvPr/>
        </p:nvSpPr>
        <p:spPr>
          <a:xfrm rot="20570283">
            <a:off x="6612879" y="5683152"/>
            <a:ext cx="216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Compute LTK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(hypothetical step)</a:t>
            </a:r>
          </a:p>
        </p:txBody>
      </p:sp>
      <p:cxnSp>
        <p:nvCxnSpPr>
          <p:cNvPr id="125" name="Straight Arrow Connector 124"/>
          <p:cNvCxnSpPr/>
          <p:nvPr/>
        </p:nvCxnSpPr>
        <p:spPr bwMode="auto">
          <a:xfrm flipH="1">
            <a:off x="4887591" y="6311003"/>
            <a:ext cx="52579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4531339" y="6110794"/>
                <a:ext cx="3994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b-NO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339" y="6110794"/>
                <a:ext cx="399468" cy="36933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TextBox 130"/>
          <p:cNvSpPr txBox="1"/>
          <p:nvPr/>
        </p:nvSpPr>
        <p:spPr>
          <a:xfrm rot="1894789">
            <a:off x="3381413" y="5963542"/>
            <a:ext cx="70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Test</a:t>
            </a:r>
          </a:p>
        </p:txBody>
      </p:sp>
      <p:sp>
        <p:nvSpPr>
          <p:cNvPr id="61" name="Oval 60"/>
          <p:cNvSpPr/>
          <p:nvPr/>
        </p:nvSpPr>
        <p:spPr bwMode="auto">
          <a:xfrm>
            <a:off x="1774407" y="1100347"/>
            <a:ext cx="8245865" cy="5651500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t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6950427" y="1511290"/>
                <a:ext cx="5599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427" y="1511290"/>
                <a:ext cx="559961" cy="52322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6590AF8-4F64-4D1C-B3C4-F65976908F52}" type="slidenum">
              <a:rPr lang="en-US" smtClean="0"/>
              <a:pPr algn="r"/>
              <a:t>11</a:t>
            </a:fld>
            <a:r>
              <a:rPr lang="en-US" smtClean="0"/>
              <a:t>/13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946943" y="5812161"/>
                <a:ext cx="1848070" cy="38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sSup>
                            <m:sSupPr>
                              <m:ctrlPr>
                                <a:rPr lang="nb-NO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nb-NO" sz="1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ake</m:t>
                          </m:r>
                          <m:r>
                            <a:rPr lang="nb-NO" sz="1600">
                              <a:latin typeface="Cambria Math" panose="02040503050406030204" pitchFamily="18" charset="0"/>
                            </a:rPr>
                            <m:t>˗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fs</m:t>
                          </m:r>
                        </m:sup>
                      </m:sSubSup>
                      <m:d>
                        <m:dPr>
                          <m:ctrlPr>
                            <a:rPr lang="nb-NO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43" y="5812161"/>
                <a:ext cx="1848070" cy="388311"/>
              </a:xfrm>
              <a:prstGeom prst="rect">
                <a:avLst/>
              </a:prstGeom>
              <a:blipFill rotWithShape="0">
                <a:blip r:embed="rId34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0079474" y="2923178"/>
                <a:ext cx="5386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ℬ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474" y="2923178"/>
                <a:ext cx="538609" cy="523220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0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0079474" y="2923178"/>
                <a:ext cx="5386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ℬ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474" y="2923178"/>
                <a:ext cx="53860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 bwMode="auto">
          <a:xfrm>
            <a:off x="1774407" y="1100347"/>
            <a:ext cx="8245865" cy="5651500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t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765764" y="2821458"/>
            <a:ext cx="2392039" cy="2134391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t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Impossibility result – proof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75752" y="3682096"/>
                <a:ext cx="8068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sSup>
                            <m:sSupPr>
                              <m:ctrlPr>
                                <a:rPr lang="nb-NO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b-NO" sz="28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nb-NO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752" y="3682096"/>
                <a:ext cx="80682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52156" y="2939309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156" y="2939309"/>
                <a:ext cx="484107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2500" r="-2500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75752" y="1697688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752" y="1697688"/>
                <a:ext cx="48410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2658" r="-3797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45228" y="2939309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nb-NO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228" y="2939309"/>
                <a:ext cx="484107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2500" r="-25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29315" y="5346178"/>
                <a:ext cx="484107" cy="372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nb-NO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315" y="5346178"/>
                <a:ext cx="484107" cy="372025"/>
              </a:xfrm>
              <a:prstGeom prst="rect">
                <a:avLst/>
              </a:prstGeom>
              <a:blipFill rotWithShape="0">
                <a:blip r:embed="rId10"/>
                <a:stretch>
                  <a:fillRect l="-12500" r="-2500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41794" y="5346178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nb-NO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794" y="5346178"/>
                <a:ext cx="48410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3924" r="-3797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67365" y="1911554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365" y="1911554"/>
                <a:ext cx="551793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31"/>
          <p:cNvSpPr/>
          <p:nvPr/>
        </p:nvSpPr>
        <p:spPr bwMode="auto">
          <a:xfrm>
            <a:off x="4324006" y="2003425"/>
            <a:ext cx="1157312" cy="1780299"/>
          </a:xfrm>
          <a:custGeom>
            <a:avLst/>
            <a:gdLst>
              <a:gd name="connsiteX0" fmla="*/ 1056376 w 1103672"/>
              <a:gd name="connsiteY0" fmla="*/ 1765738 h 1765738"/>
              <a:gd name="connsiteX1" fmla="*/ 86 w 1103672"/>
              <a:gd name="connsiteY1" fmla="*/ 409904 h 1765738"/>
              <a:gd name="connsiteX2" fmla="*/ 1103672 w 1103672"/>
              <a:gd name="connsiteY2" fmla="*/ 0 h 1765738"/>
              <a:gd name="connsiteX0" fmla="*/ 964955 w 1012251"/>
              <a:gd name="connsiteY0" fmla="*/ 1765738 h 1765738"/>
              <a:gd name="connsiteX1" fmla="*/ 105 w 1012251"/>
              <a:gd name="connsiteY1" fmla="*/ 585164 h 1765738"/>
              <a:gd name="connsiteX2" fmla="*/ 1012251 w 1012251"/>
              <a:gd name="connsiteY2" fmla="*/ 0 h 1765738"/>
              <a:gd name="connsiteX0" fmla="*/ 964855 w 974051"/>
              <a:gd name="connsiteY0" fmla="*/ 1788598 h 1788598"/>
              <a:gd name="connsiteX1" fmla="*/ 5 w 974051"/>
              <a:gd name="connsiteY1" fmla="*/ 608024 h 1788598"/>
              <a:gd name="connsiteX2" fmla="*/ 974051 w 974051"/>
              <a:gd name="connsiteY2" fmla="*/ 0 h 1788598"/>
              <a:gd name="connsiteX0" fmla="*/ 964855 w 974051"/>
              <a:gd name="connsiteY0" fmla="*/ 1807944 h 1807944"/>
              <a:gd name="connsiteX1" fmla="*/ 5 w 974051"/>
              <a:gd name="connsiteY1" fmla="*/ 627370 h 1807944"/>
              <a:gd name="connsiteX2" fmla="*/ 974051 w 974051"/>
              <a:gd name="connsiteY2" fmla="*/ 0 h 1807944"/>
              <a:gd name="connsiteX0" fmla="*/ 964855 w 974051"/>
              <a:gd name="connsiteY0" fmla="*/ 1807944 h 1807944"/>
              <a:gd name="connsiteX1" fmla="*/ 5 w 974051"/>
              <a:gd name="connsiteY1" fmla="*/ 627370 h 1807944"/>
              <a:gd name="connsiteX2" fmla="*/ 974051 w 974051"/>
              <a:gd name="connsiteY2" fmla="*/ 0 h 1807944"/>
              <a:gd name="connsiteX0" fmla="*/ 964855 w 974051"/>
              <a:gd name="connsiteY0" fmla="*/ 1807944 h 1807944"/>
              <a:gd name="connsiteX1" fmla="*/ 5 w 974051"/>
              <a:gd name="connsiteY1" fmla="*/ 695080 h 1807944"/>
              <a:gd name="connsiteX2" fmla="*/ 974051 w 974051"/>
              <a:gd name="connsiteY2" fmla="*/ 0 h 1807944"/>
              <a:gd name="connsiteX0" fmla="*/ 1104381 w 1113577"/>
              <a:gd name="connsiteY0" fmla="*/ 1807944 h 1807944"/>
              <a:gd name="connsiteX1" fmla="*/ 3 w 1113577"/>
              <a:gd name="connsiteY1" fmla="*/ 701529 h 1807944"/>
              <a:gd name="connsiteX2" fmla="*/ 1113577 w 1113577"/>
              <a:gd name="connsiteY2" fmla="*/ 0 h 1807944"/>
              <a:gd name="connsiteX0" fmla="*/ 1123813 w 1133009"/>
              <a:gd name="connsiteY0" fmla="*/ 1807944 h 1807944"/>
              <a:gd name="connsiteX1" fmla="*/ 19435 w 1133009"/>
              <a:gd name="connsiteY1" fmla="*/ 701529 h 1807944"/>
              <a:gd name="connsiteX2" fmla="*/ 1133009 w 1133009"/>
              <a:gd name="connsiteY2" fmla="*/ 0 h 1807944"/>
              <a:gd name="connsiteX0" fmla="*/ 1083842 w 1093038"/>
              <a:gd name="connsiteY0" fmla="*/ 1807944 h 1807944"/>
              <a:gd name="connsiteX1" fmla="*/ 20413 w 1093038"/>
              <a:gd name="connsiteY1" fmla="*/ 648328 h 1807944"/>
              <a:gd name="connsiteX2" fmla="*/ 1093038 w 1093038"/>
              <a:gd name="connsiteY2" fmla="*/ 0 h 1807944"/>
              <a:gd name="connsiteX0" fmla="*/ 1096435 w 1105631"/>
              <a:gd name="connsiteY0" fmla="*/ 1807944 h 1807944"/>
              <a:gd name="connsiteX1" fmla="*/ 33006 w 1105631"/>
              <a:gd name="connsiteY1" fmla="*/ 648328 h 1807944"/>
              <a:gd name="connsiteX2" fmla="*/ 1105631 w 1105631"/>
              <a:gd name="connsiteY2" fmla="*/ 0 h 180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5631" h="1807944">
                <a:moveTo>
                  <a:pt x="1096435" y="1807944"/>
                </a:moveTo>
                <a:cubicBezTo>
                  <a:pt x="564348" y="1277172"/>
                  <a:pt x="-164170" y="872267"/>
                  <a:pt x="33006" y="648328"/>
                </a:cubicBezTo>
                <a:cubicBezTo>
                  <a:pt x="230182" y="424389"/>
                  <a:pt x="950410" y="87662"/>
                  <a:pt x="1105631" y="0"/>
                </a:cubicBez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/>
          <p:cNvSpPr/>
          <p:nvPr/>
        </p:nvSpPr>
        <p:spPr bwMode="auto">
          <a:xfrm>
            <a:off x="6084094" y="2378493"/>
            <a:ext cx="2269332" cy="1209932"/>
          </a:xfrm>
          <a:custGeom>
            <a:avLst/>
            <a:gdLst>
              <a:gd name="connsiteX0" fmla="*/ 0 w 2247900"/>
              <a:gd name="connsiteY0" fmla="*/ 1238634 h 1238634"/>
              <a:gd name="connsiteX1" fmla="*/ 990600 w 2247900"/>
              <a:gd name="connsiteY1" fmla="*/ 19434 h 1238634"/>
              <a:gd name="connsiteX2" fmla="*/ 2247900 w 2247900"/>
              <a:gd name="connsiteY2" fmla="*/ 603634 h 1238634"/>
              <a:gd name="connsiteX0" fmla="*/ 0 w 2271713"/>
              <a:gd name="connsiteY0" fmla="*/ 1240038 h 1240038"/>
              <a:gd name="connsiteX1" fmla="*/ 990600 w 2271713"/>
              <a:gd name="connsiteY1" fmla="*/ 20838 h 1240038"/>
              <a:gd name="connsiteX2" fmla="*/ 2271713 w 2271713"/>
              <a:gd name="connsiteY2" fmla="*/ 590077 h 1240038"/>
              <a:gd name="connsiteX0" fmla="*/ 0 w 2271713"/>
              <a:gd name="connsiteY0" fmla="*/ 1232485 h 1232485"/>
              <a:gd name="connsiteX1" fmla="*/ 990600 w 2271713"/>
              <a:gd name="connsiteY1" fmla="*/ 13285 h 1232485"/>
              <a:gd name="connsiteX2" fmla="*/ 2271713 w 2271713"/>
              <a:gd name="connsiteY2" fmla="*/ 582524 h 1232485"/>
              <a:gd name="connsiteX0" fmla="*/ 0 w 2271713"/>
              <a:gd name="connsiteY0" fmla="*/ 1231827 h 1231827"/>
              <a:gd name="connsiteX1" fmla="*/ 990600 w 2271713"/>
              <a:gd name="connsiteY1" fmla="*/ 12627 h 1231827"/>
              <a:gd name="connsiteX2" fmla="*/ 2271713 w 2271713"/>
              <a:gd name="connsiteY2" fmla="*/ 581866 h 1231827"/>
              <a:gd name="connsiteX0" fmla="*/ 0 w 2271713"/>
              <a:gd name="connsiteY0" fmla="*/ 1188894 h 1188894"/>
              <a:gd name="connsiteX1" fmla="*/ 818357 w 2271713"/>
              <a:gd name="connsiteY1" fmla="*/ 13470 h 1188894"/>
              <a:gd name="connsiteX2" fmla="*/ 2271713 w 2271713"/>
              <a:gd name="connsiteY2" fmla="*/ 538933 h 1188894"/>
              <a:gd name="connsiteX0" fmla="*/ 0 w 2271713"/>
              <a:gd name="connsiteY0" fmla="*/ 1157341 h 1157341"/>
              <a:gd name="connsiteX1" fmla="*/ 907257 w 2271713"/>
              <a:gd name="connsiteY1" fmla="*/ 14166 h 1157341"/>
              <a:gd name="connsiteX2" fmla="*/ 2271713 w 2271713"/>
              <a:gd name="connsiteY2" fmla="*/ 507380 h 1157341"/>
              <a:gd name="connsiteX0" fmla="*/ 0 w 2271713"/>
              <a:gd name="connsiteY0" fmla="*/ 1148161 h 1148161"/>
              <a:gd name="connsiteX1" fmla="*/ 907257 w 2271713"/>
              <a:gd name="connsiteY1" fmla="*/ 4986 h 1148161"/>
              <a:gd name="connsiteX2" fmla="*/ 2271713 w 2271713"/>
              <a:gd name="connsiteY2" fmla="*/ 498200 h 1148161"/>
              <a:gd name="connsiteX0" fmla="*/ 0 w 2259807"/>
              <a:gd name="connsiteY0" fmla="*/ 1157628 h 1157628"/>
              <a:gd name="connsiteX1" fmla="*/ 907257 w 2259807"/>
              <a:gd name="connsiteY1" fmla="*/ 14453 h 1157628"/>
              <a:gd name="connsiteX2" fmla="*/ 2259807 w 2259807"/>
              <a:gd name="connsiteY2" fmla="*/ 502903 h 1157628"/>
              <a:gd name="connsiteX0" fmla="*/ 0 w 2259807"/>
              <a:gd name="connsiteY0" fmla="*/ 1126658 h 1126658"/>
              <a:gd name="connsiteX1" fmla="*/ 878682 w 2259807"/>
              <a:gd name="connsiteY1" fmla="*/ 15233 h 1126658"/>
              <a:gd name="connsiteX2" fmla="*/ 2259807 w 2259807"/>
              <a:gd name="connsiteY2" fmla="*/ 471933 h 1126658"/>
              <a:gd name="connsiteX0" fmla="*/ 0 w 2259807"/>
              <a:gd name="connsiteY0" fmla="*/ 1132995 h 1132995"/>
              <a:gd name="connsiteX1" fmla="*/ 878682 w 2259807"/>
              <a:gd name="connsiteY1" fmla="*/ 21570 h 1132995"/>
              <a:gd name="connsiteX2" fmla="*/ 2259807 w 2259807"/>
              <a:gd name="connsiteY2" fmla="*/ 478270 h 1132995"/>
              <a:gd name="connsiteX0" fmla="*/ 0 w 2269332"/>
              <a:gd name="connsiteY0" fmla="*/ 1126048 h 1126048"/>
              <a:gd name="connsiteX1" fmla="*/ 878682 w 2269332"/>
              <a:gd name="connsiteY1" fmla="*/ 14623 h 1126048"/>
              <a:gd name="connsiteX2" fmla="*/ 2269332 w 2269332"/>
              <a:gd name="connsiteY2" fmla="*/ 480848 h 1126048"/>
              <a:gd name="connsiteX0" fmla="*/ 0 w 2269332"/>
              <a:gd name="connsiteY0" fmla="*/ 1209932 h 1209932"/>
              <a:gd name="connsiteX1" fmla="*/ 916782 w 2269332"/>
              <a:gd name="connsiteY1" fmla="*/ 12782 h 1209932"/>
              <a:gd name="connsiteX2" fmla="*/ 2269332 w 2269332"/>
              <a:gd name="connsiteY2" fmla="*/ 564732 h 120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9332" h="1209932">
                <a:moveTo>
                  <a:pt x="0" y="1209932"/>
                </a:moveTo>
                <a:cubicBezTo>
                  <a:pt x="307975" y="653248"/>
                  <a:pt x="538560" y="120315"/>
                  <a:pt x="916782" y="12782"/>
                </a:cubicBezTo>
                <a:cubicBezTo>
                  <a:pt x="1295004" y="-94751"/>
                  <a:pt x="2124076" y="509963"/>
                  <a:pt x="2269332" y="564732"/>
                </a:cubicBez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717459" y="2261158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459" y="2261158"/>
                <a:ext cx="551793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 36"/>
          <p:cNvSpPr/>
          <p:nvPr/>
        </p:nvSpPr>
        <p:spPr bwMode="auto">
          <a:xfrm>
            <a:off x="6558280" y="3935909"/>
            <a:ext cx="1511841" cy="1291729"/>
          </a:xfrm>
          <a:custGeom>
            <a:avLst/>
            <a:gdLst>
              <a:gd name="connsiteX0" fmla="*/ 0 w 2200807"/>
              <a:gd name="connsiteY0" fmla="*/ 30278 h 1249478"/>
              <a:gd name="connsiteX1" fmla="*/ 2120900 w 2200807"/>
              <a:gd name="connsiteY1" fmla="*/ 157278 h 1249478"/>
              <a:gd name="connsiteX2" fmla="*/ 1549400 w 2200807"/>
              <a:gd name="connsiteY2" fmla="*/ 1249478 h 1249478"/>
              <a:gd name="connsiteX0" fmla="*/ 0 w 1859688"/>
              <a:gd name="connsiteY0" fmla="*/ 58401 h 1277601"/>
              <a:gd name="connsiteX1" fmla="*/ 1663700 w 1859688"/>
              <a:gd name="connsiteY1" fmla="*/ 123488 h 1277601"/>
              <a:gd name="connsiteX2" fmla="*/ 1549400 w 1859688"/>
              <a:gd name="connsiteY2" fmla="*/ 1277601 h 1277601"/>
              <a:gd name="connsiteX0" fmla="*/ 0 w 1849859"/>
              <a:gd name="connsiteY0" fmla="*/ 61264 h 1323327"/>
              <a:gd name="connsiteX1" fmla="*/ 1663700 w 1849859"/>
              <a:gd name="connsiteY1" fmla="*/ 126351 h 1323327"/>
              <a:gd name="connsiteX2" fmla="*/ 1530350 w 1849859"/>
              <a:gd name="connsiteY2" fmla="*/ 1323327 h 1323327"/>
              <a:gd name="connsiteX0" fmla="*/ 0 w 1802833"/>
              <a:gd name="connsiteY0" fmla="*/ 61264 h 1323327"/>
              <a:gd name="connsiteX1" fmla="*/ 1663700 w 1802833"/>
              <a:gd name="connsiteY1" fmla="*/ 126351 h 1323327"/>
              <a:gd name="connsiteX2" fmla="*/ 1530350 w 1802833"/>
              <a:gd name="connsiteY2" fmla="*/ 1323327 h 1323327"/>
              <a:gd name="connsiteX0" fmla="*/ 0 w 1802833"/>
              <a:gd name="connsiteY0" fmla="*/ 61264 h 1323327"/>
              <a:gd name="connsiteX1" fmla="*/ 1663700 w 1802833"/>
              <a:gd name="connsiteY1" fmla="*/ 126351 h 1323327"/>
              <a:gd name="connsiteX2" fmla="*/ 1530350 w 1802833"/>
              <a:gd name="connsiteY2" fmla="*/ 1323327 h 1323327"/>
              <a:gd name="connsiteX0" fmla="*/ 0 w 1810622"/>
              <a:gd name="connsiteY0" fmla="*/ 58719 h 1282682"/>
              <a:gd name="connsiteX1" fmla="*/ 1663700 w 1810622"/>
              <a:gd name="connsiteY1" fmla="*/ 123806 h 1282682"/>
              <a:gd name="connsiteX2" fmla="*/ 1549400 w 1810622"/>
              <a:gd name="connsiteY2" fmla="*/ 1282682 h 1282682"/>
              <a:gd name="connsiteX0" fmla="*/ 0 w 1808638"/>
              <a:gd name="connsiteY0" fmla="*/ 60625 h 1313163"/>
              <a:gd name="connsiteX1" fmla="*/ 1663700 w 1808638"/>
              <a:gd name="connsiteY1" fmla="*/ 125712 h 1313163"/>
              <a:gd name="connsiteX2" fmla="*/ 1544638 w 1808638"/>
              <a:gd name="connsiteY2" fmla="*/ 1313163 h 1313163"/>
              <a:gd name="connsiteX0" fmla="*/ 0 w 1841287"/>
              <a:gd name="connsiteY0" fmla="*/ 74631 h 1327169"/>
              <a:gd name="connsiteX1" fmla="*/ 1711325 w 1841287"/>
              <a:gd name="connsiteY1" fmla="*/ 115905 h 1327169"/>
              <a:gd name="connsiteX2" fmla="*/ 1544638 w 1841287"/>
              <a:gd name="connsiteY2" fmla="*/ 1327169 h 1327169"/>
              <a:gd name="connsiteX0" fmla="*/ 0 w 1905670"/>
              <a:gd name="connsiteY0" fmla="*/ 39405 h 1291943"/>
              <a:gd name="connsiteX1" fmla="*/ 1797050 w 1905670"/>
              <a:gd name="connsiteY1" fmla="*/ 147354 h 1291943"/>
              <a:gd name="connsiteX2" fmla="*/ 1544638 w 1905670"/>
              <a:gd name="connsiteY2" fmla="*/ 1291943 h 1291943"/>
              <a:gd name="connsiteX0" fmla="*/ 0 w 1900340"/>
              <a:gd name="connsiteY0" fmla="*/ 39405 h 1291943"/>
              <a:gd name="connsiteX1" fmla="*/ 1797050 w 1900340"/>
              <a:gd name="connsiteY1" fmla="*/ 147354 h 1291943"/>
              <a:gd name="connsiteX2" fmla="*/ 1525588 w 1900340"/>
              <a:gd name="connsiteY2" fmla="*/ 1291943 h 1291943"/>
              <a:gd name="connsiteX0" fmla="*/ 0 w 1885221"/>
              <a:gd name="connsiteY0" fmla="*/ 43625 h 1296163"/>
              <a:gd name="connsiteX1" fmla="*/ 1778000 w 1885221"/>
              <a:gd name="connsiteY1" fmla="*/ 142049 h 1296163"/>
              <a:gd name="connsiteX2" fmla="*/ 1525588 w 1885221"/>
              <a:gd name="connsiteY2" fmla="*/ 1296163 h 1296163"/>
              <a:gd name="connsiteX0" fmla="*/ 0 w 1511841"/>
              <a:gd name="connsiteY0" fmla="*/ 31207 h 1314225"/>
              <a:gd name="connsiteX1" fmla="*/ 1404620 w 1511841"/>
              <a:gd name="connsiteY1" fmla="*/ 160111 h 1314225"/>
              <a:gd name="connsiteX2" fmla="*/ 1152208 w 1511841"/>
              <a:gd name="connsiteY2" fmla="*/ 1314225 h 1314225"/>
              <a:gd name="connsiteX0" fmla="*/ 0 w 1511841"/>
              <a:gd name="connsiteY0" fmla="*/ 8711 h 1291729"/>
              <a:gd name="connsiteX1" fmla="*/ 1404620 w 1511841"/>
              <a:gd name="connsiteY1" fmla="*/ 137615 h 1291729"/>
              <a:gd name="connsiteX2" fmla="*/ 1152208 w 1511841"/>
              <a:gd name="connsiteY2" fmla="*/ 1291729 h 129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1841" h="1291729">
                <a:moveTo>
                  <a:pt x="0" y="8711"/>
                </a:moveTo>
                <a:cubicBezTo>
                  <a:pt x="938953" y="23951"/>
                  <a:pt x="1150355" y="-71141"/>
                  <a:pt x="1404620" y="137615"/>
                </a:cubicBezTo>
                <a:cubicBezTo>
                  <a:pt x="1658885" y="346371"/>
                  <a:pt x="1414674" y="747216"/>
                  <a:pt x="1152208" y="1291729"/>
                </a:cubicBez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 38"/>
          <p:cNvSpPr/>
          <p:nvPr/>
        </p:nvSpPr>
        <p:spPr bwMode="auto">
          <a:xfrm>
            <a:off x="4743450" y="4190999"/>
            <a:ext cx="1338543" cy="1349941"/>
          </a:xfrm>
          <a:custGeom>
            <a:avLst/>
            <a:gdLst>
              <a:gd name="connsiteX0" fmla="*/ 1181100 w 1345359"/>
              <a:gd name="connsiteY0" fmla="*/ 0 h 1366443"/>
              <a:gd name="connsiteX1" fmla="*/ 1244600 w 1345359"/>
              <a:gd name="connsiteY1" fmla="*/ 1181100 h 1366443"/>
              <a:gd name="connsiteX2" fmla="*/ 0 w 1345359"/>
              <a:gd name="connsiteY2" fmla="*/ 1346200 h 1366443"/>
              <a:gd name="connsiteX0" fmla="*/ 1174750 w 1338543"/>
              <a:gd name="connsiteY0" fmla="*/ 0 h 1364018"/>
              <a:gd name="connsiteX1" fmla="*/ 1238250 w 1338543"/>
              <a:gd name="connsiteY1" fmla="*/ 1181100 h 1364018"/>
              <a:gd name="connsiteX2" fmla="*/ 0 w 1338543"/>
              <a:gd name="connsiteY2" fmla="*/ 1343025 h 1364018"/>
              <a:gd name="connsiteX0" fmla="*/ 1174750 w 1338543"/>
              <a:gd name="connsiteY0" fmla="*/ 0 h 1354160"/>
              <a:gd name="connsiteX1" fmla="*/ 1238250 w 1338543"/>
              <a:gd name="connsiteY1" fmla="*/ 1181100 h 1354160"/>
              <a:gd name="connsiteX2" fmla="*/ 0 w 1338543"/>
              <a:gd name="connsiteY2" fmla="*/ 1343025 h 1354160"/>
              <a:gd name="connsiteX0" fmla="*/ 1174750 w 1338543"/>
              <a:gd name="connsiteY0" fmla="*/ 0 h 1349941"/>
              <a:gd name="connsiteX1" fmla="*/ 1238250 w 1338543"/>
              <a:gd name="connsiteY1" fmla="*/ 1181100 h 1349941"/>
              <a:gd name="connsiteX2" fmla="*/ 0 w 1338543"/>
              <a:gd name="connsiteY2" fmla="*/ 1343025 h 134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543" h="1349941">
                <a:moveTo>
                  <a:pt x="1174750" y="0"/>
                </a:moveTo>
                <a:cubicBezTo>
                  <a:pt x="1304925" y="478366"/>
                  <a:pt x="1434042" y="957263"/>
                  <a:pt x="1238250" y="1181100"/>
                </a:cubicBezTo>
                <a:cubicBezTo>
                  <a:pt x="1042458" y="1404937"/>
                  <a:pt x="523875" y="1340908"/>
                  <a:pt x="0" y="1343025"/>
                </a:cubicBez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 39"/>
          <p:cNvSpPr/>
          <p:nvPr/>
        </p:nvSpPr>
        <p:spPr bwMode="auto">
          <a:xfrm>
            <a:off x="3336925" y="3524250"/>
            <a:ext cx="2251075" cy="1017717"/>
          </a:xfrm>
          <a:custGeom>
            <a:avLst/>
            <a:gdLst>
              <a:gd name="connsiteX0" fmla="*/ 2222500 w 2222500"/>
              <a:gd name="connsiteY0" fmla="*/ 533400 h 739984"/>
              <a:gd name="connsiteX1" fmla="*/ 596900 w 2222500"/>
              <a:gd name="connsiteY1" fmla="*/ 711200 h 739984"/>
              <a:gd name="connsiteX2" fmla="*/ 0 w 2222500"/>
              <a:gd name="connsiteY2" fmla="*/ 0 h 739984"/>
              <a:gd name="connsiteX0" fmla="*/ 2260600 w 2260600"/>
              <a:gd name="connsiteY0" fmla="*/ 577850 h 787454"/>
              <a:gd name="connsiteX1" fmla="*/ 635000 w 2260600"/>
              <a:gd name="connsiteY1" fmla="*/ 755650 h 787454"/>
              <a:gd name="connsiteX2" fmla="*/ 0 w 2260600"/>
              <a:gd name="connsiteY2" fmla="*/ 0 h 787454"/>
              <a:gd name="connsiteX0" fmla="*/ 2260600 w 2260600"/>
              <a:gd name="connsiteY0" fmla="*/ 577850 h 787454"/>
              <a:gd name="connsiteX1" fmla="*/ 635000 w 2260600"/>
              <a:gd name="connsiteY1" fmla="*/ 755650 h 787454"/>
              <a:gd name="connsiteX2" fmla="*/ 0 w 2260600"/>
              <a:gd name="connsiteY2" fmla="*/ 0 h 787454"/>
              <a:gd name="connsiteX0" fmla="*/ 2260600 w 2260600"/>
              <a:gd name="connsiteY0" fmla="*/ 577850 h 787454"/>
              <a:gd name="connsiteX1" fmla="*/ 635000 w 2260600"/>
              <a:gd name="connsiteY1" fmla="*/ 755650 h 787454"/>
              <a:gd name="connsiteX2" fmla="*/ 0 w 2260600"/>
              <a:gd name="connsiteY2" fmla="*/ 0 h 787454"/>
              <a:gd name="connsiteX0" fmla="*/ 2260600 w 2260600"/>
              <a:gd name="connsiteY0" fmla="*/ 577850 h 787454"/>
              <a:gd name="connsiteX1" fmla="*/ 635000 w 2260600"/>
              <a:gd name="connsiteY1" fmla="*/ 755650 h 787454"/>
              <a:gd name="connsiteX2" fmla="*/ 0 w 2260600"/>
              <a:gd name="connsiteY2" fmla="*/ 0 h 787454"/>
              <a:gd name="connsiteX0" fmla="*/ 2254250 w 2254250"/>
              <a:gd name="connsiteY0" fmla="*/ 552450 h 760325"/>
              <a:gd name="connsiteX1" fmla="*/ 628650 w 2254250"/>
              <a:gd name="connsiteY1" fmla="*/ 730250 h 760325"/>
              <a:gd name="connsiteX2" fmla="*/ 0 w 2254250"/>
              <a:gd name="connsiteY2" fmla="*/ 0 h 760325"/>
              <a:gd name="connsiteX0" fmla="*/ 2251075 w 2251075"/>
              <a:gd name="connsiteY0" fmla="*/ 565150 h 773889"/>
              <a:gd name="connsiteX1" fmla="*/ 625475 w 2251075"/>
              <a:gd name="connsiteY1" fmla="*/ 742950 h 773889"/>
              <a:gd name="connsiteX2" fmla="*/ 0 w 2251075"/>
              <a:gd name="connsiteY2" fmla="*/ 0 h 773889"/>
              <a:gd name="connsiteX0" fmla="*/ 2251075 w 2251075"/>
              <a:gd name="connsiteY0" fmla="*/ 565150 h 901725"/>
              <a:gd name="connsiteX1" fmla="*/ 644525 w 2251075"/>
              <a:gd name="connsiteY1" fmla="*/ 882650 h 901725"/>
              <a:gd name="connsiteX2" fmla="*/ 0 w 2251075"/>
              <a:gd name="connsiteY2" fmla="*/ 0 h 901725"/>
              <a:gd name="connsiteX0" fmla="*/ 2251075 w 2251075"/>
              <a:gd name="connsiteY0" fmla="*/ 565150 h 968446"/>
              <a:gd name="connsiteX1" fmla="*/ 603250 w 2251075"/>
              <a:gd name="connsiteY1" fmla="*/ 952500 h 968446"/>
              <a:gd name="connsiteX2" fmla="*/ 0 w 2251075"/>
              <a:gd name="connsiteY2" fmla="*/ 0 h 968446"/>
              <a:gd name="connsiteX0" fmla="*/ 2251075 w 2251075"/>
              <a:gd name="connsiteY0" fmla="*/ 565150 h 977716"/>
              <a:gd name="connsiteX1" fmla="*/ 603250 w 2251075"/>
              <a:gd name="connsiteY1" fmla="*/ 952500 h 977716"/>
              <a:gd name="connsiteX2" fmla="*/ 0 w 2251075"/>
              <a:gd name="connsiteY2" fmla="*/ 0 h 977716"/>
              <a:gd name="connsiteX0" fmla="*/ 2251075 w 2251075"/>
              <a:gd name="connsiteY0" fmla="*/ 565150 h 1007902"/>
              <a:gd name="connsiteX1" fmla="*/ 590550 w 2251075"/>
              <a:gd name="connsiteY1" fmla="*/ 984250 h 1007902"/>
              <a:gd name="connsiteX2" fmla="*/ 0 w 2251075"/>
              <a:gd name="connsiteY2" fmla="*/ 0 h 1007902"/>
              <a:gd name="connsiteX0" fmla="*/ 2251075 w 2251075"/>
              <a:gd name="connsiteY0" fmla="*/ 565150 h 1017717"/>
              <a:gd name="connsiteX1" fmla="*/ 590550 w 2251075"/>
              <a:gd name="connsiteY1" fmla="*/ 984250 h 1017717"/>
              <a:gd name="connsiteX2" fmla="*/ 0 w 2251075"/>
              <a:gd name="connsiteY2" fmla="*/ 0 h 101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1075" h="1017717">
                <a:moveTo>
                  <a:pt x="2251075" y="565150"/>
                </a:moveTo>
                <a:cubicBezTo>
                  <a:pt x="1623483" y="698500"/>
                  <a:pt x="841904" y="1141942"/>
                  <a:pt x="590550" y="984250"/>
                </a:cubicBezTo>
                <a:cubicBezTo>
                  <a:pt x="339196" y="826558"/>
                  <a:pt x="148166" y="307975"/>
                  <a:pt x="0" y="0"/>
                </a:cubicBez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451908" y="4545412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908" y="4545412"/>
                <a:ext cx="551793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97177" y="5146645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177" y="5146645"/>
                <a:ext cx="551793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00059" y="3821667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059" y="3821667"/>
                <a:ext cx="551793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 bwMode="auto">
          <a:xfrm flipH="1">
            <a:off x="5226929" y="2087384"/>
            <a:ext cx="448823" cy="2322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760889" y="2204372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89" y="2204372"/>
                <a:ext cx="551793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071564" y="2322431"/>
                <a:ext cx="3458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564" y="2322431"/>
                <a:ext cx="345800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/>
          <p:nvPr/>
        </p:nvCxnSpPr>
        <p:spPr bwMode="auto">
          <a:xfrm flipH="1">
            <a:off x="5364771" y="2204372"/>
            <a:ext cx="427221" cy="2280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 flipH="1" flipV="1">
            <a:off x="7648318" y="2819525"/>
            <a:ext cx="650036" cy="2897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259943" y="2575589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943" y="2575589"/>
                <a:ext cx="551793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/>
          <p:nvPr/>
        </p:nvCxnSpPr>
        <p:spPr bwMode="auto">
          <a:xfrm flipH="1" flipV="1">
            <a:off x="7696010" y="3044311"/>
            <a:ext cx="549588" cy="2604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7357475" y="2819078"/>
                <a:ext cx="3458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475" y="2819078"/>
                <a:ext cx="345800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/>
          <p:nvPr/>
        </p:nvCxnSpPr>
        <p:spPr bwMode="auto">
          <a:xfrm>
            <a:off x="4759971" y="5742366"/>
            <a:ext cx="462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975820" y="4377761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820" y="4377761"/>
                <a:ext cx="551793" cy="369332"/>
              </a:xfrm>
              <a:prstGeom prst="rect">
                <a:avLst/>
              </a:prstGeom>
              <a:blipFill rotWithShape="0">
                <a:blip r:embed="rId2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/>
          <p:cNvCxnSpPr/>
          <p:nvPr/>
        </p:nvCxnSpPr>
        <p:spPr bwMode="auto">
          <a:xfrm flipV="1">
            <a:off x="8207655" y="4869114"/>
            <a:ext cx="180302" cy="4653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8267803" y="4518209"/>
                <a:ext cx="345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803" y="4518209"/>
                <a:ext cx="345800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5190683" y="5523708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683" y="5523708"/>
                <a:ext cx="551793" cy="369332"/>
              </a:xfrm>
              <a:prstGeom prst="rect">
                <a:avLst/>
              </a:prstGeom>
              <a:blipFill rotWithShape="0">
                <a:blip r:embed="rId2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/>
          <p:cNvCxnSpPr/>
          <p:nvPr/>
        </p:nvCxnSpPr>
        <p:spPr bwMode="auto">
          <a:xfrm>
            <a:off x="4775299" y="6011607"/>
            <a:ext cx="44286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5175803" y="5799417"/>
                <a:ext cx="3458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03" y="5799417"/>
                <a:ext cx="345800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/>
          <p:cNvCxnSpPr/>
          <p:nvPr/>
        </p:nvCxnSpPr>
        <p:spPr bwMode="auto">
          <a:xfrm flipV="1">
            <a:off x="7944661" y="4764495"/>
            <a:ext cx="200462" cy="4856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/>
          <p:cNvCxnSpPr/>
          <p:nvPr/>
        </p:nvCxnSpPr>
        <p:spPr bwMode="auto">
          <a:xfrm>
            <a:off x="3420290" y="3378537"/>
            <a:ext cx="170635" cy="3647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3466626" y="3620611"/>
                <a:ext cx="551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626" y="3620611"/>
                <a:ext cx="551793" cy="369332"/>
              </a:xfrm>
              <a:prstGeom prst="rect">
                <a:avLst/>
              </a:prstGeom>
              <a:blipFill rotWithShape="0">
                <a:blip r:embed="rId2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/>
          <p:cNvCxnSpPr/>
          <p:nvPr/>
        </p:nvCxnSpPr>
        <p:spPr bwMode="auto">
          <a:xfrm>
            <a:off x="3472325" y="3143122"/>
            <a:ext cx="178223" cy="3745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594590" y="3354317"/>
                <a:ext cx="3458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590" y="3354317"/>
                <a:ext cx="345800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/>
          <p:cNvSpPr txBox="1"/>
          <p:nvPr/>
        </p:nvSpPr>
        <p:spPr>
          <a:xfrm rot="19674411">
            <a:off x="1956570" y="2502155"/>
            <a:ext cx="17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Reveal LTK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196144" y="1300719"/>
            <a:ext cx="17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Reveal LTK</a:t>
            </a:r>
          </a:p>
        </p:txBody>
      </p:sp>
      <p:sp>
        <p:nvSpPr>
          <p:cNvPr id="122" name="TextBox 121"/>
          <p:cNvSpPr txBox="1"/>
          <p:nvPr/>
        </p:nvSpPr>
        <p:spPr>
          <a:xfrm rot="3517458">
            <a:off x="8436092" y="2925664"/>
            <a:ext cx="17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Reveal LTK</a:t>
            </a:r>
          </a:p>
        </p:txBody>
      </p:sp>
      <p:sp>
        <p:nvSpPr>
          <p:cNvPr id="123" name="TextBox 122"/>
          <p:cNvSpPr txBox="1"/>
          <p:nvPr/>
        </p:nvSpPr>
        <p:spPr>
          <a:xfrm rot="1894789">
            <a:off x="3265195" y="5806306"/>
            <a:ext cx="17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Reveal LTK</a:t>
            </a:r>
          </a:p>
        </p:txBody>
      </p:sp>
      <p:sp>
        <p:nvSpPr>
          <p:cNvPr id="124" name="TextBox 123"/>
          <p:cNvSpPr txBox="1"/>
          <p:nvPr/>
        </p:nvSpPr>
        <p:spPr>
          <a:xfrm rot="20570283">
            <a:off x="6612879" y="5683152"/>
            <a:ext cx="216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Compute LTK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(hypothetical step)</a:t>
            </a:r>
          </a:p>
        </p:txBody>
      </p:sp>
      <p:cxnSp>
        <p:nvCxnSpPr>
          <p:cNvPr id="125" name="Straight Arrow Connector 124"/>
          <p:cNvCxnSpPr/>
          <p:nvPr/>
        </p:nvCxnSpPr>
        <p:spPr bwMode="auto">
          <a:xfrm flipH="1">
            <a:off x="4887591" y="6311003"/>
            <a:ext cx="52579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4531339" y="6110794"/>
                <a:ext cx="3994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b-NO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339" y="6110794"/>
                <a:ext cx="399468" cy="36933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TextBox 130"/>
          <p:cNvSpPr txBox="1"/>
          <p:nvPr/>
        </p:nvSpPr>
        <p:spPr>
          <a:xfrm rot="1894789">
            <a:off x="3381413" y="5963542"/>
            <a:ext cx="70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6950427" y="1511290"/>
                <a:ext cx="5599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427" y="1511290"/>
                <a:ext cx="559961" cy="52322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6590AF8-4F64-4D1C-B3C4-F65976908F52}" type="slidenum">
              <a:rPr lang="en-US" smtClean="0"/>
              <a:pPr algn="r"/>
              <a:t>12</a:t>
            </a:fld>
            <a:r>
              <a:rPr lang="en-US" smtClean="0"/>
              <a:t>/13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946943" y="5812161"/>
                <a:ext cx="1848070" cy="38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sz="16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sSup>
                            <m:sSupPr>
                              <m:ctrlPr>
                                <a:rPr lang="nb-NO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nb-NO" sz="1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ake</m:t>
                          </m:r>
                          <m:r>
                            <a:rPr lang="nb-NO" sz="1600">
                              <a:latin typeface="Cambria Math" panose="02040503050406030204" pitchFamily="18" charset="0"/>
                            </a:rPr>
                            <m:t>˗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fs</m:t>
                          </m:r>
                        </m:sup>
                      </m:sSubSup>
                      <m:d>
                        <m:dPr>
                          <m:ctrlPr>
                            <a:rPr lang="nb-NO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43" y="5812161"/>
                <a:ext cx="1848070" cy="388311"/>
              </a:xfrm>
              <a:prstGeom prst="rect">
                <a:avLst/>
              </a:prstGeom>
              <a:blipFill rotWithShape="0">
                <a:blip r:embed="rId34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/>
              <p:cNvSpPr/>
              <p:nvPr/>
            </p:nvSpPr>
            <p:spPr bwMode="auto">
              <a:xfrm>
                <a:off x="695276" y="2184887"/>
                <a:ext cx="3235301" cy="401558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  <a:extLst/>
            </p:spPr>
            <p:txBody>
              <a:bodyPr wrap="square" lIns="72000" tIns="180000" rIns="0" bIns="36000" rtlCol="0" anchor="t"/>
              <a:lstStyle/>
              <a:p>
                <a:r>
                  <a:rPr lang="en-US" sz="1600" b="1" dirty="0" smtClean="0"/>
                  <a:t>Requirements</a:t>
                </a:r>
              </a:p>
              <a:p>
                <a:endParaRPr lang="en-US" sz="1600" b="1" dirty="0"/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 smtClean="0"/>
                  <a:t> messages are independent of secret long-term keys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:endParaRPr lang="en-US" sz="1600" dirty="0" smtClean="0"/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 smtClean="0"/>
                  <a:t> has unique and verifiable secret long-term keys</a:t>
                </a:r>
                <a:br>
                  <a:rPr lang="en-US" sz="1600" dirty="0" smtClean="0"/>
                </a:br>
                <a:endParaRPr lang="en-US" sz="1600" dirty="0" smtClean="0"/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1600" dirty="0" smtClean="0"/>
                  <a:t> is black-box</a:t>
                </a:r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Key confirmation tags are derived in an entropy-preserving manner </a:t>
                </a:r>
              </a:p>
            </p:txBody>
          </p:sp>
        </mc:Choice>
        <mc:Fallback xmlns="">
          <p:sp>
            <p:nvSpPr>
              <p:cNvPr id="68" name="Rounded 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276" y="2184887"/>
                <a:ext cx="3235301" cy="4015585"/>
              </a:xfrm>
              <a:prstGeom prst="roundRect">
                <a:avLst/>
              </a:prstGeom>
              <a:blipFill rotWithShape="0">
                <a:blip r:embed="rId3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6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27450" y="3244334"/>
            <a:ext cx="473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6590AF8-4F64-4D1C-B3C4-F65976908F52}" type="slidenum">
              <a:rPr lang="en-US" smtClean="0"/>
              <a:pPr algn="r"/>
              <a:t>13</a:t>
            </a:fld>
            <a:r>
              <a:rPr lang="en-US" smtClean="0"/>
              <a:t>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AKE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640325" y="2601267"/>
            <a:ext cx="26003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10756" y="2956040"/>
                <a:ext cx="459461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756" y="2956040"/>
                <a:ext cx="459461" cy="313291"/>
              </a:xfrm>
              <a:prstGeom prst="rect">
                <a:avLst/>
              </a:prstGeom>
              <a:blipFill rotWithShape="0">
                <a:blip r:embed="rId4"/>
                <a:stretch>
                  <a:fillRect l="-2000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 flipH="1">
            <a:off x="4640326" y="3344216"/>
            <a:ext cx="2600324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8385" y="2177045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385" y="2177045"/>
                <a:ext cx="364202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2542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75720" y="5374945"/>
                <a:ext cx="3985706" cy="347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b="0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720" y="5374945"/>
                <a:ext cx="3985706" cy="347403"/>
              </a:xfrm>
              <a:prstGeom prst="rect">
                <a:avLst/>
              </a:prstGeom>
              <a:blipFill rotWithShape="0">
                <a:blip r:embed="rId9"/>
                <a:stretch>
                  <a:fillRect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7828107" y="3517891"/>
                <a:ext cx="3922299" cy="1011416"/>
              </a:xfrm>
              <a:prstGeom prst="roundRect">
                <a:avLst/>
              </a:prstGeom>
              <a:solidFill>
                <a:srgbClr val="FBF9FD"/>
              </a:solidFill>
              <a:ln w="19050" cap="flat" cmpd="sng" algn="ctr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  <a:extLst/>
            </p:spPr>
            <p:txBody>
              <a:bodyPr rtlCol="0" anchor="t"/>
              <a:lstStyle/>
              <a:p>
                <a:r>
                  <a:rPr lang="en-US" sz="1400" b="1" dirty="0" smtClean="0"/>
                  <a:t>Weak forward secrecy</a:t>
                </a:r>
              </a:p>
              <a:p>
                <a:r>
                  <a:rPr lang="en-US" sz="1400" dirty="0" smtClean="0"/>
                  <a:t>Losing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i="1" dirty="0" smtClean="0"/>
                  <a:t> </a:t>
                </a:r>
                <a:r>
                  <a:rPr lang="en-US" sz="1400" dirty="0" smtClean="0"/>
                  <a:t>or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400" dirty="0" smtClean="0"/>
                  <a:t> doesn't comprise established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US" sz="1400" i="1" dirty="0" smtClean="0"/>
              </a:p>
              <a:p>
                <a:endParaRPr lang="en-US" sz="600" i="1" dirty="0"/>
              </a:p>
              <a:p>
                <a:r>
                  <a:rPr lang="en-US" sz="1400" i="1" dirty="0" smtClean="0"/>
                  <a:t>Restriction:</a:t>
                </a:r>
                <a:r>
                  <a:rPr lang="en-US" sz="1400" dirty="0" smtClean="0"/>
                  <a:t> adversary didn't create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nb-NO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1400" i="1" dirty="0" smtClean="0"/>
                  <a:t> </a:t>
                </a:r>
                <a:r>
                  <a:rPr lang="en-US" sz="1400" dirty="0" smtClean="0"/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nb-NO" sz="1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endParaRPr lang="en-US" sz="1400" i="1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107" y="3517891"/>
                <a:ext cx="3922299" cy="101141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710979" y="2153201"/>
            <a:ext cx="149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69129" y="1836870"/>
                <a:ext cx="6911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29" y="1836870"/>
                <a:ext cx="691150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5263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506556" y="2153201"/>
            <a:ext cx="149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506556" y="1832445"/>
                <a:ext cx="696666" cy="250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556" y="1832445"/>
                <a:ext cx="696666" cy="250646"/>
              </a:xfrm>
              <a:prstGeom prst="rect">
                <a:avLst/>
              </a:prstGeom>
              <a:blipFill rotWithShape="0">
                <a:blip r:embed="rId13"/>
                <a:stretch>
                  <a:fillRect l="-5217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6590AF8-4F64-4D1C-B3C4-F65976908F52}" type="slidenum">
              <a:rPr lang="en-US" smtClean="0"/>
              <a:pPr algn="r"/>
              <a:t>2</a:t>
            </a:fld>
            <a:r>
              <a:rPr lang="en-US" smtClean="0"/>
              <a:t>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8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 animBg="1"/>
      <p:bldP spid="28" grpId="1" animBg="1"/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 bwMode="auto">
          <a:xfrm>
            <a:off x="3884647" y="1221330"/>
            <a:ext cx="4217953" cy="3718668"/>
          </a:xfrm>
          <a:prstGeom prst="roundRect">
            <a:avLst/>
          </a:prstGeom>
          <a:solidFill>
            <a:srgbClr val="00CC99">
              <a:alpha val="3137"/>
            </a:srgbClr>
          </a:solidFill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b"/>
          <a:lstStyle/>
          <a:p>
            <a:pPr algn="ctr"/>
            <a:endParaRPr lang="nb-NO" b="0" dirty="0" smtClean="0"/>
          </a:p>
        </p:txBody>
      </p:sp>
      <p:sp>
        <p:nvSpPr>
          <p:cNvPr id="37" name="Rounded Rectangle 36"/>
          <p:cNvSpPr/>
          <p:nvPr/>
        </p:nvSpPr>
        <p:spPr bwMode="auto">
          <a:xfrm>
            <a:off x="4292600" y="1646849"/>
            <a:ext cx="3347451" cy="2053614"/>
          </a:xfrm>
          <a:prstGeom prst="roundRect">
            <a:avLst/>
          </a:prstGeom>
          <a:solidFill>
            <a:srgbClr val="FBF9FD"/>
          </a:solidFill>
          <a:ln w="28575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t"/>
          <a:lstStyle/>
          <a:p>
            <a:pPr algn="ctr"/>
            <a:endParaRPr lang="nb-NO" b="0" dirty="0" smtClean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AKE + key confirmation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640325" y="2601267"/>
            <a:ext cx="26003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10756" y="2956040"/>
                <a:ext cx="459461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756" y="2956040"/>
                <a:ext cx="459461" cy="313291"/>
              </a:xfrm>
              <a:prstGeom prst="rect">
                <a:avLst/>
              </a:prstGeom>
              <a:blipFill rotWithShape="0">
                <a:blip r:embed="rId5"/>
                <a:stretch>
                  <a:fillRect l="-2000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>
            <a:off x="4640326" y="3344216"/>
            <a:ext cx="2600324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89821" y="4190753"/>
                <a:ext cx="1498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Verify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21" y="4190753"/>
                <a:ext cx="1498600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2033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525437" y="4190753"/>
                <a:ext cx="1498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Verify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437" y="4190753"/>
                <a:ext cx="1498600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2449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58385" y="2177045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385" y="2177045"/>
                <a:ext cx="364202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2542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 bwMode="auto">
          <a:xfrm>
            <a:off x="4640325" y="4637294"/>
            <a:ext cx="26003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09516" y="4289522"/>
                <a:ext cx="45946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516" y="4289522"/>
                <a:ext cx="459461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21333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 bwMode="auto">
          <a:xfrm>
            <a:off x="4640325" y="4087167"/>
            <a:ext cx="26003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09516" y="3754971"/>
                <a:ext cx="45946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516" y="3754971"/>
                <a:ext cx="459461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17333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75720" y="5374945"/>
                <a:ext cx="3985706" cy="347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′←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b="0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20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sz="20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720" y="5374945"/>
                <a:ext cx="3985706" cy="347403"/>
              </a:xfrm>
              <a:prstGeom prst="rect">
                <a:avLst/>
              </a:prstGeom>
              <a:blipFill rotWithShape="0">
                <a:blip r:embed="rId15"/>
                <a:stretch>
                  <a:fillRect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 bwMode="auto">
              <a:xfrm>
                <a:off x="7828107" y="5051673"/>
                <a:ext cx="3922299" cy="1011793"/>
              </a:xfrm>
              <a:prstGeom prst="roundRect">
                <a:avLst/>
              </a:prstGeom>
              <a:solidFill>
                <a:srgbClr val="F7FDFC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  <a:extLst/>
            </p:spPr>
            <p:txBody>
              <a:bodyPr rtlCol="0" anchor="t"/>
              <a:lstStyle/>
              <a:p>
                <a:r>
                  <a:rPr lang="en-US" sz="1400" b="1" dirty="0" smtClean="0"/>
                  <a:t>Full forward secrecy</a:t>
                </a:r>
              </a:p>
              <a:p>
                <a:r>
                  <a:rPr lang="en-US" sz="1400" dirty="0" smtClean="0"/>
                  <a:t>Losing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i="1" dirty="0" smtClean="0"/>
                  <a:t> </a:t>
                </a:r>
                <a:r>
                  <a:rPr lang="en-US" sz="1400" dirty="0" smtClean="0"/>
                  <a:t>or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400" dirty="0" smtClean="0"/>
                  <a:t> doesn't comprise established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US" sz="1400" i="1" dirty="0" smtClean="0"/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107" y="5051673"/>
                <a:ext cx="3922299" cy="1011793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 bwMode="auto">
              <a:xfrm>
                <a:off x="7828107" y="3517891"/>
                <a:ext cx="3922299" cy="1011416"/>
              </a:xfrm>
              <a:prstGeom prst="roundRect">
                <a:avLst/>
              </a:prstGeom>
              <a:solidFill>
                <a:srgbClr val="FBF9FD"/>
              </a:solidFill>
              <a:ln w="19050" cap="flat" cmpd="sng" algn="ctr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  <a:extLst/>
            </p:spPr>
            <p:txBody>
              <a:bodyPr rtlCol="0" anchor="t"/>
              <a:lstStyle/>
              <a:p>
                <a:r>
                  <a:rPr lang="en-US" sz="1400" b="1" dirty="0" smtClean="0"/>
                  <a:t>Weak forward secrecy</a:t>
                </a:r>
              </a:p>
              <a:p>
                <a:r>
                  <a:rPr lang="en-US" sz="1400" dirty="0" smtClean="0"/>
                  <a:t>Losing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i="1" dirty="0" smtClean="0"/>
                  <a:t> </a:t>
                </a:r>
                <a:r>
                  <a:rPr lang="en-US" sz="1400" dirty="0" smtClean="0"/>
                  <a:t>or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400" dirty="0" smtClean="0"/>
                  <a:t> doesn't comprise established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US" sz="1400" i="1" dirty="0" smtClean="0"/>
              </a:p>
              <a:p>
                <a:endParaRPr lang="en-US" sz="600" i="1" dirty="0"/>
              </a:p>
              <a:p>
                <a:r>
                  <a:rPr lang="en-US" sz="1400" i="1" dirty="0" smtClean="0"/>
                  <a:t>Restriction:</a:t>
                </a:r>
                <a:r>
                  <a:rPr lang="en-US" sz="1400" dirty="0" smtClean="0"/>
                  <a:t> adversary didn't create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nb-NO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1400" i="1" dirty="0" smtClean="0"/>
                  <a:t> </a:t>
                </a:r>
                <a:r>
                  <a:rPr lang="en-US" sz="1400" dirty="0" smtClean="0"/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nb-NO" sz="1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endParaRPr lang="en-US" sz="1400" i="1" dirty="0"/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107" y="3517891"/>
                <a:ext cx="3922299" cy="1011416"/>
              </a:xfrm>
              <a:prstGeom prst="round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03611" y="4424364"/>
                <a:ext cx="536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611" y="4424364"/>
                <a:ext cx="536028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67284" y="1754726"/>
                <a:ext cx="536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284" y="1754726"/>
                <a:ext cx="536028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2710979" y="2153201"/>
            <a:ext cx="149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769129" y="1836870"/>
                <a:ext cx="6911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29" y="1836870"/>
                <a:ext cx="691150" cy="246221"/>
              </a:xfrm>
              <a:prstGeom prst="rect">
                <a:avLst/>
              </a:prstGeom>
              <a:blipFill rotWithShape="0">
                <a:blip r:embed="rId22"/>
                <a:stretch>
                  <a:fillRect l="-5263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8506556" y="2153201"/>
            <a:ext cx="149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506556" y="1832445"/>
                <a:ext cx="696666" cy="250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556" y="1832445"/>
                <a:ext cx="696666" cy="250646"/>
              </a:xfrm>
              <a:prstGeom prst="rect">
                <a:avLst/>
              </a:prstGeom>
              <a:blipFill rotWithShape="0">
                <a:blip r:embed="rId23"/>
                <a:stretch>
                  <a:fillRect l="-5217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6590AF8-4F64-4D1C-B3C4-F65976908F52}" type="slidenum">
              <a:rPr lang="en-US" smtClean="0"/>
              <a:pPr algn="r"/>
              <a:t>3</a:t>
            </a:fld>
            <a:r>
              <a:rPr lang="en-US" smtClean="0"/>
              <a:t>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4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16" grpId="0"/>
      <p:bldP spid="17" grpId="0"/>
      <p:bldP spid="25" grpId="0"/>
      <p:bldP spid="29" grpId="0"/>
      <p:bldP spid="33" grpId="0" animBg="1"/>
      <p:bldP spid="41" grpId="0" animBg="1"/>
      <p:bldP spid="4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Intuitive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66337" y="3297286"/>
                <a:ext cx="1998837" cy="3701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1" i="0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sSup>
                            <m:sSupPr>
                              <m:ctrlP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nb-NO" sz="2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ake</m:t>
                          </m:r>
                          <m:r>
                            <m:rPr>
                              <m:lit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˗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fs</m:t>
                          </m:r>
                        </m:sup>
                      </m:sSubSup>
                      <m:d>
                        <m:d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≤</m:t>
                      </m:r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337" y="3297286"/>
                <a:ext cx="1998837" cy="370101"/>
              </a:xfrm>
              <a:prstGeom prst="rect">
                <a:avLst/>
              </a:prstGeom>
              <a:blipFill rotWithShape="0">
                <a:blip r:embed="rId3"/>
                <a:stretch>
                  <a:fillRect l="-4878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834104" y="1333349"/>
            <a:ext cx="1930399" cy="1420444"/>
            <a:chOff x="9347200" y="1344011"/>
            <a:chExt cx="1930399" cy="1420444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9347200" y="1344011"/>
              <a:ext cx="1930399" cy="1420444"/>
            </a:xfrm>
            <a:prstGeom prst="roundRect">
              <a:avLst/>
            </a:prstGeom>
            <a:solidFill>
              <a:srgbClr val="00CC99">
                <a:alpha val="3137"/>
              </a:srgbClr>
            </a:solidFill>
            <a:ln w="127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b"/>
            <a:lstStyle/>
            <a:p>
              <a:pPr algn="ctr"/>
              <a:endParaRPr lang="nb-NO" b="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8"/>
                <p:cNvSpPr/>
                <p:nvPr/>
              </p:nvSpPr>
              <p:spPr bwMode="auto">
                <a:xfrm>
                  <a:off x="9566685" y="1507203"/>
                  <a:ext cx="1491429" cy="638918"/>
                </a:xfrm>
                <a:prstGeom prst="roundRect">
                  <a:avLst/>
                </a:prstGeom>
                <a:solidFill>
                  <a:srgbClr val="FBF9FD"/>
                </a:solidFill>
                <a:ln w="12700" cap="flat" cmpd="sng" algn="ctr">
                  <a:solidFill>
                    <a:srgbClr val="7030A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rtlCol="0" anchor="t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200" b="0" i="1" smtClean="0">
                            <a:latin typeface="Cambria Math" panose="02040503050406030204" pitchFamily="18" charset="0"/>
                          </a:rPr>
                          <m:t>Π</m:t>
                        </m:r>
                      </m:oMath>
                    </m:oMathPara>
                  </a14:m>
                  <a:endParaRPr lang="nb-NO" sz="1200" b="0" dirty="0" smtClean="0"/>
                </a:p>
              </p:txBody>
            </p:sp>
          </mc:Choice>
          <mc:Fallback xmlns="">
            <p:sp>
              <p:nvSpPr>
                <p:cNvPr id="29" name="Rounded 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566685" y="1507203"/>
                  <a:ext cx="1491429" cy="638918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rgbClr val="7030A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 bwMode="auto">
            <a:xfrm>
              <a:off x="9745773" y="2615182"/>
              <a:ext cx="97739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0186579" y="2444326"/>
                  <a:ext cx="172699" cy="1557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nb-NO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11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6579" y="2444326"/>
                  <a:ext cx="172699" cy="15579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2143" t="-3846" b="-1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 bwMode="auto">
            <a:xfrm>
              <a:off x="9747110" y="2362063"/>
              <a:ext cx="97739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0186579" y="2199283"/>
                  <a:ext cx="172699" cy="1557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1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6579" y="2199283"/>
                  <a:ext cx="172699" cy="15579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5000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0908510" y="2522222"/>
                  <a:ext cx="166988" cy="1643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12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08510" y="2522222"/>
                  <a:ext cx="166988" cy="16433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2143" r="-32143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/>
            <p:cNvCxnSpPr/>
            <p:nvPr/>
          </p:nvCxnSpPr>
          <p:spPr bwMode="auto">
            <a:xfrm>
              <a:off x="9744436" y="2024671"/>
              <a:ext cx="97739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0185243" y="1824145"/>
                  <a:ext cx="172699" cy="1557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sz="11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oMath>
                    </m:oMathPara>
                  </a14:m>
                  <a:endParaRPr lang="en-US" sz="11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5243" y="1824145"/>
                  <a:ext cx="172699" cy="15579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2143" r="-14286" b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/>
            <p:nvPr/>
          </p:nvCxnSpPr>
          <p:spPr bwMode="auto">
            <a:xfrm>
              <a:off x="9745773" y="1771553"/>
              <a:ext cx="97739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0185243" y="1579102"/>
                  <a:ext cx="172699" cy="1506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sz="11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5243" y="1579102"/>
                  <a:ext cx="172699" cy="15064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2143" r="-3571" b="-4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ounded Rectangle 2"/>
          <p:cNvSpPr/>
          <p:nvPr/>
        </p:nvSpPr>
        <p:spPr bwMode="auto">
          <a:xfrm>
            <a:off x="2764503" y="5020887"/>
            <a:ext cx="6662994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rtlCol="0" anchor="ctr"/>
          <a:lstStyle/>
          <a:p>
            <a:pPr algn="ctr"/>
            <a:r>
              <a:rPr lang="en-US" sz="2000" b="1" dirty="0" smtClean="0"/>
              <a:t>Caveat:</a:t>
            </a:r>
            <a:r>
              <a:rPr lang="en-US" sz="2000" dirty="0" smtClean="0"/>
              <a:t> constants omitted in all security bounds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22372" y="4260040"/>
                <a:ext cx="2197140" cy="418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2000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Π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stDH</m:t>
                          </m:r>
                        </m:sup>
                      </m:sSubSup>
                      <m:d>
                        <m:dPr>
                          <m:ctrlPr>
                            <a:rPr lang="nb-NO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372" y="4260040"/>
                <a:ext cx="2197140" cy="418704"/>
              </a:xfrm>
              <a:prstGeom prst="rect">
                <a:avLst/>
              </a:prstGeom>
              <a:blipFill rotWithShape="0">
                <a:blip r:embed="rId10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34104" y="6288337"/>
            <a:ext cx="91677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C'19: </a:t>
            </a:r>
            <a:r>
              <a:rPr lang="en-US" sz="1050" dirty="0" smtClean="0"/>
              <a:t>Cohn-Gordon, </a:t>
            </a:r>
            <a:r>
              <a:rPr lang="en-US" sz="1050" dirty="0" err="1" smtClean="0"/>
              <a:t>Cremers</a:t>
            </a:r>
            <a:r>
              <a:rPr lang="en-US" sz="1050" dirty="0" smtClean="0"/>
              <a:t>, </a:t>
            </a:r>
            <a:r>
              <a:rPr lang="en-US" sz="1050" dirty="0" err="1" smtClean="0"/>
              <a:t>Gjøsteen</a:t>
            </a:r>
            <a:r>
              <a:rPr lang="en-US" sz="1050" dirty="0" smtClean="0"/>
              <a:t>, Jacobsen, </a:t>
            </a:r>
            <a:r>
              <a:rPr lang="en-US" sz="1050" dirty="0" err="1" smtClean="0"/>
              <a:t>Jager</a:t>
            </a:r>
            <a:r>
              <a:rPr lang="en-US" sz="1050" dirty="0"/>
              <a:t>.</a:t>
            </a:r>
            <a:r>
              <a:rPr lang="en-US" sz="1050" dirty="0" smtClean="0"/>
              <a:t> </a:t>
            </a:r>
            <a:r>
              <a:rPr lang="en-US" sz="1050" i="1" dirty="0" smtClean="0"/>
              <a:t>Highly </a:t>
            </a:r>
            <a:r>
              <a:rPr lang="en-US" sz="1050" i="1" dirty="0"/>
              <a:t>Efficient Key Exchange Protocols with Optimal </a:t>
            </a:r>
            <a:r>
              <a:rPr lang="en-US" sz="1050" i="1" dirty="0" smtClean="0"/>
              <a:t>Tightness.</a:t>
            </a:r>
            <a:r>
              <a:rPr lang="en-US" sz="1050" dirty="0" smtClean="0"/>
              <a:t> CRYPTO 2019</a:t>
            </a:r>
            <a:r>
              <a:rPr lang="en-US" sz="1050" i="1" dirty="0" smtClean="0"/>
              <a:t>.</a:t>
            </a:r>
            <a:endParaRPr lang="en-US" sz="105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32483" y="3269242"/>
                <a:ext cx="1831784" cy="427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Π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ake</m:t>
                          </m:r>
                          <m:r>
                            <m:rPr>
                              <m:lit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˗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wfs</m:t>
                          </m:r>
                        </m:sup>
                      </m:sSubSup>
                      <m:d>
                        <m:dPr>
                          <m:ctrlPr>
                            <a:rPr lang="nb-NO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483" y="3269242"/>
                <a:ext cx="1831784" cy="427874"/>
              </a:xfrm>
              <a:prstGeom prst="rect">
                <a:avLst/>
              </a:prstGeom>
              <a:blipFill rotWithShape="0">
                <a:blip r:embed="rId11"/>
                <a:stretch>
                  <a:fillRect l="-33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20600" y="3174976"/>
                <a:ext cx="2105063" cy="614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sessions</m:t>
                          </m:r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taglen</m:t>
                              </m:r>
                            </m:sup>
                          </m:sSup>
                        </m:den>
                      </m:f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1" i="1">
                          <a:latin typeface="Cambria Math" panose="02040503050406030204" pitchFamily="18" charset="0"/>
                        </a:rPr>
                        <m:t>+ ⋯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600" y="3174976"/>
                <a:ext cx="2105063" cy="6147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20600" y="4154388"/>
                <a:ext cx="2105063" cy="614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sessions</m:t>
                          </m:r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taglen</m:t>
                              </m:r>
                            </m:sup>
                          </m:sSup>
                        </m:den>
                      </m:f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1" i="1">
                          <a:latin typeface="Cambria Math" panose="02040503050406030204" pitchFamily="18" charset="0"/>
                        </a:rPr>
                        <m:t>+ ⋯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600" y="4154388"/>
                <a:ext cx="2105063" cy="6147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6590AF8-4F64-4D1C-B3C4-F65976908F52}" type="slidenum">
              <a:rPr lang="en-US" smtClean="0"/>
              <a:pPr algn="r"/>
              <a:t>4</a:t>
            </a:fld>
            <a:r>
              <a:rPr lang="en-US" smtClean="0"/>
              <a:t>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4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9" grpId="0"/>
      <p:bldP spid="7" grpId="0"/>
      <p:bldP spid="8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 bwMode="auto">
          <a:xfrm>
            <a:off x="3884647" y="1221330"/>
            <a:ext cx="4217953" cy="3718668"/>
          </a:xfrm>
          <a:prstGeom prst="roundRect">
            <a:avLst/>
          </a:prstGeom>
          <a:solidFill>
            <a:srgbClr val="00CC99">
              <a:alpha val="3137"/>
            </a:srgbClr>
          </a:solidFill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b"/>
          <a:lstStyle/>
          <a:p>
            <a:pPr algn="ctr"/>
            <a:endParaRPr lang="nb-NO" b="0" dirty="0" smtClean="0"/>
          </a:p>
        </p:txBody>
      </p:sp>
      <p:sp>
        <p:nvSpPr>
          <p:cNvPr id="48" name="Rounded Rectangle 47"/>
          <p:cNvSpPr/>
          <p:nvPr/>
        </p:nvSpPr>
        <p:spPr bwMode="auto">
          <a:xfrm>
            <a:off x="4292600" y="1646849"/>
            <a:ext cx="3347451" cy="2053614"/>
          </a:xfrm>
          <a:prstGeom prst="roundRect">
            <a:avLst/>
          </a:prstGeom>
          <a:solidFill>
            <a:srgbClr val="FBF9FD"/>
          </a:solidFill>
          <a:ln w="28575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t"/>
          <a:lstStyle/>
          <a:p>
            <a:pPr algn="ctr"/>
            <a:endParaRPr lang="nb-NO" b="0" dirty="0" smtClean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Intuitive </a:t>
            </a:r>
            <a:r>
              <a:rPr lang="en-US" dirty="0" smtClean="0"/>
              <a:t>result – </a:t>
            </a:r>
            <a:r>
              <a:rPr lang="en-US" dirty="0"/>
              <a:t>problem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6315800" y="2601267"/>
            <a:ext cx="9248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39025" y="2206116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025" y="2206116"/>
                <a:ext cx="36420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5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10756" y="2956040"/>
                <a:ext cx="459461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756" y="2956040"/>
                <a:ext cx="459461" cy="313291"/>
              </a:xfrm>
              <a:prstGeom prst="rect">
                <a:avLst/>
              </a:prstGeom>
              <a:blipFill rotWithShape="0">
                <a:blip r:embed="rId6"/>
                <a:stretch>
                  <a:fillRect l="-2000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64284" y="3689728"/>
                <a:ext cx="19242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ℛ</m:t>
                    </m:r>
                    <m:r>
                      <a:rPr lang="nb-NO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Test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284" y="3689728"/>
                <a:ext cx="1924282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50453" y="2900328"/>
                <a:ext cx="2694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Reveal long-term key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53" y="2900328"/>
                <a:ext cx="2694214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0000" r="-135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>
            <a:spLocks noChangeAspect="1"/>
          </p:cNvSpPr>
          <p:nvPr/>
        </p:nvSpPr>
        <p:spPr bwMode="auto">
          <a:xfrm>
            <a:off x="8656938" y="3733504"/>
            <a:ext cx="339846" cy="339836"/>
          </a:xfrm>
          <a:prstGeom prst="ellipse">
            <a:avLst/>
          </a:prstGeom>
          <a:solidFill>
            <a:srgbClr val="FF66CC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700379" y="2936861"/>
            <a:ext cx="339846" cy="339836"/>
          </a:xfrm>
          <a:prstGeom prst="ellipse">
            <a:avLst/>
          </a:prstGeom>
          <a:solidFill>
            <a:srgbClr val="FF66CC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4640325" y="4087167"/>
            <a:ext cx="26003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4640326" y="3344216"/>
            <a:ext cx="2600324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809516" y="3754971"/>
                <a:ext cx="45946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516" y="3754971"/>
                <a:ext cx="459461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17333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28245" y="2153201"/>
                <a:ext cx="1120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-fresh)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245" y="2153201"/>
                <a:ext cx="1120779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4348" t="-8197" r="-163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380471" y="2153201"/>
                <a:ext cx="15321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unfresh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0471" y="2153201"/>
                <a:ext cx="1532129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358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9357101" y="2350274"/>
            <a:ext cx="102337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7621" y="5438275"/>
                <a:ext cx="30907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adversary (FFS)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21" y="5438275"/>
                <a:ext cx="3090707" cy="369332"/>
              </a:xfrm>
              <a:prstGeom prst="rect">
                <a:avLst/>
              </a:prstGeom>
              <a:blipFill rotWithShape="0">
                <a:blip r:embed="rId1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7621" y="5931237"/>
                <a:ext cx="43326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ℛ</m:t>
                    </m:r>
                    <m:r>
                      <a:rPr lang="nb-NO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nb-NO" dirty="0" smtClean="0"/>
                  <a:t> reduction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(FFS)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(wFS)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21" y="5931237"/>
                <a:ext cx="4332679" cy="369332"/>
              </a:xfrm>
              <a:prstGeom prst="rect">
                <a:avLst/>
              </a:prstGeom>
              <a:blipFill rotWithShape="0">
                <a:blip r:embed="rId20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2710979" y="2153201"/>
            <a:ext cx="149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769129" y="1836870"/>
                <a:ext cx="6911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29" y="1836870"/>
                <a:ext cx="691150" cy="246221"/>
              </a:xfrm>
              <a:prstGeom prst="rect">
                <a:avLst/>
              </a:prstGeom>
              <a:blipFill rotWithShape="0">
                <a:blip r:embed="rId22"/>
                <a:stretch>
                  <a:fillRect l="-5263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8506556" y="2153201"/>
            <a:ext cx="696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506556" y="1832445"/>
                <a:ext cx="696666" cy="250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556" y="1832445"/>
                <a:ext cx="696666" cy="250646"/>
              </a:xfrm>
              <a:prstGeom prst="rect">
                <a:avLst/>
              </a:prstGeom>
              <a:blipFill rotWithShape="0">
                <a:blip r:embed="rId23"/>
                <a:stretch>
                  <a:fillRect l="-5217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403611" y="4424364"/>
                <a:ext cx="536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611" y="4424364"/>
                <a:ext cx="536028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067284" y="1754726"/>
                <a:ext cx="536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284" y="1754726"/>
                <a:ext cx="536028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 bwMode="auto">
          <a:xfrm rot="2924590" flipH="1" flipV="1">
            <a:off x="2288321" y="1810844"/>
            <a:ext cx="1541939" cy="1912573"/>
          </a:xfrm>
          <a:prstGeom prst="arc">
            <a:avLst>
              <a:gd name="adj1" fmla="val 18564321"/>
              <a:gd name="adj2" fmla="val 3429441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6590AF8-4F64-4D1C-B3C4-F65976908F52}" type="slidenum">
              <a:rPr lang="en-US" smtClean="0"/>
              <a:pPr algn="r"/>
              <a:t>5</a:t>
            </a:fld>
            <a:r>
              <a:rPr lang="en-US" smtClean="0"/>
              <a:t>/13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4640325" y="2601267"/>
            <a:ext cx="67354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68747" y="2203830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747" y="2203830"/>
                <a:ext cx="364202" cy="307777"/>
              </a:xfrm>
              <a:prstGeom prst="rect">
                <a:avLst/>
              </a:prstGeom>
              <a:blipFill rotWithShape="0">
                <a:blip r:embed="rId26"/>
                <a:stretch>
                  <a:fillRect l="-2542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Multiply 37"/>
          <p:cNvSpPr>
            <a:spLocks noChangeAspect="1"/>
          </p:cNvSpPr>
          <p:nvPr/>
        </p:nvSpPr>
        <p:spPr bwMode="auto">
          <a:xfrm>
            <a:off x="5086436" y="2311381"/>
            <a:ext cx="586930" cy="586930"/>
          </a:xfrm>
          <a:prstGeom prst="mathMultiply">
            <a:avLst>
              <a:gd name="adj1" fmla="val 10411"/>
            </a:avLst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3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4" grpId="0"/>
      <p:bldP spid="32" grpId="0"/>
      <p:bldP spid="36" grpId="0" animBg="1"/>
      <p:bldP spid="37" grpId="0" animBg="1"/>
      <p:bldP spid="45" grpId="0"/>
      <p:bldP spid="3" grpId="0"/>
      <p:bldP spid="25" grpId="0"/>
      <p:bldP spid="33" grpId="0" animBg="1"/>
      <p:bldP spid="35" grpId="0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Attaining full forward secrecy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117629" y="2700478"/>
            <a:ext cx="614876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3117629" y="2465440"/>
            <a:ext cx="0" cy="4700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9266390" y="2465440"/>
            <a:ext cx="0" cy="4700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6192010" y="2465440"/>
            <a:ext cx="0" cy="4700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830287" y="1861070"/>
            <a:ext cx="79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stDH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8066" y="1861070"/>
            <a:ext cx="140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AKE-wFS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62447" y="1861070"/>
            <a:ext cx="140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AKE-FFS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04874" y="2230402"/>
                <a:ext cx="8708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874" y="2230402"/>
                <a:ext cx="870857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79254" y="2230402"/>
                <a:ext cx="8708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254" y="2230402"/>
                <a:ext cx="87085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 bwMode="auto">
          <a:xfrm flipV="1">
            <a:off x="3117629" y="4429970"/>
            <a:ext cx="0" cy="4700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3117629" y="4665008"/>
            <a:ext cx="614876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9266390" y="4429970"/>
            <a:ext cx="0" cy="4700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4678257" y="4429970"/>
            <a:ext cx="0" cy="4700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779866" y="5256617"/>
            <a:ext cx="179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sel-AKE-wFS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36895" y="4229915"/>
                <a:ext cx="8708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895" y="4229915"/>
                <a:ext cx="870857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830287" y="5256617"/>
            <a:ext cx="79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stDH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62447" y="5256617"/>
            <a:ext cx="140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AKE-</a:t>
            </a:r>
            <a:r>
              <a:rPr lang="en-US" dirty="0"/>
              <a:t>F</a:t>
            </a:r>
            <a:r>
              <a:rPr lang="en-US" dirty="0" smtClean="0"/>
              <a:t>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62515" y="4229915"/>
                <a:ext cx="8708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515" y="4229915"/>
                <a:ext cx="870857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ultiply 6"/>
          <p:cNvSpPr>
            <a:spLocks noChangeAspect="1"/>
          </p:cNvSpPr>
          <p:nvPr/>
        </p:nvSpPr>
        <p:spPr bwMode="auto">
          <a:xfrm>
            <a:off x="7452654" y="2176423"/>
            <a:ext cx="524055" cy="524055"/>
          </a:xfrm>
          <a:prstGeom prst="mathMultiply">
            <a:avLst>
              <a:gd name="adj1" fmla="val 10411"/>
            </a:avLst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791547" y="2230402"/>
                <a:ext cx="6054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547" y="2230402"/>
                <a:ext cx="605436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244624" y="2517424"/>
            <a:ext cx="116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C'19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4106" y="4523884"/>
            <a:ext cx="138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6590AF8-4F64-4D1C-B3C4-F65976908F52}" type="slidenum">
              <a:rPr lang="en-US" smtClean="0"/>
              <a:pPr algn="r"/>
              <a:t>6</a:t>
            </a:fld>
            <a:r>
              <a:rPr lang="en-US" smtClean="0"/>
              <a:t>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5" grpId="0"/>
      <p:bldP spid="26" grpId="0"/>
      <p:bldP spid="27" grpId="0"/>
      <p:bldP spid="28" grpId="0"/>
      <p:bldP spid="7" grpId="0" animBg="1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4"/>
              <p:cNvSpPr txBox="1"/>
              <p:nvPr/>
            </p:nvSpPr>
            <p:spPr>
              <a:xfrm>
                <a:off x="2652327" y="3326365"/>
                <a:ext cx="7705615" cy="5223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1" i="0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sSup>
                            <m:sSup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ake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˗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fs</m:t>
                          </m:r>
                        </m:sup>
                      </m:sSubSup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b="1" i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>
                              <a:latin typeface="Cambria Math" panose="02040503050406030204" pitchFamily="18" charset="0"/>
                            </a:rPr>
                            <m:t>Π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sel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˗</m:t>
                          </m:r>
                          <m:r>
                            <m:rPr>
                              <m:sty m:val="p"/>
                            </m:rPr>
                            <a:rPr lang="nb-NO" b="0">
                              <a:latin typeface="Cambria Math" panose="02040503050406030204" pitchFamily="18" charset="0"/>
                            </a:rPr>
                            <m:t>ake</m:t>
                          </m:r>
                          <m:r>
                            <m:rPr>
                              <m:lit/>
                            </m:rPr>
                            <a:rPr lang="nb-NO" b="0">
                              <a:latin typeface="Cambria Math" panose="02040503050406030204" pitchFamily="18" charset="0"/>
                            </a:rPr>
                            <m:t>˗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m:rPr>
                              <m:sty m:val="p"/>
                            </m:rPr>
                            <a:rPr lang="nb-NO" b="0">
                              <a:latin typeface="Cambria Math" panose="02040503050406030204" pitchFamily="18" charset="0"/>
                            </a:rPr>
                            <m:t>fs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+  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sessions</m:t>
                          </m:r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taglen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+ ⋯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4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327" y="3326365"/>
                <a:ext cx="7705615" cy="5223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34104" y="1333349"/>
            <a:ext cx="1930399" cy="1420444"/>
            <a:chOff x="834104" y="1333349"/>
            <a:chExt cx="1930399" cy="1420444"/>
          </a:xfrm>
        </p:grpSpPr>
        <p:grpSp>
          <p:nvGrpSpPr>
            <p:cNvPr id="29" name="Group 28"/>
            <p:cNvGrpSpPr/>
            <p:nvPr/>
          </p:nvGrpSpPr>
          <p:grpSpPr>
            <a:xfrm>
              <a:off x="834104" y="1333349"/>
              <a:ext cx="1930399" cy="1420444"/>
              <a:chOff x="9347200" y="1344011"/>
              <a:chExt cx="1930399" cy="1420444"/>
            </a:xfrm>
          </p:grpSpPr>
          <p:sp>
            <p:nvSpPr>
              <p:cNvPr id="30" name="Rounded Rectangle 29"/>
              <p:cNvSpPr/>
              <p:nvPr/>
            </p:nvSpPr>
            <p:spPr bwMode="auto">
              <a:xfrm>
                <a:off x="9347200" y="1344011"/>
                <a:ext cx="1930399" cy="1420444"/>
              </a:xfrm>
              <a:prstGeom prst="roundRect">
                <a:avLst/>
              </a:prstGeom>
              <a:solidFill>
                <a:srgbClr val="00CC99">
                  <a:alpha val="3137"/>
                </a:srgbClr>
              </a:solidFill>
              <a:ln w="1270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tlCol="0" anchor="b"/>
              <a:lstStyle/>
              <a:p>
                <a:pPr algn="ctr"/>
                <a:endParaRPr lang="nb-NO" b="0" dirty="0" smtClean="0"/>
              </a:p>
            </p:txBody>
          </p: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9745773" y="2615182"/>
                <a:ext cx="97739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0186579" y="2444326"/>
                    <a:ext cx="172699" cy="15579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b-NO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1100" b="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86579" y="2444326"/>
                    <a:ext cx="172699" cy="15579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2143" t="-3846" b="-1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9747110" y="2362063"/>
                <a:ext cx="97739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0186579" y="2199283"/>
                    <a:ext cx="172699" cy="15579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sz="1100" b="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86579" y="2199283"/>
                    <a:ext cx="172699" cy="15579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25000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0908510" y="2522222"/>
                    <a:ext cx="166988" cy="16433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en-US" sz="1200" b="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08510" y="2522222"/>
                    <a:ext cx="166988" cy="164336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32143" r="-32143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Left-Right Arrow 40"/>
                <p:cNvSpPr/>
                <p:nvPr/>
              </p:nvSpPr>
              <p:spPr bwMode="auto">
                <a:xfrm>
                  <a:off x="1168928" y="1616049"/>
                  <a:ext cx="1162050" cy="416321"/>
                </a:xfrm>
                <a:prstGeom prst="leftRightArrow">
                  <a:avLst>
                    <a:gd name="adj1" fmla="val 59152"/>
                    <a:gd name="adj2" fmla="val 37798"/>
                  </a:avLst>
                </a:prstGeom>
                <a:noFill/>
                <a:ln w="12700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  <a:extLst/>
              </p:spPr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2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1" name="Left-Right Arrow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68928" y="1616049"/>
                  <a:ext cx="1162050" cy="416321"/>
                </a:xfrm>
                <a:prstGeom prst="leftRightArrow">
                  <a:avLst>
                    <a:gd name="adj1" fmla="val 59152"/>
                    <a:gd name="adj2" fmla="val 37798"/>
                  </a:avLst>
                </a:prstGeom>
                <a:blipFill rotWithShape="0">
                  <a:blip r:embed="rId8"/>
                  <a:stretch>
                    <a:fillRect/>
                  </a:stretch>
                </a:blipFill>
                <a:ln w="12700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6590AF8-4F64-4D1C-B3C4-F65976908F52}" type="slidenum">
              <a:rPr lang="en-US" smtClean="0"/>
              <a:pPr algn="r"/>
              <a:t>7</a:t>
            </a:fld>
            <a:r>
              <a:rPr lang="en-US" smtClean="0"/>
              <a:t>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C'19 result restored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4"/>
              <p:cNvSpPr txBox="1"/>
              <p:nvPr/>
            </p:nvSpPr>
            <p:spPr>
              <a:xfrm>
                <a:off x="2652327" y="3326365"/>
                <a:ext cx="7705615" cy="5223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1" i="0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sSup>
                            <m:sSup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e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ake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˗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fs</m:t>
                          </m:r>
                        </m:sup>
                      </m:sSubSup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b="1" i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sel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˗</m:t>
                          </m:r>
                          <m:r>
                            <m:rPr>
                              <m:sty m:val="p"/>
                            </m:rPr>
                            <a:rPr lang="nb-NO" b="0">
                              <a:latin typeface="Cambria Math" panose="02040503050406030204" pitchFamily="18" charset="0"/>
                            </a:rPr>
                            <m:t>ake</m:t>
                          </m:r>
                          <m:r>
                            <m:rPr>
                              <m:lit/>
                            </m:rPr>
                            <a:rPr lang="nb-NO" b="0">
                              <a:latin typeface="Cambria Math" panose="02040503050406030204" pitchFamily="18" charset="0"/>
                            </a:rPr>
                            <m:t>˗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m:rPr>
                              <m:sty m:val="p"/>
                            </m:rPr>
                            <a:rPr lang="nb-NO" b="0">
                              <a:latin typeface="Cambria Math" panose="02040503050406030204" pitchFamily="18" charset="0"/>
                            </a:rPr>
                            <m:t>fs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+  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sessions</m:t>
                          </m:r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taglen</m:t>
                              </m:r>
                            </m:sup>
                          </m:sSup>
                        </m:den>
                      </m:f>
                      <m:r>
                        <a:rPr lang="nb-NO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+ ⋯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21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327" y="3326365"/>
                <a:ext cx="7705615" cy="5223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4929254" y="4178985"/>
                <a:ext cx="5428688" cy="891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nb-NO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nb-NO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stDH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         + 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sessions</m:t>
                          </m:r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taglen</m:t>
                              </m:r>
                            </m:sup>
                          </m:sSup>
                        </m:den>
                      </m:f>
                      <m:r>
                        <a:rPr lang="nb-NO" i="1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254" y="4178985"/>
                <a:ext cx="5428688" cy="8917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834104" y="1333349"/>
            <a:ext cx="1930399" cy="1420444"/>
            <a:chOff x="9347200" y="1344011"/>
            <a:chExt cx="1930399" cy="1420444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9347200" y="1344011"/>
              <a:ext cx="1930399" cy="1420444"/>
            </a:xfrm>
            <a:prstGeom prst="roundRect">
              <a:avLst/>
            </a:prstGeom>
            <a:solidFill>
              <a:srgbClr val="00CC99">
                <a:alpha val="3137"/>
              </a:srgbClr>
            </a:solidFill>
            <a:ln w="127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b"/>
            <a:lstStyle/>
            <a:p>
              <a:pPr algn="ctr"/>
              <a:endParaRPr lang="nb-NO" b="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ounded Rectangle 23"/>
                <p:cNvSpPr/>
                <p:nvPr/>
              </p:nvSpPr>
              <p:spPr bwMode="auto">
                <a:xfrm>
                  <a:off x="9566685" y="1507203"/>
                  <a:ext cx="1491429" cy="638918"/>
                </a:xfrm>
                <a:prstGeom prst="roundRect">
                  <a:avLst/>
                </a:prstGeom>
                <a:solidFill>
                  <a:srgbClr val="FBF9FD"/>
                </a:solidFill>
                <a:ln w="12700" cap="flat" cmpd="sng" algn="ctr">
                  <a:solidFill>
                    <a:srgbClr val="7030A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rtlCol="0" anchor="t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200" b="0" i="1" smtClean="0">
                            <a:latin typeface="Cambria Math" panose="02040503050406030204" pitchFamily="18" charset="0"/>
                          </a:rPr>
                          <m:t>Π</m:t>
                        </m:r>
                      </m:oMath>
                    </m:oMathPara>
                  </a14:m>
                  <a:endParaRPr lang="nb-NO" sz="1200" b="0" dirty="0" smtClean="0"/>
                </a:p>
              </p:txBody>
            </p:sp>
          </mc:Choice>
          <mc:Fallback xmlns="">
            <p:sp>
              <p:nvSpPr>
                <p:cNvPr id="29" name="Rounded 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566685" y="1507203"/>
                  <a:ext cx="1491429" cy="638918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rgbClr val="7030A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 bwMode="auto">
            <a:xfrm>
              <a:off x="9745773" y="2615182"/>
              <a:ext cx="97739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0186579" y="2444326"/>
                  <a:ext cx="172699" cy="1557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nb-NO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11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6579" y="2444326"/>
                  <a:ext cx="172699" cy="15579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2143" t="-3846" b="-1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/>
            <p:nvPr/>
          </p:nvCxnSpPr>
          <p:spPr bwMode="auto">
            <a:xfrm>
              <a:off x="9747110" y="2362063"/>
              <a:ext cx="97739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0186579" y="2199283"/>
                  <a:ext cx="172699" cy="1557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1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6579" y="2199283"/>
                  <a:ext cx="172699" cy="15579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5000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0908510" y="2522222"/>
                  <a:ext cx="166988" cy="1643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12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08510" y="2522222"/>
                  <a:ext cx="166988" cy="16433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2143" r="-32143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 bwMode="auto">
            <a:xfrm>
              <a:off x="9744436" y="2024671"/>
              <a:ext cx="97739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0185243" y="1824145"/>
                  <a:ext cx="172699" cy="1557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sz="11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oMath>
                    </m:oMathPara>
                  </a14:m>
                  <a:endParaRPr lang="en-US" sz="11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5243" y="1824145"/>
                  <a:ext cx="172699" cy="15579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2143" r="-14286" b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 bwMode="auto">
            <a:xfrm>
              <a:off x="9745773" y="1771553"/>
              <a:ext cx="97739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0185243" y="1579102"/>
                  <a:ext cx="172699" cy="1506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sz="11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5243" y="1579102"/>
                  <a:ext cx="172699" cy="15064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2143" r="-3571" b="-4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6590AF8-4F64-4D1C-B3C4-F65976908F52}" type="slidenum">
              <a:rPr lang="en-US" smtClean="0"/>
              <a:pPr algn="r"/>
              <a:t>8</a:t>
            </a:fld>
            <a:r>
              <a:rPr lang="en-US" smtClean="0"/>
              <a:t>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7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 2: tight reductions are impossible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76586" y="3287923"/>
                <a:ext cx="2503714" cy="3559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Π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ake</m:t>
                          </m:r>
                          <m:r>
                            <m:rPr>
                              <m:lit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˗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fs</m:t>
                          </m:r>
                        </m:sup>
                      </m:sSubSup>
                      <m:d>
                        <m:dPr>
                          <m:ctrlPr>
                            <a:rPr lang="nb-NO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  <m:d>
                            <m:d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586" y="3287923"/>
                <a:ext cx="2503714" cy="355995"/>
              </a:xfrm>
              <a:prstGeom prst="rect">
                <a:avLst/>
              </a:prstGeom>
              <a:blipFill rotWithShape="0">
                <a:blip r:embed="rId3"/>
                <a:stretch>
                  <a:fillRect l="-3650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92649" y="5031872"/>
                <a:ext cx="30907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nb-NO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 smtClean="0"/>
                  <a:t> 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600" dirty="0" smtClean="0"/>
                  <a:t> adversary (FFS)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649" y="5031872"/>
                <a:ext cx="3090707" cy="338554"/>
              </a:xfrm>
              <a:prstGeom prst="rect">
                <a:avLst/>
              </a:prstGeom>
              <a:blipFill rotWithShape="0">
                <a:blip r:embed="rId4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92649" y="5524834"/>
                <a:ext cx="56466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ℛ</m:t>
                    </m:r>
                    <m:r>
                      <a:rPr lang="nb-NO" sz="1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nb-NO" sz="1600" dirty="0" smtClean="0"/>
                  <a:t> assumed tight reduction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600" dirty="0" smtClean="0"/>
                  <a:t> (FFS)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 smtClean="0"/>
                  <a:t> (wFS)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649" y="5524834"/>
                <a:ext cx="5646676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92648" y="6017796"/>
                <a:ext cx="43326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ℬ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nb-NO" sz="1600" dirty="0" smtClean="0"/>
                  <a:t> reduction from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1600" dirty="0" smtClean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 smtClean="0"/>
                  <a:t> (wFS)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648" y="6017796"/>
                <a:ext cx="4332679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6590AF8-4F64-4D1C-B3C4-F65976908F52}" type="slidenum">
              <a:rPr lang="en-US" smtClean="0"/>
              <a:pPr algn="r"/>
              <a:t>9</a:t>
            </a:fld>
            <a:r>
              <a:rPr lang="en-US" smtClean="0"/>
              <a:t>/13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45194" y="3234171"/>
                <a:ext cx="2207592" cy="427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Π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ake</m:t>
                          </m:r>
                          <m:r>
                            <a:rPr lang="nb-NO" sz="2000">
                              <a:latin typeface="Cambria Math" panose="02040503050406030204" pitchFamily="18" charset="0"/>
                            </a:rPr>
                            <m:t>˗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wfs</m:t>
                          </m:r>
                        </m:sup>
                      </m:sSubSup>
                      <m:d>
                        <m:dPr>
                          <m:ctrlPr>
                            <a:rPr lang="nb-NO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</m:d>
                      <m:r>
                        <a:rPr lang="nb-NO" sz="2000" b="1" i="1">
                          <a:latin typeface="Cambria Math" panose="02040503050406030204" pitchFamily="18" charset="0"/>
                        </a:rPr>
                        <m:t> ≥</m:t>
                      </m:r>
                      <m:r>
                        <a:rPr lang="nb-NO" sz="2000" b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194" y="3234171"/>
                <a:ext cx="2207592" cy="427874"/>
              </a:xfrm>
              <a:prstGeom prst="rect">
                <a:avLst/>
              </a:prstGeom>
              <a:blipFill rotWithShape="0">
                <a:blip r:embed="rId7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015987" y="3112791"/>
                <a:ext cx="1534266" cy="670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nb-NO" sz="2000" b="1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r>
                        <a:rPr lang="nb-NO" sz="2000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nb-NO" sz="2000" b="1" i="1">
                          <a:latin typeface="Cambria Math" panose="02040503050406030204" pitchFamily="18" charset="0"/>
                        </a:rPr>
                        <m:t>  ⋯ 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987" y="3112791"/>
                <a:ext cx="1534266" cy="67063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46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8" grpId="0"/>
      <p:bldP spid="3" grpId="0"/>
      <p:bldP spid="6" grpId="0"/>
    </p:bldLst>
  </p:timing>
</p:sld>
</file>

<file path=ppt/theme/theme1.xml><?xml version="1.0" encoding="utf-8"?>
<a:theme xmlns:a="http://schemas.openxmlformats.org/drawingml/2006/main" name="TEK4500-UIO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CFF9DA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C00000"/>
          </a:solidFill>
          <a:prstDash val="solid"/>
          <a:round/>
          <a:headEnd type="none" w="med" len="med"/>
          <a:tailEnd type="stealth" w="lg" len="lg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7956CE9B-5D63-4B87-A989-DA7CD1F170FB}" vid="{1AE45AA9-27B5-4B56-B075-B66CFC0D77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8771</TotalTime>
  <Words>468</Words>
  <Application>Microsoft Office PowerPoint</Application>
  <PresentationFormat>Widescreen</PresentationFormat>
  <Paragraphs>256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Cambria Math</vt:lpstr>
      <vt:lpstr>Calibri</vt:lpstr>
      <vt:lpstr>Times New Roman</vt:lpstr>
      <vt:lpstr>TEK4500-UIO</vt:lpstr>
      <vt:lpstr>On Optimal Tightness for Key Exchange with Full Forward Secrecy via Key Confirmation</vt:lpstr>
      <vt:lpstr>Implicit AKE</vt:lpstr>
      <vt:lpstr>Implicit AKE + key confirmation</vt:lpstr>
      <vt:lpstr>Intuitive result</vt:lpstr>
      <vt:lpstr>Intuitive result – problem</vt:lpstr>
      <vt:lpstr>Attaining full forward secrecy</vt:lpstr>
      <vt:lpstr>Main result 1</vt:lpstr>
      <vt:lpstr>C'19 result restored</vt:lpstr>
      <vt:lpstr>Main result 2: tight reductions are impossible</vt:lpstr>
      <vt:lpstr>Impossibility result – proof idea</vt:lpstr>
      <vt:lpstr>Impossibility result – proof idea</vt:lpstr>
      <vt:lpstr>Impossibility result – proof idea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315</cp:revision>
  <dcterms:created xsi:type="dcterms:W3CDTF">2020-06-02T10:31:43Z</dcterms:created>
  <dcterms:modified xsi:type="dcterms:W3CDTF">2023-08-21T22:40:30Z</dcterms:modified>
</cp:coreProperties>
</file>