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8"/>
  </p:notesMasterIdLst>
  <p:sldIdLst>
    <p:sldId id="256" r:id="rId2"/>
    <p:sldId id="365" r:id="rId3"/>
    <p:sldId id="461" r:id="rId4"/>
    <p:sldId id="259" r:id="rId5"/>
    <p:sldId id="260" r:id="rId6"/>
    <p:sldId id="374" r:id="rId7"/>
    <p:sldId id="416" r:id="rId8"/>
    <p:sldId id="261" r:id="rId9"/>
    <p:sldId id="462" r:id="rId10"/>
    <p:sldId id="417" r:id="rId11"/>
    <p:sldId id="415" r:id="rId12"/>
    <p:sldId id="463" r:id="rId13"/>
    <p:sldId id="418" r:id="rId14"/>
    <p:sldId id="419" r:id="rId15"/>
    <p:sldId id="272" r:id="rId16"/>
    <p:sldId id="271" r:id="rId17"/>
    <p:sldId id="375" r:id="rId18"/>
    <p:sldId id="273" r:id="rId19"/>
    <p:sldId id="264" r:id="rId20"/>
    <p:sldId id="420" r:id="rId21"/>
    <p:sldId id="410" r:id="rId22"/>
    <p:sldId id="412" r:id="rId23"/>
    <p:sldId id="413" r:id="rId24"/>
    <p:sldId id="377" r:id="rId25"/>
    <p:sldId id="559" r:id="rId26"/>
    <p:sldId id="547" r:id="rId27"/>
    <p:sldId id="565" r:id="rId28"/>
    <p:sldId id="427" r:id="rId29"/>
    <p:sldId id="277" r:id="rId30"/>
    <p:sldId id="465" r:id="rId31"/>
    <p:sldId id="276" r:id="rId32"/>
    <p:sldId id="466" r:id="rId33"/>
    <p:sldId id="467" r:id="rId34"/>
    <p:sldId id="468" r:id="rId35"/>
    <p:sldId id="279" r:id="rId36"/>
    <p:sldId id="281" r:id="rId37"/>
    <p:sldId id="282" r:id="rId38"/>
    <p:sldId id="470" r:id="rId39"/>
    <p:sldId id="469" r:id="rId40"/>
    <p:sldId id="285" r:id="rId41"/>
    <p:sldId id="286" r:id="rId42"/>
    <p:sldId id="307" r:id="rId43"/>
    <p:sldId id="287" r:id="rId44"/>
    <p:sldId id="381" r:id="rId45"/>
    <p:sldId id="471" r:id="rId46"/>
    <p:sldId id="379" r:id="rId47"/>
    <p:sldId id="472" r:id="rId48"/>
    <p:sldId id="291" r:id="rId49"/>
    <p:sldId id="292" r:id="rId50"/>
    <p:sldId id="289" r:id="rId51"/>
    <p:sldId id="560" r:id="rId52"/>
    <p:sldId id="561" r:id="rId53"/>
    <p:sldId id="558" r:id="rId54"/>
    <p:sldId id="421" r:id="rId55"/>
    <p:sldId id="501" r:id="rId56"/>
    <p:sldId id="483" r:id="rId57"/>
    <p:sldId id="480" r:id="rId58"/>
    <p:sldId id="488" r:id="rId59"/>
    <p:sldId id="503" r:id="rId60"/>
    <p:sldId id="490" r:id="rId61"/>
    <p:sldId id="505" r:id="rId62"/>
    <p:sldId id="507" r:id="rId63"/>
    <p:sldId id="566" r:id="rId64"/>
    <p:sldId id="504" r:id="rId65"/>
    <p:sldId id="506" r:id="rId66"/>
    <p:sldId id="508" r:id="rId67"/>
    <p:sldId id="509" r:id="rId68"/>
    <p:sldId id="502" r:id="rId69"/>
    <p:sldId id="268" r:id="rId70"/>
    <p:sldId id="562" r:id="rId71"/>
    <p:sldId id="563" r:id="rId72"/>
    <p:sldId id="564" r:id="rId73"/>
    <p:sldId id="498" r:id="rId74"/>
    <p:sldId id="608" r:id="rId75"/>
    <p:sldId id="568" r:id="rId76"/>
    <p:sldId id="603" r:id="rId77"/>
    <p:sldId id="607" r:id="rId78"/>
    <p:sldId id="569" r:id="rId79"/>
    <p:sldId id="570" r:id="rId80"/>
    <p:sldId id="571" r:id="rId81"/>
    <p:sldId id="572" r:id="rId82"/>
    <p:sldId id="573" r:id="rId83"/>
    <p:sldId id="574" r:id="rId84"/>
    <p:sldId id="575" r:id="rId85"/>
    <p:sldId id="576" r:id="rId86"/>
    <p:sldId id="577" r:id="rId87"/>
    <p:sldId id="578" r:id="rId88"/>
    <p:sldId id="593" r:id="rId89"/>
    <p:sldId id="594" r:id="rId90"/>
    <p:sldId id="580" r:id="rId91"/>
    <p:sldId id="581" r:id="rId92"/>
    <p:sldId id="582" r:id="rId93"/>
    <p:sldId id="583" r:id="rId94"/>
    <p:sldId id="595" r:id="rId95"/>
    <p:sldId id="584" r:id="rId96"/>
    <p:sldId id="585" r:id="rId97"/>
    <p:sldId id="586" r:id="rId98"/>
    <p:sldId id="587" r:id="rId99"/>
    <p:sldId id="588" r:id="rId100"/>
    <p:sldId id="598" r:id="rId101"/>
    <p:sldId id="596" r:id="rId102"/>
    <p:sldId id="589" r:id="rId103"/>
    <p:sldId id="590" r:id="rId104"/>
    <p:sldId id="591" r:id="rId105"/>
    <p:sldId id="592" r:id="rId106"/>
    <p:sldId id="606" r:id="rId107"/>
  </p:sldIdLst>
  <p:sldSz cx="12192000" cy="6858000"/>
  <p:notesSz cx="6858000" cy="9144000"/>
  <p:embeddedFontLst>
    <p:embeddedFont>
      <p:font typeface="Calibri" panose="020F0502020204030204" pitchFamily="34" charset="0"/>
      <p:regular r:id="rId109"/>
      <p:bold r:id="rId110"/>
      <p:italic r:id="rId111"/>
      <p:boldItalic r:id="rId112"/>
    </p:embeddedFont>
    <p:embeddedFont>
      <p:font typeface="Calibri Light" panose="020F0302020204030204" pitchFamily="34" charset="0"/>
      <p:regular r:id="rId113"/>
      <p:italic r:id="rId114"/>
    </p:embeddedFont>
    <p:embeddedFont>
      <p:font typeface="Cambria Math" panose="02040503050406030204" pitchFamily="18" charset="0"/>
      <p:regular r:id="rId1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49FEEE-6163-4E41-9D42-C4457845A838}">
          <p14:sldIdLst>
            <p14:sldId id="256"/>
            <p14:sldId id="365"/>
            <p14:sldId id="461"/>
            <p14:sldId id="259"/>
            <p14:sldId id="260"/>
            <p14:sldId id="374"/>
            <p14:sldId id="416"/>
            <p14:sldId id="261"/>
            <p14:sldId id="462"/>
            <p14:sldId id="417"/>
            <p14:sldId id="415"/>
            <p14:sldId id="463"/>
            <p14:sldId id="418"/>
            <p14:sldId id="419"/>
            <p14:sldId id="272"/>
            <p14:sldId id="271"/>
            <p14:sldId id="375"/>
            <p14:sldId id="273"/>
            <p14:sldId id="264"/>
            <p14:sldId id="420"/>
            <p14:sldId id="410"/>
            <p14:sldId id="412"/>
            <p14:sldId id="413"/>
            <p14:sldId id="377"/>
            <p14:sldId id="559"/>
            <p14:sldId id="547"/>
            <p14:sldId id="565"/>
            <p14:sldId id="427"/>
            <p14:sldId id="277"/>
            <p14:sldId id="465"/>
            <p14:sldId id="276"/>
            <p14:sldId id="466"/>
            <p14:sldId id="467"/>
            <p14:sldId id="468"/>
            <p14:sldId id="279"/>
            <p14:sldId id="281"/>
            <p14:sldId id="282"/>
            <p14:sldId id="470"/>
            <p14:sldId id="469"/>
            <p14:sldId id="285"/>
            <p14:sldId id="286"/>
            <p14:sldId id="307"/>
            <p14:sldId id="287"/>
            <p14:sldId id="381"/>
            <p14:sldId id="471"/>
            <p14:sldId id="379"/>
            <p14:sldId id="472"/>
            <p14:sldId id="291"/>
            <p14:sldId id="292"/>
            <p14:sldId id="289"/>
            <p14:sldId id="560"/>
            <p14:sldId id="561"/>
            <p14:sldId id="558"/>
            <p14:sldId id="421"/>
            <p14:sldId id="501"/>
            <p14:sldId id="483"/>
            <p14:sldId id="480"/>
            <p14:sldId id="488"/>
            <p14:sldId id="503"/>
            <p14:sldId id="490"/>
            <p14:sldId id="505"/>
            <p14:sldId id="507"/>
            <p14:sldId id="566"/>
            <p14:sldId id="504"/>
            <p14:sldId id="506"/>
            <p14:sldId id="508"/>
            <p14:sldId id="509"/>
            <p14:sldId id="502"/>
            <p14:sldId id="268"/>
            <p14:sldId id="562"/>
            <p14:sldId id="563"/>
            <p14:sldId id="564"/>
            <p14:sldId id="498"/>
            <p14:sldId id="608"/>
            <p14:sldId id="568"/>
            <p14:sldId id="603"/>
            <p14:sldId id="607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93"/>
            <p14:sldId id="594"/>
            <p14:sldId id="580"/>
            <p14:sldId id="581"/>
            <p14:sldId id="582"/>
            <p14:sldId id="583"/>
            <p14:sldId id="595"/>
            <p14:sldId id="584"/>
            <p14:sldId id="585"/>
            <p14:sldId id="586"/>
            <p14:sldId id="587"/>
            <p14:sldId id="588"/>
            <p14:sldId id="598"/>
            <p14:sldId id="596"/>
            <p14:sldId id="589"/>
            <p14:sldId id="590"/>
            <p14:sldId id="591"/>
            <p14:sldId id="592"/>
            <p14:sldId id="6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90FA"/>
    <a:srgbClr val="F0BABA"/>
    <a:srgbClr val="E2A3FB"/>
    <a:srgbClr val="F2D7FD"/>
    <a:srgbClr val="FFE699"/>
    <a:srgbClr val="FFF9E7"/>
    <a:srgbClr val="FDB5E8"/>
    <a:srgbClr val="FFFFF2"/>
    <a:srgbClr val="E68E8E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37" autoAdjust="0"/>
    <p:restoredTop sz="94686" autoAdjust="0"/>
  </p:normalViewPr>
  <p:slideViewPr>
    <p:cSldViewPr snapToGrid="0">
      <p:cViewPr varScale="1">
        <p:scale>
          <a:sx n="151" d="100"/>
          <a:sy n="151" d="100"/>
        </p:scale>
        <p:origin x="16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4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5.fntdata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6.fntdata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2.fntdata"/><Relationship Id="rId115" Type="http://schemas.openxmlformats.org/officeDocument/2006/relationships/font" Target="fonts/font7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3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F47A9-0194-4299-A231-40A7DCE21A2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DC4D0-C9AD-42F5-8E4C-A852A44E5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2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C4D0-C9AD-42F5-8E4C-A852A44E56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0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38B-8867-4F29-AF10-0384E99C6EF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830B-797C-4498-8989-36E66E95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2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38B-8867-4F29-AF10-0384E99C6EF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830B-797C-4498-8989-36E66E95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5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38B-8867-4F29-AF10-0384E99C6EF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830B-797C-4498-8989-36E66E95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9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38B-8867-4F29-AF10-0384E99C6EF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830B-797C-4498-8989-36E66E95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5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38B-8867-4F29-AF10-0384E99C6EF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830B-797C-4498-8989-36E66E95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5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38B-8867-4F29-AF10-0384E99C6EF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830B-797C-4498-8989-36E66E95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2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38B-8867-4F29-AF10-0384E99C6EF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830B-797C-4498-8989-36E66E95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3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38B-8867-4F29-AF10-0384E99C6EF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830B-797C-4498-8989-36E66E95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5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38B-8867-4F29-AF10-0384E99C6EF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830B-797C-4498-8989-36E66E95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4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38B-8867-4F29-AF10-0384E99C6EF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830B-797C-4498-8989-36E66E95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5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D38B-8867-4F29-AF10-0384E99C6EF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830B-797C-4498-8989-36E66E95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4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2D38B-8867-4F29-AF10-0384E99C6EFB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C830B-797C-4498-8989-36E66E95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3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eg"/><Relationship Id="rId9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eg"/><Relationship Id="rId9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jpe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jpe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jpe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6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10" Type="http://schemas.openxmlformats.org/officeDocument/2006/relationships/image" Target="../media/image35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0.png"/><Relationship Id="rId5" Type="http://schemas.openxmlformats.org/officeDocument/2006/relationships/image" Target="../media/image6.png"/><Relationship Id="rId10" Type="http://schemas.openxmlformats.org/officeDocument/2006/relationships/image" Target="../media/image36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7.png"/><Relationship Id="rId5" Type="http://schemas.openxmlformats.org/officeDocument/2006/relationships/image" Target="../media/image6.png"/><Relationship Id="rId10" Type="http://schemas.openxmlformats.org/officeDocument/2006/relationships/image" Target="../media/image35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2888"/>
            <a:ext cx="9144000" cy="2387600"/>
          </a:xfrm>
        </p:spPr>
        <p:txBody>
          <a:bodyPr/>
          <a:lstStyle/>
          <a:p>
            <a:r>
              <a:rPr lang="en-US" dirty="0"/>
              <a:t>Streaming Functional Encryption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45409"/>
            <a:ext cx="9144000" cy="1350034"/>
          </a:xfrm>
        </p:spPr>
        <p:txBody>
          <a:bodyPr/>
          <a:lstStyle/>
          <a:p>
            <a:r>
              <a:rPr lang="en-US" dirty="0" err="1"/>
              <a:t>Jiaxin</a:t>
            </a:r>
            <a:r>
              <a:rPr lang="en-US" dirty="0"/>
              <a:t> Guan (NYU), </a:t>
            </a:r>
            <a:r>
              <a:rPr lang="en-US" u="sng" dirty="0"/>
              <a:t>Alexis Korb</a:t>
            </a:r>
            <a:r>
              <a:rPr lang="en-US" dirty="0"/>
              <a:t> (UCLA), Amit Sahai (UCLA) </a:t>
            </a:r>
          </a:p>
        </p:txBody>
      </p:sp>
    </p:spTree>
    <p:extLst>
      <p:ext uri="{BB962C8B-B14F-4D97-AF65-F5344CB8AC3E}">
        <p14:creationId xmlns:p14="http://schemas.microsoft.com/office/powerpoint/2010/main" val="44085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 - Example Use Case</a:t>
            </a:r>
          </a:p>
        </p:txBody>
      </p:sp>
      <p:sp>
        <p:nvSpPr>
          <p:cNvPr id="8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604508" y="2990514"/>
            <a:ext cx="4192673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Medical data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6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7617307" y="2981483"/>
            <a:ext cx="3457597" cy="21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learning algorithm for predicting cancer.</a:t>
            </a: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34" y="1611087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" y="154051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569842" y="990243"/>
            <a:ext cx="1091687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Alice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650430" y="1094399"/>
            <a:ext cx="1784562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D767871-AA57-6A33-3C83-9C713A98E1E8}"/>
              </a:ext>
            </a:extLst>
          </p:cNvPr>
          <p:cNvSpPr/>
          <p:nvPr/>
        </p:nvSpPr>
        <p:spPr>
          <a:xfrm>
            <a:off x="967619" y="3867487"/>
            <a:ext cx="3439272" cy="17605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Alice wants Bob to run the machine learning algorithm but must uphold patient privacy.</a:t>
            </a:r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FF5E0E9-B072-40F2-9D5A-1AA075F5E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311">
            <a:off x="232912" y="1161169"/>
            <a:ext cx="1001204" cy="62074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8592946" y="2184428"/>
            <a:ext cx="1322967" cy="730861"/>
            <a:chOff x="4918387" y="4854594"/>
            <a:chExt cx="1322967" cy="730861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:a16="http://schemas.microsoft.com/office/drawing/2014/main" id="{8C952A27-9DBF-4289-9CCC-FF02DE2E5F16}"/>
                </a:ext>
              </a:extLst>
            </p:cNvPr>
            <p:cNvSpPr/>
            <p:nvPr/>
          </p:nvSpPr>
          <p:spPr>
            <a:xfrm>
              <a:off x="4918387" y="4854594"/>
              <a:ext cx="1322967" cy="730861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5273CC7-26E4-4F01-9EED-3F0714B7D60F}"/>
                </a:ext>
              </a:extLst>
            </p:cNvPr>
            <p:cNvGrpSpPr/>
            <p:nvPr/>
          </p:nvGrpSpPr>
          <p:grpSpPr>
            <a:xfrm>
              <a:off x="5000885" y="4923585"/>
              <a:ext cx="1184841" cy="593179"/>
              <a:chOff x="2623290" y="4549553"/>
              <a:chExt cx="1347818" cy="65966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1C63107-0EF1-4A95-8BCE-37D376E097DB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1DE6447C-B96A-421E-B2D1-752D181D6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77B3B50E-4531-4E7D-ACCD-8ECFA124F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86DEDB-9A32-4E37-B0A0-77C7F310A4B3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</p:grpSp>
      </p:grpSp>
      <p:sp>
        <p:nvSpPr>
          <p:cNvPr id="36" name="Arrow: Right 5">
            <a:extLst>
              <a:ext uri="{FF2B5EF4-FFF2-40B4-BE49-F238E27FC236}">
                <a16:creationId xmlns:a16="http://schemas.microsoft.com/office/drawing/2014/main" id="{441A1DA5-9EAD-AAF7-6B11-7D747513E932}"/>
              </a:ext>
            </a:extLst>
          </p:cNvPr>
          <p:cNvSpPr/>
          <p:nvPr/>
        </p:nvSpPr>
        <p:spPr>
          <a:xfrm>
            <a:off x="3377129" y="2322706"/>
            <a:ext cx="4718697" cy="491134"/>
          </a:xfrm>
          <a:prstGeom prst="rightArrow">
            <a:avLst>
              <a:gd name="adj1" fmla="val 243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8943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9668B-9161-EAF3-15B0-434487F5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Block: Limited Simulation-Secure 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699D2-FBFE-9A05-B62E-2F31C051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11068050" cy="4351338"/>
          </a:xfrm>
        </p:spPr>
        <p:txBody>
          <a:bodyPr>
            <a:normAutofit/>
          </a:bodyPr>
          <a:lstStyle/>
          <a:p>
            <a:r>
              <a:rPr lang="en-US" dirty="0"/>
              <a:t>Simulation Security (informal): There exists a PPT simulator Sim such that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Secret key setting.</a:t>
            </a:r>
          </a:p>
          <a:p>
            <a:pPr lvl="1"/>
            <a:r>
              <a:rPr lang="en-US" dirty="0"/>
              <a:t>Only allowed one key and one </a:t>
            </a:r>
            <a:r>
              <a:rPr lang="en-US" dirty="0" err="1"/>
              <a:t>ciphertext</a:t>
            </a:r>
            <a:r>
              <a:rPr lang="en-US" dirty="0"/>
              <a:t> query.</a:t>
            </a:r>
          </a:p>
          <a:p>
            <a:r>
              <a:rPr lang="en-US" dirty="0"/>
              <a:t>We can build this using symmetric key encryption and standard FE!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85850" y="2714436"/>
                <a:ext cx="401002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𝐾𝑒𝑦𝐺𝑒𝑛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𝑚𝑠𝑘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2714436"/>
                <a:ext cx="4010025" cy="17543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67450" y="2714436"/>
                <a:ext cx="3914775" cy="19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𝑆𝑖𝑚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𝐾𝑒𝑦𝐺𝑒𝑛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𝑆𝑖𝑚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450" y="2714436"/>
                <a:ext cx="3914775" cy="19865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05275" y="3184469"/>
                <a:ext cx="31527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275" y="3184469"/>
                <a:ext cx="315277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Left Arrow 3"/>
          <p:cNvSpPr/>
          <p:nvPr/>
        </p:nvSpPr>
        <p:spPr>
          <a:xfrm>
            <a:off x="9925050" y="3257549"/>
            <a:ext cx="257175" cy="450139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1200FDB3-DDFC-8972-A1A0-7721C5865C8D}"/>
              </a:ext>
            </a:extLst>
          </p:cNvPr>
          <p:cNvSpPr/>
          <p:nvPr/>
        </p:nvSpPr>
        <p:spPr>
          <a:xfrm>
            <a:off x="9834703" y="2470469"/>
            <a:ext cx="1452278" cy="6559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Sim is </a:t>
            </a:r>
            <a:r>
              <a:rPr lang="en-US" sz="2400" dirty="0" err="1">
                <a:solidFill>
                  <a:schemeClr val="tx1"/>
                </a:solidFill>
              </a:rPr>
              <a:t>stateful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1200FDB3-DDFC-8972-A1A0-7721C5865C8D}"/>
              </a:ext>
            </a:extLst>
          </p:cNvPr>
          <p:cNvSpPr/>
          <p:nvPr/>
        </p:nvSpPr>
        <p:spPr>
          <a:xfrm>
            <a:off x="10034586" y="3082204"/>
            <a:ext cx="1052513" cy="6559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state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927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2211" y="4515550"/>
            <a:ext cx="1116095" cy="519413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2479003" y="5959715"/>
            <a:ext cx="1524952" cy="612640"/>
            <a:chOff x="2647638" y="3880970"/>
            <a:chExt cx="1524952" cy="612640"/>
          </a:xfrm>
        </p:grpSpPr>
        <p:sp>
          <p:nvSpPr>
            <p:cNvPr id="106" name="Right Brace 10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/>
          <p:cNvSpPr/>
          <p:nvPr/>
        </p:nvSpPr>
        <p:spPr>
          <a:xfrm>
            <a:off x="3224895" y="3532848"/>
            <a:ext cx="2430860" cy="5251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/>
              <p:cNvSpPr txBox="1"/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60875" y="3320664"/>
            <a:ext cx="284333" cy="351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Security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596556" y="253431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3162912" y="1802521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91311" y="1810606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75584" y="2087343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67226" y="2272571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00550" y="3273294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87145" y="3437409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/>
          <p:nvPr/>
        </p:nvSpPr>
        <p:spPr>
          <a:xfrm>
            <a:off x="590673" y="3496562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Text Box 3"/>
          <p:cNvSpPr txBox="1"/>
          <p:nvPr/>
        </p:nvSpPr>
        <p:spPr>
          <a:xfrm>
            <a:off x="590672" y="4467879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185151" y="2272571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"/>
          <p:cNvSpPr txBox="1"/>
          <p:nvPr/>
        </p:nvSpPr>
        <p:spPr>
          <a:xfrm>
            <a:off x="6052597" y="3020274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9" name="Text Box 4"/>
          <p:cNvSpPr txBox="1"/>
          <p:nvPr/>
        </p:nvSpPr>
        <p:spPr>
          <a:xfrm>
            <a:off x="6025690" y="5029268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79003" y="4062211"/>
            <a:ext cx="1524952" cy="612640"/>
            <a:chOff x="2647638" y="3880970"/>
            <a:chExt cx="1524952" cy="612640"/>
          </a:xfrm>
        </p:grpSpPr>
        <p:sp>
          <p:nvSpPr>
            <p:cNvPr id="66" name="Right Brace 6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3201643" y="2549569"/>
            <a:ext cx="2454111" cy="568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3231983" y="2599813"/>
            <a:ext cx="2487789" cy="484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37625" y="2353045"/>
            <a:ext cx="284333" cy="351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26" y="4417127"/>
            <a:ext cx="521223" cy="280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4505" y="2577349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0" y="2450076"/>
            <a:ext cx="521223" cy="280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/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1929586" y="3532848"/>
            <a:ext cx="1116095" cy="519413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"/>
              <p:cNvSpPr txBox="1"/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01" y="3434425"/>
            <a:ext cx="521223" cy="280082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3249170" y="4535030"/>
            <a:ext cx="2402241" cy="54845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 Box 4"/>
          <p:cNvSpPr txBox="1"/>
          <p:nvPr/>
        </p:nvSpPr>
        <p:spPr>
          <a:xfrm>
            <a:off x="3279509" y="4537302"/>
            <a:ext cx="2624645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85151" y="4355104"/>
            <a:ext cx="284333" cy="351797"/>
          </a:xfrm>
          <a:prstGeom prst="rect">
            <a:avLst/>
          </a:prstGeom>
        </p:spPr>
      </p:pic>
      <p:sp>
        <p:nvSpPr>
          <p:cNvPr id="94" name="Rounded Rectangle 93"/>
          <p:cNvSpPr/>
          <p:nvPr/>
        </p:nvSpPr>
        <p:spPr>
          <a:xfrm>
            <a:off x="3327448" y="5476307"/>
            <a:ext cx="243086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4"/>
              <p:cNvSpPr txBox="1"/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263428" y="5287590"/>
            <a:ext cx="284333" cy="351797"/>
          </a:xfrm>
          <a:prstGeom prst="rect">
            <a:avLst/>
          </a:prstGeom>
          <a:noFill/>
        </p:spPr>
      </p:pic>
      <p:sp>
        <p:nvSpPr>
          <p:cNvPr id="97" name="Text Box 3"/>
          <p:cNvSpPr txBox="1"/>
          <p:nvPr/>
        </p:nvSpPr>
        <p:spPr>
          <a:xfrm>
            <a:off x="602896" y="5448034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993606" y="5494134"/>
            <a:ext cx="1116095" cy="519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1"/>
              <p:cNvSpPr txBox="1"/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1" y="5395711"/>
            <a:ext cx="521223" cy="280082"/>
          </a:xfrm>
          <a:prstGeom prst="rect">
            <a:avLst/>
          </a:prstGeom>
        </p:spPr>
      </p:pic>
      <p:sp>
        <p:nvSpPr>
          <p:cNvPr id="102" name="Right Brace 101"/>
          <p:cNvSpPr/>
          <p:nvPr/>
        </p:nvSpPr>
        <p:spPr>
          <a:xfrm rot="5400000">
            <a:off x="3535207" y="4096226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460173" y="5282177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345190" y="5441198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919149" y="6194030"/>
            <a:ext cx="74254" cy="371270"/>
            <a:chOff x="0" y="0"/>
            <a:chExt cx="53340" cy="266700"/>
          </a:xfrm>
        </p:grpSpPr>
        <p:sp>
          <p:nvSpPr>
            <p:cNvPr id="109" name="Oval 108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42878" y="6194030"/>
            <a:ext cx="74254" cy="371270"/>
            <a:chOff x="0" y="0"/>
            <a:chExt cx="53340" cy="266700"/>
          </a:xfrm>
        </p:grpSpPr>
        <p:sp>
          <p:nvSpPr>
            <p:cNvPr id="113" name="Oval 112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A5E46-1F8A-C49D-719F-123A4AE74E71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910C06A4-5D92-ECF1-9942-314D180E8EC5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D4307C86-FE6E-F649-4CBF-76E0B2BFF74B}"/>
              </a:ext>
            </a:extLst>
          </p:cNvPr>
          <p:cNvSpPr/>
          <p:nvPr/>
        </p:nvSpPr>
        <p:spPr>
          <a:xfrm>
            <a:off x="7485223" y="2891639"/>
            <a:ext cx="3204995" cy="1668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Security: </a:t>
            </a:r>
            <a:r>
              <a:rPr lang="en-US" sz="2400" dirty="0">
                <a:solidFill>
                  <a:schemeClr val="tx1"/>
                </a:solidFill>
              </a:rPr>
              <a:t>Iteratively simulate each function and message pair.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9794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2211" y="4515550"/>
            <a:ext cx="1116095" cy="519413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2479003" y="5959715"/>
            <a:ext cx="1524952" cy="612640"/>
            <a:chOff x="2647638" y="3880970"/>
            <a:chExt cx="1524952" cy="612640"/>
          </a:xfrm>
        </p:grpSpPr>
        <p:sp>
          <p:nvSpPr>
            <p:cNvPr id="106" name="Right Brace 10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/>
          <p:cNvSpPr/>
          <p:nvPr/>
        </p:nvSpPr>
        <p:spPr>
          <a:xfrm>
            <a:off x="3224895" y="3532848"/>
            <a:ext cx="2430860" cy="5251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/>
              <p:cNvSpPr txBox="1"/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60875" y="3320664"/>
            <a:ext cx="284333" cy="351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Security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596556" y="253431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3162912" y="1802521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91311" y="1810606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75584" y="2087343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67226" y="2272571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00550" y="3273294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87145" y="3437409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/>
          <p:nvPr/>
        </p:nvSpPr>
        <p:spPr>
          <a:xfrm>
            <a:off x="590673" y="3496562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Text Box 3"/>
          <p:cNvSpPr txBox="1"/>
          <p:nvPr/>
        </p:nvSpPr>
        <p:spPr>
          <a:xfrm>
            <a:off x="590672" y="4467879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185151" y="2272571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"/>
          <p:cNvSpPr txBox="1"/>
          <p:nvPr/>
        </p:nvSpPr>
        <p:spPr>
          <a:xfrm>
            <a:off x="6052597" y="3020274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9" name="Text Box 4"/>
          <p:cNvSpPr txBox="1"/>
          <p:nvPr/>
        </p:nvSpPr>
        <p:spPr>
          <a:xfrm>
            <a:off x="6025690" y="5029268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79003" y="4062211"/>
            <a:ext cx="1524952" cy="612640"/>
            <a:chOff x="2647638" y="3880970"/>
            <a:chExt cx="1524952" cy="612640"/>
          </a:xfrm>
        </p:grpSpPr>
        <p:sp>
          <p:nvSpPr>
            <p:cNvPr id="66" name="Right Brace 6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3201643" y="2549569"/>
            <a:ext cx="2454111" cy="568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3231983" y="2599813"/>
            <a:ext cx="2487789" cy="484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37625" y="2353045"/>
            <a:ext cx="284333" cy="351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26" y="4417127"/>
            <a:ext cx="521223" cy="280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4505" y="2577349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0" y="2450076"/>
            <a:ext cx="521223" cy="280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/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1929586" y="3532848"/>
            <a:ext cx="1116095" cy="519413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"/>
              <p:cNvSpPr txBox="1"/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01" y="3434425"/>
            <a:ext cx="521223" cy="280082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3249170" y="4535030"/>
            <a:ext cx="2402241" cy="54845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 Box 4"/>
          <p:cNvSpPr txBox="1"/>
          <p:nvPr/>
        </p:nvSpPr>
        <p:spPr>
          <a:xfrm>
            <a:off x="3279509" y="4537302"/>
            <a:ext cx="2624645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85151" y="4355104"/>
            <a:ext cx="284333" cy="351797"/>
          </a:xfrm>
          <a:prstGeom prst="rect">
            <a:avLst/>
          </a:prstGeom>
        </p:spPr>
      </p:pic>
      <p:sp>
        <p:nvSpPr>
          <p:cNvPr id="94" name="Rounded Rectangle 93"/>
          <p:cNvSpPr/>
          <p:nvPr/>
        </p:nvSpPr>
        <p:spPr>
          <a:xfrm>
            <a:off x="3327448" y="5476307"/>
            <a:ext cx="243086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4"/>
              <p:cNvSpPr txBox="1"/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263428" y="5287590"/>
            <a:ext cx="284333" cy="351797"/>
          </a:xfrm>
          <a:prstGeom prst="rect">
            <a:avLst/>
          </a:prstGeom>
          <a:noFill/>
        </p:spPr>
      </p:pic>
      <p:sp>
        <p:nvSpPr>
          <p:cNvPr id="97" name="Text Box 3"/>
          <p:cNvSpPr txBox="1"/>
          <p:nvPr/>
        </p:nvSpPr>
        <p:spPr>
          <a:xfrm>
            <a:off x="602896" y="5448034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993606" y="5494134"/>
            <a:ext cx="1116095" cy="519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1"/>
              <p:cNvSpPr txBox="1"/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1" y="5395711"/>
            <a:ext cx="521223" cy="280082"/>
          </a:xfrm>
          <a:prstGeom prst="rect">
            <a:avLst/>
          </a:prstGeom>
        </p:spPr>
      </p:pic>
      <p:sp>
        <p:nvSpPr>
          <p:cNvPr id="102" name="Right Brace 101"/>
          <p:cNvSpPr/>
          <p:nvPr/>
        </p:nvSpPr>
        <p:spPr>
          <a:xfrm rot="5400000">
            <a:off x="3535207" y="4096226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460173" y="5282177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345190" y="5441198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919149" y="6194030"/>
            <a:ext cx="74254" cy="371270"/>
            <a:chOff x="0" y="0"/>
            <a:chExt cx="53340" cy="266700"/>
          </a:xfrm>
        </p:grpSpPr>
        <p:sp>
          <p:nvSpPr>
            <p:cNvPr id="109" name="Oval 108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42878" y="6194030"/>
            <a:ext cx="74254" cy="371270"/>
            <a:chOff x="0" y="0"/>
            <a:chExt cx="53340" cy="266700"/>
          </a:xfrm>
        </p:grpSpPr>
        <p:sp>
          <p:nvSpPr>
            <p:cNvPr id="113" name="Oval 112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A5E46-1F8A-C49D-719F-123A4AE74E71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910C06A4-5D92-ECF1-9942-314D180E8EC5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D4307C86-FE6E-F649-4CBF-76E0B2BFF74B}"/>
              </a:ext>
            </a:extLst>
          </p:cNvPr>
          <p:cNvSpPr/>
          <p:nvPr/>
        </p:nvSpPr>
        <p:spPr>
          <a:xfrm>
            <a:off x="7485223" y="2891639"/>
            <a:ext cx="3204995" cy="1668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Security: </a:t>
            </a:r>
            <a:r>
              <a:rPr lang="en-US" sz="2400" dirty="0">
                <a:solidFill>
                  <a:schemeClr val="tx1"/>
                </a:solidFill>
              </a:rPr>
              <a:t>Iteratively simulate each function and message pair.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0F2962B4-91C7-0B21-5AA8-E2E11B6254AC}"/>
              </a:ext>
            </a:extLst>
          </p:cNvPr>
          <p:cNvSpPr/>
          <p:nvPr/>
        </p:nvSpPr>
        <p:spPr>
          <a:xfrm>
            <a:off x="1786009" y="2383865"/>
            <a:ext cx="4118145" cy="808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Simulate (hides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24809225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2211" y="4515550"/>
            <a:ext cx="1116095" cy="519413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2479003" y="5959715"/>
            <a:ext cx="1524952" cy="612640"/>
            <a:chOff x="2647638" y="3880970"/>
            <a:chExt cx="1524952" cy="612640"/>
          </a:xfrm>
        </p:grpSpPr>
        <p:sp>
          <p:nvSpPr>
            <p:cNvPr id="106" name="Right Brace 10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/>
          <p:cNvSpPr/>
          <p:nvPr/>
        </p:nvSpPr>
        <p:spPr>
          <a:xfrm>
            <a:off x="3224895" y="3532848"/>
            <a:ext cx="2430860" cy="5251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/>
              <p:cNvSpPr txBox="1"/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60875" y="3320664"/>
            <a:ext cx="284333" cy="351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Security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596556" y="253431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3162912" y="1802521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91311" y="1810606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75584" y="2087343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67226" y="2272571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00550" y="3273294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87145" y="3437409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/>
          <p:nvPr/>
        </p:nvSpPr>
        <p:spPr>
          <a:xfrm>
            <a:off x="590673" y="3496562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Text Box 3"/>
          <p:cNvSpPr txBox="1"/>
          <p:nvPr/>
        </p:nvSpPr>
        <p:spPr>
          <a:xfrm>
            <a:off x="590672" y="4467879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185151" y="2272571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"/>
          <p:cNvSpPr txBox="1"/>
          <p:nvPr/>
        </p:nvSpPr>
        <p:spPr>
          <a:xfrm>
            <a:off x="6052597" y="3020274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9" name="Text Box 4"/>
          <p:cNvSpPr txBox="1"/>
          <p:nvPr/>
        </p:nvSpPr>
        <p:spPr>
          <a:xfrm>
            <a:off x="6025690" y="5029268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79003" y="4062211"/>
            <a:ext cx="1524952" cy="612640"/>
            <a:chOff x="2647638" y="3880970"/>
            <a:chExt cx="1524952" cy="612640"/>
          </a:xfrm>
        </p:grpSpPr>
        <p:sp>
          <p:nvSpPr>
            <p:cNvPr id="66" name="Right Brace 6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3201643" y="2549569"/>
            <a:ext cx="2454111" cy="568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3231983" y="2599813"/>
            <a:ext cx="2487789" cy="484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37625" y="2353045"/>
            <a:ext cx="284333" cy="351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26" y="4417127"/>
            <a:ext cx="521223" cy="280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4505" y="2577349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0" y="2450076"/>
            <a:ext cx="521223" cy="280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/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1929586" y="3532848"/>
            <a:ext cx="1116095" cy="519413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"/>
              <p:cNvSpPr txBox="1"/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01" y="3434425"/>
            <a:ext cx="521223" cy="280082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3249170" y="4535030"/>
            <a:ext cx="2402241" cy="54845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 Box 4"/>
          <p:cNvSpPr txBox="1"/>
          <p:nvPr/>
        </p:nvSpPr>
        <p:spPr>
          <a:xfrm>
            <a:off x="3279509" y="4537302"/>
            <a:ext cx="2624645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85151" y="4355104"/>
            <a:ext cx="284333" cy="351797"/>
          </a:xfrm>
          <a:prstGeom prst="rect">
            <a:avLst/>
          </a:prstGeom>
        </p:spPr>
      </p:pic>
      <p:sp>
        <p:nvSpPr>
          <p:cNvPr id="94" name="Rounded Rectangle 93"/>
          <p:cNvSpPr/>
          <p:nvPr/>
        </p:nvSpPr>
        <p:spPr>
          <a:xfrm>
            <a:off x="3327448" y="5476307"/>
            <a:ext cx="243086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4"/>
              <p:cNvSpPr txBox="1"/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263428" y="5287590"/>
            <a:ext cx="284333" cy="351797"/>
          </a:xfrm>
          <a:prstGeom prst="rect">
            <a:avLst/>
          </a:prstGeom>
          <a:noFill/>
        </p:spPr>
      </p:pic>
      <p:sp>
        <p:nvSpPr>
          <p:cNvPr id="97" name="Text Box 3"/>
          <p:cNvSpPr txBox="1"/>
          <p:nvPr/>
        </p:nvSpPr>
        <p:spPr>
          <a:xfrm>
            <a:off x="602896" y="5448034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993606" y="5494134"/>
            <a:ext cx="1116095" cy="519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1"/>
              <p:cNvSpPr txBox="1"/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1" y="5395711"/>
            <a:ext cx="521223" cy="280082"/>
          </a:xfrm>
          <a:prstGeom prst="rect">
            <a:avLst/>
          </a:prstGeom>
        </p:spPr>
      </p:pic>
      <p:sp>
        <p:nvSpPr>
          <p:cNvPr id="102" name="Right Brace 101"/>
          <p:cNvSpPr/>
          <p:nvPr/>
        </p:nvSpPr>
        <p:spPr>
          <a:xfrm rot="5400000">
            <a:off x="3535207" y="4096226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460173" y="5282177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345190" y="5441198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919149" y="6194030"/>
            <a:ext cx="74254" cy="371270"/>
            <a:chOff x="0" y="0"/>
            <a:chExt cx="53340" cy="266700"/>
          </a:xfrm>
        </p:grpSpPr>
        <p:sp>
          <p:nvSpPr>
            <p:cNvPr id="109" name="Oval 108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42878" y="6194030"/>
            <a:ext cx="74254" cy="371270"/>
            <a:chOff x="0" y="0"/>
            <a:chExt cx="53340" cy="266700"/>
          </a:xfrm>
        </p:grpSpPr>
        <p:sp>
          <p:nvSpPr>
            <p:cNvPr id="113" name="Oval 112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A5E46-1F8A-C49D-719F-123A4AE74E71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910C06A4-5D92-ECF1-9942-314D180E8EC5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D4307C86-FE6E-F649-4CBF-76E0B2BFF74B}"/>
              </a:ext>
            </a:extLst>
          </p:cNvPr>
          <p:cNvSpPr/>
          <p:nvPr/>
        </p:nvSpPr>
        <p:spPr>
          <a:xfrm>
            <a:off x="7485223" y="2891639"/>
            <a:ext cx="3204995" cy="1668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Security: </a:t>
            </a:r>
            <a:r>
              <a:rPr lang="en-US" sz="2400" dirty="0">
                <a:solidFill>
                  <a:schemeClr val="tx1"/>
                </a:solidFill>
              </a:rPr>
              <a:t>Iteratively simulate each function and message pair.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0F2962B4-91C7-0B21-5AA8-E2E11B6254AC}"/>
              </a:ext>
            </a:extLst>
          </p:cNvPr>
          <p:cNvSpPr/>
          <p:nvPr/>
        </p:nvSpPr>
        <p:spPr>
          <a:xfrm>
            <a:off x="1786009" y="2383865"/>
            <a:ext cx="4118145" cy="808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Simulate (hides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’)</a:t>
            </a:r>
          </a:p>
        </p:txBody>
      </p:sp>
      <p:sp>
        <p:nvSpPr>
          <p:cNvPr id="37" name="Rectangle: Rounded Corners 6">
            <a:extLst>
              <a:ext uri="{FF2B5EF4-FFF2-40B4-BE49-F238E27FC236}">
                <a16:creationId xmlns:a16="http://schemas.microsoft.com/office/drawing/2014/main" id="{17BBAA0E-1CEA-B967-0E84-23D0856B415B}"/>
              </a:ext>
            </a:extLst>
          </p:cNvPr>
          <p:cNvSpPr/>
          <p:nvPr/>
        </p:nvSpPr>
        <p:spPr>
          <a:xfrm>
            <a:off x="1768039" y="3419419"/>
            <a:ext cx="4118145" cy="808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Simulate (hides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70348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2479003" y="5959715"/>
            <a:ext cx="1524952" cy="612640"/>
            <a:chOff x="2647638" y="3880970"/>
            <a:chExt cx="1524952" cy="612640"/>
          </a:xfrm>
        </p:grpSpPr>
        <p:sp>
          <p:nvSpPr>
            <p:cNvPr id="106" name="Right Brace 10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/>
          <p:cNvSpPr/>
          <p:nvPr/>
        </p:nvSpPr>
        <p:spPr>
          <a:xfrm>
            <a:off x="3224895" y="3532848"/>
            <a:ext cx="2430860" cy="5251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/>
              <p:cNvSpPr txBox="1"/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60875" y="3320664"/>
            <a:ext cx="284333" cy="351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Security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596556" y="253431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3162912" y="1802521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91311" y="1810606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75584" y="2087343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67226" y="2272571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00550" y="3273294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87145" y="3437409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/>
          <p:nvPr/>
        </p:nvSpPr>
        <p:spPr>
          <a:xfrm>
            <a:off x="590673" y="3496562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Text Box 3"/>
          <p:cNvSpPr txBox="1"/>
          <p:nvPr/>
        </p:nvSpPr>
        <p:spPr>
          <a:xfrm>
            <a:off x="590672" y="4467879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185151" y="2272571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"/>
          <p:cNvSpPr txBox="1"/>
          <p:nvPr/>
        </p:nvSpPr>
        <p:spPr>
          <a:xfrm>
            <a:off x="6052597" y="3020274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9" name="Text Box 4"/>
          <p:cNvSpPr txBox="1"/>
          <p:nvPr/>
        </p:nvSpPr>
        <p:spPr>
          <a:xfrm>
            <a:off x="6025690" y="5029268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79003" y="4062211"/>
            <a:ext cx="1524952" cy="612640"/>
            <a:chOff x="2647638" y="3880970"/>
            <a:chExt cx="1524952" cy="612640"/>
          </a:xfrm>
        </p:grpSpPr>
        <p:sp>
          <p:nvSpPr>
            <p:cNvPr id="66" name="Right Brace 6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3201643" y="2549569"/>
            <a:ext cx="2454111" cy="568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3231983" y="2599813"/>
            <a:ext cx="2487789" cy="484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37625" y="2353045"/>
            <a:ext cx="284333" cy="35179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52211" y="4515550"/>
            <a:ext cx="1116095" cy="519413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26" y="4417127"/>
            <a:ext cx="521223" cy="280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4505" y="2577349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0" y="2450076"/>
            <a:ext cx="521223" cy="280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/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1929586" y="3532848"/>
            <a:ext cx="1116095" cy="519413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"/>
              <p:cNvSpPr txBox="1"/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01" y="3434425"/>
            <a:ext cx="521223" cy="280082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3249170" y="4535030"/>
            <a:ext cx="2402241" cy="54845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 Box 4"/>
          <p:cNvSpPr txBox="1"/>
          <p:nvPr/>
        </p:nvSpPr>
        <p:spPr>
          <a:xfrm>
            <a:off x="3279509" y="4537302"/>
            <a:ext cx="2624645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85151" y="4355104"/>
            <a:ext cx="284333" cy="351797"/>
          </a:xfrm>
          <a:prstGeom prst="rect">
            <a:avLst/>
          </a:prstGeom>
        </p:spPr>
      </p:pic>
      <p:sp>
        <p:nvSpPr>
          <p:cNvPr id="94" name="Rounded Rectangle 93"/>
          <p:cNvSpPr/>
          <p:nvPr/>
        </p:nvSpPr>
        <p:spPr>
          <a:xfrm>
            <a:off x="3327448" y="5476307"/>
            <a:ext cx="243086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4"/>
              <p:cNvSpPr txBox="1"/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263428" y="5287590"/>
            <a:ext cx="284333" cy="351797"/>
          </a:xfrm>
          <a:prstGeom prst="rect">
            <a:avLst/>
          </a:prstGeom>
          <a:noFill/>
        </p:spPr>
      </p:pic>
      <p:sp>
        <p:nvSpPr>
          <p:cNvPr id="97" name="Text Box 3"/>
          <p:cNvSpPr txBox="1"/>
          <p:nvPr/>
        </p:nvSpPr>
        <p:spPr>
          <a:xfrm>
            <a:off x="602896" y="5448034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993606" y="5494134"/>
            <a:ext cx="1116095" cy="519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1"/>
              <p:cNvSpPr txBox="1"/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1" y="5395711"/>
            <a:ext cx="521223" cy="280082"/>
          </a:xfrm>
          <a:prstGeom prst="rect">
            <a:avLst/>
          </a:prstGeom>
        </p:spPr>
      </p:pic>
      <p:sp>
        <p:nvSpPr>
          <p:cNvPr id="102" name="Right Brace 101"/>
          <p:cNvSpPr/>
          <p:nvPr/>
        </p:nvSpPr>
        <p:spPr>
          <a:xfrm rot="5400000">
            <a:off x="3535207" y="4096226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460173" y="5282177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345190" y="5441198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919149" y="6194030"/>
            <a:ext cx="74254" cy="371270"/>
            <a:chOff x="0" y="0"/>
            <a:chExt cx="53340" cy="266700"/>
          </a:xfrm>
        </p:grpSpPr>
        <p:sp>
          <p:nvSpPr>
            <p:cNvPr id="109" name="Oval 108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42878" y="6194030"/>
            <a:ext cx="74254" cy="371270"/>
            <a:chOff x="0" y="0"/>
            <a:chExt cx="53340" cy="266700"/>
          </a:xfrm>
        </p:grpSpPr>
        <p:sp>
          <p:nvSpPr>
            <p:cNvPr id="113" name="Oval 112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A5E46-1F8A-C49D-719F-123A4AE74E71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910C06A4-5D92-ECF1-9942-314D180E8EC5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D4307C86-FE6E-F649-4CBF-76E0B2BFF74B}"/>
              </a:ext>
            </a:extLst>
          </p:cNvPr>
          <p:cNvSpPr/>
          <p:nvPr/>
        </p:nvSpPr>
        <p:spPr>
          <a:xfrm>
            <a:off x="7485223" y="2891639"/>
            <a:ext cx="3204995" cy="1668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Security: </a:t>
            </a:r>
            <a:r>
              <a:rPr lang="en-US" sz="2400" dirty="0">
                <a:solidFill>
                  <a:schemeClr val="tx1"/>
                </a:solidFill>
              </a:rPr>
              <a:t>Iteratively simulate each function and message pair.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0F2962B4-91C7-0B21-5AA8-E2E11B6254AC}"/>
              </a:ext>
            </a:extLst>
          </p:cNvPr>
          <p:cNvSpPr/>
          <p:nvPr/>
        </p:nvSpPr>
        <p:spPr>
          <a:xfrm>
            <a:off x="1786009" y="2383865"/>
            <a:ext cx="4118145" cy="808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Simulate (hides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’)</a:t>
            </a:r>
          </a:p>
        </p:txBody>
      </p:sp>
      <p:sp>
        <p:nvSpPr>
          <p:cNvPr id="37" name="Rectangle: Rounded Corners 6">
            <a:extLst>
              <a:ext uri="{FF2B5EF4-FFF2-40B4-BE49-F238E27FC236}">
                <a16:creationId xmlns:a16="http://schemas.microsoft.com/office/drawing/2014/main" id="{17BBAA0E-1CEA-B967-0E84-23D0856B415B}"/>
              </a:ext>
            </a:extLst>
          </p:cNvPr>
          <p:cNvSpPr/>
          <p:nvPr/>
        </p:nvSpPr>
        <p:spPr>
          <a:xfrm>
            <a:off x="1768039" y="3419419"/>
            <a:ext cx="4118145" cy="808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Simulate (hides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5D5C7E9B-55DF-4B4A-A716-767464083BEF}"/>
              </a:ext>
            </a:extLst>
          </p:cNvPr>
          <p:cNvSpPr/>
          <p:nvPr/>
        </p:nvSpPr>
        <p:spPr>
          <a:xfrm>
            <a:off x="1778630" y="4408814"/>
            <a:ext cx="4118145" cy="808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Simulate (hides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141126158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2479003" y="5959715"/>
            <a:ext cx="1524952" cy="612640"/>
            <a:chOff x="2647638" y="3880970"/>
            <a:chExt cx="1524952" cy="612640"/>
          </a:xfrm>
        </p:grpSpPr>
        <p:sp>
          <p:nvSpPr>
            <p:cNvPr id="106" name="Right Brace 10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/>
          <p:cNvSpPr/>
          <p:nvPr/>
        </p:nvSpPr>
        <p:spPr>
          <a:xfrm>
            <a:off x="3224895" y="3532848"/>
            <a:ext cx="2430860" cy="5251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/>
              <p:cNvSpPr txBox="1"/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60875" y="3320664"/>
            <a:ext cx="284333" cy="351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Security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596556" y="253431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3162912" y="1802521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91311" y="1810606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75584" y="2087343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67226" y="2272571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00550" y="3273294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87145" y="3437409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/>
          <p:nvPr/>
        </p:nvSpPr>
        <p:spPr>
          <a:xfrm>
            <a:off x="590673" y="3496562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Text Box 3"/>
          <p:cNvSpPr txBox="1"/>
          <p:nvPr/>
        </p:nvSpPr>
        <p:spPr>
          <a:xfrm>
            <a:off x="590672" y="4467879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185151" y="2272571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"/>
          <p:cNvSpPr txBox="1"/>
          <p:nvPr/>
        </p:nvSpPr>
        <p:spPr>
          <a:xfrm>
            <a:off x="6052597" y="3020274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9" name="Text Box 4"/>
          <p:cNvSpPr txBox="1"/>
          <p:nvPr/>
        </p:nvSpPr>
        <p:spPr>
          <a:xfrm>
            <a:off x="6025690" y="5029268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79003" y="4062211"/>
            <a:ext cx="1524952" cy="612640"/>
            <a:chOff x="2647638" y="3880970"/>
            <a:chExt cx="1524952" cy="612640"/>
          </a:xfrm>
        </p:grpSpPr>
        <p:sp>
          <p:nvSpPr>
            <p:cNvPr id="66" name="Right Brace 6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3201643" y="2549569"/>
            <a:ext cx="2454111" cy="568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3231983" y="2599813"/>
            <a:ext cx="2487789" cy="484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37625" y="2353045"/>
            <a:ext cx="284333" cy="35179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52211" y="4515550"/>
            <a:ext cx="1116095" cy="519413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26" y="4417127"/>
            <a:ext cx="521223" cy="280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4505" y="2577349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0" y="2450076"/>
            <a:ext cx="521223" cy="280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/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1929586" y="3532848"/>
            <a:ext cx="1116095" cy="519413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"/>
              <p:cNvSpPr txBox="1"/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01" y="3434425"/>
            <a:ext cx="521223" cy="280082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3249170" y="4535030"/>
            <a:ext cx="2402241" cy="54845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 Box 4"/>
          <p:cNvSpPr txBox="1"/>
          <p:nvPr/>
        </p:nvSpPr>
        <p:spPr>
          <a:xfrm>
            <a:off x="3279509" y="4537302"/>
            <a:ext cx="2624645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85151" y="4355104"/>
            <a:ext cx="284333" cy="351797"/>
          </a:xfrm>
          <a:prstGeom prst="rect">
            <a:avLst/>
          </a:prstGeom>
        </p:spPr>
      </p:pic>
      <p:sp>
        <p:nvSpPr>
          <p:cNvPr id="94" name="Rounded Rectangle 93"/>
          <p:cNvSpPr/>
          <p:nvPr/>
        </p:nvSpPr>
        <p:spPr>
          <a:xfrm>
            <a:off x="3327448" y="5476307"/>
            <a:ext cx="243086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4"/>
              <p:cNvSpPr txBox="1"/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263428" y="5287590"/>
            <a:ext cx="284333" cy="351797"/>
          </a:xfrm>
          <a:prstGeom prst="rect">
            <a:avLst/>
          </a:prstGeom>
          <a:noFill/>
        </p:spPr>
      </p:pic>
      <p:sp>
        <p:nvSpPr>
          <p:cNvPr id="97" name="Text Box 3"/>
          <p:cNvSpPr txBox="1"/>
          <p:nvPr/>
        </p:nvSpPr>
        <p:spPr>
          <a:xfrm>
            <a:off x="602896" y="5448034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993606" y="5494134"/>
            <a:ext cx="1116095" cy="519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1"/>
              <p:cNvSpPr txBox="1"/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1" y="5395711"/>
            <a:ext cx="521223" cy="280082"/>
          </a:xfrm>
          <a:prstGeom prst="rect">
            <a:avLst/>
          </a:prstGeom>
        </p:spPr>
      </p:pic>
      <p:sp>
        <p:nvSpPr>
          <p:cNvPr id="102" name="Right Brace 101"/>
          <p:cNvSpPr/>
          <p:nvPr/>
        </p:nvSpPr>
        <p:spPr>
          <a:xfrm rot="5400000">
            <a:off x="3535207" y="4096226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460173" y="5282177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345190" y="5441198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919149" y="6194030"/>
            <a:ext cx="74254" cy="371270"/>
            <a:chOff x="0" y="0"/>
            <a:chExt cx="53340" cy="266700"/>
          </a:xfrm>
        </p:grpSpPr>
        <p:sp>
          <p:nvSpPr>
            <p:cNvPr id="109" name="Oval 108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42878" y="6194030"/>
            <a:ext cx="74254" cy="371270"/>
            <a:chOff x="0" y="0"/>
            <a:chExt cx="53340" cy="266700"/>
          </a:xfrm>
        </p:grpSpPr>
        <p:sp>
          <p:nvSpPr>
            <p:cNvPr id="113" name="Oval 112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A5E46-1F8A-C49D-719F-123A4AE74E71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910C06A4-5D92-ECF1-9942-314D180E8EC5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D4307C86-FE6E-F649-4CBF-76E0B2BFF74B}"/>
              </a:ext>
            </a:extLst>
          </p:cNvPr>
          <p:cNvSpPr/>
          <p:nvPr/>
        </p:nvSpPr>
        <p:spPr>
          <a:xfrm>
            <a:off x="7485223" y="2891639"/>
            <a:ext cx="3204995" cy="1668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Security: </a:t>
            </a:r>
            <a:r>
              <a:rPr lang="en-US" sz="2400" dirty="0">
                <a:solidFill>
                  <a:schemeClr val="tx1"/>
                </a:solidFill>
              </a:rPr>
              <a:t>Iteratively simulate each function and message pair.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0F2962B4-91C7-0B21-5AA8-E2E11B6254AC}"/>
              </a:ext>
            </a:extLst>
          </p:cNvPr>
          <p:cNvSpPr/>
          <p:nvPr/>
        </p:nvSpPr>
        <p:spPr>
          <a:xfrm>
            <a:off x="1786009" y="2383865"/>
            <a:ext cx="4118145" cy="808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Simulate (hides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’)</a:t>
            </a:r>
          </a:p>
        </p:txBody>
      </p:sp>
      <p:sp>
        <p:nvSpPr>
          <p:cNvPr id="37" name="Rectangle: Rounded Corners 6">
            <a:extLst>
              <a:ext uri="{FF2B5EF4-FFF2-40B4-BE49-F238E27FC236}">
                <a16:creationId xmlns:a16="http://schemas.microsoft.com/office/drawing/2014/main" id="{17BBAA0E-1CEA-B967-0E84-23D0856B415B}"/>
              </a:ext>
            </a:extLst>
          </p:cNvPr>
          <p:cNvSpPr/>
          <p:nvPr/>
        </p:nvSpPr>
        <p:spPr>
          <a:xfrm>
            <a:off x="1768039" y="3419419"/>
            <a:ext cx="4118145" cy="808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Simulate (hides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5D5C7E9B-55DF-4B4A-A716-767464083BEF}"/>
              </a:ext>
            </a:extLst>
          </p:cNvPr>
          <p:cNvSpPr/>
          <p:nvPr/>
        </p:nvSpPr>
        <p:spPr>
          <a:xfrm>
            <a:off x="1778630" y="4408814"/>
            <a:ext cx="4118145" cy="808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Simulate (hides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’)</a:t>
            </a:r>
          </a:p>
        </p:txBody>
      </p:sp>
      <p:sp>
        <p:nvSpPr>
          <p:cNvPr id="39" name="Rectangle: Rounded Corners 6">
            <a:extLst>
              <a:ext uri="{FF2B5EF4-FFF2-40B4-BE49-F238E27FC236}">
                <a16:creationId xmlns:a16="http://schemas.microsoft.com/office/drawing/2014/main" id="{549AB7FE-2406-E15F-48F3-FA77839AA807}"/>
              </a:ext>
            </a:extLst>
          </p:cNvPr>
          <p:cNvSpPr/>
          <p:nvPr/>
        </p:nvSpPr>
        <p:spPr>
          <a:xfrm>
            <a:off x="1793896" y="5373391"/>
            <a:ext cx="4118145" cy="808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Simulate (hides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330742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9668B-9161-EAF3-15B0-434487F5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699D2-FBFE-9A05-B62E-2F31C0519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Two main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Construct a single-key, single-ciphertext, secret-key </a:t>
            </a:r>
            <a:r>
              <a:rPr lang="en-US" dirty="0" err="1"/>
              <a:t>sFE</a:t>
            </a:r>
            <a:r>
              <a:rPr lang="en-US" dirty="0"/>
              <a:t> scheme: One-</a:t>
            </a:r>
            <a:r>
              <a:rPr lang="en-US" dirty="0" err="1"/>
              <a:t>sFE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Bootstrap into a public-key </a:t>
            </a:r>
            <a:r>
              <a:rPr lang="en-US" dirty="0" err="1"/>
              <a:t>sFE</a:t>
            </a:r>
            <a:r>
              <a:rPr lang="en-US" dirty="0"/>
              <a:t> scheme.</a:t>
            </a:r>
          </a:p>
          <a:p>
            <a:pPr lvl="1"/>
            <a:r>
              <a:rPr lang="en-US" dirty="0"/>
              <a:t>Uses techniques similar to [AS16]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72935"/>
            <a:ext cx="485775" cy="5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6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 - Example Use Case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592946" y="2184428"/>
            <a:ext cx="1322967" cy="730861"/>
            <a:chOff x="4918387" y="4854594"/>
            <a:chExt cx="1322967" cy="730861"/>
          </a:xfrm>
        </p:grpSpPr>
        <p:sp>
          <p:nvSpPr>
            <p:cNvPr id="65" name="Rectangle: Rounded Corners 55">
              <a:extLst>
                <a:ext uri="{FF2B5EF4-FFF2-40B4-BE49-F238E27FC236}">
                  <a16:creationId xmlns:a16="http://schemas.microsoft.com/office/drawing/2014/main" id="{8C952A27-9DBF-4289-9CCC-FF02DE2E5F16}"/>
                </a:ext>
              </a:extLst>
            </p:cNvPr>
            <p:cNvSpPr/>
            <p:nvPr/>
          </p:nvSpPr>
          <p:spPr>
            <a:xfrm>
              <a:off x="4918387" y="4854594"/>
              <a:ext cx="1322967" cy="730861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5273CC7-26E4-4F01-9EED-3F0714B7D60F}"/>
                </a:ext>
              </a:extLst>
            </p:cNvPr>
            <p:cNvGrpSpPr/>
            <p:nvPr/>
          </p:nvGrpSpPr>
          <p:grpSpPr>
            <a:xfrm>
              <a:off x="5000885" y="4923585"/>
              <a:ext cx="1184841" cy="593179"/>
              <a:chOff x="2623290" y="4549553"/>
              <a:chExt cx="1347818" cy="65966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1C63107-0EF1-4A95-8BCE-37D376E097DB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1DE6447C-B96A-421E-B2D1-752D181D6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77B3B50E-4531-4E7D-ACCD-8ECFA124F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86DEDB-9A32-4E37-B0A0-77C7F310A4B3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</p:grpSp>
      </p:grpSp>
      <p:sp>
        <p:nvSpPr>
          <p:cNvPr id="78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1964868" y="2223651"/>
            <a:ext cx="994239" cy="652416"/>
          </a:xfrm>
          <a:prstGeom prst="roundRect">
            <a:avLst/>
          </a:prstGeom>
          <a:solidFill>
            <a:srgbClr val="E5F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708025" y="1617005"/>
            <a:ext cx="753962" cy="932854"/>
          </a:xfrm>
          <a:prstGeom prst="rect">
            <a:avLst/>
          </a:prstGeom>
        </p:spPr>
      </p:pic>
      <p:sp>
        <p:nvSpPr>
          <p:cNvPr id="8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604508" y="2990514"/>
            <a:ext cx="4192673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Medical data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6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7617307" y="2981483"/>
            <a:ext cx="3457597" cy="21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learning algorithm for predicting cancer.</a:t>
            </a: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34" y="1611087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" y="154051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569842" y="990243"/>
            <a:ext cx="1091687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Alice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650430" y="1094399"/>
            <a:ext cx="1784562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D767871-AA57-6A33-3C83-9C713A98E1E8}"/>
              </a:ext>
            </a:extLst>
          </p:cNvPr>
          <p:cNvSpPr/>
          <p:nvPr/>
        </p:nvSpPr>
        <p:spPr>
          <a:xfrm>
            <a:off x="967619" y="3867487"/>
            <a:ext cx="3439272" cy="17605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Alice wants Bob to run the machine learning algorithm but must uphold patient privacy.</a:t>
            </a:r>
            <a:endParaRPr lang="el-GR" sz="2400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92414" y="886492"/>
            <a:ext cx="1450465" cy="1277987"/>
            <a:chOff x="6392846" y="2060954"/>
            <a:chExt cx="1450465" cy="127798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9F521B6-9082-4466-AEC0-D9652A66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03930">
              <a:off x="6647559" y="2448837"/>
              <a:ext cx="822095" cy="822095"/>
            </a:xfrm>
            <a:prstGeom prst="rect">
              <a:avLst/>
            </a:prstGeom>
          </p:spPr>
        </p:pic>
        <p:sp>
          <p:nvSpPr>
            <p:cNvPr id="24" name="Authority">
              <a:extLst>
                <a:ext uri="{FF2B5EF4-FFF2-40B4-BE49-F238E27FC236}">
                  <a16:creationId xmlns:a16="http://schemas.microsoft.com/office/drawing/2014/main" id="{E9E5E760-750E-496D-8FEE-668DFB90742B}"/>
                </a:ext>
              </a:extLst>
            </p:cNvPr>
            <p:cNvSpPr txBox="1"/>
            <p:nvPr/>
          </p:nvSpPr>
          <p:spPr>
            <a:xfrm>
              <a:off x="6392846" y="2060954"/>
              <a:ext cx="145046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MPK</a:t>
              </a:r>
              <a:endParaRPr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Rectangle: Rounded Corners 20">
              <a:extLst>
                <a:ext uri="{FF2B5EF4-FFF2-40B4-BE49-F238E27FC236}">
                  <a16:creationId xmlns:a16="http://schemas.microsoft.com/office/drawing/2014/main" id="{9B9BE8B7-9D31-4A97-8C18-C78B11E463FF}"/>
                </a:ext>
              </a:extLst>
            </p:cNvPr>
            <p:cNvSpPr/>
            <p:nvPr/>
          </p:nvSpPr>
          <p:spPr>
            <a:xfrm>
              <a:off x="6681076" y="2094739"/>
              <a:ext cx="863016" cy="1244202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395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 - Example Use Case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592946" y="2184428"/>
            <a:ext cx="1322967" cy="730861"/>
            <a:chOff x="4918387" y="4854594"/>
            <a:chExt cx="1322967" cy="730861"/>
          </a:xfrm>
        </p:grpSpPr>
        <p:sp>
          <p:nvSpPr>
            <p:cNvPr id="65" name="Rectangle: Rounded Corners 55">
              <a:extLst>
                <a:ext uri="{FF2B5EF4-FFF2-40B4-BE49-F238E27FC236}">
                  <a16:creationId xmlns:a16="http://schemas.microsoft.com/office/drawing/2014/main" id="{8C952A27-9DBF-4289-9CCC-FF02DE2E5F16}"/>
                </a:ext>
              </a:extLst>
            </p:cNvPr>
            <p:cNvSpPr/>
            <p:nvPr/>
          </p:nvSpPr>
          <p:spPr>
            <a:xfrm>
              <a:off x="4918387" y="4854594"/>
              <a:ext cx="1322967" cy="730861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5273CC7-26E4-4F01-9EED-3F0714B7D60F}"/>
                </a:ext>
              </a:extLst>
            </p:cNvPr>
            <p:cNvGrpSpPr/>
            <p:nvPr/>
          </p:nvGrpSpPr>
          <p:grpSpPr>
            <a:xfrm>
              <a:off x="5000885" y="4923585"/>
              <a:ext cx="1184841" cy="593179"/>
              <a:chOff x="2623290" y="4549553"/>
              <a:chExt cx="1347818" cy="65966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1C63107-0EF1-4A95-8BCE-37D376E097DB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1DE6447C-B96A-421E-B2D1-752D181D6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77B3B50E-4531-4E7D-ACCD-8ECFA124F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86DEDB-9A32-4E37-B0A0-77C7F310A4B3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</p:grpSp>
      </p:grpSp>
      <p:sp>
        <p:nvSpPr>
          <p:cNvPr id="78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1964868" y="2223651"/>
            <a:ext cx="994239" cy="652416"/>
          </a:xfrm>
          <a:prstGeom prst="roundRect">
            <a:avLst/>
          </a:prstGeom>
          <a:solidFill>
            <a:srgbClr val="E5F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708025" y="1617005"/>
            <a:ext cx="753962" cy="932854"/>
          </a:xfrm>
          <a:prstGeom prst="rect">
            <a:avLst/>
          </a:prstGeom>
        </p:spPr>
      </p:pic>
      <p:sp>
        <p:nvSpPr>
          <p:cNvPr id="8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604508" y="2990514"/>
            <a:ext cx="4192673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Medical data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6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7617307" y="2981483"/>
            <a:ext cx="3457597" cy="21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learning algorithm for predicting cancer.</a:t>
            </a: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34" y="1611087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" y="154051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569842" y="990243"/>
            <a:ext cx="1091687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Alice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650430" y="1094399"/>
            <a:ext cx="1784562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D767871-AA57-6A33-3C83-9C713A98E1E8}"/>
              </a:ext>
            </a:extLst>
          </p:cNvPr>
          <p:cNvSpPr/>
          <p:nvPr/>
        </p:nvSpPr>
        <p:spPr>
          <a:xfrm>
            <a:off x="967619" y="3867487"/>
            <a:ext cx="3439272" cy="17605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Alice wants Bob to run the machine learning algorithm but must uphold patient privacy.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41A1DA5-9EAD-AAF7-6B11-7D747513E932}"/>
              </a:ext>
            </a:extLst>
          </p:cNvPr>
          <p:cNvSpPr/>
          <p:nvPr/>
        </p:nvSpPr>
        <p:spPr>
          <a:xfrm>
            <a:off x="3377129" y="2322706"/>
            <a:ext cx="4718697" cy="491134"/>
          </a:xfrm>
          <a:prstGeom prst="rightArrow">
            <a:avLst>
              <a:gd name="adj1" fmla="val 243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292414" y="886492"/>
            <a:ext cx="1450465" cy="1277987"/>
            <a:chOff x="6392846" y="2060954"/>
            <a:chExt cx="1450465" cy="127798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9F521B6-9082-4466-AEC0-D9652A66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03930">
              <a:off x="6647559" y="2448837"/>
              <a:ext cx="822095" cy="822095"/>
            </a:xfrm>
            <a:prstGeom prst="rect">
              <a:avLst/>
            </a:prstGeom>
          </p:spPr>
        </p:pic>
        <p:sp>
          <p:nvSpPr>
            <p:cNvPr id="24" name="Authority">
              <a:extLst>
                <a:ext uri="{FF2B5EF4-FFF2-40B4-BE49-F238E27FC236}">
                  <a16:creationId xmlns:a16="http://schemas.microsoft.com/office/drawing/2014/main" id="{E9E5E760-750E-496D-8FEE-668DFB90742B}"/>
                </a:ext>
              </a:extLst>
            </p:cNvPr>
            <p:cNvSpPr txBox="1"/>
            <p:nvPr/>
          </p:nvSpPr>
          <p:spPr>
            <a:xfrm>
              <a:off x="6392846" y="2060954"/>
              <a:ext cx="145046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MPK</a:t>
              </a:r>
              <a:endParaRPr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Rectangle: Rounded Corners 20">
              <a:extLst>
                <a:ext uri="{FF2B5EF4-FFF2-40B4-BE49-F238E27FC236}">
                  <a16:creationId xmlns:a16="http://schemas.microsoft.com/office/drawing/2014/main" id="{9B9BE8B7-9D31-4A97-8C18-C78B11E463FF}"/>
                </a:ext>
              </a:extLst>
            </p:cNvPr>
            <p:cNvSpPr/>
            <p:nvPr/>
          </p:nvSpPr>
          <p:spPr>
            <a:xfrm>
              <a:off x="6681076" y="2094739"/>
              <a:ext cx="863016" cy="1244202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333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 - Example Use Case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592946" y="2184428"/>
            <a:ext cx="1322967" cy="730861"/>
            <a:chOff x="4918387" y="4854594"/>
            <a:chExt cx="1322967" cy="730861"/>
          </a:xfrm>
        </p:grpSpPr>
        <p:sp>
          <p:nvSpPr>
            <p:cNvPr id="65" name="Rectangle: Rounded Corners 55">
              <a:extLst>
                <a:ext uri="{FF2B5EF4-FFF2-40B4-BE49-F238E27FC236}">
                  <a16:creationId xmlns:a16="http://schemas.microsoft.com/office/drawing/2014/main" id="{8C952A27-9DBF-4289-9CCC-FF02DE2E5F16}"/>
                </a:ext>
              </a:extLst>
            </p:cNvPr>
            <p:cNvSpPr/>
            <p:nvPr/>
          </p:nvSpPr>
          <p:spPr>
            <a:xfrm>
              <a:off x="4918387" y="4854594"/>
              <a:ext cx="1322967" cy="730861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5273CC7-26E4-4F01-9EED-3F0714B7D60F}"/>
                </a:ext>
              </a:extLst>
            </p:cNvPr>
            <p:cNvGrpSpPr/>
            <p:nvPr/>
          </p:nvGrpSpPr>
          <p:grpSpPr>
            <a:xfrm>
              <a:off x="5000885" y="4923585"/>
              <a:ext cx="1184841" cy="593179"/>
              <a:chOff x="2623290" y="4549553"/>
              <a:chExt cx="1347818" cy="65966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1C63107-0EF1-4A95-8BCE-37D376E097DB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1DE6447C-B96A-421E-B2D1-752D181D6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77B3B50E-4531-4E7D-ACCD-8ECFA124F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86DEDB-9A32-4E37-B0A0-77C7F310A4B3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</p:grpSp>
      </p:grpSp>
      <p:sp>
        <p:nvSpPr>
          <p:cNvPr id="8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604508" y="2990514"/>
            <a:ext cx="4192673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Medical data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6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7617307" y="2981483"/>
            <a:ext cx="3457597" cy="21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learning algorithm for predicting cancer.</a:t>
            </a: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34" y="1611087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" y="154051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569842" y="990243"/>
            <a:ext cx="1091687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Alice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650430" y="1094399"/>
            <a:ext cx="1784562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D767871-AA57-6A33-3C83-9C713A98E1E8}"/>
              </a:ext>
            </a:extLst>
          </p:cNvPr>
          <p:cNvSpPr/>
          <p:nvPr/>
        </p:nvSpPr>
        <p:spPr>
          <a:xfrm>
            <a:off x="967619" y="3867487"/>
            <a:ext cx="3439272" cy="17605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Alice wants Bob to run the machine learning algorithm but must uphold patient privacy.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3BA6E631-ED24-D014-7D03-4D4E53A80780}"/>
              </a:ext>
            </a:extLst>
          </p:cNvPr>
          <p:cNvSpPr/>
          <p:nvPr/>
        </p:nvSpPr>
        <p:spPr>
          <a:xfrm>
            <a:off x="7785109" y="4609541"/>
            <a:ext cx="3439272" cy="950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Bob learns f(x).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x is otherwise hidden.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8722355" y="1442448"/>
            <a:ext cx="994239" cy="652416"/>
          </a:xfrm>
          <a:prstGeom prst="roundRect">
            <a:avLst/>
          </a:prstGeom>
          <a:solidFill>
            <a:srgbClr val="E5F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8465512" y="835802"/>
            <a:ext cx="753962" cy="9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60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 - Example Use Case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592946" y="2184428"/>
            <a:ext cx="1322967" cy="730861"/>
            <a:chOff x="4918387" y="4854594"/>
            <a:chExt cx="1322967" cy="730861"/>
          </a:xfrm>
        </p:grpSpPr>
        <p:sp>
          <p:nvSpPr>
            <p:cNvPr id="65" name="Rectangle: Rounded Corners 55">
              <a:extLst>
                <a:ext uri="{FF2B5EF4-FFF2-40B4-BE49-F238E27FC236}">
                  <a16:creationId xmlns:a16="http://schemas.microsoft.com/office/drawing/2014/main" id="{8C952A27-9DBF-4289-9CCC-FF02DE2E5F16}"/>
                </a:ext>
              </a:extLst>
            </p:cNvPr>
            <p:cNvSpPr/>
            <p:nvPr/>
          </p:nvSpPr>
          <p:spPr>
            <a:xfrm>
              <a:off x="4918387" y="4854594"/>
              <a:ext cx="1322967" cy="730861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5273CC7-26E4-4F01-9EED-3F0714B7D60F}"/>
                </a:ext>
              </a:extLst>
            </p:cNvPr>
            <p:cNvGrpSpPr/>
            <p:nvPr/>
          </p:nvGrpSpPr>
          <p:grpSpPr>
            <a:xfrm>
              <a:off x="5000885" y="4923585"/>
              <a:ext cx="1184841" cy="593179"/>
              <a:chOff x="2623290" y="4549553"/>
              <a:chExt cx="1347818" cy="65966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1C63107-0EF1-4A95-8BCE-37D376E097DB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1DE6447C-B96A-421E-B2D1-752D181D6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77B3B50E-4531-4E7D-ACCD-8ECFA124F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86DEDB-9A32-4E37-B0A0-77C7F310A4B3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</p:grpSp>
      </p:grpSp>
      <p:sp>
        <p:nvSpPr>
          <p:cNvPr id="8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604508" y="2990514"/>
            <a:ext cx="4192673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Medical data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6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7617307" y="2981483"/>
            <a:ext cx="3457597" cy="21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learning algorithm for predicting cancer.</a:t>
            </a: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34" y="1611087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" y="154051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569842" y="990243"/>
            <a:ext cx="1091687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Alice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650430" y="1094399"/>
            <a:ext cx="1784562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1964868" y="2223651"/>
            <a:ext cx="994239" cy="652416"/>
          </a:xfrm>
          <a:prstGeom prst="roundRect">
            <a:avLst/>
          </a:prstGeom>
          <a:solidFill>
            <a:srgbClr val="E5F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708025" y="1617005"/>
            <a:ext cx="753962" cy="9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23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 - Example Use Case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592946" y="2184428"/>
            <a:ext cx="1322967" cy="730861"/>
            <a:chOff x="4918387" y="4854594"/>
            <a:chExt cx="1322967" cy="730861"/>
          </a:xfrm>
        </p:grpSpPr>
        <p:sp>
          <p:nvSpPr>
            <p:cNvPr id="65" name="Rectangle: Rounded Corners 55">
              <a:extLst>
                <a:ext uri="{FF2B5EF4-FFF2-40B4-BE49-F238E27FC236}">
                  <a16:creationId xmlns:a16="http://schemas.microsoft.com/office/drawing/2014/main" id="{8C952A27-9DBF-4289-9CCC-FF02DE2E5F16}"/>
                </a:ext>
              </a:extLst>
            </p:cNvPr>
            <p:cNvSpPr/>
            <p:nvPr/>
          </p:nvSpPr>
          <p:spPr>
            <a:xfrm>
              <a:off x="4918387" y="4854594"/>
              <a:ext cx="1322967" cy="730861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5273CC7-26E4-4F01-9EED-3F0714B7D60F}"/>
                </a:ext>
              </a:extLst>
            </p:cNvPr>
            <p:cNvGrpSpPr/>
            <p:nvPr/>
          </p:nvGrpSpPr>
          <p:grpSpPr>
            <a:xfrm>
              <a:off x="5000885" y="4923585"/>
              <a:ext cx="1184841" cy="593179"/>
              <a:chOff x="2623290" y="4549553"/>
              <a:chExt cx="1347818" cy="65966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1C63107-0EF1-4A95-8BCE-37D376E097DB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1DE6447C-B96A-421E-B2D1-752D181D6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77B3B50E-4531-4E7D-ACCD-8ECFA124F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86DEDB-9A32-4E37-B0A0-77C7F310A4B3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</p:grpSp>
      </p:grpSp>
      <p:sp>
        <p:nvSpPr>
          <p:cNvPr id="78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1964868" y="2223651"/>
            <a:ext cx="994239" cy="652416"/>
          </a:xfrm>
          <a:prstGeom prst="roundRect">
            <a:avLst/>
          </a:prstGeom>
          <a:solidFill>
            <a:srgbClr val="E5F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708025" y="1617005"/>
            <a:ext cx="753962" cy="932854"/>
          </a:xfrm>
          <a:prstGeom prst="rect">
            <a:avLst/>
          </a:prstGeom>
        </p:spPr>
      </p:pic>
      <p:sp>
        <p:nvSpPr>
          <p:cNvPr id="8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604508" y="2990514"/>
            <a:ext cx="4192673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Medical data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5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7617307" y="2981483"/>
            <a:ext cx="3457597" cy="21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learning algorithm for predicting cancer.</a:t>
            </a: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3888587" y="1690688"/>
            <a:ext cx="3728720" cy="1980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5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297431" y="1806642"/>
            <a:ext cx="2999500" cy="2349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 requires the entire data set to be known at encryption time.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" y="154051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34" y="1611087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569842" y="990243"/>
            <a:ext cx="1091687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Alice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650430" y="1094399"/>
            <a:ext cx="1784562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68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 - Example Use Case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592946" y="2184428"/>
            <a:ext cx="1322967" cy="730861"/>
            <a:chOff x="4918387" y="4854594"/>
            <a:chExt cx="1322967" cy="730861"/>
          </a:xfrm>
        </p:grpSpPr>
        <p:sp>
          <p:nvSpPr>
            <p:cNvPr id="65" name="Rectangle: Rounded Corners 55">
              <a:extLst>
                <a:ext uri="{FF2B5EF4-FFF2-40B4-BE49-F238E27FC236}">
                  <a16:creationId xmlns:a16="http://schemas.microsoft.com/office/drawing/2014/main" id="{8C952A27-9DBF-4289-9CCC-FF02DE2E5F16}"/>
                </a:ext>
              </a:extLst>
            </p:cNvPr>
            <p:cNvSpPr/>
            <p:nvPr/>
          </p:nvSpPr>
          <p:spPr>
            <a:xfrm>
              <a:off x="4918387" y="4854594"/>
              <a:ext cx="1322967" cy="730861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5273CC7-26E4-4F01-9EED-3F0714B7D60F}"/>
                </a:ext>
              </a:extLst>
            </p:cNvPr>
            <p:cNvGrpSpPr/>
            <p:nvPr/>
          </p:nvGrpSpPr>
          <p:grpSpPr>
            <a:xfrm>
              <a:off x="5000885" y="4923585"/>
              <a:ext cx="1184841" cy="593179"/>
              <a:chOff x="2623290" y="4549553"/>
              <a:chExt cx="1347818" cy="65966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1C63107-0EF1-4A95-8BCE-37D376E097DB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1DE6447C-B96A-421E-B2D1-752D181D6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77B3B50E-4531-4E7D-ACCD-8ECFA124F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86DEDB-9A32-4E37-B0A0-77C7F310A4B3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</p:grpSp>
      </p:grpSp>
      <p:sp>
        <p:nvSpPr>
          <p:cNvPr id="78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1964868" y="2223651"/>
            <a:ext cx="994239" cy="652416"/>
          </a:xfrm>
          <a:prstGeom prst="roundRect">
            <a:avLst/>
          </a:prstGeom>
          <a:solidFill>
            <a:srgbClr val="E5F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708025" y="1617005"/>
            <a:ext cx="753962" cy="932854"/>
          </a:xfrm>
          <a:prstGeom prst="rect">
            <a:avLst/>
          </a:prstGeom>
        </p:spPr>
      </p:pic>
      <p:sp>
        <p:nvSpPr>
          <p:cNvPr id="8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604508" y="2990514"/>
            <a:ext cx="4192673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Medical data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3888587" y="1690688"/>
            <a:ext cx="3728720" cy="1980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5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297431" y="1806642"/>
            <a:ext cx="2999500" cy="2349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 requires the entire data set to be known at encryption time.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868877" y="4286959"/>
            <a:ext cx="4395877" cy="2373560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7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53448" y="4512940"/>
            <a:ext cx="4026733" cy="191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Data set may be large.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Data might be in an ongoing process of being generated.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Data might not be concurrently available.</a:t>
            </a:r>
          </a:p>
        </p:txBody>
      </p:sp>
      <p:sp>
        <p:nvSpPr>
          <p:cNvPr id="7" name="Down Arrow 6"/>
          <p:cNvSpPr/>
          <p:nvPr/>
        </p:nvSpPr>
        <p:spPr>
          <a:xfrm rot="10800000">
            <a:off x="2213412" y="3716420"/>
            <a:ext cx="491705" cy="561144"/>
          </a:xfrm>
          <a:prstGeom prst="downArrow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7617307" y="2981483"/>
            <a:ext cx="3457597" cy="21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learning algorithm for predicting cancer.</a:t>
            </a: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" y="154051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34" y="1611087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569842" y="990243"/>
            <a:ext cx="1091687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Alice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650430" y="1094399"/>
            <a:ext cx="1784562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69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 - Example Use Case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592946" y="2184428"/>
            <a:ext cx="1322967" cy="730861"/>
            <a:chOff x="4918387" y="4854594"/>
            <a:chExt cx="1322967" cy="730861"/>
          </a:xfrm>
        </p:grpSpPr>
        <p:sp>
          <p:nvSpPr>
            <p:cNvPr id="65" name="Rectangle: Rounded Corners 55">
              <a:extLst>
                <a:ext uri="{FF2B5EF4-FFF2-40B4-BE49-F238E27FC236}">
                  <a16:creationId xmlns:a16="http://schemas.microsoft.com/office/drawing/2014/main" id="{8C952A27-9DBF-4289-9CCC-FF02DE2E5F16}"/>
                </a:ext>
              </a:extLst>
            </p:cNvPr>
            <p:cNvSpPr/>
            <p:nvPr/>
          </p:nvSpPr>
          <p:spPr>
            <a:xfrm>
              <a:off x="4918387" y="4854594"/>
              <a:ext cx="1322967" cy="730861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5273CC7-26E4-4F01-9EED-3F0714B7D60F}"/>
                </a:ext>
              </a:extLst>
            </p:cNvPr>
            <p:cNvGrpSpPr/>
            <p:nvPr/>
          </p:nvGrpSpPr>
          <p:grpSpPr>
            <a:xfrm>
              <a:off x="5000885" y="4923585"/>
              <a:ext cx="1184841" cy="593179"/>
              <a:chOff x="2623290" y="4549553"/>
              <a:chExt cx="1347818" cy="65966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1C63107-0EF1-4A95-8BCE-37D376E097DB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1DE6447C-B96A-421E-B2D1-752D181D6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77B3B50E-4531-4E7D-ACCD-8ECFA124F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86DEDB-9A32-4E37-B0A0-77C7F310A4B3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</p:grpSp>
      </p:grpSp>
      <p:sp>
        <p:nvSpPr>
          <p:cNvPr id="78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1964868" y="2223651"/>
            <a:ext cx="994239" cy="652416"/>
          </a:xfrm>
          <a:prstGeom prst="roundRect">
            <a:avLst/>
          </a:prstGeom>
          <a:solidFill>
            <a:srgbClr val="E5F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708025" y="1617005"/>
            <a:ext cx="753962" cy="932854"/>
          </a:xfrm>
          <a:prstGeom prst="rect">
            <a:avLst/>
          </a:prstGeom>
        </p:spPr>
      </p:pic>
      <p:sp>
        <p:nvSpPr>
          <p:cNvPr id="8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604508" y="2990514"/>
            <a:ext cx="4192673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Medical data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3888587" y="1690688"/>
            <a:ext cx="3728720" cy="1980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5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297431" y="1806642"/>
            <a:ext cx="2999500" cy="2349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 requires the entire data set to be known at encryption time.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868877" y="4286959"/>
            <a:ext cx="4395877" cy="2373560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2213412" y="3716420"/>
            <a:ext cx="491705" cy="561144"/>
          </a:xfrm>
          <a:prstGeom prst="downArrow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6512943" y="4996620"/>
            <a:ext cx="5391510" cy="1542317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Must have resources to compute on entire data set at once.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Cannot easily add new training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 partial results.</a:t>
            </a:r>
          </a:p>
        </p:txBody>
      </p:sp>
      <p:sp>
        <p:nvSpPr>
          <p:cNvPr id="20" name="Down Arrow 19"/>
          <p:cNvSpPr/>
          <p:nvPr/>
        </p:nvSpPr>
        <p:spPr>
          <a:xfrm rot="10800000">
            <a:off x="9107968" y="4435476"/>
            <a:ext cx="491705" cy="561144"/>
          </a:xfrm>
          <a:prstGeom prst="downArrow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7617307" y="2981483"/>
            <a:ext cx="3457597" cy="21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learning algorithm for predicting cancer.</a:t>
            </a: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5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" y="154051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34" y="1611087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650430" y="1094399"/>
            <a:ext cx="1784562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569842" y="990243"/>
            <a:ext cx="1091687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Alice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53448" y="4512940"/>
            <a:ext cx="4026733" cy="191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Data set may be large.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Data might be in an ongoing process of being generated.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Data might not be concurrently available.</a:t>
            </a:r>
          </a:p>
        </p:txBody>
      </p:sp>
    </p:spTree>
    <p:extLst>
      <p:ext uri="{BB962C8B-B14F-4D97-AF65-F5344CB8AC3E}">
        <p14:creationId xmlns:p14="http://schemas.microsoft.com/office/powerpoint/2010/main" val="777485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 - Example Use Case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592946" y="2184428"/>
            <a:ext cx="1322967" cy="730861"/>
            <a:chOff x="4918387" y="4854594"/>
            <a:chExt cx="1322967" cy="730861"/>
          </a:xfrm>
        </p:grpSpPr>
        <p:sp>
          <p:nvSpPr>
            <p:cNvPr id="65" name="Rectangle: Rounded Corners 55">
              <a:extLst>
                <a:ext uri="{FF2B5EF4-FFF2-40B4-BE49-F238E27FC236}">
                  <a16:creationId xmlns:a16="http://schemas.microsoft.com/office/drawing/2014/main" id="{8C952A27-9DBF-4289-9CCC-FF02DE2E5F16}"/>
                </a:ext>
              </a:extLst>
            </p:cNvPr>
            <p:cNvSpPr/>
            <p:nvPr/>
          </p:nvSpPr>
          <p:spPr>
            <a:xfrm>
              <a:off x="4918387" y="4854594"/>
              <a:ext cx="1322967" cy="730861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5273CC7-26E4-4F01-9EED-3F0714B7D60F}"/>
                </a:ext>
              </a:extLst>
            </p:cNvPr>
            <p:cNvGrpSpPr/>
            <p:nvPr/>
          </p:nvGrpSpPr>
          <p:grpSpPr>
            <a:xfrm>
              <a:off x="5000885" y="4923585"/>
              <a:ext cx="1184841" cy="593179"/>
              <a:chOff x="2623290" y="4549553"/>
              <a:chExt cx="1347818" cy="65966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1C63107-0EF1-4A95-8BCE-37D376E097DB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1DE6447C-B96A-421E-B2D1-752D181D6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77B3B50E-4531-4E7D-ACCD-8ECFA124F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86DEDB-9A32-4E37-B0A0-77C7F310A4B3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</p:grpSp>
      </p:grpSp>
      <p:sp>
        <p:nvSpPr>
          <p:cNvPr id="78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1964868" y="2223651"/>
            <a:ext cx="994239" cy="652416"/>
          </a:xfrm>
          <a:prstGeom prst="roundRect">
            <a:avLst/>
          </a:prstGeom>
          <a:solidFill>
            <a:srgbClr val="E5F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708025" y="1617005"/>
            <a:ext cx="753962" cy="932854"/>
          </a:xfrm>
          <a:prstGeom prst="rect">
            <a:avLst/>
          </a:prstGeom>
        </p:spPr>
      </p:pic>
      <p:sp>
        <p:nvSpPr>
          <p:cNvPr id="8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604508" y="2990514"/>
            <a:ext cx="4192673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Medical data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3888587" y="1690688"/>
            <a:ext cx="3728720" cy="1980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5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297431" y="1806642"/>
            <a:ext cx="2999500" cy="2349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 requires the entire data set to be known at encryption time.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868877" y="4286959"/>
            <a:ext cx="4395877" cy="2373560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2213412" y="3716420"/>
            <a:ext cx="491705" cy="561144"/>
          </a:xfrm>
          <a:prstGeom prst="downArrow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6512943" y="4996620"/>
            <a:ext cx="5391510" cy="1542317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Must have resources to compute on entire data set at once.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Cannot easily add new training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 partial results.</a:t>
            </a:r>
          </a:p>
        </p:txBody>
      </p:sp>
      <p:sp>
        <p:nvSpPr>
          <p:cNvPr id="20" name="Down Arrow 19"/>
          <p:cNvSpPr/>
          <p:nvPr/>
        </p:nvSpPr>
        <p:spPr>
          <a:xfrm rot="10800000">
            <a:off x="9107968" y="4435476"/>
            <a:ext cx="491705" cy="561144"/>
          </a:xfrm>
          <a:prstGeom prst="downArrow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7617307" y="2981483"/>
            <a:ext cx="3457597" cy="21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learning algorithm for predicting cancer.</a:t>
            </a: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5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" y="154051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34" y="1611087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650430" y="1094399"/>
            <a:ext cx="1784562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569842" y="990243"/>
            <a:ext cx="1091687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Alice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53448" y="4512940"/>
            <a:ext cx="4026733" cy="191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Data set may be large.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Data might be in an ongoing process of being generated.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Data might not be concurrently available.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F92813F-3C0D-99C6-6610-4276C5736E0D}"/>
              </a:ext>
            </a:extLst>
          </p:cNvPr>
          <p:cNvSpPr/>
          <p:nvPr/>
        </p:nvSpPr>
        <p:spPr>
          <a:xfrm>
            <a:off x="3888587" y="3785504"/>
            <a:ext cx="3728720" cy="19803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Goal: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Build FE for iterative computation on data streams.</a:t>
            </a:r>
            <a:endParaRPr lang="el-GR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91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streaming function with state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input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and output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is a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blipFill>
                <a:blip r:embed="rId3"/>
                <a:stretch>
                  <a:fillRect l="-98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5081162" y="3577712"/>
            <a:ext cx="964454" cy="9038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5177791" y="2660932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5435887" y="3211982"/>
            <a:ext cx="253696" cy="371838"/>
          </a:xfrm>
          <a:prstGeom prst="downArrow">
            <a:avLst>
              <a:gd name="adj1" fmla="val 18711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6045616" y="3978706"/>
            <a:ext cx="1055434" cy="161217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5191653" y="465693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5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5945177" y="3357543"/>
            <a:ext cx="1155873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st</a:t>
            </a:r>
            <a:r>
              <a:rPr lang="en-US" sz="3600" baseline="-25000" dirty="0">
                <a:solidFill>
                  <a:schemeClr val="tx1"/>
                </a:solidFill>
              </a:rPr>
              <a:t>out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5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3790228" y="3372132"/>
            <a:ext cx="138631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st</a:t>
            </a:r>
            <a:r>
              <a:rPr lang="en-US" sz="3600" baseline="-25000" dirty="0" err="1">
                <a:solidFill>
                  <a:schemeClr val="tx1"/>
                </a:solidFill>
              </a:rPr>
              <a:t>in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5435887" y="4490069"/>
            <a:ext cx="253696" cy="371838"/>
          </a:xfrm>
          <a:prstGeom prst="downArrow">
            <a:avLst>
              <a:gd name="adj1" fmla="val 18711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4005625" y="3978706"/>
            <a:ext cx="1055434" cy="161217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0732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316010" y="1808237"/>
            <a:ext cx="3588401" cy="16689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Functional Encryption (FE)</a:t>
            </a:r>
          </a:p>
        </p:txBody>
      </p:sp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50" y="2027169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F5E0E9-B072-40F2-9D5A-1AA075F5E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311">
            <a:off x="5264646" y="1610756"/>
            <a:ext cx="1001204" cy="620746"/>
          </a:xfrm>
          <a:prstGeom prst="rect">
            <a:avLst/>
          </a:prstGeom>
        </p:spPr>
      </p:pic>
      <p:sp>
        <p:nvSpPr>
          <p:cNvPr id="42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3952431" y="2283067"/>
            <a:ext cx="145046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  <a:latin typeface="+mn-lt"/>
              </a:rPr>
              <a:t>Authority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92846" y="2060954"/>
            <a:ext cx="1450465" cy="1277987"/>
            <a:chOff x="6392846" y="2060954"/>
            <a:chExt cx="1450465" cy="1277987"/>
          </a:xfrm>
        </p:grpSpPr>
        <p:sp>
          <p:nvSpPr>
            <p:cNvPr id="44" name="Authority">
              <a:extLst>
                <a:ext uri="{FF2B5EF4-FFF2-40B4-BE49-F238E27FC236}">
                  <a16:creationId xmlns:a16="http://schemas.microsoft.com/office/drawing/2014/main" id="{E9E5E760-750E-496D-8FEE-668DFB90742B}"/>
                </a:ext>
              </a:extLst>
            </p:cNvPr>
            <p:cNvSpPr txBox="1"/>
            <p:nvPr/>
          </p:nvSpPr>
          <p:spPr>
            <a:xfrm>
              <a:off x="6392846" y="2060954"/>
              <a:ext cx="145046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MSK</a:t>
              </a:r>
              <a:endParaRPr sz="24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647559" y="2094739"/>
              <a:ext cx="896533" cy="1244202"/>
              <a:chOff x="6647559" y="2094739"/>
              <a:chExt cx="896533" cy="124420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9F521B6-9082-4466-AEC0-D9652A66B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6647559" y="2448837"/>
                <a:ext cx="822095" cy="822095"/>
              </a:xfrm>
              <a:prstGeom prst="rect">
                <a:avLst/>
              </a:prstGeom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B9BE8B7-9D31-4A97-8C18-C78B11E463FF}"/>
                  </a:ext>
                </a:extLst>
              </p:cNvPr>
              <p:cNvSpPr/>
              <p:nvPr/>
            </p:nvSpPr>
            <p:spPr>
              <a:xfrm>
                <a:off x="6681076" y="2094739"/>
                <a:ext cx="863016" cy="1244202"/>
              </a:xfrm>
              <a:prstGeom prst="roundRect">
                <a:avLst/>
              </a:prstGeom>
              <a:solidFill>
                <a:srgbClr val="FFFF00">
                  <a:alpha val="5098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7F12AE3-035D-4B6F-975D-FBC78EB67CF2}"/>
              </a:ext>
            </a:extLst>
          </p:cNvPr>
          <p:cNvSpPr txBox="1"/>
          <p:nvPr/>
        </p:nvSpPr>
        <p:spPr>
          <a:xfrm>
            <a:off x="1392207" y="1230804"/>
            <a:ext cx="940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[SW05, BSW11, O’N10]</a:t>
            </a:r>
          </a:p>
        </p:txBody>
      </p:sp>
      <p:sp>
        <p:nvSpPr>
          <p:cNvPr id="45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86899" y="1856496"/>
            <a:ext cx="3511225" cy="22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376098" y="2050668"/>
            <a:ext cx="1450465" cy="1277987"/>
            <a:chOff x="6392846" y="2060954"/>
            <a:chExt cx="1450465" cy="1277987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9F521B6-9082-4466-AEC0-D9652A66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03930">
              <a:off x="6647559" y="2448837"/>
              <a:ext cx="822095" cy="822095"/>
            </a:xfrm>
            <a:prstGeom prst="rect">
              <a:avLst/>
            </a:prstGeom>
          </p:spPr>
        </p:pic>
        <p:sp>
          <p:nvSpPr>
            <p:cNvPr id="49" name="Authority">
              <a:extLst>
                <a:ext uri="{FF2B5EF4-FFF2-40B4-BE49-F238E27FC236}">
                  <a16:creationId xmlns:a16="http://schemas.microsoft.com/office/drawing/2014/main" id="{E9E5E760-750E-496D-8FEE-668DFB90742B}"/>
                </a:ext>
              </a:extLst>
            </p:cNvPr>
            <p:cNvSpPr txBox="1"/>
            <p:nvPr/>
          </p:nvSpPr>
          <p:spPr>
            <a:xfrm>
              <a:off x="6392846" y="2060954"/>
              <a:ext cx="145046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MPK</a:t>
              </a:r>
              <a:endParaRPr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0" name="Rectangle: Rounded Corners 20">
              <a:extLst>
                <a:ext uri="{FF2B5EF4-FFF2-40B4-BE49-F238E27FC236}">
                  <a16:creationId xmlns:a16="http://schemas.microsoft.com/office/drawing/2014/main" id="{9B9BE8B7-9D31-4A97-8C18-C78B11E463FF}"/>
                </a:ext>
              </a:extLst>
            </p:cNvPr>
            <p:cNvSpPr/>
            <p:nvPr/>
          </p:nvSpPr>
          <p:spPr>
            <a:xfrm>
              <a:off x="6681076" y="2094739"/>
              <a:ext cx="863016" cy="1244202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6665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streaming function with state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input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and output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is a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blipFill>
                <a:blip r:embed="rId3"/>
                <a:stretch>
                  <a:fillRect l="-98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3319037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3362195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3645974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4086423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3637008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3362195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4044777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2571555" y="273606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2605910" y="3229053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33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streaming function with state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input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and output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is a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blipFill>
                <a:blip r:embed="rId3"/>
                <a:stretch>
                  <a:fillRect l="-98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3319037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3362195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3645974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4086423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3637008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3362195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4044777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4798238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4841396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5125175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5565624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5116209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4841396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5523978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2571555" y="273606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2605910" y="3229053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22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streaming function with state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input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and output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is a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blipFill>
                <a:blip r:embed="rId3"/>
                <a:stretch>
                  <a:fillRect l="-98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3319037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3362195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3645974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4086423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3637008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3362195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4044777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4798238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4841396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5125175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5565624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5116209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4841396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5523978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6282561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6325719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6609498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7049947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6600532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6325719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7008301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2571555" y="273606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2605910" y="3229053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45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streaming function with state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input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and output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is a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blipFill>
                <a:blip r:embed="rId3"/>
                <a:stretch>
                  <a:fillRect l="-98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3319037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3362195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3645974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4086423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3637008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3362195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4044777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4798238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4841396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5125175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5565624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5116209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4841396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5523978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6282561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6325719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6609498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7049947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6600532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6325719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7008301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: Rounded Corners 45">
            <a:extLst>
              <a:ext uri="{FF2B5EF4-FFF2-40B4-BE49-F238E27FC236}">
                <a16:creationId xmlns:a16="http://schemas.microsoft.com/office/drawing/2014/main" id="{56EC28B0-9C94-1A8C-2A43-1FE384CEBF66}"/>
              </a:ext>
            </a:extLst>
          </p:cNvPr>
          <p:cNvSpPr/>
          <p:nvPr/>
        </p:nvSpPr>
        <p:spPr>
          <a:xfrm>
            <a:off x="7770118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: Rounded Corners 45">
            <a:extLst>
              <a:ext uri="{FF2B5EF4-FFF2-40B4-BE49-F238E27FC236}">
                <a16:creationId xmlns:a16="http://schemas.microsoft.com/office/drawing/2014/main" id="{D42AB4D2-DD4C-040E-E4B7-47E248FF0F0E}"/>
              </a:ext>
            </a:extLst>
          </p:cNvPr>
          <p:cNvSpPr/>
          <p:nvPr/>
        </p:nvSpPr>
        <p:spPr>
          <a:xfrm>
            <a:off x="7813276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Arrow: Down 69">
            <a:extLst>
              <a:ext uri="{FF2B5EF4-FFF2-40B4-BE49-F238E27FC236}">
                <a16:creationId xmlns:a16="http://schemas.microsoft.com/office/drawing/2014/main" id="{181C43CF-2699-0C57-5B27-2C25E1A9D876}"/>
              </a:ext>
            </a:extLst>
          </p:cNvPr>
          <p:cNvSpPr/>
          <p:nvPr/>
        </p:nvSpPr>
        <p:spPr>
          <a:xfrm>
            <a:off x="8097055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40D46C19-F1D6-627B-09B5-405C6032520A}"/>
              </a:ext>
            </a:extLst>
          </p:cNvPr>
          <p:cNvSpPr/>
          <p:nvPr/>
        </p:nvSpPr>
        <p:spPr>
          <a:xfrm>
            <a:off x="8537504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Down 71">
            <a:extLst>
              <a:ext uri="{FF2B5EF4-FFF2-40B4-BE49-F238E27FC236}">
                <a16:creationId xmlns:a16="http://schemas.microsoft.com/office/drawing/2014/main" id="{4C60D7A9-983D-1341-79B0-31BB285CD595}"/>
              </a:ext>
            </a:extLst>
          </p:cNvPr>
          <p:cNvSpPr/>
          <p:nvPr/>
        </p:nvSpPr>
        <p:spPr>
          <a:xfrm>
            <a:off x="8088089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45">
            <a:extLst>
              <a:ext uri="{FF2B5EF4-FFF2-40B4-BE49-F238E27FC236}">
                <a16:creationId xmlns:a16="http://schemas.microsoft.com/office/drawing/2014/main" id="{536521E8-6369-8BBA-0A44-593027594F26}"/>
              </a:ext>
            </a:extLst>
          </p:cNvPr>
          <p:cNvSpPr/>
          <p:nvPr/>
        </p:nvSpPr>
        <p:spPr>
          <a:xfrm>
            <a:off x="7813276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: Rounded Corners 45">
            <a:extLst>
              <a:ext uri="{FF2B5EF4-FFF2-40B4-BE49-F238E27FC236}">
                <a16:creationId xmlns:a16="http://schemas.microsoft.com/office/drawing/2014/main" id="{3D222E39-4DD0-4D0A-E90C-3BC1BDFD7370}"/>
              </a:ext>
            </a:extLst>
          </p:cNvPr>
          <p:cNvSpPr/>
          <p:nvPr/>
        </p:nvSpPr>
        <p:spPr>
          <a:xfrm>
            <a:off x="8495858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2571555" y="273606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2605910" y="3229053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16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573250-91B5-0907-9D8B-4E25CFF4E854}"/>
              </a:ext>
            </a:extLst>
          </p:cNvPr>
          <p:cNvSpPr/>
          <p:nvPr/>
        </p:nvSpPr>
        <p:spPr>
          <a:xfrm>
            <a:off x="3203553" y="3904549"/>
            <a:ext cx="5845854" cy="361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9286E4-55E6-2320-1E04-66DC8C180700}"/>
              </a:ext>
            </a:extLst>
          </p:cNvPr>
          <p:cNvSpPr/>
          <p:nvPr/>
        </p:nvSpPr>
        <p:spPr>
          <a:xfrm>
            <a:off x="3203553" y="2370799"/>
            <a:ext cx="5845854" cy="3611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hority">
                <a:extLst>
                  <a:ext uri="{FF2B5EF4-FFF2-40B4-BE49-F238E27FC236}">
                    <a16:creationId xmlns:a16="http://schemas.microsoft.com/office/drawing/2014/main" id="{1EA39073-B3FC-465E-8CFC-73E47661AD6F}"/>
                  </a:ext>
                </a:extLst>
              </p:cNvPr>
              <p:cNvSpPr txBox="1"/>
              <p:nvPr/>
            </p:nvSpPr>
            <p:spPr>
              <a:xfrm>
                <a:off x="3599829" y="5588996"/>
                <a:ext cx="4192673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Authority">
                <a:extLst>
                  <a:ext uri="{FF2B5EF4-FFF2-40B4-BE49-F238E27FC236}">
                    <a16:creationId xmlns:a16="http://schemas.microsoft.com/office/drawing/2014/main" id="{1EA39073-B3FC-465E-8CFC-73E47661A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29" y="5588996"/>
                <a:ext cx="4192673" cy="441468"/>
              </a:xfrm>
              <a:prstGeom prst="rect">
                <a:avLst/>
              </a:prstGeom>
              <a:blipFill>
                <a:blip r:embed="rId2"/>
                <a:stretch>
                  <a:fillRect b="-2222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streaming function with state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input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and output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is a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blipFill>
                <a:blip r:embed="rId3"/>
                <a:stretch>
                  <a:fillRect l="-98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6324" y="4606203"/>
                <a:ext cx="9903125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We define the </a:t>
                </a:r>
                <a:r>
                  <a:rPr lang="en-US" sz="2400" b="1" dirty="0"/>
                  <a:t>output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(denoted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) to be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where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⊥ and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24" y="4606203"/>
                <a:ext cx="9903125" cy="862608"/>
              </a:xfrm>
              <a:prstGeom prst="rect">
                <a:avLst/>
              </a:prstGeom>
              <a:blipFill>
                <a:blip r:embed="rId4"/>
                <a:stretch>
                  <a:fillRect l="-985" t="-5674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3319037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3362195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3645974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4086423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3637008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3362195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4044777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4798238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4841396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5125175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5565624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5116209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4841396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5523978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6282561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6325719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6609498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7049947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6600532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6325719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7008301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2571555" y="273606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2605910" y="3229053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45">
            <a:extLst>
              <a:ext uri="{FF2B5EF4-FFF2-40B4-BE49-F238E27FC236}">
                <a16:creationId xmlns:a16="http://schemas.microsoft.com/office/drawing/2014/main" id="{36F9ECBB-779B-704B-1048-DE5692CC1CFC}"/>
              </a:ext>
            </a:extLst>
          </p:cNvPr>
          <p:cNvSpPr/>
          <p:nvPr/>
        </p:nvSpPr>
        <p:spPr>
          <a:xfrm>
            <a:off x="7770118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D79CFF36-BFDA-6530-0C8A-4A8EADA9509E}"/>
              </a:ext>
            </a:extLst>
          </p:cNvPr>
          <p:cNvSpPr/>
          <p:nvPr/>
        </p:nvSpPr>
        <p:spPr>
          <a:xfrm>
            <a:off x="7813276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9DBD454-11F6-2674-34A4-BF7AD50D897F}"/>
              </a:ext>
            </a:extLst>
          </p:cNvPr>
          <p:cNvSpPr/>
          <p:nvPr/>
        </p:nvSpPr>
        <p:spPr>
          <a:xfrm>
            <a:off x="8097055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F4AB115-8ADA-9FE7-F771-B9DE1C5AD83B}"/>
              </a:ext>
            </a:extLst>
          </p:cNvPr>
          <p:cNvSpPr/>
          <p:nvPr/>
        </p:nvSpPr>
        <p:spPr>
          <a:xfrm>
            <a:off x="8537504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345EB79-4F90-73C6-247E-85E031F4B426}"/>
              </a:ext>
            </a:extLst>
          </p:cNvPr>
          <p:cNvSpPr/>
          <p:nvPr/>
        </p:nvSpPr>
        <p:spPr>
          <a:xfrm>
            <a:off x="8088089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45">
            <a:extLst>
              <a:ext uri="{FF2B5EF4-FFF2-40B4-BE49-F238E27FC236}">
                <a16:creationId xmlns:a16="http://schemas.microsoft.com/office/drawing/2014/main" id="{5CDA0AC2-C413-944E-FD9A-3734B1F3EDB6}"/>
              </a:ext>
            </a:extLst>
          </p:cNvPr>
          <p:cNvSpPr/>
          <p:nvPr/>
        </p:nvSpPr>
        <p:spPr>
          <a:xfrm>
            <a:off x="7813276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45">
            <a:extLst>
              <a:ext uri="{FF2B5EF4-FFF2-40B4-BE49-F238E27FC236}">
                <a16:creationId xmlns:a16="http://schemas.microsoft.com/office/drawing/2014/main" id="{B360F91A-4132-40B6-BE0A-D5613F79CAEA}"/>
              </a:ext>
            </a:extLst>
          </p:cNvPr>
          <p:cNvSpPr/>
          <p:nvPr/>
        </p:nvSpPr>
        <p:spPr>
          <a:xfrm>
            <a:off x="8495858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6BB264-403F-A7FA-E3A9-33706F5952D0}"/>
              </a:ext>
            </a:extLst>
          </p:cNvPr>
          <p:cNvSpPr txBox="1"/>
          <p:nvPr/>
        </p:nvSpPr>
        <p:spPr>
          <a:xfrm>
            <a:off x="8855547" y="2245277"/>
            <a:ext cx="254768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Data Stream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11BFA6-D3F2-3033-42FC-BD4B9885D08E}"/>
              </a:ext>
            </a:extLst>
          </p:cNvPr>
          <p:cNvSpPr txBox="1"/>
          <p:nvPr/>
        </p:nvSpPr>
        <p:spPr>
          <a:xfrm>
            <a:off x="8488318" y="3772838"/>
            <a:ext cx="254768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574121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573250-91B5-0907-9D8B-4E25CFF4E854}"/>
              </a:ext>
            </a:extLst>
          </p:cNvPr>
          <p:cNvSpPr/>
          <p:nvPr/>
        </p:nvSpPr>
        <p:spPr>
          <a:xfrm>
            <a:off x="3203553" y="3904549"/>
            <a:ext cx="5845854" cy="361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9286E4-55E6-2320-1E04-66DC8C180700}"/>
              </a:ext>
            </a:extLst>
          </p:cNvPr>
          <p:cNvSpPr/>
          <p:nvPr/>
        </p:nvSpPr>
        <p:spPr>
          <a:xfrm>
            <a:off x="3203553" y="2370799"/>
            <a:ext cx="5845854" cy="3611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hority">
                <a:extLst>
                  <a:ext uri="{FF2B5EF4-FFF2-40B4-BE49-F238E27FC236}">
                    <a16:creationId xmlns:a16="http://schemas.microsoft.com/office/drawing/2014/main" id="{1EA39073-B3FC-465E-8CFC-73E47661AD6F}"/>
                  </a:ext>
                </a:extLst>
              </p:cNvPr>
              <p:cNvSpPr txBox="1"/>
              <p:nvPr/>
            </p:nvSpPr>
            <p:spPr>
              <a:xfrm>
                <a:off x="3599829" y="5588996"/>
                <a:ext cx="4192673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Authority">
                <a:extLst>
                  <a:ext uri="{FF2B5EF4-FFF2-40B4-BE49-F238E27FC236}">
                    <a16:creationId xmlns:a16="http://schemas.microsoft.com/office/drawing/2014/main" id="{1EA39073-B3FC-465E-8CFC-73E47661A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29" y="5588996"/>
                <a:ext cx="4192673" cy="441468"/>
              </a:xfrm>
              <a:prstGeom prst="rect">
                <a:avLst/>
              </a:prstGeom>
              <a:blipFill>
                <a:blip r:embed="rId2"/>
                <a:stretch>
                  <a:fillRect b="-2222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streaming function with state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input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and output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is a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blipFill>
                <a:blip r:embed="rId3"/>
                <a:stretch>
                  <a:fillRect l="-98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3319037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3362195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3645974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4086423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3637008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3362195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4044777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4798238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4841396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5125175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5565624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5116209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4841396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5523978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6282561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6325719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6609498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7049947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6600532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6325719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7008301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2571555" y="273606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2605910" y="3229053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45">
            <a:extLst>
              <a:ext uri="{FF2B5EF4-FFF2-40B4-BE49-F238E27FC236}">
                <a16:creationId xmlns:a16="http://schemas.microsoft.com/office/drawing/2014/main" id="{36F9ECBB-779B-704B-1048-DE5692CC1CFC}"/>
              </a:ext>
            </a:extLst>
          </p:cNvPr>
          <p:cNvSpPr/>
          <p:nvPr/>
        </p:nvSpPr>
        <p:spPr>
          <a:xfrm>
            <a:off x="7770118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D79CFF36-BFDA-6530-0C8A-4A8EADA9509E}"/>
              </a:ext>
            </a:extLst>
          </p:cNvPr>
          <p:cNvSpPr/>
          <p:nvPr/>
        </p:nvSpPr>
        <p:spPr>
          <a:xfrm>
            <a:off x="7813276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9DBD454-11F6-2674-34A4-BF7AD50D897F}"/>
              </a:ext>
            </a:extLst>
          </p:cNvPr>
          <p:cNvSpPr/>
          <p:nvPr/>
        </p:nvSpPr>
        <p:spPr>
          <a:xfrm>
            <a:off x="8097055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F4AB115-8ADA-9FE7-F771-B9DE1C5AD83B}"/>
              </a:ext>
            </a:extLst>
          </p:cNvPr>
          <p:cNvSpPr/>
          <p:nvPr/>
        </p:nvSpPr>
        <p:spPr>
          <a:xfrm>
            <a:off x="8537504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345EB79-4F90-73C6-247E-85E031F4B426}"/>
              </a:ext>
            </a:extLst>
          </p:cNvPr>
          <p:cNvSpPr/>
          <p:nvPr/>
        </p:nvSpPr>
        <p:spPr>
          <a:xfrm>
            <a:off x="8088089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45">
            <a:extLst>
              <a:ext uri="{FF2B5EF4-FFF2-40B4-BE49-F238E27FC236}">
                <a16:creationId xmlns:a16="http://schemas.microsoft.com/office/drawing/2014/main" id="{5CDA0AC2-C413-944E-FD9A-3734B1F3EDB6}"/>
              </a:ext>
            </a:extLst>
          </p:cNvPr>
          <p:cNvSpPr/>
          <p:nvPr/>
        </p:nvSpPr>
        <p:spPr>
          <a:xfrm>
            <a:off x="7813276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45">
            <a:extLst>
              <a:ext uri="{FF2B5EF4-FFF2-40B4-BE49-F238E27FC236}">
                <a16:creationId xmlns:a16="http://schemas.microsoft.com/office/drawing/2014/main" id="{B360F91A-4132-40B6-BE0A-D5613F79CAEA}"/>
              </a:ext>
            </a:extLst>
          </p:cNvPr>
          <p:cNvSpPr/>
          <p:nvPr/>
        </p:nvSpPr>
        <p:spPr>
          <a:xfrm>
            <a:off x="8495858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6BB264-403F-A7FA-E3A9-33706F5952D0}"/>
              </a:ext>
            </a:extLst>
          </p:cNvPr>
          <p:cNvSpPr txBox="1"/>
          <p:nvPr/>
        </p:nvSpPr>
        <p:spPr>
          <a:xfrm>
            <a:off x="8855547" y="2245277"/>
            <a:ext cx="254768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Data Stream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11BFA6-D3F2-3033-42FC-BD4B9885D08E}"/>
              </a:ext>
            </a:extLst>
          </p:cNvPr>
          <p:cNvSpPr txBox="1"/>
          <p:nvPr/>
        </p:nvSpPr>
        <p:spPr>
          <a:xfrm>
            <a:off x="8488318" y="3772838"/>
            <a:ext cx="254768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14EE72C-01EC-1A55-9C6C-BADA9183C21F}"/>
                  </a:ext>
                </a:extLst>
              </p:cNvPr>
              <p:cNvSpPr txBox="1"/>
              <p:nvPr/>
            </p:nvSpPr>
            <p:spPr>
              <a:xfrm>
                <a:off x="2995721" y="4450491"/>
                <a:ext cx="5849121" cy="200906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Ex) Majority Function:</a:t>
                </a:r>
              </a:p>
              <a:p>
                <a:pPr algn="ctr"/>
                <a:r>
                  <a:rPr lang="en-US" sz="2800" dirty="0"/>
                  <a:t>x</a:t>
                </a:r>
                <a:r>
                  <a:rPr lang="en-US" sz="2800" baseline="-25000" dirty="0"/>
                  <a:t>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{0,1}</a:t>
                </a:r>
              </a:p>
              <a:p>
                <a:pPr algn="ctr"/>
                <a:r>
                  <a:rPr lang="en-US" sz="2800" dirty="0" err="1"/>
                  <a:t>st</a:t>
                </a:r>
                <a:r>
                  <a:rPr lang="en-US" sz="2800" baseline="-25000" dirty="0" err="1"/>
                  <a:t>i</a:t>
                </a:r>
                <a:r>
                  <a:rPr lang="en-US" sz="2800" dirty="0"/>
                  <a:t> = Count of 0’s and 1’s in x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,…,x</a:t>
                </a:r>
                <a:r>
                  <a:rPr lang="en-US" sz="2800" baseline="-25000" dirty="0"/>
                  <a:t>i-1</a:t>
                </a:r>
                <a:endParaRPr lang="en-US" sz="2800" dirty="0"/>
              </a:p>
              <a:p>
                <a:pPr algn="ctr"/>
                <a:r>
                  <a:rPr lang="en-US" sz="2800" dirty="0" err="1"/>
                  <a:t>y</a:t>
                </a:r>
                <a:r>
                  <a:rPr lang="en-US" sz="2800" baseline="-25000" dirty="0" err="1"/>
                  <a:t>i</a:t>
                </a:r>
                <a:r>
                  <a:rPr lang="en-US" sz="2800" dirty="0"/>
                  <a:t> = majority of x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,…,x</a:t>
                </a:r>
                <a:r>
                  <a:rPr lang="en-US" sz="2800" baseline="-25000" dirty="0"/>
                  <a:t>i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514EE72C-01EC-1A55-9C6C-BADA9183C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21" y="4450491"/>
                <a:ext cx="5849121" cy="2009061"/>
              </a:xfrm>
              <a:prstGeom prst="roundRect">
                <a:avLst/>
              </a:prstGeom>
              <a:blipFill rotWithShape="0">
                <a:blip r:embed="rId4"/>
                <a:stretch>
                  <a:fillRect b="-27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214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514EE72C-01EC-1A55-9C6C-BADA9183C21F}"/>
              </a:ext>
            </a:extLst>
          </p:cNvPr>
          <p:cNvSpPr txBox="1"/>
          <p:nvPr/>
        </p:nvSpPr>
        <p:spPr>
          <a:xfrm>
            <a:off x="1805863" y="4473406"/>
            <a:ext cx="8936610" cy="21455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573250-91B5-0907-9D8B-4E25CFF4E854}"/>
              </a:ext>
            </a:extLst>
          </p:cNvPr>
          <p:cNvSpPr/>
          <p:nvPr/>
        </p:nvSpPr>
        <p:spPr>
          <a:xfrm>
            <a:off x="3203553" y="3904549"/>
            <a:ext cx="5845854" cy="361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9286E4-55E6-2320-1E04-66DC8C180700}"/>
              </a:ext>
            </a:extLst>
          </p:cNvPr>
          <p:cNvSpPr/>
          <p:nvPr/>
        </p:nvSpPr>
        <p:spPr>
          <a:xfrm>
            <a:off x="3203553" y="2370799"/>
            <a:ext cx="5845854" cy="3611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streaming function with state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input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and output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is a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blipFill>
                <a:blip r:embed="rId3"/>
                <a:stretch>
                  <a:fillRect l="-98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3319037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3362195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3645974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4086423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3637008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3362195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4044777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4798238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4841396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5125175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5565624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5116209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4841396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5523978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6282561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6325719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6609498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7049947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6600532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6325719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7008301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2571555" y="273606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2605910" y="3229053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45">
            <a:extLst>
              <a:ext uri="{FF2B5EF4-FFF2-40B4-BE49-F238E27FC236}">
                <a16:creationId xmlns:a16="http://schemas.microsoft.com/office/drawing/2014/main" id="{36F9ECBB-779B-704B-1048-DE5692CC1CFC}"/>
              </a:ext>
            </a:extLst>
          </p:cNvPr>
          <p:cNvSpPr/>
          <p:nvPr/>
        </p:nvSpPr>
        <p:spPr>
          <a:xfrm>
            <a:off x="7770118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D79CFF36-BFDA-6530-0C8A-4A8EADA9509E}"/>
              </a:ext>
            </a:extLst>
          </p:cNvPr>
          <p:cNvSpPr/>
          <p:nvPr/>
        </p:nvSpPr>
        <p:spPr>
          <a:xfrm>
            <a:off x="7813276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9DBD454-11F6-2674-34A4-BF7AD50D897F}"/>
              </a:ext>
            </a:extLst>
          </p:cNvPr>
          <p:cNvSpPr/>
          <p:nvPr/>
        </p:nvSpPr>
        <p:spPr>
          <a:xfrm>
            <a:off x="8097055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F4AB115-8ADA-9FE7-F771-B9DE1C5AD83B}"/>
              </a:ext>
            </a:extLst>
          </p:cNvPr>
          <p:cNvSpPr/>
          <p:nvPr/>
        </p:nvSpPr>
        <p:spPr>
          <a:xfrm>
            <a:off x="8537504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345EB79-4F90-73C6-247E-85E031F4B426}"/>
              </a:ext>
            </a:extLst>
          </p:cNvPr>
          <p:cNvSpPr/>
          <p:nvPr/>
        </p:nvSpPr>
        <p:spPr>
          <a:xfrm>
            <a:off x="8088089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45">
            <a:extLst>
              <a:ext uri="{FF2B5EF4-FFF2-40B4-BE49-F238E27FC236}">
                <a16:creationId xmlns:a16="http://schemas.microsoft.com/office/drawing/2014/main" id="{5CDA0AC2-C413-944E-FD9A-3734B1F3EDB6}"/>
              </a:ext>
            </a:extLst>
          </p:cNvPr>
          <p:cNvSpPr/>
          <p:nvPr/>
        </p:nvSpPr>
        <p:spPr>
          <a:xfrm>
            <a:off x="7813276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45">
            <a:extLst>
              <a:ext uri="{FF2B5EF4-FFF2-40B4-BE49-F238E27FC236}">
                <a16:creationId xmlns:a16="http://schemas.microsoft.com/office/drawing/2014/main" id="{B360F91A-4132-40B6-BE0A-D5613F79CAEA}"/>
              </a:ext>
            </a:extLst>
          </p:cNvPr>
          <p:cNvSpPr/>
          <p:nvPr/>
        </p:nvSpPr>
        <p:spPr>
          <a:xfrm>
            <a:off x="8495858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6BB264-403F-A7FA-E3A9-33706F5952D0}"/>
              </a:ext>
            </a:extLst>
          </p:cNvPr>
          <p:cNvSpPr txBox="1"/>
          <p:nvPr/>
        </p:nvSpPr>
        <p:spPr>
          <a:xfrm>
            <a:off x="8855547" y="2245277"/>
            <a:ext cx="254768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Data Stream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11BFA6-D3F2-3033-42FC-BD4B9885D08E}"/>
              </a:ext>
            </a:extLst>
          </p:cNvPr>
          <p:cNvSpPr txBox="1"/>
          <p:nvPr/>
        </p:nvSpPr>
        <p:spPr>
          <a:xfrm>
            <a:off x="8488318" y="3772838"/>
            <a:ext cx="254768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Output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4EE72C-01EC-1A55-9C6C-BADA9183C21F}"/>
              </a:ext>
            </a:extLst>
          </p:cNvPr>
          <p:cNvSpPr txBox="1"/>
          <p:nvPr/>
        </p:nvSpPr>
        <p:spPr>
          <a:xfrm>
            <a:off x="1097164" y="4483431"/>
            <a:ext cx="10306064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Could be two different streams with same output values:</a:t>
            </a:r>
            <a:endParaRPr lang="en-US" sz="28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251916" y="5627364"/>
            <a:ext cx="254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(0)</a:t>
            </a:r>
            <a:r>
              <a:rPr lang="en-US" sz="2400" baseline="-25000" dirty="0"/>
              <a:t> </a:t>
            </a:r>
            <a:r>
              <a:rPr lang="en-US" sz="2400" dirty="0"/>
              <a:t>= 0 0 1 0 1 0 0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51916" y="6084155"/>
            <a:ext cx="254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(1)</a:t>
            </a:r>
            <a:r>
              <a:rPr lang="en-US" sz="2400" baseline="-25000" dirty="0"/>
              <a:t> </a:t>
            </a:r>
            <a:r>
              <a:rPr lang="en-US" sz="2400" dirty="0"/>
              <a:t>= 0 1 0 0 1 0 0 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03299" y="5616902"/>
            <a:ext cx="2383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for both streams,</a:t>
            </a:r>
          </a:p>
          <a:p>
            <a:r>
              <a:rPr lang="en-US" sz="2400" dirty="0"/>
              <a:t>y = 0 0 0 0 0 0 0 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76165" y="5084479"/>
            <a:ext cx="8864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Ex) Majority Function: </a:t>
            </a:r>
            <a:r>
              <a:rPr lang="en-US" sz="2600" dirty="0" err="1"/>
              <a:t>y</a:t>
            </a:r>
            <a:r>
              <a:rPr lang="en-US" sz="2600" baseline="-25000" dirty="0" err="1"/>
              <a:t>i</a:t>
            </a:r>
            <a:r>
              <a:rPr lang="en-US" sz="2600" dirty="0"/>
              <a:t> = majority value of first </a:t>
            </a:r>
            <a:r>
              <a:rPr lang="en-US" sz="2600" dirty="0" err="1"/>
              <a:t>i</a:t>
            </a:r>
            <a:r>
              <a:rPr lang="en-US" sz="2600" dirty="0"/>
              <a:t> inputs</a:t>
            </a:r>
          </a:p>
        </p:txBody>
      </p:sp>
    </p:spTree>
    <p:extLst>
      <p:ext uri="{BB962C8B-B14F-4D97-AF65-F5344CB8AC3E}">
        <p14:creationId xmlns:p14="http://schemas.microsoft.com/office/powerpoint/2010/main" val="86765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573250-91B5-0907-9D8B-4E25CFF4E854}"/>
              </a:ext>
            </a:extLst>
          </p:cNvPr>
          <p:cNvSpPr/>
          <p:nvPr/>
        </p:nvSpPr>
        <p:spPr>
          <a:xfrm>
            <a:off x="3203553" y="3904549"/>
            <a:ext cx="5845854" cy="361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9286E4-55E6-2320-1E04-66DC8C180700}"/>
              </a:ext>
            </a:extLst>
          </p:cNvPr>
          <p:cNvSpPr/>
          <p:nvPr/>
        </p:nvSpPr>
        <p:spPr>
          <a:xfrm>
            <a:off x="3203553" y="2370799"/>
            <a:ext cx="5845854" cy="3611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hority">
                <a:extLst>
                  <a:ext uri="{FF2B5EF4-FFF2-40B4-BE49-F238E27FC236}">
                    <a16:creationId xmlns:a16="http://schemas.microsoft.com/office/drawing/2014/main" id="{1EA39073-B3FC-465E-8CFC-73E47661AD6F}"/>
                  </a:ext>
                </a:extLst>
              </p:cNvPr>
              <p:cNvSpPr txBox="1"/>
              <p:nvPr/>
            </p:nvSpPr>
            <p:spPr>
              <a:xfrm>
                <a:off x="3599829" y="5588996"/>
                <a:ext cx="4192673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Authority">
                <a:extLst>
                  <a:ext uri="{FF2B5EF4-FFF2-40B4-BE49-F238E27FC236}">
                    <a16:creationId xmlns:a16="http://schemas.microsoft.com/office/drawing/2014/main" id="{1EA39073-B3FC-465E-8CFC-73E47661A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29" y="5588996"/>
                <a:ext cx="4192673" cy="441468"/>
              </a:xfrm>
              <a:prstGeom prst="rect">
                <a:avLst/>
              </a:prstGeom>
              <a:blipFill>
                <a:blip r:embed="rId2"/>
                <a:stretch>
                  <a:fillRect b="-2222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streaming function with state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input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and output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is a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blipFill>
                <a:blip r:embed="rId3"/>
                <a:stretch>
                  <a:fillRect l="-98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6324" y="4606203"/>
                <a:ext cx="9903125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We define the </a:t>
                </a:r>
                <a:r>
                  <a:rPr lang="en-US" sz="2400" b="1" dirty="0"/>
                  <a:t>output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(denoted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) to be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where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⊥ and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24" y="4606203"/>
                <a:ext cx="9903125" cy="862608"/>
              </a:xfrm>
              <a:prstGeom prst="rect">
                <a:avLst/>
              </a:prstGeom>
              <a:blipFill>
                <a:blip r:embed="rId4"/>
                <a:stretch>
                  <a:fillRect l="-985" t="-5674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3319037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3362195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3645974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4086423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3637008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3362195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4044777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4798238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4841396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5125175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5565624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5116209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4841396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5523978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6282561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6325719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6609498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7049947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6600532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6325719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7008301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2571555" y="273606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2605910" y="3229053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45">
            <a:extLst>
              <a:ext uri="{FF2B5EF4-FFF2-40B4-BE49-F238E27FC236}">
                <a16:creationId xmlns:a16="http://schemas.microsoft.com/office/drawing/2014/main" id="{36F9ECBB-779B-704B-1048-DE5692CC1CFC}"/>
              </a:ext>
            </a:extLst>
          </p:cNvPr>
          <p:cNvSpPr/>
          <p:nvPr/>
        </p:nvSpPr>
        <p:spPr>
          <a:xfrm>
            <a:off x="7770118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D79CFF36-BFDA-6530-0C8A-4A8EADA9509E}"/>
              </a:ext>
            </a:extLst>
          </p:cNvPr>
          <p:cNvSpPr/>
          <p:nvPr/>
        </p:nvSpPr>
        <p:spPr>
          <a:xfrm>
            <a:off x="7813276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9DBD454-11F6-2674-34A4-BF7AD50D897F}"/>
              </a:ext>
            </a:extLst>
          </p:cNvPr>
          <p:cNvSpPr/>
          <p:nvPr/>
        </p:nvSpPr>
        <p:spPr>
          <a:xfrm>
            <a:off x="8097055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F4AB115-8ADA-9FE7-F771-B9DE1C5AD83B}"/>
              </a:ext>
            </a:extLst>
          </p:cNvPr>
          <p:cNvSpPr/>
          <p:nvPr/>
        </p:nvSpPr>
        <p:spPr>
          <a:xfrm>
            <a:off x="8537504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345EB79-4F90-73C6-247E-85E031F4B426}"/>
              </a:ext>
            </a:extLst>
          </p:cNvPr>
          <p:cNvSpPr/>
          <p:nvPr/>
        </p:nvSpPr>
        <p:spPr>
          <a:xfrm>
            <a:off x="8088089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45">
            <a:extLst>
              <a:ext uri="{FF2B5EF4-FFF2-40B4-BE49-F238E27FC236}">
                <a16:creationId xmlns:a16="http://schemas.microsoft.com/office/drawing/2014/main" id="{5CDA0AC2-C413-944E-FD9A-3734B1F3EDB6}"/>
              </a:ext>
            </a:extLst>
          </p:cNvPr>
          <p:cNvSpPr/>
          <p:nvPr/>
        </p:nvSpPr>
        <p:spPr>
          <a:xfrm>
            <a:off x="7813276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45">
            <a:extLst>
              <a:ext uri="{FF2B5EF4-FFF2-40B4-BE49-F238E27FC236}">
                <a16:creationId xmlns:a16="http://schemas.microsoft.com/office/drawing/2014/main" id="{B360F91A-4132-40B6-BE0A-D5613F79CAEA}"/>
              </a:ext>
            </a:extLst>
          </p:cNvPr>
          <p:cNvSpPr/>
          <p:nvPr/>
        </p:nvSpPr>
        <p:spPr>
          <a:xfrm>
            <a:off x="8495858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6BB264-403F-A7FA-E3A9-33706F5952D0}"/>
              </a:ext>
            </a:extLst>
          </p:cNvPr>
          <p:cNvSpPr txBox="1"/>
          <p:nvPr/>
        </p:nvSpPr>
        <p:spPr>
          <a:xfrm>
            <a:off x="8855547" y="2245277"/>
            <a:ext cx="254768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Data Stream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11BFA6-D3F2-3033-42FC-BD4B9885D08E}"/>
              </a:ext>
            </a:extLst>
          </p:cNvPr>
          <p:cNvSpPr txBox="1"/>
          <p:nvPr/>
        </p:nvSpPr>
        <p:spPr>
          <a:xfrm>
            <a:off x="8488318" y="3772838"/>
            <a:ext cx="254768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084404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573250-91B5-0907-9D8B-4E25CFF4E854}"/>
              </a:ext>
            </a:extLst>
          </p:cNvPr>
          <p:cNvSpPr/>
          <p:nvPr/>
        </p:nvSpPr>
        <p:spPr>
          <a:xfrm>
            <a:off x="3203553" y="3904549"/>
            <a:ext cx="5845854" cy="361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9286E4-55E6-2320-1E04-66DC8C180700}"/>
              </a:ext>
            </a:extLst>
          </p:cNvPr>
          <p:cNvSpPr/>
          <p:nvPr/>
        </p:nvSpPr>
        <p:spPr>
          <a:xfrm>
            <a:off x="3203553" y="2370799"/>
            <a:ext cx="5845854" cy="3611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hority">
                <a:extLst>
                  <a:ext uri="{FF2B5EF4-FFF2-40B4-BE49-F238E27FC236}">
                    <a16:creationId xmlns:a16="http://schemas.microsoft.com/office/drawing/2014/main" id="{1EA39073-B3FC-465E-8CFC-73E47661AD6F}"/>
                  </a:ext>
                </a:extLst>
              </p:cNvPr>
              <p:cNvSpPr txBox="1"/>
              <p:nvPr/>
            </p:nvSpPr>
            <p:spPr>
              <a:xfrm>
                <a:off x="3599829" y="5588996"/>
                <a:ext cx="4192673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Authority">
                <a:extLst>
                  <a:ext uri="{FF2B5EF4-FFF2-40B4-BE49-F238E27FC236}">
                    <a16:creationId xmlns:a16="http://schemas.microsoft.com/office/drawing/2014/main" id="{1EA39073-B3FC-465E-8CFC-73E47661A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29" y="5588996"/>
                <a:ext cx="4192673" cy="441468"/>
              </a:xfrm>
              <a:prstGeom prst="rect">
                <a:avLst/>
              </a:prstGeom>
              <a:blipFill>
                <a:blip r:embed="rId2"/>
                <a:stretch>
                  <a:fillRect b="-2222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streaming function with state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input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and output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is a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24" y="1449238"/>
                <a:ext cx="9903125" cy="830997"/>
              </a:xfrm>
              <a:prstGeom prst="rect">
                <a:avLst/>
              </a:prstGeom>
              <a:blipFill>
                <a:blip r:embed="rId3"/>
                <a:stretch>
                  <a:fillRect l="-98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6324" y="4606203"/>
                <a:ext cx="9903125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We define the </a:t>
                </a:r>
                <a:r>
                  <a:rPr lang="en-US" sz="2400" b="1" dirty="0"/>
                  <a:t>output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(denoted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) to be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where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⊥ and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24" y="4606203"/>
                <a:ext cx="9903125" cy="862608"/>
              </a:xfrm>
              <a:prstGeom prst="rect">
                <a:avLst/>
              </a:prstGeom>
              <a:blipFill>
                <a:blip r:embed="rId4"/>
                <a:stretch>
                  <a:fillRect l="-985" t="-5674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3319037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3362195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3645974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4086423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3637008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3362195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4044777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4798238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4841396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5125175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5565624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5116209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4841396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5523978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6282561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6325719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6609498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7049947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6600532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6325719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7008301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2571555" y="273606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2605910" y="3229053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45">
            <a:extLst>
              <a:ext uri="{FF2B5EF4-FFF2-40B4-BE49-F238E27FC236}">
                <a16:creationId xmlns:a16="http://schemas.microsoft.com/office/drawing/2014/main" id="{36F9ECBB-779B-704B-1048-DE5692CC1CFC}"/>
              </a:ext>
            </a:extLst>
          </p:cNvPr>
          <p:cNvSpPr/>
          <p:nvPr/>
        </p:nvSpPr>
        <p:spPr>
          <a:xfrm>
            <a:off x="7770118" y="299202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D79CFF36-BFDA-6530-0C8A-4A8EADA9509E}"/>
              </a:ext>
            </a:extLst>
          </p:cNvPr>
          <p:cNvSpPr/>
          <p:nvPr/>
        </p:nvSpPr>
        <p:spPr>
          <a:xfrm>
            <a:off x="7813276" y="218910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9DBD454-11F6-2674-34A4-BF7AD50D897F}"/>
              </a:ext>
            </a:extLst>
          </p:cNvPr>
          <p:cNvSpPr/>
          <p:nvPr/>
        </p:nvSpPr>
        <p:spPr>
          <a:xfrm>
            <a:off x="8097055" y="274059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F4AB115-8ADA-9FE7-F771-B9DE1C5AD83B}"/>
              </a:ext>
            </a:extLst>
          </p:cNvPr>
          <p:cNvSpPr/>
          <p:nvPr/>
        </p:nvSpPr>
        <p:spPr>
          <a:xfrm>
            <a:off x="8537504" y="323624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345EB79-4F90-73C6-247E-85E031F4B426}"/>
              </a:ext>
            </a:extLst>
          </p:cNvPr>
          <p:cNvSpPr/>
          <p:nvPr/>
        </p:nvSpPr>
        <p:spPr>
          <a:xfrm>
            <a:off x="8088089" y="365704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45">
            <a:extLst>
              <a:ext uri="{FF2B5EF4-FFF2-40B4-BE49-F238E27FC236}">
                <a16:creationId xmlns:a16="http://schemas.microsoft.com/office/drawing/2014/main" id="{5CDA0AC2-C413-944E-FD9A-3734B1F3EDB6}"/>
              </a:ext>
            </a:extLst>
          </p:cNvPr>
          <p:cNvSpPr/>
          <p:nvPr/>
        </p:nvSpPr>
        <p:spPr>
          <a:xfrm>
            <a:off x="7813276" y="3669996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45">
            <a:extLst>
              <a:ext uri="{FF2B5EF4-FFF2-40B4-BE49-F238E27FC236}">
                <a16:creationId xmlns:a16="http://schemas.microsoft.com/office/drawing/2014/main" id="{B360F91A-4132-40B6-BE0A-D5613F79CAEA}"/>
              </a:ext>
            </a:extLst>
          </p:cNvPr>
          <p:cNvSpPr/>
          <p:nvPr/>
        </p:nvSpPr>
        <p:spPr>
          <a:xfrm>
            <a:off x="8495858" y="2740598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6BB264-403F-A7FA-E3A9-33706F5952D0}"/>
              </a:ext>
            </a:extLst>
          </p:cNvPr>
          <p:cNvSpPr txBox="1"/>
          <p:nvPr/>
        </p:nvSpPr>
        <p:spPr>
          <a:xfrm>
            <a:off x="8855547" y="2245277"/>
            <a:ext cx="254768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Data Stream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11BFA6-D3F2-3033-42FC-BD4B9885D08E}"/>
              </a:ext>
            </a:extLst>
          </p:cNvPr>
          <p:cNvSpPr txBox="1"/>
          <p:nvPr/>
        </p:nvSpPr>
        <p:spPr>
          <a:xfrm>
            <a:off x="8488318" y="3772838"/>
            <a:ext cx="254768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Output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4EE72C-01EC-1A55-9C6C-BADA9183C21F}"/>
              </a:ext>
            </a:extLst>
          </p:cNvPr>
          <p:cNvSpPr txBox="1"/>
          <p:nvPr/>
        </p:nvSpPr>
        <p:spPr>
          <a:xfrm>
            <a:off x="9170779" y="2256596"/>
            <a:ext cx="2547681" cy="2009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Streaming FE is simply FE for streaming functions!</a:t>
            </a:r>
          </a:p>
        </p:txBody>
      </p:sp>
    </p:spTree>
    <p:extLst>
      <p:ext uri="{BB962C8B-B14F-4D97-AF65-F5344CB8AC3E}">
        <p14:creationId xmlns:p14="http://schemas.microsoft.com/office/powerpoint/2010/main" val="1214080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316010" y="1808237"/>
            <a:ext cx="3832564" cy="2125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50" y="2027169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F5E0E9-B072-40F2-9D5A-1AA075F5E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311">
            <a:off x="5264646" y="1610756"/>
            <a:ext cx="1001204" cy="62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F521B6-9082-4466-AEC0-D9652A66BD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03930">
            <a:off x="6647559" y="2448837"/>
            <a:ext cx="822095" cy="822095"/>
          </a:xfrm>
          <a:prstGeom prst="rect">
            <a:avLst/>
          </a:prstGeom>
        </p:spPr>
      </p:pic>
      <p:sp>
        <p:nvSpPr>
          <p:cNvPr id="42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4159384" y="2161292"/>
            <a:ext cx="145046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  <a:latin typeface="+mn-lt"/>
              </a:rPr>
              <a:t>Authority</a:t>
            </a:r>
          </a:p>
        </p:txBody>
      </p:sp>
      <p:sp>
        <p:nvSpPr>
          <p:cNvPr id="44" name="Authority">
            <a:extLst>
              <a:ext uri="{FF2B5EF4-FFF2-40B4-BE49-F238E27FC236}">
                <a16:creationId xmlns:a16="http://schemas.microsoft.com/office/drawing/2014/main" id="{E9E5E760-750E-496D-8FEE-668DFB90742B}"/>
              </a:ext>
            </a:extLst>
          </p:cNvPr>
          <p:cNvSpPr txBox="1"/>
          <p:nvPr/>
        </p:nvSpPr>
        <p:spPr>
          <a:xfrm>
            <a:off x="6392846" y="2060954"/>
            <a:ext cx="145046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MSK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9BE8B7-9D31-4A97-8C18-C78B11E463FF}"/>
              </a:ext>
            </a:extLst>
          </p:cNvPr>
          <p:cNvSpPr/>
          <p:nvPr/>
        </p:nvSpPr>
        <p:spPr>
          <a:xfrm>
            <a:off x="6681076" y="2094739"/>
            <a:ext cx="863016" cy="1244202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86899" y="1856496"/>
            <a:ext cx="3511225" cy="22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376098" y="2050668"/>
            <a:ext cx="1450465" cy="1277987"/>
            <a:chOff x="6392846" y="2060954"/>
            <a:chExt cx="1450465" cy="1277987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9F521B6-9082-4466-AEC0-D9652A66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03930">
              <a:off x="6647559" y="2448837"/>
              <a:ext cx="822095" cy="822095"/>
            </a:xfrm>
            <a:prstGeom prst="rect">
              <a:avLst/>
            </a:prstGeom>
          </p:spPr>
        </p:pic>
        <p:sp>
          <p:nvSpPr>
            <p:cNvPr id="65" name="Authority">
              <a:extLst>
                <a:ext uri="{FF2B5EF4-FFF2-40B4-BE49-F238E27FC236}">
                  <a16:creationId xmlns:a16="http://schemas.microsoft.com/office/drawing/2014/main" id="{E9E5E760-750E-496D-8FEE-668DFB90742B}"/>
                </a:ext>
              </a:extLst>
            </p:cNvPr>
            <p:cNvSpPr txBox="1"/>
            <p:nvPr/>
          </p:nvSpPr>
          <p:spPr>
            <a:xfrm>
              <a:off x="6392846" y="2060954"/>
              <a:ext cx="145046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MPK</a:t>
              </a:r>
              <a:endParaRPr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6" name="Rectangle: Rounded Corners 20">
              <a:extLst>
                <a:ext uri="{FF2B5EF4-FFF2-40B4-BE49-F238E27FC236}">
                  <a16:creationId xmlns:a16="http://schemas.microsoft.com/office/drawing/2014/main" id="{9B9BE8B7-9D31-4A97-8C18-C78B11E463FF}"/>
                </a:ext>
              </a:extLst>
            </p:cNvPr>
            <p:cNvSpPr/>
            <p:nvPr/>
          </p:nvSpPr>
          <p:spPr>
            <a:xfrm>
              <a:off x="6681076" y="2094739"/>
              <a:ext cx="863016" cy="1244202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488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316010" y="1808237"/>
            <a:ext cx="3588401" cy="16689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C952A27-9DBF-4289-9CCC-FF02DE2E5F16}"/>
              </a:ext>
            </a:extLst>
          </p:cNvPr>
          <p:cNvSpPr/>
          <p:nvPr/>
        </p:nvSpPr>
        <p:spPr>
          <a:xfrm>
            <a:off x="4918387" y="4854594"/>
            <a:ext cx="1322967" cy="730861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F5AADAF-B4F0-4FE7-BCE1-7757E23666A2}"/>
              </a:ext>
            </a:extLst>
          </p:cNvPr>
          <p:cNvSpPr/>
          <p:nvPr/>
        </p:nvSpPr>
        <p:spPr>
          <a:xfrm>
            <a:off x="2279263" y="4826583"/>
            <a:ext cx="1322967" cy="730861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81A6AB1-89DB-4C2D-BF53-A4FD5152F00C}"/>
              </a:ext>
            </a:extLst>
          </p:cNvPr>
          <p:cNvSpPr/>
          <p:nvPr/>
        </p:nvSpPr>
        <p:spPr>
          <a:xfrm>
            <a:off x="10033296" y="4904956"/>
            <a:ext cx="1322967" cy="730861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Functional Encryption (FE)</a:t>
            </a:r>
          </a:p>
        </p:txBody>
      </p:sp>
      <p:pic>
        <p:nvPicPr>
          <p:cNvPr id="1026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74" y="5009202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50" y="2027169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F5E0E9-B072-40F2-9D5A-1AA075F5E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311">
            <a:off x="5264646" y="1610756"/>
            <a:ext cx="1001204" cy="62074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BC02296-3109-47DD-ABDD-843C59C22B12}"/>
              </a:ext>
            </a:extLst>
          </p:cNvPr>
          <p:cNvGrpSpPr/>
          <p:nvPr/>
        </p:nvGrpSpPr>
        <p:grpSpPr>
          <a:xfrm>
            <a:off x="2361761" y="4895577"/>
            <a:ext cx="1184841" cy="583494"/>
            <a:chOff x="2623290" y="4549553"/>
            <a:chExt cx="1347818" cy="64889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41FDF6-5D19-40EE-815A-AFB5A9A9BD9D}"/>
                </a:ext>
              </a:extLst>
            </p:cNvPr>
            <p:cNvGrpSpPr/>
            <p:nvPr/>
          </p:nvGrpSpPr>
          <p:grpSpPr>
            <a:xfrm>
              <a:off x="2623290" y="4549553"/>
              <a:ext cx="1347818" cy="648895"/>
              <a:chOff x="2342438" y="4549553"/>
              <a:chExt cx="1682165" cy="80621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EAD023D-50C5-45EF-A9CA-80BEAB6A6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2438" y="4692656"/>
                <a:ext cx="1040997" cy="663115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0A74526-C7A6-4E2C-92CD-F9DA4E2FB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602" y="4549553"/>
                <a:ext cx="740001" cy="386991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5B9BC7-225A-4DBF-8DE3-39C1CF59D04B}"/>
                </a:ext>
              </a:extLst>
            </p:cNvPr>
            <p:cNvSpPr txBox="1"/>
            <p:nvPr/>
          </p:nvSpPr>
          <p:spPr>
            <a:xfrm>
              <a:off x="2713109" y="4695804"/>
              <a:ext cx="529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</a:t>
              </a:r>
              <a:r>
                <a:rPr lang="en-US" sz="2400" baseline="-25000" dirty="0"/>
                <a:t>1</a:t>
              </a:r>
              <a:endParaRPr lang="en-US" sz="2400" dirty="0"/>
            </a:p>
          </p:txBody>
        </p:sp>
      </p:grpSp>
      <p:pic>
        <p:nvPicPr>
          <p:cNvPr id="32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9B990A54-667F-468C-9EA6-DDB9DE83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55" y="4999990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665F8F7-2A82-4777-A42D-18F7364A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37" y="5064359"/>
            <a:ext cx="1418059" cy="1449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7496864" y="5394603"/>
            <a:ext cx="94892" cy="420577"/>
            <a:chOff x="2932980" y="3623094"/>
            <a:chExt cx="103518" cy="45880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ight Arrow 20">
            <a:extLst>
              <a:ext uri="{FF2B5EF4-FFF2-40B4-BE49-F238E27FC236}">
                <a16:creationId xmlns:a16="http://schemas.microsoft.com/office/drawing/2014/main" id="{507819F0-F6CD-42F2-B2DB-9FBFA011DBF0}"/>
              </a:ext>
            </a:extLst>
          </p:cNvPr>
          <p:cNvSpPr/>
          <p:nvPr/>
        </p:nvSpPr>
        <p:spPr>
          <a:xfrm rot="8702722">
            <a:off x="2890793" y="3956320"/>
            <a:ext cx="2452149" cy="174822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20">
            <a:extLst>
              <a:ext uri="{FF2B5EF4-FFF2-40B4-BE49-F238E27FC236}">
                <a16:creationId xmlns:a16="http://schemas.microsoft.com/office/drawing/2014/main" id="{BAD22004-5B9D-4DB0-AE04-DE67E0AC6BF7}"/>
              </a:ext>
            </a:extLst>
          </p:cNvPr>
          <p:cNvSpPr/>
          <p:nvPr/>
        </p:nvSpPr>
        <p:spPr>
          <a:xfrm rot="6267472">
            <a:off x="4970224" y="4096624"/>
            <a:ext cx="1259337" cy="192422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20">
            <a:extLst>
              <a:ext uri="{FF2B5EF4-FFF2-40B4-BE49-F238E27FC236}">
                <a16:creationId xmlns:a16="http://schemas.microsoft.com/office/drawing/2014/main" id="{BAA215A7-ACB0-4888-834D-896105359C0F}"/>
              </a:ext>
            </a:extLst>
          </p:cNvPr>
          <p:cNvSpPr/>
          <p:nvPr/>
        </p:nvSpPr>
        <p:spPr>
          <a:xfrm rot="1325267">
            <a:off x="6726920" y="4078380"/>
            <a:ext cx="3495729" cy="215447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3952431" y="2283067"/>
            <a:ext cx="145046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  <a:latin typeface="+mn-lt"/>
              </a:rPr>
              <a:t>Authority</a:t>
            </a:r>
          </a:p>
        </p:txBody>
      </p:sp>
      <p:sp>
        <p:nvSpPr>
          <p:cNvPr id="43" name="Authority">
            <a:extLst>
              <a:ext uri="{FF2B5EF4-FFF2-40B4-BE49-F238E27FC236}">
                <a16:creationId xmlns:a16="http://schemas.microsoft.com/office/drawing/2014/main" id="{B78526D8-DA36-4AB8-BE72-C15A594147DF}"/>
              </a:ext>
            </a:extLst>
          </p:cNvPr>
          <p:cNvSpPr txBox="1"/>
          <p:nvPr/>
        </p:nvSpPr>
        <p:spPr>
          <a:xfrm>
            <a:off x="17910" y="5276661"/>
            <a:ext cx="145046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Users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92846" y="2060954"/>
            <a:ext cx="1450465" cy="1277987"/>
            <a:chOff x="6392846" y="2060954"/>
            <a:chExt cx="1450465" cy="1277987"/>
          </a:xfrm>
        </p:grpSpPr>
        <p:sp>
          <p:nvSpPr>
            <p:cNvPr id="44" name="Authority">
              <a:extLst>
                <a:ext uri="{FF2B5EF4-FFF2-40B4-BE49-F238E27FC236}">
                  <a16:creationId xmlns:a16="http://schemas.microsoft.com/office/drawing/2014/main" id="{E9E5E760-750E-496D-8FEE-668DFB90742B}"/>
                </a:ext>
              </a:extLst>
            </p:cNvPr>
            <p:cNvSpPr txBox="1"/>
            <p:nvPr/>
          </p:nvSpPr>
          <p:spPr>
            <a:xfrm>
              <a:off x="6392846" y="2060954"/>
              <a:ext cx="145046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MSK</a:t>
              </a:r>
              <a:endParaRPr sz="24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647559" y="2094739"/>
              <a:ext cx="896533" cy="1244202"/>
              <a:chOff x="6647559" y="2094739"/>
              <a:chExt cx="896533" cy="124420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9F521B6-9082-4466-AEC0-D9652A66B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6647559" y="2448837"/>
                <a:ext cx="822095" cy="822095"/>
              </a:xfrm>
              <a:prstGeom prst="rect">
                <a:avLst/>
              </a:prstGeom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B9BE8B7-9D31-4A97-8C18-C78B11E463FF}"/>
                  </a:ext>
                </a:extLst>
              </p:cNvPr>
              <p:cNvSpPr/>
              <p:nvPr/>
            </p:nvSpPr>
            <p:spPr>
              <a:xfrm>
                <a:off x="6681076" y="2094739"/>
                <a:ext cx="863016" cy="1244202"/>
              </a:xfrm>
              <a:prstGeom prst="roundRect">
                <a:avLst/>
              </a:prstGeom>
              <a:solidFill>
                <a:srgbClr val="FFFF00">
                  <a:alpha val="5098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5273CC7-26E4-4F01-9EED-3F0714B7D60F}"/>
              </a:ext>
            </a:extLst>
          </p:cNvPr>
          <p:cNvGrpSpPr/>
          <p:nvPr/>
        </p:nvGrpSpPr>
        <p:grpSpPr>
          <a:xfrm>
            <a:off x="5000885" y="4923585"/>
            <a:ext cx="1184841" cy="593179"/>
            <a:chOff x="2623290" y="4549553"/>
            <a:chExt cx="1347818" cy="65966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1C63107-0EF1-4A95-8BCE-37D376E097DB}"/>
                </a:ext>
              </a:extLst>
            </p:cNvPr>
            <p:cNvGrpSpPr/>
            <p:nvPr/>
          </p:nvGrpSpPr>
          <p:grpSpPr>
            <a:xfrm>
              <a:off x="2623290" y="4549553"/>
              <a:ext cx="1347818" cy="648895"/>
              <a:chOff x="2342438" y="4549553"/>
              <a:chExt cx="1682165" cy="806218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DE6447C-B96A-421E-B2D1-752D181D6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2438" y="4692656"/>
                <a:ext cx="1040997" cy="663115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77B3B50E-4531-4E7D-ACCD-8ECFA124F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602" y="4549553"/>
                <a:ext cx="740001" cy="386991"/>
              </a:xfrm>
              <a:prstGeom prst="rect">
                <a:avLst/>
              </a:prstGeom>
            </p:spPr>
          </p:pic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86DEDB-9A32-4E37-B0A0-77C7F310A4B3}"/>
                </a:ext>
              </a:extLst>
            </p:cNvPr>
            <p:cNvSpPr txBox="1"/>
            <p:nvPr/>
          </p:nvSpPr>
          <p:spPr>
            <a:xfrm>
              <a:off x="2713109" y="4695808"/>
              <a:ext cx="529045" cy="5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</a:t>
              </a:r>
              <a:r>
                <a:rPr lang="en-US" sz="2400" baseline="-25000" dirty="0"/>
                <a:t>2</a:t>
              </a:r>
              <a:endParaRPr lang="en-US" sz="24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575D2F-8271-4FF9-A06D-0DD6FFAC0ED2}"/>
              </a:ext>
            </a:extLst>
          </p:cNvPr>
          <p:cNvGrpSpPr/>
          <p:nvPr/>
        </p:nvGrpSpPr>
        <p:grpSpPr>
          <a:xfrm>
            <a:off x="10115794" y="4973947"/>
            <a:ext cx="1184841" cy="593179"/>
            <a:chOff x="2623290" y="4549553"/>
            <a:chExt cx="1347818" cy="659666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B8D97FF-F005-47F4-8282-35059AC8DB45}"/>
                </a:ext>
              </a:extLst>
            </p:cNvPr>
            <p:cNvGrpSpPr/>
            <p:nvPr/>
          </p:nvGrpSpPr>
          <p:grpSpPr>
            <a:xfrm>
              <a:off x="2623290" y="4549553"/>
              <a:ext cx="1347818" cy="648895"/>
              <a:chOff x="2342438" y="4549553"/>
              <a:chExt cx="1682165" cy="806218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597F6185-8FED-44F4-AFAB-5F0C8DF10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2438" y="4692656"/>
                <a:ext cx="1040997" cy="66311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4BD89CFD-3D1B-44B4-B163-64FC8C67B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602" y="4549553"/>
                <a:ext cx="740001" cy="386991"/>
              </a:xfrm>
              <a:prstGeom prst="rect">
                <a:avLst/>
              </a:prstGeom>
            </p:spPr>
          </p:pic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BFD2435-B545-4B6E-A1B5-BBC7CF65F005}"/>
                </a:ext>
              </a:extLst>
            </p:cNvPr>
            <p:cNvSpPr txBox="1"/>
            <p:nvPr/>
          </p:nvSpPr>
          <p:spPr>
            <a:xfrm>
              <a:off x="2713109" y="4695808"/>
              <a:ext cx="529045" cy="5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f</a:t>
              </a:r>
              <a:r>
                <a:rPr lang="en-US" sz="2400" baseline="-25000" dirty="0" err="1"/>
                <a:t>n</a:t>
              </a:r>
              <a:endParaRPr lang="en-US" sz="2400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7F12AE3-035D-4B6F-975D-FBC78EB67CF2}"/>
              </a:ext>
            </a:extLst>
          </p:cNvPr>
          <p:cNvSpPr txBox="1"/>
          <p:nvPr/>
        </p:nvSpPr>
        <p:spPr>
          <a:xfrm>
            <a:off x="1392207" y="1230804"/>
            <a:ext cx="940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[SW05, BSW11, O’N10]</a:t>
            </a:r>
          </a:p>
        </p:txBody>
      </p:sp>
      <p:sp>
        <p:nvSpPr>
          <p:cNvPr id="45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86899" y="1856496"/>
            <a:ext cx="3511225" cy="22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KeyGen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(MSK, f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162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316010" y="1808237"/>
            <a:ext cx="3832564" cy="2125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C952A27-9DBF-4289-9CCC-FF02DE2E5F16}"/>
              </a:ext>
            </a:extLst>
          </p:cNvPr>
          <p:cNvSpPr/>
          <p:nvPr/>
        </p:nvSpPr>
        <p:spPr>
          <a:xfrm>
            <a:off x="4918387" y="4854594"/>
            <a:ext cx="1322967" cy="730861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F5AADAF-B4F0-4FE7-BCE1-7757E23666A2}"/>
              </a:ext>
            </a:extLst>
          </p:cNvPr>
          <p:cNvSpPr/>
          <p:nvPr/>
        </p:nvSpPr>
        <p:spPr>
          <a:xfrm>
            <a:off x="2279263" y="4826583"/>
            <a:ext cx="1322967" cy="730861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81A6AB1-89DB-4C2D-BF53-A4FD5152F00C}"/>
              </a:ext>
            </a:extLst>
          </p:cNvPr>
          <p:cNvSpPr/>
          <p:nvPr/>
        </p:nvSpPr>
        <p:spPr>
          <a:xfrm>
            <a:off x="10033296" y="4904956"/>
            <a:ext cx="1322967" cy="730861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pic>
        <p:nvPicPr>
          <p:cNvPr id="1026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74" y="5009202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50" y="2027169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F5E0E9-B072-40F2-9D5A-1AA075F5E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311">
            <a:off x="5264646" y="1610756"/>
            <a:ext cx="1001204" cy="62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F521B6-9082-4466-AEC0-D9652A66BD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03930">
            <a:off x="6647559" y="2448837"/>
            <a:ext cx="822095" cy="82209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BC02296-3109-47DD-ABDD-843C59C22B12}"/>
              </a:ext>
            </a:extLst>
          </p:cNvPr>
          <p:cNvGrpSpPr/>
          <p:nvPr/>
        </p:nvGrpSpPr>
        <p:grpSpPr>
          <a:xfrm>
            <a:off x="2361761" y="4895577"/>
            <a:ext cx="1184841" cy="583494"/>
            <a:chOff x="2623290" y="4549553"/>
            <a:chExt cx="1347818" cy="64889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41FDF6-5D19-40EE-815A-AFB5A9A9BD9D}"/>
                </a:ext>
              </a:extLst>
            </p:cNvPr>
            <p:cNvGrpSpPr/>
            <p:nvPr/>
          </p:nvGrpSpPr>
          <p:grpSpPr>
            <a:xfrm>
              <a:off x="2623290" y="4549553"/>
              <a:ext cx="1347818" cy="648895"/>
              <a:chOff x="2342438" y="4549553"/>
              <a:chExt cx="1682165" cy="80621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EAD023D-50C5-45EF-A9CA-80BEAB6A6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2438" y="4692656"/>
                <a:ext cx="1040997" cy="663115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0A74526-C7A6-4E2C-92CD-F9DA4E2FB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602" y="4549553"/>
                <a:ext cx="740001" cy="386991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5B9BC7-225A-4DBF-8DE3-39C1CF59D04B}"/>
                </a:ext>
              </a:extLst>
            </p:cNvPr>
            <p:cNvSpPr txBox="1"/>
            <p:nvPr/>
          </p:nvSpPr>
          <p:spPr>
            <a:xfrm>
              <a:off x="2713109" y="4695804"/>
              <a:ext cx="529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</a:t>
              </a:r>
              <a:r>
                <a:rPr lang="en-US" sz="2400" baseline="-25000" dirty="0"/>
                <a:t>1</a:t>
              </a:r>
              <a:endParaRPr lang="en-US" sz="2400" dirty="0"/>
            </a:p>
          </p:txBody>
        </p:sp>
      </p:grpSp>
      <p:pic>
        <p:nvPicPr>
          <p:cNvPr id="32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9B990A54-667F-468C-9EA6-DDB9DE83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55" y="4999990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665F8F7-2A82-4777-A42D-18F7364A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37" y="5064359"/>
            <a:ext cx="1418059" cy="1449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7496864" y="5394603"/>
            <a:ext cx="94892" cy="420577"/>
            <a:chOff x="2932980" y="3623094"/>
            <a:chExt cx="103518" cy="45880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ight Arrow 20">
            <a:extLst>
              <a:ext uri="{FF2B5EF4-FFF2-40B4-BE49-F238E27FC236}">
                <a16:creationId xmlns:a16="http://schemas.microsoft.com/office/drawing/2014/main" id="{507819F0-F6CD-42F2-B2DB-9FBFA011DBF0}"/>
              </a:ext>
            </a:extLst>
          </p:cNvPr>
          <p:cNvSpPr/>
          <p:nvPr/>
        </p:nvSpPr>
        <p:spPr>
          <a:xfrm rot="8702722">
            <a:off x="2890793" y="3956320"/>
            <a:ext cx="2452149" cy="174822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20">
            <a:extLst>
              <a:ext uri="{FF2B5EF4-FFF2-40B4-BE49-F238E27FC236}">
                <a16:creationId xmlns:a16="http://schemas.microsoft.com/office/drawing/2014/main" id="{BAD22004-5B9D-4DB0-AE04-DE67E0AC6BF7}"/>
              </a:ext>
            </a:extLst>
          </p:cNvPr>
          <p:cNvSpPr/>
          <p:nvPr/>
        </p:nvSpPr>
        <p:spPr>
          <a:xfrm rot="6267472">
            <a:off x="4970224" y="4096624"/>
            <a:ext cx="1259337" cy="192422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20">
            <a:extLst>
              <a:ext uri="{FF2B5EF4-FFF2-40B4-BE49-F238E27FC236}">
                <a16:creationId xmlns:a16="http://schemas.microsoft.com/office/drawing/2014/main" id="{BAA215A7-ACB0-4888-834D-896105359C0F}"/>
              </a:ext>
            </a:extLst>
          </p:cNvPr>
          <p:cNvSpPr/>
          <p:nvPr/>
        </p:nvSpPr>
        <p:spPr>
          <a:xfrm rot="1325267">
            <a:off x="6726920" y="4078380"/>
            <a:ext cx="3495729" cy="215447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4159384" y="2161292"/>
            <a:ext cx="145046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  <a:latin typeface="+mn-lt"/>
              </a:rPr>
              <a:t>Authority</a:t>
            </a:r>
          </a:p>
        </p:txBody>
      </p:sp>
      <p:sp>
        <p:nvSpPr>
          <p:cNvPr id="43" name="Authority">
            <a:extLst>
              <a:ext uri="{FF2B5EF4-FFF2-40B4-BE49-F238E27FC236}">
                <a16:creationId xmlns:a16="http://schemas.microsoft.com/office/drawing/2014/main" id="{B78526D8-DA36-4AB8-BE72-C15A594147DF}"/>
              </a:ext>
            </a:extLst>
          </p:cNvPr>
          <p:cNvSpPr txBox="1"/>
          <p:nvPr/>
        </p:nvSpPr>
        <p:spPr>
          <a:xfrm>
            <a:off x="17910" y="5276661"/>
            <a:ext cx="145046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Users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Authority">
            <a:extLst>
              <a:ext uri="{FF2B5EF4-FFF2-40B4-BE49-F238E27FC236}">
                <a16:creationId xmlns:a16="http://schemas.microsoft.com/office/drawing/2014/main" id="{E9E5E760-750E-496D-8FEE-668DFB90742B}"/>
              </a:ext>
            </a:extLst>
          </p:cNvPr>
          <p:cNvSpPr txBox="1"/>
          <p:nvPr/>
        </p:nvSpPr>
        <p:spPr>
          <a:xfrm>
            <a:off x="6392846" y="2060954"/>
            <a:ext cx="145046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MSK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9BE8B7-9D31-4A97-8C18-C78B11E463FF}"/>
              </a:ext>
            </a:extLst>
          </p:cNvPr>
          <p:cNvSpPr/>
          <p:nvPr/>
        </p:nvSpPr>
        <p:spPr>
          <a:xfrm>
            <a:off x="6681076" y="2094739"/>
            <a:ext cx="863016" cy="1244202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5273CC7-26E4-4F01-9EED-3F0714B7D60F}"/>
              </a:ext>
            </a:extLst>
          </p:cNvPr>
          <p:cNvGrpSpPr/>
          <p:nvPr/>
        </p:nvGrpSpPr>
        <p:grpSpPr>
          <a:xfrm>
            <a:off x="5000885" y="4923585"/>
            <a:ext cx="1184841" cy="593179"/>
            <a:chOff x="2623290" y="4549553"/>
            <a:chExt cx="1347818" cy="65966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1C63107-0EF1-4A95-8BCE-37D376E097DB}"/>
                </a:ext>
              </a:extLst>
            </p:cNvPr>
            <p:cNvGrpSpPr/>
            <p:nvPr/>
          </p:nvGrpSpPr>
          <p:grpSpPr>
            <a:xfrm>
              <a:off x="2623290" y="4549553"/>
              <a:ext cx="1347818" cy="648895"/>
              <a:chOff x="2342438" y="4549553"/>
              <a:chExt cx="1682165" cy="806218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DE6447C-B96A-421E-B2D1-752D181D6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2438" y="4692656"/>
                <a:ext cx="1040997" cy="663115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77B3B50E-4531-4E7D-ACCD-8ECFA124F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602" y="4549553"/>
                <a:ext cx="740001" cy="386991"/>
              </a:xfrm>
              <a:prstGeom prst="rect">
                <a:avLst/>
              </a:prstGeom>
            </p:spPr>
          </p:pic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86DEDB-9A32-4E37-B0A0-77C7F310A4B3}"/>
                </a:ext>
              </a:extLst>
            </p:cNvPr>
            <p:cNvSpPr txBox="1"/>
            <p:nvPr/>
          </p:nvSpPr>
          <p:spPr>
            <a:xfrm>
              <a:off x="2713109" y="4695808"/>
              <a:ext cx="529045" cy="5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</a:t>
              </a:r>
              <a:r>
                <a:rPr lang="en-US" sz="2400" baseline="-25000" dirty="0"/>
                <a:t>2</a:t>
              </a:r>
              <a:endParaRPr lang="en-US" sz="24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575D2F-8271-4FF9-A06D-0DD6FFAC0ED2}"/>
              </a:ext>
            </a:extLst>
          </p:cNvPr>
          <p:cNvGrpSpPr/>
          <p:nvPr/>
        </p:nvGrpSpPr>
        <p:grpSpPr>
          <a:xfrm>
            <a:off x="10115794" y="4973947"/>
            <a:ext cx="1184841" cy="593179"/>
            <a:chOff x="2623290" y="4549553"/>
            <a:chExt cx="1347818" cy="659666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B8D97FF-F005-47F4-8282-35059AC8DB45}"/>
                </a:ext>
              </a:extLst>
            </p:cNvPr>
            <p:cNvGrpSpPr/>
            <p:nvPr/>
          </p:nvGrpSpPr>
          <p:grpSpPr>
            <a:xfrm>
              <a:off x="2623290" y="4549553"/>
              <a:ext cx="1347818" cy="648895"/>
              <a:chOff x="2342438" y="4549553"/>
              <a:chExt cx="1682165" cy="806218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597F6185-8FED-44F4-AFAB-5F0C8DF10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2438" y="4692656"/>
                <a:ext cx="1040997" cy="66311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4BD89CFD-3D1B-44B4-B163-64FC8C67B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602" y="4549553"/>
                <a:ext cx="740001" cy="386991"/>
              </a:xfrm>
              <a:prstGeom prst="rect">
                <a:avLst/>
              </a:prstGeom>
            </p:spPr>
          </p:pic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BFD2435-B545-4B6E-A1B5-BBC7CF65F005}"/>
                </a:ext>
              </a:extLst>
            </p:cNvPr>
            <p:cNvSpPr txBox="1"/>
            <p:nvPr/>
          </p:nvSpPr>
          <p:spPr>
            <a:xfrm>
              <a:off x="2713109" y="4695808"/>
              <a:ext cx="529045" cy="5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f</a:t>
              </a:r>
              <a:r>
                <a:rPr lang="en-US" sz="2400" baseline="-25000" dirty="0" err="1"/>
                <a:t>n</a:t>
              </a:r>
              <a:endParaRPr lang="en-US" sz="2400" dirty="0"/>
            </a:p>
          </p:txBody>
        </p:sp>
      </p:grpSp>
      <p:sp>
        <p:nvSpPr>
          <p:cNvPr id="45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86899" y="1856496"/>
            <a:ext cx="3511225" cy="22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KeyGen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(MSK, f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Right Arrow 45"/>
          <p:cNvSpPr/>
          <p:nvPr/>
        </p:nvSpPr>
        <p:spPr>
          <a:xfrm rot="16200000">
            <a:off x="2939992" y="2718727"/>
            <a:ext cx="391714" cy="30670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368095" y="3025364"/>
            <a:ext cx="3439272" cy="11103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 is a streaming function!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63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7904550" y="2248252"/>
            <a:ext cx="3190460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Key Generation</a:t>
            </a:r>
            <a:endParaRPr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8896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417389" y="1856496"/>
            <a:ext cx="1193732" cy="45788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4618027" y="4684110"/>
            <a:ext cx="863016" cy="1244202"/>
          </a:xfrm>
          <a:prstGeom prst="roundRect">
            <a:avLst/>
          </a:prstGeom>
          <a:solidFill>
            <a:srgbClr val="F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2" y="437818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337165" y="4649482"/>
            <a:ext cx="1450465" cy="1209978"/>
            <a:chOff x="6392846" y="2060954"/>
            <a:chExt cx="1450465" cy="12099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F521B6-9082-4466-AEC0-D9652A66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03930">
              <a:off x="6647559" y="2448837"/>
              <a:ext cx="822095" cy="822095"/>
            </a:xfrm>
            <a:prstGeom prst="rect">
              <a:avLst/>
            </a:prstGeom>
          </p:spPr>
        </p:pic>
        <p:sp>
          <p:nvSpPr>
            <p:cNvPr id="44" name="Authority">
              <a:extLst>
                <a:ext uri="{FF2B5EF4-FFF2-40B4-BE49-F238E27FC236}">
                  <a16:creationId xmlns:a16="http://schemas.microsoft.com/office/drawing/2014/main" id="{E9E5E760-750E-496D-8FEE-668DFB90742B}"/>
                </a:ext>
              </a:extLst>
            </p:cNvPr>
            <p:cNvSpPr txBox="1"/>
            <p:nvPr/>
          </p:nvSpPr>
          <p:spPr>
            <a:xfrm>
              <a:off x="6392846" y="2060954"/>
              <a:ext cx="145046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MPK</a:t>
              </a:r>
              <a:endParaRPr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107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6663611" y="3651925"/>
            <a:ext cx="2432650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Encryption</a:t>
            </a:r>
            <a:endParaRPr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8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203868" y="4292144"/>
            <a:ext cx="3832564" cy="2125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0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374757" y="4340403"/>
            <a:ext cx="3661675" cy="22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KeyGen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(MSK, f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672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417389" y="1856496"/>
            <a:ext cx="1193732" cy="45788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4618027" y="4684110"/>
            <a:ext cx="863016" cy="1244202"/>
          </a:xfrm>
          <a:prstGeom prst="roundRect">
            <a:avLst/>
          </a:prstGeom>
          <a:solidFill>
            <a:srgbClr val="F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586992" y="4940987"/>
            <a:ext cx="1094725" cy="8871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Enc.st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2" y="437818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337165" y="4649482"/>
            <a:ext cx="1450465" cy="1209978"/>
            <a:chOff x="6392846" y="2060954"/>
            <a:chExt cx="1450465" cy="12099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F521B6-9082-4466-AEC0-D9652A66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03930">
              <a:off x="6647559" y="2448837"/>
              <a:ext cx="822095" cy="822095"/>
            </a:xfrm>
            <a:prstGeom prst="rect">
              <a:avLst/>
            </a:prstGeom>
          </p:spPr>
        </p:pic>
        <p:sp>
          <p:nvSpPr>
            <p:cNvPr id="44" name="Authority">
              <a:extLst>
                <a:ext uri="{FF2B5EF4-FFF2-40B4-BE49-F238E27FC236}">
                  <a16:creationId xmlns:a16="http://schemas.microsoft.com/office/drawing/2014/main" id="{E9E5E760-750E-496D-8FEE-668DFB90742B}"/>
                </a:ext>
              </a:extLst>
            </p:cNvPr>
            <p:cNvSpPr txBox="1"/>
            <p:nvPr/>
          </p:nvSpPr>
          <p:spPr>
            <a:xfrm>
              <a:off x="6392846" y="2060954"/>
              <a:ext cx="145046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MPK</a:t>
              </a:r>
              <a:endParaRPr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107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6663611" y="3651925"/>
            <a:ext cx="2432650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Encryption</a:t>
            </a:r>
            <a:endParaRPr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8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203868" y="4292144"/>
            <a:ext cx="3832564" cy="2125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0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374757" y="4340403"/>
            <a:ext cx="3661675" cy="22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KeyGen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(MSK, f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Enc.st ←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EncSetup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Right Arrow 26"/>
          <p:cNvSpPr/>
          <p:nvPr/>
        </p:nvSpPr>
        <p:spPr>
          <a:xfrm rot="13499278">
            <a:off x="7537141" y="5674833"/>
            <a:ext cx="391714" cy="30670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7794672" y="5828183"/>
            <a:ext cx="3730577" cy="8885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Used to link elements of the stream together.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12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417389" y="1856496"/>
            <a:ext cx="1193732" cy="45788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4618027" y="4684110"/>
            <a:ext cx="863016" cy="1244202"/>
          </a:xfrm>
          <a:prstGeom prst="roundRect">
            <a:avLst/>
          </a:prstGeom>
          <a:solidFill>
            <a:srgbClr val="F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586992" y="4940987"/>
            <a:ext cx="1094725" cy="8871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Enc.st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2" y="437818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337165" y="4649482"/>
            <a:ext cx="1450465" cy="1209978"/>
            <a:chOff x="6392846" y="2060954"/>
            <a:chExt cx="1450465" cy="12099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F521B6-9082-4466-AEC0-D9652A66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03930">
              <a:off x="6647559" y="2448837"/>
              <a:ext cx="822095" cy="822095"/>
            </a:xfrm>
            <a:prstGeom prst="rect">
              <a:avLst/>
            </a:prstGeom>
          </p:spPr>
        </p:pic>
        <p:sp>
          <p:nvSpPr>
            <p:cNvPr id="44" name="Authority">
              <a:extLst>
                <a:ext uri="{FF2B5EF4-FFF2-40B4-BE49-F238E27FC236}">
                  <a16:creationId xmlns:a16="http://schemas.microsoft.com/office/drawing/2014/main" id="{E9E5E760-750E-496D-8FEE-668DFB90742B}"/>
                </a:ext>
              </a:extLst>
            </p:cNvPr>
            <p:cNvSpPr txBox="1"/>
            <p:nvPr/>
          </p:nvSpPr>
          <p:spPr>
            <a:xfrm>
              <a:off x="6392846" y="2060954"/>
              <a:ext cx="145046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MPK</a:t>
              </a:r>
              <a:endParaRPr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94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679073" y="1984964"/>
            <a:ext cx="994239" cy="6524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7863553" y="1984964"/>
            <a:ext cx="994239" cy="652416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 rot="10800000">
            <a:off x="5012411" y="2228595"/>
            <a:ext cx="1483284" cy="17747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7362194" y="1453988"/>
            <a:ext cx="205148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Data Stream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7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6663611" y="3651925"/>
            <a:ext cx="2432650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Encryption</a:t>
            </a:r>
            <a:endParaRPr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8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203868" y="4292144"/>
            <a:ext cx="3832564" cy="2125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2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374757" y="4340403"/>
            <a:ext cx="3661675" cy="22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KeyGen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(MSK, f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Enc.st ←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EncSetup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9231042" y="2148330"/>
            <a:ext cx="94892" cy="420577"/>
            <a:chOff x="2932980" y="3623094"/>
            <a:chExt cx="103518" cy="45880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9993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417389" y="1856496"/>
            <a:ext cx="1193732" cy="45788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4618027" y="4684110"/>
            <a:ext cx="863016" cy="1244202"/>
          </a:xfrm>
          <a:prstGeom prst="roundRect">
            <a:avLst/>
          </a:prstGeom>
          <a:solidFill>
            <a:srgbClr val="F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586992" y="4940987"/>
            <a:ext cx="1094725" cy="8871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Enc.st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2" y="437818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337165" y="4649482"/>
            <a:ext cx="1450465" cy="1209978"/>
            <a:chOff x="6392846" y="2060954"/>
            <a:chExt cx="1450465" cy="12099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F521B6-9082-4466-AEC0-D9652A66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03930">
              <a:off x="6647559" y="2448837"/>
              <a:ext cx="822095" cy="822095"/>
            </a:xfrm>
            <a:prstGeom prst="rect">
              <a:avLst/>
            </a:prstGeom>
          </p:spPr>
        </p:pic>
        <p:sp>
          <p:nvSpPr>
            <p:cNvPr id="44" name="Authority">
              <a:extLst>
                <a:ext uri="{FF2B5EF4-FFF2-40B4-BE49-F238E27FC236}">
                  <a16:creationId xmlns:a16="http://schemas.microsoft.com/office/drawing/2014/main" id="{E9E5E760-750E-496D-8FEE-668DFB90742B}"/>
                </a:ext>
              </a:extLst>
            </p:cNvPr>
            <p:cNvSpPr txBox="1"/>
            <p:nvPr/>
          </p:nvSpPr>
          <p:spPr>
            <a:xfrm>
              <a:off x="6392846" y="2060954"/>
              <a:ext cx="145046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MPK</a:t>
              </a:r>
              <a:endParaRPr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9907910" y="4569122"/>
            <a:ext cx="1251082" cy="1259062"/>
            <a:chOff x="2374213" y="2085179"/>
            <a:chExt cx="1251082" cy="1259062"/>
          </a:xfrm>
        </p:grpSpPr>
        <p:sp>
          <p:nvSpPr>
            <p:cNvPr id="70" name="Rectangle: Rounded Corners 45">
              <a:extLst>
                <a:ext uri="{FF2B5EF4-FFF2-40B4-BE49-F238E27FC236}">
                  <a16:creationId xmlns:a16="http://schemas.microsoft.com/office/drawing/2014/main" id="{CEA265C1-2281-4A8E-94FD-8705B18B762E}"/>
                </a:ext>
              </a:extLst>
            </p:cNvPr>
            <p:cNvSpPr/>
            <p:nvPr/>
          </p:nvSpPr>
          <p:spPr>
            <a:xfrm>
              <a:off x="2631056" y="2691825"/>
              <a:ext cx="994239" cy="65241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862AB84-A612-4F85-BDF1-E50D40869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35" t="18394" r="22836" b="17532"/>
            <a:stretch/>
          </p:blipFill>
          <p:spPr>
            <a:xfrm>
              <a:off x="2374213" y="2085179"/>
              <a:ext cx="753962" cy="932854"/>
            </a:xfrm>
            <a:prstGeom prst="rect">
              <a:avLst/>
            </a:prstGeom>
          </p:spPr>
        </p:pic>
      </p:grpSp>
      <p:sp>
        <p:nvSpPr>
          <p:cNvPr id="88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5508944" y="1984964"/>
            <a:ext cx="994239" cy="6524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>
            <a:off x="8020447" y="5412040"/>
            <a:ext cx="1759041" cy="17987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 rot="5400000">
            <a:off x="5383600" y="3403470"/>
            <a:ext cx="1273682" cy="208626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679073" y="1984964"/>
            <a:ext cx="994239" cy="652416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7863553" y="1984964"/>
            <a:ext cx="994239" cy="652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9231042" y="2148330"/>
            <a:ext cx="94892" cy="420577"/>
            <a:chOff x="2932980" y="3623094"/>
            <a:chExt cx="103518" cy="45880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 rot="10800000">
            <a:off x="3743864" y="2228593"/>
            <a:ext cx="1483284" cy="17747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7362194" y="1453988"/>
            <a:ext cx="205148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Data Stream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7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6663611" y="3651925"/>
            <a:ext cx="2432650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Encryption</a:t>
            </a:r>
            <a:endParaRPr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8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203868" y="4292144"/>
            <a:ext cx="3832564" cy="2125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0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374757" y="4340403"/>
            <a:ext cx="3661675" cy="22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KeyGen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(MSK, f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Enc.st ←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EncSetup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Enc.st,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x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334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417389" y="1856496"/>
            <a:ext cx="1193732" cy="45788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4618027" y="4684110"/>
            <a:ext cx="863016" cy="1244202"/>
          </a:xfrm>
          <a:prstGeom prst="roundRect">
            <a:avLst/>
          </a:prstGeom>
          <a:solidFill>
            <a:srgbClr val="F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586992" y="4940987"/>
            <a:ext cx="1094725" cy="8871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Enc.st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2" y="437818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337165" y="4649482"/>
            <a:ext cx="1450465" cy="1209978"/>
            <a:chOff x="6392846" y="2060954"/>
            <a:chExt cx="1450465" cy="12099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F521B6-9082-4466-AEC0-D9652A66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03930">
              <a:off x="6647559" y="2448837"/>
              <a:ext cx="822095" cy="822095"/>
            </a:xfrm>
            <a:prstGeom prst="rect">
              <a:avLst/>
            </a:prstGeom>
          </p:spPr>
        </p:pic>
        <p:sp>
          <p:nvSpPr>
            <p:cNvPr id="44" name="Authority">
              <a:extLst>
                <a:ext uri="{FF2B5EF4-FFF2-40B4-BE49-F238E27FC236}">
                  <a16:creationId xmlns:a16="http://schemas.microsoft.com/office/drawing/2014/main" id="{E9E5E760-750E-496D-8FEE-668DFB90742B}"/>
                </a:ext>
              </a:extLst>
            </p:cNvPr>
            <p:cNvSpPr txBox="1"/>
            <p:nvPr/>
          </p:nvSpPr>
          <p:spPr>
            <a:xfrm>
              <a:off x="6392846" y="2060954"/>
              <a:ext cx="145046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MPK</a:t>
              </a:r>
              <a:endParaRPr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9907910" y="4569122"/>
            <a:ext cx="1251082" cy="1259062"/>
            <a:chOff x="2374213" y="2085179"/>
            <a:chExt cx="1251082" cy="1259062"/>
          </a:xfrm>
        </p:grpSpPr>
        <p:sp>
          <p:nvSpPr>
            <p:cNvPr id="70" name="Rectangle: Rounded Corners 45">
              <a:extLst>
                <a:ext uri="{FF2B5EF4-FFF2-40B4-BE49-F238E27FC236}">
                  <a16:creationId xmlns:a16="http://schemas.microsoft.com/office/drawing/2014/main" id="{CEA265C1-2281-4A8E-94FD-8705B18B762E}"/>
                </a:ext>
              </a:extLst>
            </p:cNvPr>
            <p:cNvSpPr/>
            <p:nvPr/>
          </p:nvSpPr>
          <p:spPr>
            <a:xfrm>
              <a:off x="2631056" y="2691825"/>
              <a:ext cx="994239" cy="652416"/>
            </a:xfrm>
            <a:prstGeom prst="roundRect">
              <a:avLst/>
            </a:prstGeom>
            <a:solidFill>
              <a:srgbClr val="DC90F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862AB84-A612-4F85-BDF1-E50D40869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35" t="18394" r="22836" b="17532"/>
            <a:stretch/>
          </p:blipFill>
          <p:spPr>
            <a:xfrm>
              <a:off x="2374213" y="2085179"/>
              <a:ext cx="753962" cy="932854"/>
            </a:xfrm>
            <a:prstGeom prst="rect">
              <a:avLst/>
            </a:prstGeom>
          </p:spPr>
        </p:pic>
      </p:grpSp>
      <p:sp>
        <p:nvSpPr>
          <p:cNvPr id="88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5508944" y="1984964"/>
            <a:ext cx="994239" cy="652416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>
            <a:off x="8020447" y="5412040"/>
            <a:ext cx="1759041" cy="17987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 rot="5400000">
            <a:off x="5383600" y="3403470"/>
            <a:ext cx="1273682" cy="208626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679073" y="1984964"/>
            <a:ext cx="994239" cy="652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7863553" y="1984964"/>
            <a:ext cx="994239" cy="6524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9231042" y="2148330"/>
            <a:ext cx="94892" cy="420577"/>
            <a:chOff x="2932980" y="3623094"/>
            <a:chExt cx="103518" cy="45880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4328029" y="1984964"/>
            <a:ext cx="994239" cy="6524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 rot="10800000">
            <a:off x="2681673" y="2228593"/>
            <a:ext cx="1483284" cy="17747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7362194" y="1453988"/>
            <a:ext cx="205148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Data Stream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6663611" y="3651925"/>
            <a:ext cx="2432650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Encryption</a:t>
            </a:r>
            <a:endParaRPr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203868" y="4292144"/>
            <a:ext cx="3832564" cy="2125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4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374757" y="4340403"/>
            <a:ext cx="3661675" cy="22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KeyGen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(MSK, f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Enc.st ←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EncSetup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Enc.st,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x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3834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417389" y="1856496"/>
            <a:ext cx="1193732" cy="45788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337165" y="4649482"/>
            <a:ext cx="1450465" cy="1278830"/>
            <a:chOff x="4337165" y="4649482"/>
            <a:chExt cx="1450465" cy="1278830"/>
          </a:xfrm>
        </p:grpSpPr>
        <p:sp>
          <p:nvSpPr>
            <p:cNvPr id="39" name="Rectangle: Rounded Corners 45">
              <a:extLst>
                <a:ext uri="{FF2B5EF4-FFF2-40B4-BE49-F238E27FC236}">
                  <a16:creationId xmlns:a16="http://schemas.microsoft.com/office/drawing/2014/main" id="{CEA265C1-2281-4A8E-94FD-8705B18B762E}"/>
                </a:ext>
              </a:extLst>
            </p:cNvPr>
            <p:cNvSpPr/>
            <p:nvPr/>
          </p:nvSpPr>
          <p:spPr>
            <a:xfrm>
              <a:off x="4618027" y="4684110"/>
              <a:ext cx="863016" cy="1244202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337165" y="4649482"/>
              <a:ext cx="1450465" cy="1209978"/>
              <a:chOff x="4337165" y="4649482"/>
              <a:chExt cx="1450465" cy="120997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9F521B6-9082-4466-AEC0-D9652A66B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4591878" y="5037365"/>
                <a:ext cx="822095" cy="822095"/>
              </a:xfrm>
              <a:prstGeom prst="rect">
                <a:avLst/>
              </a:prstGeom>
            </p:spPr>
          </p:pic>
          <p:sp>
            <p:nvSpPr>
              <p:cNvPr id="35" name="Authority">
                <a:extLst>
                  <a:ext uri="{FF2B5EF4-FFF2-40B4-BE49-F238E27FC236}">
                    <a16:creationId xmlns:a16="http://schemas.microsoft.com/office/drawing/2014/main" id="{E9E5E760-750E-496D-8FEE-668DFB90742B}"/>
                  </a:ext>
                </a:extLst>
              </p:cNvPr>
              <p:cNvSpPr txBox="1"/>
              <p:nvPr/>
            </p:nvSpPr>
            <p:spPr>
              <a:xfrm>
                <a:off x="4337165" y="4649482"/>
                <a:ext cx="1450465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MPK</a:t>
                </a:r>
                <a:endParaRPr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586992" y="4940987"/>
            <a:ext cx="1094725" cy="8871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Enc.st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2" y="437818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203868" y="4292144"/>
            <a:ext cx="3832564" cy="2125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6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374757" y="4340403"/>
            <a:ext cx="3661675" cy="22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KeyGen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(MSK, f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Enc.st ←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EncSetup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Enc.st,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x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9907910" y="4569122"/>
            <a:ext cx="1251082" cy="1259062"/>
            <a:chOff x="2374213" y="2085179"/>
            <a:chExt cx="1251082" cy="1259062"/>
          </a:xfrm>
        </p:grpSpPr>
        <p:sp>
          <p:nvSpPr>
            <p:cNvPr id="70" name="Rectangle: Rounded Corners 45">
              <a:extLst>
                <a:ext uri="{FF2B5EF4-FFF2-40B4-BE49-F238E27FC236}">
                  <a16:creationId xmlns:a16="http://schemas.microsoft.com/office/drawing/2014/main" id="{CEA265C1-2281-4A8E-94FD-8705B18B762E}"/>
                </a:ext>
              </a:extLst>
            </p:cNvPr>
            <p:cNvSpPr/>
            <p:nvPr/>
          </p:nvSpPr>
          <p:spPr>
            <a:xfrm>
              <a:off x="2631056" y="2691825"/>
              <a:ext cx="994239" cy="65241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x</a:t>
              </a:r>
              <a:r>
                <a:rPr lang="en-US" sz="2400" baseline="-250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862AB84-A612-4F85-BDF1-E50D40869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35" t="18394" r="22836" b="17532"/>
            <a:stretch/>
          </p:blipFill>
          <p:spPr>
            <a:xfrm>
              <a:off x="2374213" y="2085179"/>
              <a:ext cx="753962" cy="932854"/>
            </a:xfrm>
            <a:prstGeom prst="rect">
              <a:avLst/>
            </a:prstGeom>
          </p:spPr>
        </p:pic>
      </p:grpSp>
      <p:sp>
        <p:nvSpPr>
          <p:cNvPr id="88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5508944" y="1984964"/>
            <a:ext cx="994239" cy="652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>
            <a:off x="8020447" y="5412040"/>
            <a:ext cx="1759041" cy="17987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 rot="5400000">
            <a:off x="5383600" y="3403470"/>
            <a:ext cx="1273682" cy="208626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679073" y="1984964"/>
            <a:ext cx="994239" cy="6524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7863553" y="1984964"/>
            <a:ext cx="994239" cy="6524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9231042" y="2148330"/>
            <a:ext cx="94892" cy="420577"/>
            <a:chOff x="2932980" y="3623094"/>
            <a:chExt cx="103518" cy="45880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3241101" y="1984964"/>
            <a:ext cx="994239" cy="6524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 rot="10800000">
            <a:off x="1594745" y="2228593"/>
            <a:ext cx="1483284" cy="17747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4346793" y="1984964"/>
            <a:ext cx="994239" cy="652416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7362194" y="1453988"/>
            <a:ext cx="205148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Data Stream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6663611" y="3651925"/>
            <a:ext cx="2432650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Encryption</a:t>
            </a:r>
            <a:endParaRPr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4311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417389" y="1856496"/>
            <a:ext cx="1193732" cy="45788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196329" y="4294169"/>
            <a:ext cx="5088070" cy="2125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35594" y="4991443"/>
            <a:ext cx="1322967" cy="730861"/>
          </a:xfrm>
          <a:prstGeom prst="roundRect">
            <a:avLst/>
          </a:prstGeom>
          <a:solidFill>
            <a:srgbClr val="F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10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11036" y="4329290"/>
            <a:ext cx="5146864" cy="302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KeyGen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(MSK, f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Enc.st ←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EncSetup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Enc.st,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x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273CC7-26E4-4F01-9EED-3F0714B7D60F}"/>
              </a:ext>
            </a:extLst>
          </p:cNvPr>
          <p:cNvGrpSpPr/>
          <p:nvPr/>
        </p:nvGrpSpPr>
        <p:grpSpPr>
          <a:xfrm>
            <a:off x="4218093" y="5055801"/>
            <a:ext cx="1184841" cy="593179"/>
            <a:chOff x="2623290" y="4549553"/>
            <a:chExt cx="1347818" cy="65966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1C63107-0EF1-4A95-8BCE-37D376E097DB}"/>
                </a:ext>
              </a:extLst>
            </p:cNvPr>
            <p:cNvGrpSpPr/>
            <p:nvPr/>
          </p:nvGrpSpPr>
          <p:grpSpPr>
            <a:xfrm>
              <a:off x="2623290" y="4549553"/>
              <a:ext cx="1347818" cy="648895"/>
              <a:chOff x="2342438" y="4549553"/>
              <a:chExt cx="1682165" cy="806218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DE6447C-B96A-421E-B2D1-752D181D6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2438" y="4692656"/>
                <a:ext cx="1040997" cy="66311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7B3B50E-4531-4E7D-ACCD-8ECFA124F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602" y="4549553"/>
                <a:ext cx="740001" cy="386991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86DEDB-9A32-4E37-B0A0-77C7F310A4B3}"/>
                </a:ext>
              </a:extLst>
            </p:cNvPr>
            <p:cNvSpPr txBox="1"/>
            <p:nvPr/>
          </p:nvSpPr>
          <p:spPr>
            <a:xfrm>
              <a:off x="2713109" y="4695808"/>
              <a:ext cx="529045" cy="5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45">
                <a:extLst>
                  <a:ext uri="{FF2B5EF4-FFF2-40B4-BE49-F238E27FC236}">
                    <a16:creationId xmlns:a16="http://schemas.microsoft.com/office/drawing/2014/main" id="{CEA265C1-2281-4A8E-94FD-8705B18B762E}"/>
                  </a:ext>
                </a:extLst>
              </p:cNvPr>
              <p:cNvSpPr/>
              <p:nvPr/>
            </p:nvSpPr>
            <p:spPr>
              <a:xfrm>
                <a:off x="6565573" y="5127109"/>
                <a:ext cx="1768801" cy="59056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Dec.st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1 </a:t>
                </a:r>
                <a:r>
                  <a:rPr lang="en-US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baseline="-2500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: Rounded Corners 45">
                <a:extLst>
                  <a:ext uri="{FF2B5EF4-FFF2-40B4-BE49-F238E27FC236}">
                    <a16:creationId xmlns="" xmlns:a16="http://schemas.microsoft.com/office/drawing/2014/main" id="{CEA265C1-2281-4A8E-94FD-8705B18B7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573" y="5127109"/>
                <a:ext cx="1768801" cy="590562"/>
              </a:xfrm>
              <a:prstGeom prst="roundRect">
                <a:avLst/>
              </a:prstGeom>
              <a:blipFill rotWithShape="0">
                <a:blip r:embed="rId4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2" y="437818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6663611" y="3651925"/>
            <a:ext cx="2432650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Decryption</a:t>
            </a:r>
            <a:endParaRPr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411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417389" y="1856496"/>
            <a:ext cx="1193732" cy="45788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196329" y="4294169"/>
            <a:ext cx="5088070" cy="2125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35594" y="4991443"/>
            <a:ext cx="1322967" cy="730861"/>
          </a:xfrm>
          <a:prstGeom prst="roundRect">
            <a:avLst/>
          </a:prstGeom>
          <a:solidFill>
            <a:srgbClr val="F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94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679073" y="1984964"/>
            <a:ext cx="994239" cy="6524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7863553" y="1984964"/>
            <a:ext cx="994239" cy="652416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9231042" y="2148330"/>
            <a:ext cx="94892" cy="420577"/>
            <a:chOff x="2932980" y="3623094"/>
            <a:chExt cx="103518" cy="45880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11036" y="4329290"/>
            <a:ext cx="5146864" cy="302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KeyGen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(MSK, f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Enc.st ←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EncSetup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Enc.st,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x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6488832" y="1377842"/>
            <a:ext cx="753962" cy="9328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7643466" y="1390069"/>
            <a:ext cx="753962" cy="93285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5273CC7-26E4-4F01-9EED-3F0714B7D60F}"/>
              </a:ext>
            </a:extLst>
          </p:cNvPr>
          <p:cNvGrpSpPr/>
          <p:nvPr/>
        </p:nvGrpSpPr>
        <p:grpSpPr>
          <a:xfrm>
            <a:off x="4218093" y="5055801"/>
            <a:ext cx="1184841" cy="593179"/>
            <a:chOff x="2623290" y="4549553"/>
            <a:chExt cx="1347818" cy="65966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1C63107-0EF1-4A95-8BCE-37D376E097DB}"/>
                </a:ext>
              </a:extLst>
            </p:cNvPr>
            <p:cNvGrpSpPr/>
            <p:nvPr/>
          </p:nvGrpSpPr>
          <p:grpSpPr>
            <a:xfrm>
              <a:off x="2623290" y="4549553"/>
              <a:ext cx="1347818" cy="648895"/>
              <a:chOff x="2342438" y="4549553"/>
              <a:chExt cx="1682165" cy="806218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DE6447C-B96A-421E-B2D1-752D181D6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2438" y="4692656"/>
                <a:ext cx="1040997" cy="66311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7B3B50E-4531-4E7D-ACCD-8ECFA124F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602" y="4549553"/>
                <a:ext cx="740001" cy="386991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86DEDB-9A32-4E37-B0A0-77C7F310A4B3}"/>
                </a:ext>
              </a:extLst>
            </p:cNvPr>
            <p:cNvSpPr txBox="1"/>
            <p:nvPr/>
          </p:nvSpPr>
          <p:spPr>
            <a:xfrm>
              <a:off x="2713109" y="4695808"/>
              <a:ext cx="529045" cy="5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</p:grpSp>
      <p:sp>
        <p:nvSpPr>
          <p:cNvPr id="41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565574" y="5127109"/>
            <a:ext cx="1221236" cy="5905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Dec.st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2" y="437818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6663611" y="3651925"/>
            <a:ext cx="2432650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Decryption</a:t>
            </a:r>
            <a:endParaRPr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 rot="10800000">
            <a:off x="5012411" y="2228595"/>
            <a:ext cx="1483284" cy="17747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8207187" y="1469954"/>
            <a:ext cx="2967384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400" dirty="0" err="1">
                <a:solidFill>
                  <a:schemeClr val="tx1"/>
                </a:solidFill>
                <a:latin typeface="+mn-lt"/>
              </a:rPr>
              <a:t>Ciphertext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Stream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9441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417389" y="1856496"/>
            <a:ext cx="1193732" cy="45788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196329" y="4294169"/>
            <a:ext cx="5088070" cy="2125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35594" y="4991443"/>
            <a:ext cx="1322967" cy="730861"/>
          </a:xfrm>
          <a:prstGeom prst="roundRect">
            <a:avLst/>
          </a:prstGeom>
          <a:solidFill>
            <a:srgbClr val="F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70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10164753" y="5175768"/>
            <a:ext cx="994239" cy="6524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5508944" y="1984964"/>
            <a:ext cx="994239" cy="6524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>
            <a:off x="8020447" y="5412040"/>
            <a:ext cx="1994821" cy="20398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 rot="5400000">
            <a:off x="5383600" y="3403470"/>
            <a:ext cx="1273682" cy="208626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679073" y="1984964"/>
            <a:ext cx="994239" cy="652416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7863553" y="1984964"/>
            <a:ext cx="994239" cy="652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9231042" y="2148330"/>
            <a:ext cx="94892" cy="420577"/>
            <a:chOff x="2932980" y="3623094"/>
            <a:chExt cx="103518" cy="45880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 rot="10800000">
            <a:off x="3743864" y="2228593"/>
            <a:ext cx="1483284" cy="17747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11036" y="4329290"/>
            <a:ext cx="5146864" cy="302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KeyGen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(MSK, f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Enc.st ←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EncSetup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Enc.st,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x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Dec.st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i+1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← Dec(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Dec.st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5342038" y="1369215"/>
            <a:ext cx="753962" cy="9328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6488832" y="1377842"/>
            <a:ext cx="753962" cy="9328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7643466" y="1390069"/>
            <a:ext cx="753962" cy="93285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5273CC7-26E4-4F01-9EED-3F0714B7D60F}"/>
              </a:ext>
            </a:extLst>
          </p:cNvPr>
          <p:cNvGrpSpPr/>
          <p:nvPr/>
        </p:nvGrpSpPr>
        <p:grpSpPr>
          <a:xfrm>
            <a:off x="4218093" y="5055801"/>
            <a:ext cx="1184841" cy="593179"/>
            <a:chOff x="2623290" y="4549553"/>
            <a:chExt cx="1347818" cy="65966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1C63107-0EF1-4A95-8BCE-37D376E097DB}"/>
                </a:ext>
              </a:extLst>
            </p:cNvPr>
            <p:cNvGrpSpPr/>
            <p:nvPr/>
          </p:nvGrpSpPr>
          <p:grpSpPr>
            <a:xfrm>
              <a:off x="2623290" y="4549553"/>
              <a:ext cx="1347818" cy="648895"/>
              <a:chOff x="2342438" y="4549553"/>
              <a:chExt cx="1682165" cy="806218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DE6447C-B96A-421E-B2D1-752D181D6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2438" y="4692656"/>
                <a:ext cx="1040997" cy="66311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7B3B50E-4531-4E7D-ACCD-8ECFA124F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602" y="4549553"/>
                <a:ext cx="740001" cy="386991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86DEDB-9A32-4E37-B0A0-77C7F310A4B3}"/>
                </a:ext>
              </a:extLst>
            </p:cNvPr>
            <p:cNvSpPr txBox="1"/>
            <p:nvPr/>
          </p:nvSpPr>
          <p:spPr>
            <a:xfrm>
              <a:off x="2713109" y="4695808"/>
              <a:ext cx="529045" cy="5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</p:grpSp>
      <p:sp>
        <p:nvSpPr>
          <p:cNvPr id="2" name="U-Turn Arrow 1"/>
          <p:cNvSpPr/>
          <p:nvPr/>
        </p:nvSpPr>
        <p:spPr>
          <a:xfrm rot="5400000">
            <a:off x="8531752" y="5152229"/>
            <a:ext cx="702764" cy="1725374"/>
          </a:xfrm>
          <a:prstGeom prst="uturnArrow">
            <a:avLst>
              <a:gd name="adj1" fmla="val 10785"/>
              <a:gd name="adj2" fmla="val 19348"/>
              <a:gd name="adj3" fmla="val 29710"/>
              <a:gd name="adj4" fmla="val 43750"/>
              <a:gd name="adj5" fmla="val 74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8943517" y="6017577"/>
            <a:ext cx="1221236" cy="590562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Dec.st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565574" y="5127109"/>
            <a:ext cx="1221236" cy="5905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Dec.st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2" y="437818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6663611" y="3651925"/>
            <a:ext cx="2432650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Decryption</a:t>
            </a:r>
            <a:endParaRPr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6847180" y="4190633"/>
            <a:ext cx="4192673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f(x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st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) = (y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st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)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8207187" y="1469954"/>
            <a:ext cx="2967384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400" dirty="0" err="1">
                <a:solidFill>
                  <a:schemeClr val="tx1"/>
                </a:solidFill>
                <a:latin typeface="+mn-lt"/>
              </a:rPr>
              <a:t>Ciphertext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Stream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586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9772276" y="2525304"/>
            <a:ext cx="994239" cy="652416"/>
          </a:xfrm>
          <a:prstGeom prst="roundRect">
            <a:avLst/>
          </a:prstGeom>
          <a:solidFill>
            <a:srgbClr val="E5F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81A6AB1-89DB-4C2D-BF53-A4FD5152F00C}"/>
              </a:ext>
            </a:extLst>
          </p:cNvPr>
          <p:cNvSpPr/>
          <p:nvPr/>
        </p:nvSpPr>
        <p:spPr>
          <a:xfrm>
            <a:off x="10033296" y="4904956"/>
            <a:ext cx="1322967" cy="730861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C952A27-9DBF-4289-9CCC-FF02DE2E5F16}"/>
              </a:ext>
            </a:extLst>
          </p:cNvPr>
          <p:cNvSpPr/>
          <p:nvPr/>
        </p:nvSpPr>
        <p:spPr>
          <a:xfrm>
            <a:off x="4918387" y="4854594"/>
            <a:ext cx="1322967" cy="730861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Functional Encryption (FE)</a:t>
            </a:r>
          </a:p>
        </p:txBody>
      </p:sp>
      <p:pic>
        <p:nvPicPr>
          <p:cNvPr id="1026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74" y="5009202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50" y="2027169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BC02296-3109-47DD-ABDD-843C59C22B12}"/>
              </a:ext>
            </a:extLst>
          </p:cNvPr>
          <p:cNvGrpSpPr/>
          <p:nvPr/>
        </p:nvGrpSpPr>
        <p:grpSpPr>
          <a:xfrm>
            <a:off x="2361761" y="4895577"/>
            <a:ext cx="1184841" cy="583494"/>
            <a:chOff x="2623290" y="4549553"/>
            <a:chExt cx="1347818" cy="64889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41FDF6-5D19-40EE-815A-AFB5A9A9BD9D}"/>
                </a:ext>
              </a:extLst>
            </p:cNvPr>
            <p:cNvGrpSpPr/>
            <p:nvPr/>
          </p:nvGrpSpPr>
          <p:grpSpPr>
            <a:xfrm>
              <a:off x="2623290" y="4549553"/>
              <a:ext cx="1347818" cy="648895"/>
              <a:chOff x="2342438" y="4549553"/>
              <a:chExt cx="1682165" cy="80621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EAD023D-50C5-45EF-A9CA-80BEAB6A6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2438" y="4692656"/>
                <a:ext cx="1040997" cy="663115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0A74526-C7A6-4E2C-92CD-F9DA4E2FB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602" y="4549553"/>
                <a:ext cx="740001" cy="386991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5B9BC7-225A-4DBF-8DE3-39C1CF59D04B}"/>
                </a:ext>
              </a:extLst>
            </p:cNvPr>
            <p:cNvSpPr txBox="1"/>
            <p:nvPr/>
          </p:nvSpPr>
          <p:spPr>
            <a:xfrm>
              <a:off x="2713109" y="4695808"/>
              <a:ext cx="529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</a:t>
              </a:r>
              <a:r>
                <a:rPr lang="en-US" sz="2400" baseline="-25000" dirty="0"/>
                <a:t>1</a:t>
              </a:r>
              <a:endParaRPr lang="en-US" sz="2400" dirty="0"/>
            </a:p>
          </p:txBody>
        </p:sp>
      </p:grpSp>
      <p:pic>
        <p:nvPicPr>
          <p:cNvPr id="32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9B990A54-667F-468C-9EA6-DDB9DE83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55" y="4999990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665F8F7-2A82-4777-A42D-18F7364A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37" y="5064359"/>
            <a:ext cx="1418059" cy="1449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7496864" y="5394603"/>
            <a:ext cx="94892" cy="420577"/>
            <a:chOff x="2932980" y="3623094"/>
            <a:chExt cx="103518" cy="45880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Authority">
            <a:extLst>
              <a:ext uri="{FF2B5EF4-FFF2-40B4-BE49-F238E27FC236}">
                <a16:creationId xmlns:a16="http://schemas.microsoft.com/office/drawing/2014/main" id="{B78526D8-DA36-4AB8-BE72-C15A594147DF}"/>
              </a:ext>
            </a:extLst>
          </p:cNvPr>
          <p:cNvSpPr txBox="1"/>
          <p:nvPr/>
        </p:nvSpPr>
        <p:spPr>
          <a:xfrm>
            <a:off x="17910" y="5276661"/>
            <a:ext cx="145046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Users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F5AADAF-B4F0-4FE7-BCE1-7757E23666A2}"/>
              </a:ext>
            </a:extLst>
          </p:cNvPr>
          <p:cNvSpPr/>
          <p:nvPr/>
        </p:nvSpPr>
        <p:spPr>
          <a:xfrm>
            <a:off x="2279263" y="4826583"/>
            <a:ext cx="1322967" cy="730861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5273CC7-26E4-4F01-9EED-3F0714B7D60F}"/>
              </a:ext>
            </a:extLst>
          </p:cNvPr>
          <p:cNvGrpSpPr/>
          <p:nvPr/>
        </p:nvGrpSpPr>
        <p:grpSpPr>
          <a:xfrm>
            <a:off x="5000885" y="4923585"/>
            <a:ext cx="1184841" cy="593179"/>
            <a:chOff x="2623290" y="4549553"/>
            <a:chExt cx="1347818" cy="65966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1C63107-0EF1-4A95-8BCE-37D376E097DB}"/>
                </a:ext>
              </a:extLst>
            </p:cNvPr>
            <p:cNvGrpSpPr/>
            <p:nvPr/>
          </p:nvGrpSpPr>
          <p:grpSpPr>
            <a:xfrm>
              <a:off x="2623290" y="4549553"/>
              <a:ext cx="1347818" cy="648895"/>
              <a:chOff x="2342438" y="4549553"/>
              <a:chExt cx="1682165" cy="806218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DE6447C-B96A-421E-B2D1-752D181D6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2438" y="4692656"/>
                <a:ext cx="1040997" cy="663115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77B3B50E-4531-4E7D-ACCD-8ECFA124F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602" y="4549553"/>
                <a:ext cx="740001" cy="386991"/>
              </a:xfrm>
              <a:prstGeom prst="rect">
                <a:avLst/>
              </a:prstGeom>
            </p:spPr>
          </p:pic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86DEDB-9A32-4E37-B0A0-77C7F310A4B3}"/>
                </a:ext>
              </a:extLst>
            </p:cNvPr>
            <p:cNvSpPr txBox="1"/>
            <p:nvPr/>
          </p:nvSpPr>
          <p:spPr>
            <a:xfrm>
              <a:off x="2713109" y="4695808"/>
              <a:ext cx="529045" cy="5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</a:t>
              </a:r>
              <a:r>
                <a:rPr lang="en-US" sz="2400" baseline="-25000" dirty="0"/>
                <a:t>2</a:t>
              </a:r>
              <a:endParaRPr lang="en-US" sz="24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575D2F-8271-4FF9-A06D-0DD6FFAC0ED2}"/>
              </a:ext>
            </a:extLst>
          </p:cNvPr>
          <p:cNvGrpSpPr/>
          <p:nvPr/>
        </p:nvGrpSpPr>
        <p:grpSpPr>
          <a:xfrm>
            <a:off x="10115794" y="4973947"/>
            <a:ext cx="1184841" cy="593179"/>
            <a:chOff x="2623290" y="4549553"/>
            <a:chExt cx="1347818" cy="659666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B8D97FF-F005-47F4-8282-35059AC8DB45}"/>
                </a:ext>
              </a:extLst>
            </p:cNvPr>
            <p:cNvGrpSpPr/>
            <p:nvPr/>
          </p:nvGrpSpPr>
          <p:grpSpPr>
            <a:xfrm>
              <a:off x="2623290" y="4549553"/>
              <a:ext cx="1347818" cy="648895"/>
              <a:chOff x="2342438" y="4549553"/>
              <a:chExt cx="1682165" cy="806218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597F6185-8FED-44F4-AFAB-5F0C8DF10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2438" y="4692656"/>
                <a:ext cx="1040997" cy="66311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4BD89CFD-3D1B-44B4-B163-64FC8C67B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602" y="4549553"/>
                <a:ext cx="740001" cy="386991"/>
              </a:xfrm>
              <a:prstGeom prst="rect">
                <a:avLst/>
              </a:prstGeom>
            </p:spPr>
          </p:pic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BFD2435-B545-4B6E-A1B5-BBC7CF65F005}"/>
                </a:ext>
              </a:extLst>
            </p:cNvPr>
            <p:cNvSpPr txBox="1"/>
            <p:nvPr/>
          </p:nvSpPr>
          <p:spPr>
            <a:xfrm>
              <a:off x="2713109" y="4695808"/>
              <a:ext cx="529045" cy="5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f</a:t>
              </a:r>
              <a:r>
                <a:rPr lang="en-US" sz="2400" baseline="-25000" dirty="0" err="1"/>
                <a:t>n</a:t>
              </a:r>
              <a:endParaRPr lang="en-US" sz="2400" dirty="0"/>
            </a:p>
          </p:txBody>
        </p:sp>
      </p:grpSp>
      <p:sp>
        <p:nvSpPr>
          <p:cNvPr id="40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>
            <a:off x="7756392" y="2719988"/>
            <a:ext cx="1759041" cy="17987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9515433" y="1918658"/>
            <a:ext cx="753962" cy="932854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CC702D6-12E3-49D6-916F-5B911D6CF1B2}"/>
              </a:ext>
            </a:extLst>
          </p:cNvPr>
          <p:cNvSpPr/>
          <p:nvPr/>
        </p:nvSpPr>
        <p:spPr>
          <a:xfrm>
            <a:off x="1736847" y="3784952"/>
            <a:ext cx="1864689" cy="633548"/>
          </a:xfrm>
          <a:prstGeom prst="wedgeEllipseCallout">
            <a:avLst>
              <a:gd name="adj1" fmla="val -33553"/>
              <a:gd name="adj2" fmla="val 1298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(x)</a:t>
            </a:r>
          </a:p>
        </p:txBody>
      </p:sp>
      <p:sp>
        <p:nvSpPr>
          <p:cNvPr id="49" name="Speech Bubble: Oval 48">
            <a:extLst>
              <a:ext uri="{FF2B5EF4-FFF2-40B4-BE49-F238E27FC236}">
                <a16:creationId xmlns:a16="http://schemas.microsoft.com/office/drawing/2014/main" id="{BB4DC480-D327-48CF-981E-FAD9BC4B6B97}"/>
              </a:ext>
            </a:extLst>
          </p:cNvPr>
          <p:cNvSpPr/>
          <p:nvPr/>
        </p:nvSpPr>
        <p:spPr>
          <a:xfrm>
            <a:off x="4321037" y="3817992"/>
            <a:ext cx="1864689" cy="633548"/>
          </a:xfrm>
          <a:prstGeom prst="wedgeEllipseCallout">
            <a:avLst>
              <a:gd name="adj1" fmla="val -33553"/>
              <a:gd name="adj2" fmla="val 1298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(x)</a:t>
            </a:r>
          </a:p>
        </p:txBody>
      </p:sp>
      <p:sp>
        <p:nvSpPr>
          <p:cNvPr id="50" name="Speech Bubble: Oval 49">
            <a:extLst>
              <a:ext uri="{FF2B5EF4-FFF2-40B4-BE49-F238E27FC236}">
                <a16:creationId xmlns:a16="http://schemas.microsoft.com/office/drawing/2014/main" id="{FD7CF9CE-CD0C-4C0A-8ADE-66029E9121E6}"/>
              </a:ext>
            </a:extLst>
          </p:cNvPr>
          <p:cNvSpPr/>
          <p:nvPr/>
        </p:nvSpPr>
        <p:spPr>
          <a:xfrm>
            <a:off x="9456911" y="3901475"/>
            <a:ext cx="1864689" cy="633548"/>
          </a:xfrm>
          <a:prstGeom prst="wedgeEllipseCallout">
            <a:avLst>
              <a:gd name="adj1" fmla="val -33553"/>
              <a:gd name="adj2" fmla="val 1298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f</a:t>
            </a:r>
            <a:r>
              <a:rPr lang="en-US" sz="2400" baseline="-25000" dirty="0" err="1">
                <a:solidFill>
                  <a:schemeClr val="tx1"/>
                </a:solidFill>
              </a:rPr>
              <a:t>n</a:t>
            </a:r>
            <a:r>
              <a:rPr lang="en-US" sz="2400" dirty="0">
                <a:solidFill>
                  <a:schemeClr val="tx1"/>
                </a:solidFill>
              </a:rPr>
              <a:t>(x)</a:t>
            </a:r>
          </a:p>
        </p:txBody>
      </p:sp>
      <p:sp>
        <p:nvSpPr>
          <p:cNvPr id="63" name="Authority">
            <a:extLst>
              <a:ext uri="{FF2B5EF4-FFF2-40B4-BE49-F238E27FC236}">
                <a16:creationId xmlns:a16="http://schemas.microsoft.com/office/drawing/2014/main" id="{B9A480E7-94C2-4192-AFD6-7C6868209B26}"/>
              </a:ext>
            </a:extLst>
          </p:cNvPr>
          <p:cNvSpPr txBox="1"/>
          <p:nvPr/>
        </p:nvSpPr>
        <p:spPr>
          <a:xfrm>
            <a:off x="7877542" y="2310700"/>
            <a:ext cx="145046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Broadcast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E81049-4CE6-4D5F-801D-6C4ABCCC931F}"/>
              </a:ext>
            </a:extLst>
          </p:cNvPr>
          <p:cNvSpPr txBox="1"/>
          <p:nvPr/>
        </p:nvSpPr>
        <p:spPr>
          <a:xfrm>
            <a:off x="1392207" y="1230804"/>
            <a:ext cx="940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[SW05, BSW11, O’N10]</a:t>
            </a:r>
          </a:p>
        </p:txBody>
      </p:sp>
      <p:sp>
        <p:nvSpPr>
          <p:cNvPr id="68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316010" y="1808237"/>
            <a:ext cx="3588401" cy="16689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6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86899" y="1856496"/>
            <a:ext cx="3511225" cy="22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KeyGen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(MSK, f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ct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x)</a:t>
            </a: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y← Dec(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ct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92846" y="2060954"/>
            <a:ext cx="1450465" cy="1277987"/>
            <a:chOff x="6392846" y="2060954"/>
            <a:chExt cx="1450465" cy="127798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F521B6-9082-4466-AEC0-D9652A66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03930">
              <a:off x="6647559" y="2448837"/>
              <a:ext cx="822095" cy="822095"/>
            </a:xfrm>
            <a:prstGeom prst="rect">
              <a:avLst/>
            </a:prstGeom>
          </p:spPr>
        </p:pic>
        <p:sp>
          <p:nvSpPr>
            <p:cNvPr id="44" name="Authority">
              <a:extLst>
                <a:ext uri="{FF2B5EF4-FFF2-40B4-BE49-F238E27FC236}">
                  <a16:creationId xmlns:a16="http://schemas.microsoft.com/office/drawing/2014/main" id="{E9E5E760-750E-496D-8FEE-668DFB90742B}"/>
                </a:ext>
              </a:extLst>
            </p:cNvPr>
            <p:cNvSpPr txBox="1"/>
            <p:nvPr/>
          </p:nvSpPr>
          <p:spPr>
            <a:xfrm>
              <a:off x="6392846" y="2060954"/>
              <a:ext cx="145046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MPK</a:t>
              </a:r>
              <a:endParaRPr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Rectangle: Rounded Corners 20">
              <a:extLst>
                <a:ext uri="{FF2B5EF4-FFF2-40B4-BE49-F238E27FC236}">
                  <a16:creationId xmlns:a16="http://schemas.microsoft.com/office/drawing/2014/main" id="{9B9BE8B7-9D31-4A97-8C18-C78B11E463FF}"/>
                </a:ext>
              </a:extLst>
            </p:cNvPr>
            <p:cNvSpPr/>
            <p:nvPr/>
          </p:nvSpPr>
          <p:spPr>
            <a:xfrm>
              <a:off x="6681076" y="2094739"/>
              <a:ext cx="863016" cy="1244202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8726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417389" y="1856496"/>
            <a:ext cx="1193732" cy="45788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196329" y="4294169"/>
            <a:ext cx="5088070" cy="2125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35594" y="4991443"/>
            <a:ext cx="1322967" cy="730861"/>
          </a:xfrm>
          <a:prstGeom prst="roundRect">
            <a:avLst/>
          </a:prstGeom>
          <a:solidFill>
            <a:srgbClr val="F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70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10164753" y="5175768"/>
            <a:ext cx="994239" cy="652416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>
            <a:off x="8020447" y="5412040"/>
            <a:ext cx="1994821" cy="20398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 rot="5400000">
            <a:off x="5383600" y="3403470"/>
            <a:ext cx="1273682" cy="208626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9231042" y="2148330"/>
            <a:ext cx="94892" cy="420577"/>
            <a:chOff x="2932980" y="3623094"/>
            <a:chExt cx="103518" cy="45880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11036" y="4329290"/>
            <a:ext cx="5146864" cy="302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KeyGen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(MSK, f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Enc.st ←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EncSetup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Enc.st,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x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Dec.st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i+1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← Dec(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Dec.st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273CC7-26E4-4F01-9EED-3F0714B7D60F}"/>
              </a:ext>
            </a:extLst>
          </p:cNvPr>
          <p:cNvGrpSpPr/>
          <p:nvPr/>
        </p:nvGrpSpPr>
        <p:grpSpPr>
          <a:xfrm>
            <a:off x="4218093" y="5055801"/>
            <a:ext cx="1184841" cy="593179"/>
            <a:chOff x="2623290" y="4549553"/>
            <a:chExt cx="1347818" cy="65966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1C63107-0EF1-4A95-8BCE-37D376E097DB}"/>
                </a:ext>
              </a:extLst>
            </p:cNvPr>
            <p:cNvGrpSpPr/>
            <p:nvPr/>
          </p:nvGrpSpPr>
          <p:grpSpPr>
            <a:xfrm>
              <a:off x="2623290" y="4549553"/>
              <a:ext cx="1347818" cy="648895"/>
              <a:chOff x="2342438" y="4549553"/>
              <a:chExt cx="1682165" cy="806218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DE6447C-B96A-421E-B2D1-752D181D6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2438" y="4692656"/>
                <a:ext cx="1040997" cy="66311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7B3B50E-4531-4E7D-ACCD-8ECFA124F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602" y="4549553"/>
                <a:ext cx="740001" cy="386991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86DEDB-9A32-4E37-B0A0-77C7F310A4B3}"/>
                </a:ext>
              </a:extLst>
            </p:cNvPr>
            <p:cNvSpPr txBox="1"/>
            <p:nvPr/>
          </p:nvSpPr>
          <p:spPr>
            <a:xfrm>
              <a:off x="2713109" y="4695808"/>
              <a:ext cx="529045" cy="5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</p:grpSp>
      <p:sp>
        <p:nvSpPr>
          <p:cNvPr id="2" name="U-Turn Arrow 1"/>
          <p:cNvSpPr/>
          <p:nvPr/>
        </p:nvSpPr>
        <p:spPr>
          <a:xfrm rot="5400000">
            <a:off x="8531752" y="5152229"/>
            <a:ext cx="702764" cy="1725374"/>
          </a:xfrm>
          <a:prstGeom prst="uturnArrow">
            <a:avLst>
              <a:gd name="adj1" fmla="val 10785"/>
              <a:gd name="adj2" fmla="val 19348"/>
              <a:gd name="adj3" fmla="val 29710"/>
              <a:gd name="adj4" fmla="val 43750"/>
              <a:gd name="adj5" fmla="val 74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8943517" y="6017577"/>
            <a:ext cx="1221236" cy="5905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Dec.st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565574" y="5127109"/>
            <a:ext cx="1221236" cy="590562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Dec.st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2" y="437818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5508944" y="1984964"/>
            <a:ext cx="994239" cy="652416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679073" y="1984964"/>
            <a:ext cx="994239" cy="652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7863553" y="1984964"/>
            <a:ext cx="994239" cy="6524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4328029" y="1984964"/>
            <a:ext cx="994239" cy="6524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 rot="10800000">
            <a:off x="2681673" y="2228593"/>
            <a:ext cx="1483284" cy="17747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5342038" y="1369215"/>
            <a:ext cx="753962" cy="93285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6488832" y="1377842"/>
            <a:ext cx="753962" cy="93285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7643466" y="1390069"/>
            <a:ext cx="753962" cy="93285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4156552" y="1349607"/>
            <a:ext cx="753962" cy="932854"/>
          </a:xfrm>
          <a:prstGeom prst="rect">
            <a:avLst/>
          </a:prstGeom>
        </p:spPr>
      </p:pic>
      <p:sp>
        <p:nvSpPr>
          <p:cNvPr id="48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6663611" y="3651925"/>
            <a:ext cx="2432650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Decryption</a:t>
            </a:r>
            <a:endParaRPr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6847180" y="4190633"/>
            <a:ext cx="4192673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f(x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st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) = (y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st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)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8207187" y="1469954"/>
            <a:ext cx="2967384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400" dirty="0" err="1">
                <a:solidFill>
                  <a:schemeClr val="tx1"/>
                </a:solidFill>
                <a:latin typeface="+mn-lt"/>
              </a:rPr>
              <a:t>Ciphertext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Stream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0394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417389" y="1856496"/>
            <a:ext cx="1193732" cy="45788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196329" y="4294169"/>
            <a:ext cx="5088070" cy="2125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35594" y="4991443"/>
            <a:ext cx="1322967" cy="730861"/>
          </a:xfrm>
          <a:prstGeom prst="roundRect">
            <a:avLst/>
          </a:prstGeom>
          <a:solidFill>
            <a:srgbClr val="F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70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10164753" y="5175768"/>
            <a:ext cx="994239" cy="652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>
            <a:off x="8020447" y="5412040"/>
            <a:ext cx="1994821" cy="20398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 rot="5400000">
            <a:off x="5383600" y="3403470"/>
            <a:ext cx="1273682" cy="208626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9231042" y="2148330"/>
            <a:ext cx="94892" cy="420577"/>
            <a:chOff x="2932980" y="3623094"/>
            <a:chExt cx="103518" cy="45880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11036" y="4329290"/>
            <a:ext cx="5146864" cy="302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KeyGen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(MSK, f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Enc.st ←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EncSetup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mpk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Enc.st,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x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Dec.st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i+1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← Dec(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Dec.st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273CC7-26E4-4F01-9EED-3F0714B7D60F}"/>
              </a:ext>
            </a:extLst>
          </p:cNvPr>
          <p:cNvGrpSpPr/>
          <p:nvPr/>
        </p:nvGrpSpPr>
        <p:grpSpPr>
          <a:xfrm>
            <a:off x="4218093" y="5055801"/>
            <a:ext cx="1184841" cy="593179"/>
            <a:chOff x="2623290" y="4549553"/>
            <a:chExt cx="1347818" cy="65966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1C63107-0EF1-4A95-8BCE-37D376E097DB}"/>
                </a:ext>
              </a:extLst>
            </p:cNvPr>
            <p:cNvGrpSpPr/>
            <p:nvPr/>
          </p:nvGrpSpPr>
          <p:grpSpPr>
            <a:xfrm>
              <a:off x="2623290" y="4549553"/>
              <a:ext cx="1347818" cy="648895"/>
              <a:chOff x="2342438" y="4549553"/>
              <a:chExt cx="1682165" cy="806218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DE6447C-B96A-421E-B2D1-752D181D6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2438" y="4692656"/>
                <a:ext cx="1040997" cy="66311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7B3B50E-4531-4E7D-ACCD-8ECFA124F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602" y="4549553"/>
                <a:ext cx="740001" cy="386991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86DEDB-9A32-4E37-B0A0-77C7F310A4B3}"/>
                </a:ext>
              </a:extLst>
            </p:cNvPr>
            <p:cNvSpPr txBox="1"/>
            <p:nvPr/>
          </p:nvSpPr>
          <p:spPr>
            <a:xfrm>
              <a:off x="2713109" y="4695808"/>
              <a:ext cx="529045" cy="5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</p:grpSp>
      <p:sp>
        <p:nvSpPr>
          <p:cNvPr id="2" name="U-Turn Arrow 1"/>
          <p:cNvSpPr/>
          <p:nvPr/>
        </p:nvSpPr>
        <p:spPr>
          <a:xfrm rot="5400000">
            <a:off x="8531752" y="5152229"/>
            <a:ext cx="702764" cy="1725374"/>
          </a:xfrm>
          <a:prstGeom prst="uturnArrow">
            <a:avLst>
              <a:gd name="adj1" fmla="val 10785"/>
              <a:gd name="adj2" fmla="val 19348"/>
              <a:gd name="adj3" fmla="val 29710"/>
              <a:gd name="adj4" fmla="val 43750"/>
              <a:gd name="adj5" fmla="val 74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8943517" y="6017577"/>
            <a:ext cx="1221236" cy="5905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Dec.st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565574" y="5127109"/>
            <a:ext cx="1221236" cy="5905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Dec.st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2" y="437818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5508944" y="1984964"/>
            <a:ext cx="994239" cy="652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679073" y="1984964"/>
            <a:ext cx="994239" cy="6524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7863553" y="1984964"/>
            <a:ext cx="994239" cy="6524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3241101" y="1984964"/>
            <a:ext cx="994239" cy="6524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 rot="10800000">
            <a:off x="1594745" y="2228593"/>
            <a:ext cx="1483284" cy="17747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4346793" y="1984964"/>
            <a:ext cx="994239" cy="652416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5342038" y="1369215"/>
            <a:ext cx="753962" cy="93285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6488832" y="1377842"/>
            <a:ext cx="753962" cy="93285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7643466" y="1390069"/>
            <a:ext cx="753962" cy="9328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4156552" y="1349607"/>
            <a:ext cx="753962" cy="93285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37033" y="1384475"/>
            <a:ext cx="753962" cy="932854"/>
          </a:xfrm>
          <a:prstGeom prst="rect">
            <a:avLst/>
          </a:prstGeom>
        </p:spPr>
      </p:pic>
      <p:sp>
        <p:nvSpPr>
          <p:cNvPr id="50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6663611" y="3651925"/>
            <a:ext cx="2432650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Decryption</a:t>
            </a:r>
            <a:endParaRPr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6847180" y="4190633"/>
            <a:ext cx="4192673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f(x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st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) = (y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st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)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8207187" y="1469954"/>
            <a:ext cx="2967384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400" dirty="0" err="1">
                <a:solidFill>
                  <a:schemeClr val="tx1"/>
                </a:solidFill>
                <a:latin typeface="+mn-lt"/>
              </a:rPr>
              <a:t>Ciphertext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Stream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3009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417389" y="1856496"/>
            <a:ext cx="1193732" cy="45788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196329" y="4294169"/>
            <a:ext cx="5088070" cy="2125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35594" y="4991443"/>
            <a:ext cx="1322967" cy="730861"/>
          </a:xfrm>
          <a:prstGeom prst="roundRect">
            <a:avLst/>
          </a:prstGeom>
          <a:solidFill>
            <a:srgbClr val="F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70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10164753" y="5175768"/>
            <a:ext cx="994239" cy="652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>
            <a:off x="8020447" y="5412040"/>
            <a:ext cx="1994821" cy="20398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 rot="5400000">
            <a:off x="5383600" y="3403470"/>
            <a:ext cx="1273682" cy="208626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9231042" y="2148330"/>
            <a:ext cx="94892" cy="420577"/>
            <a:chOff x="2932980" y="3623094"/>
            <a:chExt cx="103518" cy="45880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11036" y="4329290"/>
            <a:ext cx="5146864" cy="302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MSK) ← Setup(1</a:t>
            </a:r>
            <a:r>
              <a:rPr lang="el-GR" sz="24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KeyGen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(MSK, f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Enc.st ←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EncSetup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mpk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←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(MPK, Enc.st,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x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Dec.st</a:t>
            </a:r>
            <a:r>
              <a:rPr lang="en-US" sz="24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i+1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← Dec(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Dec.st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ct</a:t>
            </a:r>
            <a:r>
              <a:rPr lang="en-US" sz="2400" baseline="-25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273CC7-26E4-4F01-9EED-3F0714B7D60F}"/>
              </a:ext>
            </a:extLst>
          </p:cNvPr>
          <p:cNvGrpSpPr/>
          <p:nvPr/>
        </p:nvGrpSpPr>
        <p:grpSpPr>
          <a:xfrm>
            <a:off x="4218093" y="5055801"/>
            <a:ext cx="1184841" cy="593179"/>
            <a:chOff x="2623290" y="4549553"/>
            <a:chExt cx="1347818" cy="65966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1C63107-0EF1-4A95-8BCE-37D376E097DB}"/>
                </a:ext>
              </a:extLst>
            </p:cNvPr>
            <p:cNvGrpSpPr/>
            <p:nvPr/>
          </p:nvGrpSpPr>
          <p:grpSpPr>
            <a:xfrm>
              <a:off x="2623290" y="4549553"/>
              <a:ext cx="1347818" cy="648895"/>
              <a:chOff x="2342438" y="4549553"/>
              <a:chExt cx="1682165" cy="806218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DE6447C-B96A-421E-B2D1-752D181D6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2438" y="4692656"/>
                <a:ext cx="1040997" cy="66311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7B3B50E-4531-4E7D-ACCD-8ECFA124F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602" y="4549553"/>
                <a:ext cx="740001" cy="386991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86DEDB-9A32-4E37-B0A0-77C7F310A4B3}"/>
                </a:ext>
              </a:extLst>
            </p:cNvPr>
            <p:cNvSpPr txBox="1"/>
            <p:nvPr/>
          </p:nvSpPr>
          <p:spPr>
            <a:xfrm>
              <a:off x="2713109" y="4695808"/>
              <a:ext cx="529045" cy="5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</p:grpSp>
      <p:sp>
        <p:nvSpPr>
          <p:cNvPr id="2" name="U-Turn Arrow 1"/>
          <p:cNvSpPr/>
          <p:nvPr/>
        </p:nvSpPr>
        <p:spPr>
          <a:xfrm rot="5400000">
            <a:off x="8531752" y="5152229"/>
            <a:ext cx="702764" cy="1725374"/>
          </a:xfrm>
          <a:prstGeom prst="uturnArrow">
            <a:avLst>
              <a:gd name="adj1" fmla="val 10785"/>
              <a:gd name="adj2" fmla="val 19348"/>
              <a:gd name="adj3" fmla="val 29710"/>
              <a:gd name="adj4" fmla="val 43750"/>
              <a:gd name="adj5" fmla="val 745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8943517" y="6017577"/>
            <a:ext cx="1221236" cy="5905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Dec.st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565574" y="5127109"/>
            <a:ext cx="1221236" cy="5905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Dec.st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2" y="437818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5508944" y="1984964"/>
            <a:ext cx="994239" cy="652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6679073" y="1984964"/>
            <a:ext cx="994239" cy="6524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7863553" y="1984964"/>
            <a:ext cx="994239" cy="6524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3241101" y="1984964"/>
            <a:ext cx="994239" cy="6524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ight Arrow 20">
            <a:extLst>
              <a:ext uri="{FF2B5EF4-FFF2-40B4-BE49-F238E27FC236}">
                <a16:creationId xmlns:a16="http://schemas.microsoft.com/office/drawing/2014/main" id="{901888C5-E90E-4B67-A176-D5E3DB960920}"/>
              </a:ext>
            </a:extLst>
          </p:cNvPr>
          <p:cNvSpPr/>
          <p:nvPr/>
        </p:nvSpPr>
        <p:spPr>
          <a:xfrm rot="10800000">
            <a:off x="1594745" y="2228593"/>
            <a:ext cx="1483284" cy="177471"/>
          </a:xfrm>
          <a:prstGeom prst="rightArrow">
            <a:avLst>
              <a:gd name="adj1" fmla="val 31294"/>
              <a:gd name="adj2" fmla="val 1118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4346793" y="1984964"/>
            <a:ext cx="994239" cy="652416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5342038" y="1369215"/>
            <a:ext cx="753962" cy="93285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6488832" y="1377842"/>
            <a:ext cx="753962" cy="93285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7643466" y="1390069"/>
            <a:ext cx="753962" cy="9328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4156552" y="1349607"/>
            <a:ext cx="753962" cy="93285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37033" y="1384475"/>
            <a:ext cx="753962" cy="932854"/>
          </a:xfrm>
          <a:prstGeom prst="rect">
            <a:avLst/>
          </a:prstGeom>
        </p:spPr>
      </p:pic>
      <p:sp>
        <p:nvSpPr>
          <p:cNvPr id="50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6663611" y="3651925"/>
            <a:ext cx="2432650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Decryption</a:t>
            </a:r>
            <a:endParaRPr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6847180" y="4190633"/>
            <a:ext cx="4192673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f(x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st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) = (y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st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)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3ECC515C-19A8-D9D1-3EFC-4E5F59CB38CF}"/>
              </a:ext>
            </a:extLst>
          </p:cNvPr>
          <p:cNvSpPr/>
          <p:nvPr/>
        </p:nvSpPr>
        <p:spPr>
          <a:xfrm>
            <a:off x="7926160" y="2717622"/>
            <a:ext cx="3960788" cy="23647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Efficiency: </a:t>
            </a:r>
            <a:r>
              <a:rPr lang="en-US" sz="3200" dirty="0">
                <a:solidFill>
                  <a:schemeClr val="tx1"/>
                </a:solidFill>
              </a:rPr>
              <a:t>Runtime of algorithms should not depend on the length of the stream</a:t>
            </a:r>
          </a:p>
        </p:txBody>
      </p:sp>
      <p:sp>
        <p:nvSpPr>
          <p:cNvPr id="53" name="Authority">
            <a:extLst>
              <a:ext uri="{FF2B5EF4-FFF2-40B4-BE49-F238E27FC236}">
                <a16:creationId xmlns:a16="http://schemas.microsoft.com/office/drawing/2014/main" id="{5E6921E0-BEBE-4C8A-B9FF-0FB61E966EE8}"/>
              </a:ext>
            </a:extLst>
          </p:cNvPr>
          <p:cNvSpPr txBox="1"/>
          <p:nvPr/>
        </p:nvSpPr>
        <p:spPr>
          <a:xfrm>
            <a:off x="8207187" y="1469954"/>
            <a:ext cx="2967384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400" dirty="0" err="1">
                <a:solidFill>
                  <a:schemeClr val="tx1"/>
                </a:solidFill>
                <a:latin typeface="+mn-lt"/>
              </a:rPr>
              <a:t>Ciphertext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Stream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6351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BF959A-BA7B-4881-BC26-0A2390801268}"/>
              </a:ext>
            </a:extLst>
          </p:cNvPr>
          <p:cNvSpPr/>
          <p:nvPr/>
        </p:nvSpPr>
        <p:spPr>
          <a:xfrm>
            <a:off x="2594846" y="1720824"/>
            <a:ext cx="7316905" cy="2230510"/>
          </a:xfrm>
          <a:prstGeom prst="rect">
            <a:avLst/>
          </a:prstGeom>
          <a:solidFill>
            <a:srgbClr val="C00000">
              <a:alpha val="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7107584" y="5767614"/>
            <a:ext cx="994239" cy="6524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6850742" y="5160968"/>
            <a:ext cx="753962" cy="93285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sFE</a:t>
            </a:r>
            <a:r>
              <a:rPr lang="en-US" dirty="0"/>
              <a:t> - Security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4291922" y="5767614"/>
            <a:ext cx="994239" cy="652416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4035079" y="5160968"/>
            <a:ext cx="753962" cy="932854"/>
          </a:xfrm>
          <a:prstGeom prst="rect">
            <a:avLst/>
          </a:prstGeom>
        </p:spPr>
      </p:pic>
      <p:pic>
        <p:nvPicPr>
          <p:cNvPr id="66" name="Image" descr="Image">
            <a:extLst>
              <a:ext uri="{FF2B5EF4-FFF2-40B4-BE49-F238E27FC236}">
                <a16:creationId xmlns:a16="http://schemas.microsoft.com/office/drawing/2014/main" id="{00197F1B-0783-4FA0-832F-1DD8BD710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550" y="5973858"/>
            <a:ext cx="399877" cy="239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icture 2" descr="Clipart awesome demon image - Clipartix">
            <a:extLst>
              <a:ext uri="{FF2B5EF4-FFF2-40B4-BE49-F238E27FC236}">
                <a16:creationId xmlns:a16="http://schemas.microsoft.com/office/drawing/2014/main" id="{A4820F5D-62D3-4B13-AD55-9046D366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83" y="1182754"/>
            <a:ext cx="1046282" cy="978635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6F53D-9EA5-4469-B980-50C204C0AB37}"/>
              </a:ext>
            </a:extLst>
          </p:cNvPr>
          <p:cNvGrpSpPr/>
          <p:nvPr/>
        </p:nvGrpSpPr>
        <p:grpSpPr>
          <a:xfrm>
            <a:off x="4119304" y="2613587"/>
            <a:ext cx="1322967" cy="730861"/>
            <a:chOff x="4918387" y="4730194"/>
            <a:chExt cx="1322967" cy="730861"/>
          </a:xfrm>
          <a:solidFill>
            <a:srgbClr val="FFFFF2"/>
          </a:solidFill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FFADFBCB-67F4-4B0B-91BA-01BEA8CB67F3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B66AE8A-B428-485D-81DD-C2AC15D1F1EB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  <a:grpFill/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F5C57EB7-CD7D-455D-8091-9BE3BD1D3628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  <a:grpFill/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E8F1002E-D4AA-431F-A7EC-DF4A86AFB5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DBF02AEA-FB64-4379-8C24-A62E4BE4F2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E8BB1FB-AAFA-4606-BCFC-07098507AB0C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  <a:r>
                  <a:rPr lang="en-US" sz="2400" baseline="-25000" dirty="0"/>
                  <a:t>1</a:t>
                </a:r>
                <a:endParaRPr lang="en-US" sz="2400" dirty="0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3F888B2-89DF-4775-BA5E-D96C6FE2893F}"/>
              </a:ext>
            </a:extLst>
          </p:cNvPr>
          <p:cNvGrpSpPr/>
          <p:nvPr/>
        </p:nvGrpSpPr>
        <p:grpSpPr>
          <a:xfrm>
            <a:off x="8124030" y="2597229"/>
            <a:ext cx="1322967" cy="730861"/>
            <a:chOff x="4918387" y="4730194"/>
            <a:chExt cx="1322967" cy="730861"/>
          </a:xfrm>
          <a:solidFill>
            <a:srgbClr val="FFFFF2"/>
          </a:solidFill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EBDB7FE3-7B5A-407D-9B7C-5DF1ED8942D2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3B98E38-9EAA-4E4B-A5CE-7C3A31B32092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  <a:grpFill/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95838A6A-DA03-4075-96F4-B3CB6FB133FC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  <a:grpFill/>
            </p:grpSpPr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12A03D1F-5A76-400A-BCD8-89372657C2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8FEA1DA4-1A59-4F6C-AEFB-729FD020D7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ED918F1-6F13-4253-A5E1-9A72833A0237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f</a:t>
                </a:r>
                <a:r>
                  <a:rPr lang="en-US" sz="2400" baseline="-25000" dirty="0" err="1"/>
                  <a:t>m</a:t>
                </a:r>
                <a:endParaRPr lang="en-US" sz="2400" dirty="0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4F0FF57-EC36-4A5C-AFF9-C20429484C4D}"/>
              </a:ext>
            </a:extLst>
          </p:cNvPr>
          <p:cNvGrpSpPr/>
          <p:nvPr/>
        </p:nvGrpSpPr>
        <p:grpSpPr>
          <a:xfrm rot="5400000">
            <a:off x="7481351" y="2721283"/>
            <a:ext cx="94892" cy="420577"/>
            <a:chOff x="2932980" y="3623094"/>
            <a:chExt cx="103518" cy="458809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550AF68-DB5C-4855-BA8A-D0F91ADB7D21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351B382-BE7F-4383-A44A-819B82F38F37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DE008B1-F2B6-4E78-AEF0-9D8A33CBA91F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1BDFEC9-665C-4F97-99F9-B499FAF8CCE6}"/>
              </a:ext>
            </a:extLst>
          </p:cNvPr>
          <p:cNvGrpSpPr/>
          <p:nvPr/>
        </p:nvGrpSpPr>
        <p:grpSpPr>
          <a:xfrm>
            <a:off x="5597841" y="2571645"/>
            <a:ext cx="1322967" cy="730861"/>
            <a:chOff x="4918387" y="4730194"/>
            <a:chExt cx="1322967" cy="730861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ED3A2B5D-A8C7-42F8-8614-F83A02BBA3A5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BDD278F-C927-444C-8DB4-1F4E2E1FFA83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78DCFA44-0347-4238-BA6E-9A9987F10CB0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123EF6E4-CC46-4CB4-969F-1F129A623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17A71BF1-7F77-434B-8EF2-EDB6C20C5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15D7529-0228-420C-90F0-9ABE67C13B24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  <a:r>
                  <a:rPr lang="en-US" sz="2400" baseline="-25000" dirty="0"/>
                  <a:t>2</a:t>
                </a:r>
                <a:endParaRPr lang="en-US" sz="2400" dirty="0"/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179497" y="2191869"/>
            <a:ext cx="2095072" cy="201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Idea:</a:t>
            </a:r>
            <a:r>
              <a:rPr lang="en-US" sz="2400" dirty="0"/>
              <a:t> Given </a:t>
            </a:r>
            <a:r>
              <a:rPr lang="en-US" sz="2400" dirty="0" err="1"/>
              <a:t>sk</a:t>
            </a:r>
            <a:r>
              <a:rPr lang="en-US" sz="2400" baseline="-25000" dirty="0" err="1"/>
              <a:t>f</a:t>
            </a:r>
            <a:r>
              <a:rPr lang="en-US" sz="2400" dirty="0"/>
              <a:t> and Enc(m), adversary should only learn f(m).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694564" y="2344515"/>
            <a:ext cx="1450465" cy="1278830"/>
            <a:chOff x="4337165" y="4649482"/>
            <a:chExt cx="1450465" cy="1278830"/>
          </a:xfrm>
        </p:grpSpPr>
        <p:sp>
          <p:nvSpPr>
            <p:cNvPr id="51" name="Rectangle: Rounded Corners 45">
              <a:extLst>
                <a:ext uri="{FF2B5EF4-FFF2-40B4-BE49-F238E27FC236}">
                  <a16:creationId xmlns:a16="http://schemas.microsoft.com/office/drawing/2014/main" id="{CEA265C1-2281-4A8E-94FD-8705B18B762E}"/>
                </a:ext>
              </a:extLst>
            </p:cNvPr>
            <p:cNvSpPr/>
            <p:nvPr/>
          </p:nvSpPr>
          <p:spPr>
            <a:xfrm>
              <a:off x="4618027" y="4684110"/>
              <a:ext cx="863016" cy="1244202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337165" y="4649482"/>
              <a:ext cx="1450465" cy="1209978"/>
              <a:chOff x="4337165" y="4649482"/>
              <a:chExt cx="1450465" cy="1209978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9F521B6-9082-4466-AEC0-D9652A66B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4591878" y="5037365"/>
                <a:ext cx="822095" cy="822095"/>
              </a:xfrm>
              <a:prstGeom prst="rect">
                <a:avLst/>
              </a:prstGeom>
            </p:spPr>
          </p:pic>
          <p:sp>
            <p:nvSpPr>
              <p:cNvPr id="54" name="Authority">
                <a:extLst>
                  <a:ext uri="{FF2B5EF4-FFF2-40B4-BE49-F238E27FC236}">
                    <a16:creationId xmlns:a16="http://schemas.microsoft.com/office/drawing/2014/main" id="{E9E5E760-750E-496D-8FEE-668DFB90742B}"/>
                  </a:ext>
                </a:extLst>
              </p:cNvPr>
              <p:cNvSpPr txBox="1"/>
              <p:nvPr/>
            </p:nvSpPr>
            <p:spPr>
              <a:xfrm>
                <a:off x="4337165" y="4649482"/>
                <a:ext cx="1450465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MPK</a:t>
                </a:r>
                <a:endParaRPr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42" name="Authority">
            <a:extLst>
              <a:ext uri="{FF2B5EF4-FFF2-40B4-BE49-F238E27FC236}">
                <a16:creationId xmlns:a16="http://schemas.microsoft.com/office/drawing/2014/main" id="{60B1D9DB-6CD9-42E9-8BA6-669F7084573C}"/>
              </a:ext>
            </a:extLst>
          </p:cNvPr>
          <p:cNvSpPr txBox="1"/>
          <p:nvPr/>
        </p:nvSpPr>
        <p:spPr>
          <a:xfrm>
            <a:off x="4090275" y="4044414"/>
            <a:ext cx="3738549" cy="1426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  <a:ea typeface="Cambria Math" panose="02040503050406030204" pitchFamily="18" charset="0"/>
              </a:rPr>
              <a:t>If ∀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Cambria Math" panose="02040503050406030204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(x</a:t>
            </a:r>
            <a:r>
              <a:rPr lang="en-US" sz="3200" baseline="30000" dirty="0">
                <a:solidFill>
                  <a:schemeClr val="tx1"/>
                </a:solidFill>
                <a:latin typeface="+mn-lt"/>
              </a:rPr>
              <a:t>(0)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 = f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(x</a:t>
            </a:r>
            <a:r>
              <a:rPr lang="en-US" sz="3200" baseline="30000" dirty="0">
                <a:solidFill>
                  <a:schemeClr val="tx1"/>
                </a:solidFill>
                <a:latin typeface="+mn-lt"/>
              </a:rPr>
              <a:t>(1)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),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</a:rPr>
              <a:t>then</a:t>
            </a:r>
            <a:endParaRPr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7369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BF959A-BA7B-4881-BC26-0A2390801268}"/>
              </a:ext>
            </a:extLst>
          </p:cNvPr>
          <p:cNvSpPr/>
          <p:nvPr/>
        </p:nvSpPr>
        <p:spPr>
          <a:xfrm>
            <a:off x="2594846" y="1720824"/>
            <a:ext cx="7316905" cy="2230510"/>
          </a:xfrm>
          <a:prstGeom prst="rect">
            <a:avLst/>
          </a:prstGeom>
          <a:solidFill>
            <a:srgbClr val="C00000">
              <a:alpha val="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7107584" y="5767614"/>
            <a:ext cx="994239" cy="6524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6850742" y="5160968"/>
            <a:ext cx="753962" cy="93285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sFE</a:t>
            </a:r>
            <a:r>
              <a:rPr lang="en-US" dirty="0"/>
              <a:t> - Security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4291922" y="5767614"/>
            <a:ext cx="994239" cy="652416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4035079" y="5160968"/>
            <a:ext cx="753962" cy="932854"/>
          </a:xfrm>
          <a:prstGeom prst="rect">
            <a:avLst/>
          </a:prstGeom>
        </p:spPr>
      </p:pic>
      <p:pic>
        <p:nvPicPr>
          <p:cNvPr id="66" name="Image" descr="Image">
            <a:extLst>
              <a:ext uri="{FF2B5EF4-FFF2-40B4-BE49-F238E27FC236}">
                <a16:creationId xmlns:a16="http://schemas.microsoft.com/office/drawing/2014/main" id="{00197F1B-0783-4FA0-832F-1DD8BD710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550" y="5973858"/>
            <a:ext cx="399877" cy="239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icture 2" descr="Clipart awesome demon image - Clipartix">
            <a:extLst>
              <a:ext uri="{FF2B5EF4-FFF2-40B4-BE49-F238E27FC236}">
                <a16:creationId xmlns:a16="http://schemas.microsoft.com/office/drawing/2014/main" id="{A4820F5D-62D3-4B13-AD55-9046D366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83" y="1182754"/>
            <a:ext cx="1046282" cy="978635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6F53D-9EA5-4469-B980-50C204C0AB37}"/>
              </a:ext>
            </a:extLst>
          </p:cNvPr>
          <p:cNvGrpSpPr/>
          <p:nvPr/>
        </p:nvGrpSpPr>
        <p:grpSpPr>
          <a:xfrm>
            <a:off x="4119304" y="2613587"/>
            <a:ext cx="1322967" cy="730861"/>
            <a:chOff x="4918387" y="4730194"/>
            <a:chExt cx="1322967" cy="730861"/>
          </a:xfrm>
          <a:solidFill>
            <a:srgbClr val="FFFFF2"/>
          </a:solidFill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FFADFBCB-67F4-4B0B-91BA-01BEA8CB67F3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B66AE8A-B428-485D-81DD-C2AC15D1F1EB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  <a:grpFill/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F5C57EB7-CD7D-455D-8091-9BE3BD1D3628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  <a:grpFill/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E8F1002E-D4AA-431F-A7EC-DF4A86AFB5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DBF02AEA-FB64-4379-8C24-A62E4BE4F2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E8BB1FB-AAFA-4606-BCFC-07098507AB0C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  <a:r>
                  <a:rPr lang="en-US" sz="2400" baseline="-25000" dirty="0"/>
                  <a:t>1</a:t>
                </a:r>
                <a:endParaRPr lang="en-US" sz="2400" dirty="0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3F888B2-89DF-4775-BA5E-D96C6FE2893F}"/>
              </a:ext>
            </a:extLst>
          </p:cNvPr>
          <p:cNvGrpSpPr/>
          <p:nvPr/>
        </p:nvGrpSpPr>
        <p:grpSpPr>
          <a:xfrm>
            <a:off x="8124030" y="2597229"/>
            <a:ext cx="1322967" cy="730861"/>
            <a:chOff x="4918387" y="4730194"/>
            <a:chExt cx="1322967" cy="730861"/>
          </a:xfrm>
          <a:solidFill>
            <a:srgbClr val="FFFFF2"/>
          </a:solidFill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EBDB7FE3-7B5A-407D-9B7C-5DF1ED8942D2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3B98E38-9EAA-4E4B-A5CE-7C3A31B32092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  <a:grpFill/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95838A6A-DA03-4075-96F4-B3CB6FB133FC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  <a:grpFill/>
            </p:grpSpPr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12A03D1F-5A76-400A-BCD8-89372657C2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8FEA1DA4-1A59-4F6C-AEFB-729FD020D7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ED918F1-6F13-4253-A5E1-9A72833A0237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f</a:t>
                </a:r>
                <a:r>
                  <a:rPr lang="en-US" sz="2400" baseline="-25000" dirty="0" err="1"/>
                  <a:t>m</a:t>
                </a:r>
                <a:endParaRPr lang="en-US" sz="2400" dirty="0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4F0FF57-EC36-4A5C-AFF9-C20429484C4D}"/>
              </a:ext>
            </a:extLst>
          </p:cNvPr>
          <p:cNvGrpSpPr/>
          <p:nvPr/>
        </p:nvGrpSpPr>
        <p:grpSpPr>
          <a:xfrm rot="5400000">
            <a:off x="7481351" y="2721283"/>
            <a:ext cx="94892" cy="420577"/>
            <a:chOff x="2932980" y="3623094"/>
            <a:chExt cx="103518" cy="458809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550AF68-DB5C-4855-BA8A-D0F91ADB7D21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351B382-BE7F-4383-A44A-819B82F38F37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DE008B1-F2B6-4E78-AEF0-9D8A33CBA91F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1BDFEC9-665C-4F97-99F9-B499FAF8CCE6}"/>
              </a:ext>
            </a:extLst>
          </p:cNvPr>
          <p:cNvGrpSpPr/>
          <p:nvPr/>
        </p:nvGrpSpPr>
        <p:grpSpPr>
          <a:xfrm>
            <a:off x="5597841" y="2571645"/>
            <a:ext cx="1322967" cy="730861"/>
            <a:chOff x="4918387" y="4730194"/>
            <a:chExt cx="1322967" cy="730861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ED3A2B5D-A8C7-42F8-8614-F83A02BBA3A5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BDD278F-C927-444C-8DB4-1F4E2E1FFA83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78DCFA44-0347-4238-BA6E-9A9987F10CB0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123EF6E4-CC46-4CB4-969F-1F129A623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17A71BF1-7F77-434B-8EF2-EDB6C20C5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15D7529-0228-420C-90F0-9ABE67C13B24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  <a:r>
                  <a:rPr lang="en-US" sz="2400" baseline="-25000" dirty="0"/>
                  <a:t>2</a:t>
                </a:r>
                <a:endParaRPr lang="en-US" sz="2400" dirty="0"/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179497" y="2191869"/>
            <a:ext cx="2095072" cy="201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Idea:</a:t>
            </a:r>
            <a:r>
              <a:rPr lang="en-US" sz="2400" dirty="0"/>
              <a:t> Given </a:t>
            </a:r>
            <a:r>
              <a:rPr lang="en-US" sz="2400" dirty="0" err="1"/>
              <a:t>sk</a:t>
            </a:r>
            <a:r>
              <a:rPr lang="en-US" sz="2400" baseline="-25000" dirty="0" err="1"/>
              <a:t>f</a:t>
            </a:r>
            <a:r>
              <a:rPr lang="en-US" sz="2400" dirty="0"/>
              <a:t> and Enc(m), adversary should only learn f(m).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694564" y="2344515"/>
            <a:ext cx="1450465" cy="1278830"/>
            <a:chOff x="4337165" y="4649482"/>
            <a:chExt cx="1450465" cy="1278830"/>
          </a:xfrm>
        </p:grpSpPr>
        <p:sp>
          <p:nvSpPr>
            <p:cNvPr id="51" name="Rectangle: Rounded Corners 45">
              <a:extLst>
                <a:ext uri="{FF2B5EF4-FFF2-40B4-BE49-F238E27FC236}">
                  <a16:creationId xmlns:a16="http://schemas.microsoft.com/office/drawing/2014/main" id="{CEA265C1-2281-4A8E-94FD-8705B18B762E}"/>
                </a:ext>
              </a:extLst>
            </p:cNvPr>
            <p:cNvSpPr/>
            <p:nvPr/>
          </p:nvSpPr>
          <p:spPr>
            <a:xfrm>
              <a:off x="4618027" y="4684110"/>
              <a:ext cx="863016" cy="1244202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337165" y="4649482"/>
              <a:ext cx="1450465" cy="1209978"/>
              <a:chOff x="4337165" y="4649482"/>
              <a:chExt cx="1450465" cy="1209978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9F521B6-9082-4466-AEC0-D9652A66B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4591878" y="5037365"/>
                <a:ext cx="822095" cy="822095"/>
              </a:xfrm>
              <a:prstGeom prst="rect">
                <a:avLst/>
              </a:prstGeom>
            </p:spPr>
          </p:pic>
          <p:sp>
            <p:nvSpPr>
              <p:cNvPr id="54" name="Authority">
                <a:extLst>
                  <a:ext uri="{FF2B5EF4-FFF2-40B4-BE49-F238E27FC236}">
                    <a16:creationId xmlns:a16="http://schemas.microsoft.com/office/drawing/2014/main" id="{E9E5E760-750E-496D-8FEE-668DFB90742B}"/>
                  </a:ext>
                </a:extLst>
              </p:cNvPr>
              <p:cNvSpPr txBox="1"/>
              <p:nvPr/>
            </p:nvSpPr>
            <p:spPr>
              <a:xfrm>
                <a:off x="4337165" y="4649482"/>
                <a:ext cx="1450465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MPK</a:t>
                </a:r>
                <a:endParaRPr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1200FDB3-DDFC-8972-A1A0-7721C5865C8D}"/>
              </a:ext>
            </a:extLst>
          </p:cNvPr>
          <p:cNvSpPr/>
          <p:nvPr/>
        </p:nvSpPr>
        <p:spPr>
          <a:xfrm>
            <a:off x="8044147" y="1485003"/>
            <a:ext cx="3410813" cy="8660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are streaming functions</a:t>
            </a:r>
          </a:p>
        </p:txBody>
      </p:sp>
      <p:sp>
        <p:nvSpPr>
          <p:cNvPr id="43" name="Authority">
            <a:extLst>
              <a:ext uri="{FF2B5EF4-FFF2-40B4-BE49-F238E27FC236}">
                <a16:creationId xmlns:a16="http://schemas.microsoft.com/office/drawing/2014/main" id="{60B1D9DB-6CD9-42E9-8BA6-669F7084573C}"/>
              </a:ext>
            </a:extLst>
          </p:cNvPr>
          <p:cNvSpPr txBox="1"/>
          <p:nvPr/>
        </p:nvSpPr>
        <p:spPr>
          <a:xfrm>
            <a:off x="4090275" y="4044414"/>
            <a:ext cx="3738549" cy="1426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  <a:ea typeface="Cambria Math" panose="02040503050406030204" pitchFamily="18" charset="0"/>
              </a:rPr>
              <a:t>If ∀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Cambria Math" panose="02040503050406030204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(x</a:t>
            </a:r>
            <a:r>
              <a:rPr lang="en-US" sz="3200" baseline="30000" dirty="0">
                <a:solidFill>
                  <a:schemeClr val="tx1"/>
                </a:solidFill>
                <a:latin typeface="+mn-lt"/>
              </a:rPr>
              <a:t>(0)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 = f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(x</a:t>
            </a:r>
            <a:r>
              <a:rPr lang="en-US" sz="3200" baseline="30000" dirty="0">
                <a:solidFill>
                  <a:schemeClr val="tx1"/>
                </a:solidFill>
                <a:latin typeface="+mn-lt"/>
              </a:rPr>
              <a:t>(1)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),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</a:rPr>
              <a:t>then</a:t>
            </a:r>
            <a:endParaRPr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4379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8739" y="5448735"/>
            <a:ext cx="3488834" cy="1050245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BF959A-BA7B-4881-BC26-0A2390801268}"/>
              </a:ext>
            </a:extLst>
          </p:cNvPr>
          <p:cNvSpPr/>
          <p:nvPr/>
        </p:nvSpPr>
        <p:spPr>
          <a:xfrm>
            <a:off x="2594846" y="1720824"/>
            <a:ext cx="7316905" cy="2230510"/>
          </a:xfrm>
          <a:prstGeom prst="rect">
            <a:avLst/>
          </a:prstGeom>
          <a:solidFill>
            <a:srgbClr val="C00000">
              <a:alpha val="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7107584" y="5767614"/>
            <a:ext cx="994239" cy="6524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6850742" y="5160968"/>
            <a:ext cx="753962" cy="93285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sFE</a:t>
            </a:r>
            <a:r>
              <a:rPr lang="en-US" dirty="0"/>
              <a:t> - Security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4291922" y="5767614"/>
            <a:ext cx="994239" cy="652416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4035079" y="5160968"/>
            <a:ext cx="753962" cy="932854"/>
          </a:xfrm>
          <a:prstGeom prst="rect">
            <a:avLst/>
          </a:prstGeom>
        </p:spPr>
      </p:pic>
      <p:pic>
        <p:nvPicPr>
          <p:cNvPr id="66" name="Image" descr="Image">
            <a:extLst>
              <a:ext uri="{FF2B5EF4-FFF2-40B4-BE49-F238E27FC236}">
                <a16:creationId xmlns:a16="http://schemas.microsoft.com/office/drawing/2014/main" id="{00197F1B-0783-4FA0-832F-1DD8BD710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550" y="5973858"/>
            <a:ext cx="399877" cy="239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icture 2" descr="Clipart awesome demon image - Clipartix">
            <a:extLst>
              <a:ext uri="{FF2B5EF4-FFF2-40B4-BE49-F238E27FC236}">
                <a16:creationId xmlns:a16="http://schemas.microsoft.com/office/drawing/2014/main" id="{A4820F5D-62D3-4B13-AD55-9046D366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83" y="1182754"/>
            <a:ext cx="1046282" cy="978635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6F53D-9EA5-4469-B980-50C204C0AB37}"/>
              </a:ext>
            </a:extLst>
          </p:cNvPr>
          <p:cNvGrpSpPr/>
          <p:nvPr/>
        </p:nvGrpSpPr>
        <p:grpSpPr>
          <a:xfrm>
            <a:off x="4119304" y="2613587"/>
            <a:ext cx="1322967" cy="730861"/>
            <a:chOff x="4918387" y="4730194"/>
            <a:chExt cx="1322967" cy="730861"/>
          </a:xfrm>
          <a:solidFill>
            <a:srgbClr val="FFFFF2"/>
          </a:solidFill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FFADFBCB-67F4-4B0B-91BA-01BEA8CB67F3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B66AE8A-B428-485D-81DD-C2AC15D1F1EB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  <a:grpFill/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F5C57EB7-CD7D-455D-8091-9BE3BD1D3628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  <a:grpFill/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E8F1002E-D4AA-431F-A7EC-DF4A86AFB5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DBF02AEA-FB64-4379-8C24-A62E4BE4F2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E8BB1FB-AAFA-4606-BCFC-07098507AB0C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  <a:r>
                  <a:rPr lang="en-US" sz="2400" baseline="-25000" dirty="0"/>
                  <a:t>1</a:t>
                </a:r>
                <a:endParaRPr lang="en-US" sz="2400" dirty="0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3F888B2-89DF-4775-BA5E-D96C6FE2893F}"/>
              </a:ext>
            </a:extLst>
          </p:cNvPr>
          <p:cNvGrpSpPr/>
          <p:nvPr/>
        </p:nvGrpSpPr>
        <p:grpSpPr>
          <a:xfrm>
            <a:off x="8124030" y="2597229"/>
            <a:ext cx="1322967" cy="730861"/>
            <a:chOff x="4918387" y="4730194"/>
            <a:chExt cx="1322967" cy="730861"/>
          </a:xfrm>
          <a:solidFill>
            <a:srgbClr val="FFFFF2"/>
          </a:solidFill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EBDB7FE3-7B5A-407D-9B7C-5DF1ED8942D2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3B98E38-9EAA-4E4B-A5CE-7C3A31B32092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  <a:grpFill/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95838A6A-DA03-4075-96F4-B3CB6FB133FC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  <a:grpFill/>
            </p:grpSpPr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12A03D1F-5A76-400A-BCD8-89372657C2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8FEA1DA4-1A59-4F6C-AEFB-729FD020D7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ED918F1-6F13-4253-A5E1-9A72833A0237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f</a:t>
                </a:r>
                <a:r>
                  <a:rPr lang="en-US" sz="2400" baseline="-25000" dirty="0" err="1"/>
                  <a:t>m</a:t>
                </a:r>
                <a:endParaRPr lang="en-US" sz="2400" dirty="0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4F0FF57-EC36-4A5C-AFF9-C20429484C4D}"/>
              </a:ext>
            </a:extLst>
          </p:cNvPr>
          <p:cNvGrpSpPr/>
          <p:nvPr/>
        </p:nvGrpSpPr>
        <p:grpSpPr>
          <a:xfrm rot="5400000">
            <a:off x="7481351" y="2721283"/>
            <a:ext cx="94892" cy="420577"/>
            <a:chOff x="2932980" y="3623094"/>
            <a:chExt cx="103518" cy="458809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550AF68-DB5C-4855-BA8A-D0F91ADB7D21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351B382-BE7F-4383-A44A-819B82F38F37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DE008B1-F2B6-4E78-AEF0-9D8A33CBA91F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1BDFEC9-665C-4F97-99F9-B499FAF8CCE6}"/>
              </a:ext>
            </a:extLst>
          </p:cNvPr>
          <p:cNvGrpSpPr/>
          <p:nvPr/>
        </p:nvGrpSpPr>
        <p:grpSpPr>
          <a:xfrm>
            <a:off x="5597841" y="2571645"/>
            <a:ext cx="1322967" cy="730861"/>
            <a:chOff x="4918387" y="4730194"/>
            <a:chExt cx="1322967" cy="730861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ED3A2B5D-A8C7-42F8-8614-F83A02BBA3A5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BDD278F-C927-444C-8DB4-1F4E2E1FFA83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78DCFA44-0347-4238-BA6E-9A9987F10CB0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123EF6E4-CC46-4CB4-969F-1F129A623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17A71BF1-7F77-434B-8EF2-EDB6C20C5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15D7529-0228-420C-90F0-9ABE67C13B24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  <a:r>
                  <a:rPr lang="en-US" sz="2400" baseline="-25000" dirty="0"/>
                  <a:t>2</a:t>
                </a:r>
                <a:endParaRPr lang="en-US" sz="2400" dirty="0"/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179497" y="2191869"/>
            <a:ext cx="2095072" cy="201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Idea:</a:t>
            </a:r>
            <a:r>
              <a:rPr lang="en-US" sz="2400" dirty="0"/>
              <a:t> Given </a:t>
            </a:r>
            <a:r>
              <a:rPr lang="en-US" sz="2400" dirty="0" err="1"/>
              <a:t>sk</a:t>
            </a:r>
            <a:r>
              <a:rPr lang="en-US" sz="2400" baseline="-25000" dirty="0" err="1"/>
              <a:t>f</a:t>
            </a:r>
            <a:r>
              <a:rPr lang="en-US" sz="2400" dirty="0"/>
              <a:t> and Enc(m), adversary should only learn f(m).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694564" y="2344515"/>
            <a:ext cx="1450465" cy="1278830"/>
            <a:chOff x="4337165" y="4649482"/>
            <a:chExt cx="1450465" cy="1278830"/>
          </a:xfrm>
        </p:grpSpPr>
        <p:sp>
          <p:nvSpPr>
            <p:cNvPr id="51" name="Rectangle: Rounded Corners 45">
              <a:extLst>
                <a:ext uri="{FF2B5EF4-FFF2-40B4-BE49-F238E27FC236}">
                  <a16:creationId xmlns:a16="http://schemas.microsoft.com/office/drawing/2014/main" id="{CEA265C1-2281-4A8E-94FD-8705B18B762E}"/>
                </a:ext>
              </a:extLst>
            </p:cNvPr>
            <p:cNvSpPr/>
            <p:nvPr/>
          </p:nvSpPr>
          <p:spPr>
            <a:xfrm>
              <a:off x="4618027" y="4684110"/>
              <a:ext cx="863016" cy="1244202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337165" y="4649482"/>
              <a:ext cx="1450465" cy="1209978"/>
              <a:chOff x="4337165" y="4649482"/>
              <a:chExt cx="1450465" cy="1209978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9F521B6-9082-4466-AEC0-D9652A66B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4591878" y="5037365"/>
                <a:ext cx="822095" cy="822095"/>
              </a:xfrm>
              <a:prstGeom prst="rect">
                <a:avLst/>
              </a:prstGeom>
            </p:spPr>
          </p:pic>
          <p:sp>
            <p:nvSpPr>
              <p:cNvPr id="54" name="Authority">
                <a:extLst>
                  <a:ext uri="{FF2B5EF4-FFF2-40B4-BE49-F238E27FC236}">
                    <a16:creationId xmlns:a16="http://schemas.microsoft.com/office/drawing/2014/main" id="{E9E5E760-750E-496D-8FEE-668DFB90742B}"/>
                  </a:ext>
                </a:extLst>
              </p:cNvPr>
              <p:cNvSpPr txBox="1"/>
              <p:nvPr/>
            </p:nvSpPr>
            <p:spPr>
              <a:xfrm>
                <a:off x="4337165" y="4649482"/>
                <a:ext cx="1450465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MPK</a:t>
                </a:r>
                <a:endParaRPr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CFFC99A-E878-DDA3-FBC9-011CADEEB492}"/>
              </a:ext>
            </a:extLst>
          </p:cNvPr>
          <p:cNvSpPr/>
          <p:nvPr/>
        </p:nvSpPr>
        <p:spPr>
          <a:xfrm>
            <a:off x="715663" y="3488311"/>
            <a:ext cx="3410813" cy="15337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r>
              <a:rPr lang="en-US" sz="2400" dirty="0">
                <a:solidFill>
                  <a:schemeClr val="tx1"/>
                </a:solidFill>
              </a:rPr>
              <a:t> = 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r>
              <a:rPr lang="en-US" sz="2400" dirty="0">
                <a:solidFill>
                  <a:schemeClr val="tx1"/>
                </a:solidFill>
              </a:rPr>
              <a:t>…</a:t>
            </a:r>
            <a:r>
              <a:rPr lang="en-US" sz="2400" dirty="0" err="1">
                <a:solidFill>
                  <a:schemeClr val="tx1"/>
                </a:solidFill>
              </a:rPr>
              <a:t>x</a:t>
            </a:r>
            <a:r>
              <a:rPr lang="en-US" sz="2400" baseline="-25000" dirty="0" err="1">
                <a:solidFill>
                  <a:schemeClr val="tx1"/>
                </a:solidFill>
              </a:rPr>
              <a:t>n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and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r>
              <a:rPr lang="en-US" sz="2400" dirty="0">
                <a:solidFill>
                  <a:schemeClr val="tx1"/>
                </a:solidFill>
              </a:rPr>
              <a:t> = 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r>
              <a:rPr lang="en-US" sz="2400" dirty="0">
                <a:solidFill>
                  <a:schemeClr val="tx1"/>
                </a:solidFill>
              </a:rPr>
              <a:t>…</a:t>
            </a:r>
            <a:r>
              <a:rPr lang="en-US" sz="2400" dirty="0" err="1">
                <a:solidFill>
                  <a:schemeClr val="tx1"/>
                </a:solidFill>
              </a:rPr>
              <a:t>x</a:t>
            </a:r>
            <a:r>
              <a:rPr lang="en-US" sz="2400" baseline="-25000" dirty="0" err="1">
                <a:solidFill>
                  <a:schemeClr val="tx1"/>
                </a:solidFill>
              </a:rPr>
              <a:t>n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are streams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1200FDB3-DDFC-8972-A1A0-7721C5865C8D}"/>
              </a:ext>
            </a:extLst>
          </p:cNvPr>
          <p:cNvSpPr/>
          <p:nvPr/>
        </p:nvSpPr>
        <p:spPr>
          <a:xfrm>
            <a:off x="8044147" y="1485003"/>
            <a:ext cx="3410813" cy="8660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are streaming functions</a:t>
            </a:r>
          </a:p>
        </p:txBody>
      </p:sp>
      <p:sp>
        <p:nvSpPr>
          <p:cNvPr id="44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338147" y="5813180"/>
            <a:ext cx="747203" cy="543105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38739" y="5448735"/>
            <a:ext cx="506334" cy="626472"/>
          </a:xfrm>
          <a:prstGeom prst="rect">
            <a:avLst/>
          </a:prstGeom>
        </p:spPr>
      </p:pic>
      <p:sp>
        <p:nvSpPr>
          <p:cNvPr id="57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1269293" y="5813180"/>
            <a:ext cx="747203" cy="543105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069885" y="5448735"/>
            <a:ext cx="506334" cy="626472"/>
          </a:xfrm>
          <a:prstGeom prst="rect">
            <a:avLst/>
          </a:prstGeom>
        </p:spPr>
      </p:pic>
      <p:sp>
        <p:nvSpPr>
          <p:cNvPr id="59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2724862" y="5813180"/>
            <a:ext cx="747203" cy="543105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x</a:t>
            </a:r>
            <a:r>
              <a:rPr lang="en-US" sz="2400" baseline="-25000" dirty="0" err="1">
                <a:solidFill>
                  <a:schemeClr val="tx1"/>
                </a:solidFill>
              </a:rPr>
              <a:t>n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2525454" y="5448735"/>
            <a:ext cx="506334" cy="626472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2286374" y="5912365"/>
            <a:ext cx="94892" cy="420577"/>
            <a:chOff x="2932980" y="3623094"/>
            <a:chExt cx="103518" cy="458809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696989" y="5773555"/>
            <a:ext cx="62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8530264" y="5448735"/>
            <a:ext cx="3488834" cy="1050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8729672" y="5813180"/>
            <a:ext cx="747203" cy="5431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8530264" y="5448735"/>
            <a:ext cx="506334" cy="626472"/>
          </a:xfrm>
          <a:prstGeom prst="rect">
            <a:avLst/>
          </a:prstGeom>
        </p:spPr>
      </p:pic>
      <p:sp>
        <p:nvSpPr>
          <p:cNvPr id="98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9660818" y="5813180"/>
            <a:ext cx="747203" cy="5431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9461410" y="5448735"/>
            <a:ext cx="506334" cy="626472"/>
          </a:xfrm>
          <a:prstGeom prst="rect">
            <a:avLst/>
          </a:prstGeom>
        </p:spPr>
      </p:pic>
      <p:sp>
        <p:nvSpPr>
          <p:cNvPr id="100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11116387" y="5813180"/>
            <a:ext cx="747203" cy="5431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x</a:t>
            </a:r>
            <a:r>
              <a:rPr lang="en-US" sz="2400" baseline="-25000" dirty="0" err="1">
                <a:solidFill>
                  <a:schemeClr val="tx1"/>
                </a:solidFill>
              </a:rPr>
              <a:t>n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0916979" y="5448735"/>
            <a:ext cx="506334" cy="626472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10677899" y="5912365"/>
            <a:ext cx="94892" cy="420577"/>
            <a:chOff x="2932980" y="3623094"/>
            <a:chExt cx="103518" cy="45880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8124679" y="5761971"/>
            <a:ext cx="62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sp>
        <p:nvSpPr>
          <p:cNvPr id="92" name="Authority">
            <a:extLst>
              <a:ext uri="{FF2B5EF4-FFF2-40B4-BE49-F238E27FC236}">
                <a16:creationId xmlns:a16="http://schemas.microsoft.com/office/drawing/2014/main" id="{60B1D9DB-6CD9-42E9-8BA6-669F7084573C}"/>
              </a:ext>
            </a:extLst>
          </p:cNvPr>
          <p:cNvSpPr txBox="1"/>
          <p:nvPr/>
        </p:nvSpPr>
        <p:spPr>
          <a:xfrm>
            <a:off x="4090275" y="4044414"/>
            <a:ext cx="3738549" cy="1426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  <a:ea typeface="Cambria Math" panose="02040503050406030204" pitchFamily="18" charset="0"/>
              </a:rPr>
              <a:t>If ∀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Cambria Math" panose="02040503050406030204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(x</a:t>
            </a:r>
            <a:r>
              <a:rPr lang="en-US" sz="3200" baseline="30000" dirty="0">
                <a:solidFill>
                  <a:schemeClr val="tx1"/>
                </a:solidFill>
                <a:latin typeface="+mn-lt"/>
              </a:rPr>
              <a:t>(0)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 = f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(x</a:t>
            </a:r>
            <a:r>
              <a:rPr lang="en-US" sz="3200" baseline="30000" dirty="0">
                <a:solidFill>
                  <a:schemeClr val="tx1"/>
                </a:solidFill>
                <a:latin typeface="+mn-lt"/>
              </a:rPr>
              <a:t>(1)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),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</a:rPr>
              <a:t>then</a:t>
            </a:r>
            <a:endParaRPr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74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33429" y="4114800"/>
            <a:ext cx="2432319" cy="12722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BF959A-BA7B-4881-BC26-0A2390801268}"/>
              </a:ext>
            </a:extLst>
          </p:cNvPr>
          <p:cNvSpPr/>
          <p:nvPr/>
        </p:nvSpPr>
        <p:spPr>
          <a:xfrm>
            <a:off x="2594846" y="1720824"/>
            <a:ext cx="7316905" cy="2230510"/>
          </a:xfrm>
          <a:prstGeom prst="rect">
            <a:avLst/>
          </a:prstGeom>
          <a:solidFill>
            <a:srgbClr val="C00000">
              <a:alpha val="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7107584" y="5767614"/>
            <a:ext cx="994239" cy="6524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6850742" y="5160968"/>
            <a:ext cx="753962" cy="93285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sFE</a:t>
            </a:r>
            <a:r>
              <a:rPr lang="en-US" dirty="0"/>
              <a:t> - Security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4291922" y="5767614"/>
            <a:ext cx="994239" cy="652416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4035079" y="5160968"/>
            <a:ext cx="753962" cy="932854"/>
          </a:xfrm>
          <a:prstGeom prst="rect">
            <a:avLst/>
          </a:prstGeom>
        </p:spPr>
      </p:pic>
      <p:pic>
        <p:nvPicPr>
          <p:cNvPr id="66" name="Image" descr="Image">
            <a:extLst>
              <a:ext uri="{FF2B5EF4-FFF2-40B4-BE49-F238E27FC236}">
                <a16:creationId xmlns:a16="http://schemas.microsoft.com/office/drawing/2014/main" id="{00197F1B-0783-4FA0-832F-1DD8BD710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550" y="5973858"/>
            <a:ext cx="399877" cy="2399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6F53D-9EA5-4469-B980-50C204C0AB37}"/>
              </a:ext>
            </a:extLst>
          </p:cNvPr>
          <p:cNvGrpSpPr/>
          <p:nvPr/>
        </p:nvGrpSpPr>
        <p:grpSpPr>
          <a:xfrm>
            <a:off x="4119304" y="2613587"/>
            <a:ext cx="1322967" cy="730861"/>
            <a:chOff x="4918387" y="4730194"/>
            <a:chExt cx="1322967" cy="730861"/>
          </a:xfrm>
          <a:solidFill>
            <a:srgbClr val="FFFFF2"/>
          </a:solidFill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FFADFBCB-67F4-4B0B-91BA-01BEA8CB67F3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B66AE8A-B428-485D-81DD-C2AC15D1F1EB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  <a:grpFill/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F5C57EB7-CD7D-455D-8091-9BE3BD1D3628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  <a:grpFill/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E8F1002E-D4AA-431F-A7EC-DF4A86AFB5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DBF02AEA-FB64-4379-8C24-A62E4BE4F2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E8BB1FB-AAFA-4606-BCFC-07098507AB0C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  <a:r>
                  <a:rPr lang="en-US" sz="2400" baseline="-25000" dirty="0"/>
                  <a:t>1</a:t>
                </a:r>
                <a:endParaRPr lang="en-US" sz="2400" dirty="0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1BDFEC9-665C-4F97-99F9-B499FAF8CCE6}"/>
              </a:ext>
            </a:extLst>
          </p:cNvPr>
          <p:cNvGrpSpPr/>
          <p:nvPr/>
        </p:nvGrpSpPr>
        <p:grpSpPr>
          <a:xfrm>
            <a:off x="5597841" y="2571645"/>
            <a:ext cx="1322967" cy="730861"/>
            <a:chOff x="4918387" y="4730194"/>
            <a:chExt cx="1322967" cy="730861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ED3A2B5D-A8C7-42F8-8614-F83A02BBA3A5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BDD278F-C927-444C-8DB4-1F4E2E1FFA83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78DCFA44-0347-4238-BA6E-9A9987F10CB0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123EF6E4-CC46-4CB4-969F-1F129A623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17A71BF1-7F77-434B-8EF2-EDB6C20C5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15D7529-0228-420C-90F0-9ABE67C13B24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  <a:r>
                  <a:rPr lang="en-US" sz="2400" baseline="-25000" dirty="0"/>
                  <a:t>2</a:t>
                </a:r>
                <a:endParaRPr lang="en-US" sz="2400" dirty="0"/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179497" y="2191869"/>
            <a:ext cx="2095072" cy="201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Idea:</a:t>
            </a:r>
            <a:r>
              <a:rPr lang="en-US" sz="2400" dirty="0"/>
              <a:t> Given </a:t>
            </a:r>
            <a:r>
              <a:rPr lang="en-US" sz="2400" dirty="0" err="1"/>
              <a:t>sk</a:t>
            </a:r>
            <a:r>
              <a:rPr lang="en-US" sz="2400" baseline="-25000" dirty="0" err="1"/>
              <a:t>f</a:t>
            </a:r>
            <a:r>
              <a:rPr lang="en-US" sz="2400" dirty="0"/>
              <a:t> and Enc(m), adversary should only learn f(m).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694564" y="2344515"/>
            <a:ext cx="1450465" cy="1278830"/>
            <a:chOff x="4337165" y="4649482"/>
            <a:chExt cx="1450465" cy="1278830"/>
          </a:xfrm>
        </p:grpSpPr>
        <p:sp>
          <p:nvSpPr>
            <p:cNvPr id="51" name="Rectangle: Rounded Corners 45">
              <a:extLst>
                <a:ext uri="{FF2B5EF4-FFF2-40B4-BE49-F238E27FC236}">
                  <a16:creationId xmlns:a16="http://schemas.microsoft.com/office/drawing/2014/main" id="{CEA265C1-2281-4A8E-94FD-8705B18B762E}"/>
                </a:ext>
              </a:extLst>
            </p:cNvPr>
            <p:cNvSpPr/>
            <p:nvPr/>
          </p:nvSpPr>
          <p:spPr>
            <a:xfrm>
              <a:off x="4618027" y="4684110"/>
              <a:ext cx="863016" cy="1244202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337165" y="4649482"/>
              <a:ext cx="1450465" cy="1209978"/>
              <a:chOff x="4337165" y="4649482"/>
              <a:chExt cx="1450465" cy="1209978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9F521B6-9082-4466-AEC0-D9652A66B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4591878" y="5037365"/>
                <a:ext cx="822095" cy="822095"/>
              </a:xfrm>
              <a:prstGeom prst="rect">
                <a:avLst/>
              </a:prstGeom>
            </p:spPr>
          </p:pic>
          <p:sp>
            <p:nvSpPr>
              <p:cNvPr id="54" name="Authority">
                <a:extLst>
                  <a:ext uri="{FF2B5EF4-FFF2-40B4-BE49-F238E27FC236}">
                    <a16:creationId xmlns:a16="http://schemas.microsoft.com/office/drawing/2014/main" id="{E9E5E760-750E-496D-8FEE-668DFB90742B}"/>
                  </a:ext>
                </a:extLst>
              </p:cNvPr>
              <p:cNvSpPr txBox="1"/>
              <p:nvPr/>
            </p:nvSpPr>
            <p:spPr>
              <a:xfrm>
                <a:off x="4337165" y="4649482"/>
                <a:ext cx="1450465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MPK</a:t>
                </a:r>
                <a:endParaRPr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271F27F-FCCB-CBA7-F118-0510378C70DC}"/>
              </a:ext>
            </a:extLst>
          </p:cNvPr>
          <p:cNvSpPr/>
          <p:nvPr/>
        </p:nvSpPr>
        <p:spPr>
          <a:xfrm>
            <a:off x="324862" y="1409699"/>
            <a:ext cx="11269375" cy="2634715"/>
          </a:xfrm>
          <a:prstGeom prst="roundRect">
            <a:avLst/>
          </a:prstGeom>
          <a:solidFill>
            <a:srgbClr val="FFF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E387DF-B5D0-0378-1777-FA471A71AAC3}"/>
              </a:ext>
            </a:extLst>
          </p:cNvPr>
          <p:cNvSpPr/>
          <p:nvPr/>
        </p:nvSpPr>
        <p:spPr>
          <a:xfrm>
            <a:off x="1081581" y="3212709"/>
            <a:ext cx="4009022" cy="361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FCFCAE-D5D0-3DF5-8003-1D43FD2CB1C6}"/>
              </a:ext>
            </a:extLst>
          </p:cNvPr>
          <p:cNvSpPr/>
          <p:nvPr/>
        </p:nvSpPr>
        <p:spPr>
          <a:xfrm>
            <a:off x="1081581" y="1678959"/>
            <a:ext cx="4009022" cy="361108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5">
            <a:extLst>
              <a:ext uri="{FF2B5EF4-FFF2-40B4-BE49-F238E27FC236}">
                <a16:creationId xmlns:a16="http://schemas.microsoft.com/office/drawing/2014/main" id="{3097375C-ADDA-6533-1247-98285C95BA44}"/>
              </a:ext>
            </a:extLst>
          </p:cNvPr>
          <p:cNvSpPr/>
          <p:nvPr/>
        </p:nvSpPr>
        <p:spPr>
          <a:xfrm>
            <a:off x="1197065" y="230018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45">
            <a:extLst>
              <a:ext uri="{FF2B5EF4-FFF2-40B4-BE49-F238E27FC236}">
                <a16:creationId xmlns:a16="http://schemas.microsoft.com/office/drawing/2014/main" id="{965FA27A-E203-7434-E46E-796CB7CB8B99}"/>
              </a:ext>
            </a:extLst>
          </p:cNvPr>
          <p:cNvSpPr/>
          <p:nvPr/>
        </p:nvSpPr>
        <p:spPr>
          <a:xfrm>
            <a:off x="1240223" y="149726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9201A8A-615C-371D-F739-7418B93343F6}"/>
              </a:ext>
            </a:extLst>
          </p:cNvPr>
          <p:cNvSpPr/>
          <p:nvPr/>
        </p:nvSpPr>
        <p:spPr>
          <a:xfrm>
            <a:off x="1524002" y="204875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7F3E918-612E-A616-CCBF-063EC6A0D816}"/>
              </a:ext>
            </a:extLst>
          </p:cNvPr>
          <p:cNvSpPr/>
          <p:nvPr/>
        </p:nvSpPr>
        <p:spPr>
          <a:xfrm>
            <a:off x="1964451" y="254440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49B6A1A-F644-82F1-8DED-A776C04DCF2E}"/>
              </a:ext>
            </a:extLst>
          </p:cNvPr>
          <p:cNvSpPr/>
          <p:nvPr/>
        </p:nvSpPr>
        <p:spPr>
          <a:xfrm>
            <a:off x="1515036" y="296520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45">
            <a:extLst>
              <a:ext uri="{FF2B5EF4-FFF2-40B4-BE49-F238E27FC236}">
                <a16:creationId xmlns:a16="http://schemas.microsoft.com/office/drawing/2014/main" id="{1147E877-AAC2-F558-91D3-3C25A2ED152F}"/>
              </a:ext>
            </a:extLst>
          </p:cNvPr>
          <p:cNvSpPr/>
          <p:nvPr/>
        </p:nvSpPr>
        <p:spPr>
          <a:xfrm>
            <a:off x="1256659" y="304343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45">
            <a:extLst>
              <a:ext uri="{FF2B5EF4-FFF2-40B4-BE49-F238E27FC236}">
                <a16:creationId xmlns:a16="http://schemas.microsoft.com/office/drawing/2014/main" id="{8B132C0D-4025-23A0-DC54-D1CEFB0D7037}"/>
              </a:ext>
            </a:extLst>
          </p:cNvPr>
          <p:cNvSpPr/>
          <p:nvPr/>
        </p:nvSpPr>
        <p:spPr>
          <a:xfrm>
            <a:off x="1924249" y="2048758"/>
            <a:ext cx="80335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45">
            <a:extLst>
              <a:ext uri="{FF2B5EF4-FFF2-40B4-BE49-F238E27FC236}">
                <a16:creationId xmlns:a16="http://schemas.microsoft.com/office/drawing/2014/main" id="{75D8BA17-C7FB-282F-7B21-43F02D8E6A97}"/>
              </a:ext>
            </a:extLst>
          </p:cNvPr>
          <p:cNvSpPr/>
          <p:nvPr/>
        </p:nvSpPr>
        <p:spPr>
          <a:xfrm>
            <a:off x="2676266" y="230018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45">
            <a:extLst>
              <a:ext uri="{FF2B5EF4-FFF2-40B4-BE49-F238E27FC236}">
                <a16:creationId xmlns:a16="http://schemas.microsoft.com/office/drawing/2014/main" id="{C3554F94-678B-5A5D-4B43-75651A474143}"/>
              </a:ext>
            </a:extLst>
          </p:cNvPr>
          <p:cNvSpPr/>
          <p:nvPr/>
        </p:nvSpPr>
        <p:spPr>
          <a:xfrm>
            <a:off x="2719424" y="149726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11E6B0C-752F-6B31-B9DF-790F3E361A03}"/>
              </a:ext>
            </a:extLst>
          </p:cNvPr>
          <p:cNvSpPr/>
          <p:nvPr/>
        </p:nvSpPr>
        <p:spPr>
          <a:xfrm>
            <a:off x="3003203" y="204875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70BEEF0-7C91-54B6-D33B-C8A3CE92F742}"/>
              </a:ext>
            </a:extLst>
          </p:cNvPr>
          <p:cNvSpPr/>
          <p:nvPr/>
        </p:nvSpPr>
        <p:spPr>
          <a:xfrm>
            <a:off x="3443652" y="254440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26E8385-1507-CB57-A2BB-3FD3B36543F1}"/>
              </a:ext>
            </a:extLst>
          </p:cNvPr>
          <p:cNvSpPr/>
          <p:nvPr/>
        </p:nvSpPr>
        <p:spPr>
          <a:xfrm>
            <a:off x="2994237" y="296520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45">
            <a:extLst>
              <a:ext uri="{FF2B5EF4-FFF2-40B4-BE49-F238E27FC236}">
                <a16:creationId xmlns:a16="http://schemas.microsoft.com/office/drawing/2014/main" id="{1BDC2CFA-5D25-C23B-3A23-B08071FD3E1B}"/>
              </a:ext>
            </a:extLst>
          </p:cNvPr>
          <p:cNvSpPr/>
          <p:nvPr/>
        </p:nvSpPr>
        <p:spPr>
          <a:xfrm>
            <a:off x="2735860" y="304343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45">
            <a:extLst>
              <a:ext uri="{FF2B5EF4-FFF2-40B4-BE49-F238E27FC236}">
                <a16:creationId xmlns:a16="http://schemas.microsoft.com/office/drawing/2014/main" id="{8EA1CAB6-9CC5-FE38-F88C-1F8FCCB80212}"/>
              </a:ext>
            </a:extLst>
          </p:cNvPr>
          <p:cNvSpPr/>
          <p:nvPr/>
        </p:nvSpPr>
        <p:spPr>
          <a:xfrm>
            <a:off x="4160589" y="2300180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45">
            <a:extLst>
              <a:ext uri="{FF2B5EF4-FFF2-40B4-BE49-F238E27FC236}">
                <a16:creationId xmlns:a16="http://schemas.microsoft.com/office/drawing/2014/main" id="{2777776C-4DA4-5C58-CD99-242CFC0812A1}"/>
              </a:ext>
            </a:extLst>
          </p:cNvPr>
          <p:cNvSpPr/>
          <p:nvPr/>
        </p:nvSpPr>
        <p:spPr>
          <a:xfrm>
            <a:off x="4203747" y="1497269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8EB19865-6EEE-5251-F6B9-59E7E372A45C}"/>
              </a:ext>
            </a:extLst>
          </p:cNvPr>
          <p:cNvSpPr/>
          <p:nvPr/>
        </p:nvSpPr>
        <p:spPr>
          <a:xfrm>
            <a:off x="4487526" y="204875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4927975" y="2544407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946C3C36-44D0-58D1-DC72-D823A44082A1}"/>
              </a:ext>
            </a:extLst>
          </p:cNvPr>
          <p:cNvSpPr/>
          <p:nvPr/>
        </p:nvSpPr>
        <p:spPr>
          <a:xfrm>
            <a:off x="4478560" y="2965208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45">
            <a:extLst>
              <a:ext uri="{FF2B5EF4-FFF2-40B4-BE49-F238E27FC236}">
                <a16:creationId xmlns:a16="http://schemas.microsoft.com/office/drawing/2014/main" id="{2EE54667-6BD1-3E3A-124F-F5A642BC1F02}"/>
              </a:ext>
            </a:extLst>
          </p:cNvPr>
          <p:cNvSpPr/>
          <p:nvPr/>
        </p:nvSpPr>
        <p:spPr>
          <a:xfrm>
            <a:off x="4220183" y="304343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45">
            <a:extLst>
              <a:ext uri="{FF2B5EF4-FFF2-40B4-BE49-F238E27FC236}">
                <a16:creationId xmlns:a16="http://schemas.microsoft.com/office/drawing/2014/main" id="{37796DC8-5DBE-1C63-3F23-EB58B11C1357}"/>
              </a:ext>
            </a:extLst>
          </p:cNvPr>
          <p:cNvSpPr/>
          <p:nvPr/>
        </p:nvSpPr>
        <p:spPr>
          <a:xfrm>
            <a:off x="403300" y="2044229"/>
            <a:ext cx="813669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46BD736-6463-EECF-10AD-593966FE5F52}"/>
              </a:ext>
            </a:extLst>
          </p:cNvPr>
          <p:cNvSpPr/>
          <p:nvPr/>
        </p:nvSpPr>
        <p:spPr>
          <a:xfrm>
            <a:off x="483938" y="2537213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: Rounded Corners 45">
            <a:extLst>
              <a:ext uri="{FF2B5EF4-FFF2-40B4-BE49-F238E27FC236}">
                <a16:creationId xmlns:a16="http://schemas.microsoft.com/office/drawing/2014/main" id="{4A26E6BD-FD24-950B-AF4D-DDD3A11DE481}"/>
              </a:ext>
            </a:extLst>
          </p:cNvPr>
          <p:cNvSpPr/>
          <p:nvPr/>
        </p:nvSpPr>
        <p:spPr>
          <a:xfrm>
            <a:off x="4933039" y="2061539"/>
            <a:ext cx="80335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Rectangle: Rounded Corners 45">
            <a:extLst>
              <a:ext uri="{FF2B5EF4-FFF2-40B4-BE49-F238E27FC236}">
                <a16:creationId xmlns:a16="http://schemas.microsoft.com/office/drawing/2014/main" id="{D64BE221-8668-9342-8312-0D28286EDD66}"/>
              </a:ext>
            </a:extLst>
          </p:cNvPr>
          <p:cNvSpPr/>
          <p:nvPr/>
        </p:nvSpPr>
        <p:spPr>
          <a:xfrm>
            <a:off x="3396581" y="2040066"/>
            <a:ext cx="80335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8BF26960-B8E4-49F3-2DE7-D7D89FD60055}"/>
              </a:ext>
            </a:extLst>
          </p:cNvPr>
          <p:cNvSpPr/>
          <p:nvPr/>
        </p:nvSpPr>
        <p:spPr>
          <a:xfrm>
            <a:off x="6732293" y="3221400"/>
            <a:ext cx="4009022" cy="361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22CB171F-69AF-A68B-34FF-E5415F50CF9E}"/>
              </a:ext>
            </a:extLst>
          </p:cNvPr>
          <p:cNvSpPr/>
          <p:nvPr/>
        </p:nvSpPr>
        <p:spPr>
          <a:xfrm>
            <a:off x="6732293" y="1687650"/>
            <a:ext cx="4009022" cy="3611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: Rounded Corners 45">
            <a:extLst>
              <a:ext uri="{FF2B5EF4-FFF2-40B4-BE49-F238E27FC236}">
                <a16:creationId xmlns:a16="http://schemas.microsoft.com/office/drawing/2014/main" id="{548C1212-BC21-06A8-E8B3-332B2E2A390C}"/>
              </a:ext>
            </a:extLst>
          </p:cNvPr>
          <p:cNvSpPr/>
          <p:nvPr/>
        </p:nvSpPr>
        <p:spPr>
          <a:xfrm>
            <a:off x="6847777" y="2308871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" name="Rectangle: Rounded Corners 45">
            <a:extLst>
              <a:ext uri="{FF2B5EF4-FFF2-40B4-BE49-F238E27FC236}">
                <a16:creationId xmlns:a16="http://schemas.microsoft.com/office/drawing/2014/main" id="{E8F83701-571C-318F-B6F2-56B8F2EEA868}"/>
              </a:ext>
            </a:extLst>
          </p:cNvPr>
          <p:cNvSpPr/>
          <p:nvPr/>
        </p:nvSpPr>
        <p:spPr>
          <a:xfrm>
            <a:off x="6890935" y="1505960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6" name="Arrow: Down 135">
            <a:extLst>
              <a:ext uri="{FF2B5EF4-FFF2-40B4-BE49-F238E27FC236}">
                <a16:creationId xmlns:a16="http://schemas.microsoft.com/office/drawing/2014/main" id="{895B51AA-4475-C0E2-0D8C-5693C4260C28}"/>
              </a:ext>
            </a:extLst>
          </p:cNvPr>
          <p:cNvSpPr/>
          <p:nvPr/>
        </p:nvSpPr>
        <p:spPr>
          <a:xfrm>
            <a:off x="7174714" y="2057449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row: Right 136">
            <a:extLst>
              <a:ext uri="{FF2B5EF4-FFF2-40B4-BE49-F238E27FC236}">
                <a16:creationId xmlns:a16="http://schemas.microsoft.com/office/drawing/2014/main" id="{810148B0-9260-7AB9-5174-AE93ACD9605A}"/>
              </a:ext>
            </a:extLst>
          </p:cNvPr>
          <p:cNvSpPr/>
          <p:nvPr/>
        </p:nvSpPr>
        <p:spPr>
          <a:xfrm>
            <a:off x="7615163" y="2553098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FF2E6571-AD7C-CD45-96C9-A791E397BCDA}"/>
              </a:ext>
            </a:extLst>
          </p:cNvPr>
          <p:cNvSpPr/>
          <p:nvPr/>
        </p:nvSpPr>
        <p:spPr>
          <a:xfrm>
            <a:off x="7165748" y="2973899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: Rounded Corners 45">
            <a:extLst>
              <a:ext uri="{FF2B5EF4-FFF2-40B4-BE49-F238E27FC236}">
                <a16:creationId xmlns:a16="http://schemas.microsoft.com/office/drawing/2014/main" id="{6AFD7192-203C-9114-B4DC-A81D790DF1AA}"/>
              </a:ext>
            </a:extLst>
          </p:cNvPr>
          <p:cNvSpPr/>
          <p:nvPr/>
        </p:nvSpPr>
        <p:spPr>
          <a:xfrm>
            <a:off x="6907371" y="305212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Rectangle: Rounded Corners 45">
            <a:extLst>
              <a:ext uri="{FF2B5EF4-FFF2-40B4-BE49-F238E27FC236}">
                <a16:creationId xmlns:a16="http://schemas.microsoft.com/office/drawing/2014/main" id="{7890038A-8887-E904-AAFC-1A174AF79A6C}"/>
              </a:ext>
            </a:extLst>
          </p:cNvPr>
          <p:cNvSpPr/>
          <p:nvPr/>
        </p:nvSpPr>
        <p:spPr>
          <a:xfrm>
            <a:off x="7574961" y="2057449"/>
            <a:ext cx="80335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: Rounded Corners 45">
            <a:extLst>
              <a:ext uri="{FF2B5EF4-FFF2-40B4-BE49-F238E27FC236}">
                <a16:creationId xmlns:a16="http://schemas.microsoft.com/office/drawing/2014/main" id="{7A8E102C-8558-83DF-20FE-99E54DD8E167}"/>
              </a:ext>
            </a:extLst>
          </p:cNvPr>
          <p:cNvSpPr/>
          <p:nvPr/>
        </p:nvSpPr>
        <p:spPr>
          <a:xfrm>
            <a:off x="8326978" y="2308871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Rectangle: Rounded Corners 45">
            <a:extLst>
              <a:ext uri="{FF2B5EF4-FFF2-40B4-BE49-F238E27FC236}">
                <a16:creationId xmlns:a16="http://schemas.microsoft.com/office/drawing/2014/main" id="{91F9108F-0B75-08FB-3D70-A417FEF6C132}"/>
              </a:ext>
            </a:extLst>
          </p:cNvPr>
          <p:cNvSpPr/>
          <p:nvPr/>
        </p:nvSpPr>
        <p:spPr>
          <a:xfrm>
            <a:off x="8370136" y="1505960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43" name="Arrow: Down 142">
            <a:extLst>
              <a:ext uri="{FF2B5EF4-FFF2-40B4-BE49-F238E27FC236}">
                <a16:creationId xmlns:a16="http://schemas.microsoft.com/office/drawing/2014/main" id="{9CD8C02B-5D2E-3739-0867-FF72CC2A1BCA}"/>
              </a:ext>
            </a:extLst>
          </p:cNvPr>
          <p:cNvSpPr/>
          <p:nvPr/>
        </p:nvSpPr>
        <p:spPr>
          <a:xfrm>
            <a:off x="8653915" y="2057449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Arrow: Right 143">
            <a:extLst>
              <a:ext uri="{FF2B5EF4-FFF2-40B4-BE49-F238E27FC236}">
                <a16:creationId xmlns:a16="http://schemas.microsoft.com/office/drawing/2014/main" id="{4F739090-5DA5-9883-52FA-9EC7CD1625AB}"/>
              </a:ext>
            </a:extLst>
          </p:cNvPr>
          <p:cNvSpPr/>
          <p:nvPr/>
        </p:nvSpPr>
        <p:spPr>
          <a:xfrm>
            <a:off x="9094364" y="2553098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Arrow: Down 144">
            <a:extLst>
              <a:ext uri="{FF2B5EF4-FFF2-40B4-BE49-F238E27FC236}">
                <a16:creationId xmlns:a16="http://schemas.microsoft.com/office/drawing/2014/main" id="{7297DAD0-A2D7-EB6C-5788-FDFD01C345CA}"/>
              </a:ext>
            </a:extLst>
          </p:cNvPr>
          <p:cNvSpPr/>
          <p:nvPr/>
        </p:nvSpPr>
        <p:spPr>
          <a:xfrm>
            <a:off x="8644949" y="2973899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: Rounded Corners 45">
            <a:extLst>
              <a:ext uri="{FF2B5EF4-FFF2-40B4-BE49-F238E27FC236}">
                <a16:creationId xmlns:a16="http://schemas.microsoft.com/office/drawing/2014/main" id="{52E8614A-A15D-6544-9A92-58DF648D2F18}"/>
              </a:ext>
            </a:extLst>
          </p:cNvPr>
          <p:cNvSpPr/>
          <p:nvPr/>
        </p:nvSpPr>
        <p:spPr>
          <a:xfrm>
            <a:off x="8386572" y="305212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Rectangle: Rounded Corners 45">
            <a:extLst>
              <a:ext uri="{FF2B5EF4-FFF2-40B4-BE49-F238E27FC236}">
                <a16:creationId xmlns:a16="http://schemas.microsoft.com/office/drawing/2014/main" id="{D2B7B129-E4D3-AFBE-24F5-0AA1EAC029C9}"/>
              </a:ext>
            </a:extLst>
          </p:cNvPr>
          <p:cNvSpPr/>
          <p:nvPr/>
        </p:nvSpPr>
        <p:spPr>
          <a:xfrm>
            <a:off x="9811301" y="2308871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Rectangle: Rounded Corners 45">
            <a:extLst>
              <a:ext uri="{FF2B5EF4-FFF2-40B4-BE49-F238E27FC236}">
                <a16:creationId xmlns:a16="http://schemas.microsoft.com/office/drawing/2014/main" id="{72275211-F18E-923A-5537-512DAAAE292B}"/>
              </a:ext>
            </a:extLst>
          </p:cNvPr>
          <p:cNvSpPr/>
          <p:nvPr/>
        </p:nvSpPr>
        <p:spPr>
          <a:xfrm>
            <a:off x="9854459" y="1505960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Arrow: Down 148">
            <a:extLst>
              <a:ext uri="{FF2B5EF4-FFF2-40B4-BE49-F238E27FC236}">
                <a16:creationId xmlns:a16="http://schemas.microsoft.com/office/drawing/2014/main" id="{06FBBD17-53E0-02CB-9642-E35D78FA6BAF}"/>
              </a:ext>
            </a:extLst>
          </p:cNvPr>
          <p:cNvSpPr/>
          <p:nvPr/>
        </p:nvSpPr>
        <p:spPr>
          <a:xfrm>
            <a:off x="10138238" y="2057449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Arrow: Right 149">
            <a:extLst>
              <a:ext uri="{FF2B5EF4-FFF2-40B4-BE49-F238E27FC236}">
                <a16:creationId xmlns:a16="http://schemas.microsoft.com/office/drawing/2014/main" id="{A6B4CCC8-BBE7-29E5-316D-745AD81D8631}"/>
              </a:ext>
            </a:extLst>
          </p:cNvPr>
          <p:cNvSpPr/>
          <p:nvPr/>
        </p:nvSpPr>
        <p:spPr>
          <a:xfrm>
            <a:off x="10578687" y="2553098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Arrow: Down 150">
            <a:extLst>
              <a:ext uri="{FF2B5EF4-FFF2-40B4-BE49-F238E27FC236}">
                <a16:creationId xmlns:a16="http://schemas.microsoft.com/office/drawing/2014/main" id="{192887DE-14B5-9B68-A7C2-74BAB1BCEB83}"/>
              </a:ext>
            </a:extLst>
          </p:cNvPr>
          <p:cNvSpPr/>
          <p:nvPr/>
        </p:nvSpPr>
        <p:spPr>
          <a:xfrm>
            <a:off x="10129272" y="2973899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: Rounded Corners 45">
            <a:extLst>
              <a:ext uri="{FF2B5EF4-FFF2-40B4-BE49-F238E27FC236}">
                <a16:creationId xmlns:a16="http://schemas.microsoft.com/office/drawing/2014/main" id="{E029DA44-8EFE-A429-248B-4F2BB591B6EB}"/>
              </a:ext>
            </a:extLst>
          </p:cNvPr>
          <p:cNvSpPr/>
          <p:nvPr/>
        </p:nvSpPr>
        <p:spPr>
          <a:xfrm>
            <a:off x="9870895" y="305212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Rectangle: Rounded Corners 45">
            <a:extLst>
              <a:ext uri="{FF2B5EF4-FFF2-40B4-BE49-F238E27FC236}">
                <a16:creationId xmlns:a16="http://schemas.microsoft.com/office/drawing/2014/main" id="{5AE59D93-721B-058B-7FFD-7BFE0EB37CC9}"/>
              </a:ext>
            </a:extLst>
          </p:cNvPr>
          <p:cNvSpPr/>
          <p:nvPr/>
        </p:nvSpPr>
        <p:spPr>
          <a:xfrm>
            <a:off x="6054012" y="2052920"/>
            <a:ext cx="813669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Arrow: Right 153">
            <a:extLst>
              <a:ext uri="{FF2B5EF4-FFF2-40B4-BE49-F238E27FC236}">
                <a16:creationId xmlns:a16="http://schemas.microsoft.com/office/drawing/2014/main" id="{734B6201-1454-E6D1-6AF7-D11FE7B923AF}"/>
              </a:ext>
            </a:extLst>
          </p:cNvPr>
          <p:cNvSpPr/>
          <p:nvPr/>
        </p:nvSpPr>
        <p:spPr>
          <a:xfrm>
            <a:off x="6134650" y="2545904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45">
            <a:extLst>
              <a:ext uri="{FF2B5EF4-FFF2-40B4-BE49-F238E27FC236}">
                <a16:creationId xmlns:a16="http://schemas.microsoft.com/office/drawing/2014/main" id="{A3B3FBDC-14BD-01B6-1E38-E2421436DDA6}"/>
              </a:ext>
            </a:extLst>
          </p:cNvPr>
          <p:cNvSpPr/>
          <p:nvPr/>
        </p:nvSpPr>
        <p:spPr>
          <a:xfrm>
            <a:off x="10583751" y="2070230"/>
            <a:ext cx="80335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Rectangle: Rounded Corners 45">
            <a:extLst>
              <a:ext uri="{FF2B5EF4-FFF2-40B4-BE49-F238E27FC236}">
                <a16:creationId xmlns:a16="http://schemas.microsoft.com/office/drawing/2014/main" id="{2A6FEE0A-7B64-7AF5-46FD-4768CEB6D479}"/>
              </a:ext>
            </a:extLst>
          </p:cNvPr>
          <p:cNvSpPr/>
          <p:nvPr/>
        </p:nvSpPr>
        <p:spPr>
          <a:xfrm>
            <a:off x="9047293" y="2048757"/>
            <a:ext cx="80335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Arrow: Down 25">
            <a:extLst>
              <a:ext uri="{FF2B5EF4-FFF2-40B4-BE49-F238E27FC236}">
                <a16:creationId xmlns:a16="http://schemas.microsoft.com/office/drawing/2014/main" id="{946C3C36-44D0-58D1-DC72-D823A44082A1}"/>
              </a:ext>
            </a:extLst>
          </p:cNvPr>
          <p:cNvSpPr/>
          <p:nvPr/>
        </p:nvSpPr>
        <p:spPr>
          <a:xfrm rot="14436426">
            <a:off x="6467234" y="3404116"/>
            <a:ext cx="271014" cy="360096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Arrow: Down 25">
            <a:extLst>
              <a:ext uri="{FF2B5EF4-FFF2-40B4-BE49-F238E27FC236}">
                <a16:creationId xmlns:a16="http://schemas.microsoft.com/office/drawing/2014/main" id="{946C3C36-44D0-58D1-DC72-D823A44082A1}"/>
              </a:ext>
            </a:extLst>
          </p:cNvPr>
          <p:cNvSpPr/>
          <p:nvPr/>
        </p:nvSpPr>
        <p:spPr>
          <a:xfrm rot="6469854">
            <a:off x="5077932" y="3413748"/>
            <a:ext cx="276676" cy="34563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131">
            <a:extLst>
              <a:ext uri="{FF2B5EF4-FFF2-40B4-BE49-F238E27FC236}">
                <a16:creationId xmlns:a16="http://schemas.microsoft.com/office/drawing/2014/main" id="{8BF26960-B8E4-49F3-2DE7-D7D89FD60055}"/>
              </a:ext>
            </a:extLst>
          </p:cNvPr>
          <p:cNvSpPr/>
          <p:nvPr/>
        </p:nvSpPr>
        <p:spPr>
          <a:xfrm>
            <a:off x="5373762" y="3410537"/>
            <a:ext cx="1086367" cy="4811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138739" y="5448735"/>
            <a:ext cx="3488834" cy="1050245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338147" y="5813180"/>
            <a:ext cx="747203" cy="543105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38739" y="5448735"/>
            <a:ext cx="506334" cy="626472"/>
          </a:xfrm>
          <a:prstGeom prst="rect">
            <a:avLst/>
          </a:prstGeom>
        </p:spPr>
      </p:pic>
      <p:sp>
        <p:nvSpPr>
          <p:cNvPr id="89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1269293" y="5813180"/>
            <a:ext cx="747203" cy="543105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069885" y="5448735"/>
            <a:ext cx="506334" cy="626472"/>
          </a:xfrm>
          <a:prstGeom prst="rect">
            <a:avLst/>
          </a:prstGeom>
        </p:spPr>
      </p:pic>
      <p:sp>
        <p:nvSpPr>
          <p:cNvPr id="91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2724862" y="5813180"/>
            <a:ext cx="747203" cy="543105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x</a:t>
            </a:r>
            <a:r>
              <a:rPr lang="en-US" sz="2400" baseline="-25000" dirty="0" err="1">
                <a:solidFill>
                  <a:schemeClr val="tx1"/>
                </a:solidFill>
              </a:rPr>
              <a:t>n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2525454" y="5448735"/>
            <a:ext cx="506334" cy="626472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2286374" y="5912365"/>
            <a:ext cx="94892" cy="420577"/>
            <a:chOff x="2932980" y="3623094"/>
            <a:chExt cx="103518" cy="458809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3696989" y="5773555"/>
            <a:ext cx="62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8530264" y="5448735"/>
            <a:ext cx="3488834" cy="1050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8729672" y="5813180"/>
            <a:ext cx="747203" cy="5431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8530264" y="5448735"/>
            <a:ext cx="506334" cy="626472"/>
          </a:xfrm>
          <a:prstGeom prst="rect">
            <a:avLst/>
          </a:prstGeom>
        </p:spPr>
      </p:pic>
      <p:sp>
        <p:nvSpPr>
          <p:cNvPr id="104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9660818" y="5813180"/>
            <a:ext cx="747203" cy="5431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9461410" y="5448735"/>
            <a:ext cx="506334" cy="626472"/>
          </a:xfrm>
          <a:prstGeom prst="rect">
            <a:avLst/>
          </a:prstGeom>
        </p:spPr>
      </p:pic>
      <p:sp>
        <p:nvSpPr>
          <p:cNvPr id="107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11116387" y="5813180"/>
            <a:ext cx="747203" cy="5431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x</a:t>
            </a:r>
            <a:r>
              <a:rPr lang="en-US" sz="2400" baseline="-25000" dirty="0" err="1">
                <a:solidFill>
                  <a:schemeClr val="tx1"/>
                </a:solidFill>
              </a:rPr>
              <a:t>n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0916979" y="5448735"/>
            <a:ext cx="506334" cy="62647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10677899" y="5912365"/>
            <a:ext cx="94892" cy="420577"/>
            <a:chOff x="2932980" y="3623094"/>
            <a:chExt cx="103518" cy="458809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8124679" y="5761971"/>
            <a:ext cx="62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9E95DDC-E46F-50AB-D0D4-751513530548}"/>
              </a:ext>
            </a:extLst>
          </p:cNvPr>
          <p:cNvSpPr txBox="1"/>
          <p:nvPr/>
        </p:nvSpPr>
        <p:spPr>
          <a:xfrm>
            <a:off x="5368077" y="3382464"/>
            <a:ext cx="118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Equal</a:t>
            </a:r>
          </a:p>
        </p:txBody>
      </p:sp>
      <p:sp>
        <p:nvSpPr>
          <p:cNvPr id="115" name="Authority">
            <a:extLst>
              <a:ext uri="{FF2B5EF4-FFF2-40B4-BE49-F238E27FC236}">
                <a16:creationId xmlns:a16="http://schemas.microsoft.com/office/drawing/2014/main" id="{60B1D9DB-6CD9-42E9-8BA6-669F7084573C}"/>
              </a:ext>
            </a:extLst>
          </p:cNvPr>
          <p:cNvSpPr txBox="1"/>
          <p:nvPr/>
        </p:nvSpPr>
        <p:spPr>
          <a:xfrm>
            <a:off x="4090275" y="4044414"/>
            <a:ext cx="3738549" cy="1426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  <a:ea typeface="Cambria Math" panose="02040503050406030204" pitchFamily="18" charset="0"/>
              </a:rPr>
              <a:t>If ∀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Cambria Math" panose="02040503050406030204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(x</a:t>
            </a:r>
            <a:r>
              <a:rPr lang="en-US" sz="3200" baseline="30000" dirty="0">
                <a:solidFill>
                  <a:schemeClr val="tx1"/>
                </a:solidFill>
                <a:latin typeface="+mn-lt"/>
              </a:rPr>
              <a:t>(0)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 = f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(x</a:t>
            </a:r>
            <a:r>
              <a:rPr lang="en-US" sz="3200" baseline="30000" dirty="0">
                <a:solidFill>
                  <a:schemeClr val="tx1"/>
                </a:solidFill>
                <a:latin typeface="+mn-lt"/>
              </a:rPr>
              <a:t>(1)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),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</a:rPr>
              <a:t>then</a:t>
            </a:r>
            <a:endParaRPr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0639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8739" y="5448735"/>
            <a:ext cx="3488834" cy="1050245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BF959A-BA7B-4881-BC26-0A2390801268}"/>
              </a:ext>
            </a:extLst>
          </p:cNvPr>
          <p:cNvSpPr/>
          <p:nvPr/>
        </p:nvSpPr>
        <p:spPr>
          <a:xfrm>
            <a:off x="2594846" y="1720824"/>
            <a:ext cx="7316905" cy="2230510"/>
          </a:xfrm>
          <a:prstGeom prst="rect">
            <a:avLst/>
          </a:prstGeom>
          <a:solidFill>
            <a:srgbClr val="C00000">
              <a:alpha val="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7107584" y="5767614"/>
            <a:ext cx="994239" cy="6524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6850742" y="5160968"/>
            <a:ext cx="753962" cy="93285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sFE</a:t>
            </a:r>
            <a:r>
              <a:rPr lang="en-US" dirty="0"/>
              <a:t> - Security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4291922" y="5767614"/>
            <a:ext cx="994239" cy="652416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4035079" y="5160968"/>
            <a:ext cx="753962" cy="932854"/>
          </a:xfrm>
          <a:prstGeom prst="rect">
            <a:avLst/>
          </a:prstGeom>
        </p:spPr>
      </p:pic>
      <p:pic>
        <p:nvPicPr>
          <p:cNvPr id="66" name="Image" descr="Image">
            <a:extLst>
              <a:ext uri="{FF2B5EF4-FFF2-40B4-BE49-F238E27FC236}">
                <a16:creationId xmlns:a16="http://schemas.microsoft.com/office/drawing/2014/main" id="{00197F1B-0783-4FA0-832F-1DD8BD710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550" y="5973858"/>
            <a:ext cx="399877" cy="239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icture 2" descr="Clipart awesome demon image - Clipartix">
            <a:extLst>
              <a:ext uri="{FF2B5EF4-FFF2-40B4-BE49-F238E27FC236}">
                <a16:creationId xmlns:a16="http://schemas.microsoft.com/office/drawing/2014/main" id="{A4820F5D-62D3-4B13-AD55-9046D366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83" y="1182754"/>
            <a:ext cx="1046282" cy="978635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6F53D-9EA5-4469-B980-50C204C0AB37}"/>
              </a:ext>
            </a:extLst>
          </p:cNvPr>
          <p:cNvGrpSpPr/>
          <p:nvPr/>
        </p:nvGrpSpPr>
        <p:grpSpPr>
          <a:xfrm>
            <a:off x="4119304" y="2613587"/>
            <a:ext cx="1322967" cy="730861"/>
            <a:chOff x="4918387" y="4730194"/>
            <a:chExt cx="1322967" cy="730861"/>
          </a:xfrm>
          <a:solidFill>
            <a:srgbClr val="FFFFF2"/>
          </a:solidFill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FFADFBCB-67F4-4B0B-91BA-01BEA8CB67F3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B66AE8A-B428-485D-81DD-C2AC15D1F1EB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  <a:grpFill/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F5C57EB7-CD7D-455D-8091-9BE3BD1D3628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  <a:grpFill/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E8F1002E-D4AA-431F-A7EC-DF4A86AFB5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DBF02AEA-FB64-4379-8C24-A62E4BE4F2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E8BB1FB-AAFA-4606-BCFC-07098507AB0C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  <a:r>
                  <a:rPr lang="en-US" sz="2400" baseline="-25000" dirty="0"/>
                  <a:t>1</a:t>
                </a:r>
                <a:endParaRPr lang="en-US" sz="2400" dirty="0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3F888B2-89DF-4775-BA5E-D96C6FE2893F}"/>
              </a:ext>
            </a:extLst>
          </p:cNvPr>
          <p:cNvGrpSpPr/>
          <p:nvPr/>
        </p:nvGrpSpPr>
        <p:grpSpPr>
          <a:xfrm>
            <a:off x="8124030" y="2597229"/>
            <a:ext cx="1322967" cy="730861"/>
            <a:chOff x="4918387" y="4730194"/>
            <a:chExt cx="1322967" cy="730861"/>
          </a:xfrm>
          <a:solidFill>
            <a:srgbClr val="FFFFF2"/>
          </a:solidFill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EBDB7FE3-7B5A-407D-9B7C-5DF1ED8942D2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3B98E38-9EAA-4E4B-A5CE-7C3A31B32092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  <a:grpFill/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95838A6A-DA03-4075-96F4-B3CB6FB133FC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  <a:grpFill/>
            </p:grpSpPr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12A03D1F-5A76-400A-BCD8-89372657C2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8FEA1DA4-1A59-4F6C-AEFB-729FD020D7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ED918F1-6F13-4253-A5E1-9A72833A0237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f</a:t>
                </a:r>
                <a:r>
                  <a:rPr lang="en-US" sz="2400" baseline="-25000" dirty="0" err="1"/>
                  <a:t>m</a:t>
                </a:r>
                <a:endParaRPr lang="en-US" sz="2400" dirty="0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4F0FF57-EC36-4A5C-AFF9-C20429484C4D}"/>
              </a:ext>
            </a:extLst>
          </p:cNvPr>
          <p:cNvGrpSpPr/>
          <p:nvPr/>
        </p:nvGrpSpPr>
        <p:grpSpPr>
          <a:xfrm rot="5400000">
            <a:off x="7481351" y="2721283"/>
            <a:ext cx="94892" cy="420577"/>
            <a:chOff x="2932980" y="3623094"/>
            <a:chExt cx="103518" cy="458809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550AF68-DB5C-4855-BA8A-D0F91ADB7D21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351B382-BE7F-4383-A44A-819B82F38F37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DE008B1-F2B6-4E78-AEF0-9D8A33CBA91F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1BDFEC9-665C-4F97-99F9-B499FAF8CCE6}"/>
              </a:ext>
            </a:extLst>
          </p:cNvPr>
          <p:cNvGrpSpPr/>
          <p:nvPr/>
        </p:nvGrpSpPr>
        <p:grpSpPr>
          <a:xfrm>
            <a:off x="5597841" y="2571645"/>
            <a:ext cx="1322967" cy="730861"/>
            <a:chOff x="4918387" y="4730194"/>
            <a:chExt cx="1322967" cy="730861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ED3A2B5D-A8C7-42F8-8614-F83A02BBA3A5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BDD278F-C927-444C-8DB4-1F4E2E1FFA83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78DCFA44-0347-4238-BA6E-9A9987F10CB0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123EF6E4-CC46-4CB4-969F-1F129A623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17A71BF1-7F77-434B-8EF2-EDB6C20C5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15D7529-0228-420C-90F0-9ABE67C13B24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  <a:r>
                  <a:rPr lang="en-US" sz="2400" baseline="-25000" dirty="0"/>
                  <a:t>2</a:t>
                </a:r>
                <a:endParaRPr lang="en-US" sz="2400" dirty="0"/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179497" y="2191869"/>
            <a:ext cx="2095072" cy="201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Idea:</a:t>
            </a:r>
            <a:r>
              <a:rPr lang="en-US" sz="2400" dirty="0"/>
              <a:t> Given </a:t>
            </a:r>
            <a:r>
              <a:rPr lang="en-US" sz="2400" dirty="0" err="1"/>
              <a:t>sk</a:t>
            </a:r>
            <a:r>
              <a:rPr lang="en-US" sz="2400" baseline="-25000" dirty="0" err="1"/>
              <a:t>f</a:t>
            </a:r>
            <a:r>
              <a:rPr lang="en-US" sz="2400" dirty="0"/>
              <a:t> and Enc(m), adversary should only learn f(m).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694564" y="2344515"/>
            <a:ext cx="1450465" cy="1278830"/>
            <a:chOff x="4337165" y="4649482"/>
            <a:chExt cx="1450465" cy="1278830"/>
          </a:xfrm>
        </p:grpSpPr>
        <p:sp>
          <p:nvSpPr>
            <p:cNvPr id="51" name="Rectangle: Rounded Corners 45">
              <a:extLst>
                <a:ext uri="{FF2B5EF4-FFF2-40B4-BE49-F238E27FC236}">
                  <a16:creationId xmlns:a16="http://schemas.microsoft.com/office/drawing/2014/main" id="{CEA265C1-2281-4A8E-94FD-8705B18B762E}"/>
                </a:ext>
              </a:extLst>
            </p:cNvPr>
            <p:cNvSpPr/>
            <p:nvPr/>
          </p:nvSpPr>
          <p:spPr>
            <a:xfrm>
              <a:off x="4618027" y="4684110"/>
              <a:ext cx="863016" cy="1244202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337165" y="4649482"/>
              <a:ext cx="1450465" cy="1209978"/>
              <a:chOff x="4337165" y="4649482"/>
              <a:chExt cx="1450465" cy="1209978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9F521B6-9082-4466-AEC0-D9652A66B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4591878" y="5037365"/>
                <a:ext cx="822095" cy="822095"/>
              </a:xfrm>
              <a:prstGeom prst="rect">
                <a:avLst/>
              </a:prstGeom>
            </p:spPr>
          </p:pic>
          <p:sp>
            <p:nvSpPr>
              <p:cNvPr id="54" name="Authority">
                <a:extLst>
                  <a:ext uri="{FF2B5EF4-FFF2-40B4-BE49-F238E27FC236}">
                    <a16:creationId xmlns:a16="http://schemas.microsoft.com/office/drawing/2014/main" id="{E9E5E760-750E-496D-8FEE-668DFB90742B}"/>
                  </a:ext>
                </a:extLst>
              </p:cNvPr>
              <p:cNvSpPr txBox="1"/>
              <p:nvPr/>
            </p:nvSpPr>
            <p:spPr>
              <a:xfrm>
                <a:off x="4337165" y="4649482"/>
                <a:ext cx="1450465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MPK</a:t>
                </a:r>
                <a:endParaRPr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CFFC99A-E878-DDA3-FBC9-011CADEEB492}"/>
              </a:ext>
            </a:extLst>
          </p:cNvPr>
          <p:cNvSpPr/>
          <p:nvPr/>
        </p:nvSpPr>
        <p:spPr>
          <a:xfrm>
            <a:off x="715663" y="3488311"/>
            <a:ext cx="3410813" cy="15337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r>
              <a:rPr lang="en-US" sz="2400" dirty="0">
                <a:solidFill>
                  <a:schemeClr val="tx1"/>
                </a:solidFill>
              </a:rPr>
              <a:t> = 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r>
              <a:rPr lang="en-US" sz="2400" dirty="0">
                <a:solidFill>
                  <a:schemeClr val="tx1"/>
                </a:solidFill>
              </a:rPr>
              <a:t>…</a:t>
            </a:r>
            <a:r>
              <a:rPr lang="en-US" sz="2400" dirty="0" err="1">
                <a:solidFill>
                  <a:schemeClr val="tx1"/>
                </a:solidFill>
              </a:rPr>
              <a:t>x</a:t>
            </a:r>
            <a:r>
              <a:rPr lang="en-US" sz="2400" baseline="-25000" dirty="0" err="1">
                <a:solidFill>
                  <a:schemeClr val="tx1"/>
                </a:solidFill>
              </a:rPr>
              <a:t>n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and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r>
              <a:rPr lang="en-US" sz="2400" dirty="0">
                <a:solidFill>
                  <a:schemeClr val="tx1"/>
                </a:solidFill>
              </a:rPr>
              <a:t> = 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r>
              <a:rPr lang="en-US" sz="2400" dirty="0">
                <a:solidFill>
                  <a:schemeClr val="tx1"/>
                </a:solidFill>
              </a:rPr>
              <a:t>…</a:t>
            </a:r>
            <a:r>
              <a:rPr lang="en-US" sz="2400" dirty="0" err="1">
                <a:solidFill>
                  <a:schemeClr val="tx1"/>
                </a:solidFill>
              </a:rPr>
              <a:t>x</a:t>
            </a:r>
            <a:r>
              <a:rPr lang="en-US" sz="2400" baseline="-25000" dirty="0" err="1">
                <a:solidFill>
                  <a:schemeClr val="tx1"/>
                </a:solidFill>
              </a:rPr>
              <a:t>n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are streams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1200FDB3-DDFC-8972-A1A0-7721C5865C8D}"/>
              </a:ext>
            </a:extLst>
          </p:cNvPr>
          <p:cNvSpPr/>
          <p:nvPr/>
        </p:nvSpPr>
        <p:spPr>
          <a:xfrm>
            <a:off x="8044147" y="1485003"/>
            <a:ext cx="3410813" cy="8660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are streaming functions</a:t>
            </a:r>
          </a:p>
        </p:txBody>
      </p:sp>
      <p:sp>
        <p:nvSpPr>
          <p:cNvPr id="44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338147" y="5813180"/>
            <a:ext cx="747203" cy="543105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38739" y="5448735"/>
            <a:ext cx="506334" cy="626472"/>
          </a:xfrm>
          <a:prstGeom prst="rect">
            <a:avLst/>
          </a:prstGeom>
        </p:spPr>
      </p:pic>
      <p:sp>
        <p:nvSpPr>
          <p:cNvPr id="57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1269293" y="5813180"/>
            <a:ext cx="747203" cy="543105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069885" y="5448735"/>
            <a:ext cx="506334" cy="626472"/>
          </a:xfrm>
          <a:prstGeom prst="rect">
            <a:avLst/>
          </a:prstGeom>
        </p:spPr>
      </p:pic>
      <p:sp>
        <p:nvSpPr>
          <p:cNvPr id="59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2724862" y="5813180"/>
            <a:ext cx="747203" cy="543105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x</a:t>
            </a:r>
            <a:r>
              <a:rPr lang="en-US" sz="2400" baseline="-25000" dirty="0" err="1">
                <a:solidFill>
                  <a:schemeClr val="tx1"/>
                </a:solidFill>
              </a:rPr>
              <a:t>n</a:t>
            </a:r>
            <a:r>
              <a:rPr lang="en-US" sz="2400" baseline="30000" dirty="0">
                <a:solidFill>
                  <a:schemeClr val="tx1"/>
                </a:solidFill>
              </a:rPr>
              <a:t>(0)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2525454" y="5448735"/>
            <a:ext cx="506334" cy="626472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2286374" y="5912365"/>
            <a:ext cx="94892" cy="420577"/>
            <a:chOff x="2932980" y="3623094"/>
            <a:chExt cx="103518" cy="458809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696989" y="5773555"/>
            <a:ext cx="62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8530264" y="5448735"/>
            <a:ext cx="3488834" cy="1050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8729672" y="5813180"/>
            <a:ext cx="747203" cy="5431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8530264" y="5448735"/>
            <a:ext cx="506334" cy="626472"/>
          </a:xfrm>
          <a:prstGeom prst="rect">
            <a:avLst/>
          </a:prstGeom>
        </p:spPr>
      </p:pic>
      <p:sp>
        <p:nvSpPr>
          <p:cNvPr id="98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9660818" y="5813180"/>
            <a:ext cx="747203" cy="5431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9461410" y="5448735"/>
            <a:ext cx="506334" cy="626472"/>
          </a:xfrm>
          <a:prstGeom prst="rect">
            <a:avLst/>
          </a:prstGeom>
        </p:spPr>
      </p:pic>
      <p:sp>
        <p:nvSpPr>
          <p:cNvPr id="100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11116387" y="5813180"/>
            <a:ext cx="747203" cy="5431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x</a:t>
            </a:r>
            <a:r>
              <a:rPr lang="en-US" sz="2400" baseline="-25000" dirty="0" err="1">
                <a:solidFill>
                  <a:schemeClr val="tx1"/>
                </a:solidFill>
              </a:rPr>
              <a:t>n</a:t>
            </a:r>
            <a:r>
              <a:rPr lang="en-US" sz="2400" baseline="30000" dirty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0916979" y="5448735"/>
            <a:ext cx="506334" cy="626472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9C3BC5B-75C2-49EE-9425-6040389F5799}"/>
              </a:ext>
            </a:extLst>
          </p:cNvPr>
          <p:cNvGrpSpPr/>
          <p:nvPr/>
        </p:nvGrpSpPr>
        <p:grpSpPr>
          <a:xfrm rot="5400000">
            <a:off x="10677899" y="5912365"/>
            <a:ext cx="94892" cy="420577"/>
            <a:chOff x="2932980" y="3623094"/>
            <a:chExt cx="103518" cy="45880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7D98C0A-0C4E-4647-AEA4-43A3281B9F2C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188E6FE-627E-4B0C-B48C-732548960345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BD28BBD-B21F-47FC-BF00-E0956CFC2AB5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8124679" y="5761971"/>
            <a:ext cx="62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sp>
        <p:nvSpPr>
          <p:cNvPr id="92" name="Authority">
            <a:extLst>
              <a:ext uri="{FF2B5EF4-FFF2-40B4-BE49-F238E27FC236}">
                <a16:creationId xmlns:a16="http://schemas.microsoft.com/office/drawing/2014/main" id="{60B1D9DB-6CD9-42E9-8BA6-669F7084573C}"/>
              </a:ext>
            </a:extLst>
          </p:cNvPr>
          <p:cNvSpPr txBox="1"/>
          <p:nvPr/>
        </p:nvSpPr>
        <p:spPr>
          <a:xfrm>
            <a:off x="4090275" y="4044414"/>
            <a:ext cx="3738549" cy="1426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  <a:ea typeface="Cambria Math" panose="02040503050406030204" pitchFamily="18" charset="0"/>
              </a:rPr>
              <a:t>If ∀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Cambria Math" panose="02040503050406030204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(x</a:t>
            </a:r>
            <a:r>
              <a:rPr lang="en-US" sz="3200" baseline="30000" dirty="0">
                <a:solidFill>
                  <a:schemeClr val="tx1"/>
                </a:solidFill>
                <a:latin typeface="+mn-lt"/>
              </a:rPr>
              <a:t>(0)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 = f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(x</a:t>
            </a:r>
            <a:r>
              <a:rPr lang="en-US" sz="3200" baseline="30000" dirty="0">
                <a:solidFill>
                  <a:schemeClr val="tx1"/>
                </a:solidFill>
                <a:latin typeface="+mn-lt"/>
              </a:rPr>
              <a:t>(1)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),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</a:rPr>
              <a:t>then</a:t>
            </a:r>
            <a:endParaRPr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0011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 - Example Use Case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592946" y="2184428"/>
            <a:ext cx="1322967" cy="730861"/>
            <a:chOff x="4918387" y="4854594"/>
            <a:chExt cx="1322967" cy="730861"/>
          </a:xfrm>
        </p:grpSpPr>
        <p:sp>
          <p:nvSpPr>
            <p:cNvPr id="65" name="Rectangle: Rounded Corners 55">
              <a:extLst>
                <a:ext uri="{FF2B5EF4-FFF2-40B4-BE49-F238E27FC236}">
                  <a16:creationId xmlns:a16="http://schemas.microsoft.com/office/drawing/2014/main" id="{8C952A27-9DBF-4289-9CCC-FF02DE2E5F16}"/>
                </a:ext>
              </a:extLst>
            </p:cNvPr>
            <p:cNvSpPr/>
            <p:nvPr/>
          </p:nvSpPr>
          <p:spPr>
            <a:xfrm>
              <a:off x="4918387" y="4854594"/>
              <a:ext cx="1322967" cy="730861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5273CC7-26E4-4F01-9EED-3F0714B7D60F}"/>
                </a:ext>
              </a:extLst>
            </p:cNvPr>
            <p:cNvGrpSpPr/>
            <p:nvPr/>
          </p:nvGrpSpPr>
          <p:grpSpPr>
            <a:xfrm>
              <a:off x="5000885" y="4923585"/>
              <a:ext cx="1184841" cy="593179"/>
              <a:chOff x="2623290" y="4549553"/>
              <a:chExt cx="1347818" cy="65966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1C63107-0EF1-4A95-8BCE-37D376E097DB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1DE6447C-B96A-421E-B2D1-752D181D6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77B3B50E-4531-4E7D-ACCD-8ECFA124F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86DEDB-9A32-4E37-B0A0-77C7F310A4B3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</p:grpSp>
      </p:grpSp>
      <p:sp>
        <p:nvSpPr>
          <p:cNvPr id="78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1964868" y="2223651"/>
            <a:ext cx="994239" cy="652416"/>
          </a:xfrm>
          <a:prstGeom prst="roundRect">
            <a:avLst/>
          </a:prstGeom>
          <a:solidFill>
            <a:srgbClr val="E5F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708025" y="1617005"/>
            <a:ext cx="753962" cy="932854"/>
          </a:xfrm>
          <a:prstGeom prst="rect">
            <a:avLst/>
          </a:prstGeom>
        </p:spPr>
      </p:pic>
      <p:sp>
        <p:nvSpPr>
          <p:cNvPr id="8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604508" y="2990514"/>
            <a:ext cx="4192673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Medical data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3888587" y="1690688"/>
            <a:ext cx="3728720" cy="1980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5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297431" y="1806642"/>
            <a:ext cx="2999500" cy="2349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 requires the entire data set to be known at encryption time.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868877" y="4286959"/>
            <a:ext cx="4395877" cy="2373560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2213412" y="3716420"/>
            <a:ext cx="491705" cy="561144"/>
          </a:xfrm>
          <a:prstGeom prst="downArrow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6512943" y="4996620"/>
            <a:ext cx="5391510" cy="1542317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 partial results.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Cannot easily add new training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Must have resources to compute on entire data set at once.</a:t>
            </a:r>
          </a:p>
        </p:txBody>
      </p:sp>
      <p:sp>
        <p:nvSpPr>
          <p:cNvPr id="20" name="Down Arrow 19"/>
          <p:cNvSpPr/>
          <p:nvPr/>
        </p:nvSpPr>
        <p:spPr>
          <a:xfrm rot="10800000">
            <a:off x="9107968" y="4435476"/>
            <a:ext cx="491705" cy="561144"/>
          </a:xfrm>
          <a:prstGeom prst="downArrow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7617307" y="2981483"/>
            <a:ext cx="3457597" cy="21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learning algorithm for predicting cancer.</a:t>
            </a: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5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" y="154051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34" y="1611087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53448" y="4512940"/>
            <a:ext cx="4026733" cy="191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Data set may be large.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Data might be in an ongoing process of being generated.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Data might not be concurrently available.</a:t>
            </a:r>
          </a:p>
        </p:txBody>
      </p:sp>
    </p:spTree>
    <p:extLst>
      <p:ext uri="{BB962C8B-B14F-4D97-AF65-F5344CB8AC3E}">
        <p14:creationId xmlns:p14="http://schemas.microsoft.com/office/powerpoint/2010/main" val="1327006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 - Example Use Case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592946" y="2184428"/>
            <a:ext cx="1322967" cy="730861"/>
            <a:chOff x="4918387" y="4854594"/>
            <a:chExt cx="1322967" cy="730861"/>
          </a:xfrm>
        </p:grpSpPr>
        <p:sp>
          <p:nvSpPr>
            <p:cNvPr id="65" name="Rectangle: Rounded Corners 55">
              <a:extLst>
                <a:ext uri="{FF2B5EF4-FFF2-40B4-BE49-F238E27FC236}">
                  <a16:creationId xmlns:a16="http://schemas.microsoft.com/office/drawing/2014/main" id="{8C952A27-9DBF-4289-9CCC-FF02DE2E5F16}"/>
                </a:ext>
              </a:extLst>
            </p:cNvPr>
            <p:cNvSpPr/>
            <p:nvPr/>
          </p:nvSpPr>
          <p:spPr>
            <a:xfrm>
              <a:off x="4918387" y="4854594"/>
              <a:ext cx="1322967" cy="730861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5273CC7-26E4-4F01-9EED-3F0714B7D60F}"/>
                </a:ext>
              </a:extLst>
            </p:cNvPr>
            <p:cNvGrpSpPr/>
            <p:nvPr/>
          </p:nvGrpSpPr>
          <p:grpSpPr>
            <a:xfrm>
              <a:off x="5000885" y="4923585"/>
              <a:ext cx="1184841" cy="593179"/>
              <a:chOff x="2623290" y="4549553"/>
              <a:chExt cx="1347818" cy="65966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1C63107-0EF1-4A95-8BCE-37D376E097DB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1DE6447C-B96A-421E-B2D1-752D181D6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77B3B50E-4531-4E7D-ACCD-8ECFA124F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86DEDB-9A32-4E37-B0A0-77C7F310A4B3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</p:grpSp>
      </p:grpSp>
      <p:sp>
        <p:nvSpPr>
          <p:cNvPr id="78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1964868" y="2223651"/>
            <a:ext cx="994239" cy="652416"/>
          </a:xfrm>
          <a:prstGeom prst="roundRect">
            <a:avLst/>
          </a:prstGeom>
          <a:solidFill>
            <a:srgbClr val="E5F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1708025" y="1617005"/>
            <a:ext cx="753962" cy="932854"/>
          </a:xfrm>
          <a:prstGeom prst="rect">
            <a:avLst/>
          </a:prstGeom>
        </p:spPr>
      </p:pic>
      <p:sp>
        <p:nvSpPr>
          <p:cNvPr id="8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604508" y="2990514"/>
            <a:ext cx="4192673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Medical data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3888587" y="1690688"/>
            <a:ext cx="3728720" cy="1980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5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4297431" y="1806642"/>
            <a:ext cx="2999500" cy="2349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 requires the entire data set to be known at encryption time.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868877" y="4286959"/>
            <a:ext cx="4395877" cy="2373560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2213412" y="3716420"/>
            <a:ext cx="491705" cy="561144"/>
          </a:xfrm>
          <a:prstGeom prst="downArrow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6512943" y="4996620"/>
            <a:ext cx="5391510" cy="1542317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 partial results.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Cannot easily add new training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Must have resources to compute on entire data set at once.</a:t>
            </a:r>
          </a:p>
        </p:txBody>
      </p:sp>
      <p:sp>
        <p:nvSpPr>
          <p:cNvPr id="20" name="Down Arrow 19"/>
          <p:cNvSpPr/>
          <p:nvPr/>
        </p:nvSpPr>
        <p:spPr>
          <a:xfrm rot="10800000">
            <a:off x="9107968" y="4435476"/>
            <a:ext cx="491705" cy="561144"/>
          </a:xfrm>
          <a:prstGeom prst="downArrow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7617307" y="2981483"/>
            <a:ext cx="3457597" cy="21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learning algorithm for predicting cancer.</a:t>
            </a: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5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" y="154051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34" y="1611087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53448" y="4512940"/>
            <a:ext cx="4026733" cy="191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Data set may be large.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Data might be in an ongoing process of being generated.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Data might not be concurrently available.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075752" y="3480282"/>
            <a:ext cx="3410813" cy="1522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sFE</a:t>
            </a:r>
            <a:r>
              <a:rPr lang="en-US" sz="3200" dirty="0">
                <a:solidFill>
                  <a:schemeClr val="tx1"/>
                </a:solidFill>
              </a:rPr>
              <a:t> solves these problems!</a:t>
            </a:r>
          </a:p>
        </p:txBody>
      </p:sp>
    </p:spTree>
    <p:extLst>
      <p:ext uri="{BB962C8B-B14F-4D97-AF65-F5344CB8AC3E}">
        <p14:creationId xmlns:p14="http://schemas.microsoft.com/office/powerpoint/2010/main" val="388606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4BF959A-BA7B-4881-BC26-0A2390801268}"/>
              </a:ext>
            </a:extLst>
          </p:cNvPr>
          <p:cNvSpPr/>
          <p:nvPr/>
        </p:nvSpPr>
        <p:spPr>
          <a:xfrm>
            <a:off x="2594846" y="1720824"/>
            <a:ext cx="7316905" cy="2230510"/>
          </a:xfrm>
          <a:prstGeom prst="rect">
            <a:avLst/>
          </a:prstGeom>
          <a:solidFill>
            <a:srgbClr val="C00000">
              <a:alpha val="705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A265C1-2281-4A8E-94FD-8705B18B762E}"/>
              </a:ext>
            </a:extLst>
          </p:cNvPr>
          <p:cNvSpPr/>
          <p:nvPr/>
        </p:nvSpPr>
        <p:spPr>
          <a:xfrm>
            <a:off x="7107584" y="5767614"/>
            <a:ext cx="994239" cy="6524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6850742" y="5160968"/>
            <a:ext cx="753962" cy="93285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 – Security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4291922" y="5767614"/>
            <a:ext cx="994239" cy="652416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4035079" y="5160968"/>
            <a:ext cx="753962" cy="932854"/>
          </a:xfrm>
          <a:prstGeom prst="rect">
            <a:avLst/>
          </a:prstGeom>
        </p:spPr>
      </p:pic>
      <p:pic>
        <p:nvPicPr>
          <p:cNvPr id="66" name="Image" descr="Image">
            <a:extLst>
              <a:ext uri="{FF2B5EF4-FFF2-40B4-BE49-F238E27FC236}">
                <a16:creationId xmlns:a16="http://schemas.microsoft.com/office/drawing/2014/main" id="{00197F1B-0783-4FA0-832F-1DD8BD710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550" y="5973858"/>
            <a:ext cx="399877" cy="239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icture 2" descr="Clipart awesome demon image - Clipartix">
            <a:extLst>
              <a:ext uri="{FF2B5EF4-FFF2-40B4-BE49-F238E27FC236}">
                <a16:creationId xmlns:a16="http://schemas.microsoft.com/office/drawing/2014/main" id="{A4820F5D-62D3-4B13-AD55-9046D366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83" y="1182754"/>
            <a:ext cx="1046282" cy="978635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6F53D-9EA5-4469-B980-50C204C0AB37}"/>
              </a:ext>
            </a:extLst>
          </p:cNvPr>
          <p:cNvGrpSpPr/>
          <p:nvPr/>
        </p:nvGrpSpPr>
        <p:grpSpPr>
          <a:xfrm>
            <a:off x="4119304" y="2613587"/>
            <a:ext cx="1322967" cy="730861"/>
            <a:chOff x="4918387" y="4730194"/>
            <a:chExt cx="1322967" cy="730861"/>
          </a:xfrm>
          <a:solidFill>
            <a:srgbClr val="FFFFF2"/>
          </a:solidFill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FFADFBCB-67F4-4B0B-91BA-01BEA8CB67F3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B66AE8A-B428-485D-81DD-C2AC15D1F1EB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  <a:grpFill/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F5C57EB7-CD7D-455D-8091-9BE3BD1D3628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  <a:grpFill/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E8F1002E-D4AA-431F-A7EC-DF4A86AFB5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DBF02AEA-FB64-4379-8C24-A62E4BE4F2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E8BB1FB-AAFA-4606-BCFC-07098507AB0C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  <a:r>
                  <a:rPr lang="en-US" sz="2400" baseline="-25000" dirty="0"/>
                  <a:t>1</a:t>
                </a:r>
                <a:endParaRPr lang="en-US" sz="2400" dirty="0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3F888B2-89DF-4775-BA5E-D96C6FE2893F}"/>
              </a:ext>
            </a:extLst>
          </p:cNvPr>
          <p:cNvGrpSpPr/>
          <p:nvPr/>
        </p:nvGrpSpPr>
        <p:grpSpPr>
          <a:xfrm>
            <a:off x="8124030" y="2597229"/>
            <a:ext cx="1322967" cy="730861"/>
            <a:chOff x="4918387" y="4730194"/>
            <a:chExt cx="1322967" cy="730861"/>
          </a:xfrm>
          <a:solidFill>
            <a:srgbClr val="FFFFF2"/>
          </a:solidFill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EBDB7FE3-7B5A-407D-9B7C-5DF1ED8942D2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3B98E38-9EAA-4E4B-A5CE-7C3A31B32092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  <a:grpFill/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95838A6A-DA03-4075-96F4-B3CB6FB133FC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  <a:grpFill/>
            </p:grpSpPr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12A03D1F-5A76-400A-BCD8-89372657C2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8FEA1DA4-1A59-4F6C-AEFB-729FD020D7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ED918F1-6F13-4253-A5E1-9A72833A0237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f</a:t>
                </a:r>
                <a:r>
                  <a:rPr lang="en-US" sz="2400" baseline="-25000" dirty="0" err="1"/>
                  <a:t>m</a:t>
                </a:r>
                <a:endParaRPr lang="en-US" sz="2400" dirty="0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4F0FF57-EC36-4A5C-AFF9-C20429484C4D}"/>
              </a:ext>
            </a:extLst>
          </p:cNvPr>
          <p:cNvGrpSpPr/>
          <p:nvPr/>
        </p:nvGrpSpPr>
        <p:grpSpPr>
          <a:xfrm rot="5400000">
            <a:off x="7481351" y="2721283"/>
            <a:ext cx="94892" cy="420577"/>
            <a:chOff x="2932980" y="3623094"/>
            <a:chExt cx="103518" cy="458809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550AF68-DB5C-4855-BA8A-D0F91ADB7D21}"/>
                </a:ext>
              </a:extLst>
            </p:cNvPr>
            <p:cNvSpPr/>
            <p:nvPr/>
          </p:nvSpPr>
          <p:spPr>
            <a:xfrm>
              <a:off x="2932981" y="3623094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351B382-BE7F-4383-A44A-819B82F38F37}"/>
                </a:ext>
              </a:extLst>
            </p:cNvPr>
            <p:cNvSpPr/>
            <p:nvPr/>
          </p:nvSpPr>
          <p:spPr>
            <a:xfrm>
              <a:off x="2932980" y="3800740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DE008B1-F2B6-4E78-AEF0-9D8A33CBA91F}"/>
                </a:ext>
              </a:extLst>
            </p:cNvPr>
            <p:cNvSpPr/>
            <p:nvPr/>
          </p:nvSpPr>
          <p:spPr>
            <a:xfrm>
              <a:off x="2932981" y="3978386"/>
              <a:ext cx="103517" cy="103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Authority">
            <a:extLst>
              <a:ext uri="{FF2B5EF4-FFF2-40B4-BE49-F238E27FC236}">
                <a16:creationId xmlns:a16="http://schemas.microsoft.com/office/drawing/2014/main" id="{60B1D9DB-6CD9-42E9-8BA6-669F7084573C}"/>
              </a:ext>
            </a:extLst>
          </p:cNvPr>
          <p:cNvSpPr txBox="1"/>
          <p:nvPr/>
        </p:nvSpPr>
        <p:spPr>
          <a:xfrm>
            <a:off x="4090275" y="4044414"/>
            <a:ext cx="3738549" cy="1426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  <a:ea typeface="Cambria Math" panose="02040503050406030204" pitchFamily="18" charset="0"/>
              </a:rPr>
              <a:t>If ∀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Cambria Math" panose="02040503050406030204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(x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0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 = f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(x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),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</a:rPr>
              <a:t>then</a:t>
            </a:r>
            <a:endParaRPr sz="28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1BDFEC9-665C-4F97-99F9-B499FAF8CCE6}"/>
              </a:ext>
            </a:extLst>
          </p:cNvPr>
          <p:cNvGrpSpPr/>
          <p:nvPr/>
        </p:nvGrpSpPr>
        <p:grpSpPr>
          <a:xfrm>
            <a:off x="5597841" y="2571645"/>
            <a:ext cx="1322967" cy="730861"/>
            <a:chOff x="4918387" y="4730194"/>
            <a:chExt cx="1322967" cy="730861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ED3A2B5D-A8C7-42F8-8614-F83A02BBA3A5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BDD278F-C927-444C-8DB4-1F4E2E1FFA83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593179"/>
              <a:chOff x="2623290" y="4549553"/>
              <a:chExt cx="1347818" cy="659666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78DCFA44-0347-4238-BA6E-9A9987F10CB0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123EF6E4-CC46-4CB4-969F-1F129A623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17A71BF1-7F77-434B-8EF2-EDB6C20C5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15D7529-0228-420C-90F0-9ABE67C13B24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  <a:r>
                  <a:rPr lang="en-US" sz="2400" baseline="-25000" dirty="0"/>
                  <a:t>2</a:t>
                </a:r>
                <a:endParaRPr lang="en-US" sz="2400" dirty="0"/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179497" y="2191869"/>
            <a:ext cx="2095072" cy="201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Idea:</a:t>
            </a:r>
            <a:r>
              <a:rPr lang="en-US" sz="2400" dirty="0"/>
              <a:t> Given </a:t>
            </a:r>
            <a:r>
              <a:rPr lang="en-US" sz="2400" dirty="0" err="1"/>
              <a:t>sk</a:t>
            </a:r>
            <a:r>
              <a:rPr lang="en-US" sz="2400" baseline="-25000" dirty="0" err="1"/>
              <a:t>f</a:t>
            </a:r>
            <a:r>
              <a:rPr lang="en-US" sz="2400" dirty="0"/>
              <a:t> and </a:t>
            </a:r>
            <a:r>
              <a:rPr lang="en-US" sz="2400" dirty="0" err="1"/>
              <a:t>Enc</a:t>
            </a:r>
            <a:r>
              <a:rPr lang="en-US" sz="2400" dirty="0"/>
              <a:t>(x), adversary should only learn f(x).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694564" y="2344515"/>
            <a:ext cx="1450465" cy="1278830"/>
            <a:chOff x="4337165" y="4649482"/>
            <a:chExt cx="1450465" cy="1278830"/>
          </a:xfrm>
        </p:grpSpPr>
        <p:sp>
          <p:nvSpPr>
            <p:cNvPr id="51" name="Rectangle: Rounded Corners 45">
              <a:extLst>
                <a:ext uri="{FF2B5EF4-FFF2-40B4-BE49-F238E27FC236}">
                  <a16:creationId xmlns:a16="http://schemas.microsoft.com/office/drawing/2014/main" id="{CEA265C1-2281-4A8E-94FD-8705B18B762E}"/>
                </a:ext>
              </a:extLst>
            </p:cNvPr>
            <p:cNvSpPr/>
            <p:nvPr/>
          </p:nvSpPr>
          <p:spPr>
            <a:xfrm>
              <a:off x="4618027" y="4684110"/>
              <a:ext cx="863016" cy="1244202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337165" y="4649482"/>
              <a:ext cx="1450465" cy="1209978"/>
              <a:chOff x="4337165" y="4649482"/>
              <a:chExt cx="1450465" cy="1209978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9F521B6-9082-4466-AEC0-D9652A66B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4591878" y="5037365"/>
                <a:ext cx="822095" cy="822095"/>
              </a:xfrm>
              <a:prstGeom prst="rect">
                <a:avLst/>
              </a:prstGeom>
            </p:spPr>
          </p:pic>
          <p:sp>
            <p:nvSpPr>
              <p:cNvPr id="54" name="Authority">
                <a:extLst>
                  <a:ext uri="{FF2B5EF4-FFF2-40B4-BE49-F238E27FC236}">
                    <a16:creationId xmlns:a16="http://schemas.microsoft.com/office/drawing/2014/main" id="{E9E5E760-750E-496D-8FEE-668DFB90742B}"/>
                  </a:ext>
                </a:extLst>
              </p:cNvPr>
              <p:cNvSpPr txBox="1"/>
              <p:nvPr/>
            </p:nvSpPr>
            <p:spPr>
              <a:xfrm>
                <a:off x="4337165" y="4649482"/>
                <a:ext cx="1450465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MPK</a:t>
                </a:r>
                <a:endParaRPr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26541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26" name="Rectangle: Rounded Corners 8">
            <a:extLst>
              <a:ext uri="{FF2B5EF4-FFF2-40B4-BE49-F238E27FC236}">
                <a16:creationId xmlns:a16="http://schemas.microsoft.com/office/drawing/2014/main" id="{779E6F54-A7EE-4CD2-9F19-5349CD803617}"/>
              </a:ext>
            </a:extLst>
          </p:cNvPr>
          <p:cNvSpPr/>
          <p:nvPr/>
        </p:nvSpPr>
        <p:spPr>
          <a:xfrm>
            <a:off x="657544" y="1501451"/>
            <a:ext cx="10891934" cy="1897357"/>
          </a:xfrm>
          <a:prstGeom prst="roundRect">
            <a:avLst>
              <a:gd name="adj" fmla="val 4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D2D8B6A3-2BCC-4D89-8F23-DF8036C8554F}"/>
              </a:ext>
            </a:extLst>
          </p:cNvPr>
          <p:cNvSpPr/>
          <p:nvPr/>
        </p:nvSpPr>
        <p:spPr>
          <a:xfrm>
            <a:off x="657544" y="1501450"/>
            <a:ext cx="10891934" cy="6758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845711" y="1873410"/>
            <a:ext cx="10515600" cy="280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Assuming a compact FE scheme for P/Poly, </a:t>
            </a:r>
          </a:p>
          <a:p>
            <a:pPr marL="0" indent="0" algn="ctr">
              <a:buNone/>
            </a:pPr>
            <a:r>
              <a:rPr lang="en-US" dirty="0"/>
              <a:t>there exists a function-selective </a:t>
            </a:r>
            <a:r>
              <a:rPr lang="en-US" dirty="0" err="1"/>
              <a:t>sFE</a:t>
            </a:r>
            <a:r>
              <a:rPr lang="en-US" dirty="0"/>
              <a:t> scheme for P/Poly. 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8FE7E41-F150-4D6D-8E50-2CAEB34698A7}"/>
              </a:ext>
            </a:extLst>
          </p:cNvPr>
          <p:cNvSpPr txBox="1">
            <a:spLocks/>
          </p:cNvSpPr>
          <p:nvPr/>
        </p:nvSpPr>
        <p:spPr>
          <a:xfrm>
            <a:off x="4219505" y="1581709"/>
            <a:ext cx="3768012" cy="60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Main Theorem</a:t>
            </a:r>
          </a:p>
        </p:txBody>
      </p:sp>
    </p:spTree>
    <p:extLst>
      <p:ext uri="{BB962C8B-B14F-4D97-AF65-F5344CB8AC3E}">
        <p14:creationId xmlns:p14="http://schemas.microsoft.com/office/powerpoint/2010/main" val="3346150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26" name="Rectangle: Rounded Corners 8">
            <a:extLst>
              <a:ext uri="{FF2B5EF4-FFF2-40B4-BE49-F238E27FC236}">
                <a16:creationId xmlns:a16="http://schemas.microsoft.com/office/drawing/2014/main" id="{779E6F54-A7EE-4CD2-9F19-5349CD803617}"/>
              </a:ext>
            </a:extLst>
          </p:cNvPr>
          <p:cNvSpPr/>
          <p:nvPr/>
        </p:nvSpPr>
        <p:spPr>
          <a:xfrm>
            <a:off x="657544" y="1501451"/>
            <a:ext cx="10891934" cy="1897357"/>
          </a:xfrm>
          <a:prstGeom prst="roundRect">
            <a:avLst>
              <a:gd name="adj" fmla="val 4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D2D8B6A3-2BCC-4D89-8F23-DF8036C8554F}"/>
              </a:ext>
            </a:extLst>
          </p:cNvPr>
          <p:cNvSpPr/>
          <p:nvPr/>
        </p:nvSpPr>
        <p:spPr>
          <a:xfrm>
            <a:off x="657544" y="1501450"/>
            <a:ext cx="10891934" cy="6758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845711" y="1873410"/>
            <a:ext cx="10515600" cy="280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Assuming a compact FE scheme for P/Poly, </a:t>
            </a:r>
          </a:p>
          <a:p>
            <a:pPr marL="0" indent="0" algn="ctr">
              <a:buNone/>
            </a:pPr>
            <a:r>
              <a:rPr lang="en-US" dirty="0"/>
              <a:t>there exists a function-selective </a:t>
            </a:r>
            <a:r>
              <a:rPr lang="en-US" dirty="0" err="1"/>
              <a:t>sFE</a:t>
            </a:r>
            <a:r>
              <a:rPr lang="en-US" dirty="0"/>
              <a:t> scheme for P/Poly. 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8FE7E41-F150-4D6D-8E50-2CAEB34698A7}"/>
              </a:ext>
            </a:extLst>
          </p:cNvPr>
          <p:cNvSpPr txBox="1">
            <a:spLocks/>
          </p:cNvSpPr>
          <p:nvPr/>
        </p:nvSpPr>
        <p:spPr>
          <a:xfrm>
            <a:off x="4219505" y="1581709"/>
            <a:ext cx="3768012" cy="60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Main Theorem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2EE43052-5AF3-AA3D-71FB-CC88965B3F3C}"/>
              </a:ext>
            </a:extLst>
          </p:cNvPr>
          <p:cNvSpPr/>
          <p:nvPr/>
        </p:nvSpPr>
        <p:spPr>
          <a:xfrm>
            <a:off x="1599689" y="4138346"/>
            <a:ext cx="8762387" cy="22190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Doesn’t FE for TMs imply </a:t>
            </a:r>
            <a:r>
              <a:rPr lang="en-US" sz="3200" b="1" dirty="0" err="1">
                <a:solidFill>
                  <a:schemeClr val="tx1"/>
                </a:solidFill>
              </a:rPr>
              <a:t>sFE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 rot="756522">
            <a:off x="4839847" y="3200809"/>
            <a:ext cx="2282072" cy="1243836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21466736">
            <a:off x="5168838" y="3540888"/>
            <a:ext cx="1482341" cy="568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But Wait!</a:t>
            </a:r>
          </a:p>
        </p:txBody>
      </p:sp>
    </p:spTree>
    <p:extLst>
      <p:ext uri="{BB962C8B-B14F-4D97-AF65-F5344CB8AC3E}">
        <p14:creationId xmlns:p14="http://schemas.microsoft.com/office/powerpoint/2010/main" val="18837277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26" name="Rectangle: Rounded Corners 8">
            <a:extLst>
              <a:ext uri="{FF2B5EF4-FFF2-40B4-BE49-F238E27FC236}">
                <a16:creationId xmlns:a16="http://schemas.microsoft.com/office/drawing/2014/main" id="{779E6F54-A7EE-4CD2-9F19-5349CD803617}"/>
              </a:ext>
            </a:extLst>
          </p:cNvPr>
          <p:cNvSpPr/>
          <p:nvPr/>
        </p:nvSpPr>
        <p:spPr>
          <a:xfrm>
            <a:off x="657544" y="1501451"/>
            <a:ext cx="10891934" cy="1897357"/>
          </a:xfrm>
          <a:prstGeom prst="roundRect">
            <a:avLst>
              <a:gd name="adj" fmla="val 4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D2D8B6A3-2BCC-4D89-8F23-DF8036C8554F}"/>
              </a:ext>
            </a:extLst>
          </p:cNvPr>
          <p:cNvSpPr/>
          <p:nvPr/>
        </p:nvSpPr>
        <p:spPr>
          <a:xfrm>
            <a:off x="657544" y="1501450"/>
            <a:ext cx="10891934" cy="6758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845711" y="1873410"/>
            <a:ext cx="10515600" cy="280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Assuming a compact FE scheme for P/Poly, </a:t>
            </a:r>
          </a:p>
          <a:p>
            <a:pPr marL="0" indent="0" algn="ctr">
              <a:buNone/>
            </a:pPr>
            <a:r>
              <a:rPr lang="en-US" dirty="0"/>
              <a:t>there exists a function-selective </a:t>
            </a:r>
            <a:r>
              <a:rPr lang="en-US" dirty="0" err="1"/>
              <a:t>sFE</a:t>
            </a:r>
            <a:r>
              <a:rPr lang="en-US" dirty="0"/>
              <a:t> scheme for P/Poly. 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8FE7E41-F150-4D6D-8E50-2CAEB34698A7}"/>
              </a:ext>
            </a:extLst>
          </p:cNvPr>
          <p:cNvSpPr txBox="1">
            <a:spLocks/>
          </p:cNvSpPr>
          <p:nvPr/>
        </p:nvSpPr>
        <p:spPr>
          <a:xfrm>
            <a:off x="4219505" y="1581709"/>
            <a:ext cx="3768012" cy="60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Main Theorem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2EE43052-5AF3-AA3D-71FB-CC88965B3F3C}"/>
              </a:ext>
            </a:extLst>
          </p:cNvPr>
          <p:cNvSpPr/>
          <p:nvPr/>
        </p:nvSpPr>
        <p:spPr>
          <a:xfrm>
            <a:off x="1599689" y="4138346"/>
            <a:ext cx="8762387" cy="22190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Doesn’t FE for TMs imply </a:t>
            </a:r>
            <a:r>
              <a:rPr lang="en-US" sz="3200" b="1" dirty="0" err="1">
                <a:solidFill>
                  <a:schemeClr val="tx1"/>
                </a:solidFill>
              </a:rPr>
              <a:t>sFE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No. While a TM computation may be iterative, we only have a single input and single output. </a:t>
            </a:r>
            <a:r>
              <a:rPr lang="en-US" sz="2800" dirty="0" err="1">
                <a:solidFill>
                  <a:schemeClr val="tx1"/>
                </a:solidFill>
              </a:rPr>
              <a:t>sFE</a:t>
            </a:r>
            <a:r>
              <a:rPr lang="en-US" sz="2800" dirty="0">
                <a:solidFill>
                  <a:schemeClr val="tx1"/>
                </a:solidFill>
              </a:rPr>
              <a:t> has inputs and outputs at each step.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 rot="756522">
            <a:off x="4839847" y="3200809"/>
            <a:ext cx="2282072" cy="1243836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21466736">
            <a:off x="5168838" y="3540888"/>
            <a:ext cx="1482341" cy="568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But Wait!</a:t>
            </a:r>
          </a:p>
        </p:txBody>
      </p:sp>
    </p:spTree>
    <p:extLst>
      <p:ext uri="{BB962C8B-B14F-4D97-AF65-F5344CB8AC3E}">
        <p14:creationId xmlns:p14="http://schemas.microsoft.com/office/powerpoint/2010/main" val="10419366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26" name="Rectangle: Rounded Corners 8">
            <a:extLst>
              <a:ext uri="{FF2B5EF4-FFF2-40B4-BE49-F238E27FC236}">
                <a16:creationId xmlns:a16="http://schemas.microsoft.com/office/drawing/2014/main" id="{779E6F54-A7EE-4CD2-9F19-5349CD803617}"/>
              </a:ext>
            </a:extLst>
          </p:cNvPr>
          <p:cNvSpPr/>
          <p:nvPr/>
        </p:nvSpPr>
        <p:spPr>
          <a:xfrm>
            <a:off x="657544" y="1501451"/>
            <a:ext cx="10891934" cy="1897357"/>
          </a:xfrm>
          <a:prstGeom prst="roundRect">
            <a:avLst>
              <a:gd name="adj" fmla="val 4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D2D8B6A3-2BCC-4D89-8F23-DF8036C8554F}"/>
              </a:ext>
            </a:extLst>
          </p:cNvPr>
          <p:cNvSpPr/>
          <p:nvPr/>
        </p:nvSpPr>
        <p:spPr>
          <a:xfrm>
            <a:off x="657544" y="1501450"/>
            <a:ext cx="10891934" cy="6758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845711" y="1873410"/>
            <a:ext cx="10515600" cy="280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Assuming a compact FE scheme for P/Poly, </a:t>
            </a:r>
          </a:p>
          <a:p>
            <a:pPr marL="0" indent="0" algn="ctr">
              <a:buNone/>
            </a:pPr>
            <a:r>
              <a:rPr lang="en-US" dirty="0"/>
              <a:t>there exists a function-selective </a:t>
            </a:r>
            <a:r>
              <a:rPr lang="en-US" dirty="0" err="1"/>
              <a:t>sFE</a:t>
            </a:r>
            <a:r>
              <a:rPr lang="en-US" dirty="0"/>
              <a:t> scheme for P/Poly. 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8FE7E41-F150-4D6D-8E50-2CAEB34698A7}"/>
              </a:ext>
            </a:extLst>
          </p:cNvPr>
          <p:cNvSpPr txBox="1">
            <a:spLocks/>
          </p:cNvSpPr>
          <p:nvPr/>
        </p:nvSpPr>
        <p:spPr>
          <a:xfrm>
            <a:off x="4219505" y="1581709"/>
            <a:ext cx="3768012" cy="60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Main Theorem</a:t>
            </a:r>
          </a:p>
        </p:txBody>
      </p:sp>
    </p:spTree>
    <p:extLst>
      <p:ext uri="{BB962C8B-B14F-4D97-AF65-F5344CB8AC3E}">
        <p14:creationId xmlns:p14="http://schemas.microsoft.com/office/powerpoint/2010/main" val="15769966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26" name="Rectangle: Rounded Corners 8">
            <a:extLst>
              <a:ext uri="{FF2B5EF4-FFF2-40B4-BE49-F238E27FC236}">
                <a16:creationId xmlns:a16="http://schemas.microsoft.com/office/drawing/2014/main" id="{779E6F54-A7EE-4CD2-9F19-5349CD803617}"/>
              </a:ext>
            </a:extLst>
          </p:cNvPr>
          <p:cNvSpPr/>
          <p:nvPr/>
        </p:nvSpPr>
        <p:spPr>
          <a:xfrm>
            <a:off x="657544" y="1501451"/>
            <a:ext cx="10891934" cy="1897357"/>
          </a:xfrm>
          <a:prstGeom prst="roundRect">
            <a:avLst>
              <a:gd name="adj" fmla="val 4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D2D8B6A3-2BCC-4D89-8F23-DF8036C8554F}"/>
              </a:ext>
            </a:extLst>
          </p:cNvPr>
          <p:cNvSpPr/>
          <p:nvPr/>
        </p:nvSpPr>
        <p:spPr>
          <a:xfrm>
            <a:off x="657544" y="1501450"/>
            <a:ext cx="10891934" cy="6758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845711" y="1873410"/>
            <a:ext cx="10515600" cy="280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Assuming a </a:t>
            </a:r>
            <a:r>
              <a:rPr lang="en-US" u="sng" dirty="0"/>
              <a:t>compact</a:t>
            </a:r>
            <a:r>
              <a:rPr lang="en-US" dirty="0"/>
              <a:t> FE scheme for P/Poly, </a:t>
            </a:r>
          </a:p>
          <a:p>
            <a:pPr marL="0" indent="0" algn="ctr">
              <a:buNone/>
            </a:pPr>
            <a:r>
              <a:rPr lang="en-US" dirty="0"/>
              <a:t>there exists a function-selective </a:t>
            </a:r>
            <a:r>
              <a:rPr lang="en-US" dirty="0" err="1"/>
              <a:t>sFE</a:t>
            </a:r>
            <a:r>
              <a:rPr lang="en-US" dirty="0"/>
              <a:t> scheme for P/Poly. 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8FE7E41-F150-4D6D-8E50-2CAEB34698A7}"/>
              </a:ext>
            </a:extLst>
          </p:cNvPr>
          <p:cNvSpPr txBox="1">
            <a:spLocks/>
          </p:cNvSpPr>
          <p:nvPr/>
        </p:nvSpPr>
        <p:spPr>
          <a:xfrm>
            <a:off x="4219505" y="1581709"/>
            <a:ext cx="3768012" cy="60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Main Theorem</a:t>
            </a:r>
          </a:p>
        </p:txBody>
      </p:sp>
      <p:sp>
        <p:nvSpPr>
          <p:cNvPr id="8" name="Down Arrow 7"/>
          <p:cNvSpPr/>
          <p:nvPr/>
        </p:nvSpPr>
        <p:spPr>
          <a:xfrm rot="12493487">
            <a:off x="3914084" y="3369966"/>
            <a:ext cx="491705" cy="81304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1200FDB3-DDFC-8972-A1A0-7721C5865C8D}"/>
              </a:ext>
            </a:extLst>
          </p:cNvPr>
          <p:cNvSpPr/>
          <p:nvPr/>
        </p:nvSpPr>
        <p:spPr>
          <a:xfrm>
            <a:off x="1290922" y="3947720"/>
            <a:ext cx="5405153" cy="18215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Compact: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Size of </a:t>
            </a:r>
            <a:r>
              <a:rPr lang="en-US" sz="2800" b="1" dirty="0">
                <a:solidFill>
                  <a:schemeClr val="tx1"/>
                </a:solidFill>
              </a:rPr>
              <a:t>Setup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b="1" dirty="0" err="1">
                <a:solidFill>
                  <a:schemeClr val="tx1"/>
                </a:solidFill>
              </a:rPr>
              <a:t>Enc</a:t>
            </a:r>
            <a:r>
              <a:rPr lang="en-US" sz="2800" dirty="0">
                <a:solidFill>
                  <a:schemeClr val="tx1"/>
                </a:solidFill>
              </a:rPr>
              <a:t> algorithms do not depend on size of </a:t>
            </a:r>
            <a:r>
              <a:rPr lang="en-US" sz="2800" b="1" dirty="0">
                <a:solidFill>
                  <a:schemeClr val="tx1"/>
                </a:solidFill>
              </a:rPr>
              <a:t>f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0264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26" name="Rectangle: Rounded Corners 8">
            <a:extLst>
              <a:ext uri="{FF2B5EF4-FFF2-40B4-BE49-F238E27FC236}">
                <a16:creationId xmlns:a16="http://schemas.microsoft.com/office/drawing/2014/main" id="{779E6F54-A7EE-4CD2-9F19-5349CD803617}"/>
              </a:ext>
            </a:extLst>
          </p:cNvPr>
          <p:cNvSpPr/>
          <p:nvPr/>
        </p:nvSpPr>
        <p:spPr>
          <a:xfrm>
            <a:off x="657544" y="1501451"/>
            <a:ext cx="10891934" cy="1897357"/>
          </a:xfrm>
          <a:prstGeom prst="roundRect">
            <a:avLst>
              <a:gd name="adj" fmla="val 4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D2D8B6A3-2BCC-4D89-8F23-DF8036C8554F}"/>
              </a:ext>
            </a:extLst>
          </p:cNvPr>
          <p:cNvSpPr/>
          <p:nvPr/>
        </p:nvSpPr>
        <p:spPr>
          <a:xfrm>
            <a:off x="657544" y="1501450"/>
            <a:ext cx="10891934" cy="6758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845711" y="1873410"/>
            <a:ext cx="10515600" cy="280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Assuming a compact FE scheme for P/Poly, </a:t>
            </a:r>
          </a:p>
          <a:p>
            <a:pPr marL="0" indent="0" algn="ctr">
              <a:buNone/>
            </a:pPr>
            <a:r>
              <a:rPr lang="en-US" dirty="0"/>
              <a:t>there exists a </a:t>
            </a:r>
            <a:r>
              <a:rPr lang="en-US" u="sng" dirty="0"/>
              <a:t>function-selective</a:t>
            </a:r>
            <a:r>
              <a:rPr lang="en-US" dirty="0"/>
              <a:t> </a:t>
            </a:r>
            <a:r>
              <a:rPr lang="en-US" dirty="0" err="1"/>
              <a:t>sFE</a:t>
            </a:r>
            <a:r>
              <a:rPr lang="en-US" dirty="0"/>
              <a:t> scheme for P/Poly. 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8FE7E41-F150-4D6D-8E50-2CAEB34698A7}"/>
              </a:ext>
            </a:extLst>
          </p:cNvPr>
          <p:cNvSpPr txBox="1">
            <a:spLocks/>
          </p:cNvSpPr>
          <p:nvPr/>
        </p:nvSpPr>
        <p:spPr>
          <a:xfrm>
            <a:off x="4219505" y="1581709"/>
            <a:ext cx="3768012" cy="60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Main Theorem</a:t>
            </a:r>
          </a:p>
        </p:txBody>
      </p:sp>
      <p:sp>
        <p:nvSpPr>
          <p:cNvPr id="9" name="Down Arrow 8"/>
          <p:cNvSpPr/>
          <p:nvPr/>
        </p:nvSpPr>
        <p:spPr>
          <a:xfrm rot="8601861">
            <a:off x="5485709" y="3223878"/>
            <a:ext cx="491705" cy="81304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1200FDB3-DDFC-8972-A1A0-7721C5865C8D}"/>
              </a:ext>
            </a:extLst>
          </p:cNvPr>
          <p:cNvSpPr/>
          <p:nvPr/>
        </p:nvSpPr>
        <p:spPr>
          <a:xfrm>
            <a:off x="3679173" y="3843182"/>
            <a:ext cx="5405153" cy="10472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is function-selective?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431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28" y="455733"/>
            <a:ext cx="5514979" cy="1162484"/>
          </a:xfrm>
        </p:spPr>
        <p:txBody>
          <a:bodyPr>
            <a:normAutofit/>
          </a:bodyPr>
          <a:lstStyle/>
          <a:p>
            <a:r>
              <a:rPr lang="en-US" dirty="0"/>
              <a:t>Notions of Security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434908" y="1403999"/>
            <a:ext cx="56691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Ideal:</a:t>
            </a:r>
            <a:r>
              <a:rPr lang="en-US" sz="2800" dirty="0"/>
              <a:t> </a:t>
            </a:r>
            <a:r>
              <a:rPr lang="en-US" sz="2800" b="1" dirty="0"/>
              <a:t>Adaptive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freely intersperse message and function queries.</a:t>
            </a:r>
          </a:p>
          <a:p>
            <a:endParaRPr lang="en-US" sz="2800" dirty="0"/>
          </a:p>
        </p:txBody>
      </p:sp>
      <p:sp>
        <p:nvSpPr>
          <p:cNvPr id="2" name="Rounded Rectangle 50">
            <a:extLst>
              <a:ext uri="{FF2B5EF4-FFF2-40B4-BE49-F238E27FC236}">
                <a16:creationId xmlns:a16="http://schemas.microsoft.com/office/drawing/2014/main" id="{E711F049-7861-35CE-102B-A336F08FFF55}"/>
              </a:ext>
            </a:extLst>
          </p:cNvPr>
          <p:cNvSpPr/>
          <p:nvPr/>
        </p:nvSpPr>
        <p:spPr>
          <a:xfrm>
            <a:off x="343912" y="1403324"/>
            <a:ext cx="5183922" cy="126886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47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28" y="455733"/>
            <a:ext cx="5514979" cy="1162484"/>
          </a:xfrm>
        </p:spPr>
        <p:txBody>
          <a:bodyPr>
            <a:normAutofit/>
          </a:bodyPr>
          <a:lstStyle/>
          <a:p>
            <a:r>
              <a:rPr lang="en-US" dirty="0"/>
              <a:t>Notions of Security</a:t>
            </a:r>
            <a:endParaRPr lang="en-US" sz="3600" dirty="0"/>
          </a:p>
        </p:txBody>
      </p:sp>
      <p:sp>
        <p:nvSpPr>
          <p:cNvPr id="74" name="Rounded Rectangle 73"/>
          <p:cNvSpPr/>
          <p:nvPr/>
        </p:nvSpPr>
        <p:spPr>
          <a:xfrm>
            <a:off x="6592877" y="657225"/>
            <a:ext cx="1587398" cy="56566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0362756" y="657225"/>
            <a:ext cx="1497794" cy="5656697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3" name="Picture 2" descr="Clipart awesome demon image - Clipartix">
            <a:extLst>
              <a:ext uri="{FF2B5EF4-FFF2-40B4-BE49-F238E27FC236}">
                <a16:creationId xmlns:a16="http://schemas.microsoft.com/office/drawing/2014/main" id="{A4820F5D-62D3-4B13-AD55-9046D366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39" y="1370350"/>
            <a:ext cx="1046282" cy="978635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6621848" y="2878382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7807354" y="119778"/>
            <a:ext cx="299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Adaptive Security</a:t>
            </a:r>
          </a:p>
          <a:p>
            <a:pPr algn="ctr"/>
            <a:endParaRPr lang="en-US" sz="28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0415817" y="2881327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Adversary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434908" y="1403999"/>
            <a:ext cx="56691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Ideal:</a:t>
            </a:r>
            <a:r>
              <a:rPr lang="en-US" sz="2800" dirty="0"/>
              <a:t> </a:t>
            </a:r>
            <a:r>
              <a:rPr lang="en-US" sz="2800" b="1" dirty="0"/>
              <a:t>Adaptive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freely intersperse message and function queries.</a:t>
            </a:r>
          </a:p>
          <a:p>
            <a:endParaRPr lang="en-US" sz="2800" dirty="0"/>
          </a:p>
        </p:txBody>
      </p:sp>
      <p:sp>
        <p:nvSpPr>
          <p:cNvPr id="2" name="Rounded Rectangle 50">
            <a:extLst>
              <a:ext uri="{FF2B5EF4-FFF2-40B4-BE49-F238E27FC236}">
                <a16:creationId xmlns:a16="http://schemas.microsoft.com/office/drawing/2014/main" id="{8A7716A1-01BF-AB0A-086F-80D0ADF2F675}"/>
              </a:ext>
            </a:extLst>
          </p:cNvPr>
          <p:cNvSpPr/>
          <p:nvPr/>
        </p:nvSpPr>
        <p:spPr>
          <a:xfrm>
            <a:off x="343912" y="1403324"/>
            <a:ext cx="5183922" cy="126886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804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28" y="455733"/>
            <a:ext cx="5514979" cy="1162484"/>
          </a:xfrm>
        </p:spPr>
        <p:txBody>
          <a:bodyPr>
            <a:normAutofit/>
          </a:bodyPr>
          <a:lstStyle/>
          <a:p>
            <a:r>
              <a:rPr lang="en-US" dirty="0"/>
              <a:t>Notions of Security</a:t>
            </a:r>
            <a:endParaRPr lang="en-US" sz="3600" dirty="0"/>
          </a:p>
        </p:txBody>
      </p:sp>
      <p:sp>
        <p:nvSpPr>
          <p:cNvPr id="74" name="Rounded Rectangle 73"/>
          <p:cNvSpPr/>
          <p:nvPr/>
        </p:nvSpPr>
        <p:spPr>
          <a:xfrm>
            <a:off x="6592877" y="657225"/>
            <a:ext cx="1587398" cy="56566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0362756" y="657225"/>
            <a:ext cx="1497794" cy="5656697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3" name="Picture 2" descr="Clipart awesome demon image - Clipartix">
            <a:extLst>
              <a:ext uri="{FF2B5EF4-FFF2-40B4-BE49-F238E27FC236}">
                <a16:creationId xmlns:a16="http://schemas.microsoft.com/office/drawing/2014/main" id="{A4820F5D-62D3-4B13-AD55-9046D366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39" y="1370350"/>
            <a:ext cx="1046282" cy="978635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6621848" y="2878382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7807354" y="119778"/>
            <a:ext cx="299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Adaptive Security</a:t>
            </a:r>
          </a:p>
          <a:p>
            <a:pPr algn="ctr"/>
            <a:endParaRPr lang="en-US" sz="28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0415817" y="2881327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Adversary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434908" y="1403999"/>
            <a:ext cx="56691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Ideal:</a:t>
            </a:r>
            <a:r>
              <a:rPr lang="en-US" sz="2800" dirty="0"/>
              <a:t> </a:t>
            </a:r>
            <a:r>
              <a:rPr lang="en-US" sz="2800" b="1" dirty="0"/>
              <a:t>Adaptive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freely intersperse message and function queries.</a:t>
            </a:r>
          </a:p>
          <a:p>
            <a:endParaRPr lang="en-US" sz="2800" dirty="0"/>
          </a:p>
        </p:txBody>
      </p:sp>
      <p:sp>
        <p:nvSpPr>
          <p:cNvPr id="2" name="Rounded Rectangle 72">
            <a:extLst>
              <a:ext uri="{FF2B5EF4-FFF2-40B4-BE49-F238E27FC236}">
                <a16:creationId xmlns:a16="http://schemas.microsoft.com/office/drawing/2014/main" id="{37468EA8-3196-FCDD-6271-0870BE9E1CB0}"/>
              </a:ext>
            </a:extLst>
          </p:cNvPr>
          <p:cNvSpPr/>
          <p:nvPr/>
        </p:nvSpPr>
        <p:spPr>
          <a:xfrm>
            <a:off x="8376423" y="734236"/>
            <a:ext cx="1831491" cy="970729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4">
            <a:extLst>
              <a:ext uri="{FF2B5EF4-FFF2-40B4-BE49-F238E27FC236}">
                <a16:creationId xmlns:a16="http://schemas.microsoft.com/office/drawing/2014/main" id="{3B0715B3-E3CE-A340-A377-44FDC7D32F5E}"/>
              </a:ext>
            </a:extLst>
          </p:cNvPr>
          <p:cNvSpPr/>
          <p:nvPr/>
        </p:nvSpPr>
        <p:spPr>
          <a:xfrm>
            <a:off x="8191333" y="1474810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5D4261-53C1-B4BE-BDB4-F311871FDC67}"/>
              </a:ext>
            </a:extLst>
          </p:cNvPr>
          <p:cNvGrpSpPr/>
          <p:nvPr/>
        </p:nvGrpSpPr>
        <p:grpSpPr>
          <a:xfrm>
            <a:off x="8940395" y="772527"/>
            <a:ext cx="752481" cy="708104"/>
            <a:chOff x="4337165" y="4563387"/>
            <a:chExt cx="1450465" cy="1364925"/>
          </a:xfrm>
        </p:grpSpPr>
        <p:sp>
          <p:nvSpPr>
            <p:cNvPr id="5" name="Rectangle: Rounded Corners 45">
              <a:extLst>
                <a:ext uri="{FF2B5EF4-FFF2-40B4-BE49-F238E27FC236}">
                  <a16:creationId xmlns:a16="http://schemas.microsoft.com/office/drawing/2014/main" id="{12EFF59F-983E-0A8F-DC68-B71947F9EF45}"/>
                </a:ext>
              </a:extLst>
            </p:cNvPr>
            <p:cNvSpPr/>
            <p:nvPr/>
          </p:nvSpPr>
          <p:spPr>
            <a:xfrm>
              <a:off x="4618027" y="4684110"/>
              <a:ext cx="863016" cy="1244202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EEEE14-CC55-0962-083E-45685A6C4215}"/>
                </a:ext>
              </a:extLst>
            </p:cNvPr>
            <p:cNvGrpSpPr/>
            <p:nvPr/>
          </p:nvGrpSpPr>
          <p:grpSpPr>
            <a:xfrm>
              <a:off x="4337165" y="4563387"/>
              <a:ext cx="1450465" cy="1296073"/>
              <a:chOff x="4337165" y="4563387"/>
              <a:chExt cx="1450465" cy="129607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F240DF4-B05C-7A52-7C76-55604F014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4591878" y="5037365"/>
                <a:ext cx="822095" cy="822095"/>
              </a:xfrm>
              <a:prstGeom prst="rect">
                <a:avLst/>
              </a:prstGeom>
            </p:spPr>
          </p:pic>
          <p:sp>
            <p:nvSpPr>
              <p:cNvPr id="8" name="Authority">
                <a:extLst>
                  <a:ext uri="{FF2B5EF4-FFF2-40B4-BE49-F238E27FC236}">
                    <a16:creationId xmlns:a16="http://schemas.microsoft.com/office/drawing/2014/main" id="{40A38C17-970C-BB1F-8F35-47B7971C667C}"/>
                  </a:ext>
                </a:extLst>
              </p:cNvPr>
              <p:cNvSpPr txBox="1"/>
              <p:nvPr/>
            </p:nvSpPr>
            <p:spPr>
              <a:xfrm>
                <a:off x="4337165" y="4563387"/>
                <a:ext cx="1450465" cy="6136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MPK</a:t>
                </a:r>
                <a:endParaRPr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9" name="Rounded Rectangle 50">
            <a:extLst>
              <a:ext uri="{FF2B5EF4-FFF2-40B4-BE49-F238E27FC236}">
                <a16:creationId xmlns:a16="http://schemas.microsoft.com/office/drawing/2014/main" id="{A55E5177-BE3F-99EC-F4C7-47D2BE2239A8}"/>
              </a:ext>
            </a:extLst>
          </p:cNvPr>
          <p:cNvSpPr/>
          <p:nvPr/>
        </p:nvSpPr>
        <p:spPr>
          <a:xfrm>
            <a:off x="343912" y="1403324"/>
            <a:ext cx="5183922" cy="126886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824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98759" y="1783469"/>
            <a:ext cx="1989297" cy="3074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28" y="455733"/>
            <a:ext cx="5514979" cy="1162484"/>
          </a:xfrm>
        </p:spPr>
        <p:txBody>
          <a:bodyPr>
            <a:normAutofit/>
          </a:bodyPr>
          <a:lstStyle/>
          <a:p>
            <a:r>
              <a:rPr lang="en-US" dirty="0"/>
              <a:t>Notions of Security</a:t>
            </a:r>
            <a:endParaRPr lang="en-US" sz="3600" dirty="0"/>
          </a:p>
        </p:txBody>
      </p:sp>
      <p:sp>
        <p:nvSpPr>
          <p:cNvPr id="71" name="Rounded Rectangle 70"/>
          <p:cNvSpPr/>
          <p:nvPr/>
        </p:nvSpPr>
        <p:spPr>
          <a:xfrm>
            <a:off x="8374154" y="3323524"/>
            <a:ext cx="1831491" cy="1398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8383229" y="1885274"/>
            <a:ext cx="1831491" cy="12667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6592877" y="657225"/>
            <a:ext cx="1587398" cy="56566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0362756" y="657225"/>
            <a:ext cx="1497794" cy="5656697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3" name="Picture 2" descr="Clipart awesome demon image - Clipartix">
            <a:extLst>
              <a:ext uri="{FF2B5EF4-FFF2-40B4-BE49-F238E27FC236}">
                <a16:creationId xmlns:a16="http://schemas.microsoft.com/office/drawing/2014/main" id="{A4820F5D-62D3-4B13-AD55-9046D366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39" y="1370350"/>
            <a:ext cx="1046282" cy="978635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81BDFEC9-665C-4F97-99F9-B499FAF8CCE6}"/>
              </a:ext>
            </a:extLst>
          </p:cNvPr>
          <p:cNvGrpSpPr/>
          <p:nvPr/>
        </p:nvGrpSpPr>
        <p:grpSpPr>
          <a:xfrm>
            <a:off x="8841068" y="2477061"/>
            <a:ext cx="928545" cy="512966"/>
            <a:chOff x="4918387" y="4730194"/>
            <a:chExt cx="1322967" cy="730861"/>
          </a:xfrm>
        </p:grpSpPr>
        <p:sp>
          <p:nvSpPr>
            <p:cNvPr id="95" name="Rectangle: Rounded Corners 74">
              <a:extLst>
                <a:ext uri="{FF2B5EF4-FFF2-40B4-BE49-F238E27FC236}">
                  <a16:creationId xmlns:a16="http://schemas.microsoft.com/office/drawing/2014/main" id="{ED3A2B5D-A8C7-42F8-8614-F83A02BBA3A5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BDD278F-C927-444C-8DB4-1F4E2E1FFA83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613877"/>
              <a:chOff x="2623290" y="4549553"/>
              <a:chExt cx="1347818" cy="682684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8DCFA44-0347-4238-BA6E-9A9987F10CB0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123EF6E4-CC46-4CB4-969F-1F129A623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17A71BF1-7F77-434B-8EF2-EDB6C20C5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15D7529-0228-420C-90F0-9ABE67C13B24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3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</a:t>
                </a:r>
                <a:r>
                  <a:rPr lang="en-US" sz="1600" baseline="-25000" dirty="0"/>
                  <a:t>j</a:t>
                </a:r>
                <a:endParaRPr lang="en-US" sz="1600" dirty="0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9122469" y="1904859"/>
            <a:ext cx="47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j</a:t>
            </a:r>
            <a:endParaRPr lang="en-US" dirty="0"/>
          </a:p>
        </p:txBody>
      </p:sp>
      <p:sp>
        <p:nvSpPr>
          <p:cNvPr id="102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9005645" y="4060674"/>
            <a:ext cx="676019" cy="4055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</a:rPr>
              <a:t>i</a:t>
            </a:r>
            <a:r>
              <a:rPr lang="en-US" sz="2000" baseline="30000" dirty="0">
                <a:solidFill>
                  <a:schemeClr val="tx1"/>
                </a:solidFill>
              </a:rPr>
              <a:t>(b)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93318" y="2908173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 rot="10800000">
            <a:off x="8187080" y="2227154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8785281" y="3380801"/>
            <a:ext cx="162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i</a:t>
            </a:r>
            <a:r>
              <a:rPr lang="en-US" baseline="30000" dirty="0"/>
              <a:t>(0)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baseline="30000" dirty="0"/>
              <a:t>(1)</a:t>
            </a:r>
            <a:r>
              <a:rPr lang="en-US" dirty="0"/>
              <a:t>)</a:t>
            </a:r>
          </a:p>
        </p:txBody>
      </p:sp>
      <p:sp>
        <p:nvSpPr>
          <p:cNvPr id="122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88269" y="4463723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 rot="10800000">
            <a:off x="8195157" y="3666881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6621848" y="2878382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7807354" y="119778"/>
            <a:ext cx="299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Adaptive Security</a:t>
            </a:r>
          </a:p>
          <a:p>
            <a:pPr algn="ctr"/>
            <a:endParaRPr lang="en-US" sz="28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0415817" y="2881327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Adversary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8779958" y="3778706"/>
            <a:ext cx="458097" cy="56679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434908" y="1403999"/>
            <a:ext cx="56691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Ideal:</a:t>
            </a:r>
            <a:r>
              <a:rPr lang="en-US" sz="2800" dirty="0"/>
              <a:t> </a:t>
            </a:r>
            <a:r>
              <a:rPr lang="en-US" sz="2800" b="1" dirty="0"/>
              <a:t>Adaptive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freely intersperse message and function queries.</a:t>
            </a:r>
          </a:p>
          <a:p>
            <a:endParaRPr lang="en-US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DF77AD-A2BC-D77F-E34E-D65E03EE62FB}"/>
              </a:ext>
            </a:extLst>
          </p:cNvPr>
          <p:cNvSpPr/>
          <p:nvPr/>
        </p:nvSpPr>
        <p:spPr>
          <a:xfrm>
            <a:off x="9048460" y="3100578"/>
            <a:ext cx="479596" cy="3004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</a:t>
            </a:r>
          </a:p>
        </p:txBody>
      </p:sp>
      <p:sp>
        <p:nvSpPr>
          <p:cNvPr id="4" name="Rounded Rectangle 72">
            <a:extLst>
              <a:ext uri="{FF2B5EF4-FFF2-40B4-BE49-F238E27FC236}">
                <a16:creationId xmlns:a16="http://schemas.microsoft.com/office/drawing/2014/main" id="{F57CC612-AC99-D919-8C84-6382467D68D3}"/>
              </a:ext>
            </a:extLst>
          </p:cNvPr>
          <p:cNvSpPr/>
          <p:nvPr/>
        </p:nvSpPr>
        <p:spPr>
          <a:xfrm>
            <a:off x="8376423" y="734236"/>
            <a:ext cx="1831491" cy="970729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24">
            <a:extLst>
              <a:ext uri="{FF2B5EF4-FFF2-40B4-BE49-F238E27FC236}">
                <a16:creationId xmlns:a16="http://schemas.microsoft.com/office/drawing/2014/main" id="{30861617-0340-F1E1-E682-0EFFE33EAE0C}"/>
              </a:ext>
            </a:extLst>
          </p:cNvPr>
          <p:cNvSpPr/>
          <p:nvPr/>
        </p:nvSpPr>
        <p:spPr>
          <a:xfrm>
            <a:off x="8191333" y="1474810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EDC342-1055-E876-7A92-70CAE8438B18}"/>
              </a:ext>
            </a:extLst>
          </p:cNvPr>
          <p:cNvGrpSpPr/>
          <p:nvPr/>
        </p:nvGrpSpPr>
        <p:grpSpPr>
          <a:xfrm>
            <a:off x="8940395" y="772527"/>
            <a:ext cx="752481" cy="708104"/>
            <a:chOff x="4337165" y="4563387"/>
            <a:chExt cx="1450465" cy="1364925"/>
          </a:xfrm>
        </p:grpSpPr>
        <p:sp>
          <p:nvSpPr>
            <p:cNvPr id="7" name="Rectangle: Rounded Corners 45">
              <a:extLst>
                <a:ext uri="{FF2B5EF4-FFF2-40B4-BE49-F238E27FC236}">
                  <a16:creationId xmlns:a16="http://schemas.microsoft.com/office/drawing/2014/main" id="{36B10FCE-66DF-64C2-6928-6EEF9269B637}"/>
                </a:ext>
              </a:extLst>
            </p:cNvPr>
            <p:cNvSpPr/>
            <p:nvPr/>
          </p:nvSpPr>
          <p:spPr>
            <a:xfrm>
              <a:off x="4618027" y="4684110"/>
              <a:ext cx="863016" cy="1244202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DD7EFF-3915-1726-B0A8-817CF3B27D26}"/>
                </a:ext>
              </a:extLst>
            </p:cNvPr>
            <p:cNvGrpSpPr/>
            <p:nvPr/>
          </p:nvGrpSpPr>
          <p:grpSpPr>
            <a:xfrm>
              <a:off x="4337165" y="4563387"/>
              <a:ext cx="1450465" cy="1296073"/>
              <a:chOff x="4337165" y="4563387"/>
              <a:chExt cx="1450465" cy="129607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B8B26D2-A18F-78AA-93E3-CAFFA403A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4591878" y="5037365"/>
                <a:ext cx="822095" cy="822095"/>
              </a:xfrm>
              <a:prstGeom prst="rect">
                <a:avLst/>
              </a:prstGeom>
            </p:spPr>
          </p:pic>
          <p:sp>
            <p:nvSpPr>
              <p:cNvPr id="10" name="Authority">
                <a:extLst>
                  <a:ext uri="{FF2B5EF4-FFF2-40B4-BE49-F238E27FC236}">
                    <a16:creationId xmlns:a16="http://schemas.microsoft.com/office/drawing/2014/main" id="{C7C3A4CA-8E4D-5321-F75E-1082D39D2CBB}"/>
                  </a:ext>
                </a:extLst>
              </p:cNvPr>
              <p:cNvSpPr txBox="1"/>
              <p:nvPr/>
            </p:nvSpPr>
            <p:spPr>
              <a:xfrm>
                <a:off x="4337165" y="4563387"/>
                <a:ext cx="1450465" cy="6136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MPK</a:t>
                </a:r>
                <a:endParaRPr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11" name="Rounded Rectangle 50">
            <a:extLst>
              <a:ext uri="{FF2B5EF4-FFF2-40B4-BE49-F238E27FC236}">
                <a16:creationId xmlns:a16="http://schemas.microsoft.com/office/drawing/2014/main" id="{0055A9AB-924F-71AE-441B-672F12CCE22F}"/>
              </a:ext>
            </a:extLst>
          </p:cNvPr>
          <p:cNvSpPr/>
          <p:nvPr/>
        </p:nvSpPr>
        <p:spPr>
          <a:xfrm>
            <a:off x="343912" y="1403324"/>
            <a:ext cx="5183922" cy="126886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8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 - Example Use Case</a:t>
            </a:r>
          </a:p>
        </p:txBody>
      </p:sp>
      <p:sp>
        <p:nvSpPr>
          <p:cNvPr id="8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604508" y="2990514"/>
            <a:ext cx="4192673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Medical data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6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7617307" y="2981483"/>
            <a:ext cx="3457597" cy="21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learning algorithm for predicting cancer.</a:t>
            </a: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34" y="1611087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" y="154051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569842" y="990243"/>
            <a:ext cx="1091687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Alice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650430" y="1094399"/>
            <a:ext cx="1784562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C00F8F0-8BF2-AD6B-9651-614C500F1328}"/>
              </a:ext>
            </a:extLst>
          </p:cNvPr>
          <p:cNvSpPr/>
          <p:nvPr/>
        </p:nvSpPr>
        <p:spPr>
          <a:xfrm>
            <a:off x="967619" y="3867487"/>
            <a:ext cx="3439272" cy="17605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Alice wants Bob to run the machine learning algorithm but must uphold patient privacy.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199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98759" y="1783469"/>
            <a:ext cx="1989297" cy="3074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28" y="455733"/>
            <a:ext cx="5514979" cy="1162484"/>
          </a:xfrm>
        </p:spPr>
        <p:txBody>
          <a:bodyPr>
            <a:normAutofit/>
          </a:bodyPr>
          <a:lstStyle/>
          <a:p>
            <a:r>
              <a:rPr lang="en-US" dirty="0"/>
              <a:t>Notions of Security</a:t>
            </a:r>
            <a:endParaRPr lang="en-US" sz="3600" dirty="0"/>
          </a:p>
        </p:txBody>
      </p:sp>
      <p:sp>
        <p:nvSpPr>
          <p:cNvPr id="71" name="Rounded Rectangle 70"/>
          <p:cNvSpPr/>
          <p:nvPr/>
        </p:nvSpPr>
        <p:spPr>
          <a:xfrm>
            <a:off x="8374154" y="3323524"/>
            <a:ext cx="1831491" cy="1398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8383229" y="1885274"/>
            <a:ext cx="1831491" cy="12667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6592877" y="657225"/>
            <a:ext cx="1587398" cy="56566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0362756" y="657225"/>
            <a:ext cx="1497794" cy="5656697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3" name="Picture 2" descr="Clipart awesome demon image - Clipartix">
            <a:extLst>
              <a:ext uri="{FF2B5EF4-FFF2-40B4-BE49-F238E27FC236}">
                <a16:creationId xmlns:a16="http://schemas.microsoft.com/office/drawing/2014/main" id="{A4820F5D-62D3-4B13-AD55-9046D366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39" y="1370350"/>
            <a:ext cx="1046282" cy="978635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81BDFEC9-665C-4F97-99F9-B499FAF8CCE6}"/>
              </a:ext>
            </a:extLst>
          </p:cNvPr>
          <p:cNvGrpSpPr/>
          <p:nvPr/>
        </p:nvGrpSpPr>
        <p:grpSpPr>
          <a:xfrm>
            <a:off x="8841068" y="2477061"/>
            <a:ext cx="928545" cy="512966"/>
            <a:chOff x="4918387" y="4730194"/>
            <a:chExt cx="1322967" cy="730861"/>
          </a:xfrm>
        </p:grpSpPr>
        <p:sp>
          <p:nvSpPr>
            <p:cNvPr id="95" name="Rectangle: Rounded Corners 74">
              <a:extLst>
                <a:ext uri="{FF2B5EF4-FFF2-40B4-BE49-F238E27FC236}">
                  <a16:creationId xmlns:a16="http://schemas.microsoft.com/office/drawing/2014/main" id="{ED3A2B5D-A8C7-42F8-8614-F83A02BBA3A5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BDD278F-C927-444C-8DB4-1F4E2E1FFA83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613877"/>
              <a:chOff x="2623290" y="4549553"/>
              <a:chExt cx="1347818" cy="682684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8DCFA44-0347-4238-BA6E-9A9987F10CB0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123EF6E4-CC46-4CB4-969F-1F129A623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17A71BF1-7F77-434B-8EF2-EDB6C20C5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15D7529-0228-420C-90F0-9ABE67C13B24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3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</a:t>
                </a:r>
                <a:r>
                  <a:rPr lang="en-US" sz="1600" baseline="-25000" dirty="0"/>
                  <a:t>j</a:t>
                </a:r>
                <a:endParaRPr lang="en-US" sz="1600" dirty="0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9122469" y="1904859"/>
            <a:ext cx="47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j</a:t>
            </a:r>
            <a:endParaRPr lang="en-US" dirty="0"/>
          </a:p>
        </p:txBody>
      </p:sp>
      <p:sp>
        <p:nvSpPr>
          <p:cNvPr id="102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9005645" y="4060674"/>
            <a:ext cx="676019" cy="4055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</a:rPr>
              <a:t>i</a:t>
            </a:r>
            <a:r>
              <a:rPr lang="en-US" sz="2000" baseline="30000" dirty="0">
                <a:solidFill>
                  <a:schemeClr val="tx1"/>
                </a:solidFill>
              </a:rPr>
              <a:t>(b)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93318" y="2908173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 rot="10800000">
            <a:off x="8187080" y="2227154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8785281" y="3380801"/>
            <a:ext cx="162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i</a:t>
            </a:r>
            <a:r>
              <a:rPr lang="en-US" baseline="30000" dirty="0"/>
              <a:t>(0)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baseline="30000" dirty="0"/>
              <a:t>(1)</a:t>
            </a:r>
            <a:r>
              <a:rPr lang="en-US" dirty="0"/>
              <a:t>)</a:t>
            </a:r>
          </a:p>
        </p:txBody>
      </p:sp>
      <p:sp>
        <p:nvSpPr>
          <p:cNvPr id="122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88269" y="4463723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 rot="10800000">
            <a:off x="8195157" y="3666881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6621848" y="2878382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7807354" y="119778"/>
            <a:ext cx="299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Adaptive Security</a:t>
            </a:r>
          </a:p>
          <a:p>
            <a:pPr algn="ctr"/>
            <a:endParaRPr lang="en-US" sz="28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0415817" y="2881327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Adversary</a:t>
            </a:r>
          </a:p>
        </p:txBody>
      </p:sp>
      <p:sp>
        <p:nvSpPr>
          <p:cNvPr id="133" name="Curved Up Arrow 132"/>
          <p:cNvSpPr/>
          <p:nvPr/>
        </p:nvSpPr>
        <p:spPr>
          <a:xfrm>
            <a:off x="9818501" y="3308089"/>
            <a:ext cx="531538" cy="14916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Curved Up Arrow 134"/>
          <p:cNvSpPr/>
          <p:nvPr/>
        </p:nvSpPr>
        <p:spPr>
          <a:xfrm rot="10800000">
            <a:off x="9749457" y="1779667"/>
            <a:ext cx="531538" cy="14916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8779958" y="3778706"/>
            <a:ext cx="458097" cy="56679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434908" y="1403999"/>
            <a:ext cx="56691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Ideal:</a:t>
            </a:r>
            <a:r>
              <a:rPr lang="en-US" sz="2800" dirty="0"/>
              <a:t> </a:t>
            </a:r>
            <a:r>
              <a:rPr lang="en-US" sz="2800" b="1" dirty="0"/>
              <a:t>Adaptive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freely intersperse message and function queries.</a:t>
            </a:r>
          </a:p>
          <a:p>
            <a:endParaRPr lang="en-US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DF77AD-A2BC-D77F-E34E-D65E03EE62FB}"/>
              </a:ext>
            </a:extLst>
          </p:cNvPr>
          <p:cNvSpPr/>
          <p:nvPr/>
        </p:nvSpPr>
        <p:spPr>
          <a:xfrm>
            <a:off x="9048460" y="3100578"/>
            <a:ext cx="479596" cy="3004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</a:t>
            </a:r>
          </a:p>
        </p:txBody>
      </p:sp>
      <p:sp>
        <p:nvSpPr>
          <p:cNvPr id="5" name="Rounded Rectangle 72">
            <a:extLst>
              <a:ext uri="{FF2B5EF4-FFF2-40B4-BE49-F238E27FC236}">
                <a16:creationId xmlns:a16="http://schemas.microsoft.com/office/drawing/2014/main" id="{21F5A9CD-D37A-2F65-8502-24B22178D605}"/>
              </a:ext>
            </a:extLst>
          </p:cNvPr>
          <p:cNvSpPr/>
          <p:nvPr/>
        </p:nvSpPr>
        <p:spPr>
          <a:xfrm>
            <a:off x="8376423" y="734236"/>
            <a:ext cx="1831491" cy="970729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24">
            <a:extLst>
              <a:ext uri="{FF2B5EF4-FFF2-40B4-BE49-F238E27FC236}">
                <a16:creationId xmlns:a16="http://schemas.microsoft.com/office/drawing/2014/main" id="{9DE714FD-1BFB-C9F9-E71D-409E6B371565}"/>
              </a:ext>
            </a:extLst>
          </p:cNvPr>
          <p:cNvSpPr/>
          <p:nvPr/>
        </p:nvSpPr>
        <p:spPr>
          <a:xfrm>
            <a:off x="8191333" y="1474810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7441C4-8731-EA64-CA8A-DD35E5A82A19}"/>
              </a:ext>
            </a:extLst>
          </p:cNvPr>
          <p:cNvGrpSpPr/>
          <p:nvPr/>
        </p:nvGrpSpPr>
        <p:grpSpPr>
          <a:xfrm>
            <a:off x="8940395" y="772527"/>
            <a:ext cx="752481" cy="708104"/>
            <a:chOff x="4337165" y="4563387"/>
            <a:chExt cx="1450465" cy="1364925"/>
          </a:xfrm>
        </p:grpSpPr>
        <p:sp>
          <p:nvSpPr>
            <p:cNvPr id="8" name="Rectangle: Rounded Corners 45">
              <a:extLst>
                <a:ext uri="{FF2B5EF4-FFF2-40B4-BE49-F238E27FC236}">
                  <a16:creationId xmlns:a16="http://schemas.microsoft.com/office/drawing/2014/main" id="{B2ED3D50-B926-6817-2D24-392F34E850B7}"/>
                </a:ext>
              </a:extLst>
            </p:cNvPr>
            <p:cNvSpPr/>
            <p:nvPr/>
          </p:nvSpPr>
          <p:spPr>
            <a:xfrm>
              <a:off x="4618027" y="4684110"/>
              <a:ext cx="863016" cy="1244202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6012F3-379F-FDC1-F465-A03CCE2BA894}"/>
                </a:ext>
              </a:extLst>
            </p:cNvPr>
            <p:cNvGrpSpPr/>
            <p:nvPr/>
          </p:nvGrpSpPr>
          <p:grpSpPr>
            <a:xfrm>
              <a:off x="4337165" y="4563387"/>
              <a:ext cx="1450465" cy="1296073"/>
              <a:chOff x="4337165" y="4563387"/>
              <a:chExt cx="1450465" cy="129607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AB5C6A4-5B0D-8624-021E-358B05FE2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4591878" y="5037365"/>
                <a:ext cx="822095" cy="822095"/>
              </a:xfrm>
              <a:prstGeom prst="rect">
                <a:avLst/>
              </a:prstGeom>
            </p:spPr>
          </p:pic>
          <p:sp>
            <p:nvSpPr>
              <p:cNvPr id="11" name="Authority">
                <a:extLst>
                  <a:ext uri="{FF2B5EF4-FFF2-40B4-BE49-F238E27FC236}">
                    <a16:creationId xmlns:a16="http://schemas.microsoft.com/office/drawing/2014/main" id="{22FB7343-9114-974A-CCC2-657257377280}"/>
                  </a:ext>
                </a:extLst>
              </p:cNvPr>
              <p:cNvSpPr txBox="1"/>
              <p:nvPr/>
            </p:nvSpPr>
            <p:spPr>
              <a:xfrm>
                <a:off x="4337165" y="4563387"/>
                <a:ext cx="1450465" cy="6136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MPK</a:t>
                </a:r>
                <a:endParaRPr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12" name="Rounded Rectangle 50">
            <a:extLst>
              <a:ext uri="{FF2B5EF4-FFF2-40B4-BE49-F238E27FC236}">
                <a16:creationId xmlns:a16="http://schemas.microsoft.com/office/drawing/2014/main" id="{84A13723-6EC6-D667-75D0-312CA7404F6D}"/>
              </a:ext>
            </a:extLst>
          </p:cNvPr>
          <p:cNvSpPr/>
          <p:nvPr/>
        </p:nvSpPr>
        <p:spPr>
          <a:xfrm>
            <a:off x="343912" y="1403324"/>
            <a:ext cx="5183922" cy="126886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826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98759" y="1783469"/>
            <a:ext cx="1989297" cy="3074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28" y="455733"/>
            <a:ext cx="5514979" cy="1162484"/>
          </a:xfrm>
        </p:spPr>
        <p:txBody>
          <a:bodyPr>
            <a:normAutofit/>
          </a:bodyPr>
          <a:lstStyle/>
          <a:p>
            <a:r>
              <a:rPr lang="en-US" dirty="0"/>
              <a:t>Notions of Security</a:t>
            </a:r>
            <a:endParaRPr lang="en-US" sz="3600" dirty="0"/>
          </a:p>
        </p:txBody>
      </p:sp>
      <p:sp>
        <p:nvSpPr>
          <p:cNvPr id="71" name="Rounded Rectangle 70"/>
          <p:cNvSpPr/>
          <p:nvPr/>
        </p:nvSpPr>
        <p:spPr>
          <a:xfrm>
            <a:off x="8374154" y="3323524"/>
            <a:ext cx="1831491" cy="1398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8383229" y="1885274"/>
            <a:ext cx="1831491" cy="12667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6592877" y="657225"/>
            <a:ext cx="1587398" cy="56566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0362756" y="657225"/>
            <a:ext cx="1497794" cy="5656697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3" name="Picture 2" descr="Clipart awesome demon image - Clipartix">
            <a:extLst>
              <a:ext uri="{FF2B5EF4-FFF2-40B4-BE49-F238E27FC236}">
                <a16:creationId xmlns:a16="http://schemas.microsoft.com/office/drawing/2014/main" id="{A4820F5D-62D3-4B13-AD55-9046D366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39" y="1370350"/>
            <a:ext cx="1046282" cy="978635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81BDFEC9-665C-4F97-99F9-B499FAF8CCE6}"/>
              </a:ext>
            </a:extLst>
          </p:cNvPr>
          <p:cNvGrpSpPr/>
          <p:nvPr/>
        </p:nvGrpSpPr>
        <p:grpSpPr>
          <a:xfrm>
            <a:off x="8841068" y="2477061"/>
            <a:ext cx="928545" cy="512966"/>
            <a:chOff x="4918387" y="4730194"/>
            <a:chExt cx="1322967" cy="730861"/>
          </a:xfrm>
        </p:grpSpPr>
        <p:sp>
          <p:nvSpPr>
            <p:cNvPr id="95" name="Rectangle: Rounded Corners 74">
              <a:extLst>
                <a:ext uri="{FF2B5EF4-FFF2-40B4-BE49-F238E27FC236}">
                  <a16:creationId xmlns:a16="http://schemas.microsoft.com/office/drawing/2014/main" id="{ED3A2B5D-A8C7-42F8-8614-F83A02BBA3A5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BDD278F-C927-444C-8DB4-1F4E2E1FFA83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613877"/>
              <a:chOff x="2623290" y="4549553"/>
              <a:chExt cx="1347818" cy="682684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8DCFA44-0347-4238-BA6E-9A9987F10CB0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123EF6E4-CC46-4CB4-969F-1F129A623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17A71BF1-7F77-434B-8EF2-EDB6C20C5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15D7529-0228-420C-90F0-9ABE67C13B24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3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</a:t>
                </a:r>
                <a:r>
                  <a:rPr lang="en-US" sz="1600" baseline="-25000" dirty="0"/>
                  <a:t>j</a:t>
                </a:r>
                <a:endParaRPr lang="en-US" sz="1600" dirty="0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9122469" y="1904859"/>
            <a:ext cx="47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j</a:t>
            </a:r>
            <a:endParaRPr lang="en-US" dirty="0"/>
          </a:p>
        </p:txBody>
      </p:sp>
      <p:sp>
        <p:nvSpPr>
          <p:cNvPr id="102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9005645" y="4060674"/>
            <a:ext cx="676019" cy="4055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</a:rPr>
              <a:t>i</a:t>
            </a:r>
            <a:r>
              <a:rPr lang="en-US" sz="2000" baseline="30000" dirty="0">
                <a:solidFill>
                  <a:schemeClr val="tx1"/>
                </a:solidFill>
              </a:rPr>
              <a:t>(b)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93318" y="2908173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 rot="10800000">
            <a:off x="8187080" y="2227154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8785281" y="3380801"/>
            <a:ext cx="162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i</a:t>
            </a:r>
            <a:r>
              <a:rPr lang="en-US" baseline="30000" dirty="0"/>
              <a:t>(0)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baseline="30000" dirty="0"/>
              <a:t>(1)</a:t>
            </a:r>
            <a:r>
              <a:rPr lang="en-US" dirty="0"/>
              <a:t>)</a:t>
            </a:r>
          </a:p>
        </p:txBody>
      </p:sp>
      <p:sp>
        <p:nvSpPr>
          <p:cNvPr id="122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88269" y="4463723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 rot="10800000">
            <a:off x="8195157" y="3666881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6621848" y="2878382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7807354" y="119778"/>
            <a:ext cx="299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Adaptive Security</a:t>
            </a:r>
          </a:p>
          <a:p>
            <a:pPr algn="ctr"/>
            <a:endParaRPr lang="en-US" sz="28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0415817" y="2881327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Adversary</a:t>
            </a:r>
          </a:p>
        </p:txBody>
      </p:sp>
      <p:sp>
        <p:nvSpPr>
          <p:cNvPr id="133" name="Curved Up Arrow 132"/>
          <p:cNvSpPr/>
          <p:nvPr/>
        </p:nvSpPr>
        <p:spPr>
          <a:xfrm>
            <a:off x="9818501" y="3308089"/>
            <a:ext cx="531538" cy="14916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Curved Up Arrow 134"/>
          <p:cNvSpPr/>
          <p:nvPr/>
        </p:nvSpPr>
        <p:spPr>
          <a:xfrm rot="10800000">
            <a:off x="9749457" y="1779667"/>
            <a:ext cx="531538" cy="14916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8779958" y="3778706"/>
            <a:ext cx="458097" cy="56679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434908" y="1403999"/>
            <a:ext cx="56691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Ideal:</a:t>
            </a:r>
            <a:r>
              <a:rPr lang="en-US" sz="2800" dirty="0"/>
              <a:t> </a:t>
            </a:r>
            <a:r>
              <a:rPr lang="en-US" sz="2800" b="1" dirty="0"/>
              <a:t>Adaptive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freely intersperse message and function queries.</a:t>
            </a:r>
          </a:p>
          <a:p>
            <a:endParaRPr lang="en-US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DF77AD-A2BC-D77F-E34E-D65E03EE62FB}"/>
              </a:ext>
            </a:extLst>
          </p:cNvPr>
          <p:cNvSpPr/>
          <p:nvPr/>
        </p:nvSpPr>
        <p:spPr>
          <a:xfrm>
            <a:off x="9048460" y="3100578"/>
            <a:ext cx="479596" cy="3004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</a:t>
            </a:r>
          </a:p>
        </p:txBody>
      </p:sp>
      <p:sp>
        <p:nvSpPr>
          <p:cNvPr id="5" name="Rounded Rectangle 72">
            <a:extLst>
              <a:ext uri="{FF2B5EF4-FFF2-40B4-BE49-F238E27FC236}">
                <a16:creationId xmlns:a16="http://schemas.microsoft.com/office/drawing/2014/main" id="{810990B4-6933-AB25-0457-8316451F7154}"/>
              </a:ext>
            </a:extLst>
          </p:cNvPr>
          <p:cNvSpPr/>
          <p:nvPr/>
        </p:nvSpPr>
        <p:spPr>
          <a:xfrm>
            <a:off x="8376423" y="734236"/>
            <a:ext cx="1831491" cy="970729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24">
            <a:extLst>
              <a:ext uri="{FF2B5EF4-FFF2-40B4-BE49-F238E27FC236}">
                <a16:creationId xmlns:a16="http://schemas.microsoft.com/office/drawing/2014/main" id="{BBD9A1B3-8A85-212D-FF3D-26A65B348985}"/>
              </a:ext>
            </a:extLst>
          </p:cNvPr>
          <p:cNvSpPr/>
          <p:nvPr/>
        </p:nvSpPr>
        <p:spPr>
          <a:xfrm>
            <a:off x="8191333" y="1474810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4C36-8DE7-800F-E968-F9C443BE8023}"/>
              </a:ext>
            </a:extLst>
          </p:cNvPr>
          <p:cNvGrpSpPr/>
          <p:nvPr/>
        </p:nvGrpSpPr>
        <p:grpSpPr>
          <a:xfrm>
            <a:off x="8940395" y="772527"/>
            <a:ext cx="752481" cy="708104"/>
            <a:chOff x="4337165" y="4563387"/>
            <a:chExt cx="1450465" cy="1364925"/>
          </a:xfrm>
        </p:grpSpPr>
        <p:sp>
          <p:nvSpPr>
            <p:cNvPr id="8" name="Rectangle: Rounded Corners 45">
              <a:extLst>
                <a:ext uri="{FF2B5EF4-FFF2-40B4-BE49-F238E27FC236}">
                  <a16:creationId xmlns:a16="http://schemas.microsoft.com/office/drawing/2014/main" id="{4EE8D4E4-11B8-05FE-51BB-E81486D89B99}"/>
                </a:ext>
              </a:extLst>
            </p:cNvPr>
            <p:cNvSpPr/>
            <p:nvPr/>
          </p:nvSpPr>
          <p:spPr>
            <a:xfrm>
              <a:off x="4618027" y="4684110"/>
              <a:ext cx="863016" cy="1244202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442CC5-49D0-F6FC-FA44-4D63B084A4E3}"/>
                </a:ext>
              </a:extLst>
            </p:cNvPr>
            <p:cNvGrpSpPr/>
            <p:nvPr/>
          </p:nvGrpSpPr>
          <p:grpSpPr>
            <a:xfrm>
              <a:off x="4337165" y="4563387"/>
              <a:ext cx="1450465" cy="1296073"/>
              <a:chOff x="4337165" y="4563387"/>
              <a:chExt cx="1450465" cy="129607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30418F0-41A7-4F52-3131-D3511A556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4591878" y="5037365"/>
                <a:ext cx="822095" cy="822095"/>
              </a:xfrm>
              <a:prstGeom prst="rect">
                <a:avLst/>
              </a:prstGeom>
            </p:spPr>
          </p:pic>
          <p:sp>
            <p:nvSpPr>
              <p:cNvPr id="11" name="Authority">
                <a:extLst>
                  <a:ext uri="{FF2B5EF4-FFF2-40B4-BE49-F238E27FC236}">
                    <a16:creationId xmlns:a16="http://schemas.microsoft.com/office/drawing/2014/main" id="{EBDBFCD5-985A-B091-D88F-4D675D24C924}"/>
                  </a:ext>
                </a:extLst>
              </p:cNvPr>
              <p:cNvSpPr txBox="1"/>
              <p:nvPr/>
            </p:nvSpPr>
            <p:spPr>
              <a:xfrm>
                <a:off x="4337165" y="4563387"/>
                <a:ext cx="1450465" cy="6136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MPK</a:t>
                </a:r>
                <a:endParaRPr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12" name="Arrow: Down 25">
            <a:extLst>
              <a:ext uri="{FF2B5EF4-FFF2-40B4-BE49-F238E27FC236}">
                <a16:creationId xmlns:a16="http://schemas.microsoft.com/office/drawing/2014/main" id="{D7263A89-6760-73CA-7C89-B3CAEAF31F4A}"/>
              </a:ext>
            </a:extLst>
          </p:cNvPr>
          <p:cNvSpPr/>
          <p:nvPr/>
        </p:nvSpPr>
        <p:spPr>
          <a:xfrm>
            <a:off x="11003020" y="6314545"/>
            <a:ext cx="217265" cy="265547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4CBCA9-CD44-3A09-00E3-6B089932AAD7}"/>
              </a:ext>
            </a:extLst>
          </p:cNvPr>
          <p:cNvSpPr txBox="1"/>
          <p:nvPr/>
        </p:nvSpPr>
        <p:spPr>
          <a:xfrm>
            <a:off x="10435218" y="6500516"/>
            <a:ext cx="138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Guess for b</a:t>
            </a: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A9EA03A2-F4C4-D718-C9CB-AE48D3851CFB}"/>
              </a:ext>
            </a:extLst>
          </p:cNvPr>
          <p:cNvSpPr/>
          <p:nvPr/>
        </p:nvSpPr>
        <p:spPr>
          <a:xfrm>
            <a:off x="343912" y="1403324"/>
            <a:ext cx="5183922" cy="126886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661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98759" y="1783469"/>
            <a:ext cx="1989297" cy="3074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28" y="455733"/>
            <a:ext cx="5514979" cy="1162484"/>
          </a:xfrm>
        </p:spPr>
        <p:txBody>
          <a:bodyPr>
            <a:normAutofit/>
          </a:bodyPr>
          <a:lstStyle/>
          <a:p>
            <a:r>
              <a:rPr lang="en-US" dirty="0"/>
              <a:t>Notions of Security</a:t>
            </a:r>
            <a:endParaRPr lang="en-US" sz="3600" dirty="0"/>
          </a:p>
        </p:txBody>
      </p:sp>
      <p:sp>
        <p:nvSpPr>
          <p:cNvPr id="71" name="Rounded Rectangle 70"/>
          <p:cNvSpPr/>
          <p:nvPr/>
        </p:nvSpPr>
        <p:spPr>
          <a:xfrm>
            <a:off x="8374154" y="3323524"/>
            <a:ext cx="1831491" cy="1398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8383229" y="1885274"/>
            <a:ext cx="1831491" cy="12667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6592877" y="657225"/>
            <a:ext cx="1587398" cy="56566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0362756" y="657225"/>
            <a:ext cx="1497794" cy="5656697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3" name="Picture 2" descr="Clipart awesome demon image - Clipartix">
            <a:extLst>
              <a:ext uri="{FF2B5EF4-FFF2-40B4-BE49-F238E27FC236}">
                <a16:creationId xmlns:a16="http://schemas.microsoft.com/office/drawing/2014/main" id="{A4820F5D-62D3-4B13-AD55-9046D366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39" y="1370350"/>
            <a:ext cx="1046282" cy="978635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81BDFEC9-665C-4F97-99F9-B499FAF8CCE6}"/>
              </a:ext>
            </a:extLst>
          </p:cNvPr>
          <p:cNvGrpSpPr/>
          <p:nvPr/>
        </p:nvGrpSpPr>
        <p:grpSpPr>
          <a:xfrm>
            <a:off x="8841068" y="2477061"/>
            <a:ext cx="928545" cy="512966"/>
            <a:chOff x="4918387" y="4730194"/>
            <a:chExt cx="1322967" cy="730861"/>
          </a:xfrm>
        </p:grpSpPr>
        <p:sp>
          <p:nvSpPr>
            <p:cNvPr id="95" name="Rectangle: Rounded Corners 74">
              <a:extLst>
                <a:ext uri="{FF2B5EF4-FFF2-40B4-BE49-F238E27FC236}">
                  <a16:creationId xmlns:a16="http://schemas.microsoft.com/office/drawing/2014/main" id="{ED3A2B5D-A8C7-42F8-8614-F83A02BBA3A5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BDD278F-C927-444C-8DB4-1F4E2E1FFA83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613877"/>
              <a:chOff x="2623290" y="4549553"/>
              <a:chExt cx="1347818" cy="682684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8DCFA44-0347-4238-BA6E-9A9987F10CB0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123EF6E4-CC46-4CB4-969F-1F129A623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17A71BF1-7F77-434B-8EF2-EDB6C20C5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15D7529-0228-420C-90F0-9ABE67C13B24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3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</a:t>
                </a:r>
                <a:r>
                  <a:rPr lang="en-US" sz="1600" baseline="-25000" dirty="0"/>
                  <a:t>j</a:t>
                </a:r>
                <a:endParaRPr lang="en-US" sz="1600" dirty="0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9122469" y="1904859"/>
            <a:ext cx="47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j</a:t>
            </a:r>
            <a:endParaRPr lang="en-US" dirty="0"/>
          </a:p>
        </p:txBody>
      </p:sp>
      <p:sp>
        <p:nvSpPr>
          <p:cNvPr id="102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9005645" y="4060674"/>
            <a:ext cx="676019" cy="4055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</a:rPr>
              <a:t>i</a:t>
            </a:r>
            <a:r>
              <a:rPr lang="en-US" sz="2000" baseline="30000" dirty="0">
                <a:solidFill>
                  <a:schemeClr val="tx1"/>
                </a:solidFill>
              </a:rPr>
              <a:t>(b)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93318" y="2908173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 rot="10800000">
            <a:off x="8187080" y="2227154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8785281" y="3380801"/>
            <a:ext cx="162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i</a:t>
            </a:r>
            <a:r>
              <a:rPr lang="en-US" baseline="30000" dirty="0"/>
              <a:t>(0)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baseline="30000" dirty="0"/>
              <a:t>(1)</a:t>
            </a:r>
            <a:r>
              <a:rPr lang="en-US" dirty="0"/>
              <a:t>)</a:t>
            </a:r>
          </a:p>
        </p:txBody>
      </p:sp>
      <p:sp>
        <p:nvSpPr>
          <p:cNvPr id="122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88269" y="4463723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 rot="10800000">
            <a:off x="8195157" y="3666881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6621848" y="2878382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7807354" y="119778"/>
            <a:ext cx="299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Adaptive Security</a:t>
            </a:r>
          </a:p>
          <a:p>
            <a:pPr algn="ctr"/>
            <a:endParaRPr lang="en-US" sz="28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0415817" y="2881327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Adversary</a:t>
            </a:r>
          </a:p>
        </p:txBody>
      </p:sp>
      <p:sp>
        <p:nvSpPr>
          <p:cNvPr id="133" name="Curved Up Arrow 132"/>
          <p:cNvSpPr/>
          <p:nvPr/>
        </p:nvSpPr>
        <p:spPr>
          <a:xfrm>
            <a:off x="9818501" y="3308089"/>
            <a:ext cx="531538" cy="14916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Curved Up Arrow 134"/>
          <p:cNvSpPr/>
          <p:nvPr/>
        </p:nvSpPr>
        <p:spPr>
          <a:xfrm rot="10800000">
            <a:off x="9749457" y="1779667"/>
            <a:ext cx="531538" cy="14916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8779958" y="3778706"/>
            <a:ext cx="458097" cy="56679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434908" y="1403999"/>
            <a:ext cx="56691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Ideal:</a:t>
            </a:r>
            <a:r>
              <a:rPr lang="en-US" sz="2800" dirty="0"/>
              <a:t> </a:t>
            </a:r>
            <a:r>
              <a:rPr lang="en-US" sz="2800" b="1" dirty="0"/>
              <a:t>Adaptive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freely intersperse message and function queries.</a:t>
            </a:r>
          </a:p>
          <a:p>
            <a:endParaRPr lang="en-US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DF77AD-A2BC-D77F-E34E-D65E03EE62FB}"/>
              </a:ext>
            </a:extLst>
          </p:cNvPr>
          <p:cNvSpPr/>
          <p:nvPr/>
        </p:nvSpPr>
        <p:spPr>
          <a:xfrm>
            <a:off x="9048460" y="3100578"/>
            <a:ext cx="479596" cy="3004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EE43052-5AF3-AA3D-71FB-CC88965B3F3C}"/>
              </a:ext>
            </a:extLst>
          </p:cNvPr>
          <p:cNvSpPr/>
          <p:nvPr/>
        </p:nvSpPr>
        <p:spPr>
          <a:xfrm>
            <a:off x="4298724" y="4236950"/>
            <a:ext cx="3410813" cy="19581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Only one pair of challenge message streams, but each stream consists of many elements.</a:t>
            </a:r>
          </a:p>
        </p:txBody>
      </p:sp>
      <p:sp>
        <p:nvSpPr>
          <p:cNvPr id="5" name="Rounded Rectangle 72">
            <a:extLst>
              <a:ext uri="{FF2B5EF4-FFF2-40B4-BE49-F238E27FC236}">
                <a16:creationId xmlns:a16="http://schemas.microsoft.com/office/drawing/2014/main" id="{21F5A9CD-D37A-2F65-8502-24B22178D605}"/>
              </a:ext>
            </a:extLst>
          </p:cNvPr>
          <p:cNvSpPr/>
          <p:nvPr/>
        </p:nvSpPr>
        <p:spPr>
          <a:xfrm>
            <a:off x="8376423" y="734236"/>
            <a:ext cx="1831491" cy="970729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24">
            <a:extLst>
              <a:ext uri="{FF2B5EF4-FFF2-40B4-BE49-F238E27FC236}">
                <a16:creationId xmlns:a16="http://schemas.microsoft.com/office/drawing/2014/main" id="{9DE714FD-1BFB-C9F9-E71D-409E6B371565}"/>
              </a:ext>
            </a:extLst>
          </p:cNvPr>
          <p:cNvSpPr/>
          <p:nvPr/>
        </p:nvSpPr>
        <p:spPr>
          <a:xfrm>
            <a:off x="8191333" y="1474810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7441C4-8731-EA64-CA8A-DD35E5A82A19}"/>
              </a:ext>
            </a:extLst>
          </p:cNvPr>
          <p:cNvGrpSpPr/>
          <p:nvPr/>
        </p:nvGrpSpPr>
        <p:grpSpPr>
          <a:xfrm>
            <a:off x="8940395" y="772527"/>
            <a:ext cx="752481" cy="708104"/>
            <a:chOff x="4337165" y="4563387"/>
            <a:chExt cx="1450465" cy="1364925"/>
          </a:xfrm>
        </p:grpSpPr>
        <p:sp>
          <p:nvSpPr>
            <p:cNvPr id="8" name="Rectangle: Rounded Corners 45">
              <a:extLst>
                <a:ext uri="{FF2B5EF4-FFF2-40B4-BE49-F238E27FC236}">
                  <a16:creationId xmlns:a16="http://schemas.microsoft.com/office/drawing/2014/main" id="{B2ED3D50-B926-6817-2D24-392F34E850B7}"/>
                </a:ext>
              </a:extLst>
            </p:cNvPr>
            <p:cNvSpPr/>
            <p:nvPr/>
          </p:nvSpPr>
          <p:spPr>
            <a:xfrm>
              <a:off x="4618027" y="4684110"/>
              <a:ext cx="863016" cy="1244202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6012F3-379F-FDC1-F465-A03CCE2BA894}"/>
                </a:ext>
              </a:extLst>
            </p:cNvPr>
            <p:cNvGrpSpPr/>
            <p:nvPr/>
          </p:nvGrpSpPr>
          <p:grpSpPr>
            <a:xfrm>
              <a:off x="4337165" y="4563387"/>
              <a:ext cx="1450465" cy="1296073"/>
              <a:chOff x="4337165" y="4563387"/>
              <a:chExt cx="1450465" cy="129607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AB5C6A4-5B0D-8624-021E-358B05FE2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4591878" y="5037365"/>
                <a:ext cx="822095" cy="822095"/>
              </a:xfrm>
              <a:prstGeom prst="rect">
                <a:avLst/>
              </a:prstGeom>
            </p:spPr>
          </p:pic>
          <p:sp>
            <p:nvSpPr>
              <p:cNvPr id="11" name="Authority">
                <a:extLst>
                  <a:ext uri="{FF2B5EF4-FFF2-40B4-BE49-F238E27FC236}">
                    <a16:creationId xmlns:a16="http://schemas.microsoft.com/office/drawing/2014/main" id="{22FB7343-9114-974A-CCC2-657257377280}"/>
                  </a:ext>
                </a:extLst>
              </p:cNvPr>
              <p:cNvSpPr txBox="1"/>
              <p:nvPr/>
            </p:nvSpPr>
            <p:spPr>
              <a:xfrm>
                <a:off x="4337165" y="4563387"/>
                <a:ext cx="1450465" cy="6136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MPK</a:t>
                </a:r>
                <a:endParaRPr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12" name="Rounded Rectangle 50">
            <a:extLst>
              <a:ext uri="{FF2B5EF4-FFF2-40B4-BE49-F238E27FC236}">
                <a16:creationId xmlns:a16="http://schemas.microsoft.com/office/drawing/2014/main" id="{6AB4C469-FFED-5234-C167-A3921E4CF140}"/>
              </a:ext>
            </a:extLst>
          </p:cNvPr>
          <p:cNvSpPr/>
          <p:nvPr/>
        </p:nvSpPr>
        <p:spPr>
          <a:xfrm>
            <a:off x="343912" y="1403324"/>
            <a:ext cx="5183922" cy="126886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Arrow: Down 25">
            <a:extLst>
              <a:ext uri="{FF2B5EF4-FFF2-40B4-BE49-F238E27FC236}">
                <a16:creationId xmlns:a16="http://schemas.microsoft.com/office/drawing/2014/main" id="{D7263A89-6760-73CA-7C89-B3CAEAF31F4A}"/>
              </a:ext>
            </a:extLst>
          </p:cNvPr>
          <p:cNvSpPr/>
          <p:nvPr/>
        </p:nvSpPr>
        <p:spPr>
          <a:xfrm>
            <a:off x="11003020" y="6314545"/>
            <a:ext cx="217265" cy="265547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4CBCA9-CD44-3A09-00E3-6B089932AAD7}"/>
              </a:ext>
            </a:extLst>
          </p:cNvPr>
          <p:cNvSpPr txBox="1"/>
          <p:nvPr/>
        </p:nvSpPr>
        <p:spPr>
          <a:xfrm>
            <a:off x="10435218" y="6500516"/>
            <a:ext cx="138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Guess for b</a:t>
            </a:r>
          </a:p>
        </p:txBody>
      </p:sp>
    </p:spTree>
    <p:extLst>
      <p:ext uri="{BB962C8B-B14F-4D97-AF65-F5344CB8AC3E}">
        <p14:creationId xmlns:p14="http://schemas.microsoft.com/office/powerpoint/2010/main" val="22387172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98759" y="1783469"/>
            <a:ext cx="1989297" cy="3074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28" y="455733"/>
            <a:ext cx="5514979" cy="1162484"/>
          </a:xfrm>
        </p:spPr>
        <p:txBody>
          <a:bodyPr>
            <a:normAutofit/>
          </a:bodyPr>
          <a:lstStyle/>
          <a:p>
            <a:r>
              <a:rPr lang="en-US" dirty="0"/>
              <a:t>Notions of Security</a:t>
            </a:r>
            <a:endParaRPr lang="en-US" sz="3600" dirty="0"/>
          </a:p>
        </p:txBody>
      </p:sp>
      <p:sp>
        <p:nvSpPr>
          <p:cNvPr id="71" name="Rounded Rectangle 70"/>
          <p:cNvSpPr/>
          <p:nvPr/>
        </p:nvSpPr>
        <p:spPr>
          <a:xfrm>
            <a:off x="8374154" y="3323524"/>
            <a:ext cx="1831491" cy="1398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8383229" y="1885274"/>
            <a:ext cx="1831491" cy="12667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6592877" y="657225"/>
            <a:ext cx="1587398" cy="56566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0362756" y="657225"/>
            <a:ext cx="1497794" cy="5656697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3" name="Picture 2" descr="Clipart awesome demon image - Clipartix">
            <a:extLst>
              <a:ext uri="{FF2B5EF4-FFF2-40B4-BE49-F238E27FC236}">
                <a16:creationId xmlns:a16="http://schemas.microsoft.com/office/drawing/2014/main" id="{A4820F5D-62D3-4B13-AD55-9046D366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39" y="1370350"/>
            <a:ext cx="1046282" cy="978635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81BDFEC9-665C-4F97-99F9-B499FAF8CCE6}"/>
              </a:ext>
            </a:extLst>
          </p:cNvPr>
          <p:cNvGrpSpPr/>
          <p:nvPr/>
        </p:nvGrpSpPr>
        <p:grpSpPr>
          <a:xfrm>
            <a:off x="8841068" y="2477061"/>
            <a:ext cx="928545" cy="512966"/>
            <a:chOff x="4918387" y="4730194"/>
            <a:chExt cx="1322967" cy="730861"/>
          </a:xfrm>
        </p:grpSpPr>
        <p:sp>
          <p:nvSpPr>
            <p:cNvPr id="95" name="Rectangle: Rounded Corners 74">
              <a:extLst>
                <a:ext uri="{FF2B5EF4-FFF2-40B4-BE49-F238E27FC236}">
                  <a16:creationId xmlns:a16="http://schemas.microsoft.com/office/drawing/2014/main" id="{ED3A2B5D-A8C7-42F8-8614-F83A02BBA3A5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BDD278F-C927-444C-8DB4-1F4E2E1FFA83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613877"/>
              <a:chOff x="2623290" y="4549553"/>
              <a:chExt cx="1347818" cy="682684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8DCFA44-0347-4238-BA6E-9A9987F10CB0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123EF6E4-CC46-4CB4-969F-1F129A623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17A71BF1-7F77-434B-8EF2-EDB6C20C5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15D7529-0228-420C-90F0-9ABE67C13B24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3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</a:t>
                </a:r>
                <a:r>
                  <a:rPr lang="en-US" sz="1600" baseline="-25000" dirty="0"/>
                  <a:t>j</a:t>
                </a:r>
                <a:endParaRPr lang="en-US" sz="1600" dirty="0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9122469" y="1904859"/>
            <a:ext cx="47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j</a:t>
            </a:r>
            <a:endParaRPr lang="en-US" dirty="0"/>
          </a:p>
        </p:txBody>
      </p:sp>
      <p:sp>
        <p:nvSpPr>
          <p:cNvPr id="102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9005645" y="4060674"/>
            <a:ext cx="676019" cy="4055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</a:rPr>
              <a:t>i</a:t>
            </a:r>
            <a:r>
              <a:rPr lang="en-US" sz="2000" baseline="30000" dirty="0">
                <a:solidFill>
                  <a:schemeClr val="tx1"/>
                </a:solidFill>
              </a:rPr>
              <a:t>(b)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93318" y="2908173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 rot="10800000">
            <a:off x="8187080" y="2227154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8785281" y="3380801"/>
            <a:ext cx="162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i</a:t>
            </a:r>
            <a:r>
              <a:rPr lang="en-US" baseline="30000" dirty="0"/>
              <a:t>(0)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baseline="30000" dirty="0"/>
              <a:t>(1)</a:t>
            </a:r>
            <a:r>
              <a:rPr lang="en-US" dirty="0"/>
              <a:t>)</a:t>
            </a:r>
          </a:p>
        </p:txBody>
      </p:sp>
      <p:sp>
        <p:nvSpPr>
          <p:cNvPr id="122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88269" y="4463723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 rot="10800000">
            <a:off x="8195157" y="3666881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6621848" y="2878382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7807354" y="119778"/>
            <a:ext cx="299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Adaptive Security</a:t>
            </a:r>
          </a:p>
          <a:p>
            <a:pPr algn="ctr"/>
            <a:endParaRPr lang="en-US" sz="28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0415817" y="2881327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Adversary</a:t>
            </a:r>
          </a:p>
        </p:txBody>
      </p:sp>
      <p:sp>
        <p:nvSpPr>
          <p:cNvPr id="133" name="Curved Up Arrow 132"/>
          <p:cNvSpPr/>
          <p:nvPr/>
        </p:nvSpPr>
        <p:spPr>
          <a:xfrm>
            <a:off x="9818501" y="3308089"/>
            <a:ext cx="531538" cy="14916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Curved Up Arrow 134"/>
          <p:cNvSpPr/>
          <p:nvPr/>
        </p:nvSpPr>
        <p:spPr>
          <a:xfrm rot="10800000">
            <a:off x="9749457" y="1779667"/>
            <a:ext cx="531538" cy="14916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8779958" y="3778706"/>
            <a:ext cx="458097" cy="56679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434908" y="1403999"/>
            <a:ext cx="56691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Ideal:</a:t>
            </a:r>
            <a:r>
              <a:rPr lang="en-US" sz="2800" dirty="0"/>
              <a:t> </a:t>
            </a:r>
            <a:r>
              <a:rPr lang="en-US" sz="2800" b="1" dirty="0"/>
              <a:t>Adaptive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freely intersperse message and function queries.</a:t>
            </a:r>
          </a:p>
          <a:p>
            <a:endParaRPr lang="en-US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DF77AD-A2BC-D77F-E34E-D65E03EE62FB}"/>
              </a:ext>
            </a:extLst>
          </p:cNvPr>
          <p:cNvSpPr/>
          <p:nvPr/>
        </p:nvSpPr>
        <p:spPr>
          <a:xfrm>
            <a:off x="9048460" y="3100578"/>
            <a:ext cx="479596" cy="3004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</a:t>
            </a:r>
          </a:p>
        </p:txBody>
      </p:sp>
      <p:sp>
        <p:nvSpPr>
          <p:cNvPr id="5" name="Rounded Rectangle 72">
            <a:extLst>
              <a:ext uri="{FF2B5EF4-FFF2-40B4-BE49-F238E27FC236}">
                <a16:creationId xmlns:a16="http://schemas.microsoft.com/office/drawing/2014/main" id="{21F5A9CD-D37A-2F65-8502-24B22178D605}"/>
              </a:ext>
            </a:extLst>
          </p:cNvPr>
          <p:cNvSpPr/>
          <p:nvPr/>
        </p:nvSpPr>
        <p:spPr>
          <a:xfrm>
            <a:off x="8376423" y="734236"/>
            <a:ext cx="1831491" cy="970729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24">
            <a:extLst>
              <a:ext uri="{FF2B5EF4-FFF2-40B4-BE49-F238E27FC236}">
                <a16:creationId xmlns:a16="http://schemas.microsoft.com/office/drawing/2014/main" id="{9DE714FD-1BFB-C9F9-E71D-409E6B371565}"/>
              </a:ext>
            </a:extLst>
          </p:cNvPr>
          <p:cNvSpPr/>
          <p:nvPr/>
        </p:nvSpPr>
        <p:spPr>
          <a:xfrm>
            <a:off x="8191333" y="1474810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7441C4-8731-EA64-CA8A-DD35E5A82A19}"/>
              </a:ext>
            </a:extLst>
          </p:cNvPr>
          <p:cNvGrpSpPr/>
          <p:nvPr/>
        </p:nvGrpSpPr>
        <p:grpSpPr>
          <a:xfrm>
            <a:off x="8940395" y="772527"/>
            <a:ext cx="752481" cy="708104"/>
            <a:chOff x="4337165" y="4563387"/>
            <a:chExt cx="1450465" cy="1364925"/>
          </a:xfrm>
        </p:grpSpPr>
        <p:sp>
          <p:nvSpPr>
            <p:cNvPr id="8" name="Rectangle: Rounded Corners 45">
              <a:extLst>
                <a:ext uri="{FF2B5EF4-FFF2-40B4-BE49-F238E27FC236}">
                  <a16:creationId xmlns:a16="http://schemas.microsoft.com/office/drawing/2014/main" id="{B2ED3D50-B926-6817-2D24-392F34E850B7}"/>
                </a:ext>
              </a:extLst>
            </p:cNvPr>
            <p:cNvSpPr/>
            <p:nvPr/>
          </p:nvSpPr>
          <p:spPr>
            <a:xfrm>
              <a:off x="4618027" y="4684110"/>
              <a:ext cx="863016" cy="1244202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6012F3-379F-FDC1-F465-A03CCE2BA894}"/>
                </a:ext>
              </a:extLst>
            </p:cNvPr>
            <p:cNvGrpSpPr/>
            <p:nvPr/>
          </p:nvGrpSpPr>
          <p:grpSpPr>
            <a:xfrm>
              <a:off x="4337165" y="4563387"/>
              <a:ext cx="1450465" cy="1296073"/>
              <a:chOff x="4337165" y="4563387"/>
              <a:chExt cx="1450465" cy="129607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AB5C6A4-5B0D-8624-021E-358B05FE2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4591878" y="5037365"/>
                <a:ext cx="822095" cy="822095"/>
              </a:xfrm>
              <a:prstGeom prst="rect">
                <a:avLst/>
              </a:prstGeom>
            </p:spPr>
          </p:pic>
          <p:sp>
            <p:nvSpPr>
              <p:cNvPr id="11" name="Authority">
                <a:extLst>
                  <a:ext uri="{FF2B5EF4-FFF2-40B4-BE49-F238E27FC236}">
                    <a16:creationId xmlns:a16="http://schemas.microsoft.com/office/drawing/2014/main" id="{22FB7343-9114-974A-CCC2-657257377280}"/>
                  </a:ext>
                </a:extLst>
              </p:cNvPr>
              <p:cNvSpPr txBox="1"/>
              <p:nvPr/>
            </p:nvSpPr>
            <p:spPr>
              <a:xfrm>
                <a:off x="4337165" y="4563387"/>
                <a:ext cx="1450465" cy="6136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MPK</a:t>
                </a:r>
                <a:endParaRPr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12" name="Rounded Rectangle 50">
            <a:extLst>
              <a:ext uri="{FF2B5EF4-FFF2-40B4-BE49-F238E27FC236}">
                <a16:creationId xmlns:a16="http://schemas.microsoft.com/office/drawing/2014/main" id="{6AB4C469-FFED-5234-C167-A3921E4CF140}"/>
              </a:ext>
            </a:extLst>
          </p:cNvPr>
          <p:cNvSpPr/>
          <p:nvPr/>
        </p:nvSpPr>
        <p:spPr>
          <a:xfrm>
            <a:off x="343912" y="1403324"/>
            <a:ext cx="5183922" cy="126886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Arrow: Down 25">
            <a:extLst>
              <a:ext uri="{FF2B5EF4-FFF2-40B4-BE49-F238E27FC236}">
                <a16:creationId xmlns:a16="http://schemas.microsoft.com/office/drawing/2014/main" id="{D7263A89-6760-73CA-7C89-B3CAEAF31F4A}"/>
              </a:ext>
            </a:extLst>
          </p:cNvPr>
          <p:cNvSpPr/>
          <p:nvPr/>
        </p:nvSpPr>
        <p:spPr>
          <a:xfrm>
            <a:off x="11003020" y="6314545"/>
            <a:ext cx="217265" cy="265547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4CBCA9-CD44-3A09-00E3-6B089932AAD7}"/>
              </a:ext>
            </a:extLst>
          </p:cNvPr>
          <p:cNvSpPr txBox="1"/>
          <p:nvPr/>
        </p:nvSpPr>
        <p:spPr>
          <a:xfrm>
            <a:off x="10435218" y="6500516"/>
            <a:ext cx="138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Guess for b</a:t>
            </a:r>
          </a:p>
        </p:txBody>
      </p:sp>
    </p:spTree>
    <p:extLst>
      <p:ext uri="{BB962C8B-B14F-4D97-AF65-F5344CB8AC3E}">
        <p14:creationId xmlns:p14="http://schemas.microsoft.com/office/powerpoint/2010/main" val="20673677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98759" y="1783469"/>
            <a:ext cx="1989297" cy="3074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28" y="455733"/>
            <a:ext cx="5514979" cy="1162484"/>
          </a:xfrm>
        </p:spPr>
        <p:txBody>
          <a:bodyPr>
            <a:normAutofit/>
          </a:bodyPr>
          <a:lstStyle/>
          <a:p>
            <a:r>
              <a:rPr lang="en-US" dirty="0"/>
              <a:t>Notions of Security</a:t>
            </a:r>
            <a:endParaRPr lang="en-US" sz="3600" dirty="0"/>
          </a:p>
        </p:txBody>
      </p:sp>
      <p:sp>
        <p:nvSpPr>
          <p:cNvPr id="71" name="Rounded Rectangle 70"/>
          <p:cNvSpPr/>
          <p:nvPr/>
        </p:nvSpPr>
        <p:spPr>
          <a:xfrm>
            <a:off x="8374154" y="3323524"/>
            <a:ext cx="1831491" cy="1398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8383229" y="1885274"/>
            <a:ext cx="1831491" cy="12667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8376423" y="734236"/>
            <a:ext cx="1831491" cy="970729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6592877" y="657225"/>
            <a:ext cx="1587398" cy="56566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0362756" y="657225"/>
            <a:ext cx="1497794" cy="5656697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3" name="Picture 2" descr="Clipart awesome demon image - Clipartix">
            <a:extLst>
              <a:ext uri="{FF2B5EF4-FFF2-40B4-BE49-F238E27FC236}">
                <a16:creationId xmlns:a16="http://schemas.microsoft.com/office/drawing/2014/main" id="{A4820F5D-62D3-4B13-AD55-9046D366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39" y="1370350"/>
            <a:ext cx="1046282" cy="978635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91333" y="1474810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8940395" y="772527"/>
            <a:ext cx="752481" cy="708104"/>
            <a:chOff x="4337165" y="4563387"/>
            <a:chExt cx="1450465" cy="1364925"/>
          </a:xfrm>
        </p:grpSpPr>
        <p:sp>
          <p:nvSpPr>
            <p:cNvPr id="90" name="Rectangle: Rounded Corners 45">
              <a:extLst>
                <a:ext uri="{FF2B5EF4-FFF2-40B4-BE49-F238E27FC236}">
                  <a16:creationId xmlns:a16="http://schemas.microsoft.com/office/drawing/2014/main" id="{CEA265C1-2281-4A8E-94FD-8705B18B762E}"/>
                </a:ext>
              </a:extLst>
            </p:cNvPr>
            <p:cNvSpPr/>
            <p:nvPr/>
          </p:nvSpPr>
          <p:spPr>
            <a:xfrm>
              <a:off x="4618027" y="4684110"/>
              <a:ext cx="863016" cy="1244202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337165" y="4563387"/>
              <a:ext cx="1450465" cy="1296073"/>
              <a:chOff x="4337165" y="4563387"/>
              <a:chExt cx="1450465" cy="1296073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69F521B6-9082-4466-AEC0-D9652A66B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4591878" y="5037365"/>
                <a:ext cx="822095" cy="822095"/>
              </a:xfrm>
              <a:prstGeom prst="rect">
                <a:avLst/>
              </a:prstGeom>
            </p:spPr>
          </p:pic>
          <p:sp>
            <p:nvSpPr>
              <p:cNvPr id="93" name="Authority">
                <a:extLst>
                  <a:ext uri="{FF2B5EF4-FFF2-40B4-BE49-F238E27FC236}">
                    <a16:creationId xmlns:a16="http://schemas.microsoft.com/office/drawing/2014/main" id="{E9E5E760-750E-496D-8FEE-668DFB90742B}"/>
                  </a:ext>
                </a:extLst>
              </p:cNvPr>
              <p:cNvSpPr txBox="1"/>
              <p:nvPr/>
            </p:nvSpPr>
            <p:spPr>
              <a:xfrm>
                <a:off x="4337165" y="4563387"/>
                <a:ext cx="1450465" cy="6136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MPK</a:t>
                </a:r>
                <a:endParaRPr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1BDFEC9-665C-4F97-99F9-B499FAF8CCE6}"/>
              </a:ext>
            </a:extLst>
          </p:cNvPr>
          <p:cNvGrpSpPr/>
          <p:nvPr/>
        </p:nvGrpSpPr>
        <p:grpSpPr>
          <a:xfrm>
            <a:off x="8841068" y="2477061"/>
            <a:ext cx="928545" cy="512966"/>
            <a:chOff x="4918387" y="4730194"/>
            <a:chExt cx="1322967" cy="730861"/>
          </a:xfrm>
        </p:grpSpPr>
        <p:sp>
          <p:nvSpPr>
            <p:cNvPr id="95" name="Rectangle: Rounded Corners 74">
              <a:extLst>
                <a:ext uri="{FF2B5EF4-FFF2-40B4-BE49-F238E27FC236}">
                  <a16:creationId xmlns:a16="http://schemas.microsoft.com/office/drawing/2014/main" id="{ED3A2B5D-A8C7-42F8-8614-F83A02BBA3A5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BDD278F-C927-444C-8DB4-1F4E2E1FFA83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613877"/>
              <a:chOff x="2623290" y="4549553"/>
              <a:chExt cx="1347818" cy="682684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8DCFA44-0347-4238-BA6E-9A9987F10CB0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123EF6E4-CC46-4CB4-969F-1F129A623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17A71BF1-7F77-434B-8EF2-EDB6C20C5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15D7529-0228-420C-90F0-9ABE67C13B24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3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</a:t>
                </a:r>
                <a:r>
                  <a:rPr lang="en-US" sz="1600" baseline="-25000" dirty="0"/>
                  <a:t>j</a:t>
                </a:r>
                <a:endParaRPr lang="en-US" sz="1600" dirty="0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9122469" y="1904859"/>
            <a:ext cx="47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j</a:t>
            </a:r>
            <a:endParaRPr lang="en-US" dirty="0"/>
          </a:p>
        </p:txBody>
      </p:sp>
      <p:sp>
        <p:nvSpPr>
          <p:cNvPr id="102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9005645" y="4060674"/>
            <a:ext cx="676019" cy="4055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</a:rPr>
              <a:t>i</a:t>
            </a:r>
            <a:r>
              <a:rPr lang="en-US" sz="2000" baseline="30000" dirty="0">
                <a:solidFill>
                  <a:schemeClr val="tx1"/>
                </a:solidFill>
              </a:rPr>
              <a:t>(b)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93318" y="2908173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 rot="10800000">
            <a:off x="8187080" y="2227154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8785281" y="3380801"/>
            <a:ext cx="162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i</a:t>
            </a:r>
            <a:r>
              <a:rPr lang="en-US" baseline="30000" dirty="0"/>
              <a:t>(0)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baseline="30000" dirty="0"/>
              <a:t>(1)</a:t>
            </a:r>
            <a:r>
              <a:rPr lang="en-US" dirty="0"/>
              <a:t>)</a:t>
            </a:r>
          </a:p>
        </p:txBody>
      </p:sp>
      <p:sp>
        <p:nvSpPr>
          <p:cNvPr id="122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88269" y="4463723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 rot="10800000">
            <a:off x="8195157" y="3666881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6621848" y="2878382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7807354" y="119778"/>
            <a:ext cx="299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Selective Security</a:t>
            </a:r>
          </a:p>
          <a:p>
            <a:pPr algn="ctr"/>
            <a:endParaRPr lang="en-US" sz="28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0415817" y="2881327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Adversary</a:t>
            </a:r>
          </a:p>
        </p:txBody>
      </p:sp>
      <p:sp>
        <p:nvSpPr>
          <p:cNvPr id="133" name="Curved Up Arrow 132"/>
          <p:cNvSpPr/>
          <p:nvPr/>
        </p:nvSpPr>
        <p:spPr>
          <a:xfrm>
            <a:off x="9818501" y="3308089"/>
            <a:ext cx="531538" cy="14916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Curved Up Arrow 134"/>
          <p:cNvSpPr/>
          <p:nvPr/>
        </p:nvSpPr>
        <p:spPr>
          <a:xfrm rot="10800000">
            <a:off x="9749457" y="1779667"/>
            <a:ext cx="531538" cy="14916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8779958" y="3778706"/>
            <a:ext cx="458097" cy="56679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434908" y="1403999"/>
            <a:ext cx="56691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Ideal:</a:t>
            </a:r>
            <a:r>
              <a:rPr lang="en-US" sz="2800" dirty="0"/>
              <a:t> </a:t>
            </a:r>
            <a:r>
              <a:rPr lang="en-US" sz="2800" b="1" dirty="0"/>
              <a:t>Adaptive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freely intersperse message and function queries.</a:t>
            </a:r>
          </a:p>
          <a:p>
            <a:endParaRPr lang="en-US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DF77AD-A2BC-D77F-E34E-D65E03EE62FB}"/>
              </a:ext>
            </a:extLst>
          </p:cNvPr>
          <p:cNvSpPr/>
          <p:nvPr/>
        </p:nvSpPr>
        <p:spPr>
          <a:xfrm>
            <a:off x="9048460" y="3100578"/>
            <a:ext cx="479596" cy="3004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</a:t>
            </a:r>
          </a:p>
        </p:txBody>
      </p:sp>
      <p:sp>
        <p:nvSpPr>
          <p:cNvPr id="4" name="Arrow: Down 25">
            <a:extLst>
              <a:ext uri="{FF2B5EF4-FFF2-40B4-BE49-F238E27FC236}">
                <a16:creationId xmlns:a16="http://schemas.microsoft.com/office/drawing/2014/main" id="{E47DC982-21CC-C8BF-E3CD-1FC48D64CA94}"/>
              </a:ext>
            </a:extLst>
          </p:cNvPr>
          <p:cNvSpPr/>
          <p:nvPr/>
        </p:nvSpPr>
        <p:spPr>
          <a:xfrm>
            <a:off x="11003020" y="6314545"/>
            <a:ext cx="217265" cy="265547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1D096-8D91-BFD3-636B-EE01385149B3}"/>
              </a:ext>
            </a:extLst>
          </p:cNvPr>
          <p:cNvSpPr txBox="1"/>
          <p:nvPr/>
        </p:nvSpPr>
        <p:spPr>
          <a:xfrm>
            <a:off x="10435218" y="6500516"/>
            <a:ext cx="138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Guess for b</a:t>
            </a:r>
          </a:p>
        </p:txBody>
      </p:sp>
      <p:sp>
        <p:nvSpPr>
          <p:cNvPr id="6" name="Rounded Rectangle 169">
            <a:extLst>
              <a:ext uri="{FF2B5EF4-FFF2-40B4-BE49-F238E27FC236}">
                <a16:creationId xmlns:a16="http://schemas.microsoft.com/office/drawing/2014/main" id="{E652ED98-9277-0F30-4BB8-B2EE95FED9EE}"/>
              </a:ext>
            </a:extLst>
          </p:cNvPr>
          <p:cNvSpPr/>
          <p:nvPr/>
        </p:nvSpPr>
        <p:spPr>
          <a:xfrm>
            <a:off x="8378173" y="4950536"/>
            <a:ext cx="1831491" cy="12667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546E91-DA3D-A335-A88D-8C81F25B00CE}"/>
              </a:ext>
            </a:extLst>
          </p:cNvPr>
          <p:cNvGrpSpPr/>
          <p:nvPr/>
        </p:nvGrpSpPr>
        <p:grpSpPr>
          <a:xfrm>
            <a:off x="8836012" y="5542323"/>
            <a:ext cx="928545" cy="512966"/>
            <a:chOff x="4918387" y="4730194"/>
            <a:chExt cx="1322967" cy="730861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id="{D4704E70-DD20-8E15-116D-A08117FE7E71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B408018-F4A9-7D52-46E6-893060212653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613877"/>
              <a:chOff x="2623290" y="4549553"/>
              <a:chExt cx="1347818" cy="68268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BCE9828-95FF-3A74-734B-4B02CACE3AD0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5954F1B4-8215-AE3A-3B41-1DACDCB4CB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A1C99A97-0421-090F-978A-C1398C830A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6DACD0-0AED-04D5-76B0-1E65DB94B4E0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3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</a:t>
                </a:r>
                <a:r>
                  <a:rPr lang="en-US" sz="1600" baseline="-25000" dirty="0"/>
                  <a:t>j</a:t>
                </a:r>
                <a:endParaRPr lang="en-US" sz="1600" dirty="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83A88FF-D772-93A2-D171-7E19E30D11D1}"/>
              </a:ext>
            </a:extLst>
          </p:cNvPr>
          <p:cNvSpPr txBox="1"/>
          <p:nvPr/>
        </p:nvSpPr>
        <p:spPr>
          <a:xfrm>
            <a:off x="9117413" y="4970121"/>
            <a:ext cx="47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j</a:t>
            </a:r>
            <a:endParaRPr lang="en-US" dirty="0"/>
          </a:p>
        </p:txBody>
      </p:sp>
      <p:sp>
        <p:nvSpPr>
          <p:cNvPr id="15" name="Arrow: Right 24">
            <a:extLst>
              <a:ext uri="{FF2B5EF4-FFF2-40B4-BE49-F238E27FC236}">
                <a16:creationId xmlns:a16="http://schemas.microsoft.com/office/drawing/2014/main" id="{6C099A2E-3A4C-F758-78AD-F744997B645C}"/>
              </a:ext>
            </a:extLst>
          </p:cNvPr>
          <p:cNvSpPr/>
          <p:nvPr/>
        </p:nvSpPr>
        <p:spPr>
          <a:xfrm>
            <a:off x="8178737" y="5973435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24">
            <a:extLst>
              <a:ext uri="{FF2B5EF4-FFF2-40B4-BE49-F238E27FC236}">
                <a16:creationId xmlns:a16="http://schemas.microsoft.com/office/drawing/2014/main" id="{2F402085-BE68-A080-C849-D7E87C664E57}"/>
              </a:ext>
            </a:extLst>
          </p:cNvPr>
          <p:cNvSpPr/>
          <p:nvPr/>
        </p:nvSpPr>
        <p:spPr>
          <a:xfrm rot="10800000">
            <a:off x="8182024" y="5292416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Up Arrow 52">
            <a:extLst>
              <a:ext uri="{FF2B5EF4-FFF2-40B4-BE49-F238E27FC236}">
                <a16:creationId xmlns:a16="http://schemas.microsoft.com/office/drawing/2014/main" id="{994558DD-D178-3030-6879-9E9985D5C2F3}"/>
              </a:ext>
            </a:extLst>
          </p:cNvPr>
          <p:cNvSpPr/>
          <p:nvPr/>
        </p:nvSpPr>
        <p:spPr>
          <a:xfrm>
            <a:off x="9861547" y="5652362"/>
            <a:ext cx="476395" cy="59157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53">
            <a:extLst>
              <a:ext uri="{FF2B5EF4-FFF2-40B4-BE49-F238E27FC236}">
                <a16:creationId xmlns:a16="http://schemas.microsoft.com/office/drawing/2014/main" id="{1AD7A4D3-AA06-DB74-E8F9-20E85616D982}"/>
              </a:ext>
            </a:extLst>
          </p:cNvPr>
          <p:cNvSpPr/>
          <p:nvPr/>
        </p:nvSpPr>
        <p:spPr>
          <a:xfrm rot="10800000">
            <a:off x="9817202" y="4999173"/>
            <a:ext cx="476395" cy="59157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C8B7BDF7-0D26-F999-A308-622F5EA14BD0}"/>
              </a:ext>
            </a:extLst>
          </p:cNvPr>
          <p:cNvSpPr/>
          <p:nvPr/>
        </p:nvSpPr>
        <p:spPr>
          <a:xfrm rot="2689650">
            <a:off x="8411066" y="1618497"/>
            <a:ext cx="1803627" cy="1752538"/>
          </a:xfrm>
          <a:prstGeom prst="plus">
            <a:avLst>
              <a:gd name="adj" fmla="val 3903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F21E1217-0133-D9F4-7723-58D7954B72EC}"/>
              </a:ext>
            </a:extLst>
          </p:cNvPr>
          <p:cNvSpPr/>
          <p:nvPr/>
        </p:nvSpPr>
        <p:spPr>
          <a:xfrm>
            <a:off x="331198" y="2935016"/>
            <a:ext cx="5954794" cy="178695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577EF62-05F6-EC79-4C2A-D45575FB1392}"/>
              </a:ext>
            </a:extLst>
          </p:cNvPr>
          <p:cNvSpPr txBox="1"/>
          <p:nvPr/>
        </p:nvSpPr>
        <p:spPr>
          <a:xfrm>
            <a:off x="415131" y="2988899"/>
            <a:ext cx="58607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Selective Security*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Messages queries do not depend on function queries.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*Actually called semi-adaptive security.</a:t>
            </a:r>
          </a:p>
        </p:txBody>
      </p:sp>
    </p:spTree>
    <p:extLst>
      <p:ext uri="{BB962C8B-B14F-4D97-AF65-F5344CB8AC3E}">
        <p14:creationId xmlns:p14="http://schemas.microsoft.com/office/powerpoint/2010/main" val="11335347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994ED442-631E-A811-2231-3E402204C4CB}"/>
              </a:ext>
            </a:extLst>
          </p:cNvPr>
          <p:cNvSpPr txBox="1"/>
          <p:nvPr/>
        </p:nvSpPr>
        <p:spPr>
          <a:xfrm>
            <a:off x="436022" y="4930165"/>
            <a:ext cx="55175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Function-Selective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Function queries do not depend on message queries.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298759" y="1783469"/>
            <a:ext cx="1989297" cy="3074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28" y="455733"/>
            <a:ext cx="5514979" cy="1162484"/>
          </a:xfrm>
        </p:spPr>
        <p:txBody>
          <a:bodyPr>
            <a:normAutofit/>
          </a:bodyPr>
          <a:lstStyle/>
          <a:p>
            <a:r>
              <a:rPr lang="en-US" dirty="0"/>
              <a:t>Notions of Security</a:t>
            </a:r>
            <a:endParaRPr lang="en-US" sz="3600" dirty="0"/>
          </a:p>
        </p:txBody>
      </p:sp>
      <p:sp>
        <p:nvSpPr>
          <p:cNvPr id="71" name="Rounded Rectangle 70"/>
          <p:cNvSpPr/>
          <p:nvPr/>
        </p:nvSpPr>
        <p:spPr>
          <a:xfrm>
            <a:off x="8374154" y="3323524"/>
            <a:ext cx="1831491" cy="1398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8383229" y="1885274"/>
            <a:ext cx="1831491" cy="12667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6592877" y="657225"/>
            <a:ext cx="1587398" cy="56566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0362756" y="657225"/>
            <a:ext cx="1497794" cy="5656697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3" name="Picture 2" descr="Clipart awesome demon image - Clipartix">
            <a:extLst>
              <a:ext uri="{FF2B5EF4-FFF2-40B4-BE49-F238E27FC236}">
                <a16:creationId xmlns:a16="http://schemas.microsoft.com/office/drawing/2014/main" id="{A4820F5D-62D3-4B13-AD55-9046D366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39" y="1370350"/>
            <a:ext cx="1046282" cy="978635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81BDFEC9-665C-4F97-99F9-B499FAF8CCE6}"/>
              </a:ext>
            </a:extLst>
          </p:cNvPr>
          <p:cNvGrpSpPr/>
          <p:nvPr/>
        </p:nvGrpSpPr>
        <p:grpSpPr>
          <a:xfrm>
            <a:off x="8841068" y="2477061"/>
            <a:ext cx="928545" cy="512966"/>
            <a:chOff x="4918387" y="4730194"/>
            <a:chExt cx="1322967" cy="730861"/>
          </a:xfrm>
        </p:grpSpPr>
        <p:sp>
          <p:nvSpPr>
            <p:cNvPr id="95" name="Rectangle: Rounded Corners 74">
              <a:extLst>
                <a:ext uri="{FF2B5EF4-FFF2-40B4-BE49-F238E27FC236}">
                  <a16:creationId xmlns:a16="http://schemas.microsoft.com/office/drawing/2014/main" id="{ED3A2B5D-A8C7-42F8-8614-F83A02BBA3A5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BDD278F-C927-444C-8DB4-1F4E2E1FFA83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613877"/>
              <a:chOff x="2623290" y="4549553"/>
              <a:chExt cx="1347818" cy="682684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8DCFA44-0347-4238-BA6E-9A9987F10CB0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123EF6E4-CC46-4CB4-969F-1F129A623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17A71BF1-7F77-434B-8EF2-EDB6C20C5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15D7529-0228-420C-90F0-9ABE67C13B24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3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</a:t>
                </a:r>
                <a:r>
                  <a:rPr lang="en-US" sz="1600" baseline="-25000" dirty="0"/>
                  <a:t>j</a:t>
                </a:r>
                <a:endParaRPr lang="en-US" sz="1600" dirty="0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9122469" y="1904859"/>
            <a:ext cx="47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j</a:t>
            </a:r>
            <a:endParaRPr lang="en-US" dirty="0"/>
          </a:p>
        </p:txBody>
      </p:sp>
      <p:sp>
        <p:nvSpPr>
          <p:cNvPr id="102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9005645" y="4060674"/>
            <a:ext cx="676019" cy="4055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</a:rPr>
              <a:t>i</a:t>
            </a:r>
            <a:r>
              <a:rPr lang="en-US" sz="2000" baseline="30000" dirty="0">
                <a:solidFill>
                  <a:schemeClr val="tx1"/>
                </a:solidFill>
              </a:rPr>
              <a:t>(b)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93318" y="2908173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 rot="10800000">
            <a:off x="8187080" y="2227154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8785281" y="3380801"/>
            <a:ext cx="162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i</a:t>
            </a:r>
            <a:r>
              <a:rPr lang="en-US" baseline="30000" dirty="0"/>
              <a:t>(0)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baseline="30000" dirty="0"/>
              <a:t>(1)</a:t>
            </a:r>
            <a:r>
              <a:rPr lang="en-US" dirty="0"/>
              <a:t>)</a:t>
            </a:r>
          </a:p>
        </p:txBody>
      </p:sp>
      <p:sp>
        <p:nvSpPr>
          <p:cNvPr id="122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88269" y="4463723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 rot="10800000">
            <a:off x="8195157" y="3666881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6621848" y="2878382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415817" y="2881327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Adversary</a:t>
            </a:r>
          </a:p>
        </p:txBody>
      </p:sp>
      <p:sp>
        <p:nvSpPr>
          <p:cNvPr id="133" name="Curved Up Arrow 132"/>
          <p:cNvSpPr/>
          <p:nvPr/>
        </p:nvSpPr>
        <p:spPr>
          <a:xfrm>
            <a:off x="9818501" y="3308089"/>
            <a:ext cx="531538" cy="14916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Curved Up Arrow 134"/>
          <p:cNvSpPr/>
          <p:nvPr/>
        </p:nvSpPr>
        <p:spPr>
          <a:xfrm rot="10800000">
            <a:off x="9749457" y="1779667"/>
            <a:ext cx="531538" cy="14916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8779958" y="3778706"/>
            <a:ext cx="458097" cy="56679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434908" y="1403999"/>
            <a:ext cx="56691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Ideal:</a:t>
            </a:r>
            <a:r>
              <a:rPr lang="en-US" sz="2800" dirty="0"/>
              <a:t> </a:t>
            </a:r>
            <a:r>
              <a:rPr lang="en-US" sz="2800" b="1" dirty="0"/>
              <a:t>Adaptive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freely intersperse message and function queries.</a:t>
            </a:r>
          </a:p>
          <a:p>
            <a:endParaRPr lang="en-US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DF77AD-A2BC-D77F-E34E-D65E03EE62FB}"/>
              </a:ext>
            </a:extLst>
          </p:cNvPr>
          <p:cNvSpPr/>
          <p:nvPr/>
        </p:nvSpPr>
        <p:spPr>
          <a:xfrm>
            <a:off x="9048460" y="3100578"/>
            <a:ext cx="479596" cy="3004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</a:t>
            </a:r>
          </a:p>
        </p:txBody>
      </p:sp>
      <p:sp>
        <p:nvSpPr>
          <p:cNvPr id="5" name="Rounded Rectangle 72">
            <a:extLst>
              <a:ext uri="{FF2B5EF4-FFF2-40B4-BE49-F238E27FC236}">
                <a16:creationId xmlns:a16="http://schemas.microsoft.com/office/drawing/2014/main" id="{810990B4-6933-AB25-0457-8316451F7154}"/>
              </a:ext>
            </a:extLst>
          </p:cNvPr>
          <p:cNvSpPr/>
          <p:nvPr/>
        </p:nvSpPr>
        <p:spPr>
          <a:xfrm>
            <a:off x="8376423" y="734236"/>
            <a:ext cx="1831491" cy="970729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24">
            <a:extLst>
              <a:ext uri="{FF2B5EF4-FFF2-40B4-BE49-F238E27FC236}">
                <a16:creationId xmlns:a16="http://schemas.microsoft.com/office/drawing/2014/main" id="{BBD9A1B3-8A85-212D-FF3D-26A65B348985}"/>
              </a:ext>
            </a:extLst>
          </p:cNvPr>
          <p:cNvSpPr/>
          <p:nvPr/>
        </p:nvSpPr>
        <p:spPr>
          <a:xfrm>
            <a:off x="8191333" y="1474810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4C36-8DE7-800F-E968-F9C443BE8023}"/>
              </a:ext>
            </a:extLst>
          </p:cNvPr>
          <p:cNvGrpSpPr/>
          <p:nvPr/>
        </p:nvGrpSpPr>
        <p:grpSpPr>
          <a:xfrm>
            <a:off x="8940395" y="772527"/>
            <a:ext cx="752481" cy="708104"/>
            <a:chOff x="4337165" y="4563387"/>
            <a:chExt cx="1450465" cy="1364925"/>
          </a:xfrm>
        </p:grpSpPr>
        <p:sp>
          <p:nvSpPr>
            <p:cNvPr id="8" name="Rectangle: Rounded Corners 45">
              <a:extLst>
                <a:ext uri="{FF2B5EF4-FFF2-40B4-BE49-F238E27FC236}">
                  <a16:creationId xmlns:a16="http://schemas.microsoft.com/office/drawing/2014/main" id="{4EE8D4E4-11B8-05FE-51BB-E81486D89B99}"/>
                </a:ext>
              </a:extLst>
            </p:cNvPr>
            <p:cNvSpPr/>
            <p:nvPr/>
          </p:nvSpPr>
          <p:spPr>
            <a:xfrm>
              <a:off x="4618027" y="4684110"/>
              <a:ext cx="863016" cy="1244202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442CC5-49D0-F6FC-FA44-4D63B084A4E3}"/>
                </a:ext>
              </a:extLst>
            </p:cNvPr>
            <p:cNvGrpSpPr/>
            <p:nvPr/>
          </p:nvGrpSpPr>
          <p:grpSpPr>
            <a:xfrm>
              <a:off x="4337165" y="4563387"/>
              <a:ext cx="1450465" cy="1296073"/>
              <a:chOff x="4337165" y="4563387"/>
              <a:chExt cx="1450465" cy="129607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30418F0-41A7-4F52-3131-D3511A556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4591878" y="5037365"/>
                <a:ext cx="822095" cy="822095"/>
              </a:xfrm>
              <a:prstGeom prst="rect">
                <a:avLst/>
              </a:prstGeom>
            </p:spPr>
          </p:pic>
          <p:sp>
            <p:nvSpPr>
              <p:cNvPr id="11" name="Authority">
                <a:extLst>
                  <a:ext uri="{FF2B5EF4-FFF2-40B4-BE49-F238E27FC236}">
                    <a16:creationId xmlns:a16="http://schemas.microsoft.com/office/drawing/2014/main" id="{EBDBFCD5-985A-B091-D88F-4D675D24C924}"/>
                  </a:ext>
                </a:extLst>
              </p:cNvPr>
              <p:cNvSpPr txBox="1"/>
              <p:nvPr/>
            </p:nvSpPr>
            <p:spPr>
              <a:xfrm>
                <a:off x="4337165" y="4563387"/>
                <a:ext cx="1450465" cy="6136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MPK</a:t>
                </a:r>
                <a:endParaRPr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12" name="Arrow: Down 25">
            <a:extLst>
              <a:ext uri="{FF2B5EF4-FFF2-40B4-BE49-F238E27FC236}">
                <a16:creationId xmlns:a16="http://schemas.microsoft.com/office/drawing/2014/main" id="{D7263A89-6760-73CA-7C89-B3CAEAF31F4A}"/>
              </a:ext>
            </a:extLst>
          </p:cNvPr>
          <p:cNvSpPr/>
          <p:nvPr/>
        </p:nvSpPr>
        <p:spPr>
          <a:xfrm>
            <a:off x="11003020" y="6314545"/>
            <a:ext cx="217265" cy="265547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4CBCA9-CD44-3A09-00E3-6B089932AAD7}"/>
              </a:ext>
            </a:extLst>
          </p:cNvPr>
          <p:cNvSpPr txBox="1"/>
          <p:nvPr/>
        </p:nvSpPr>
        <p:spPr>
          <a:xfrm>
            <a:off x="10435218" y="6500516"/>
            <a:ext cx="138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Guess for b</a:t>
            </a:r>
          </a:p>
        </p:txBody>
      </p:sp>
      <p:sp>
        <p:nvSpPr>
          <p:cNvPr id="4" name="Rounded Rectangle 70">
            <a:extLst>
              <a:ext uri="{FF2B5EF4-FFF2-40B4-BE49-F238E27FC236}">
                <a16:creationId xmlns:a16="http://schemas.microsoft.com/office/drawing/2014/main" id="{B845B4A9-3881-0BC0-4AF5-835676DB61FD}"/>
              </a:ext>
            </a:extLst>
          </p:cNvPr>
          <p:cNvSpPr/>
          <p:nvPr/>
        </p:nvSpPr>
        <p:spPr>
          <a:xfrm>
            <a:off x="8366160" y="4930165"/>
            <a:ext cx="1831491" cy="13456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63">
            <a:extLst>
              <a:ext uri="{FF2B5EF4-FFF2-40B4-BE49-F238E27FC236}">
                <a16:creationId xmlns:a16="http://schemas.microsoft.com/office/drawing/2014/main" id="{2E630E27-552C-461B-1F03-0619062D2F82}"/>
              </a:ext>
            </a:extLst>
          </p:cNvPr>
          <p:cNvSpPr/>
          <p:nvPr/>
        </p:nvSpPr>
        <p:spPr>
          <a:xfrm>
            <a:off x="8997651" y="5643061"/>
            <a:ext cx="676019" cy="4055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</a:rPr>
              <a:t>i</a:t>
            </a:r>
            <a:r>
              <a:rPr lang="en-US" sz="2000" baseline="30000" dirty="0">
                <a:solidFill>
                  <a:schemeClr val="tx1"/>
                </a:solidFill>
              </a:rPr>
              <a:t>(b)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29DFD4-E235-A9B8-2BD6-11E008B99551}"/>
              </a:ext>
            </a:extLst>
          </p:cNvPr>
          <p:cNvSpPr txBox="1"/>
          <p:nvPr/>
        </p:nvSpPr>
        <p:spPr>
          <a:xfrm>
            <a:off x="8777287" y="4963188"/>
            <a:ext cx="162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i</a:t>
            </a:r>
            <a:r>
              <a:rPr lang="en-US" baseline="30000" dirty="0"/>
              <a:t>(0)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baseline="30000" dirty="0"/>
              <a:t>(1)</a:t>
            </a:r>
            <a:r>
              <a:rPr lang="en-US" dirty="0"/>
              <a:t>)</a:t>
            </a:r>
          </a:p>
        </p:txBody>
      </p:sp>
      <p:sp>
        <p:nvSpPr>
          <p:cNvPr id="16" name="Arrow: Right 24">
            <a:extLst>
              <a:ext uri="{FF2B5EF4-FFF2-40B4-BE49-F238E27FC236}">
                <a16:creationId xmlns:a16="http://schemas.microsoft.com/office/drawing/2014/main" id="{8F032342-1302-1D7D-3EE0-D305CDCB6779}"/>
              </a:ext>
            </a:extLst>
          </p:cNvPr>
          <p:cNvSpPr/>
          <p:nvPr/>
        </p:nvSpPr>
        <p:spPr>
          <a:xfrm>
            <a:off x="8180275" y="6046110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24">
            <a:extLst>
              <a:ext uri="{FF2B5EF4-FFF2-40B4-BE49-F238E27FC236}">
                <a16:creationId xmlns:a16="http://schemas.microsoft.com/office/drawing/2014/main" id="{1E76BE9C-FA32-C04C-8D0F-B8B3CDA6D82E}"/>
              </a:ext>
            </a:extLst>
          </p:cNvPr>
          <p:cNvSpPr/>
          <p:nvPr/>
        </p:nvSpPr>
        <p:spPr>
          <a:xfrm rot="10800000">
            <a:off x="8187163" y="5249268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6FFB71-6E2A-4041-FC1A-4CE5E99E4C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8771964" y="5361093"/>
            <a:ext cx="458097" cy="566790"/>
          </a:xfrm>
          <a:prstGeom prst="rect">
            <a:avLst/>
          </a:prstGeom>
        </p:spPr>
      </p:pic>
      <p:sp>
        <p:nvSpPr>
          <p:cNvPr id="20" name="Cross 19">
            <a:extLst>
              <a:ext uri="{FF2B5EF4-FFF2-40B4-BE49-F238E27FC236}">
                <a16:creationId xmlns:a16="http://schemas.microsoft.com/office/drawing/2014/main" id="{B06D2143-6BBE-3B21-7D37-38CC9E4CAD60}"/>
              </a:ext>
            </a:extLst>
          </p:cNvPr>
          <p:cNvSpPr/>
          <p:nvPr/>
        </p:nvSpPr>
        <p:spPr>
          <a:xfrm rot="2689650">
            <a:off x="8441840" y="3142638"/>
            <a:ext cx="1803627" cy="1752538"/>
          </a:xfrm>
          <a:prstGeom prst="plus">
            <a:avLst>
              <a:gd name="adj" fmla="val 3903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rved Up Arrow 52">
            <a:extLst>
              <a:ext uri="{FF2B5EF4-FFF2-40B4-BE49-F238E27FC236}">
                <a16:creationId xmlns:a16="http://schemas.microsoft.com/office/drawing/2014/main" id="{E7C5BC14-FF15-E5A7-4E1F-EC53DC99CDCC}"/>
              </a:ext>
            </a:extLst>
          </p:cNvPr>
          <p:cNvSpPr/>
          <p:nvPr/>
        </p:nvSpPr>
        <p:spPr>
          <a:xfrm>
            <a:off x="9865421" y="5614226"/>
            <a:ext cx="476395" cy="59157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53">
            <a:extLst>
              <a:ext uri="{FF2B5EF4-FFF2-40B4-BE49-F238E27FC236}">
                <a16:creationId xmlns:a16="http://schemas.microsoft.com/office/drawing/2014/main" id="{29DA5F6A-3CA1-3858-B473-C4CB6B19F6AC}"/>
              </a:ext>
            </a:extLst>
          </p:cNvPr>
          <p:cNvSpPr/>
          <p:nvPr/>
        </p:nvSpPr>
        <p:spPr>
          <a:xfrm rot="10800000">
            <a:off x="9821076" y="4961037"/>
            <a:ext cx="476395" cy="59157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F9EBBF-7124-3456-63C8-6832017C43B5}"/>
              </a:ext>
            </a:extLst>
          </p:cNvPr>
          <p:cNvSpPr txBox="1"/>
          <p:nvPr/>
        </p:nvSpPr>
        <p:spPr>
          <a:xfrm>
            <a:off x="7049685" y="119828"/>
            <a:ext cx="453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Function-Selective Security</a:t>
            </a:r>
          </a:p>
          <a:p>
            <a:pPr algn="ctr"/>
            <a:endParaRPr lang="en-US" sz="2800" dirty="0"/>
          </a:p>
        </p:txBody>
      </p:sp>
      <p:sp>
        <p:nvSpPr>
          <p:cNvPr id="29" name="Rounded Rectangle 50">
            <a:extLst>
              <a:ext uri="{FF2B5EF4-FFF2-40B4-BE49-F238E27FC236}">
                <a16:creationId xmlns:a16="http://schemas.microsoft.com/office/drawing/2014/main" id="{9EEF3196-5B79-79C9-C575-FD700EB5588F}"/>
              </a:ext>
            </a:extLst>
          </p:cNvPr>
          <p:cNvSpPr/>
          <p:nvPr/>
        </p:nvSpPr>
        <p:spPr>
          <a:xfrm>
            <a:off x="339325" y="4985150"/>
            <a:ext cx="5318334" cy="12340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ight Arrow 54">
            <a:extLst>
              <a:ext uri="{FF2B5EF4-FFF2-40B4-BE49-F238E27FC236}">
                <a16:creationId xmlns:a16="http://schemas.microsoft.com/office/drawing/2014/main" id="{7D235BDD-C8A5-60C1-5F8A-5EDE9DA2B4C0}"/>
              </a:ext>
            </a:extLst>
          </p:cNvPr>
          <p:cNvSpPr/>
          <p:nvPr/>
        </p:nvSpPr>
        <p:spPr>
          <a:xfrm rot="9643024">
            <a:off x="5551207" y="5019660"/>
            <a:ext cx="418030" cy="43319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55">
            <a:extLst>
              <a:ext uri="{FF2B5EF4-FFF2-40B4-BE49-F238E27FC236}">
                <a16:creationId xmlns:a16="http://schemas.microsoft.com/office/drawing/2014/main" id="{25BC441A-E4E6-DA83-47DC-4C9EA80BA504}"/>
              </a:ext>
            </a:extLst>
          </p:cNvPr>
          <p:cNvSpPr/>
          <p:nvPr/>
        </p:nvSpPr>
        <p:spPr>
          <a:xfrm>
            <a:off x="5914265" y="4615552"/>
            <a:ext cx="1772351" cy="10325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Our Scheme!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577EF62-05F6-EC79-4C2A-D45575FB1392}"/>
              </a:ext>
            </a:extLst>
          </p:cNvPr>
          <p:cNvSpPr txBox="1"/>
          <p:nvPr/>
        </p:nvSpPr>
        <p:spPr>
          <a:xfrm>
            <a:off x="415131" y="2988899"/>
            <a:ext cx="58607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Selective Security*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Messages queries do not depend on function queries.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*Actually called semi-adaptive security.</a:t>
            </a:r>
          </a:p>
        </p:txBody>
      </p:sp>
    </p:spTree>
    <p:extLst>
      <p:ext uri="{BB962C8B-B14F-4D97-AF65-F5344CB8AC3E}">
        <p14:creationId xmlns:p14="http://schemas.microsoft.com/office/powerpoint/2010/main" val="10085888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98759" y="1783469"/>
            <a:ext cx="1989297" cy="3074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itle 5">
            <a:extLst>
              <a:ext uri="{FF2B5EF4-FFF2-40B4-BE49-F238E27FC236}">
                <a16:creationId xmlns:a16="http://schemas.microsoft.com/office/drawing/2014/main" id="{DDABD039-281C-4D3D-9B12-C4C24951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28" y="455733"/>
            <a:ext cx="5514979" cy="1162484"/>
          </a:xfrm>
        </p:spPr>
        <p:txBody>
          <a:bodyPr>
            <a:normAutofit/>
          </a:bodyPr>
          <a:lstStyle/>
          <a:p>
            <a:r>
              <a:rPr lang="en-US" dirty="0"/>
              <a:t>Notions of Security</a:t>
            </a:r>
            <a:endParaRPr lang="en-US" sz="3600" dirty="0"/>
          </a:p>
        </p:txBody>
      </p:sp>
      <p:sp>
        <p:nvSpPr>
          <p:cNvPr id="71" name="Rounded Rectangle 70"/>
          <p:cNvSpPr/>
          <p:nvPr/>
        </p:nvSpPr>
        <p:spPr>
          <a:xfrm>
            <a:off x="8374154" y="3323524"/>
            <a:ext cx="1831491" cy="1398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8383229" y="1885274"/>
            <a:ext cx="1831491" cy="12667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6592877" y="657225"/>
            <a:ext cx="1587398" cy="56566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0362756" y="657225"/>
            <a:ext cx="1497794" cy="5656697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3" name="Picture 2" descr="Clipart awesome demon image - Clipartix">
            <a:extLst>
              <a:ext uri="{FF2B5EF4-FFF2-40B4-BE49-F238E27FC236}">
                <a16:creationId xmlns:a16="http://schemas.microsoft.com/office/drawing/2014/main" id="{A4820F5D-62D3-4B13-AD55-9046D366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439" y="1370350"/>
            <a:ext cx="1046282" cy="978635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81BDFEC9-665C-4F97-99F9-B499FAF8CCE6}"/>
              </a:ext>
            </a:extLst>
          </p:cNvPr>
          <p:cNvGrpSpPr/>
          <p:nvPr/>
        </p:nvGrpSpPr>
        <p:grpSpPr>
          <a:xfrm>
            <a:off x="8841068" y="2477061"/>
            <a:ext cx="928545" cy="512966"/>
            <a:chOff x="4918387" y="4730194"/>
            <a:chExt cx="1322967" cy="730861"/>
          </a:xfrm>
        </p:grpSpPr>
        <p:sp>
          <p:nvSpPr>
            <p:cNvPr id="95" name="Rectangle: Rounded Corners 74">
              <a:extLst>
                <a:ext uri="{FF2B5EF4-FFF2-40B4-BE49-F238E27FC236}">
                  <a16:creationId xmlns:a16="http://schemas.microsoft.com/office/drawing/2014/main" id="{ED3A2B5D-A8C7-42F8-8614-F83A02BBA3A5}"/>
                </a:ext>
              </a:extLst>
            </p:cNvPr>
            <p:cNvSpPr/>
            <p:nvPr/>
          </p:nvSpPr>
          <p:spPr>
            <a:xfrm>
              <a:off x="4918387" y="4730194"/>
              <a:ext cx="1322967" cy="730861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BDD278F-C927-444C-8DB4-1F4E2E1FFA83}"/>
                </a:ext>
              </a:extLst>
            </p:cNvPr>
            <p:cNvGrpSpPr/>
            <p:nvPr/>
          </p:nvGrpSpPr>
          <p:grpSpPr>
            <a:xfrm>
              <a:off x="5000885" y="4799185"/>
              <a:ext cx="1184841" cy="613877"/>
              <a:chOff x="2623290" y="4549553"/>
              <a:chExt cx="1347818" cy="682684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8DCFA44-0347-4238-BA6E-9A9987F10CB0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123EF6E4-CC46-4CB4-969F-1F129A623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17A71BF1-7F77-434B-8EF2-EDB6C20C5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15D7529-0228-420C-90F0-9ABE67C13B24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3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</a:t>
                </a:r>
                <a:r>
                  <a:rPr lang="en-US" sz="1600" baseline="-25000" dirty="0"/>
                  <a:t>j</a:t>
                </a:r>
                <a:endParaRPr lang="en-US" sz="1600" dirty="0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9122469" y="1904859"/>
            <a:ext cx="47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j</a:t>
            </a:r>
            <a:endParaRPr lang="en-US" dirty="0"/>
          </a:p>
        </p:txBody>
      </p:sp>
      <p:sp>
        <p:nvSpPr>
          <p:cNvPr id="102" name="Rectangle: Rounded Corners 63">
            <a:extLst>
              <a:ext uri="{FF2B5EF4-FFF2-40B4-BE49-F238E27FC236}">
                <a16:creationId xmlns:a16="http://schemas.microsoft.com/office/drawing/2014/main" id="{9DAF6DFA-89A6-4A9A-880B-0234488DAE2B}"/>
              </a:ext>
            </a:extLst>
          </p:cNvPr>
          <p:cNvSpPr/>
          <p:nvPr/>
        </p:nvSpPr>
        <p:spPr>
          <a:xfrm>
            <a:off x="9005645" y="4060674"/>
            <a:ext cx="676019" cy="4055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</a:rPr>
              <a:t>i</a:t>
            </a:r>
            <a:r>
              <a:rPr lang="en-US" sz="2000" baseline="30000" dirty="0">
                <a:solidFill>
                  <a:schemeClr val="tx1"/>
                </a:solidFill>
              </a:rPr>
              <a:t>(b)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93318" y="2908173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 rot="10800000">
            <a:off x="8187080" y="2227154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8785281" y="3380801"/>
            <a:ext cx="162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i</a:t>
            </a:r>
            <a:r>
              <a:rPr lang="en-US" baseline="30000" dirty="0"/>
              <a:t>(0)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baseline="30000" dirty="0"/>
              <a:t>(1)</a:t>
            </a:r>
            <a:r>
              <a:rPr lang="en-US" dirty="0"/>
              <a:t>)</a:t>
            </a:r>
          </a:p>
        </p:txBody>
      </p:sp>
      <p:sp>
        <p:nvSpPr>
          <p:cNvPr id="122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>
            <a:off x="8188269" y="4463723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row: Right 24">
            <a:extLst>
              <a:ext uri="{FF2B5EF4-FFF2-40B4-BE49-F238E27FC236}">
                <a16:creationId xmlns:a16="http://schemas.microsoft.com/office/drawing/2014/main" id="{9D120764-3700-9729-8789-625D1A7F605C}"/>
              </a:ext>
            </a:extLst>
          </p:cNvPr>
          <p:cNvSpPr/>
          <p:nvPr/>
        </p:nvSpPr>
        <p:spPr>
          <a:xfrm rot="10800000">
            <a:off x="8195157" y="3666881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6621848" y="2878382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415817" y="2881327"/>
            <a:ext cx="217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Adversary</a:t>
            </a:r>
          </a:p>
        </p:txBody>
      </p:sp>
      <p:sp>
        <p:nvSpPr>
          <p:cNvPr id="133" name="Curved Up Arrow 132"/>
          <p:cNvSpPr/>
          <p:nvPr/>
        </p:nvSpPr>
        <p:spPr>
          <a:xfrm>
            <a:off x="9818501" y="3308089"/>
            <a:ext cx="531538" cy="14916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Curved Up Arrow 134"/>
          <p:cNvSpPr/>
          <p:nvPr/>
        </p:nvSpPr>
        <p:spPr>
          <a:xfrm rot="10800000">
            <a:off x="9749457" y="1779667"/>
            <a:ext cx="531538" cy="149163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6B803AA-8C15-4C3F-9364-2E2D6E9E7B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8779958" y="3778706"/>
            <a:ext cx="458097" cy="56679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26AF81E-C696-4DCA-9529-D0B6D5A142C3}"/>
              </a:ext>
            </a:extLst>
          </p:cNvPr>
          <p:cNvSpPr txBox="1"/>
          <p:nvPr/>
        </p:nvSpPr>
        <p:spPr>
          <a:xfrm>
            <a:off x="434908" y="1403999"/>
            <a:ext cx="56691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Ideal:</a:t>
            </a:r>
            <a:r>
              <a:rPr lang="en-US" sz="2800" dirty="0"/>
              <a:t> </a:t>
            </a:r>
            <a:r>
              <a:rPr lang="en-US" sz="2800" b="1" dirty="0"/>
              <a:t>Adaptive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freely intersperse message and function queries.</a:t>
            </a:r>
          </a:p>
          <a:p>
            <a:endParaRPr lang="en-US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DF77AD-A2BC-D77F-E34E-D65E03EE62FB}"/>
              </a:ext>
            </a:extLst>
          </p:cNvPr>
          <p:cNvSpPr/>
          <p:nvPr/>
        </p:nvSpPr>
        <p:spPr>
          <a:xfrm>
            <a:off x="9048460" y="3100578"/>
            <a:ext cx="479596" cy="3004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</a:t>
            </a:r>
          </a:p>
        </p:txBody>
      </p:sp>
      <p:sp>
        <p:nvSpPr>
          <p:cNvPr id="5" name="Rounded Rectangle 72">
            <a:extLst>
              <a:ext uri="{FF2B5EF4-FFF2-40B4-BE49-F238E27FC236}">
                <a16:creationId xmlns:a16="http://schemas.microsoft.com/office/drawing/2014/main" id="{810990B4-6933-AB25-0457-8316451F7154}"/>
              </a:ext>
            </a:extLst>
          </p:cNvPr>
          <p:cNvSpPr/>
          <p:nvPr/>
        </p:nvSpPr>
        <p:spPr>
          <a:xfrm>
            <a:off x="8376423" y="734236"/>
            <a:ext cx="1831491" cy="970729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24">
            <a:extLst>
              <a:ext uri="{FF2B5EF4-FFF2-40B4-BE49-F238E27FC236}">
                <a16:creationId xmlns:a16="http://schemas.microsoft.com/office/drawing/2014/main" id="{BBD9A1B3-8A85-212D-FF3D-26A65B348985}"/>
              </a:ext>
            </a:extLst>
          </p:cNvPr>
          <p:cNvSpPr/>
          <p:nvPr/>
        </p:nvSpPr>
        <p:spPr>
          <a:xfrm>
            <a:off x="8191333" y="1474810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4C36-8DE7-800F-E968-F9C443BE8023}"/>
              </a:ext>
            </a:extLst>
          </p:cNvPr>
          <p:cNvGrpSpPr/>
          <p:nvPr/>
        </p:nvGrpSpPr>
        <p:grpSpPr>
          <a:xfrm>
            <a:off x="8940395" y="772527"/>
            <a:ext cx="752481" cy="708104"/>
            <a:chOff x="4337165" y="4563387"/>
            <a:chExt cx="1450465" cy="1364925"/>
          </a:xfrm>
        </p:grpSpPr>
        <p:sp>
          <p:nvSpPr>
            <p:cNvPr id="8" name="Rectangle: Rounded Corners 45">
              <a:extLst>
                <a:ext uri="{FF2B5EF4-FFF2-40B4-BE49-F238E27FC236}">
                  <a16:creationId xmlns:a16="http://schemas.microsoft.com/office/drawing/2014/main" id="{4EE8D4E4-11B8-05FE-51BB-E81486D89B99}"/>
                </a:ext>
              </a:extLst>
            </p:cNvPr>
            <p:cNvSpPr/>
            <p:nvPr/>
          </p:nvSpPr>
          <p:spPr>
            <a:xfrm>
              <a:off x="4618027" y="4684110"/>
              <a:ext cx="863016" cy="1244202"/>
            </a:xfrm>
            <a:prstGeom prst="roundRect">
              <a:avLst/>
            </a:prstGeom>
            <a:solidFill>
              <a:srgbClr val="FFF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442CC5-49D0-F6FC-FA44-4D63B084A4E3}"/>
                </a:ext>
              </a:extLst>
            </p:cNvPr>
            <p:cNvGrpSpPr/>
            <p:nvPr/>
          </p:nvGrpSpPr>
          <p:grpSpPr>
            <a:xfrm>
              <a:off x="4337165" y="4563387"/>
              <a:ext cx="1450465" cy="1296073"/>
              <a:chOff x="4337165" y="4563387"/>
              <a:chExt cx="1450465" cy="129607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30418F0-41A7-4F52-3131-D3511A556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4591878" y="5037365"/>
                <a:ext cx="822095" cy="822095"/>
              </a:xfrm>
              <a:prstGeom prst="rect">
                <a:avLst/>
              </a:prstGeom>
            </p:spPr>
          </p:pic>
          <p:sp>
            <p:nvSpPr>
              <p:cNvPr id="11" name="Authority">
                <a:extLst>
                  <a:ext uri="{FF2B5EF4-FFF2-40B4-BE49-F238E27FC236}">
                    <a16:creationId xmlns:a16="http://schemas.microsoft.com/office/drawing/2014/main" id="{EBDBFCD5-985A-B091-D88F-4D675D24C924}"/>
                  </a:ext>
                </a:extLst>
              </p:cNvPr>
              <p:cNvSpPr txBox="1"/>
              <p:nvPr/>
            </p:nvSpPr>
            <p:spPr>
              <a:xfrm>
                <a:off x="4337165" y="4563387"/>
                <a:ext cx="1450465" cy="6136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sz="2000" b="0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MPK</a:t>
                </a:r>
                <a:endParaRPr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12" name="Arrow: Down 25">
            <a:extLst>
              <a:ext uri="{FF2B5EF4-FFF2-40B4-BE49-F238E27FC236}">
                <a16:creationId xmlns:a16="http://schemas.microsoft.com/office/drawing/2014/main" id="{D7263A89-6760-73CA-7C89-B3CAEAF31F4A}"/>
              </a:ext>
            </a:extLst>
          </p:cNvPr>
          <p:cNvSpPr/>
          <p:nvPr/>
        </p:nvSpPr>
        <p:spPr>
          <a:xfrm>
            <a:off x="11003020" y="6314545"/>
            <a:ext cx="217265" cy="265547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4CBCA9-CD44-3A09-00E3-6B089932AAD7}"/>
              </a:ext>
            </a:extLst>
          </p:cNvPr>
          <p:cNvSpPr txBox="1"/>
          <p:nvPr/>
        </p:nvSpPr>
        <p:spPr>
          <a:xfrm>
            <a:off x="10435218" y="6500516"/>
            <a:ext cx="138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Guess for b</a:t>
            </a:r>
          </a:p>
        </p:txBody>
      </p:sp>
      <p:sp>
        <p:nvSpPr>
          <p:cNvPr id="4" name="Rounded Rectangle 70">
            <a:extLst>
              <a:ext uri="{FF2B5EF4-FFF2-40B4-BE49-F238E27FC236}">
                <a16:creationId xmlns:a16="http://schemas.microsoft.com/office/drawing/2014/main" id="{B845B4A9-3881-0BC0-4AF5-835676DB61FD}"/>
              </a:ext>
            </a:extLst>
          </p:cNvPr>
          <p:cNvSpPr/>
          <p:nvPr/>
        </p:nvSpPr>
        <p:spPr>
          <a:xfrm>
            <a:off x="8366160" y="4930165"/>
            <a:ext cx="1831491" cy="13456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63">
            <a:extLst>
              <a:ext uri="{FF2B5EF4-FFF2-40B4-BE49-F238E27FC236}">
                <a16:creationId xmlns:a16="http://schemas.microsoft.com/office/drawing/2014/main" id="{2E630E27-552C-461B-1F03-0619062D2F82}"/>
              </a:ext>
            </a:extLst>
          </p:cNvPr>
          <p:cNvSpPr/>
          <p:nvPr/>
        </p:nvSpPr>
        <p:spPr>
          <a:xfrm>
            <a:off x="8997651" y="5643061"/>
            <a:ext cx="676019" cy="4055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</a:rPr>
              <a:t>i</a:t>
            </a:r>
            <a:r>
              <a:rPr lang="en-US" sz="2000" baseline="30000" dirty="0">
                <a:solidFill>
                  <a:schemeClr val="tx1"/>
                </a:solidFill>
              </a:rPr>
              <a:t>(b)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29DFD4-E235-A9B8-2BD6-11E008B99551}"/>
              </a:ext>
            </a:extLst>
          </p:cNvPr>
          <p:cNvSpPr txBox="1"/>
          <p:nvPr/>
        </p:nvSpPr>
        <p:spPr>
          <a:xfrm>
            <a:off x="8777287" y="4963188"/>
            <a:ext cx="162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i</a:t>
            </a:r>
            <a:r>
              <a:rPr lang="en-US" baseline="30000" dirty="0"/>
              <a:t>(0)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baseline="30000" dirty="0"/>
              <a:t>(1)</a:t>
            </a:r>
            <a:r>
              <a:rPr lang="en-US" dirty="0"/>
              <a:t>)</a:t>
            </a:r>
          </a:p>
        </p:txBody>
      </p:sp>
      <p:sp>
        <p:nvSpPr>
          <p:cNvPr id="16" name="Arrow: Right 24">
            <a:extLst>
              <a:ext uri="{FF2B5EF4-FFF2-40B4-BE49-F238E27FC236}">
                <a16:creationId xmlns:a16="http://schemas.microsoft.com/office/drawing/2014/main" id="{8F032342-1302-1D7D-3EE0-D305CDCB6779}"/>
              </a:ext>
            </a:extLst>
          </p:cNvPr>
          <p:cNvSpPr/>
          <p:nvPr/>
        </p:nvSpPr>
        <p:spPr>
          <a:xfrm>
            <a:off x="8180275" y="6046110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24">
            <a:extLst>
              <a:ext uri="{FF2B5EF4-FFF2-40B4-BE49-F238E27FC236}">
                <a16:creationId xmlns:a16="http://schemas.microsoft.com/office/drawing/2014/main" id="{1E76BE9C-FA32-C04C-8D0F-B8B3CDA6D82E}"/>
              </a:ext>
            </a:extLst>
          </p:cNvPr>
          <p:cNvSpPr/>
          <p:nvPr/>
        </p:nvSpPr>
        <p:spPr>
          <a:xfrm rot="10800000">
            <a:off x="8187163" y="5249268"/>
            <a:ext cx="2171302" cy="193532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6FFB71-6E2A-4041-FC1A-4CE5E99E4C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8771964" y="5361093"/>
            <a:ext cx="458097" cy="566790"/>
          </a:xfrm>
          <a:prstGeom prst="rect">
            <a:avLst/>
          </a:prstGeom>
        </p:spPr>
      </p:pic>
      <p:sp>
        <p:nvSpPr>
          <p:cNvPr id="20" name="Cross 19">
            <a:extLst>
              <a:ext uri="{FF2B5EF4-FFF2-40B4-BE49-F238E27FC236}">
                <a16:creationId xmlns:a16="http://schemas.microsoft.com/office/drawing/2014/main" id="{B06D2143-6BBE-3B21-7D37-38CC9E4CAD60}"/>
              </a:ext>
            </a:extLst>
          </p:cNvPr>
          <p:cNvSpPr/>
          <p:nvPr/>
        </p:nvSpPr>
        <p:spPr>
          <a:xfrm rot="2689650">
            <a:off x="8441840" y="3142638"/>
            <a:ext cx="1803627" cy="1752538"/>
          </a:xfrm>
          <a:prstGeom prst="plus">
            <a:avLst>
              <a:gd name="adj" fmla="val 3903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rved Up Arrow 52">
            <a:extLst>
              <a:ext uri="{FF2B5EF4-FFF2-40B4-BE49-F238E27FC236}">
                <a16:creationId xmlns:a16="http://schemas.microsoft.com/office/drawing/2014/main" id="{E7C5BC14-FF15-E5A7-4E1F-EC53DC99CDCC}"/>
              </a:ext>
            </a:extLst>
          </p:cNvPr>
          <p:cNvSpPr/>
          <p:nvPr/>
        </p:nvSpPr>
        <p:spPr>
          <a:xfrm>
            <a:off x="9865421" y="5614226"/>
            <a:ext cx="476395" cy="59157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53">
            <a:extLst>
              <a:ext uri="{FF2B5EF4-FFF2-40B4-BE49-F238E27FC236}">
                <a16:creationId xmlns:a16="http://schemas.microsoft.com/office/drawing/2014/main" id="{29DA5F6A-3CA1-3858-B473-C4CB6B19F6AC}"/>
              </a:ext>
            </a:extLst>
          </p:cNvPr>
          <p:cNvSpPr/>
          <p:nvPr/>
        </p:nvSpPr>
        <p:spPr>
          <a:xfrm rot="10800000">
            <a:off x="9821076" y="4961037"/>
            <a:ext cx="476395" cy="59157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4ED442-631E-A811-2231-3E402204C4CB}"/>
              </a:ext>
            </a:extLst>
          </p:cNvPr>
          <p:cNvSpPr txBox="1"/>
          <p:nvPr/>
        </p:nvSpPr>
        <p:spPr>
          <a:xfrm>
            <a:off x="436022" y="4930165"/>
            <a:ext cx="55175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Function-Selective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Function queries do not depend on message queries.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F9EBBF-7124-3456-63C8-6832017C43B5}"/>
              </a:ext>
            </a:extLst>
          </p:cNvPr>
          <p:cNvSpPr txBox="1"/>
          <p:nvPr/>
        </p:nvSpPr>
        <p:spPr>
          <a:xfrm>
            <a:off x="7049685" y="119828"/>
            <a:ext cx="453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Function-Selective Security</a:t>
            </a:r>
          </a:p>
          <a:p>
            <a:pPr algn="ctr"/>
            <a:endParaRPr lang="en-US" sz="2800" dirty="0"/>
          </a:p>
        </p:txBody>
      </p:sp>
      <p:sp>
        <p:nvSpPr>
          <p:cNvPr id="18" name="Rounded Rectangle 50">
            <a:extLst>
              <a:ext uri="{FF2B5EF4-FFF2-40B4-BE49-F238E27FC236}">
                <a16:creationId xmlns:a16="http://schemas.microsoft.com/office/drawing/2014/main" id="{3390A300-EFCA-3DE5-E0C3-675F413D621C}"/>
              </a:ext>
            </a:extLst>
          </p:cNvPr>
          <p:cNvSpPr/>
          <p:nvPr/>
        </p:nvSpPr>
        <p:spPr>
          <a:xfrm>
            <a:off x="343912" y="1403324"/>
            <a:ext cx="5183922" cy="126886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ight Arrow 54">
            <a:extLst>
              <a:ext uri="{FF2B5EF4-FFF2-40B4-BE49-F238E27FC236}">
                <a16:creationId xmlns:a16="http://schemas.microsoft.com/office/drawing/2014/main" id="{39F19046-F9BE-1592-A77B-E6703E38A6DF}"/>
              </a:ext>
            </a:extLst>
          </p:cNvPr>
          <p:cNvSpPr/>
          <p:nvPr/>
        </p:nvSpPr>
        <p:spPr>
          <a:xfrm rot="9643024">
            <a:off x="5325341" y="1308353"/>
            <a:ext cx="418030" cy="43319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55">
            <a:extLst>
              <a:ext uri="{FF2B5EF4-FFF2-40B4-BE49-F238E27FC236}">
                <a16:creationId xmlns:a16="http://schemas.microsoft.com/office/drawing/2014/main" id="{EE3CAF33-29D6-BAFB-A818-36F1A5F24E05}"/>
              </a:ext>
            </a:extLst>
          </p:cNvPr>
          <p:cNvSpPr/>
          <p:nvPr/>
        </p:nvSpPr>
        <p:spPr>
          <a:xfrm>
            <a:off x="5649651" y="764716"/>
            <a:ext cx="2561751" cy="9148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Important Open Problem!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77EF62-05F6-EC79-4C2A-D45575FB1392}"/>
              </a:ext>
            </a:extLst>
          </p:cNvPr>
          <p:cNvSpPr txBox="1"/>
          <p:nvPr/>
        </p:nvSpPr>
        <p:spPr>
          <a:xfrm>
            <a:off x="415131" y="2988899"/>
            <a:ext cx="58607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Selective Security*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Messages queries do not depend on function queries.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*Actually called semi-adaptive security.</a:t>
            </a:r>
          </a:p>
        </p:txBody>
      </p:sp>
    </p:spTree>
    <p:extLst>
      <p:ext uri="{BB962C8B-B14F-4D97-AF65-F5344CB8AC3E}">
        <p14:creationId xmlns:p14="http://schemas.microsoft.com/office/powerpoint/2010/main" val="22721689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26" name="Rectangle: Rounded Corners 8">
            <a:extLst>
              <a:ext uri="{FF2B5EF4-FFF2-40B4-BE49-F238E27FC236}">
                <a16:creationId xmlns:a16="http://schemas.microsoft.com/office/drawing/2014/main" id="{779E6F54-A7EE-4CD2-9F19-5349CD803617}"/>
              </a:ext>
            </a:extLst>
          </p:cNvPr>
          <p:cNvSpPr/>
          <p:nvPr/>
        </p:nvSpPr>
        <p:spPr>
          <a:xfrm>
            <a:off x="657544" y="1501451"/>
            <a:ext cx="10891934" cy="1897357"/>
          </a:xfrm>
          <a:prstGeom prst="roundRect">
            <a:avLst>
              <a:gd name="adj" fmla="val 4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D2D8B6A3-2BCC-4D89-8F23-DF8036C8554F}"/>
              </a:ext>
            </a:extLst>
          </p:cNvPr>
          <p:cNvSpPr/>
          <p:nvPr/>
        </p:nvSpPr>
        <p:spPr>
          <a:xfrm>
            <a:off x="657544" y="1501450"/>
            <a:ext cx="10891934" cy="6758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845711" y="1873410"/>
            <a:ext cx="10515600" cy="280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Assuming a compact FE scheme for P/Poly, </a:t>
            </a:r>
          </a:p>
          <a:p>
            <a:pPr marL="0" indent="0" algn="ctr">
              <a:buNone/>
            </a:pPr>
            <a:r>
              <a:rPr lang="en-US" dirty="0"/>
              <a:t>there exists a function-selective </a:t>
            </a:r>
            <a:r>
              <a:rPr lang="en-US" dirty="0" err="1"/>
              <a:t>sFE</a:t>
            </a:r>
            <a:r>
              <a:rPr lang="en-US" dirty="0"/>
              <a:t> scheme for P/Poly. 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8FE7E41-F150-4D6D-8E50-2CAEB34698A7}"/>
              </a:ext>
            </a:extLst>
          </p:cNvPr>
          <p:cNvSpPr txBox="1">
            <a:spLocks/>
          </p:cNvSpPr>
          <p:nvPr/>
        </p:nvSpPr>
        <p:spPr>
          <a:xfrm>
            <a:off x="4219505" y="1581709"/>
            <a:ext cx="3768012" cy="60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Main Theorem</a:t>
            </a:r>
          </a:p>
        </p:txBody>
      </p:sp>
    </p:spTree>
    <p:extLst>
      <p:ext uri="{BB962C8B-B14F-4D97-AF65-F5344CB8AC3E}">
        <p14:creationId xmlns:p14="http://schemas.microsoft.com/office/powerpoint/2010/main" val="1350390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26" name="Rectangle: Rounded Corners 8">
            <a:extLst>
              <a:ext uri="{FF2B5EF4-FFF2-40B4-BE49-F238E27FC236}">
                <a16:creationId xmlns:a16="http://schemas.microsoft.com/office/drawing/2014/main" id="{779E6F54-A7EE-4CD2-9F19-5349CD803617}"/>
              </a:ext>
            </a:extLst>
          </p:cNvPr>
          <p:cNvSpPr/>
          <p:nvPr/>
        </p:nvSpPr>
        <p:spPr>
          <a:xfrm>
            <a:off x="657544" y="1501451"/>
            <a:ext cx="10891934" cy="1897357"/>
          </a:xfrm>
          <a:prstGeom prst="roundRect">
            <a:avLst>
              <a:gd name="adj" fmla="val 4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D2D8B6A3-2BCC-4D89-8F23-DF8036C8554F}"/>
              </a:ext>
            </a:extLst>
          </p:cNvPr>
          <p:cNvSpPr/>
          <p:nvPr/>
        </p:nvSpPr>
        <p:spPr>
          <a:xfrm>
            <a:off x="657544" y="1501450"/>
            <a:ext cx="10891934" cy="6758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845711" y="1873410"/>
            <a:ext cx="10515600" cy="280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Assuming a compact FE scheme for P/Poly, </a:t>
            </a:r>
          </a:p>
          <a:p>
            <a:pPr marL="0" indent="0" algn="ctr">
              <a:buNone/>
            </a:pPr>
            <a:r>
              <a:rPr lang="en-US" dirty="0"/>
              <a:t>there exists a function-selective </a:t>
            </a:r>
            <a:r>
              <a:rPr lang="en-US" dirty="0" err="1"/>
              <a:t>sFE</a:t>
            </a:r>
            <a:r>
              <a:rPr lang="en-US" dirty="0"/>
              <a:t> scheme for P/Poly. 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8FE7E41-F150-4D6D-8E50-2CAEB34698A7}"/>
              </a:ext>
            </a:extLst>
          </p:cNvPr>
          <p:cNvSpPr txBox="1">
            <a:spLocks/>
          </p:cNvSpPr>
          <p:nvPr/>
        </p:nvSpPr>
        <p:spPr>
          <a:xfrm>
            <a:off x="4219505" y="1581709"/>
            <a:ext cx="3768012" cy="60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Main Theorem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733568" y="3915920"/>
            <a:ext cx="10515600" cy="21139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[JLS21, JLS22] show how to build sublinear FE from well-studied assumptions.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By [GS16, LM16, AJS15, BV15] this is sufficient to build a compact FE scheme for P/Poly.</a:t>
            </a:r>
          </a:p>
        </p:txBody>
      </p:sp>
    </p:spTree>
    <p:extLst>
      <p:ext uri="{BB962C8B-B14F-4D97-AF65-F5344CB8AC3E}">
        <p14:creationId xmlns:p14="http://schemas.microsoft.com/office/powerpoint/2010/main" val="27671023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26" name="Rectangle: Rounded Corners 8">
            <a:extLst>
              <a:ext uri="{FF2B5EF4-FFF2-40B4-BE49-F238E27FC236}">
                <a16:creationId xmlns:a16="http://schemas.microsoft.com/office/drawing/2014/main" id="{779E6F54-A7EE-4CD2-9F19-5349CD803617}"/>
              </a:ext>
            </a:extLst>
          </p:cNvPr>
          <p:cNvSpPr/>
          <p:nvPr/>
        </p:nvSpPr>
        <p:spPr>
          <a:xfrm>
            <a:off x="657544" y="1501451"/>
            <a:ext cx="10891934" cy="1897357"/>
          </a:xfrm>
          <a:prstGeom prst="roundRect">
            <a:avLst>
              <a:gd name="adj" fmla="val 4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D2D8B6A3-2BCC-4D89-8F23-DF8036C8554F}"/>
              </a:ext>
            </a:extLst>
          </p:cNvPr>
          <p:cNvSpPr/>
          <p:nvPr/>
        </p:nvSpPr>
        <p:spPr>
          <a:xfrm>
            <a:off x="657544" y="1501450"/>
            <a:ext cx="10891934" cy="6758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845711" y="1873410"/>
            <a:ext cx="10515600" cy="280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Assuming a compact FE scheme for P/Poly, </a:t>
            </a:r>
          </a:p>
          <a:p>
            <a:pPr marL="0" indent="0" algn="ctr">
              <a:buNone/>
            </a:pPr>
            <a:r>
              <a:rPr lang="en-US" dirty="0"/>
              <a:t>there exists a function-selective </a:t>
            </a:r>
            <a:r>
              <a:rPr lang="en-US" dirty="0" err="1"/>
              <a:t>sFE</a:t>
            </a:r>
            <a:r>
              <a:rPr lang="en-US" dirty="0"/>
              <a:t> scheme for P/Poly. 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8FE7E41-F150-4D6D-8E50-2CAEB34698A7}"/>
              </a:ext>
            </a:extLst>
          </p:cNvPr>
          <p:cNvSpPr txBox="1">
            <a:spLocks/>
          </p:cNvSpPr>
          <p:nvPr/>
        </p:nvSpPr>
        <p:spPr>
          <a:xfrm>
            <a:off x="4219505" y="1581709"/>
            <a:ext cx="3768012" cy="60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Main Theorem</a:t>
            </a:r>
          </a:p>
        </p:txBody>
      </p:sp>
      <p:sp>
        <p:nvSpPr>
          <p:cNvPr id="30" name="Rectangle: Rounded Corners 8">
            <a:extLst>
              <a:ext uri="{FF2B5EF4-FFF2-40B4-BE49-F238E27FC236}">
                <a16:creationId xmlns:a16="http://schemas.microsoft.com/office/drawing/2014/main" id="{779E6F54-A7EE-4CD2-9F19-5349CD803617}"/>
              </a:ext>
            </a:extLst>
          </p:cNvPr>
          <p:cNvSpPr/>
          <p:nvPr/>
        </p:nvSpPr>
        <p:spPr>
          <a:xfrm>
            <a:off x="657544" y="3543961"/>
            <a:ext cx="10891934" cy="3174318"/>
          </a:xfrm>
          <a:prstGeom prst="roundRect">
            <a:avLst>
              <a:gd name="adj" fmla="val 4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D2D8B6A3-2BCC-4D89-8F23-DF8036C8554F}"/>
              </a:ext>
            </a:extLst>
          </p:cNvPr>
          <p:cNvSpPr/>
          <p:nvPr/>
        </p:nvSpPr>
        <p:spPr>
          <a:xfrm>
            <a:off x="657544" y="3543960"/>
            <a:ext cx="10891934" cy="6758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733568" y="3915920"/>
            <a:ext cx="10515600" cy="2802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dirty="0"/>
              <a:t>Assuming there exist constants </a:t>
            </a:r>
            <a:r>
              <a:rPr lang="el-GR" dirty="0"/>
              <a:t>δ</a:t>
            </a:r>
            <a:r>
              <a:rPr lang="en-US" dirty="0"/>
              <a:t>, </a:t>
            </a:r>
            <a:r>
              <a:rPr lang="el-GR" dirty="0"/>
              <a:t>τ</a:t>
            </a:r>
            <a:r>
              <a:rPr lang="en-US" dirty="0"/>
              <a:t> &gt; 0 such that</a:t>
            </a:r>
          </a:p>
          <a:p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/>
              <a:t>-LPN assumption holds</a:t>
            </a:r>
          </a:p>
          <a:p>
            <a:r>
              <a:rPr lang="en-US" dirty="0"/>
              <a:t>There exists a PRG in NC</a:t>
            </a:r>
            <a:r>
              <a:rPr lang="en-US" baseline="-25000" dirty="0"/>
              <a:t>0</a:t>
            </a:r>
            <a:r>
              <a:rPr lang="en-US" dirty="0"/>
              <a:t> with a stretch of n</a:t>
            </a:r>
            <a:r>
              <a:rPr lang="en-US" baseline="30000" dirty="0"/>
              <a:t>1+</a:t>
            </a:r>
            <a:r>
              <a:rPr lang="el-GR" baseline="30000" dirty="0"/>
              <a:t>τ</a:t>
            </a:r>
            <a:r>
              <a:rPr lang="en-US" dirty="0"/>
              <a:t> where n is the length of the input</a:t>
            </a:r>
          </a:p>
          <a:p>
            <a:r>
              <a:rPr lang="en-US" dirty="0"/>
              <a:t>The DLIN assumption over prime order symmetric bilinear groups holds</a:t>
            </a:r>
          </a:p>
          <a:p>
            <a:pPr marL="0" indent="0">
              <a:buNone/>
            </a:pPr>
            <a:r>
              <a:rPr lang="en-US" dirty="0"/>
              <a:t>Then there exists a function-selective </a:t>
            </a:r>
            <a:r>
              <a:rPr lang="en-US" dirty="0" err="1"/>
              <a:t>sFE</a:t>
            </a:r>
            <a:r>
              <a:rPr lang="en-US" dirty="0"/>
              <a:t> scheme for P/Poly.  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8FE7E41-F150-4D6D-8E50-2CAEB34698A7}"/>
              </a:ext>
            </a:extLst>
          </p:cNvPr>
          <p:cNvSpPr txBox="1">
            <a:spLocks/>
          </p:cNvSpPr>
          <p:nvPr/>
        </p:nvSpPr>
        <p:spPr>
          <a:xfrm>
            <a:off x="4160236" y="3653644"/>
            <a:ext cx="3768012" cy="60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Corollary </a:t>
            </a:r>
          </a:p>
        </p:txBody>
      </p:sp>
    </p:spTree>
    <p:extLst>
      <p:ext uri="{BB962C8B-B14F-4D97-AF65-F5344CB8AC3E}">
        <p14:creationId xmlns:p14="http://schemas.microsoft.com/office/powerpoint/2010/main" val="70700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 - Example Use Case</a:t>
            </a:r>
          </a:p>
        </p:txBody>
      </p:sp>
      <p:sp>
        <p:nvSpPr>
          <p:cNvPr id="8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604508" y="2990514"/>
            <a:ext cx="4192673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Medical data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6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7617307" y="2981483"/>
            <a:ext cx="3457597" cy="21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learning algorithm for predicting cancer.</a:t>
            </a: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34" y="1611087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" y="154051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569842" y="990243"/>
            <a:ext cx="1091687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Alice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650430" y="1094399"/>
            <a:ext cx="1784562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D767871-AA57-6A33-3C83-9C713A98E1E8}"/>
              </a:ext>
            </a:extLst>
          </p:cNvPr>
          <p:cNvSpPr/>
          <p:nvPr/>
        </p:nvSpPr>
        <p:spPr>
          <a:xfrm>
            <a:off x="967619" y="3867487"/>
            <a:ext cx="3439272" cy="17605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Alice wants Bob to run the machine learning algorithm but must uphold patient privacy.</a:t>
            </a:r>
            <a:endParaRPr lang="el-GR" sz="2400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54466" y="901522"/>
            <a:ext cx="1450465" cy="1277987"/>
            <a:chOff x="6392846" y="2060954"/>
            <a:chExt cx="1450465" cy="1277987"/>
          </a:xfrm>
        </p:grpSpPr>
        <p:sp>
          <p:nvSpPr>
            <p:cNvPr id="25" name="Authority">
              <a:extLst>
                <a:ext uri="{FF2B5EF4-FFF2-40B4-BE49-F238E27FC236}">
                  <a16:creationId xmlns:a16="http://schemas.microsoft.com/office/drawing/2014/main" id="{E9E5E760-750E-496D-8FEE-668DFB90742B}"/>
                </a:ext>
              </a:extLst>
            </p:cNvPr>
            <p:cNvSpPr txBox="1"/>
            <p:nvPr/>
          </p:nvSpPr>
          <p:spPr>
            <a:xfrm>
              <a:off x="6392846" y="2060954"/>
              <a:ext cx="145046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MSK</a:t>
              </a:r>
              <a:endParaRPr sz="24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647559" y="2094739"/>
              <a:ext cx="896533" cy="1244202"/>
              <a:chOff x="6647559" y="2094739"/>
              <a:chExt cx="896533" cy="124420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9F521B6-9082-4466-AEC0-D9652A66B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6647559" y="2448837"/>
                <a:ext cx="822095" cy="822095"/>
              </a:xfrm>
              <a:prstGeom prst="rect">
                <a:avLst/>
              </a:prstGeom>
            </p:spPr>
          </p:pic>
          <p:sp>
            <p:nvSpPr>
              <p:cNvPr id="28" name="Rectangle: Rounded Corners 20">
                <a:extLst>
                  <a:ext uri="{FF2B5EF4-FFF2-40B4-BE49-F238E27FC236}">
                    <a16:creationId xmlns:a16="http://schemas.microsoft.com/office/drawing/2014/main" id="{9B9BE8B7-9D31-4A97-8C18-C78B11E463FF}"/>
                  </a:ext>
                </a:extLst>
              </p:cNvPr>
              <p:cNvSpPr/>
              <p:nvPr/>
            </p:nvSpPr>
            <p:spPr>
              <a:xfrm>
                <a:off x="6681076" y="2094739"/>
                <a:ext cx="863016" cy="1244202"/>
              </a:xfrm>
              <a:prstGeom prst="roundRect">
                <a:avLst/>
              </a:prstGeom>
              <a:solidFill>
                <a:srgbClr val="FFFF00">
                  <a:alpha val="5098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292414" y="886492"/>
            <a:ext cx="1450465" cy="1277987"/>
            <a:chOff x="6392846" y="2060954"/>
            <a:chExt cx="1450465" cy="127798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9F521B6-9082-4466-AEC0-D9652A66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03930">
              <a:off x="6647559" y="2448837"/>
              <a:ext cx="822095" cy="822095"/>
            </a:xfrm>
            <a:prstGeom prst="rect">
              <a:avLst/>
            </a:prstGeom>
          </p:spPr>
        </p:pic>
        <p:sp>
          <p:nvSpPr>
            <p:cNvPr id="39" name="Authority">
              <a:extLst>
                <a:ext uri="{FF2B5EF4-FFF2-40B4-BE49-F238E27FC236}">
                  <a16:creationId xmlns:a16="http://schemas.microsoft.com/office/drawing/2014/main" id="{E9E5E760-750E-496D-8FEE-668DFB90742B}"/>
                </a:ext>
              </a:extLst>
            </p:cNvPr>
            <p:cNvSpPr txBox="1"/>
            <p:nvPr/>
          </p:nvSpPr>
          <p:spPr>
            <a:xfrm>
              <a:off x="6392846" y="2060954"/>
              <a:ext cx="145046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MPK</a:t>
              </a:r>
              <a:endParaRPr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0" name="Rectangle: Rounded Corners 20">
              <a:extLst>
                <a:ext uri="{FF2B5EF4-FFF2-40B4-BE49-F238E27FC236}">
                  <a16:creationId xmlns:a16="http://schemas.microsoft.com/office/drawing/2014/main" id="{9B9BE8B7-9D31-4A97-8C18-C78B11E463FF}"/>
                </a:ext>
              </a:extLst>
            </p:cNvPr>
            <p:cNvSpPr/>
            <p:nvPr/>
          </p:nvSpPr>
          <p:spPr>
            <a:xfrm>
              <a:off x="6681076" y="2094739"/>
              <a:ext cx="863016" cy="1244202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FF5E0E9-B072-40F2-9D5A-1AA075F5E8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311">
            <a:off x="232912" y="1161169"/>
            <a:ext cx="1001204" cy="6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026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26" name="Rectangle: Rounded Corners 8">
            <a:extLst>
              <a:ext uri="{FF2B5EF4-FFF2-40B4-BE49-F238E27FC236}">
                <a16:creationId xmlns:a16="http://schemas.microsoft.com/office/drawing/2014/main" id="{779E6F54-A7EE-4CD2-9F19-5349CD803617}"/>
              </a:ext>
            </a:extLst>
          </p:cNvPr>
          <p:cNvSpPr/>
          <p:nvPr/>
        </p:nvSpPr>
        <p:spPr>
          <a:xfrm>
            <a:off x="657544" y="1501451"/>
            <a:ext cx="10891934" cy="1897357"/>
          </a:xfrm>
          <a:prstGeom prst="roundRect">
            <a:avLst>
              <a:gd name="adj" fmla="val 4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D2D8B6A3-2BCC-4D89-8F23-DF8036C8554F}"/>
              </a:ext>
            </a:extLst>
          </p:cNvPr>
          <p:cNvSpPr/>
          <p:nvPr/>
        </p:nvSpPr>
        <p:spPr>
          <a:xfrm>
            <a:off x="657544" y="1501450"/>
            <a:ext cx="10891934" cy="6758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845711" y="1873410"/>
            <a:ext cx="10515600" cy="280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Assuming a compact FE scheme for P/Poly, </a:t>
            </a:r>
          </a:p>
          <a:p>
            <a:pPr marL="0" indent="0" algn="ctr">
              <a:buNone/>
            </a:pPr>
            <a:r>
              <a:rPr lang="en-US" dirty="0"/>
              <a:t>there exists a function-selective </a:t>
            </a:r>
            <a:r>
              <a:rPr lang="en-US" dirty="0" err="1"/>
              <a:t>sFE</a:t>
            </a:r>
            <a:r>
              <a:rPr lang="en-US" dirty="0"/>
              <a:t> scheme for P/Poly. 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8FE7E41-F150-4D6D-8E50-2CAEB34698A7}"/>
              </a:ext>
            </a:extLst>
          </p:cNvPr>
          <p:cNvSpPr txBox="1">
            <a:spLocks/>
          </p:cNvSpPr>
          <p:nvPr/>
        </p:nvSpPr>
        <p:spPr>
          <a:xfrm>
            <a:off x="4219505" y="1581709"/>
            <a:ext cx="3768012" cy="60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Main Theorem</a:t>
            </a:r>
          </a:p>
        </p:txBody>
      </p:sp>
      <p:sp>
        <p:nvSpPr>
          <p:cNvPr id="30" name="Rectangle: Rounded Corners 8">
            <a:extLst>
              <a:ext uri="{FF2B5EF4-FFF2-40B4-BE49-F238E27FC236}">
                <a16:creationId xmlns:a16="http://schemas.microsoft.com/office/drawing/2014/main" id="{779E6F54-A7EE-4CD2-9F19-5349CD803617}"/>
              </a:ext>
            </a:extLst>
          </p:cNvPr>
          <p:cNvSpPr/>
          <p:nvPr/>
        </p:nvSpPr>
        <p:spPr>
          <a:xfrm>
            <a:off x="657544" y="3543961"/>
            <a:ext cx="10891934" cy="3174318"/>
          </a:xfrm>
          <a:prstGeom prst="roundRect">
            <a:avLst>
              <a:gd name="adj" fmla="val 4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D2D8B6A3-2BCC-4D89-8F23-DF8036C8554F}"/>
              </a:ext>
            </a:extLst>
          </p:cNvPr>
          <p:cNvSpPr/>
          <p:nvPr/>
        </p:nvSpPr>
        <p:spPr>
          <a:xfrm>
            <a:off x="657544" y="3543960"/>
            <a:ext cx="10891934" cy="6758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733568" y="3915920"/>
            <a:ext cx="10515600" cy="2802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dirty="0"/>
              <a:t>Assuming there exist constants </a:t>
            </a:r>
            <a:r>
              <a:rPr lang="el-GR" dirty="0"/>
              <a:t>δ</a:t>
            </a:r>
            <a:r>
              <a:rPr lang="en-US" dirty="0"/>
              <a:t>, </a:t>
            </a:r>
            <a:r>
              <a:rPr lang="el-GR" dirty="0"/>
              <a:t>τ</a:t>
            </a:r>
            <a:r>
              <a:rPr lang="en-US" dirty="0"/>
              <a:t> &gt; 0 such that</a:t>
            </a:r>
          </a:p>
          <a:p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/>
              <a:t>-LPN assumption holds</a:t>
            </a:r>
          </a:p>
          <a:p>
            <a:r>
              <a:rPr lang="en-US" dirty="0"/>
              <a:t>There exists a PRG in NC</a:t>
            </a:r>
            <a:r>
              <a:rPr lang="en-US" baseline="-25000" dirty="0"/>
              <a:t>0</a:t>
            </a:r>
            <a:r>
              <a:rPr lang="en-US" dirty="0"/>
              <a:t> with a stretch of n</a:t>
            </a:r>
            <a:r>
              <a:rPr lang="en-US" baseline="30000" dirty="0"/>
              <a:t>1+</a:t>
            </a:r>
            <a:r>
              <a:rPr lang="el-GR" baseline="30000" dirty="0"/>
              <a:t>τ</a:t>
            </a:r>
            <a:r>
              <a:rPr lang="en-US" dirty="0"/>
              <a:t> where n is the length of the input</a:t>
            </a:r>
          </a:p>
          <a:p>
            <a:r>
              <a:rPr lang="en-US" dirty="0"/>
              <a:t>The DLIN assumption over prime order symmetric bilinear groups holds</a:t>
            </a:r>
          </a:p>
          <a:p>
            <a:pPr marL="0" indent="0">
              <a:buNone/>
            </a:pPr>
            <a:r>
              <a:rPr lang="en-US" dirty="0"/>
              <a:t>Then there exists a function-selective </a:t>
            </a:r>
            <a:r>
              <a:rPr lang="en-US" dirty="0" err="1"/>
              <a:t>sFE</a:t>
            </a:r>
            <a:r>
              <a:rPr lang="en-US" dirty="0"/>
              <a:t> scheme for P/Poly.  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8FE7E41-F150-4D6D-8E50-2CAEB34698A7}"/>
              </a:ext>
            </a:extLst>
          </p:cNvPr>
          <p:cNvSpPr txBox="1">
            <a:spLocks/>
          </p:cNvSpPr>
          <p:nvPr/>
        </p:nvSpPr>
        <p:spPr>
          <a:xfrm>
            <a:off x="4160236" y="3653644"/>
            <a:ext cx="3768012" cy="60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Corollary </a:t>
            </a: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2EE43052-5AF3-AA3D-71FB-CC88965B3F3C}"/>
              </a:ext>
            </a:extLst>
          </p:cNvPr>
          <p:cNvSpPr/>
          <p:nvPr/>
        </p:nvSpPr>
        <p:spPr>
          <a:xfrm>
            <a:off x="1433682" y="4138346"/>
            <a:ext cx="9339657" cy="22190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Why don’t you just use </a:t>
            </a:r>
            <a:r>
              <a:rPr lang="en-US" sz="3200" b="1" dirty="0" err="1">
                <a:solidFill>
                  <a:schemeClr val="tx1"/>
                </a:solidFill>
              </a:rPr>
              <a:t>iO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Explosion 2 11"/>
          <p:cNvSpPr/>
          <p:nvPr/>
        </p:nvSpPr>
        <p:spPr>
          <a:xfrm rot="756522">
            <a:off x="4839847" y="3200809"/>
            <a:ext cx="2282072" cy="1243836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1466736">
            <a:off x="5168838" y="3540888"/>
            <a:ext cx="1482341" cy="568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But Wait!</a:t>
            </a:r>
          </a:p>
        </p:txBody>
      </p:sp>
    </p:spTree>
    <p:extLst>
      <p:ext uri="{BB962C8B-B14F-4D97-AF65-F5344CB8AC3E}">
        <p14:creationId xmlns:p14="http://schemas.microsoft.com/office/powerpoint/2010/main" val="38938119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26" name="Rectangle: Rounded Corners 8">
            <a:extLst>
              <a:ext uri="{FF2B5EF4-FFF2-40B4-BE49-F238E27FC236}">
                <a16:creationId xmlns:a16="http://schemas.microsoft.com/office/drawing/2014/main" id="{779E6F54-A7EE-4CD2-9F19-5349CD803617}"/>
              </a:ext>
            </a:extLst>
          </p:cNvPr>
          <p:cNvSpPr/>
          <p:nvPr/>
        </p:nvSpPr>
        <p:spPr>
          <a:xfrm>
            <a:off x="657544" y="1501451"/>
            <a:ext cx="10891934" cy="1897357"/>
          </a:xfrm>
          <a:prstGeom prst="roundRect">
            <a:avLst>
              <a:gd name="adj" fmla="val 4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D2D8B6A3-2BCC-4D89-8F23-DF8036C8554F}"/>
              </a:ext>
            </a:extLst>
          </p:cNvPr>
          <p:cNvSpPr/>
          <p:nvPr/>
        </p:nvSpPr>
        <p:spPr>
          <a:xfrm>
            <a:off x="657544" y="1501450"/>
            <a:ext cx="10891934" cy="6758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845711" y="1873410"/>
            <a:ext cx="10515600" cy="280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Assuming a compact FE scheme for P/Poly, </a:t>
            </a:r>
          </a:p>
          <a:p>
            <a:pPr marL="0" indent="0" algn="ctr">
              <a:buNone/>
            </a:pPr>
            <a:r>
              <a:rPr lang="en-US" dirty="0"/>
              <a:t>there exists a function-selective </a:t>
            </a:r>
            <a:r>
              <a:rPr lang="en-US" dirty="0" err="1"/>
              <a:t>sFE</a:t>
            </a:r>
            <a:r>
              <a:rPr lang="en-US" dirty="0"/>
              <a:t> scheme for P/Poly. 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8FE7E41-F150-4D6D-8E50-2CAEB34698A7}"/>
              </a:ext>
            </a:extLst>
          </p:cNvPr>
          <p:cNvSpPr txBox="1">
            <a:spLocks/>
          </p:cNvSpPr>
          <p:nvPr/>
        </p:nvSpPr>
        <p:spPr>
          <a:xfrm>
            <a:off x="4219505" y="1581709"/>
            <a:ext cx="3768012" cy="60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Main Theorem</a:t>
            </a:r>
          </a:p>
        </p:txBody>
      </p:sp>
      <p:sp>
        <p:nvSpPr>
          <p:cNvPr id="30" name="Rectangle: Rounded Corners 8">
            <a:extLst>
              <a:ext uri="{FF2B5EF4-FFF2-40B4-BE49-F238E27FC236}">
                <a16:creationId xmlns:a16="http://schemas.microsoft.com/office/drawing/2014/main" id="{779E6F54-A7EE-4CD2-9F19-5349CD803617}"/>
              </a:ext>
            </a:extLst>
          </p:cNvPr>
          <p:cNvSpPr/>
          <p:nvPr/>
        </p:nvSpPr>
        <p:spPr>
          <a:xfrm>
            <a:off x="657544" y="3543961"/>
            <a:ext cx="10891934" cy="3174318"/>
          </a:xfrm>
          <a:prstGeom prst="roundRect">
            <a:avLst>
              <a:gd name="adj" fmla="val 4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D2D8B6A3-2BCC-4D89-8F23-DF8036C8554F}"/>
              </a:ext>
            </a:extLst>
          </p:cNvPr>
          <p:cNvSpPr/>
          <p:nvPr/>
        </p:nvSpPr>
        <p:spPr>
          <a:xfrm>
            <a:off x="657544" y="3543960"/>
            <a:ext cx="10891934" cy="6758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733568" y="3915920"/>
            <a:ext cx="10515600" cy="2802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dirty="0"/>
              <a:t>Assuming there exist constants </a:t>
            </a:r>
            <a:r>
              <a:rPr lang="el-GR" dirty="0"/>
              <a:t>δ</a:t>
            </a:r>
            <a:r>
              <a:rPr lang="en-US" dirty="0"/>
              <a:t>, </a:t>
            </a:r>
            <a:r>
              <a:rPr lang="el-GR" dirty="0"/>
              <a:t>τ</a:t>
            </a:r>
            <a:r>
              <a:rPr lang="en-US" dirty="0"/>
              <a:t> &gt; 0 such that</a:t>
            </a:r>
          </a:p>
          <a:p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/>
              <a:t>-LPN assumption holds</a:t>
            </a:r>
          </a:p>
          <a:p>
            <a:r>
              <a:rPr lang="en-US" dirty="0"/>
              <a:t>There exists a PRG in NC</a:t>
            </a:r>
            <a:r>
              <a:rPr lang="en-US" baseline="-25000" dirty="0"/>
              <a:t>0</a:t>
            </a:r>
            <a:r>
              <a:rPr lang="en-US" dirty="0"/>
              <a:t> with a stretch of n</a:t>
            </a:r>
            <a:r>
              <a:rPr lang="en-US" baseline="30000" dirty="0"/>
              <a:t>1+</a:t>
            </a:r>
            <a:r>
              <a:rPr lang="el-GR" baseline="30000" dirty="0"/>
              <a:t>τ</a:t>
            </a:r>
            <a:r>
              <a:rPr lang="en-US" dirty="0"/>
              <a:t> where n is the length of the input</a:t>
            </a:r>
          </a:p>
          <a:p>
            <a:r>
              <a:rPr lang="en-US" dirty="0"/>
              <a:t>The DLIN assumption over prime order symmetric bilinear groups holds</a:t>
            </a:r>
          </a:p>
          <a:p>
            <a:pPr marL="0" indent="0">
              <a:buNone/>
            </a:pPr>
            <a:r>
              <a:rPr lang="en-US" dirty="0"/>
              <a:t>Then there exists a function-selective </a:t>
            </a:r>
            <a:r>
              <a:rPr lang="en-US" dirty="0" err="1"/>
              <a:t>sFE</a:t>
            </a:r>
            <a:r>
              <a:rPr lang="en-US" dirty="0"/>
              <a:t> scheme for P/Poly.  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8FE7E41-F150-4D6D-8E50-2CAEB34698A7}"/>
              </a:ext>
            </a:extLst>
          </p:cNvPr>
          <p:cNvSpPr txBox="1">
            <a:spLocks/>
          </p:cNvSpPr>
          <p:nvPr/>
        </p:nvSpPr>
        <p:spPr>
          <a:xfrm>
            <a:off x="4160236" y="3653644"/>
            <a:ext cx="3768012" cy="60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Corollary 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2EE43052-5AF3-AA3D-71FB-CC88965B3F3C}"/>
              </a:ext>
            </a:extLst>
          </p:cNvPr>
          <p:cNvSpPr/>
          <p:nvPr/>
        </p:nvSpPr>
        <p:spPr>
          <a:xfrm>
            <a:off x="1433682" y="4138346"/>
            <a:ext cx="9339657" cy="22190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Why don’t you just use </a:t>
            </a:r>
            <a:r>
              <a:rPr lang="en-US" sz="3200" b="1" dirty="0" err="1">
                <a:solidFill>
                  <a:schemeClr val="tx1"/>
                </a:solidFill>
              </a:rPr>
              <a:t>iO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Unclear how to directly use </a:t>
            </a:r>
            <a:r>
              <a:rPr lang="en-US" sz="2800" dirty="0" err="1">
                <a:solidFill>
                  <a:schemeClr val="tx1"/>
                </a:solidFill>
              </a:rPr>
              <a:t>iO</a:t>
            </a:r>
            <a:r>
              <a:rPr lang="en-US" sz="2800" dirty="0">
                <a:solidFill>
                  <a:schemeClr val="tx1"/>
                </a:solidFill>
              </a:rPr>
              <a:t> to build </a:t>
            </a:r>
            <a:r>
              <a:rPr lang="en-US" sz="2800" dirty="0" err="1">
                <a:solidFill>
                  <a:schemeClr val="tx1"/>
                </a:solidFill>
              </a:rPr>
              <a:t>sFE</a:t>
            </a:r>
            <a:r>
              <a:rPr lang="en-US" sz="2800" dirty="0">
                <a:solidFill>
                  <a:schemeClr val="tx1"/>
                </a:solidFill>
              </a:rPr>
              <a:t>. Try it yourself!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Our scheme does not use </a:t>
            </a:r>
            <a:r>
              <a:rPr lang="en-US" sz="2800" dirty="0" err="1">
                <a:solidFill>
                  <a:schemeClr val="tx1"/>
                </a:solidFill>
              </a:rPr>
              <a:t>iO</a:t>
            </a:r>
            <a:r>
              <a:rPr lang="en-US" sz="2800" dirty="0">
                <a:solidFill>
                  <a:schemeClr val="tx1"/>
                </a:solidFill>
              </a:rPr>
              <a:t>, but it is implied by </a:t>
            </a:r>
            <a:r>
              <a:rPr lang="en-US" sz="2800" dirty="0" err="1">
                <a:solidFill>
                  <a:schemeClr val="tx1"/>
                </a:solidFill>
              </a:rPr>
              <a:t>iO</a:t>
            </a:r>
            <a:r>
              <a:rPr lang="en-US" sz="2800" dirty="0">
                <a:solidFill>
                  <a:schemeClr val="tx1"/>
                </a:solidFill>
              </a:rPr>
              <a:t> via our main theorem since </a:t>
            </a:r>
            <a:r>
              <a:rPr lang="en-US" sz="2800" dirty="0" err="1">
                <a:solidFill>
                  <a:schemeClr val="tx1"/>
                </a:solidFill>
              </a:rPr>
              <a:t>iO</a:t>
            </a:r>
            <a:r>
              <a:rPr lang="en-US" sz="2800" dirty="0">
                <a:solidFill>
                  <a:schemeClr val="tx1"/>
                </a:solidFill>
              </a:rPr>
              <a:t> =&gt; compact FE.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Explosion 2 11"/>
          <p:cNvSpPr/>
          <p:nvPr/>
        </p:nvSpPr>
        <p:spPr>
          <a:xfrm rot="756522">
            <a:off x="4839847" y="3200809"/>
            <a:ext cx="2282072" cy="1243836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1466736">
            <a:off x="5168838" y="3540888"/>
            <a:ext cx="1482341" cy="568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But Wait!</a:t>
            </a:r>
          </a:p>
        </p:txBody>
      </p:sp>
    </p:spTree>
    <p:extLst>
      <p:ext uri="{BB962C8B-B14F-4D97-AF65-F5344CB8AC3E}">
        <p14:creationId xmlns:p14="http://schemas.microsoft.com/office/powerpoint/2010/main" val="3215906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Functional Encryption (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</p:txBody>
      </p:sp>
      <p:sp>
        <p:nvSpPr>
          <p:cNvPr id="26" name="Rectangle: Rounded Corners 8">
            <a:extLst>
              <a:ext uri="{FF2B5EF4-FFF2-40B4-BE49-F238E27FC236}">
                <a16:creationId xmlns:a16="http://schemas.microsoft.com/office/drawing/2014/main" id="{779E6F54-A7EE-4CD2-9F19-5349CD803617}"/>
              </a:ext>
            </a:extLst>
          </p:cNvPr>
          <p:cNvSpPr/>
          <p:nvPr/>
        </p:nvSpPr>
        <p:spPr>
          <a:xfrm>
            <a:off x="657544" y="1501451"/>
            <a:ext cx="10891934" cy="1897357"/>
          </a:xfrm>
          <a:prstGeom prst="roundRect">
            <a:avLst>
              <a:gd name="adj" fmla="val 4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D2D8B6A3-2BCC-4D89-8F23-DF8036C8554F}"/>
              </a:ext>
            </a:extLst>
          </p:cNvPr>
          <p:cNvSpPr/>
          <p:nvPr/>
        </p:nvSpPr>
        <p:spPr>
          <a:xfrm>
            <a:off x="657544" y="1501450"/>
            <a:ext cx="10891934" cy="6758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845711" y="1873410"/>
            <a:ext cx="10515600" cy="280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Assuming a compact FE scheme for P/Poly, </a:t>
            </a:r>
          </a:p>
          <a:p>
            <a:pPr marL="0" indent="0" algn="ctr">
              <a:buNone/>
            </a:pPr>
            <a:r>
              <a:rPr lang="en-US" dirty="0"/>
              <a:t>there exists a function-selective </a:t>
            </a:r>
            <a:r>
              <a:rPr lang="en-US" dirty="0" err="1"/>
              <a:t>sFE</a:t>
            </a:r>
            <a:r>
              <a:rPr lang="en-US" dirty="0"/>
              <a:t> scheme for P/Poly. 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8FE7E41-F150-4D6D-8E50-2CAEB34698A7}"/>
              </a:ext>
            </a:extLst>
          </p:cNvPr>
          <p:cNvSpPr txBox="1">
            <a:spLocks/>
          </p:cNvSpPr>
          <p:nvPr/>
        </p:nvSpPr>
        <p:spPr>
          <a:xfrm>
            <a:off x="4219505" y="1581709"/>
            <a:ext cx="3768012" cy="60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Main Theorem</a:t>
            </a:r>
          </a:p>
        </p:txBody>
      </p:sp>
      <p:sp>
        <p:nvSpPr>
          <p:cNvPr id="30" name="Rectangle: Rounded Corners 8">
            <a:extLst>
              <a:ext uri="{FF2B5EF4-FFF2-40B4-BE49-F238E27FC236}">
                <a16:creationId xmlns:a16="http://schemas.microsoft.com/office/drawing/2014/main" id="{779E6F54-A7EE-4CD2-9F19-5349CD803617}"/>
              </a:ext>
            </a:extLst>
          </p:cNvPr>
          <p:cNvSpPr/>
          <p:nvPr/>
        </p:nvSpPr>
        <p:spPr>
          <a:xfrm>
            <a:off x="657544" y="3543961"/>
            <a:ext cx="10891934" cy="3174318"/>
          </a:xfrm>
          <a:prstGeom prst="roundRect">
            <a:avLst>
              <a:gd name="adj" fmla="val 4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D2D8B6A3-2BCC-4D89-8F23-DF8036C8554F}"/>
              </a:ext>
            </a:extLst>
          </p:cNvPr>
          <p:cNvSpPr/>
          <p:nvPr/>
        </p:nvSpPr>
        <p:spPr>
          <a:xfrm>
            <a:off x="657544" y="3543960"/>
            <a:ext cx="10891934" cy="6758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B965956-9A66-4D54-B47B-C57E2B766696}"/>
              </a:ext>
            </a:extLst>
          </p:cNvPr>
          <p:cNvSpPr txBox="1">
            <a:spLocks/>
          </p:cNvSpPr>
          <p:nvPr/>
        </p:nvSpPr>
        <p:spPr>
          <a:xfrm>
            <a:off x="733568" y="3915920"/>
            <a:ext cx="10515600" cy="2802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dirty="0"/>
              <a:t>Assuming there exist constants </a:t>
            </a:r>
            <a:r>
              <a:rPr lang="el-GR" dirty="0"/>
              <a:t>δ</a:t>
            </a:r>
            <a:r>
              <a:rPr lang="en-US" dirty="0"/>
              <a:t>, </a:t>
            </a:r>
            <a:r>
              <a:rPr lang="el-GR" dirty="0"/>
              <a:t>τ</a:t>
            </a:r>
            <a:r>
              <a:rPr lang="en-US" dirty="0"/>
              <a:t> &gt; 0 such that</a:t>
            </a:r>
          </a:p>
          <a:p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/>
              <a:t>-LPN assumption holds</a:t>
            </a:r>
          </a:p>
          <a:p>
            <a:r>
              <a:rPr lang="en-US" dirty="0"/>
              <a:t>There exists a PRG in NC</a:t>
            </a:r>
            <a:r>
              <a:rPr lang="en-US" baseline="-25000" dirty="0"/>
              <a:t>0</a:t>
            </a:r>
            <a:r>
              <a:rPr lang="en-US" dirty="0"/>
              <a:t> with a stretch of n</a:t>
            </a:r>
            <a:r>
              <a:rPr lang="en-US" baseline="30000" dirty="0"/>
              <a:t>1+</a:t>
            </a:r>
            <a:r>
              <a:rPr lang="el-GR" baseline="30000" dirty="0"/>
              <a:t>τ</a:t>
            </a:r>
            <a:r>
              <a:rPr lang="en-US" dirty="0"/>
              <a:t> where n is the length of the input</a:t>
            </a:r>
          </a:p>
          <a:p>
            <a:r>
              <a:rPr lang="en-US" dirty="0"/>
              <a:t>The DLIN assumption over prime order symmetric bilinear groups holds</a:t>
            </a:r>
          </a:p>
          <a:p>
            <a:pPr marL="0" indent="0">
              <a:buNone/>
            </a:pPr>
            <a:r>
              <a:rPr lang="en-US" dirty="0"/>
              <a:t>Then there exists a function-selective </a:t>
            </a:r>
            <a:r>
              <a:rPr lang="en-US" dirty="0" err="1"/>
              <a:t>sFE</a:t>
            </a:r>
            <a:r>
              <a:rPr lang="en-US" dirty="0"/>
              <a:t> scheme for P/Poly.  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8FE7E41-F150-4D6D-8E50-2CAEB34698A7}"/>
              </a:ext>
            </a:extLst>
          </p:cNvPr>
          <p:cNvSpPr txBox="1">
            <a:spLocks/>
          </p:cNvSpPr>
          <p:nvPr/>
        </p:nvSpPr>
        <p:spPr>
          <a:xfrm>
            <a:off x="4160236" y="3653644"/>
            <a:ext cx="3768012" cy="60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Corollary </a:t>
            </a:r>
          </a:p>
        </p:txBody>
      </p:sp>
    </p:spTree>
    <p:extLst>
      <p:ext uri="{BB962C8B-B14F-4D97-AF65-F5344CB8AC3E}">
        <p14:creationId xmlns:p14="http://schemas.microsoft.com/office/powerpoint/2010/main" val="32865898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Adaptive Security for </a:t>
            </a:r>
            <a:r>
              <a:rPr lang="en-US" dirty="0" err="1"/>
              <a:t>sFE</a:t>
            </a:r>
            <a:endParaRPr lang="en-US" dirty="0"/>
          </a:p>
          <a:p>
            <a:pPr lvl="1"/>
            <a:r>
              <a:rPr lang="en-US" dirty="0"/>
              <a:t>Open even in easiest setting: single-key, single-</a:t>
            </a:r>
            <a:r>
              <a:rPr lang="en-US" dirty="0" err="1"/>
              <a:t>ciphertext</a:t>
            </a:r>
            <a:r>
              <a:rPr lang="en-US" dirty="0"/>
              <a:t>, secret-key </a:t>
            </a:r>
            <a:r>
              <a:rPr lang="en-US" dirty="0" err="1"/>
              <a:t>sFE</a:t>
            </a:r>
            <a:endParaRPr lang="en-US" dirty="0"/>
          </a:p>
          <a:p>
            <a:r>
              <a:rPr lang="en-US" dirty="0"/>
              <a:t>Extensions of </a:t>
            </a:r>
            <a:r>
              <a:rPr lang="en-US" dirty="0" err="1"/>
              <a:t>sFE</a:t>
            </a:r>
            <a:r>
              <a:rPr lang="en-US" dirty="0"/>
              <a:t> (e.g. multi-input 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  <a:p>
            <a:r>
              <a:rPr lang="en-US" dirty="0"/>
              <a:t>FE for other types of iterative processes</a:t>
            </a:r>
          </a:p>
          <a:p>
            <a:r>
              <a:rPr lang="en-US" dirty="0"/>
              <a:t>Streaming models for other crypto primitives</a:t>
            </a:r>
          </a:p>
        </p:txBody>
      </p:sp>
    </p:spTree>
    <p:extLst>
      <p:ext uri="{BB962C8B-B14F-4D97-AF65-F5344CB8AC3E}">
        <p14:creationId xmlns:p14="http://schemas.microsoft.com/office/powerpoint/2010/main" val="41146100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Adaptive Security for </a:t>
            </a:r>
            <a:r>
              <a:rPr lang="en-US" dirty="0" err="1"/>
              <a:t>sFE</a:t>
            </a:r>
            <a:endParaRPr lang="en-US" dirty="0"/>
          </a:p>
          <a:p>
            <a:pPr lvl="1"/>
            <a:r>
              <a:rPr lang="en-US" dirty="0"/>
              <a:t>Open even in easiest setting: single-key, single-</a:t>
            </a:r>
            <a:r>
              <a:rPr lang="en-US" dirty="0" err="1"/>
              <a:t>ciphertext</a:t>
            </a:r>
            <a:r>
              <a:rPr lang="en-US" dirty="0"/>
              <a:t>, secret-key </a:t>
            </a:r>
            <a:r>
              <a:rPr lang="en-US" dirty="0" err="1"/>
              <a:t>sFE</a:t>
            </a:r>
            <a:endParaRPr lang="en-US" dirty="0"/>
          </a:p>
          <a:p>
            <a:r>
              <a:rPr lang="en-US" dirty="0"/>
              <a:t>Extensions of </a:t>
            </a:r>
            <a:r>
              <a:rPr lang="en-US" dirty="0" err="1"/>
              <a:t>sFE</a:t>
            </a:r>
            <a:r>
              <a:rPr lang="en-US" dirty="0"/>
              <a:t> (e.g. multi-input </a:t>
            </a:r>
            <a:r>
              <a:rPr lang="en-US" dirty="0" err="1"/>
              <a:t>sFE</a:t>
            </a:r>
            <a:r>
              <a:rPr lang="en-US" dirty="0"/>
              <a:t>)</a:t>
            </a:r>
          </a:p>
          <a:p>
            <a:r>
              <a:rPr lang="en-US" dirty="0"/>
              <a:t>FE for other types of iterative processes</a:t>
            </a:r>
          </a:p>
          <a:p>
            <a:r>
              <a:rPr lang="en-US" dirty="0"/>
              <a:t>Streaming models for other crypto primitives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41626" y="5128204"/>
            <a:ext cx="4308748" cy="9753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39685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6780729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699D2-FBFE-9A05-B62E-2F31C0519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Two main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Construct a single-key, single-ciphertext, secret-key </a:t>
            </a:r>
            <a:r>
              <a:rPr lang="en-US" dirty="0" err="1"/>
              <a:t>sFE</a:t>
            </a:r>
            <a:r>
              <a:rPr lang="en-US" dirty="0"/>
              <a:t> scheme: One-</a:t>
            </a:r>
            <a:r>
              <a:rPr lang="en-US" dirty="0" err="1"/>
              <a:t>sFE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Bootstrap into a public-key </a:t>
            </a:r>
            <a:r>
              <a:rPr lang="en-US" dirty="0" err="1"/>
              <a:t>sFE</a:t>
            </a:r>
            <a:r>
              <a:rPr lang="en-US" dirty="0"/>
              <a:t> scheme.</a:t>
            </a:r>
          </a:p>
          <a:p>
            <a:pPr lvl="1"/>
            <a:r>
              <a:rPr lang="en-US" dirty="0"/>
              <a:t>Uses techniques similar to [AS16].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9668B-9161-EAF3-15B0-434487F5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8737619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62075" y="2427354"/>
            <a:ext cx="9439275" cy="8968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699D2-FBFE-9A05-B62E-2F31C0519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Two main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Construct a single-key, single-ciphertext, secret-key </a:t>
            </a:r>
            <a:r>
              <a:rPr lang="en-US" dirty="0" err="1"/>
              <a:t>sFE</a:t>
            </a:r>
            <a:r>
              <a:rPr lang="en-US" dirty="0"/>
              <a:t> scheme: One-</a:t>
            </a:r>
            <a:r>
              <a:rPr lang="en-US" dirty="0" err="1"/>
              <a:t>sFE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Bootstrap into a public-key </a:t>
            </a:r>
            <a:r>
              <a:rPr lang="en-US" dirty="0" err="1"/>
              <a:t>sFE</a:t>
            </a:r>
            <a:r>
              <a:rPr lang="en-US" dirty="0"/>
              <a:t> scheme.</a:t>
            </a:r>
          </a:p>
          <a:p>
            <a:pPr lvl="1"/>
            <a:r>
              <a:rPr lang="en-US" dirty="0"/>
              <a:t>Uses techniques similar to [AS16].</a:t>
            </a:r>
          </a:p>
        </p:txBody>
      </p:sp>
      <p:sp>
        <p:nvSpPr>
          <p:cNvPr id="7" name="Right Arrow 6"/>
          <p:cNvSpPr/>
          <p:nvPr/>
        </p:nvSpPr>
        <p:spPr>
          <a:xfrm rot="14797576">
            <a:off x="8731973" y="3430111"/>
            <a:ext cx="914400" cy="654050"/>
          </a:xfrm>
          <a:prstGeom prst="rightArrow">
            <a:avLst>
              <a:gd name="adj1" fmla="val 31950"/>
              <a:gd name="adj2" fmla="val 5102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9668B-9161-EAF3-15B0-434487F5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Construction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68A4B530-4E81-8B3D-D538-8D5FDA4E0C23}"/>
              </a:ext>
            </a:extLst>
          </p:cNvPr>
          <p:cNvSpPr/>
          <p:nvPr/>
        </p:nvSpPr>
        <p:spPr>
          <a:xfrm>
            <a:off x="9027557" y="3872063"/>
            <a:ext cx="2662689" cy="8319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Focus on this step in the Appendix.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200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7055658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6342531" y="2727428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One-</a:t>
            </a:r>
            <a:r>
              <a:rPr lang="en-US" dirty="0" err="1"/>
              <a:t>sFE</a:t>
            </a:r>
            <a:endParaRPr lang="en-US" dirty="0"/>
          </a:p>
        </p:txBody>
      </p:sp>
      <p:sp>
        <p:nvSpPr>
          <p:cNvPr id="20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7098816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7382595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7823044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7373629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7098816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8534859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8578017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8861796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9302245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8852830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8578017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9260599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10019182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10062340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10346119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10786568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10337153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10062340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10744922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6308176" y="223444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1687484"/>
            <a:ext cx="5686425" cy="2133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AC956653-6502-64E9-B93F-EEF37EB79BAD}"/>
              </a:ext>
            </a:extLst>
          </p:cNvPr>
          <p:cNvSpPr/>
          <p:nvPr/>
        </p:nvSpPr>
        <p:spPr>
          <a:xfrm>
            <a:off x="7055767" y="249670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7781398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5">
            <a:extLst>
              <a:ext uri="{FF2B5EF4-FFF2-40B4-BE49-F238E27FC236}">
                <a16:creationId xmlns:a16="http://schemas.microsoft.com/office/drawing/2014/main" id="{ADF41F7C-018C-05B0-D8DB-EFB2AB36243B}"/>
              </a:ext>
            </a:extLst>
          </p:cNvPr>
          <p:cNvSpPr/>
          <p:nvPr/>
        </p:nvSpPr>
        <p:spPr>
          <a:xfrm>
            <a:off x="8537399" y="249039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637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7055658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EBCE0EE-5384-5887-0D46-99DAD296C6D4}"/>
              </a:ext>
            </a:extLst>
          </p:cNvPr>
          <p:cNvSpPr/>
          <p:nvPr/>
        </p:nvSpPr>
        <p:spPr>
          <a:xfrm>
            <a:off x="7204969" y="2577491"/>
            <a:ext cx="492196" cy="47952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CBDE3E9-8D39-4A6B-EF16-0B731A1E77CC}"/>
              </a:ext>
            </a:extLst>
          </p:cNvPr>
          <p:cNvSpPr/>
          <p:nvPr/>
        </p:nvSpPr>
        <p:spPr>
          <a:xfrm>
            <a:off x="6447234" y="2329887"/>
            <a:ext cx="492196" cy="47952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6342531" y="2727428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217166" y="1818681"/>
            <a:ext cx="472684" cy="42842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One-</a:t>
            </a:r>
            <a:r>
              <a:rPr lang="en-US" dirty="0" err="1"/>
              <a:t>sFE</a:t>
            </a:r>
            <a:endParaRPr lang="en-US" dirty="0"/>
          </a:p>
        </p:txBody>
      </p:sp>
      <p:sp>
        <p:nvSpPr>
          <p:cNvPr id="20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7098816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7382595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7823044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7373629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7098816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8534859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8578017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8861796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9302245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8852830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8578017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9260599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10019182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10062340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10346119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10786568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10337153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10062340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10744922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6308176" y="223444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1687484"/>
            <a:ext cx="5686425" cy="2133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AC956653-6502-64E9-B93F-EEF37EB79BAD}"/>
              </a:ext>
            </a:extLst>
          </p:cNvPr>
          <p:cNvSpPr/>
          <p:nvPr/>
        </p:nvSpPr>
        <p:spPr>
          <a:xfrm>
            <a:off x="7055767" y="249670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7781398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5">
            <a:extLst>
              <a:ext uri="{FF2B5EF4-FFF2-40B4-BE49-F238E27FC236}">
                <a16:creationId xmlns:a16="http://schemas.microsoft.com/office/drawing/2014/main" id="{ADF41F7C-018C-05B0-D8DB-EFB2AB36243B}"/>
              </a:ext>
            </a:extLst>
          </p:cNvPr>
          <p:cNvSpPr/>
          <p:nvPr/>
        </p:nvSpPr>
        <p:spPr>
          <a:xfrm>
            <a:off x="8537399" y="249039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ounded Rectangle 1">
            <a:extLst>
              <a:ext uri="{FF2B5EF4-FFF2-40B4-BE49-F238E27FC236}">
                <a16:creationId xmlns:a16="http://schemas.microsoft.com/office/drawing/2014/main" id="{68A4B530-4E81-8B3D-D538-8D5FDA4E0C23}"/>
              </a:ext>
            </a:extLst>
          </p:cNvPr>
          <p:cNvSpPr/>
          <p:nvPr/>
        </p:nvSpPr>
        <p:spPr>
          <a:xfrm>
            <a:off x="7697165" y="4072209"/>
            <a:ext cx="2662689" cy="10544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Need to securely combine multiple elements.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3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 - Example Use Case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828741" y="2282304"/>
            <a:ext cx="1322967" cy="730861"/>
            <a:chOff x="4918387" y="4854594"/>
            <a:chExt cx="1322967" cy="730861"/>
          </a:xfrm>
        </p:grpSpPr>
        <p:sp>
          <p:nvSpPr>
            <p:cNvPr id="65" name="Rectangle: Rounded Corners 55">
              <a:extLst>
                <a:ext uri="{FF2B5EF4-FFF2-40B4-BE49-F238E27FC236}">
                  <a16:creationId xmlns:a16="http://schemas.microsoft.com/office/drawing/2014/main" id="{8C952A27-9DBF-4289-9CCC-FF02DE2E5F16}"/>
                </a:ext>
              </a:extLst>
            </p:cNvPr>
            <p:cNvSpPr/>
            <p:nvPr/>
          </p:nvSpPr>
          <p:spPr>
            <a:xfrm>
              <a:off x="4918387" y="4854594"/>
              <a:ext cx="1322967" cy="730861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5273CC7-26E4-4F01-9EED-3F0714B7D60F}"/>
                </a:ext>
              </a:extLst>
            </p:cNvPr>
            <p:cNvGrpSpPr/>
            <p:nvPr/>
          </p:nvGrpSpPr>
          <p:grpSpPr>
            <a:xfrm>
              <a:off x="5000885" y="4923585"/>
              <a:ext cx="1184841" cy="593179"/>
              <a:chOff x="2623290" y="4549553"/>
              <a:chExt cx="1347818" cy="65966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1C63107-0EF1-4A95-8BCE-37D376E097DB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1DE6447C-B96A-421E-B2D1-752D181D6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77B3B50E-4531-4E7D-ACCD-8ECFA124F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86DEDB-9A32-4E37-B0A0-77C7F310A4B3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</p:grpSp>
      </p:grpSp>
      <p:sp>
        <p:nvSpPr>
          <p:cNvPr id="8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604508" y="2990514"/>
            <a:ext cx="4192673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Medical data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6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7617307" y="2981483"/>
            <a:ext cx="3457597" cy="21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learning algorithm for predicting cancer.</a:t>
            </a: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34" y="1611087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" y="154051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569842" y="990243"/>
            <a:ext cx="1091687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Alice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650430" y="1094399"/>
            <a:ext cx="1784562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D767871-AA57-6A33-3C83-9C713A98E1E8}"/>
              </a:ext>
            </a:extLst>
          </p:cNvPr>
          <p:cNvSpPr/>
          <p:nvPr/>
        </p:nvSpPr>
        <p:spPr>
          <a:xfrm>
            <a:off x="967619" y="3867487"/>
            <a:ext cx="3439272" cy="17605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Alice wants Bob to run the machine learning algorithm but must uphold patient privacy.</a:t>
            </a:r>
            <a:endParaRPr lang="el-GR" sz="2400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54466" y="901522"/>
            <a:ext cx="1450465" cy="1277987"/>
            <a:chOff x="6392846" y="2060954"/>
            <a:chExt cx="1450465" cy="1277987"/>
          </a:xfrm>
        </p:grpSpPr>
        <p:sp>
          <p:nvSpPr>
            <p:cNvPr id="25" name="Authority">
              <a:extLst>
                <a:ext uri="{FF2B5EF4-FFF2-40B4-BE49-F238E27FC236}">
                  <a16:creationId xmlns:a16="http://schemas.microsoft.com/office/drawing/2014/main" id="{E9E5E760-750E-496D-8FEE-668DFB90742B}"/>
                </a:ext>
              </a:extLst>
            </p:cNvPr>
            <p:cNvSpPr txBox="1"/>
            <p:nvPr/>
          </p:nvSpPr>
          <p:spPr>
            <a:xfrm>
              <a:off x="6392846" y="2060954"/>
              <a:ext cx="145046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MSK</a:t>
              </a:r>
              <a:endParaRPr sz="24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647559" y="2094739"/>
              <a:ext cx="896533" cy="1244202"/>
              <a:chOff x="6647559" y="2094739"/>
              <a:chExt cx="896533" cy="124420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9F521B6-9082-4466-AEC0-D9652A66B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6647559" y="2448837"/>
                <a:ext cx="822095" cy="822095"/>
              </a:xfrm>
              <a:prstGeom prst="rect">
                <a:avLst/>
              </a:prstGeom>
            </p:spPr>
          </p:pic>
          <p:sp>
            <p:nvSpPr>
              <p:cNvPr id="28" name="Rectangle: Rounded Corners 20">
                <a:extLst>
                  <a:ext uri="{FF2B5EF4-FFF2-40B4-BE49-F238E27FC236}">
                    <a16:creationId xmlns:a16="http://schemas.microsoft.com/office/drawing/2014/main" id="{9B9BE8B7-9D31-4A97-8C18-C78B11E463FF}"/>
                  </a:ext>
                </a:extLst>
              </p:cNvPr>
              <p:cNvSpPr/>
              <p:nvPr/>
            </p:nvSpPr>
            <p:spPr>
              <a:xfrm>
                <a:off x="6681076" y="2094739"/>
                <a:ext cx="863016" cy="1244202"/>
              </a:xfrm>
              <a:prstGeom prst="roundRect">
                <a:avLst/>
              </a:prstGeom>
              <a:solidFill>
                <a:srgbClr val="FFFF00">
                  <a:alpha val="5098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9FF5E0E9-B072-40F2-9D5A-1AA075F5E8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311">
            <a:off x="232912" y="1161169"/>
            <a:ext cx="1001204" cy="6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112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7055658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EBCE0EE-5384-5887-0D46-99DAD296C6D4}"/>
              </a:ext>
            </a:extLst>
          </p:cNvPr>
          <p:cNvSpPr/>
          <p:nvPr/>
        </p:nvSpPr>
        <p:spPr>
          <a:xfrm>
            <a:off x="7204969" y="2577491"/>
            <a:ext cx="492196" cy="47952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CBDE3E9-8D39-4A6B-EF16-0B731A1E77CC}"/>
              </a:ext>
            </a:extLst>
          </p:cNvPr>
          <p:cNvSpPr/>
          <p:nvPr/>
        </p:nvSpPr>
        <p:spPr>
          <a:xfrm>
            <a:off x="6447234" y="2329887"/>
            <a:ext cx="492196" cy="47952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6342531" y="2727428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217166" y="1818681"/>
            <a:ext cx="472684" cy="42842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One-</a:t>
            </a:r>
            <a:r>
              <a:rPr lang="en-US" dirty="0" err="1"/>
              <a:t>sFE</a:t>
            </a:r>
            <a:endParaRPr lang="en-US" dirty="0"/>
          </a:p>
        </p:txBody>
      </p:sp>
      <p:sp>
        <p:nvSpPr>
          <p:cNvPr id="20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7098816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7382595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7823044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7373629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7098816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8534859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8578017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8861796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9302245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8852830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8578017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9260599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10019182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10062340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10346119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10786568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10337153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10062340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10744922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6308176" y="223444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1687484"/>
            <a:ext cx="5686425" cy="2133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AC956653-6502-64E9-B93F-EEF37EB79BAD}"/>
              </a:ext>
            </a:extLst>
          </p:cNvPr>
          <p:cNvSpPr/>
          <p:nvPr/>
        </p:nvSpPr>
        <p:spPr>
          <a:xfrm>
            <a:off x="7055767" y="249670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7781398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5">
            <a:extLst>
              <a:ext uri="{FF2B5EF4-FFF2-40B4-BE49-F238E27FC236}">
                <a16:creationId xmlns:a16="http://schemas.microsoft.com/office/drawing/2014/main" id="{ADF41F7C-018C-05B0-D8DB-EFB2AB36243B}"/>
              </a:ext>
            </a:extLst>
          </p:cNvPr>
          <p:cNvSpPr/>
          <p:nvPr/>
        </p:nvSpPr>
        <p:spPr>
          <a:xfrm>
            <a:off x="8537399" y="249039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1">
            <a:extLst>
              <a:ext uri="{FF2B5EF4-FFF2-40B4-BE49-F238E27FC236}">
                <a16:creationId xmlns:a16="http://schemas.microsoft.com/office/drawing/2014/main" id="{9900E4C6-5C39-6D3F-15D2-98D7B3F47AB3}"/>
              </a:ext>
            </a:extLst>
          </p:cNvPr>
          <p:cNvSpPr/>
          <p:nvPr/>
        </p:nvSpPr>
        <p:spPr>
          <a:xfrm>
            <a:off x="7697165" y="4072209"/>
            <a:ext cx="2662689" cy="10544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Need to securely combine multiple elements.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92BDD07C-06B3-134A-17D2-7E0F68084BC3}"/>
              </a:ext>
            </a:extLst>
          </p:cNvPr>
          <p:cNvSpPr/>
          <p:nvPr/>
        </p:nvSpPr>
        <p:spPr>
          <a:xfrm>
            <a:off x="7373629" y="5383210"/>
            <a:ext cx="3567676" cy="6347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Use FE to combine them!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260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6342531" y="2727428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7055658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17166" y="1818681"/>
            <a:ext cx="472684" cy="4284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 rot="1025587">
            <a:off x="6414940" y="2465485"/>
            <a:ext cx="1341455" cy="483174"/>
          </a:xfrm>
          <a:prstGeom prst="ellipse">
            <a:avLst/>
          </a:prstGeom>
          <a:solidFill>
            <a:schemeClr val="accent4">
              <a:lumMod val="20000"/>
              <a:lumOff val="80000"/>
              <a:alpha val="7490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One-</a:t>
            </a:r>
            <a:r>
              <a:rPr lang="en-US" dirty="0" err="1"/>
              <a:t>sFE</a:t>
            </a:r>
            <a:endParaRPr lang="en-US" dirty="0"/>
          </a:p>
        </p:txBody>
      </p:sp>
      <p:sp>
        <p:nvSpPr>
          <p:cNvPr id="20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7098816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7382595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7823044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7373629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7098816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8534859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8578017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8861796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9302245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8852830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8578017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9260599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10019182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10062340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10346119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10786568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10337153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10062340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10744922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6308176" y="223444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1687484"/>
            <a:ext cx="5686425" cy="2133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AC956653-6502-64E9-B93F-EEF37EB79BAD}"/>
              </a:ext>
            </a:extLst>
          </p:cNvPr>
          <p:cNvSpPr/>
          <p:nvPr/>
        </p:nvSpPr>
        <p:spPr>
          <a:xfrm>
            <a:off x="7055767" y="249670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7781398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5">
            <a:extLst>
              <a:ext uri="{FF2B5EF4-FFF2-40B4-BE49-F238E27FC236}">
                <a16:creationId xmlns:a16="http://schemas.microsoft.com/office/drawing/2014/main" id="{ADF41F7C-018C-05B0-D8DB-EFB2AB36243B}"/>
              </a:ext>
            </a:extLst>
          </p:cNvPr>
          <p:cNvSpPr/>
          <p:nvPr/>
        </p:nvSpPr>
        <p:spPr>
          <a:xfrm>
            <a:off x="8537399" y="249039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2228CB3B-5C9D-E95F-6D61-2416C9AB8C13}"/>
              </a:ext>
            </a:extLst>
          </p:cNvPr>
          <p:cNvSpPr txBox="1"/>
          <p:nvPr/>
        </p:nvSpPr>
        <p:spPr>
          <a:xfrm>
            <a:off x="2657785" y="3564326"/>
            <a:ext cx="1767385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D90BFCB6-2FF5-AB51-901A-219E1945B1EC}"/>
              </a:ext>
            </a:extLst>
          </p:cNvPr>
          <p:cNvSpPr/>
          <p:nvPr/>
        </p:nvSpPr>
        <p:spPr>
          <a:xfrm rot="5400000">
            <a:off x="2821065" y="2555342"/>
            <a:ext cx="468630" cy="1524952"/>
          </a:xfrm>
          <a:prstGeom prst="rightBrace">
            <a:avLst>
              <a:gd name="adj1" fmla="val 24887"/>
              <a:gd name="adj2" fmla="val 500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F749EE-6E5E-0197-3FCB-3EDDABBAFAFC}"/>
                  </a:ext>
                </a:extLst>
              </p:cNvPr>
              <p:cNvSpPr txBox="1"/>
              <p:nvPr/>
            </p:nvSpPr>
            <p:spPr>
              <a:xfrm>
                <a:off x="6463511" y="4765272"/>
                <a:ext cx="5059458" cy="1379243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r>
                  <a:rPr lang="en-US" sz="2400" dirty="0"/>
                  <a:t>2.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F749EE-6E5E-0197-3FCB-3EDDABBA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511" y="4765272"/>
                <a:ext cx="5059458" cy="1379243"/>
              </a:xfrm>
              <a:prstGeom prst="roundRect">
                <a:avLst/>
              </a:prstGeom>
              <a:blipFill>
                <a:blip r:embed="rId2"/>
                <a:stretch>
                  <a:fillRect l="-360" b="-3057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5549FE86-9E60-B1AF-1C47-69E964314800}"/>
              </a:ext>
            </a:extLst>
          </p:cNvPr>
          <p:cNvSpPr/>
          <p:nvPr/>
        </p:nvSpPr>
        <p:spPr>
          <a:xfrm>
            <a:off x="1841437" y="2553904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0F10DD4D-6C5F-6777-BECE-0FF790A0ED29}"/>
              </a:ext>
            </a:extLst>
          </p:cNvPr>
          <p:cNvSpPr/>
          <p:nvPr/>
        </p:nvSpPr>
        <p:spPr>
          <a:xfrm>
            <a:off x="3109460" y="2527374"/>
            <a:ext cx="1220244" cy="5583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1">
                <a:extLst>
                  <a:ext uri="{FF2B5EF4-FFF2-40B4-BE49-F238E27FC236}">
                    <a16:creationId xmlns:a16="http://schemas.microsoft.com/office/drawing/2014/main" id="{A1426F2F-C275-A471-DB06-8602C3261A04}"/>
                  </a:ext>
                </a:extLst>
              </p:cNvPr>
              <p:cNvSpPr txBox="1"/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Text Box 1">
                <a:extLst>
                  <a:ext uri="{FF2B5EF4-FFF2-40B4-BE49-F238E27FC236}">
                    <a16:creationId xmlns:a16="http://schemas.microsoft.com/office/drawing/2014/main" id="{A1426F2F-C275-A471-DB06-8602C3261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11">
            <a:extLst>
              <a:ext uri="{FF2B5EF4-FFF2-40B4-BE49-F238E27FC236}">
                <a16:creationId xmlns:a16="http://schemas.microsoft.com/office/drawing/2014/main" id="{4D673DDF-998B-3EFD-D6FE-5B38F973DCC2}"/>
              </a:ext>
            </a:extLst>
          </p:cNvPr>
          <p:cNvSpPr txBox="1"/>
          <p:nvPr/>
        </p:nvSpPr>
        <p:spPr>
          <a:xfrm>
            <a:off x="3112563" y="1798893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61" name="Text Box 13">
            <a:extLst>
              <a:ext uri="{FF2B5EF4-FFF2-40B4-BE49-F238E27FC236}">
                <a16:creationId xmlns:a16="http://schemas.microsoft.com/office/drawing/2014/main" id="{25471BAD-71C8-3D71-509A-9B66BBB39CA7}"/>
              </a:ext>
            </a:extLst>
          </p:cNvPr>
          <p:cNvSpPr txBox="1"/>
          <p:nvPr/>
        </p:nvSpPr>
        <p:spPr>
          <a:xfrm>
            <a:off x="1740962" y="1806978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9A64774-8AFE-56A9-E730-C476456EC4B8}"/>
              </a:ext>
            </a:extLst>
          </p:cNvPr>
          <p:cNvCxnSpPr/>
          <p:nvPr/>
        </p:nvCxnSpPr>
        <p:spPr>
          <a:xfrm>
            <a:off x="1816877" y="2268943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DB4CE37-19DB-9E04-C263-9D72B230EE46}"/>
              </a:ext>
            </a:extLst>
          </p:cNvPr>
          <p:cNvCxnSpPr/>
          <p:nvPr/>
        </p:nvCxnSpPr>
        <p:spPr>
          <a:xfrm>
            <a:off x="3134802" y="2268943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F430E24C-37E2-206D-0F69-072628D10B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5440" y="2347448"/>
            <a:ext cx="284333" cy="35179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125603E-5E27-2C6A-7398-29BC6FD055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2426631"/>
            <a:ext cx="521223" cy="280082"/>
          </a:xfrm>
          <a:prstGeom prst="rect">
            <a:avLst/>
          </a:prstGeom>
        </p:spPr>
      </p:pic>
      <p:sp>
        <p:nvSpPr>
          <p:cNvPr id="68" name="Text Box 4">
            <a:extLst>
              <a:ext uri="{FF2B5EF4-FFF2-40B4-BE49-F238E27FC236}">
                <a16:creationId xmlns:a16="http://schemas.microsoft.com/office/drawing/2014/main" id="{09D0F0C1-3236-1241-2ECE-4583B5C9599F}"/>
              </a:ext>
            </a:extLst>
          </p:cNvPr>
          <p:cNvSpPr txBox="1"/>
          <p:nvPr/>
        </p:nvSpPr>
        <p:spPr>
          <a:xfrm>
            <a:off x="3541477" y="2560652"/>
            <a:ext cx="539732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789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10019182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9302245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5575C80-A645-D099-22CF-427BF36F5CE1}"/>
              </a:ext>
            </a:extLst>
          </p:cNvPr>
          <p:cNvSpPr/>
          <p:nvPr/>
        </p:nvSpPr>
        <p:spPr>
          <a:xfrm rot="5400000">
            <a:off x="2687436" y="2505273"/>
            <a:ext cx="468630" cy="1524952"/>
          </a:xfrm>
          <a:prstGeom prst="rightBrace">
            <a:avLst>
              <a:gd name="adj1" fmla="val 24887"/>
              <a:gd name="adj2" fmla="val 85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5D59DBF0-9B01-7950-2086-07E5DB444F6E}"/>
              </a:ext>
            </a:extLst>
          </p:cNvPr>
          <p:cNvSpPr/>
          <p:nvPr/>
        </p:nvSpPr>
        <p:spPr>
          <a:xfrm>
            <a:off x="1861708" y="3562272"/>
            <a:ext cx="1112520" cy="531795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6342531" y="2727428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7055658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17166" y="1818681"/>
            <a:ext cx="472684" cy="4284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 rot="1025587">
            <a:off x="6414940" y="2465485"/>
            <a:ext cx="1341455" cy="483174"/>
          </a:xfrm>
          <a:prstGeom prst="ellipse">
            <a:avLst/>
          </a:prstGeom>
          <a:solidFill>
            <a:schemeClr val="accent4">
              <a:lumMod val="20000"/>
              <a:lumOff val="80000"/>
              <a:alpha val="7490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One-</a:t>
            </a:r>
            <a:r>
              <a:rPr lang="en-US" dirty="0" err="1"/>
              <a:t>sFE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41437" y="2553904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09460" y="2527374"/>
            <a:ext cx="1220244" cy="5583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"/>
              <p:cNvSpPr txBox="1"/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1"/>
          <p:cNvSpPr txBox="1"/>
          <p:nvPr/>
        </p:nvSpPr>
        <p:spPr>
          <a:xfrm>
            <a:off x="3112563" y="1798893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40962" y="1806978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16877" y="2268943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134802" y="2268943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5440" y="2347448"/>
            <a:ext cx="284333" cy="3517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2426631"/>
            <a:ext cx="521223" cy="280082"/>
          </a:xfrm>
          <a:prstGeom prst="rect">
            <a:avLst/>
          </a:prstGeom>
        </p:spPr>
      </p:pic>
      <p:sp>
        <p:nvSpPr>
          <p:cNvPr id="20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7098816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7382595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7823044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7373629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7098816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8534859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8578017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8861796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8852830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8578017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9260599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10062340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10346119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10786568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10337153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10062340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10744922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6308176" y="223444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1687484"/>
            <a:ext cx="5686425" cy="2133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AC956653-6502-64E9-B93F-EEF37EB79BAD}"/>
              </a:ext>
            </a:extLst>
          </p:cNvPr>
          <p:cNvSpPr/>
          <p:nvPr/>
        </p:nvSpPr>
        <p:spPr>
          <a:xfrm>
            <a:off x="7055767" y="249670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/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blipFill>
                <a:blip r:embed="rId5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EA03D2-A44E-7AD0-8FDD-C7CCC1E0450D}"/>
              </a:ext>
            </a:extLst>
          </p:cNvPr>
          <p:cNvCxnSpPr/>
          <p:nvPr/>
        </p:nvCxnSpPr>
        <p:spPr>
          <a:xfrm>
            <a:off x="3506410" y="3267749"/>
            <a:ext cx="14773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143651-433A-B9E7-C19B-AB3859557250}"/>
              </a:ext>
            </a:extLst>
          </p:cNvPr>
          <p:cNvCxnSpPr>
            <a:cxnSpLocks/>
          </p:cNvCxnSpPr>
          <p:nvPr/>
        </p:nvCxnSpPr>
        <p:spPr>
          <a:xfrm>
            <a:off x="2379421" y="3436685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>
            <a:extLst>
              <a:ext uri="{FF2B5EF4-FFF2-40B4-BE49-F238E27FC236}">
                <a16:creationId xmlns:a16="http://schemas.microsoft.com/office/drawing/2014/main" id="{1C00685E-D746-B9B3-9104-B5C0B59CCA37}"/>
              </a:ext>
            </a:extLst>
          </p:cNvPr>
          <p:cNvSpPr txBox="1"/>
          <p:nvPr/>
        </p:nvSpPr>
        <p:spPr>
          <a:xfrm>
            <a:off x="5160169" y="2958757"/>
            <a:ext cx="1024276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0D5B422-A2D4-6F6B-091D-7BBCEE4513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26" y="3429753"/>
            <a:ext cx="521223" cy="280082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0A64FDD3-1D1C-DC7A-4440-FD38FEF5356B}"/>
              </a:ext>
            </a:extLst>
          </p:cNvPr>
          <p:cNvSpPr/>
          <p:nvPr/>
        </p:nvSpPr>
        <p:spPr>
          <a:xfrm rot="1025587">
            <a:off x="7874518" y="2485841"/>
            <a:ext cx="1341455" cy="483174"/>
          </a:xfrm>
          <a:prstGeom prst="ellipse">
            <a:avLst/>
          </a:prstGeom>
          <a:solidFill>
            <a:srgbClr val="F2D7FD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7781398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5">
            <a:extLst>
              <a:ext uri="{FF2B5EF4-FFF2-40B4-BE49-F238E27FC236}">
                <a16:creationId xmlns:a16="http://schemas.microsoft.com/office/drawing/2014/main" id="{ADF41F7C-018C-05B0-D8DB-EFB2AB36243B}"/>
              </a:ext>
            </a:extLst>
          </p:cNvPr>
          <p:cNvSpPr/>
          <p:nvPr/>
        </p:nvSpPr>
        <p:spPr>
          <a:xfrm>
            <a:off x="8537399" y="249039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: Rounded Corners 45">
            <a:extLst>
              <a:ext uri="{FF2B5EF4-FFF2-40B4-BE49-F238E27FC236}">
                <a16:creationId xmlns:a16="http://schemas.microsoft.com/office/drawing/2014/main" id="{5825921A-99B0-845B-B6BC-CFFBA8CB037E}"/>
              </a:ext>
            </a:extLst>
          </p:cNvPr>
          <p:cNvSpPr/>
          <p:nvPr/>
        </p:nvSpPr>
        <p:spPr>
          <a:xfrm>
            <a:off x="10029466" y="248422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2AA41C-FD85-1CE6-A106-4D08AF262AD1}"/>
                  </a:ext>
                </a:extLst>
              </p:cNvPr>
              <p:cNvSpPr txBox="1"/>
              <p:nvPr/>
            </p:nvSpPr>
            <p:spPr>
              <a:xfrm>
                <a:off x="6521779" y="4372276"/>
                <a:ext cx="5059458" cy="1847172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r>
                  <a:rPr lang="en-US" sz="2400" dirty="0"/>
                  <a:t>2. Output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𝐹𝐸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𝐾𝑒𝑦𝐺𝑒𝑛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2AA41C-FD85-1CE6-A106-4D08AF262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79" y="4372276"/>
                <a:ext cx="5059458" cy="184717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 Box 3">
            <a:extLst>
              <a:ext uri="{FF2B5EF4-FFF2-40B4-BE49-F238E27FC236}">
                <a16:creationId xmlns:a16="http://schemas.microsoft.com/office/drawing/2014/main" id="{4EE7DA63-9C1D-566B-BB82-6D61E8C789AB}"/>
              </a:ext>
            </a:extLst>
          </p:cNvPr>
          <p:cNvSpPr txBox="1"/>
          <p:nvPr/>
        </p:nvSpPr>
        <p:spPr>
          <a:xfrm>
            <a:off x="652655" y="2546916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00223-EAB7-7DAD-4595-B1849AF2870A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3">
            <a:extLst>
              <a:ext uri="{FF2B5EF4-FFF2-40B4-BE49-F238E27FC236}">
                <a16:creationId xmlns:a16="http://schemas.microsoft.com/office/drawing/2014/main" id="{8C3D4EE3-CC8D-41BF-FB25-E03DDFE87C6E}"/>
              </a:ext>
            </a:extLst>
          </p:cNvPr>
          <p:cNvSpPr txBox="1"/>
          <p:nvPr/>
        </p:nvSpPr>
        <p:spPr>
          <a:xfrm>
            <a:off x="655007" y="349897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236CF002-DE11-36E8-01E9-A1D89CE08F5C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22475B0F-9960-8B04-4BFF-D5DF5DE4E319}"/>
              </a:ext>
            </a:extLst>
          </p:cNvPr>
          <p:cNvSpPr txBox="1"/>
          <p:nvPr/>
        </p:nvSpPr>
        <p:spPr>
          <a:xfrm>
            <a:off x="3153760" y="2552334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963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10019182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9302245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FDD52FF-887C-A2F3-7004-1BE54F6D7ACB}"/>
              </a:ext>
            </a:extLst>
          </p:cNvPr>
          <p:cNvSpPr/>
          <p:nvPr/>
        </p:nvSpPr>
        <p:spPr>
          <a:xfrm>
            <a:off x="8718823" y="1807116"/>
            <a:ext cx="472684" cy="428421"/>
          </a:xfrm>
          <a:prstGeom prst="ellipse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5575C80-A645-D099-22CF-427BF36F5CE1}"/>
              </a:ext>
            </a:extLst>
          </p:cNvPr>
          <p:cNvSpPr/>
          <p:nvPr/>
        </p:nvSpPr>
        <p:spPr>
          <a:xfrm rot="5400000">
            <a:off x="2687436" y="2505273"/>
            <a:ext cx="468630" cy="1524952"/>
          </a:xfrm>
          <a:prstGeom prst="rightBrace">
            <a:avLst>
              <a:gd name="adj1" fmla="val 24887"/>
              <a:gd name="adj2" fmla="val 85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5D59DBF0-9B01-7950-2086-07E5DB444F6E}"/>
              </a:ext>
            </a:extLst>
          </p:cNvPr>
          <p:cNvSpPr/>
          <p:nvPr/>
        </p:nvSpPr>
        <p:spPr>
          <a:xfrm>
            <a:off x="1861708" y="3562272"/>
            <a:ext cx="1112520" cy="531795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6342531" y="2727428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7055658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17166" y="1818681"/>
            <a:ext cx="472684" cy="4284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 rot="1025587">
            <a:off x="6414940" y="2465485"/>
            <a:ext cx="1341455" cy="483174"/>
          </a:xfrm>
          <a:prstGeom prst="ellipse">
            <a:avLst/>
          </a:prstGeom>
          <a:solidFill>
            <a:schemeClr val="accent4">
              <a:lumMod val="20000"/>
              <a:lumOff val="80000"/>
              <a:alpha val="7490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One-</a:t>
            </a:r>
            <a:r>
              <a:rPr lang="en-US" dirty="0" err="1"/>
              <a:t>sFE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41437" y="2553904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09460" y="2527374"/>
            <a:ext cx="1220244" cy="5583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"/>
              <p:cNvSpPr txBox="1"/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1"/>
          <p:cNvSpPr txBox="1"/>
          <p:nvPr/>
        </p:nvSpPr>
        <p:spPr>
          <a:xfrm>
            <a:off x="3112563" y="1798893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40962" y="1806978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16877" y="2268943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134802" y="2268943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5440" y="2347448"/>
            <a:ext cx="284333" cy="3517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2426631"/>
            <a:ext cx="521223" cy="280082"/>
          </a:xfrm>
          <a:prstGeom prst="rect">
            <a:avLst/>
          </a:prstGeom>
        </p:spPr>
      </p:pic>
      <p:sp>
        <p:nvSpPr>
          <p:cNvPr id="20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7098816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7382595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7823044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7373629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7098816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8534859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8578017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8861796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8852830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8578017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9260599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10062340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10346119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10786568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10337153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10062340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10744922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6308176" y="223444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1687484"/>
            <a:ext cx="5686425" cy="2133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AC956653-6502-64E9-B93F-EEF37EB79BAD}"/>
              </a:ext>
            </a:extLst>
          </p:cNvPr>
          <p:cNvSpPr/>
          <p:nvPr/>
        </p:nvSpPr>
        <p:spPr>
          <a:xfrm>
            <a:off x="7055767" y="249670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/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blipFill>
                <a:blip r:embed="rId5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EA03D2-A44E-7AD0-8FDD-C7CCC1E0450D}"/>
              </a:ext>
            </a:extLst>
          </p:cNvPr>
          <p:cNvCxnSpPr/>
          <p:nvPr/>
        </p:nvCxnSpPr>
        <p:spPr>
          <a:xfrm>
            <a:off x="3506410" y="3267749"/>
            <a:ext cx="14773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143651-433A-B9E7-C19B-AB3859557250}"/>
              </a:ext>
            </a:extLst>
          </p:cNvPr>
          <p:cNvCxnSpPr>
            <a:cxnSpLocks/>
          </p:cNvCxnSpPr>
          <p:nvPr/>
        </p:nvCxnSpPr>
        <p:spPr>
          <a:xfrm>
            <a:off x="2379421" y="3436685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>
            <a:extLst>
              <a:ext uri="{FF2B5EF4-FFF2-40B4-BE49-F238E27FC236}">
                <a16:creationId xmlns:a16="http://schemas.microsoft.com/office/drawing/2014/main" id="{1C00685E-D746-B9B3-9104-B5C0B59CCA37}"/>
              </a:ext>
            </a:extLst>
          </p:cNvPr>
          <p:cNvSpPr txBox="1"/>
          <p:nvPr/>
        </p:nvSpPr>
        <p:spPr>
          <a:xfrm>
            <a:off x="5160169" y="2958757"/>
            <a:ext cx="1024276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0D5B422-A2D4-6F6B-091D-7BBCEE4513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26" y="3429753"/>
            <a:ext cx="521223" cy="280082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0A64FDD3-1D1C-DC7A-4440-FD38FEF5356B}"/>
              </a:ext>
            </a:extLst>
          </p:cNvPr>
          <p:cNvSpPr/>
          <p:nvPr/>
        </p:nvSpPr>
        <p:spPr>
          <a:xfrm rot="1025587">
            <a:off x="7874518" y="2485841"/>
            <a:ext cx="1341455" cy="483174"/>
          </a:xfrm>
          <a:prstGeom prst="ellipse">
            <a:avLst/>
          </a:prstGeom>
          <a:solidFill>
            <a:srgbClr val="F2D7FD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7781398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5">
            <a:extLst>
              <a:ext uri="{FF2B5EF4-FFF2-40B4-BE49-F238E27FC236}">
                <a16:creationId xmlns:a16="http://schemas.microsoft.com/office/drawing/2014/main" id="{ADF41F7C-018C-05B0-D8DB-EFB2AB36243B}"/>
              </a:ext>
            </a:extLst>
          </p:cNvPr>
          <p:cNvSpPr/>
          <p:nvPr/>
        </p:nvSpPr>
        <p:spPr>
          <a:xfrm>
            <a:off x="8537399" y="249039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: Rounded Corners 45">
            <a:extLst>
              <a:ext uri="{FF2B5EF4-FFF2-40B4-BE49-F238E27FC236}">
                <a16:creationId xmlns:a16="http://schemas.microsoft.com/office/drawing/2014/main" id="{5825921A-99B0-845B-B6BC-CFFBA8CB037E}"/>
              </a:ext>
            </a:extLst>
          </p:cNvPr>
          <p:cNvSpPr/>
          <p:nvPr/>
        </p:nvSpPr>
        <p:spPr>
          <a:xfrm>
            <a:off x="10029466" y="248422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2AA41C-FD85-1CE6-A106-4D08AF262AD1}"/>
                  </a:ext>
                </a:extLst>
              </p:cNvPr>
              <p:cNvSpPr txBox="1"/>
              <p:nvPr/>
            </p:nvSpPr>
            <p:spPr>
              <a:xfrm>
                <a:off x="6521779" y="4372276"/>
                <a:ext cx="5059458" cy="1847172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r>
                  <a:rPr lang="en-US" sz="2400" dirty="0"/>
                  <a:t>2. Output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𝐹𝐸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𝐾𝑒𝑦𝐺𝑒𝑛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2AA41C-FD85-1CE6-A106-4D08AF262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79" y="4372276"/>
                <a:ext cx="5059458" cy="184717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 Box 3">
            <a:extLst>
              <a:ext uri="{FF2B5EF4-FFF2-40B4-BE49-F238E27FC236}">
                <a16:creationId xmlns:a16="http://schemas.microsoft.com/office/drawing/2014/main" id="{4EE7DA63-9C1D-566B-BB82-6D61E8C789AB}"/>
              </a:ext>
            </a:extLst>
          </p:cNvPr>
          <p:cNvSpPr txBox="1"/>
          <p:nvPr/>
        </p:nvSpPr>
        <p:spPr>
          <a:xfrm>
            <a:off x="652655" y="2546916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00223-EAB7-7DAD-4595-B1849AF2870A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3">
            <a:extLst>
              <a:ext uri="{FF2B5EF4-FFF2-40B4-BE49-F238E27FC236}">
                <a16:creationId xmlns:a16="http://schemas.microsoft.com/office/drawing/2014/main" id="{8C3D4EE3-CC8D-41BF-FB25-E03DDFE87C6E}"/>
              </a:ext>
            </a:extLst>
          </p:cNvPr>
          <p:cNvSpPr txBox="1"/>
          <p:nvPr/>
        </p:nvSpPr>
        <p:spPr>
          <a:xfrm>
            <a:off x="655007" y="349897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236CF002-DE11-36E8-01E9-A1D89CE08F5C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22475B0F-9960-8B04-4BFF-D5DF5DE4E319}"/>
              </a:ext>
            </a:extLst>
          </p:cNvPr>
          <p:cNvSpPr txBox="1"/>
          <p:nvPr/>
        </p:nvSpPr>
        <p:spPr>
          <a:xfrm>
            <a:off x="3153760" y="2552334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D2F30E1-43A5-DDA8-A8D6-93A5FDF69E7E}"/>
              </a:ext>
            </a:extLst>
          </p:cNvPr>
          <p:cNvSpPr/>
          <p:nvPr/>
        </p:nvSpPr>
        <p:spPr>
          <a:xfrm>
            <a:off x="3110471" y="3537982"/>
            <a:ext cx="1220244" cy="55832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56B8FA4-67F9-0236-3B10-320733677E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6451" y="3358056"/>
            <a:ext cx="284333" cy="351797"/>
          </a:xfrm>
          <a:prstGeom prst="rect">
            <a:avLst/>
          </a:prstGeom>
        </p:spPr>
      </p:pic>
      <p:sp>
        <p:nvSpPr>
          <p:cNvPr id="57" name="Text Box 4">
            <a:extLst>
              <a:ext uri="{FF2B5EF4-FFF2-40B4-BE49-F238E27FC236}">
                <a16:creationId xmlns:a16="http://schemas.microsoft.com/office/drawing/2014/main" id="{372566A4-7F21-F5F5-CA55-AFC2A7979196}"/>
              </a:ext>
            </a:extLst>
          </p:cNvPr>
          <p:cNvSpPr txBox="1"/>
          <p:nvPr/>
        </p:nvSpPr>
        <p:spPr>
          <a:xfrm>
            <a:off x="3145458" y="3571845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514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10019182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9302245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0DB02F8-CBC3-E6CE-3E8A-6762BAD4EAB7}"/>
              </a:ext>
            </a:extLst>
          </p:cNvPr>
          <p:cNvSpPr/>
          <p:nvPr/>
        </p:nvSpPr>
        <p:spPr>
          <a:xfrm rot="1025587">
            <a:off x="9332994" y="2485840"/>
            <a:ext cx="1341455" cy="48317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90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FDD52FF-887C-A2F3-7004-1BE54F6D7ACB}"/>
              </a:ext>
            </a:extLst>
          </p:cNvPr>
          <p:cNvSpPr/>
          <p:nvPr/>
        </p:nvSpPr>
        <p:spPr>
          <a:xfrm>
            <a:off x="8718823" y="1807116"/>
            <a:ext cx="472684" cy="428421"/>
          </a:xfrm>
          <a:prstGeom prst="ellipse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5575C80-A645-D099-22CF-427BF36F5CE1}"/>
              </a:ext>
            </a:extLst>
          </p:cNvPr>
          <p:cNvSpPr/>
          <p:nvPr/>
        </p:nvSpPr>
        <p:spPr>
          <a:xfrm rot="5400000">
            <a:off x="2687436" y="2505273"/>
            <a:ext cx="468630" cy="1524952"/>
          </a:xfrm>
          <a:prstGeom prst="rightBrace">
            <a:avLst>
              <a:gd name="adj1" fmla="val 24887"/>
              <a:gd name="adj2" fmla="val 85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DFE90439-1910-465B-4EF3-4DEE8363FC72}"/>
              </a:ext>
            </a:extLst>
          </p:cNvPr>
          <p:cNvSpPr/>
          <p:nvPr/>
        </p:nvSpPr>
        <p:spPr>
          <a:xfrm rot="5400000">
            <a:off x="2693801" y="3523300"/>
            <a:ext cx="468630" cy="1524952"/>
          </a:xfrm>
          <a:prstGeom prst="rightBrace">
            <a:avLst>
              <a:gd name="adj1" fmla="val 24887"/>
              <a:gd name="adj2" fmla="val 85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5D59DBF0-9B01-7950-2086-07E5DB444F6E}"/>
              </a:ext>
            </a:extLst>
          </p:cNvPr>
          <p:cNvSpPr/>
          <p:nvPr/>
        </p:nvSpPr>
        <p:spPr>
          <a:xfrm>
            <a:off x="1861708" y="3562272"/>
            <a:ext cx="1112520" cy="531795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6342531" y="2727428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7055658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17166" y="1818681"/>
            <a:ext cx="472684" cy="4284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 rot="1025587">
            <a:off x="6414940" y="2465485"/>
            <a:ext cx="1341455" cy="483174"/>
          </a:xfrm>
          <a:prstGeom prst="ellipse">
            <a:avLst/>
          </a:prstGeom>
          <a:solidFill>
            <a:schemeClr val="accent4">
              <a:lumMod val="20000"/>
              <a:lumOff val="80000"/>
              <a:alpha val="7490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One-</a:t>
            </a:r>
            <a:r>
              <a:rPr lang="en-US" dirty="0" err="1"/>
              <a:t>sFE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41437" y="2553904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09460" y="2527374"/>
            <a:ext cx="1220244" cy="5583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"/>
              <p:cNvSpPr txBox="1"/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1"/>
          <p:cNvSpPr txBox="1"/>
          <p:nvPr/>
        </p:nvSpPr>
        <p:spPr>
          <a:xfrm>
            <a:off x="3112563" y="1798893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40962" y="1806978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16877" y="2268943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134802" y="2268943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5440" y="2347448"/>
            <a:ext cx="284333" cy="3517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2426631"/>
            <a:ext cx="521223" cy="280082"/>
          </a:xfrm>
          <a:prstGeom prst="rect">
            <a:avLst/>
          </a:prstGeom>
        </p:spPr>
      </p:pic>
      <p:sp>
        <p:nvSpPr>
          <p:cNvPr id="20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7098816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7382595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7823044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7373629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7098816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8534859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8578017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8861796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8852830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8578017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9260599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10062340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10346119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10786568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10337153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10062340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10744922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6308176" y="223444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1687484"/>
            <a:ext cx="5686425" cy="2133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AC956653-6502-64E9-B93F-EEF37EB79BAD}"/>
              </a:ext>
            </a:extLst>
          </p:cNvPr>
          <p:cNvSpPr/>
          <p:nvPr/>
        </p:nvSpPr>
        <p:spPr>
          <a:xfrm>
            <a:off x="7055767" y="249670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/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blipFill>
                <a:blip r:embed="rId5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EA03D2-A44E-7AD0-8FDD-C7CCC1E0450D}"/>
              </a:ext>
            </a:extLst>
          </p:cNvPr>
          <p:cNvCxnSpPr/>
          <p:nvPr/>
        </p:nvCxnSpPr>
        <p:spPr>
          <a:xfrm>
            <a:off x="3506410" y="3267749"/>
            <a:ext cx="14773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143651-433A-B9E7-C19B-AB3859557250}"/>
              </a:ext>
            </a:extLst>
          </p:cNvPr>
          <p:cNvCxnSpPr>
            <a:cxnSpLocks/>
          </p:cNvCxnSpPr>
          <p:nvPr/>
        </p:nvCxnSpPr>
        <p:spPr>
          <a:xfrm>
            <a:off x="2379421" y="3436685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>
            <a:extLst>
              <a:ext uri="{FF2B5EF4-FFF2-40B4-BE49-F238E27FC236}">
                <a16:creationId xmlns:a16="http://schemas.microsoft.com/office/drawing/2014/main" id="{1C00685E-D746-B9B3-9104-B5C0B59CCA37}"/>
              </a:ext>
            </a:extLst>
          </p:cNvPr>
          <p:cNvSpPr txBox="1"/>
          <p:nvPr/>
        </p:nvSpPr>
        <p:spPr>
          <a:xfrm>
            <a:off x="5160169" y="2958757"/>
            <a:ext cx="1024276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0D5B422-A2D4-6F6B-091D-7BBCEE4513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26" y="3429753"/>
            <a:ext cx="521223" cy="280082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0A64FDD3-1D1C-DC7A-4440-FD38FEF5356B}"/>
              </a:ext>
            </a:extLst>
          </p:cNvPr>
          <p:cNvSpPr/>
          <p:nvPr/>
        </p:nvSpPr>
        <p:spPr>
          <a:xfrm rot="1025587">
            <a:off x="7874518" y="2485841"/>
            <a:ext cx="1341455" cy="483174"/>
          </a:xfrm>
          <a:prstGeom prst="ellipse">
            <a:avLst/>
          </a:prstGeom>
          <a:solidFill>
            <a:srgbClr val="F2D7FD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7781398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5">
            <a:extLst>
              <a:ext uri="{FF2B5EF4-FFF2-40B4-BE49-F238E27FC236}">
                <a16:creationId xmlns:a16="http://schemas.microsoft.com/office/drawing/2014/main" id="{ADF41F7C-018C-05B0-D8DB-EFB2AB36243B}"/>
              </a:ext>
            </a:extLst>
          </p:cNvPr>
          <p:cNvSpPr/>
          <p:nvPr/>
        </p:nvSpPr>
        <p:spPr>
          <a:xfrm>
            <a:off x="8537399" y="249039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E0B05A3C-2292-9723-82C8-52ACF514456C}"/>
              </a:ext>
            </a:extLst>
          </p:cNvPr>
          <p:cNvSpPr/>
          <p:nvPr/>
        </p:nvSpPr>
        <p:spPr>
          <a:xfrm>
            <a:off x="1855344" y="4587891"/>
            <a:ext cx="1112520" cy="531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581F9CA9-A607-69B0-8000-9F751CF999E7}"/>
                  </a:ext>
                </a:extLst>
              </p:cNvPr>
              <p:cNvSpPr txBox="1"/>
              <p:nvPr/>
            </p:nvSpPr>
            <p:spPr>
              <a:xfrm>
                <a:off x="1855344" y="45216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581F9CA9-A607-69B0-8000-9F751CF99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44" y="45216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A35986E-2452-741B-6D51-FAC0871DD472}"/>
              </a:ext>
            </a:extLst>
          </p:cNvPr>
          <p:cNvCxnSpPr/>
          <p:nvPr/>
        </p:nvCxnSpPr>
        <p:spPr>
          <a:xfrm>
            <a:off x="3512775" y="4285776"/>
            <a:ext cx="14773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711EDFF-66F2-BBAB-35BA-3265071664D5}"/>
              </a:ext>
            </a:extLst>
          </p:cNvPr>
          <p:cNvCxnSpPr/>
          <p:nvPr/>
        </p:nvCxnSpPr>
        <p:spPr>
          <a:xfrm>
            <a:off x="2385786" y="4454712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71F84D23-90B8-D11D-D5A2-AD1008DD8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4455372"/>
            <a:ext cx="521223" cy="280082"/>
          </a:xfrm>
          <a:prstGeom prst="rect">
            <a:avLst/>
          </a:prstGeom>
        </p:spPr>
      </p:pic>
      <p:sp>
        <p:nvSpPr>
          <p:cNvPr id="52" name="Text Box 4">
            <a:extLst>
              <a:ext uri="{FF2B5EF4-FFF2-40B4-BE49-F238E27FC236}">
                <a16:creationId xmlns:a16="http://schemas.microsoft.com/office/drawing/2014/main" id="{6D2EB2FA-D745-C5EE-55EA-9AF76C0096E3}"/>
              </a:ext>
            </a:extLst>
          </p:cNvPr>
          <p:cNvSpPr txBox="1"/>
          <p:nvPr/>
        </p:nvSpPr>
        <p:spPr>
          <a:xfrm>
            <a:off x="5160169" y="3993154"/>
            <a:ext cx="1024276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7" name="Rectangle: Rounded Corners 45">
            <a:extLst>
              <a:ext uri="{FF2B5EF4-FFF2-40B4-BE49-F238E27FC236}">
                <a16:creationId xmlns:a16="http://schemas.microsoft.com/office/drawing/2014/main" id="{5825921A-99B0-845B-B6BC-CFFBA8CB037E}"/>
              </a:ext>
            </a:extLst>
          </p:cNvPr>
          <p:cNvSpPr/>
          <p:nvPr/>
        </p:nvSpPr>
        <p:spPr>
          <a:xfrm>
            <a:off x="10029466" y="248422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2AA41C-FD85-1CE6-A106-4D08AF262AD1}"/>
                  </a:ext>
                </a:extLst>
              </p:cNvPr>
              <p:cNvSpPr txBox="1"/>
              <p:nvPr/>
            </p:nvSpPr>
            <p:spPr>
              <a:xfrm>
                <a:off x="6521779" y="4372276"/>
                <a:ext cx="5059458" cy="1847172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r>
                  <a:rPr lang="en-US" sz="2400" dirty="0"/>
                  <a:t>2. Output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𝐹𝐸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𝐾𝑒𝑦𝐺𝑒𝑛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2AA41C-FD85-1CE6-A106-4D08AF262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79" y="4372276"/>
                <a:ext cx="5059458" cy="184717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 Box 3">
            <a:extLst>
              <a:ext uri="{FF2B5EF4-FFF2-40B4-BE49-F238E27FC236}">
                <a16:creationId xmlns:a16="http://schemas.microsoft.com/office/drawing/2014/main" id="{4EE7DA63-9C1D-566B-BB82-6D61E8C789AB}"/>
              </a:ext>
            </a:extLst>
          </p:cNvPr>
          <p:cNvSpPr txBox="1"/>
          <p:nvPr/>
        </p:nvSpPr>
        <p:spPr>
          <a:xfrm>
            <a:off x="652655" y="2546916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00223-EAB7-7DAD-4595-B1849AF2870A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FD880B1-5FB8-109F-2A4B-34CE8427440F}"/>
              </a:ext>
            </a:extLst>
          </p:cNvPr>
          <p:cNvGrpSpPr/>
          <p:nvPr/>
        </p:nvGrpSpPr>
        <p:grpSpPr>
          <a:xfrm>
            <a:off x="1021252" y="5402199"/>
            <a:ext cx="74254" cy="371270"/>
            <a:chOff x="0" y="0"/>
            <a:chExt cx="53340" cy="2667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3AB3BA4-A5BE-93D4-F80C-B12BB8274068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BCB663-DA7D-7FE3-0495-7924825B168C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26D8D7D-5954-24A8-086F-2AA9FEE3044F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4" name="Text Box 3">
            <a:extLst>
              <a:ext uri="{FF2B5EF4-FFF2-40B4-BE49-F238E27FC236}">
                <a16:creationId xmlns:a16="http://schemas.microsoft.com/office/drawing/2014/main" id="{8C3D4EE3-CC8D-41BF-FB25-E03DDFE87C6E}"/>
              </a:ext>
            </a:extLst>
          </p:cNvPr>
          <p:cNvSpPr txBox="1"/>
          <p:nvPr/>
        </p:nvSpPr>
        <p:spPr>
          <a:xfrm>
            <a:off x="655007" y="349897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5" name="Text Box 3">
            <a:extLst>
              <a:ext uri="{FF2B5EF4-FFF2-40B4-BE49-F238E27FC236}">
                <a16:creationId xmlns:a16="http://schemas.microsoft.com/office/drawing/2014/main" id="{18E7A3C2-E636-01C6-F8AF-7591B0A609B7}"/>
              </a:ext>
            </a:extLst>
          </p:cNvPr>
          <p:cNvSpPr txBox="1"/>
          <p:nvPr/>
        </p:nvSpPr>
        <p:spPr>
          <a:xfrm>
            <a:off x="688324" y="4575627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236CF002-DE11-36E8-01E9-A1D89CE08F5C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22475B0F-9960-8B04-4BFF-D5DF5DE4E319}"/>
              </a:ext>
            </a:extLst>
          </p:cNvPr>
          <p:cNvSpPr txBox="1"/>
          <p:nvPr/>
        </p:nvSpPr>
        <p:spPr>
          <a:xfrm>
            <a:off x="3153760" y="2552334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74E3F33-8D56-F03F-0C86-C4073EB3FBB8}"/>
              </a:ext>
            </a:extLst>
          </p:cNvPr>
          <p:cNvGrpSpPr/>
          <p:nvPr/>
        </p:nvGrpSpPr>
        <p:grpSpPr>
          <a:xfrm>
            <a:off x="2360570" y="5402199"/>
            <a:ext cx="74254" cy="371270"/>
            <a:chOff x="0" y="0"/>
            <a:chExt cx="53340" cy="2667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0454C45-E608-150B-81A1-37FF3C93F833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DF53FEE-F8E6-381D-43F6-A9CDD9180892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A76A142-4682-2237-3C1F-0D7A69971C0A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4D94C5-9B60-B53E-E69A-6F6409FECDCD}"/>
              </a:ext>
            </a:extLst>
          </p:cNvPr>
          <p:cNvGrpSpPr/>
          <p:nvPr/>
        </p:nvGrpSpPr>
        <p:grpSpPr>
          <a:xfrm>
            <a:off x="3778966" y="5399575"/>
            <a:ext cx="74254" cy="371270"/>
            <a:chOff x="0" y="0"/>
            <a:chExt cx="53340" cy="2667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B5A8501-B78F-D7DC-B8A7-81B69DAFCDFC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92944CA-A008-CFD1-15AD-19A4152DA6E0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AF8EC48-62F5-3195-B326-A7A021E38256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CF224284-A6F6-465B-AA51-339CAC7E65F5}"/>
              </a:ext>
            </a:extLst>
          </p:cNvPr>
          <p:cNvSpPr/>
          <p:nvPr/>
        </p:nvSpPr>
        <p:spPr>
          <a:xfrm>
            <a:off x="3110471" y="3537982"/>
            <a:ext cx="1220244" cy="55832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5B4F8B8-B4F5-AD7A-5FAB-57FCD69C2B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6451" y="3358056"/>
            <a:ext cx="284333" cy="351797"/>
          </a:xfrm>
          <a:prstGeom prst="rect">
            <a:avLst/>
          </a:prstGeom>
        </p:spPr>
      </p:pic>
      <p:sp>
        <p:nvSpPr>
          <p:cNvPr id="57" name="Text Box 4">
            <a:extLst>
              <a:ext uri="{FF2B5EF4-FFF2-40B4-BE49-F238E27FC236}">
                <a16:creationId xmlns:a16="http://schemas.microsoft.com/office/drawing/2014/main" id="{6D8D2DCF-5AB3-489D-4E34-CE7C123A9326}"/>
              </a:ext>
            </a:extLst>
          </p:cNvPr>
          <p:cNvSpPr txBox="1"/>
          <p:nvPr/>
        </p:nvSpPr>
        <p:spPr>
          <a:xfrm>
            <a:off x="3145458" y="3571845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128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>
            <a:extLst>
              <a:ext uri="{FF2B5EF4-FFF2-40B4-BE49-F238E27FC236}">
                <a16:creationId xmlns:a16="http://schemas.microsoft.com/office/drawing/2014/main" id="{CC416212-F300-87D0-FAB0-F1C6705C2BCE}"/>
              </a:ext>
            </a:extLst>
          </p:cNvPr>
          <p:cNvSpPr/>
          <p:nvPr/>
        </p:nvSpPr>
        <p:spPr>
          <a:xfrm>
            <a:off x="10190641" y="1801083"/>
            <a:ext cx="472684" cy="4284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10019182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9302245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0DB02F8-CBC3-E6CE-3E8A-6762BAD4EAB7}"/>
              </a:ext>
            </a:extLst>
          </p:cNvPr>
          <p:cNvSpPr/>
          <p:nvPr/>
        </p:nvSpPr>
        <p:spPr>
          <a:xfrm rot="1025587">
            <a:off x="9332994" y="2485840"/>
            <a:ext cx="1341455" cy="48317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90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FDD52FF-887C-A2F3-7004-1BE54F6D7ACB}"/>
              </a:ext>
            </a:extLst>
          </p:cNvPr>
          <p:cNvSpPr/>
          <p:nvPr/>
        </p:nvSpPr>
        <p:spPr>
          <a:xfrm>
            <a:off x="8718823" y="1807116"/>
            <a:ext cx="472684" cy="428421"/>
          </a:xfrm>
          <a:prstGeom prst="ellipse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5575C80-A645-D099-22CF-427BF36F5CE1}"/>
              </a:ext>
            </a:extLst>
          </p:cNvPr>
          <p:cNvSpPr/>
          <p:nvPr/>
        </p:nvSpPr>
        <p:spPr>
          <a:xfrm rot="5400000">
            <a:off x="2687436" y="2505273"/>
            <a:ext cx="468630" cy="1524952"/>
          </a:xfrm>
          <a:prstGeom prst="rightBrace">
            <a:avLst>
              <a:gd name="adj1" fmla="val 24887"/>
              <a:gd name="adj2" fmla="val 85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DFE90439-1910-465B-4EF3-4DEE8363FC72}"/>
              </a:ext>
            </a:extLst>
          </p:cNvPr>
          <p:cNvSpPr/>
          <p:nvPr/>
        </p:nvSpPr>
        <p:spPr>
          <a:xfrm rot="5400000">
            <a:off x="2693801" y="3523300"/>
            <a:ext cx="468630" cy="1524952"/>
          </a:xfrm>
          <a:prstGeom prst="rightBrace">
            <a:avLst>
              <a:gd name="adj1" fmla="val 24887"/>
              <a:gd name="adj2" fmla="val 85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5D59DBF0-9B01-7950-2086-07E5DB444F6E}"/>
              </a:ext>
            </a:extLst>
          </p:cNvPr>
          <p:cNvSpPr/>
          <p:nvPr/>
        </p:nvSpPr>
        <p:spPr>
          <a:xfrm>
            <a:off x="1861708" y="3562272"/>
            <a:ext cx="1112520" cy="531795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6342531" y="2727428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7055658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17166" y="1818681"/>
            <a:ext cx="472684" cy="4284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 rot="1025587">
            <a:off x="6414940" y="2465485"/>
            <a:ext cx="1341455" cy="483174"/>
          </a:xfrm>
          <a:prstGeom prst="ellipse">
            <a:avLst/>
          </a:prstGeom>
          <a:solidFill>
            <a:schemeClr val="accent4">
              <a:lumMod val="20000"/>
              <a:lumOff val="80000"/>
              <a:alpha val="7490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One-</a:t>
            </a:r>
            <a:r>
              <a:rPr lang="en-US" dirty="0" err="1"/>
              <a:t>sFE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41437" y="2553904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09460" y="2527374"/>
            <a:ext cx="1220244" cy="5583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"/>
              <p:cNvSpPr txBox="1"/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1"/>
          <p:cNvSpPr txBox="1"/>
          <p:nvPr/>
        </p:nvSpPr>
        <p:spPr>
          <a:xfrm>
            <a:off x="3112563" y="1798893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40962" y="1806978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16877" y="2268943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134802" y="2268943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5440" y="2347448"/>
            <a:ext cx="284333" cy="3517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2426631"/>
            <a:ext cx="521223" cy="280082"/>
          </a:xfrm>
          <a:prstGeom prst="rect">
            <a:avLst/>
          </a:prstGeom>
        </p:spPr>
      </p:pic>
      <p:sp>
        <p:nvSpPr>
          <p:cNvPr id="20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7098816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7382595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7823044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7373629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7098816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8534859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8578017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8861796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8852830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8578017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9260599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10062340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10346119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10786568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10337153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10062340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10744922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6308176" y="223444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1687484"/>
            <a:ext cx="5686425" cy="2133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AC956653-6502-64E9-B93F-EEF37EB79BAD}"/>
              </a:ext>
            </a:extLst>
          </p:cNvPr>
          <p:cNvSpPr/>
          <p:nvPr/>
        </p:nvSpPr>
        <p:spPr>
          <a:xfrm>
            <a:off x="7055767" y="249670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/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blipFill>
                <a:blip r:embed="rId5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EA03D2-A44E-7AD0-8FDD-C7CCC1E0450D}"/>
              </a:ext>
            </a:extLst>
          </p:cNvPr>
          <p:cNvCxnSpPr/>
          <p:nvPr/>
        </p:nvCxnSpPr>
        <p:spPr>
          <a:xfrm>
            <a:off x="3506410" y="3267749"/>
            <a:ext cx="14773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143651-433A-B9E7-C19B-AB3859557250}"/>
              </a:ext>
            </a:extLst>
          </p:cNvPr>
          <p:cNvCxnSpPr>
            <a:cxnSpLocks/>
          </p:cNvCxnSpPr>
          <p:nvPr/>
        </p:nvCxnSpPr>
        <p:spPr>
          <a:xfrm>
            <a:off x="2379421" y="3436685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>
            <a:extLst>
              <a:ext uri="{FF2B5EF4-FFF2-40B4-BE49-F238E27FC236}">
                <a16:creationId xmlns:a16="http://schemas.microsoft.com/office/drawing/2014/main" id="{1C00685E-D746-B9B3-9104-B5C0B59CCA37}"/>
              </a:ext>
            </a:extLst>
          </p:cNvPr>
          <p:cNvSpPr txBox="1"/>
          <p:nvPr/>
        </p:nvSpPr>
        <p:spPr>
          <a:xfrm>
            <a:off x="5160169" y="2958757"/>
            <a:ext cx="1024276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0D5B422-A2D4-6F6B-091D-7BBCEE4513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26" y="3429753"/>
            <a:ext cx="521223" cy="280082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0A64FDD3-1D1C-DC7A-4440-FD38FEF5356B}"/>
              </a:ext>
            </a:extLst>
          </p:cNvPr>
          <p:cNvSpPr/>
          <p:nvPr/>
        </p:nvSpPr>
        <p:spPr>
          <a:xfrm rot="1025587">
            <a:off x="7874518" y="2485841"/>
            <a:ext cx="1341455" cy="483174"/>
          </a:xfrm>
          <a:prstGeom prst="ellipse">
            <a:avLst/>
          </a:prstGeom>
          <a:solidFill>
            <a:srgbClr val="F2D7FD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7781398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5">
            <a:extLst>
              <a:ext uri="{FF2B5EF4-FFF2-40B4-BE49-F238E27FC236}">
                <a16:creationId xmlns:a16="http://schemas.microsoft.com/office/drawing/2014/main" id="{ADF41F7C-018C-05B0-D8DB-EFB2AB36243B}"/>
              </a:ext>
            </a:extLst>
          </p:cNvPr>
          <p:cNvSpPr/>
          <p:nvPr/>
        </p:nvSpPr>
        <p:spPr>
          <a:xfrm>
            <a:off x="8537399" y="249039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E0B05A3C-2292-9723-82C8-52ACF514456C}"/>
              </a:ext>
            </a:extLst>
          </p:cNvPr>
          <p:cNvSpPr/>
          <p:nvPr/>
        </p:nvSpPr>
        <p:spPr>
          <a:xfrm>
            <a:off x="1855344" y="4587891"/>
            <a:ext cx="1112520" cy="531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581F9CA9-A607-69B0-8000-9F751CF999E7}"/>
                  </a:ext>
                </a:extLst>
              </p:cNvPr>
              <p:cNvSpPr txBox="1"/>
              <p:nvPr/>
            </p:nvSpPr>
            <p:spPr>
              <a:xfrm>
                <a:off x="1855344" y="45216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581F9CA9-A607-69B0-8000-9F751CF99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44" y="45216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A35986E-2452-741B-6D51-FAC0871DD472}"/>
              </a:ext>
            </a:extLst>
          </p:cNvPr>
          <p:cNvCxnSpPr/>
          <p:nvPr/>
        </p:nvCxnSpPr>
        <p:spPr>
          <a:xfrm>
            <a:off x="3512775" y="4285776"/>
            <a:ext cx="14773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711EDFF-66F2-BBAB-35BA-3265071664D5}"/>
              </a:ext>
            </a:extLst>
          </p:cNvPr>
          <p:cNvCxnSpPr/>
          <p:nvPr/>
        </p:nvCxnSpPr>
        <p:spPr>
          <a:xfrm>
            <a:off x="2385786" y="4454712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71F84D23-90B8-D11D-D5A2-AD1008DD8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4455372"/>
            <a:ext cx="521223" cy="280082"/>
          </a:xfrm>
          <a:prstGeom prst="rect">
            <a:avLst/>
          </a:prstGeom>
        </p:spPr>
      </p:pic>
      <p:sp>
        <p:nvSpPr>
          <p:cNvPr id="52" name="Text Box 4">
            <a:extLst>
              <a:ext uri="{FF2B5EF4-FFF2-40B4-BE49-F238E27FC236}">
                <a16:creationId xmlns:a16="http://schemas.microsoft.com/office/drawing/2014/main" id="{6D2EB2FA-D745-C5EE-55EA-9AF76C0096E3}"/>
              </a:ext>
            </a:extLst>
          </p:cNvPr>
          <p:cNvSpPr txBox="1"/>
          <p:nvPr/>
        </p:nvSpPr>
        <p:spPr>
          <a:xfrm>
            <a:off x="5160169" y="3993154"/>
            <a:ext cx="1024276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2B113C2F-2899-D2C9-77C7-8DF521CE879A}"/>
              </a:ext>
            </a:extLst>
          </p:cNvPr>
          <p:cNvSpPr/>
          <p:nvPr/>
        </p:nvSpPr>
        <p:spPr>
          <a:xfrm>
            <a:off x="3165460" y="4557225"/>
            <a:ext cx="1220244" cy="5583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1F04DC9-F084-3284-9F19-39A48ECC0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01440" y="4377299"/>
            <a:ext cx="284333" cy="351797"/>
          </a:xfrm>
          <a:prstGeom prst="rect">
            <a:avLst/>
          </a:prstGeom>
        </p:spPr>
      </p:pic>
      <p:sp>
        <p:nvSpPr>
          <p:cNvPr id="67" name="Rectangle: Rounded Corners 45">
            <a:extLst>
              <a:ext uri="{FF2B5EF4-FFF2-40B4-BE49-F238E27FC236}">
                <a16:creationId xmlns:a16="http://schemas.microsoft.com/office/drawing/2014/main" id="{5825921A-99B0-845B-B6BC-CFFBA8CB037E}"/>
              </a:ext>
            </a:extLst>
          </p:cNvPr>
          <p:cNvSpPr/>
          <p:nvPr/>
        </p:nvSpPr>
        <p:spPr>
          <a:xfrm>
            <a:off x="10029466" y="248422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2AA41C-FD85-1CE6-A106-4D08AF262AD1}"/>
                  </a:ext>
                </a:extLst>
              </p:cNvPr>
              <p:cNvSpPr txBox="1"/>
              <p:nvPr/>
            </p:nvSpPr>
            <p:spPr>
              <a:xfrm>
                <a:off x="6521779" y="4372276"/>
                <a:ext cx="5059458" cy="1847172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r>
                  <a:rPr lang="en-US" sz="2400" dirty="0"/>
                  <a:t>2. Output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𝐹𝐸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𝐾𝑒𝑦𝐺𝑒𝑛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2AA41C-FD85-1CE6-A106-4D08AF262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79" y="4372276"/>
                <a:ext cx="5059458" cy="184717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 Box 3">
            <a:extLst>
              <a:ext uri="{FF2B5EF4-FFF2-40B4-BE49-F238E27FC236}">
                <a16:creationId xmlns:a16="http://schemas.microsoft.com/office/drawing/2014/main" id="{4EE7DA63-9C1D-566B-BB82-6D61E8C789AB}"/>
              </a:ext>
            </a:extLst>
          </p:cNvPr>
          <p:cNvSpPr txBox="1"/>
          <p:nvPr/>
        </p:nvSpPr>
        <p:spPr>
          <a:xfrm>
            <a:off x="652655" y="2546916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00223-EAB7-7DAD-4595-B1849AF2870A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FD880B1-5FB8-109F-2A4B-34CE8427440F}"/>
              </a:ext>
            </a:extLst>
          </p:cNvPr>
          <p:cNvGrpSpPr/>
          <p:nvPr/>
        </p:nvGrpSpPr>
        <p:grpSpPr>
          <a:xfrm>
            <a:off x="1021252" y="5402199"/>
            <a:ext cx="74254" cy="371270"/>
            <a:chOff x="0" y="0"/>
            <a:chExt cx="53340" cy="2667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3AB3BA4-A5BE-93D4-F80C-B12BB8274068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BCB663-DA7D-7FE3-0495-7924825B168C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26D8D7D-5954-24A8-086F-2AA9FEE3044F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4" name="Text Box 3">
            <a:extLst>
              <a:ext uri="{FF2B5EF4-FFF2-40B4-BE49-F238E27FC236}">
                <a16:creationId xmlns:a16="http://schemas.microsoft.com/office/drawing/2014/main" id="{8C3D4EE3-CC8D-41BF-FB25-E03DDFE87C6E}"/>
              </a:ext>
            </a:extLst>
          </p:cNvPr>
          <p:cNvSpPr txBox="1"/>
          <p:nvPr/>
        </p:nvSpPr>
        <p:spPr>
          <a:xfrm>
            <a:off x="655007" y="349897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5" name="Text Box 3">
            <a:extLst>
              <a:ext uri="{FF2B5EF4-FFF2-40B4-BE49-F238E27FC236}">
                <a16:creationId xmlns:a16="http://schemas.microsoft.com/office/drawing/2014/main" id="{18E7A3C2-E636-01C6-F8AF-7591B0A609B7}"/>
              </a:ext>
            </a:extLst>
          </p:cNvPr>
          <p:cNvSpPr txBox="1"/>
          <p:nvPr/>
        </p:nvSpPr>
        <p:spPr>
          <a:xfrm>
            <a:off x="688324" y="4575627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236CF002-DE11-36E8-01E9-A1D89CE08F5C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22475B0F-9960-8B04-4BFF-D5DF5DE4E319}"/>
              </a:ext>
            </a:extLst>
          </p:cNvPr>
          <p:cNvSpPr txBox="1"/>
          <p:nvPr/>
        </p:nvSpPr>
        <p:spPr>
          <a:xfrm>
            <a:off x="3153760" y="2552334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1" name="Text Box 4">
            <a:extLst>
              <a:ext uri="{FF2B5EF4-FFF2-40B4-BE49-F238E27FC236}">
                <a16:creationId xmlns:a16="http://schemas.microsoft.com/office/drawing/2014/main" id="{1A09CDC8-5EA9-5C82-8AE6-7A2849B50D8F}"/>
              </a:ext>
            </a:extLst>
          </p:cNvPr>
          <p:cNvSpPr txBox="1"/>
          <p:nvPr/>
        </p:nvSpPr>
        <p:spPr>
          <a:xfrm>
            <a:off x="3177092" y="4603002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74E3F33-8D56-F03F-0C86-C4073EB3FBB8}"/>
              </a:ext>
            </a:extLst>
          </p:cNvPr>
          <p:cNvGrpSpPr/>
          <p:nvPr/>
        </p:nvGrpSpPr>
        <p:grpSpPr>
          <a:xfrm>
            <a:off x="2360570" y="5402199"/>
            <a:ext cx="74254" cy="371270"/>
            <a:chOff x="0" y="0"/>
            <a:chExt cx="53340" cy="2667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0454C45-E608-150B-81A1-37FF3C93F833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DF53FEE-F8E6-381D-43F6-A9CDD9180892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A76A142-4682-2237-3C1F-0D7A69971C0A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4D94C5-9B60-B53E-E69A-6F6409FECDCD}"/>
              </a:ext>
            </a:extLst>
          </p:cNvPr>
          <p:cNvGrpSpPr/>
          <p:nvPr/>
        </p:nvGrpSpPr>
        <p:grpSpPr>
          <a:xfrm>
            <a:off x="3778966" y="5399575"/>
            <a:ext cx="74254" cy="371270"/>
            <a:chOff x="0" y="0"/>
            <a:chExt cx="53340" cy="2667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B5A8501-B78F-D7DC-B8A7-81B69DAFCDFC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92944CA-A008-CFD1-15AD-19A4152DA6E0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AF8EC48-62F5-3195-B326-A7A021E38256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224D6045-4BFB-A29C-887B-EE6DCAE32E43}"/>
              </a:ext>
            </a:extLst>
          </p:cNvPr>
          <p:cNvSpPr/>
          <p:nvPr/>
        </p:nvSpPr>
        <p:spPr>
          <a:xfrm>
            <a:off x="3110471" y="3537982"/>
            <a:ext cx="1220244" cy="55832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622CDFA-1857-043F-238E-2248E96334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6451" y="3358056"/>
            <a:ext cx="284333" cy="351797"/>
          </a:xfrm>
          <a:prstGeom prst="rect">
            <a:avLst/>
          </a:prstGeom>
        </p:spPr>
      </p:pic>
      <p:sp>
        <p:nvSpPr>
          <p:cNvPr id="57" name="Text Box 4">
            <a:extLst>
              <a:ext uri="{FF2B5EF4-FFF2-40B4-BE49-F238E27FC236}">
                <a16:creationId xmlns:a16="http://schemas.microsoft.com/office/drawing/2014/main" id="{4EBD0FB1-5AD2-582C-11B5-BC0D6237664E}"/>
              </a:ext>
            </a:extLst>
          </p:cNvPr>
          <p:cNvSpPr txBox="1"/>
          <p:nvPr/>
        </p:nvSpPr>
        <p:spPr>
          <a:xfrm>
            <a:off x="3145458" y="3571845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701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>
            <a:extLst>
              <a:ext uri="{FF2B5EF4-FFF2-40B4-BE49-F238E27FC236}">
                <a16:creationId xmlns:a16="http://schemas.microsoft.com/office/drawing/2014/main" id="{CC416212-F300-87D0-FAB0-F1C6705C2BCE}"/>
              </a:ext>
            </a:extLst>
          </p:cNvPr>
          <p:cNvSpPr/>
          <p:nvPr/>
        </p:nvSpPr>
        <p:spPr>
          <a:xfrm>
            <a:off x="10190641" y="1801083"/>
            <a:ext cx="472684" cy="4284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10019182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9302245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0DB02F8-CBC3-E6CE-3E8A-6762BAD4EAB7}"/>
              </a:ext>
            </a:extLst>
          </p:cNvPr>
          <p:cNvSpPr/>
          <p:nvPr/>
        </p:nvSpPr>
        <p:spPr>
          <a:xfrm rot="1025587">
            <a:off x="9332994" y="2485840"/>
            <a:ext cx="1341455" cy="48317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90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FDD52FF-887C-A2F3-7004-1BE54F6D7ACB}"/>
              </a:ext>
            </a:extLst>
          </p:cNvPr>
          <p:cNvSpPr/>
          <p:nvPr/>
        </p:nvSpPr>
        <p:spPr>
          <a:xfrm>
            <a:off x="8718823" y="1807116"/>
            <a:ext cx="472684" cy="428421"/>
          </a:xfrm>
          <a:prstGeom prst="ellipse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5575C80-A645-D099-22CF-427BF36F5CE1}"/>
              </a:ext>
            </a:extLst>
          </p:cNvPr>
          <p:cNvSpPr/>
          <p:nvPr/>
        </p:nvSpPr>
        <p:spPr>
          <a:xfrm rot="5400000">
            <a:off x="2687436" y="2505273"/>
            <a:ext cx="468630" cy="1524952"/>
          </a:xfrm>
          <a:prstGeom prst="rightBrace">
            <a:avLst>
              <a:gd name="adj1" fmla="val 24887"/>
              <a:gd name="adj2" fmla="val 85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DFE90439-1910-465B-4EF3-4DEE8363FC72}"/>
              </a:ext>
            </a:extLst>
          </p:cNvPr>
          <p:cNvSpPr/>
          <p:nvPr/>
        </p:nvSpPr>
        <p:spPr>
          <a:xfrm rot="5400000">
            <a:off x="2693801" y="3523300"/>
            <a:ext cx="468630" cy="1524952"/>
          </a:xfrm>
          <a:prstGeom prst="rightBrace">
            <a:avLst>
              <a:gd name="adj1" fmla="val 24887"/>
              <a:gd name="adj2" fmla="val 85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5D59DBF0-9B01-7950-2086-07E5DB444F6E}"/>
              </a:ext>
            </a:extLst>
          </p:cNvPr>
          <p:cNvSpPr/>
          <p:nvPr/>
        </p:nvSpPr>
        <p:spPr>
          <a:xfrm>
            <a:off x="1861708" y="3562272"/>
            <a:ext cx="1112520" cy="531795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6342531" y="2727428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7055658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17166" y="1818681"/>
            <a:ext cx="472684" cy="4284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 rot="1025587">
            <a:off x="6414940" y="2465485"/>
            <a:ext cx="1341455" cy="483174"/>
          </a:xfrm>
          <a:prstGeom prst="ellipse">
            <a:avLst/>
          </a:prstGeom>
          <a:solidFill>
            <a:schemeClr val="accent4">
              <a:lumMod val="20000"/>
              <a:lumOff val="80000"/>
              <a:alpha val="7490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One-</a:t>
            </a:r>
            <a:r>
              <a:rPr lang="en-US" dirty="0" err="1"/>
              <a:t>sFE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41437" y="2553904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09460" y="2527374"/>
            <a:ext cx="1220244" cy="5583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"/>
              <p:cNvSpPr txBox="1"/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1"/>
          <p:cNvSpPr txBox="1"/>
          <p:nvPr/>
        </p:nvSpPr>
        <p:spPr>
          <a:xfrm>
            <a:off x="3112563" y="1798893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40962" y="1806978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16877" y="2268943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134802" y="2268943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5440" y="2347448"/>
            <a:ext cx="284333" cy="3517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2426631"/>
            <a:ext cx="521223" cy="280082"/>
          </a:xfrm>
          <a:prstGeom prst="rect">
            <a:avLst/>
          </a:prstGeom>
        </p:spPr>
      </p:pic>
      <p:sp>
        <p:nvSpPr>
          <p:cNvPr id="20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7098816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7382595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7823044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7373629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7098816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8534859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8578017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8861796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8852830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8578017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9260599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10062340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10346119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10786568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10337153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10062340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10744922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6308176" y="223444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1687484"/>
            <a:ext cx="5686425" cy="2133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AC956653-6502-64E9-B93F-EEF37EB79BAD}"/>
              </a:ext>
            </a:extLst>
          </p:cNvPr>
          <p:cNvSpPr/>
          <p:nvPr/>
        </p:nvSpPr>
        <p:spPr>
          <a:xfrm>
            <a:off x="7055767" y="249670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/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blipFill>
                <a:blip r:embed="rId5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EA03D2-A44E-7AD0-8FDD-C7CCC1E0450D}"/>
              </a:ext>
            </a:extLst>
          </p:cNvPr>
          <p:cNvCxnSpPr/>
          <p:nvPr/>
        </p:nvCxnSpPr>
        <p:spPr>
          <a:xfrm>
            <a:off x="3506410" y="3267749"/>
            <a:ext cx="14773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143651-433A-B9E7-C19B-AB3859557250}"/>
              </a:ext>
            </a:extLst>
          </p:cNvPr>
          <p:cNvCxnSpPr>
            <a:cxnSpLocks/>
          </p:cNvCxnSpPr>
          <p:nvPr/>
        </p:nvCxnSpPr>
        <p:spPr>
          <a:xfrm>
            <a:off x="2379421" y="3436685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>
            <a:extLst>
              <a:ext uri="{FF2B5EF4-FFF2-40B4-BE49-F238E27FC236}">
                <a16:creationId xmlns:a16="http://schemas.microsoft.com/office/drawing/2014/main" id="{1C00685E-D746-B9B3-9104-B5C0B59CCA37}"/>
              </a:ext>
            </a:extLst>
          </p:cNvPr>
          <p:cNvSpPr txBox="1"/>
          <p:nvPr/>
        </p:nvSpPr>
        <p:spPr>
          <a:xfrm>
            <a:off x="5160169" y="2958757"/>
            <a:ext cx="1024276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0D5B422-A2D4-6F6B-091D-7BBCEE4513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26" y="3429753"/>
            <a:ext cx="521223" cy="280082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0A64FDD3-1D1C-DC7A-4440-FD38FEF5356B}"/>
              </a:ext>
            </a:extLst>
          </p:cNvPr>
          <p:cNvSpPr/>
          <p:nvPr/>
        </p:nvSpPr>
        <p:spPr>
          <a:xfrm rot="1025587">
            <a:off x="7874518" y="2485841"/>
            <a:ext cx="1341455" cy="483174"/>
          </a:xfrm>
          <a:prstGeom prst="ellipse">
            <a:avLst/>
          </a:prstGeom>
          <a:solidFill>
            <a:srgbClr val="F2D7FD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7781398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5">
            <a:extLst>
              <a:ext uri="{FF2B5EF4-FFF2-40B4-BE49-F238E27FC236}">
                <a16:creationId xmlns:a16="http://schemas.microsoft.com/office/drawing/2014/main" id="{ADF41F7C-018C-05B0-D8DB-EFB2AB36243B}"/>
              </a:ext>
            </a:extLst>
          </p:cNvPr>
          <p:cNvSpPr/>
          <p:nvPr/>
        </p:nvSpPr>
        <p:spPr>
          <a:xfrm>
            <a:off x="8537399" y="249039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E0B05A3C-2292-9723-82C8-52ACF514456C}"/>
              </a:ext>
            </a:extLst>
          </p:cNvPr>
          <p:cNvSpPr/>
          <p:nvPr/>
        </p:nvSpPr>
        <p:spPr>
          <a:xfrm>
            <a:off x="1855344" y="4587891"/>
            <a:ext cx="1112520" cy="531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581F9CA9-A607-69B0-8000-9F751CF999E7}"/>
                  </a:ext>
                </a:extLst>
              </p:cNvPr>
              <p:cNvSpPr txBox="1"/>
              <p:nvPr/>
            </p:nvSpPr>
            <p:spPr>
              <a:xfrm>
                <a:off x="1855344" y="45216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581F9CA9-A607-69B0-8000-9F751CF99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44" y="45216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A35986E-2452-741B-6D51-FAC0871DD472}"/>
              </a:ext>
            </a:extLst>
          </p:cNvPr>
          <p:cNvCxnSpPr/>
          <p:nvPr/>
        </p:nvCxnSpPr>
        <p:spPr>
          <a:xfrm>
            <a:off x="3512775" y="4285776"/>
            <a:ext cx="14773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711EDFF-66F2-BBAB-35BA-3265071664D5}"/>
              </a:ext>
            </a:extLst>
          </p:cNvPr>
          <p:cNvCxnSpPr/>
          <p:nvPr/>
        </p:nvCxnSpPr>
        <p:spPr>
          <a:xfrm>
            <a:off x="2385786" y="4454712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71F84D23-90B8-D11D-D5A2-AD1008DD8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4455372"/>
            <a:ext cx="521223" cy="280082"/>
          </a:xfrm>
          <a:prstGeom prst="rect">
            <a:avLst/>
          </a:prstGeom>
        </p:spPr>
      </p:pic>
      <p:sp>
        <p:nvSpPr>
          <p:cNvPr id="52" name="Text Box 4">
            <a:extLst>
              <a:ext uri="{FF2B5EF4-FFF2-40B4-BE49-F238E27FC236}">
                <a16:creationId xmlns:a16="http://schemas.microsoft.com/office/drawing/2014/main" id="{6D2EB2FA-D745-C5EE-55EA-9AF76C0096E3}"/>
              </a:ext>
            </a:extLst>
          </p:cNvPr>
          <p:cNvSpPr txBox="1"/>
          <p:nvPr/>
        </p:nvSpPr>
        <p:spPr>
          <a:xfrm>
            <a:off x="5160169" y="3993154"/>
            <a:ext cx="1024276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2B113C2F-2899-D2C9-77C7-8DF521CE879A}"/>
              </a:ext>
            </a:extLst>
          </p:cNvPr>
          <p:cNvSpPr/>
          <p:nvPr/>
        </p:nvSpPr>
        <p:spPr>
          <a:xfrm>
            <a:off x="3165460" y="4557225"/>
            <a:ext cx="1220244" cy="5583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1F04DC9-F084-3284-9F19-39A48ECC0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01440" y="4377299"/>
            <a:ext cx="284333" cy="351797"/>
          </a:xfrm>
          <a:prstGeom prst="rect">
            <a:avLst/>
          </a:prstGeom>
        </p:spPr>
      </p:pic>
      <p:sp>
        <p:nvSpPr>
          <p:cNvPr id="67" name="Rectangle: Rounded Corners 45">
            <a:extLst>
              <a:ext uri="{FF2B5EF4-FFF2-40B4-BE49-F238E27FC236}">
                <a16:creationId xmlns:a16="http://schemas.microsoft.com/office/drawing/2014/main" id="{5825921A-99B0-845B-B6BC-CFFBA8CB037E}"/>
              </a:ext>
            </a:extLst>
          </p:cNvPr>
          <p:cNvSpPr/>
          <p:nvPr/>
        </p:nvSpPr>
        <p:spPr>
          <a:xfrm>
            <a:off x="10029466" y="248422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2AA41C-FD85-1CE6-A106-4D08AF262AD1}"/>
                  </a:ext>
                </a:extLst>
              </p:cNvPr>
              <p:cNvSpPr txBox="1"/>
              <p:nvPr/>
            </p:nvSpPr>
            <p:spPr>
              <a:xfrm>
                <a:off x="6521779" y="4372276"/>
                <a:ext cx="5059458" cy="1847172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r>
                  <a:rPr lang="en-US" sz="2400" dirty="0"/>
                  <a:t>2. Output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𝐹𝐸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𝐾𝑒𝑦𝐺𝑒𝑛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2AA41C-FD85-1CE6-A106-4D08AF262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79" y="4372276"/>
                <a:ext cx="5059458" cy="184717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 Box 3">
            <a:extLst>
              <a:ext uri="{FF2B5EF4-FFF2-40B4-BE49-F238E27FC236}">
                <a16:creationId xmlns:a16="http://schemas.microsoft.com/office/drawing/2014/main" id="{4EE7DA63-9C1D-566B-BB82-6D61E8C789AB}"/>
              </a:ext>
            </a:extLst>
          </p:cNvPr>
          <p:cNvSpPr txBox="1"/>
          <p:nvPr/>
        </p:nvSpPr>
        <p:spPr>
          <a:xfrm>
            <a:off x="652655" y="2546916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00223-EAB7-7DAD-4595-B1849AF2870A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FD880B1-5FB8-109F-2A4B-34CE8427440F}"/>
              </a:ext>
            </a:extLst>
          </p:cNvPr>
          <p:cNvGrpSpPr/>
          <p:nvPr/>
        </p:nvGrpSpPr>
        <p:grpSpPr>
          <a:xfrm>
            <a:off x="1021252" y="5402199"/>
            <a:ext cx="74254" cy="371270"/>
            <a:chOff x="0" y="0"/>
            <a:chExt cx="53340" cy="2667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3AB3BA4-A5BE-93D4-F80C-B12BB8274068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BCB663-DA7D-7FE3-0495-7924825B168C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26D8D7D-5954-24A8-086F-2AA9FEE3044F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4" name="Text Box 3">
            <a:extLst>
              <a:ext uri="{FF2B5EF4-FFF2-40B4-BE49-F238E27FC236}">
                <a16:creationId xmlns:a16="http://schemas.microsoft.com/office/drawing/2014/main" id="{8C3D4EE3-CC8D-41BF-FB25-E03DDFE87C6E}"/>
              </a:ext>
            </a:extLst>
          </p:cNvPr>
          <p:cNvSpPr txBox="1"/>
          <p:nvPr/>
        </p:nvSpPr>
        <p:spPr>
          <a:xfrm>
            <a:off x="655007" y="349897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5" name="Text Box 3">
            <a:extLst>
              <a:ext uri="{FF2B5EF4-FFF2-40B4-BE49-F238E27FC236}">
                <a16:creationId xmlns:a16="http://schemas.microsoft.com/office/drawing/2014/main" id="{18E7A3C2-E636-01C6-F8AF-7591B0A609B7}"/>
              </a:ext>
            </a:extLst>
          </p:cNvPr>
          <p:cNvSpPr txBox="1"/>
          <p:nvPr/>
        </p:nvSpPr>
        <p:spPr>
          <a:xfrm>
            <a:off x="688324" y="4575627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236CF002-DE11-36E8-01E9-A1D89CE08F5C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22475B0F-9960-8B04-4BFF-D5DF5DE4E319}"/>
              </a:ext>
            </a:extLst>
          </p:cNvPr>
          <p:cNvSpPr txBox="1"/>
          <p:nvPr/>
        </p:nvSpPr>
        <p:spPr>
          <a:xfrm>
            <a:off x="3153760" y="2552334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1" name="Text Box 4">
            <a:extLst>
              <a:ext uri="{FF2B5EF4-FFF2-40B4-BE49-F238E27FC236}">
                <a16:creationId xmlns:a16="http://schemas.microsoft.com/office/drawing/2014/main" id="{1A09CDC8-5EA9-5C82-8AE6-7A2849B50D8F}"/>
              </a:ext>
            </a:extLst>
          </p:cNvPr>
          <p:cNvSpPr txBox="1"/>
          <p:nvPr/>
        </p:nvSpPr>
        <p:spPr>
          <a:xfrm>
            <a:off x="3177092" y="4603002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74E3F33-8D56-F03F-0C86-C4073EB3FBB8}"/>
              </a:ext>
            </a:extLst>
          </p:cNvPr>
          <p:cNvGrpSpPr/>
          <p:nvPr/>
        </p:nvGrpSpPr>
        <p:grpSpPr>
          <a:xfrm>
            <a:off x="2360570" y="5402199"/>
            <a:ext cx="74254" cy="371270"/>
            <a:chOff x="0" y="0"/>
            <a:chExt cx="53340" cy="2667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0454C45-E608-150B-81A1-37FF3C93F833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DF53FEE-F8E6-381D-43F6-A9CDD9180892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A76A142-4682-2237-3C1F-0D7A69971C0A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4D94C5-9B60-B53E-E69A-6F6409FECDCD}"/>
              </a:ext>
            </a:extLst>
          </p:cNvPr>
          <p:cNvGrpSpPr/>
          <p:nvPr/>
        </p:nvGrpSpPr>
        <p:grpSpPr>
          <a:xfrm>
            <a:off x="3778966" y="5399575"/>
            <a:ext cx="74254" cy="371270"/>
            <a:chOff x="0" y="0"/>
            <a:chExt cx="53340" cy="2667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B5A8501-B78F-D7DC-B8A7-81B69DAFCDFC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92944CA-A008-CFD1-15AD-19A4152DA6E0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AF8EC48-62F5-3195-B326-A7A021E38256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224D6045-4BFB-A29C-887B-EE6DCAE32E43}"/>
              </a:ext>
            </a:extLst>
          </p:cNvPr>
          <p:cNvSpPr/>
          <p:nvPr/>
        </p:nvSpPr>
        <p:spPr>
          <a:xfrm>
            <a:off x="3110471" y="3537982"/>
            <a:ext cx="1220244" cy="55832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622CDFA-1857-043F-238E-2248E96334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6451" y="3358056"/>
            <a:ext cx="284333" cy="351797"/>
          </a:xfrm>
          <a:prstGeom prst="rect">
            <a:avLst/>
          </a:prstGeom>
        </p:spPr>
      </p:pic>
      <p:sp>
        <p:nvSpPr>
          <p:cNvPr id="57" name="Text Box 4">
            <a:extLst>
              <a:ext uri="{FF2B5EF4-FFF2-40B4-BE49-F238E27FC236}">
                <a16:creationId xmlns:a16="http://schemas.microsoft.com/office/drawing/2014/main" id="{4EBD0FB1-5AD2-582C-11B5-BC0D6237664E}"/>
              </a:ext>
            </a:extLst>
          </p:cNvPr>
          <p:cNvSpPr txBox="1"/>
          <p:nvPr/>
        </p:nvSpPr>
        <p:spPr>
          <a:xfrm>
            <a:off x="3145458" y="3571845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8" name="Rounded Rectangle 75">
            <a:extLst>
              <a:ext uri="{FF2B5EF4-FFF2-40B4-BE49-F238E27FC236}">
                <a16:creationId xmlns:a16="http://schemas.microsoft.com/office/drawing/2014/main" id="{D8266299-C088-B60C-781D-0AC6CC3243D4}"/>
              </a:ext>
            </a:extLst>
          </p:cNvPr>
          <p:cNvSpPr/>
          <p:nvPr/>
        </p:nvSpPr>
        <p:spPr>
          <a:xfrm>
            <a:off x="1161972" y="184296"/>
            <a:ext cx="2545704" cy="114339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" name="Text Box 37">
            <a:extLst>
              <a:ext uri="{FF2B5EF4-FFF2-40B4-BE49-F238E27FC236}">
                <a16:creationId xmlns:a16="http://schemas.microsoft.com/office/drawing/2014/main" id="{9DB50AEC-0C41-D0BA-9BF0-0DA25B2D5261}"/>
              </a:ext>
            </a:extLst>
          </p:cNvPr>
          <p:cNvSpPr txBox="1"/>
          <p:nvPr/>
        </p:nvSpPr>
        <p:spPr>
          <a:xfrm>
            <a:off x="1200342" y="696727"/>
            <a:ext cx="1173498" cy="695982"/>
          </a:xfrm>
          <a:prstGeom prst="rect">
            <a:avLst/>
          </a:prstGeom>
          <a:noFill/>
          <a:ln w="6350">
            <a:noFill/>
            <a:prstDash val="solid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ct</a:t>
            </a:r>
            <a:r>
              <a:rPr lang="en-US" sz="2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</a:p>
        </p:txBody>
      </p:sp>
      <p:sp>
        <p:nvSpPr>
          <p:cNvPr id="78" name="Text Box 38">
            <a:extLst>
              <a:ext uri="{FF2B5EF4-FFF2-40B4-BE49-F238E27FC236}">
                <a16:creationId xmlns:a16="http://schemas.microsoft.com/office/drawing/2014/main" id="{20ABC5ED-FE58-2EFF-CBB9-CE1B85917753}"/>
              </a:ext>
            </a:extLst>
          </p:cNvPr>
          <p:cNvSpPr txBox="1"/>
          <p:nvPr/>
        </p:nvSpPr>
        <p:spPr>
          <a:xfrm>
            <a:off x="1200342" y="197508"/>
            <a:ext cx="1357577" cy="69598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</a:t>
            </a:r>
            <a:r>
              <a:rPr lang="en-US" sz="2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</a:p>
        </p:txBody>
      </p:sp>
      <p:sp>
        <p:nvSpPr>
          <p:cNvPr id="80" name="Rounded Rectangle 82">
            <a:extLst>
              <a:ext uri="{FF2B5EF4-FFF2-40B4-BE49-F238E27FC236}">
                <a16:creationId xmlns:a16="http://schemas.microsoft.com/office/drawing/2014/main" id="{44E96B40-59A0-1697-2542-AE0199F857F7}"/>
              </a:ext>
            </a:extLst>
          </p:cNvPr>
          <p:cNvSpPr/>
          <p:nvPr/>
        </p:nvSpPr>
        <p:spPr>
          <a:xfrm>
            <a:off x="2032503" y="320261"/>
            <a:ext cx="333317" cy="2982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0" name="Rounded Rectangle 82">
            <a:extLst>
              <a:ext uri="{FF2B5EF4-FFF2-40B4-BE49-F238E27FC236}">
                <a16:creationId xmlns:a16="http://schemas.microsoft.com/office/drawing/2014/main" id="{FCCFE1BA-2237-F570-E16D-8D401D929534}"/>
              </a:ext>
            </a:extLst>
          </p:cNvPr>
          <p:cNvSpPr/>
          <p:nvPr/>
        </p:nvSpPr>
        <p:spPr>
          <a:xfrm>
            <a:off x="2032503" y="824723"/>
            <a:ext cx="333317" cy="2982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1" name="Rounded Rectangle 82">
            <a:extLst>
              <a:ext uri="{FF2B5EF4-FFF2-40B4-BE49-F238E27FC236}">
                <a16:creationId xmlns:a16="http://schemas.microsoft.com/office/drawing/2014/main" id="{5F315FF2-C126-D7A1-ADCA-B035FFAD2D73}"/>
              </a:ext>
            </a:extLst>
          </p:cNvPr>
          <p:cNvSpPr/>
          <p:nvPr/>
        </p:nvSpPr>
        <p:spPr>
          <a:xfrm>
            <a:off x="2418886" y="824723"/>
            <a:ext cx="333317" cy="298278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2" name="Rounded Rectangle 82">
            <a:extLst>
              <a:ext uri="{FF2B5EF4-FFF2-40B4-BE49-F238E27FC236}">
                <a16:creationId xmlns:a16="http://schemas.microsoft.com/office/drawing/2014/main" id="{782BA186-6134-5AA5-93DD-AB7C99D0A5EE}"/>
              </a:ext>
            </a:extLst>
          </p:cNvPr>
          <p:cNvSpPr/>
          <p:nvPr/>
        </p:nvSpPr>
        <p:spPr>
          <a:xfrm>
            <a:off x="2815014" y="824723"/>
            <a:ext cx="333317" cy="29827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946E8BB-086D-DDC4-C018-18804E28DB2F}"/>
              </a:ext>
            </a:extLst>
          </p:cNvPr>
          <p:cNvGrpSpPr/>
          <p:nvPr/>
        </p:nvGrpSpPr>
        <p:grpSpPr>
          <a:xfrm rot="16200000">
            <a:off x="3348755" y="867257"/>
            <a:ext cx="52975" cy="268442"/>
            <a:chOff x="0" y="0"/>
            <a:chExt cx="53340" cy="26670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27412D9-BD76-6A7B-2751-404BBBF92A87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02356B6-C237-E21C-FD00-9CC0C9B3C7CD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7F8DDA3-02B0-CA87-A59B-5743C0F16F8B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8161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>
            <a:extLst>
              <a:ext uri="{FF2B5EF4-FFF2-40B4-BE49-F238E27FC236}">
                <a16:creationId xmlns:a16="http://schemas.microsoft.com/office/drawing/2014/main" id="{CC416212-F300-87D0-FAB0-F1C6705C2BCE}"/>
              </a:ext>
            </a:extLst>
          </p:cNvPr>
          <p:cNvSpPr/>
          <p:nvPr/>
        </p:nvSpPr>
        <p:spPr>
          <a:xfrm>
            <a:off x="10190641" y="1801083"/>
            <a:ext cx="472684" cy="4284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10019182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9302245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0DB02F8-CBC3-E6CE-3E8A-6762BAD4EAB7}"/>
              </a:ext>
            </a:extLst>
          </p:cNvPr>
          <p:cNvSpPr/>
          <p:nvPr/>
        </p:nvSpPr>
        <p:spPr>
          <a:xfrm rot="1025587">
            <a:off x="9332994" y="2485840"/>
            <a:ext cx="1341455" cy="48317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90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FDD52FF-887C-A2F3-7004-1BE54F6D7ACB}"/>
              </a:ext>
            </a:extLst>
          </p:cNvPr>
          <p:cNvSpPr/>
          <p:nvPr/>
        </p:nvSpPr>
        <p:spPr>
          <a:xfrm>
            <a:off x="8718823" y="1807116"/>
            <a:ext cx="472684" cy="428421"/>
          </a:xfrm>
          <a:prstGeom prst="ellipse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5575C80-A645-D099-22CF-427BF36F5CE1}"/>
              </a:ext>
            </a:extLst>
          </p:cNvPr>
          <p:cNvSpPr/>
          <p:nvPr/>
        </p:nvSpPr>
        <p:spPr>
          <a:xfrm rot="5400000">
            <a:off x="2687436" y="2505273"/>
            <a:ext cx="468630" cy="1524952"/>
          </a:xfrm>
          <a:prstGeom prst="rightBrace">
            <a:avLst>
              <a:gd name="adj1" fmla="val 24887"/>
              <a:gd name="adj2" fmla="val 85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DFE90439-1910-465B-4EF3-4DEE8363FC72}"/>
              </a:ext>
            </a:extLst>
          </p:cNvPr>
          <p:cNvSpPr/>
          <p:nvPr/>
        </p:nvSpPr>
        <p:spPr>
          <a:xfrm rot="5400000">
            <a:off x="2693801" y="3523300"/>
            <a:ext cx="468630" cy="1524952"/>
          </a:xfrm>
          <a:prstGeom prst="rightBrace">
            <a:avLst>
              <a:gd name="adj1" fmla="val 24887"/>
              <a:gd name="adj2" fmla="val 85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5D59DBF0-9B01-7950-2086-07E5DB444F6E}"/>
              </a:ext>
            </a:extLst>
          </p:cNvPr>
          <p:cNvSpPr/>
          <p:nvPr/>
        </p:nvSpPr>
        <p:spPr>
          <a:xfrm>
            <a:off x="1861708" y="3562272"/>
            <a:ext cx="1112520" cy="531795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6342531" y="2727428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7055658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17166" y="1818681"/>
            <a:ext cx="472684" cy="4284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 rot="1025587">
            <a:off x="6414940" y="2465485"/>
            <a:ext cx="1341455" cy="483174"/>
          </a:xfrm>
          <a:prstGeom prst="ellipse">
            <a:avLst/>
          </a:prstGeom>
          <a:solidFill>
            <a:schemeClr val="accent4">
              <a:lumMod val="20000"/>
              <a:lumOff val="80000"/>
              <a:alpha val="7490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One-</a:t>
            </a:r>
            <a:r>
              <a:rPr lang="en-US" dirty="0" err="1"/>
              <a:t>sFE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41437" y="2553904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09460" y="2527374"/>
            <a:ext cx="1220244" cy="5583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"/>
              <p:cNvSpPr txBox="1"/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1"/>
          <p:cNvSpPr txBox="1"/>
          <p:nvPr/>
        </p:nvSpPr>
        <p:spPr>
          <a:xfrm>
            <a:off x="3112563" y="1798893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40962" y="1806978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16877" y="2268943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134802" y="2268943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5440" y="2347448"/>
            <a:ext cx="284333" cy="3517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2426631"/>
            <a:ext cx="521223" cy="280082"/>
          </a:xfrm>
          <a:prstGeom prst="rect">
            <a:avLst/>
          </a:prstGeom>
        </p:spPr>
      </p:pic>
      <p:sp>
        <p:nvSpPr>
          <p:cNvPr id="20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7098816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7382595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7823044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7373629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7098816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8534859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8578017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8861796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8852830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8578017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9260599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10062340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10346119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10786568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10337153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10062340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10744922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6308176" y="223444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1687484"/>
            <a:ext cx="5686425" cy="2133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AC956653-6502-64E9-B93F-EEF37EB79BAD}"/>
              </a:ext>
            </a:extLst>
          </p:cNvPr>
          <p:cNvSpPr/>
          <p:nvPr/>
        </p:nvSpPr>
        <p:spPr>
          <a:xfrm>
            <a:off x="7055767" y="249670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/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blipFill>
                <a:blip r:embed="rId5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EA03D2-A44E-7AD0-8FDD-C7CCC1E0450D}"/>
              </a:ext>
            </a:extLst>
          </p:cNvPr>
          <p:cNvCxnSpPr/>
          <p:nvPr/>
        </p:nvCxnSpPr>
        <p:spPr>
          <a:xfrm>
            <a:off x="3506410" y="3267749"/>
            <a:ext cx="14773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143651-433A-B9E7-C19B-AB3859557250}"/>
              </a:ext>
            </a:extLst>
          </p:cNvPr>
          <p:cNvCxnSpPr>
            <a:cxnSpLocks/>
          </p:cNvCxnSpPr>
          <p:nvPr/>
        </p:nvCxnSpPr>
        <p:spPr>
          <a:xfrm>
            <a:off x="2379421" y="3436685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>
            <a:extLst>
              <a:ext uri="{FF2B5EF4-FFF2-40B4-BE49-F238E27FC236}">
                <a16:creationId xmlns:a16="http://schemas.microsoft.com/office/drawing/2014/main" id="{1C00685E-D746-B9B3-9104-B5C0B59CCA37}"/>
              </a:ext>
            </a:extLst>
          </p:cNvPr>
          <p:cNvSpPr txBox="1"/>
          <p:nvPr/>
        </p:nvSpPr>
        <p:spPr>
          <a:xfrm>
            <a:off x="5160169" y="2958757"/>
            <a:ext cx="1024276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0D5B422-A2D4-6F6B-091D-7BBCEE4513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26" y="3429753"/>
            <a:ext cx="521223" cy="280082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0A64FDD3-1D1C-DC7A-4440-FD38FEF5356B}"/>
              </a:ext>
            </a:extLst>
          </p:cNvPr>
          <p:cNvSpPr/>
          <p:nvPr/>
        </p:nvSpPr>
        <p:spPr>
          <a:xfrm rot="1025587">
            <a:off x="7874518" y="2485841"/>
            <a:ext cx="1341455" cy="483174"/>
          </a:xfrm>
          <a:prstGeom prst="ellipse">
            <a:avLst/>
          </a:prstGeom>
          <a:solidFill>
            <a:srgbClr val="F2D7FD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7781398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5">
            <a:extLst>
              <a:ext uri="{FF2B5EF4-FFF2-40B4-BE49-F238E27FC236}">
                <a16:creationId xmlns:a16="http://schemas.microsoft.com/office/drawing/2014/main" id="{ADF41F7C-018C-05B0-D8DB-EFB2AB36243B}"/>
              </a:ext>
            </a:extLst>
          </p:cNvPr>
          <p:cNvSpPr/>
          <p:nvPr/>
        </p:nvSpPr>
        <p:spPr>
          <a:xfrm>
            <a:off x="8537399" y="249039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E0B05A3C-2292-9723-82C8-52ACF514456C}"/>
              </a:ext>
            </a:extLst>
          </p:cNvPr>
          <p:cNvSpPr/>
          <p:nvPr/>
        </p:nvSpPr>
        <p:spPr>
          <a:xfrm>
            <a:off x="1855344" y="4587891"/>
            <a:ext cx="1112520" cy="531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581F9CA9-A607-69B0-8000-9F751CF999E7}"/>
                  </a:ext>
                </a:extLst>
              </p:cNvPr>
              <p:cNvSpPr txBox="1"/>
              <p:nvPr/>
            </p:nvSpPr>
            <p:spPr>
              <a:xfrm>
                <a:off x="1855344" y="45216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581F9CA9-A607-69B0-8000-9F751CF99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44" y="45216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A35986E-2452-741B-6D51-FAC0871DD472}"/>
              </a:ext>
            </a:extLst>
          </p:cNvPr>
          <p:cNvCxnSpPr/>
          <p:nvPr/>
        </p:nvCxnSpPr>
        <p:spPr>
          <a:xfrm>
            <a:off x="3512775" y="4285776"/>
            <a:ext cx="14773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711EDFF-66F2-BBAB-35BA-3265071664D5}"/>
              </a:ext>
            </a:extLst>
          </p:cNvPr>
          <p:cNvCxnSpPr/>
          <p:nvPr/>
        </p:nvCxnSpPr>
        <p:spPr>
          <a:xfrm>
            <a:off x="2385786" y="4454712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71F84D23-90B8-D11D-D5A2-AD1008DD8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4455372"/>
            <a:ext cx="521223" cy="280082"/>
          </a:xfrm>
          <a:prstGeom prst="rect">
            <a:avLst/>
          </a:prstGeom>
        </p:spPr>
      </p:pic>
      <p:sp>
        <p:nvSpPr>
          <p:cNvPr id="52" name="Text Box 4">
            <a:extLst>
              <a:ext uri="{FF2B5EF4-FFF2-40B4-BE49-F238E27FC236}">
                <a16:creationId xmlns:a16="http://schemas.microsoft.com/office/drawing/2014/main" id="{6D2EB2FA-D745-C5EE-55EA-9AF76C0096E3}"/>
              </a:ext>
            </a:extLst>
          </p:cNvPr>
          <p:cNvSpPr txBox="1"/>
          <p:nvPr/>
        </p:nvSpPr>
        <p:spPr>
          <a:xfrm>
            <a:off x="5160169" y="3993154"/>
            <a:ext cx="1024276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7" name="Rectangle: Rounded Corners 45">
            <a:extLst>
              <a:ext uri="{FF2B5EF4-FFF2-40B4-BE49-F238E27FC236}">
                <a16:creationId xmlns:a16="http://schemas.microsoft.com/office/drawing/2014/main" id="{5825921A-99B0-845B-B6BC-CFFBA8CB037E}"/>
              </a:ext>
            </a:extLst>
          </p:cNvPr>
          <p:cNvSpPr/>
          <p:nvPr/>
        </p:nvSpPr>
        <p:spPr>
          <a:xfrm>
            <a:off x="10029466" y="248422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2AA41C-FD85-1CE6-A106-4D08AF262AD1}"/>
                  </a:ext>
                </a:extLst>
              </p:cNvPr>
              <p:cNvSpPr txBox="1"/>
              <p:nvPr/>
            </p:nvSpPr>
            <p:spPr>
              <a:xfrm>
                <a:off x="6521779" y="4372276"/>
                <a:ext cx="5059458" cy="1847172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r>
                  <a:rPr lang="en-US" sz="2400" dirty="0"/>
                  <a:t>2. Output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𝐹𝐸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𝐾𝑒𝑦𝐺𝑒𝑛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2AA41C-FD85-1CE6-A106-4D08AF262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79" y="4372276"/>
                <a:ext cx="5059458" cy="184717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 Box 3">
            <a:extLst>
              <a:ext uri="{FF2B5EF4-FFF2-40B4-BE49-F238E27FC236}">
                <a16:creationId xmlns:a16="http://schemas.microsoft.com/office/drawing/2014/main" id="{4EE7DA63-9C1D-566B-BB82-6D61E8C789AB}"/>
              </a:ext>
            </a:extLst>
          </p:cNvPr>
          <p:cNvSpPr txBox="1"/>
          <p:nvPr/>
        </p:nvSpPr>
        <p:spPr>
          <a:xfrm>
            <a:off x="652655" y="2546916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00223-EAB7-7DAD-4595-B1849AF2870A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FD880B1-5FB8-109F-2A4B-34CE8427440F}"/>
              </a:ext>
            </a:extLst>
          </p:cNvPr>
          <p:cNvGrpSpPr/>
          <p:nvPr/>
        </p:nvGrpSpPr>
        <p:grpSpPr>
          <a:xfrm>
            <a:off x="1021252" y="5402199"/>
            <a:ext cx="74254" cy="371270"/>
            <a:chOff x="0" y="0"/>
            <a:chExt cx="53340" cy="2667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3AB3BA4-A5BE-93D4-F80C-B12BB8274068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BCB663-DA7D-7FE3-0495-7924825B168C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26D8D7D-5954-24A8-086F-2AA9FEE3044F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4" name="Text Box 3">
            <a:extLst>
              <a:ext uri="{FF2B5EF4-FFF2-40B4-BE49-F238E27FC236}">
                <a16:creationId xmlns:a16="http://schemas.microsoft.com/office/drawing/2014/main" id="{8C3D4EE3-CC8D-41BF-FB25-E03DDFE87C6E}"/>
              </a:ext>
            </a:extLst>
          </p:cNvPr>
          <p:cNvSpPr txBox="1"/>
          <p:nvPr/>
        </p:nvSpPr>
        <p:spPr>
          <a:xfrm>
            <a:off x="655007" y="349897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5" name="Text Box 3">
            <a:extLst>
              <a:ext uri="{FF2B5EF4-FFF2-40B4-BE49-F238E27FC236}">
                <a16:creationId xmlns:a16="http://schemas.microsoft.com/office/drawing/2014/main" id="{18E7A3C2-E636-01C6-F8AF-7591B0A609B7}"/>
              </a:ext>
            </a:extLst>
          </p:cNvPr>
          <p:cNvSpPr txBox="1"/>
          <p:nvPr/>
        </p:nvSpPr>
        <p:spPr>
          <a:xfrm>
            <a:off x="688324" y="4575627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236CF002-DE11-36E8-01E9-A1D89CE08F5C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22475B0F-9960-8B04-4BFF-D5DF5DE4E319}"/>
              </a:ext>
            </a:extLst>
          </p:cNvPr>
          <p:cNvSpPr txBox="1"/>
          <p:nvPr/>
        </p:nvSpPr>
        <p:spPr>
          <a:xfrm>
            <a:off x="3153760" y="2552334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74E3F33-8D56-F03F-0C86-C4073EB3FBB8}"/>
              </a:ext>
            </a:extLst>
          </p:cNvPr>
          <p:cNvGrpSpPr/>
          <p:nvPr/>
        </p:nvGrpSpPr>
        <p:grpSpPr>
          <a:xfrm>
            <a:off x="2360570" y="5402199"/>
            <a:ext cx="74254" cy="371270"/>
            <a:chOff x="0" y="0"/>
            <a:chExt cx="53340" cy="2667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0454C45-E608-150B-81A1-37FF3C93F833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DF53FEE-F8E6-381D-43F6-A9CDD9180892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A76A142-4682-2237-3C1F-0D7A69971C0A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4D94C5-9B60-B53E-E69A-6F6409FECDCD}"/>
              </a:ext>
            </a:extLst>
          </p:cNvPr>
          <p:cNvGrpSpPr/>
          <p:nvPr/>
        </p:nvGrpSpPr>
        <p:grpSpPr>
          <a:xfrm>
            <a:off x="3778966" y="5399575"/>
            <a:ext cx="74254" cy="371270"/>
            <a:chOff x="0" y="0"/>
            <a:chExt cx="53340" cy="2667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B5A8501-B78F-D7DC-B8A7-81B69DAFCDFC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92944CA-A008-CFD1-15AD-19A4152DA6E0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AF8EC48-62F5-3195-B326-A7A021E38256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E373CD03-281D-1B18-9913-0D303F18FA6B}"/>
                  </a:ext>
                </a:extLst>
              </p:cNvPr>
              <p:cNvSpPr/>
              <p:nvPr/>
            </p:nvSpPr>
            <p:spPr>
              <a:xfrm>
                <a:off x="6330892" y="1587279"/>
                <a:ext cx="5419783" cy="2681046"/>
              </a:xfrm>
              <a:prstGeom prst="roundRect">
                <a:avLst/>
              </a:prstGeom>
              <a:solidFill>
                <a:srgbClr val="F0BAB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Problems: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1. FE not function-hiding →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st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</a:rPr>
                  <a:t> is public 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randomized function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3.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is recursive → size of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grows with number of iterations n.</a:t>
                </a:r>
                <a:endParaRPr lang="el-G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E373CD03-281D-1B18-9913-0D303F18F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892" y="1587279"/>
                <a:ext cx="5419783" cy="2681046"/>
              </a:xfrm>
              <a:prstGeom prst="roundRect">
                <a:avLst/>
              </a:prstGeom>
              <a:blipFill>
                <a:blip r:embed="rId8"/>
                <a:stretch>
                  <a:fillRect b="-6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385368A9-7FB7-18C1-319A-EF3CB0696ADE}"/>
              </a:ext>
            </a:extLst>
          </p:cNvPr>
          <p:cNvSpPr/>
          <p:nvPr/>
        </p:nvSpPr>
        <p:spPr>
          <a:xfrm>
            <a:off x="3165460" y="4557225"/>
            <a:ext cx="1220244" cy="5583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6D491F6-C4DF-0140-F7E9-6A402BBC3D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01440" y="4377299"/>
            <a:ext cx="284333" cy="351797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0FE6836D-1FF6-092F-EAC6-670DE891BFD0}"/>
              </a:ext>
            </a:extLst>
          </p:cNvPr>
          <p:cNvSpPr txBox="1"/>
          <p:nvPr/>
        </p:nvSpPr>
        <p:spPr>
          <a:xfrm>
            <a:off x="3177092" y="4603002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1" name="Rounded Rectangle 5">
            <a:extLst>
              <a:ext uri="{FF2B5EF4-FFF2-40B4-BE49-F238E27FC236}">
                <a16:creationId xmlns:a16="http://schemas.microsoft.com/office/drawing/2014/main" id="{86D405E2-47CE-615C-33CB-221E8D0A7A3C}"/>
              </a:ext>
            </a:extLst>
          </p:cNvPr>
          <p:cNvSpPr/>
          <p:nvPr/>
        </p:nvSpPr>
        <p:spPr>
          <a:xfrm>
            <a:off x="3110471" y="3537982"/>
            <a:ext cx="1220244" cy="55832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852A995C-ADB7-7037-F75C-C8ECF019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6451" y="3358056"/>
            <a:ext cx="284333" cy="351797"/>
          </a:xfrm>
          <a:prstGeom prst="rect">
            <a:avLst/>
          </a:prstGeom>
        </p:spPr>
      </p:pic>
      <p:sp>
        <p:nvSpPr>
          <p:cNvPr id="93" name="Text Box 4">
            <a:extLst>
              <a:ext uri="{FF2B5EF4-FFF2-40B4-BE49-F238E27FC236}">
                <a16:creationId xmlns:a16="http://schemas.microsoft.com/office/drawing/2014/main" id="{504CF182-A3CF-8873-2BB1-F75C04A4E2B1}"/>
              </a:ext>
            </a:extLst>
          </p:cNvPr>
          <p:cNvSpPr txBox="1"/>
          <p:nvPr/>
        </p:nvSpPr>
        <p:spPr>
          <a:xfrm>
            <a:off x="3145458" y="3571845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749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>
            <a:extLst>
              <a:ext uri="{FF2B5EF4-FFF2-40B4-BE49-F238E27FC236}">
                <a16:creationId xmlns:a16="http://schemas.microsoft.com/office/drawing/2014/main" id="{CC416212-F300-87D0-FAB0-F1C6705C2BCE}"/>
              </a:ext>
            </a:extLst>
          </p:cNvPr>
          <p:cNvSpPr/>
          <p:nvPr/>
        </p:nvSpPr>
        <p:spPr>
          <a:xfrm>
            <a:off x="10190641" y="1801083"/>
            <a:ext cx="472684" cy="4284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10019182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9302245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0DB02F8-CBC3-E6CE-3E8A-6762BAD4EAB7}"/>
              </a:ext>
            </a:extLst>
          </p:cNvPr>
          <p:cNvSpPr/>
          <p:nvPr/>
        </p:nvSpPr>
        <p:spPr>
          <a:xfrm rot="1025587">
            <a:off x="9332994" y="2485840"/>
            <a:ext cx="1341455" cy="48317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90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FDD52FF-887C-A2F3-7004-1BE54F6D7ACB}"/>
              </a:ext>
            </a:extLst>
          </p:cNvPr>
          <p:cNvSpPr/>
          <p:nvPr/>
        </p:nvSpPr>
        <p:spPr>
          <a:xfrm>
            <a:off x="8718823" y="1807116"/>
            <a:ext cx="472684" cy="428421"/>
          </a:xfrm>
          <a:prstGeom prst="ellipse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5575C80-A645-D099-22CF-427BF36F5CE1}"/>
              </a:ext>
            </a:extLst>
          </p:cNvPr>
          <p:cNvSpPr/>
          <p:nvPr/>
        </p:nvSpPr>
        <p:spPr>
          <a:xfrm rot="5400000">
            <a:off x="2687436" y="2505273"/>
            <a:ext cx="468630" cy="1524952"/>
          </a:xfrm>
          <a:prstGeom prst="rightBrace">
            <a:avLst>
              <a:gd name="adj1" fmla="val 24887"/>
              <a:gd name="adj2" fmla="val 85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DFE90439-1910-465B-4EF3-4DEE8363FC72}"/>
              </a:ext>
            </a:extLst>
          </p:cNvPr>
          <p:cNvSpPr/>
          <p:nvPr/>
        </p:nvSpPr>
        <p:spPr>
          <a:xfrm rot="5400000">
            <a:off x="2693801" y="3523300"/>
            <a:ext cx="468630" cy="1524952"/>
          </a:xfrm>
          <a:prstGeom prst="rightBrace">
            <a:avLst>
              <a:gd name="adj1" fmla="val 24887"/>
              <a:gd name="adj2" fmla="val 85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5D59DBF0-9B01-7950-2086-07E5DB444F6E}"/>
              </a:ext>
            </a:extLst>
          </p:cNvPr>
          <p:cNvSpPr/>
          <p:nvPr/>
        </p:nvSpPr>
        <p:spPr>
          <a:xfrm>
            <a:off x="1861708" y="3562272"/>
            <a:ext cx="1112520" cy="531795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6342531" y="2727428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7055658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17166" y="1818681"/>
            <a:ext cx="472684" cy="4284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 rot="1025587">
            <a:off x="6414940" y="2465485"/>
            <a:ext cx="1341455" cy="483174"/>
          </a:xfrm>
          <a:prstGeom prst="ellipse">
            <a:avLst/>
          </a:prstGeom>
          <a:solidFill>
            <a:schemeClr val="accent4">
              <a:lumMod val="20000"/>
              <a:lumOff val="80000"/>
              <a:alpha val="7490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One-</a:t>
            </a:r>
            <a:r>
              <a:rPr lang="en-US" dirty="0" err="1"/>
              <a:t>sFE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41437" y="2553904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09460" y="2527374"/>
            <a:ext cx="1220244" cy="5583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"/>
              <p:cNvSpPr txBox="1"/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1"/>
          <p:cNvSpPr txBox="1"/>
          <p:nvPr/>
        </p:nvSpPr>
        <p:spPr>
          <a:xfrm>
            <a:off x="3112563" y="1798893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40962" y="1806978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16877" y="2268943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134802" y="2268943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5440" y="2347448"/>
            <a:ext cx="284333" cy="3517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2426631"/>
            <a:ext cx="521223" cy="280082"/>
          </a:xfrm>
          <a:prstGeom prst="rect">
            <a:avLst/>
          </a:prstGeom>
        </p:spPr>
      </p:pic>
      <p:sp>
        <p:nvSpPr>
          <p:cNvPr id="20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7098816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7382595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7823044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7373629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7098816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8534859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8578017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8861796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8852830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8578017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9260599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10062340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10346119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10786568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10337153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10062340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10744922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6308176" y="223444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1687484"/>
            <a:ext cx="5686425" cy="2133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AC956653-6502-64E9-B93F-EEF37EB79BAD}"/>
              </a:ext>
            </a:extLst>
          </p:cNvPr>
          <p:cNvSpPr/>
          <p:nvPr/>
        </p:nvSpPr>
        <p:spPr>
          <a:xfrm>
            <a:off x="7055767" y="249670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/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blipFill>
                <a:blip r:embed="rId5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EA03D2-A44E-7AD0-8FDD-C7CCC1E0450D}"/>
              </a:ext>
            </a:extLst>
          </p:cNvPr>
          <p:cNvCxnSpPr/>
          <p:nvPr/>
        </p:nvCxnSpPr>
        <p:spPr>
          <a:xfrm>
            <a:off x="3506410" y="3267749"/>
            <a:ext cx="14773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143651-433A-B9E7-C19B-AB3859557250}"/>
              </a:ext>
            </a:extLst>
          </p:cNvPr>
          <p:cNvCxnSpPr>
            <a:cxnSpLocks/>
          </p:cNvCxnSpPr>
          <p:nvPr/>
        </p:nvCxnSpPr>
        <p:spPr>
          <a:xfrm>
            <a:off x="2379421" y="3436685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>
            <a:extLst>
              <a:ext uri="{FF2B5EF4-FFF2-40B4-BE49-F238E27FC236}">
                <a16:creationId xmlns:a16="http://schemas.microsoft.com/office/drawing/2014/main" id="{1C00685E-D746-B9B3-9104-B5C0B59CCA37}"/>
              </a:ext>
            </a:extLst>
          </p:cNvPr>
          <p:cNvSpPr txBox="1"/>
          <p:nvPr/>
        </p:nvSpPr>
        <p:spPr>
          <a:xfrm>
            <a:off x="5160169" y="2958757"/>
            <a:ext cx="1024276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0D5B422-A2D4-6F6B-091D-7BBCEE4513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26" y="3429753"/>
            <a:ext cx="521223" cy="280082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0A64FDD3-1D1C-DC7A-4440-FD38FEF5356B}"/>
              </a:ext>
            </a:extLst>
          </p:cNvPr>
          <p:cNvSpPr/>
          <p:nvPr/>
        </p:nvSpPr>
        <p:spPr>
          <a:xfrm rot="1025587">
            <a:off x="7874518" y="2485841"/>
            <a:ext cx="1341455" cy="483174"/>
          </a:xfrm>
          <a:prstGeom prst="ellipse">
            <a:avLst/>
          </a:prstGeom>
          <a:solidFill>
            <a:srgbClr val="F2D7FD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7781398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5">
            <a:extLst>
              <a:ext uri="{FF2B5EF4-FFF2-40B4-BE49-F238E27FC236}">
                <a16:creationId xmlns:a16="http://schemas.microsoft.com/office/drawing/2014/main" id="{ADF41F7C-018C-05B0-D8DB-EFB2AB36243B}"/>
              </a:ext>
            </a:extLst>
          </p:cNvPr>
          <p:cNvSpPr/>
          <p:nvPr/>
        </p:nvSpPr>
        <p:spPr>
          <a:xfrm>
            <a:off x="8537399" y="249039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E0B05A3C-2292-9723-82C8-52ACF514456C}"/>
              </a:ext>
            </a:extLst>
          </p:cNvPr>
          <p:cNvSpPr/>
          <p:nvPr/>
        </p:nvSpPr>
        <p:spPr>
          <a:xfrm>
            <a:off x="1855344" y="4587891"/>
            <a:ext cx="1112520" cy="531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581F9CA9-A607-69B0-8000-9F751CF999E7}"/>
                  </a:ext>
                </a:extLst>
              </p:cNvPr>
              <p:cNvSpPr txBox="1"/>
              <p:nvPr/>
            </p:nvSpPr>
            <p:spPr>
              <a:xfrm>
                <a:off x="1855344" y="45216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581F9CA9-A607-69B0-8000-9F751CF99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44" y="45216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A35986E-2452-741B-6D51-FAC0871DD472}"/>
              </a:ext>
            </a:extLst>
          </p:cNvPr>
          <p:cNvCxnSpPr/>
          <p:nvPr/>
        </p:nvCxnSpPr>
        <p:spPr>
          <a:xfrm>
            <a:off x="3512775" y="4285776"/>
            <a:ext cx="14773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711EDFF-66F2-BBAB-35BA-3265071664D5}"/>
              </a:ext>
            </a:extLst>
          </p:cNvPr>
          <p:cNvCxnSpPr/>
          <p:nvPr/>
        </p:nvCxnSpPr>
        <p:spPr>
          <a:xfrm>
            <a:off x="2385786" y="4454712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71F84D23-90B8-D11D-D5A2-AD1008DD8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4455372"/>
            <a:ext cx="521223" cy="280082"/>
          </a:xfrm>
          <a:prstGeom prst="rect">
            <a:avLst/>
          </a:prstGeom>
        </p:spPr>
      </p:pic>
      <p:sp>
        <p:nvSpPr>
          <p:cNvPr id="52" name="Text Box 4">
            <a:extLst>
              <a:ext uri="{FF2B5EF4-FFF2-40B4-BE49-F238E27FC236}">
                <a16:creationId xmlns:a16="http://schemas.microsoft.com/office/drawing/2014/main" id="{6D2EB2FA-D745-C5EE-55EA-9AF76C0096E3}"/>
              </a:ext>
            </a:extLst>
          </p:cNvPr>
          <p:cNvSpPr txBox="1"/>
          <p:nvPr/>
        </p:nvSpPr>
        <p:spPr>
          <a:xfrm>
            <a:off x="5160169" y="3993154"/>
            <a:ext cx="1024276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7" name="Rectangle: Rounded Corners 45">
            <a:extLst>
              <a:ext uri="{FF2B5EF4-FFF2-40B4-BE49-F238E27FC236}">
                <a16:creationId xmlns:a16="http://schemas.microsoft.com/office/drawing/2014/main" id="{5825921A-99B0-845B-B6BC-CFFBA8CB037E}"/>
              </a:ext>
            </a:extLst>
          </p:cNvPr>
          <p:cNvSpPr/>
          <p:nvPr/>
        </p:nvSpPr>
        <p:spPr>
          <a:xfrm>
            <a:off x="10029466" y="248422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2AA41C-FD85-1CE6-A106-4D08AF262AD1}"/>
                  </a:ext>
                </a:extLst>
              </p:cNvPr>
              <p:cNvSpPr txBox="1"/>
              <p:nvPr/>
            </p:nvSpPr>
            <p:spPr>
              <a:xfrm>
                <a:off x="6521779" y="4372276"/>
                <a:ext cx="5059458" cy="1847172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r>
                  <a:rPr lang="en-US" sz="2400" dirty="0"/>
                  <a:t>2. Output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𝐹𝐸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𝐾𝑒𝑦𝐺𝑒𝑛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2AA41C-FD85-1CE6-A106-4D08AF262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79" y="4372276"/>
                <a:ext cx="5059458" cy="184717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 Box 3">
            <a:extLst>
              <a:ext uri="{FF2B5EF4-FFF2-40B4-BE49-F238E27FC236}">
                <a16:creationId xmlns:a16="http://schemas.microsoft.com/office/drawing/2014/main" id="{4EE7DA63-9C1D-566B-BB82-6D61E8C789AB}"/>
              </a:ext>
            </a:extLst>
          </p:cNvPr>
          <p:cNvSpPr txBox="1"/>
          <p:nvPr/>
        </p:nvSpPr>
        <p:spPr>
          <a:xfrm>
            <a:off x="652655" y="2546916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00223-EAB7-7DAD-4595-B1849AF2870A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FD880B1-5FB8-109F-2A4B-34CE8427440F}"/>
              </a:ext>
            </a:extLst>
          </p:cNvPr>
          <p:cNvGrpSpPr/>
          <p:nvPr/>
        </p:nvGrpSpPr>
        <p:grpSpPr>
          <a:xfrm>
            <a:off x="1021252" y="5402199"/>
            <a:ext cx="74254" cy="371270"/>
            <a:chOff x="0" y="0"/>
            <a:chExt cx="53340" cy="2667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3AB3BA4-A5BE-93D4-F80C-B12BB8274068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BCB663-DA7D-7FE3-0495-7924825B168C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26D8D7D-5954-24A8-086F-2AA9FEE3044F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4" name="Text Box 3">
            <a:extLst>
              <a:ext uri="{FF2B5EF4-FFF2-40B4-BE49-F238E27FC236}">
                <a16:creationId xmlns:a16="http://schemas.microsoft.com/office/drawing/2014/main" id="{8C3D4EE3-CC8D-41BF-FB25-E03DDFE87C6E}"/>
              </a:ext>
            </a:extLst>
          </p:cNvPr>
          <p:cNvSpPr txBox="1"/>
          <p:nvPr/>
        </p:nvSpPr>
        <p:spPr>
          <a:xfrm>
            <a:off x="655007" y="349897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5" name="Text Box 3">
            <a:extLst>
              <a:ext uri="{FF2B5EF4-FFF2-40B4-BE49-F238E27FC236}">
                <a16:creationId xmlns:a16="http://schemas.microsoft.com/office/drawing/2014/main" id="{18E7A3C2-E636-01C6-F8AF-7591B0A609B7}"/>
              </a:ext>
            </a:extLst>
          </p:cNvPr>
          <p:cNvSpPr txBox="1"/>
          <p:nvPr/>
        </p:nvSpPr>
        <p:spPr>
          <a:xfrm>
            <a:off x="688324" y="4575627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236CF002-DE11-36E8-01E9-A1D89CE08F5C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22475B0F-9960-8B04-4BFF-D5DF5DE4E319}"/>
              </a:ext>
            </a:extLst>
          </p:cNvPr>
          <p:cNvSpPr txBox="1"/>
          <p:nvPr/>
        </p:nvSpPr>
        <p:spPr>
          <a:xfrm>
            <a:off x="3153760" y="2552334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74E3F33-8D56-F03F-0C86-C4073EB3FBB8}"/>
              </a:ext>
            </a:extLst>
          </p:cNvPr>
          <p:cNvGrpSpPr/>
          <p:nvPr/>
        </p:nvGrpSpPr>
        <p:grpSpPr>
          <a:xfrm>
            <a:off x="2360570" y="5402199"/>
            <a:ext cx="74254" cy="371270"/>
            <a:chOff x="0" y="0"/>
            <a:chExt cx="53340" cy="2667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0454C45-E608-150B-81A1-37FF3C93F833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DF53FEE-F8E6-381D-43F6-A9CDD9180892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A76A142-4682-2237-3C1F-0D7A69971C0A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4D94C5-9B60-B53E-E69A-6F6409FECDCD}"/>
              </a:ext>
            </a:extLst>
          </p:cNvPr>
          <p:cNvGrpSpPr/>
          <p:nvPr/>
        </p:nvGrpSpPr>
        <p:grpSpPr>
          <a:xfrm>
            <a:off x="3778966" y="5399575"/>
            <a:ext cx="74254" cy="371270"/>
            <a:chOff x="0" y="0"/>
            <a:chExt cx="53340" cy="2667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B5A8501-B78F-D7DC-B8A7-81B69DAFCDFC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92944CA-A008-CFD1-15AD-19A4152DA6E0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AF8EC48-62F5-3195-B326-A7A021E38256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E373CD03-281D-1B18-9913-0D303F18FA6B}"/>
                  </a:ext>
                </a:extLst>
              </p:cNvPr>
              <p:cNvSpPr/>
              <p:nvPr/>
            </p:nvSpPr>
            <p:spPr>
              <a:xfrm>
                <a:off x="6330892" y="1587279"/>
                <a:ext cx="5419783" cy="2681046"/>
              </a:xfrm>
              <a:prstGeom prst="roundRect">
                <a:avLst/>
              </a:prstGeom>
              <a:solidFill>
                <a:srgbClr val="F0BAB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Problems: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1. FE not function-hiding →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st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</a:rPr>
                  <a:t> is public 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randomized function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3.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is recursive → size of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grows with number of iterations n.</a:t>
                </a:r>
                <a:endParaRPr lang="el-G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E373CD03-281D-1B18-9913-0D303F18F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892" y="1587279"/>
                <a:ext cx="5419783" cy="2681046"/>
              </a:xfrm>
              <a:prstGeom prst="roundRect">
                <a:avLst/>
              </a:prstGeom>
              <a:blipFill>
                <a:blip r:embed="rId8"/>
                <a:stretch>
                  <a:fillRect b="-6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385368A9-7FB7-18C1-319A-EF3CB0696ADE}"/>
              </a:ext>
            </a:extLst>
          </p:cNvPr>
          <p:cNvSpPr/>
          <p:nvPr/>
        </p:nvSpPr>
        <p:spPr>
          <a:xfrm>
            <a:off x="3165460" y="4557225"/>
            <a:ext cx="1220244" cy="5583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6D491F6-C4DF-0140-F7E9-6A402BBC3D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01440" y="4377299"/>
            <a:ext cx="284333" cy="351797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0FE6836D-1FF6-092F-EAC6-670DE891BFD0}"/>
              </a:ext>
            </a:extLst>
          </p:cNvPr>
          <p:cNvSpPr txBox="1"/>
          <p:nvPr/>
        </p:nvSpPr>
        <p:spPr>
          <a:xfrm>
            <a:off x="3177092" y="4603002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1" name="Rounded Rectangle 5">
            <a:extLst>
              <a:ext uri="{FF2B5EF4-FFF2-40B4-BE49-F238E27FC236}">
                <a16:creationId xmlns:a16="http://schemas.microsoft.com/office/drawing/2014/main" id="{86D405E2-47CE-615C-33CB-221E8D0A7A3C}"/>
              </a:ext>
            </a:extLst>
          </p:cNvPr>
          <p:cNvSpPr/>
          <p:nvPr/>
        </p:nvSpPr>
        <p:spPr>
          <a:xfrm>
            <a:off x="3110471" y="3537982"/>
            <a:ext cx="1220244" cy="55832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852A995C-ADB7-7037-F75C-C8ECF019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6451" y="3358056"/>
            <a:ext cx="284333" cy="351797"/>
          </a:xfrm>
          <a:prstGeom prst="rect">
            <a:avLst/>
          </a:prstGeom>
        </p:spPr>
      </p:pic>
      <p:sp>
        <p:nvSpPr>
          <p:cNvPr id="93" name="Text Box 4">
            <a:extLst>
              <a:ext uri="{FF2B5EF4-FFF2-40B4-BE49-F238E27FC236}">
                <a16:creationId xmlns:a16="http://schemas.microsoft.com/office/drawing/2014/main" id="{504CF182-A3CF-8873-2BB1-F75C04A4E2B1}"/>
              </a:ext>
            </a:extLst>
          </p:cNvPr>
          <p:cNvSpPr txBox="1"/>
          <p:nvPr/>
        </p:nvSpPr>
        <p:spPr>
          <a:xfrm>
            <a:off x="3145458" y="3571845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0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6308176" y="4372276"/>
            <a:ext cx="5419783" cy="1934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Solution: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Hide </a:t>
            </a:r>
            <a:r>
              <a:rPr lang="en-US" sz="2400" dirty="0" err="1">
                <a:solidFill>
                  <a:schemeClr val="tx1"/>
                </a:solidFill>
              </a:rPr>
              <a:t>st</a:t>
            </a:r>
            <a:r>
              <a:rPr lang="en-US" sz="2400" baseline="-250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by XOR-</a:t>
            </a:r>
            <a:r>
              <a:rPr lang="en-US" sz="2400" dirty="0" err="1">
                <a:solidFill>
                  <a:schemeClr val="tx1"/>
                </a:solidFill>
              </a:rPr>
              <a:t>ing</a:t>
            </a:r>
            <a:r>
              <a:rPr lang="en-US" sz="2400" dirty="0">
                <a:solidFill>
                  <a:schemeClr val="tx1"/>
                </a:solidFill>
              </a:rPr>
              <a:t> it with a pad p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included with message x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Include randomness </a:t>
            </a:r>
            <a:r>
              <a:rPr lang="en-US" sz="2400" dirty="0" err="1">
                <a:solidFill>
                  <a:schemeClr val="tx1"/>
                </a:solidFill>
              </a:rPr>
              <a:t>r</a:t>
            </a:r>
            <a:r>
              <a:rPr lang="en-US" sz="2400" baseline="-250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with the message x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42256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>
            <a:extLst>
              <a:ext uri="{FF2B5EF4-FFF2-40B4-BE49-F238E27FC236}">
                <a16:creationId xmlns:a16="http://schemas.microsoft.com/office/drawing/2014/main" id="{CC416212-F300-87D0-FAB0-F1C6705C2BCE}"/>
              </a:ext>
            </a:extLst>
          </p:cNvPr>
          <p:cNvSpPr/>
          <p:nvPr/>
        </p:nvSpPr>
        <p:spPr>
          <a:xfrm>
            <a:off x="10190641" y="1801083"/>
            <a:ext cx="472684" cy="4284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: Rounded Corners 45">
            <a:extLst>
              <a:ext uri="{FF2B5EF4-FFF2-40B4-BE49-F238E27FC236}">
                <a16:creationId xmlns:a16="http://schemas.microsoft.com/office/drawing/2014/main" id="{7B18F61D-5540-B22D-EFC8-FB782660B913}"/>
              </a:ext>
            </a:extLst>
          </p:cNvPr>
          <p:cNvSpPr/>
          <p:nvPr/>
        </p:nvSpPr>
        <p:spPr>
          <a:xfrm>
            <a:off x="10019182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row: Right 56">
            <a:extLst>
              <a:ext uri="{FF2B5EF4-FFF2-40B4-BE49-F238E27FC236}">
                <a16:creationId xmlns:a16="http://schemas.microsoft.com/office/drawing/2014/main" id="{676AC058-CC89-7505-3263-ACE863CC6D29}"/>
              </a:ext>
            </a:extLst>
          </p:cNvPr>
          <p:cNvSpPr/>
          <p:nvPr/>
        </p:nvSpPr>
        <p:spPr>
          <a:xfrm>
            <a:off x="9302245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0DB02F8-CBC3-E6CE-3E8A-6762BAD4EAB7}"/>
              </a:ext>
            </a:extLst>
          </p:cNvPr>
          <p:cNvSpPr/>
          <p:nvPr/>
        </p:nvSpPr>
        <p:spPr>
          <a:xfrm rot="1025587">
            <a:off x="9332994" y="2485840"/>
            <a:ext cx="1341455" cy="483174"/>
          </a:xfrm>
          <a:prstGeom prst="ellipse">
            <a:avLst/>
          </a:prstGeom>
          <a:solidFill>
            <a:schemeClr val="accent1">
              <a:lumMod val="20000"/>
              <a:lumOff val="80000"/>
              <a:alpha val="7490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FDD52FF-887C-A2F3-7004-1BE54F6D7ACB}"/>
              </a:ext>
            </a:extLst>
          </p:cNvPr>
          <p:cNvSpPr/>
          <p:nvPr/>
        </p:nvSpPr>
        <p:spPr>
          <a:xfrm>
            <a:off x="8718823" y="1807116"/>
            <a:ext cx="472684" cy="428421"/>
          </a:xfrm>
          <a:prstGeom prst="ellipse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5575C80-A645-D099-22CF-427BF36F5CE1}"/>
              </a:ext>
            </a:extLst>
          </p:cNvPr>
          <p:cNvSpPr/>
          <p:nvPr/>
        </p:nvSpPr>
        <p:spPr>
          <a:xfrm rot="5400000">
            <a:off x="2687436" y="2505273"/>
            <a:ext cx="468630" cy="1524952"/>
          </a:xfrm>
          <a:prstGeom prst="rightBrace">
            <a:avLst>
              <a:gd name="adj1" fmla="val 24887"/>
              <a:gd name="adj2" fmla="val 85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DFE90439-1910-465B-4EF3-4DEE8363FC72}"/>
              </a:ext>
            </a:extLst>
          </p:cNvPr>
          <p:cNvSpPr/>
          <p:nvPr/>
        </p:nvSpPr>
        <p:spPr>
          <a:xfrm rot="5400000">
            <a:off x="2693801" y="3523300"/>
            <a:ext cx="468630" cy="1524952"/>
          </a:xfrm>
          <a:prstGeom prst="rightBrace">
            <a:avLst>
              <a:gd name="adj1" fmla="val 24887"/>
              <a:gd name="adj2" fmla="val 85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5D59DBF0-9B01-7950-2086-07E5DB444F6E}"/>
              </a:ext>
            </a:extLst>
          </p:cNvPr>
          <p:cNvSpPr/>
          <p:nvPr/>
        </p:nvSpPr>
        <p:spPr>
          <a:xfrm>
            <a:off x="1861708" y="3562272"/>
            <a:ext cx="1112520" cy="531795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Arrow: Right 75">
            <a:extLst>
              <a:ext uri="{FF2B5EF4-FFF2-40B4-BE49-F238E27FC236}">
                <a16:creationId xmlns:a16="http://schemas.microsoft.com/office/drawing/2014/main" id="{44E37DE1-62A1-17FB-BA8C-5541EE4DF52C}"/>
              </a:ext>
            </a:extLst>
          </p:cNvPr>
          <p:cNvSpPr/>
          <p:nvPr/>
        </p:nvSpPr>
        <p:spPr>
          <a:xfrm>
            <a:off x="6342531" y="2727428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FBEF1384-CB48-1DC1-4BB2-323DFC1A507F}"/>
              </a:ext>
            </a:extLst>
          </p:cNvPr>
          <p:cNvSpPr/>
          <p:nvPr/>
        </p:nvSpPr>
        <p:spPr>
          <a:xfrm>
            <a:off x="7055658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17166" y="1818681"/>
            <a:ext cx="472684" cy="4284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 rot="1025587">
            <a:off x="6414940" y="2465485"/>
            <a:ext cx="1341455" cy="483174"/>
          </a:xfrm>
          <a:prstGeom prst="ellipse">
            <a:avLst/>
          </a:prstGeom>
          <a:solidFill>
            <a:schemeClr val="accent4">
              <a:lumMod val="20000"/>
              <a:lumOff val="80000"/>
              <a:alpha val="7490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One-</a:t>
            </a:r>
            <a:r>
              <a:rPr lang="en-US" dirty="0" err="1"/>
              <a:t>sFE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41437" y="2553904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09460" y="2527374"/>
            <a:ext cx="1220244" cy="5583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"/>
              <p:cNvSpPr txBox="1"/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1"/>
          <p:cNvSpPr txBox="1"/>
          <p:nvPr/>
        </p:nvSpPr>
        <p:spPr>
          <a:xfrm>
            <a:off x="3112563" y="1798893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40962" y="1806978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16877" y="2268943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134802" y="2268943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5440" y="2347448"/>
            <a:ext cx="284333" cy="3517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2426631"/>
            <a:ext cx="521223" cy="280082"/>
          </a:xfrm>
          <a:prstGeom prst="rect">
            <a:avLst/>
          </a:prstGeom>
        </p:spPr>
      </p:pic>
      <p:sp>
        <p:nvSpPr>
          <p:cNvPr id="20" name="Rectangle: Rounded Corners 45">
            <a:extLst>
              <a:ext uri="{FF2B5EF4-FFF2-40B4-BE49-F238E27FC236}">
                <a16:creationId xmlns:a16="http://schemas.microsoft.com/office/drawing/2014/main" id="{AD5FFDBF-38D0-9895-E6CF-8E0ADC74B6F4}"/>
              </a:ext>
            </a:extLst>
          </p:cNvPr>
          <p:cNvSpPr/>
          <p:nvPr/>
        </p:nvSpPr>
        <p:spPr>
          <a:xfrm>
            <a:off x="7098816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Down 16">
            <a:extLst>
              <a:ext uri="{FF2B5EF4-FFF2-40B4-BE49-F238E27FC236}">
                <a16:creationId xmlns:a16="http://schemas.microsoft.com/office/drawing/2014/main" id="{4E3BD4AB-3332-F656-BE27-447C46C64DBF}"/>
              </a:ext>
            </a:extLst>
          </p:cNvPr>
          <p:cNvSpPr/>
          <p:nvPr/>
        </p:nvSpPr>
        <p:spPr>
          <a:xfrm>
            <a:off x="7382595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17">
            <a:extLst>
              <a:ext uri="{FF2B5EF4-FFF2-40B4-BE49-F238E27FC236}">
                <a16:creationId xmlns:a16="http://schemas.microsoft.com/office/drawing/2014/main" id="{98D5F89A-02E3-C301-6175-D1BF0307436C}"/>
              </a:ext>
            </a:extLst>
          </p:cNvPr>
          <p:cNvSpPr/>
          <p:nvPr/>
        </p:nvSpPr>
        <p:spPr>
          <a:xfrm>
            <a:off x="7823044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19">
            <a:extLst>
              <a:ext uri="{FF2B5EF4-FFF2-40B4-BE49-F238E27FC236}">
                <a16:creationId xmlns:a16="http://schemas.microsoft.com/office/drawing/2014/main" id="{6174A91D-6157-60CA-EC54-93478371715D}"/>
              </a:ext>
            </a:extLst>
          </p:cNvPr>
          <p:cNvSpPr/>
          <p:nvPr/>
        </p:nvSpPr>
        <p:spPr>
          <a:xfrm>
            <a:off x="7373629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45">
            <a:extLst>
              <a:ext uri="{FF2B5EF4-FFF2-40B4-BE49-F238E27FC236}">
                <a16:creationId xmlns:a16="http://schemas.microsoft.com/office/drawing/2014/main" id="{2F65F6BE-2B3F-16EE-EEEF-6B3D75F67702}"/>
              </a:ext>
            </a:extLst>
          </p:cNvPr>
          <p:cNvSpPr/>
          <p:nvPr/>
        </p:nvSpPr>
        <p:spPr>
          <a:xfrm>
            <a:off x="7098816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45">
            <a:extLst>
              <a:ext uri="{FF2B5EF4-FFF2-40B4-BE49-F238E27FC236}">
                <a16:creationId xmlns:a16="http://schemas.microsoft.com/office/drawing/2014/main" id="{80CAFE47-AA87-F0EB-CB4A-DAD7871AAF22}"/>
              </a:ext>
            </a:extLst>
          </p:cNvPr>
          <p:cNvSpPr/>
          <p:nvPr/>
        </p:nvSpPr>
        <p:spPr>
          <a:xfrm>
            <a:off x="8534859" y="2490395"/>
            <a:ext cx="767386" cy="652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45">
            <a:extLst>
              <a:ext uri="{FF2B5EF4-FFF2-40B4-BE49-F238E27FC236}">
                <a16:creationId xmlns:a16="http://schemas.microsoft.com/office/drawing/2014/main" id="{AAEBB430-3177-B5BA-D914-7AB4DF46CBD7}"/>
              </a:ext>
            </a:extLst>
          </p:cNvPr>
          <p:cNvSpPr/>
          <p:nvPr/>
        </p:nvSpPr>
        <p:spPr>
          <a:xfrm>
            <a:off x="8578017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Down 55">
            <a:extLst>
              <a:ext uri="{FF2B5EF4-FFF2-40B4-BE49-F238E27FC236}">
                <a16:creationId xmlns:a16="http://schemas.microsoft.com/office/drawing/2014/main" id="{E473EF35-741D-C7FC-7A18-86717B930522}"/>
              </a:ext>
            </a:extLst>
          </p:cNvPr>
          <p:cNvSpPr/>
          <p:nvPr/>
        </p:nvSpPr>
        <p:spPr>
          <a:xfrm>
            <a:off x="8861796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57">
            <a:extLst>
              <a:ext uri="{FF2B5EF4-FFF2-40B4-BE49-F238E27FC236}">
                <a16:creationId xmlns:a16="http://schemas.microsoft.com/office/drawing/2014/main" id="{AE493C0A-0612-A4EA-47BF-0DBBF37356D9}"/>
              </a:ext>
            </a:extLst>
          </p:cNvPr>
          <p:cNvSpPr/>
          <p:nvPr/>
        </p:nvSpPr>
        <p:spPr>
          <a:xfrm>
            <a:off x="8852830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D9A558B1-5004-AD41-2A3D-719DE27716CA}"/>
              </a:ext>
            </a:extLst>
          </p:cNvPr>
          <p:cNvSpPr/>
          <p:nvPr/>
        </p:nvSpPr>
        <p:spPr>
          <a:xfrm>
            <a:off x="8578017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45">
            <a:extLst>
              <a:ext uri="{FF2B5EF4-FFF2-40B4-BE49-F238E27FC236}">
                <a16:creationId xmlns:a16="http://schemas.microsoft.com/office/drawing/2014/main" id="{3A6A1F4F-B1CA-6081-6DC0-EF1606464FAF}"/>
              </a:ext>
            </a:extLst>
          </p:cNvPr>
          <p:cNvSpPr/>
          <p:nvPr/>
        </p:nvSpPr>
        <p:spPr>
          <a:xfrm>
            <a:off x="9260599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45">
            <a:extLst>
              <a:ext uri="{FF2B5EF4-FFF2-40B4-BE49-F238E27FC236}">
                <a16:creationId xmlns:a16="http://schemas.microsoft.com/office/drawing/2014/main" id="{340053FF-59DE-7A3B-ABCE-0D67BB38C405}"/>
              </a:ext>
            </a:extLst>
          </p:cNvPr>
          <p:cNvSpPr/>
          <p:nvPr/>
        </p:nvSpPr>
        <p:spPr>
          <a:xfrm>
            <a:off x="10062340" y="168748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Down 62">
            <a:extLst>
              <a:ext uri="{FF2B5EF4-FFF2-40B4-BE49-F238E27FC236}">
                <a16:creationId xmlns:a16="http://schemas.microsoft.com/office/drawing/2014/main" id="{7DA31825-F1C5-9860-E2DF-474CE902C4B1}"/>
              </a:ext>
            </a:extLst>
          </p:cNvPr>
          <p:cNvSpPr/>
          <p:nvPr/>
        </p:nvSpPr>
        <p:spPr>
          <a:xfrm>
            <a:off x="10346119" y="223897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63">
            <a:extLst>
              <a:ext uri="{FF2B5EF4-FFF2-40B4-BE49-F238E27FC236}">
                <a16:creationId xmlns:a16="http://schemas.microsoft.com/office/drawing/2014/main" id="{DED4753D-48FD-A425-1E2D-D80B04A962A5}"/>
              </a:ext>
            </a:extLst>
          </p:cNvPr>
          <p:cNvSpPr/>
          <p:nvPr/>
        </p:nvSpPr>
        <p:spPr>
          <a:xfrm>
            <a:off x="10786568" y="2734622"/>
            <a:ext cx="709317" cy="163961"/>
          </a:xfrm>
          <a:prstGeom prst="rightArrow">
            <a:avLst>
              <a:gd name="adj1" fmla="val 3434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64">
            <a:extLst>
              <a:ext uri="{FF2B5EF4-FFF2-40B4-BE49-F238E27FC236}">
                <a16:creationId xmlns:a16="http://schemas.microsoft.com/office/drawing/2014/main" id="{450A71D9-7261-1FD1-DC9A-BCAF83AADF8A}"/>
              </a:ext>
            </a:extLst>
          </p:cNvPr>
          <p:cNvSpPr/>
          <p:nvPr/>
        </p:nvSpPr>
        <p:spPr>
          <a:xfrm>
            <a:off x="10337153" y="3155423"/>
            <a:ext cx="131444" cy="238810"/>
          </a:xfrm>
          <a:prstGeom prst="downArrow">
            <a:avLst>
              <a:gd name="adj1" fmla="val 262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367A9908-B42D-73F2-3282-4A8937A783C0}"/>
              </a:ext>
            </a:extLst>
          </p:cNvPr>
          <p:cNvSpPr/>
          <p:nvPr/>
        </p:nvSpPr>
        <p:spPr>
          <a:xfrm>
            <a:off x="10062340" y="316837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9314500F-8AFA-E1AB-4145-D0A6724C2CC5}"/>
              </a:ext>
            </a:extLst>
          </p:cNvPr>
          <p:cNvSpPr/>
          <p:nvPr/>
        </p:nvSpPr>
        <p:spPr>
          <a:xfrm>
            <a:off x="10744922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45">
            <a:extLst>
              <a:ext uri="{FF2B5EF4-FFF2-40B4-BE49-F238E27FC236}">
                <a16:creationId xmlns:a16="http://schemas.microsoft.com/office/drawing/2014/main" id="{04864D91-3D56-EB5F-D5EB-BF29F477F3BD}"/>
              </a:ext>
            </a:extLst>
          </p:cNvPr>
          <p:cNvSpPr/>
          <p:nvPr/>
        </p:nvSpPr>
        <p:spPr>
          <a:xfrm>
            <a:off x="6308176" y="2234444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1687484"/>
            <a:ext cx="5686425" cy="2133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45">
            <a:extLst>
              <a:ext uri="{FF2B5EF4-FFF2-40B4-BE49-F238E27FC236}">
                <a16:creationId xmlns:a16="http://schemas.microsoft.com/office/drawing/2014/main" id="{AC956653-6502-64E9-B93F-EEF37EB79BAD}"/>
              </a:ext>
            </a:extLst>
          </p:cNvPr>
          <p:cNvSpPr/>
          <p:nvPr/>
        </p:nvSpPr>
        <p:spPr>
          <a:xfrm>
            <a:off x="7055767" y="2496701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/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blipFill>
                <a:blip r:embed="rId5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EA03D2-A44E-7AD0-8FDD-C7CCC1E0450D}"/>
              </a:ext>
            </a:extLst>
          </p:cNvPr>
          <p:cNvCxnSpPr/>
          <p:nvPr/>
        </p:nvCxnSpPr>
        <p:spPr>
          <a:xfrm>
            <a:off x="3506410" y="3267749"/>
            <a:ext cx="14773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143651-433A-B9E7-C19B-AB3859557250}"/>
              </a:ext>
            </a:extLst>
          </p:cNvPr>
          <p:cNvCxnSpPr>
            <a:cxnSpLocks/>
          </p:cNvCxnSpPr>
          <p:nvPr/>
        </p:nvCxnSpPr>
        <p:spPr>
          <a:xfrm>
            <a:off x="2379421" y="3436685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>
            <a:extLst>
              <a:ext uri="{FF2B5EF4-FFF2-40B4-BE49-F238E27FC236}">
                <a16:creationId xmlns:a16="http://schemas.microsoft.com/office/drawing/2014/main" id="{1C00685E-D746-B9B3-9104-B5C0B59CCA37}"/>
              </a:ext>
            </a:extLst>
          </p:cNvPr>
          <p:cNvSpPr txBox="1"/>
          <p:nvPr/>
        </p:nvSpPr>
        <p:spPr>
          <a:xfrm>
            <a:off x="5160169" y="2958757"/>
            <a:ext cx="1024276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0D5B422-A2D4-6F6B-091D-7BBCEE4513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26" y="3429753"/>
            <a:ext cx="521223" cy="280082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0A64FDD3-1D1C-DC7A-4440-FD38FEF5356B}"/>
              </a:ext>
            </a:extLst>
          </p:cNvPr>
          <p:cNvSpPr/>
          <p:nvPr/>
        </p:nvSpPr>
        <p:spPr>
          <a:xfrm rot="1025587">
            <a:off x="7874518" y="2485841"/>
            <a:ext cx="1341455" cy="483174"/>
          </a:xfrm>
          <a:prstGeom prst="ellipse">
            <a:avLst/>
          </a:prstGeom>
          <a:solidFill>
            <a:srgbClr val="F2D7FD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396CDF41-2780-4B1A-A2CC-06F32F8B29FC}"/>
              </a:ext>
            </a:extLst>
          </p:cNvPr>
          <p:cNvSpPr/>
          <p:nvPr/>
        </p:nvSpPr>
        <p:spPr>
          <a:xfrm>
            <a:off x="7781398" y="2238973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5">
            <a:extLst>
              <a:ext uri="{FF2B5EF4-FFF2-40B4-BE49-F238E27FC236}">
                <a16:creationId xmlns:a16="http://schemas.microsoft.com/office/drawing/2014/main" id="{ADF41F7C-018C-05B0-D8DB-EFB2AB36243B}"/>
              </a:ext>
            </a:extLst>
          </p:cNvPr>
          <p:cNvSpPr/>
          <p:nvPr/>
        </p:nvSpPr>
        <p:spPr>
          <a:xfrm>
            <a:off x="8537399" y="249039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E0B05A3C-2292-9723-82C8-52ACF514456C}"/>
              </a:ext>
            </a:extLst>
          </p:cNvPr>
          <p:cNvSpPr/>
          <p:nvPr/>
        </p:nvSpPr>
        <p:spPr>
          <a:xfrm>
            <a:off x="1855344" y="4587891"/>
            <a:ext cx="1112520" cy="531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581F9CA9-A607-69B0-8000-9F751CF999E7}"/>
                  </a:ext>
                </a:extLst>
              </p:cNvPr>
              <p:cNvSpPr txBox="1"/>
              <p:nvPr/>
            </p:nvSpPr>
            <p:spPr>
              <a:xfrm>
                <a:off x="1855344" y="45216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581F9CA9-A607-69B0-8000-9F751CF99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44" y="45216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A35986E-2452-741B-6D51-FAC0871DD472}"/>
              </a:ext>
            </a:extLst>
          </p:cNvPr>
          <p:cNvCxnSpPr/>
          <p:nvPr/>
        </p:nvCxnSpPr>
        <p:spPr>
          <a:xfrm>
            <a:off x="3512775" y="4285776"/>
            <a:ext cx="14773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711EDFF-66F2-BBAB-35BA-3265071664D5}"/>
              </a:ext>
            </a:extLst>
          </p:cNvPr>
          <p:cNvCxnSpPr/>
          <p:nvPr/>
        </p:nvCxnSpPr>
        <p:spPr>
          <a:xfrm>
            <a:off x="2385786" y="4454712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71F84D23-90B8-D11D-D5A2-AD1008DD8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4455372"/>
            <a:ext cx="521223" cy="280082"/>
          </a:xfrm>
          <a:prstGeom prst="rect">
            <a:avLst/>
          </a:prstGeom>
        </p:spPr>
      </p:pic>
      <p:sp>
        <p:nvSpPr>
          <p:cNvPr id="52" name="Text Box 4">
            <a:extLst>
              <a:ext uri="{FF2B5EF4-FFF2-40B4-BE49-F238E27FC236}">
                <a16:creationId xmlns:a16="http://schemas.microsoft.com/office/drawing/2014/main" id="{6D2EB2FA-D745-C5EE-55EA-9AF76C0096E3}"/>
              </a:ext>
            </a:extLst>
          </p:cNvPr>
          <p:cNvSpPr txBox="1"/>
          <p:nvPr/>
        </p:nvSpPr>
        <p:spPr>
          <a:xfrm>
            <a:off x="5160169" y="3993154"/>
            <a:ext cx="1024276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7" name="Rectangle: Rounded Corners 45">
            <a:extLst>
              <a:ext uri="{FF2B5EF4-FFF2-40B4-BE49-F238E27FC236}">
                <a16:creationId xmlns:a16="http://schemas.microsoft.com/office/drawing/2014/main" id="{5825921A-99B0-845B-B6BC-CFFBA8CB037E}"/>
              </a:ext>
            </a:extLst>
          </p:cNvPr>
          <p:cNvSpPr/>
          <p:nvPr/>
        </p:nvSpPr>
        <p:spPr>
          <a:xfrm>
            <a:off x="10029466" y="2484225"/>
            <a:ext cx="767386" cy="65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2AA41C-FD85-1CE6-A106-4D08AF262AD1}"/>
                  </a:ext>
                </a:extLst>
              </p:cNvPr>
              <p:cNvSpPr txBox="1"/>
              <p:nvPr/>
            </p:nvSpPr>
            <p:spPr>
              <a:xfrm>
                <a:off x="6521779" y="4372276"/>
                <a:ext cx="5059458" cy="1847172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r>
                  <a:rPr lang="en-US" sz="2400" dirty="0"/>
                  <a:t>2. Output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𝐹𝐸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𝐾𝑒𝑦𝐺𝑒𝑛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2AA41C-FD85-1CE6-A106-4D08AF262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79" y="4372276"/>
                <a:ext cx="5059458" cy="184717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 Box 3">
            <a:extLst>
              <a:ext uri="{FF2B5EF4-FFF2-40B4-BE49-F238E27FC236}">
                <a16:creationId xmlns:a16="http://schemas.microsoft.com/office/drawing/2014/main" id="{4EE7DA63-9C1D-566B-BB82-6D61E8C789AB}"/>
              </a:ext>
            </a:extLst>
          </p:cNvPr>
          <p:cNvSpPr txBox="1"/>
          <p:nvPr/>
        </p:nvSpPr>
        <p:spPr>
          <a:xfrm>
            <a:off x="652655" y="2546916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00223-EAB7-7DAD-4595-B1849AF2870A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FD880B1-5FB8-109F-2A4B-34CE8427440F}"/>
              </a:ext>
            </a:extLst>
          </p:cNvPr>
          <p:cNvGrpSpPr/>
          <p:nvPr/>
        </p:nvGrpSpPr>
        <p:grpSpPr>
          <a:xfrm>
            <a:off x="1021252" y="5402199"/>
            <a:ext cx="74254" cy="371270"/>
            <a:chOff x="0" y="0"/>
            <a:chExt cx="53340" cy="2667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3AB3BA4-A5BE-93D4-F80C-B12BB8274068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BCB663-DA7D-7FE3-0495-7924825B168C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26D8D7D-5954-24A8-086F-2AA9FEE3044F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4" name="Text Box 3">
            <a:extLst>
              <a:ext uri="{FF2B5EF4-FFF2-40B4-BE49-F238E27FC236}">
                <a16:creationId xmlns:a16="http://schemas.microsoft.com/office/drawing/2014/main" id="{8C3D4EE3-CC8D-41BF-FB25-E03DDFE87C6E}"/>
              </a:ext>
            </a:extLst>
          </p:cNvPr>
          <p:cNvSpPr txBox="1"/>
          <p:nvPr/>
        </p:nvSpPr>
        <p:spPr>
          <a:xfrm>
            <a:off x="655007" y="349897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5" name="Text Box 3">
            <a:extLst>
              <a:ext uri="{FF2B5EF4-FFF2-40B4-BE49-F238E27FC236}">
                <a16:creationId xmlns:a16="http://schemas.microsoft.com/office/drawing/2014/main" id="{18E7A3C2-E636-01C6-F8AF-7591B0A609B7}"/>
              </a:ext>
            </a:extLst>
          </p:cNvPr>
          <p:cNvSpPr txBox="1"/>
          <p:nvPr/>
        </p:nvSpPr>
        <p:spPr>
          <a:xfrm>
            <a:off x="688324" y="4575627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236CF002-DE11-36E8-01E9-A1D89CE08F5C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22475B0F-9960-8B04-4BFF-D5DF5DE4E319}"/>
              </a:ext>
            </a:extLst>
          </p:cNvPr>
          <p:cNvSpPr txBox="1"/>
          <p:nvPr/>
        </p:nvSpPr>
        <p:spPr>
          <a:xfrm>
            <a:off x="3153760" y="2552334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74E3F33-8D56-F03F-0C86-C4073EB3FBB8}"/>
              </a:ext>
            </a:extLst>
          </p:cNvPr>
          <p:cNvGrpSpPr/>
          <p:nvPr/>
        </p:nvGrpSpPr>
        <p:grpSpPr>
          <a:xfrm>
            <a:off x="2360570" y="5402199"/>
            <a:ext cx="74254" cy="371270"/>
            <a:chOff x="0" y="0"/>
            <a:chExt cx="53340" cy="2667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0454C45-E608-150B-81A1-37FF3C93F833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DF53FEE-F8E6-381D-43F6-A9CDD9180892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A76A142-4682-2237-3C1F-0D7A69971C0A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4D94C5-9B60-B53E-E69A-6F6409FECDCD}"/>
              </a:ext>
            </a:extLst>
          </p:cNvPr>
          <p:cNvGrpSpPr/>
          <p:nvPr/>
        </p:nvGrpSpPr>
        <p:grpSpPr>
          <a:xfrm>
            <a:off x="3778966" y="5399575"/>
            <a:ext cx="74254" cy="371270"/>
            <a:chOff x="0" y="0"/>
            <a:chExt cx="53340" cy="2667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B5A8501-B78F-D7DC-B8A7-81B69DAFCDFC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92944CA-A008-CFD1-15AD-19A4152DA6E0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AF8EC48-62F5-3195-B326-A7A021E38256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E373CD03-281D-1B18-9913-0D303F18FA6B}"/>
                  </a:ext>
                </a:extLst>
              </p:cNvPr>
              <p:cNvSpPr/>
              <p:nvPr/>
            </p:nvSpPr>
            <p:spPr>
              <a:xfrm>
                <a:off x="6330892" y="1587279"/>
                <a:ext cx="5419783" cy="2681046"/>
              </a:xfrm>
              <a:prstGeom prst="roundRect">
                <a:avLst/>
              </a:prstGeom>
              <a:solidFill>
                <a:srgbClr val="F0BAB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Problems: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1. FE not function-hiding →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st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</a:rPr>
                  <a:t> is public 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randomized function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3.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is recursive → size of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grows with number of iterations n.</a:t>
                </a:r>
                <a:endParaRPr lang="el-G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E373CD03-281D-1B18-9913-0D303F18F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892" y="1587279"/>
                <a:ext cx="5419783" cy="2681046"/>
              </a:xfrm>
              <a:prstGeom prst="roundRect">
                <a:avLst/>
              </a:prstGeom>
              <a:blipFill>
                <a:blip r:embed="rId8"/>
                <a:stretch>
                  <a:fillRect b="-6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385368A9-7FB7-18C1-319A-EF3CB0696ADE}"/>
              </a:ext>
            </a:extLst>
          </p:cNvPr>
          <p:cNvSpPr/>
          <p:nvPr/>
        </p:nvSpPr>
        <p:spPr>
          <a:xfrm>
            <a:off x="3165460" y="4557225"/>
            <a:ext cx="1220244" cy="5583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6D491F6-C4DF-0140-F7E9-6A402BBC3D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01440" y="4377299"/>
            <a:ext cx="284333" cy="351797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0FE6836D-1FF6-092F-EAC6-670DE891BFD0}"/>
              </a:ext>
            </a:extLst>
          </p:cNvPr>
          <p:cNvSpPr txBox="1"/>
          <p:nvPr/>
        </p:nvSpPr>
        <p:spPr>
          <a:xfrm>
            <a:off x="3177092" y="4603002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1" name="Rounded Rectangle 5">
            <a:extLst>
              <a:ext uri="{FF2B5EF4-FFF2-40B4-BE49-F238E27FC236}">
                <a16:creationId xmlns:a16="http://schemas.microsoft.com/office/drawing/2014/main" id="{86D405E2-47CE-615C-33CB-221E8D0A7A3C}"/>
              </a:ext>
            </a:extLst>
          </p:cNvPr>
          <p:cNvSpPr/>
          <p:nvPr/>
        </p:nvSpPr>
        <p:spPr>
          <a:xfrm>
            <a:off x="3110471" y="3537982"/>
            <a:ext cx="1220244" cy="55832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852A995C-ADB7-7037-F75C-C8ECF019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6451" y="3358056"/>
            <a:ext cx="284333" cy="351797"/>
          </a:xfrm>
          <a:prstGeom prst="rect">
            <a:avLst/>
          </a:prstGeom>
        </p:spPr>
      </p:pic>
      <p:sp>
        <p:nvSpPr>
          <p:cNvPr id="93" name="Text Box 4">
            <a:extLst>
              <a:ext uri="{FF2B5EF4-FFF2-40B4-BE49-F238E27FC236}">
                <a16:creationId xmlns:a16="http://schemas.microsoft.com/office/drawing/2014/main" id="{504CF182-A3CF-8873-2BB1-F75C04A4E2B1}"/>
              </a:ext>
            </a:extLst>
          </p:cNvPr>
          <p:cNvSpPr txBox="1"/>
          <p:nvPr/>
        </p:nvSpPr>
        <p:spPr>
          <a:xfrm>
            <a:off x="3145458" y="3571845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Rounded Rectangle 3">
            <a:extLst>
              <a:ext uri="{FF2B5EF4-FFF2-40B4-BE49-F238E27FC236}">
                <a16:creationId xmlns:a16="http://schemas.microsoft.com/office/drawing/2014/main" id="{94C54983-90CE-C0F3-9CE5-DD87F50B48D3}"/>
              </a:ext>
            </a:extLst>
          </p:cNvPr>
          <p:cNvSpPr/>
          <p:nvPr/>
        </p:nvSpPr>
        <p:spPr>
          <a:xfrm>
            <a:off x="2846597" y="2052454"/>
            <a:ext cx="3338783" cy="18690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 will ignore the first two issues for now.</a:t>
            </a:r>
          </a:p>
        </p:txBody>
      </p:sp>
      <p:sp>
        <p:nvSpPr>
          <p:cNvPr id="90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6308176" y="4372276"/>
            <a:ext cx="5419783" cy="1934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Solution: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Hide </a:t>
            </a:r>
            <a:r>
              <a:rPr lang="en-US" sz="2400" dirty="0" err="1">
                <a:solidFill>
                  <a:schemeClr val="tx1"/>
                </a:solidFill>
              </a:rPr>
              <a:t>st</a:t>
            </a:r>
            <a:r>
              <a:rPr lang="en-US" sz="2400" baseline="-250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by XOR-</a:t>
            </a:r>
            <a:r>
              <a:rPr lang="en-US" sz="2400" dirty="0" err="1">
                <a:solidFill>
                  <a:schemeClr val="tx1"/>
                </a:solidFill>
              </a:rPr>
              <a:t>ing</a:t>
            </a:r>
            <a:r>
              <a:rPr lang="en-US" sz="2400" dirty="0">
                <a:solidFill>
                  <a:schemeClr val="tx1"/>
                </a:solidFill>
              </a:rPr>
              <a:t> it with a pad p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included with message x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Include randomness </a:t>
            </a:r>
            <a:r>
              <a:rPr lang="en-US" sz="2400" dirty="0" err="1">
                <a:solidFill>
                  <a:schemeClr val="tx1"/>
                </a:solidFill>
              </a:rPr>
              <a:t>r</a:t>
            </a:r>
            <a:r>
              <a:rPr lang="en-US" sz="2400" baseline="-250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with the message x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688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 - Example Use Case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828741" y="2282304"/>
            <a:ext cx="1322967" cy="730861"/>
            <a:chOff x="4918387" y="4854594"/>
            <a:chExt cx="1322967" cy="730861"/>
          </a:xfrm>
        </p:grpSpPr>
        <p:sp>
          <p:nvSpPr>
            <p:cNvPr id="65" name="Rectangle: Rounded Corners 55">
              <a:extLst>
                <a:ext uri="{FF2B5EF4-FFF2-40B4-BE49-F238E27FC236}">
                  <a16:creationId xmlns:a16="http://schemas.microsoft.com/office/drawing/2014/main" id="{8C952A27-9DBF-4289-9CCC-FF02DE2E5F16}"/>
                </a:ext>
              </a:extLst>
            </p:cNvPr>
            <p:cNvSpPr/>
            <p:nvPr/>
          </p:nvSpPr>
          <p:spPr>
            <a:xfrm>
              <a:off x="4918387" y="4854594"/>
              <a:ext cx="1322967" cy="730861"/>
            </a:xfrm>
            <a:prstGeom prst="roundRect">
              <a:avLst/>
            </a:prstGeom>
            <a:solidFill>
              <a:srgbClr val="FFFF00">
                <a:alpha val="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5273CC7-26E4-4F01-9EED-3F0714B7D60F}"/>
                </a:ext>
              </a:extLst>
            </p:cNvPr>
            <p:cNvGrpSpPr/>
            <p:nvPr/>
          </p:nvGrpSpPr>
          <p:grpSpPr>
            <a:xfrm>
              <a:off x="5000885" y="4923585"/>
              <a:ext cx="1184841" cy="593179"/>
              <a:chOff x="2623290" y="4549553"/>
              <a:chExt cx="1347818" cy="65966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1C63107-0EF1-4A95-8BCE-37D376E097DB}"/>
                  </a:ext>
                </a:extLst>
              </p:cNvPr>
              <p:cNvGrpSpPr/>
              <p:nvPr/>
            </p:nvGrpSpPr>
            <p:grpSpPr>
              <a:xfrm>
                <a:off x="2623290" y="4549553"/>
                <a:ext cx="1347818" cy="648895"/>
                <a:chOff x="2342438" y="4549553"/>
                <a:chExt cx="1682165" cy="806218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1DE6447C-B96A-421E-B2D1-752D181D6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2438" y="4692656"/>
                  <a:ext cx="1040997" cy="663115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77B3B50E-4531-4E7D-ACCD-8ECFA124F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4602" y="4549553"/>
                  <a:ext cx="740001" cy="386991"/>
                </a:xfrm>
                <a:prstGeom prst="rect">
                  <a:avLst/>
                </a:prstGeom>
              </p:spPr>
            </p:pic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86DEDB-9A32-4E37-B0A0-77C7F310A4B3}"/>
                  </a:ext>
                </a:extLst>
              </p:cNvPr>
              <p:cNvSpPr txBox="1"/>
              <p:nvPr/>
            </p:nvSpPr>
            <p:spPr>
              <a:xfrm>
                <a:off x="2713109" y="4695808"/>
                <a:ext cx="529045" cy="51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</p:grpSp>
      </p:grpSp>
      <p:sp>
        <p:nvSpPr>
          <p:cNvPr id="83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604508" y="2990514"/>
            <a:ext cx="4192673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Medical data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6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7617307" y="2981483"/>
            <a:ext cx="3457597" cy="21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learning algorithm for predicting cancer.</a:t>
            </a: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ctr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7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71B96EE3-B9BA-4989-9D37-77B9A231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34" y="1611087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9505 free person silhouette vector | Public domain vectors">
            <a:extLst>
              <a:ext uri="{FF2B5EF4-FFF2-40B4-BE49-F238E27FC236}">
                <a16:creationId xmlns:a16="http://schemas.microsoft.com/office/drawing/2014/main" id="{E8E4393C-79DA-4EFB-9315-A1EB486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" y="1540516"/>
            <a:ext cx="1418059" cy="14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569842" y="990243"/>
            <a:ext cx="1091687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Alice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Authority">
            <a:extLst>
              <a:ext uri="{FF2B5EF4-FFF2-40B4-BE49-F238E27FC236}">
                <a16:creationId xmlns:a16="http://schemas.microsoft.com/office/drawing/2014/main" id="{1EA39073-B3FC-465E-8CFC-73E47661AD6F}"/>
              </a:ext>
            </a:extLst>
          </p:cNvPr>
          <p:cNvSpPr txBox="1"/>
          <p:nvPr/>
        </p:nvSpPr>
        <p:spPr>
          <a:xfrm>
            <a:off x="10650430" y="1094399"/>
            <a:ext cx="1784562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 b="0">
                <a:solidFill>
                  <a:schemeClr val="accent1">
                    <a:hueOff val="114395"/>
                    <a:lumOff val="-24975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Bob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D767871-AA57-6A33-3C83-9C713A98E1E8}"/>
              </a:ext>
            </a:extLst>
          </p:cNvPr>
          <p:cNvSpPr/>
          <p:nvPr/>
        </p:nvSpPr>
        <p:spPr>
          <a:xfrm>
            <a:off x="967619" y="3867487"/>
            <a:ext cx="3439272" cy="17605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Alice wants Bob to run the machine learning algorithm but must uphold patient privacy.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41A1DA5-9EAD-AAF7-6B11-7D747513E932}"/>
              </a:ext>
            </a:extLst>
          </p:cNvPr>
          <p:cNvSpPr/>
          <p:nvPr/>
        </p:nvSpPr>
        <p:spPr>
          <a:xfrm>
            <a:off x="3377129" y="2322706"/>
            <a:ext cx="4718697" cy="491134"/>
          </a:xfrm>
          <a:prstGeom prst="rightArrow">
            <a:avLst>
              <a:gd name="adj1" fmla="val 2432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354466" y="901522"/>
            <a:ext cx="1450465" cy="1277987"/>
            <a:chOff x="6392846" y="2060954"/>
            <a:chExt cx="1450465" cy="1277987"/>
          </a:xfrm>
        </p:grpSpPr>
        <p:sp>
          <p:nvSpPr>
            <p:cNvPr id="25" name="Authority">
              <a:extLst>
                <a:ext uri="{FF2B5EF4-FFF2-40B4-BE49-F238E27FC236}">
                  <a16:creationId xmlns:a16="http://schemas.microsoft.com/office/drawing/2014/main" id="{E9E5E760-750E-496D-8FEE-668DFB90742B}"/>
                </a:ext>
              </a:extLst>
            </p:cNvPr>
            <p:cNvSpPr txBox="1"/>
            <p:nvPr/>
          </p:nvSpPr>
          <p:spPr>
            <a:xfrm>
              <a:off x="6392846" y="2060954"/>
              <a:ext cx="1450465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0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MSK</a:t>
              </a:r>
              <a:endParaRPr sz="24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647559" y="2094739"/>
              <a:ext cx="896533" cy="1244202"/>
              <a:chOff x="6647559" y="2094739"/>
              <a:chExt cx="896533" cy="124420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9F521B6-9082-4466-AEC0-D9652A66B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03930">
                <a:off x="6647559" y="2448837"/>
                <a:ext cx="822095" cy="822095"/>
              </a:xfrm>
              <a:prstGeom prst="rect">
                <a:avLst/>
              </a:prstGeom>
            </p:spPr>
          </p:pic>
          <p:sp>
            <p:nvSpPr>
              <p:cNvPr id="28" name="Rectangle: Rounded Corners 20">
                <a:extLst>
                  <a:ext uri="{FF2B5EF4-FFF2-40B4-BE49-F238E27FC236}">
                    <a16:creationId xmlns:a16="http://schemas.microsoft.com/office/drawing/2014/main" id="{9B9BE8B7-9D31-4A97-8C18-C78B11E463FF}"/>
                  </a:ext>
                </a:extLst>
              </p:cNvPr>
              <p:cNvSpPr/>
              <p:nvPr/>
            </p:nvSpPr>
            <p:spPr>
              <a:xfrm>
                <a:off x="6681076" y="2094739"/>
                <a:ext cx="863016" cy="1244202"/>
              </a:xfrm>
              <a:prstGeom prst="roundRect">
                <a:avLst/>
              </a:prstGeom>
              <a:solidFill>
                <a:srgbClr val="FFFF00">
                  <a:alpha val="5098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9FF5E0E9-B072-40F2-9D5A-1AA075F5E8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311">
            <a:off x="232912" y="1161169"/>
            <a:ext cx="1001204" cy="6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511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Brace 10">
            <a:extLst>
              <a:ext uri="{FF2B5EF4-FFF2-40B4-BE49-F238E27FC236}">
                <a16:creationId xmlns:a16="http://schemas.microsoft.com/office/drawing/2014/main" id="{45575C80-A645-D099-22CF-427BF36F5CE1}"/>
              </a:ext>
            </a:extLst>
          </p:cNvPr>
          <p:cNvSpPr/>
          <p:nvPr/>
        </p:nvSpPr>
        <p:spPr>
          <a:xfrm rot="5400000">
            <a:off x="2687436" y="2505273"/>
            <a:ext cx="468630" cy="1524952"/>
          </a:xfrm>
          <a:prstGeom prst="rightBrace">
            <a:avLst>
              <a:gd name="adj1" fmla="val 24887"/>
              <a:gd name="adj2" fmla="val 85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DFE90439-1910-465B-4EF3-4DEE8363FC72}"/>
              </a:ext>
            </a:extLst>
          </p:cNvPr>
          <p:cNvSpPr/>
          <p:nvPr/>
        </p:nvSpPr>
        <p:spPr>
          <a:xfrm rot="5400000">
            <a:off x="2693801" y="3523300"/>
            <a:ext cx="468630" cy="1524952"/>
          </a:xfrm>
          <a:prstGeom prst="rightBrace">
            <a:avLst>
              <a:gd name="adj1" fmla="val 24887"/>
              <a:gd name="adj2" fmla="val 85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5D59DBF0-9B01-7950-2086-07E5DB444F6E}"/>
              </a:ext>
            </a:extLst>
          </p:cNvPr>
          <p:cNvSpPr/>
          <p:nvPr/>
        </p:nvSpPr>
        <p:spPr>
          <a:xfrm>
            <a:off x="1861708" y="3562272"/>
            <a:ext cx="1112520" cy="531795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Removing the Recursive Definition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41437" y="2553904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09460" y="2527374"/>
            <a:ext cx="1220244" cy="5583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"/>
              <p:cNvSpPr txBox="1"/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62" y="2534863"/>
                <a:ext cx="1028700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1"/>
          <p:cNvSpPr txBox="1"/>
          <p:nvPr/>
        </p:nvSpPr>
        <p:spPr>
          <a:xfrm>
            <a:off x="3112563" y="1798893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40962" y="1806978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16877" y="2268943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134802" y="2268943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5440" y="2347448"/>
            <a:ext cx="284333" cy="3517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2426631"/>
            <a:ext cx="521223" cy="280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/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99DAE6F1-4F22-2E2E-F7D5-AC53A519C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08" y="3495989"/>
                <a:ext cx="1028700" cy="548640"/>
              </a:xfrm>
              <a:prstGeom prst="rect">
                <a:avLst/>
              </a:prstGeom>
              <a:blipFill>
                <a:blip r:embed="rId5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EA03D2-A44E-7AD0-8FDD-C7CCC1E0450D}"/>
              </a:ext>
            </a:extLst>
          </p:cNvPr>
          <p:cNvCxnSpPr/>
          <p:nvPr/>
        </p:nvCxnSpPr>
        <p:spPr>
          <a:xfrm>
            <a:off x="3506410" y="3267749"/>
            <a:ext cx="14773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143651-433A-B9E7-C19B-AB3859557250}"/>
              </a:ext>
            </a:extLst>
          </p:cNvPr>
          <p:cNvCxnSpPr>
            <a:cxnSpLocks/>
          </p:cNvCxnSpPr>
          <p:nvPr/>
        </p:nvCxnSpPr>
        <p:spPr>
          <a:xfrm>
            <a:off x="2379421" y="3436685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>
            <a:extLst>
              <a:ext uri="{FF2B5EF4-FFF2-40B4-BE49-F238E27FC236}">
                <a16:creationId xmlns:a16="http://schemas.microsoft.com/office/drawing/2014/main" id="{1C00685E-D746-B9B3-9104-B5C0B59CCA37}"/>
              </a:ext>
            </a:extLst>
          </p:cNvPr>
          <p:cNvSpPr txBox="1"/>
          <p:nvPr/>
        </p:nvSpPr>
        <p:spPr>
          <a:xfrm>
            <a:off x="5160169" y="2958757"/>
            <a:ext cx="1024276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0D5B422-A2D4-6F6B-091D-7BBCEE4513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26" y="3429753"/>
            <a:ext cx="521223" cy="280082"/>
          </a:xfrm>
          <a:prstGeom prst="rect">
            <a:avLst/>
          </a:prstGeom>
        </p:spPr>
      </p:pic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E0B05A3C-2292-9723-82C8-52ACF514456C}"/>
              </a:ext>
            </a:extLst>
          </p:cNvPr>
          <p:cNvSpPr/>
          <p:nvPr/>
        </p:nvSpPr>
        <p:spPr>
          <a:xfrm>
            <a:off x="1855344" y="4587891"/>
            <a:ext cx="1112520" cy="531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581F9CA9-A607-69B0-8000-9F751CF999E7}"/>
                  </a:ext>
                </a:extLst>
              </p:cNvPr>
              <p:cNvSpPr txBox="1"/>
              <p:nvPr/>
            </p:nvSpPr>
            <p:spPr>
              <a:xfrm>
                <a:off x="1855344" y="45216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 Box 1">
                <a:extLst>
                  <a:ext uri="{FF2B5EF4-FFF2-40B4-BE49-F238E27FC236}">
                    <a16:creationId xmlns:a16="http://schemas.microsoft.com/office/drawing/2014/main" id="{581F9CA9-A607-69B0-8000-9F751CF99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44" y="45216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A35986E-2452-741B-6D51-FAC0871DD472}"/>
              </a:ext>
            </a:extLst>
          </p:cNvPr>
          <p:cNvCxnSpPr/>
          <p:nvPr/>
        </p:nvCxnSpPr>
        <p:spPr>
          <a:xfrm>
            <a:off x="3512775" y="4285776"/>
            <a:ext cx="14773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711EDFF-66F2-BBAB-35BA-3265071664D5}"/>
              </a:ext>
            </a:extLst>
          </p:cNvPr>
          <p:cNvCxnSpPr/>
          <p:nvPr/>
        </p:nvCxnSpPr>
        <p:spPr>
          <a:xfrm>
            <a:off x="2385786" y="4454712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71F84D23-90B8-D11D-D5A2-AD1008DD8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62" y="4455372"/>
            <a:ext cx="521223" cy="280082"/>
          </a:xfrm>
          <a:prstGeom prst="rect">
            <a:avLst/>
          </a:prstGeom>
        </p:spPr>
      </p:pic>
      <p:sp>
        <p:nvSpPr>
          <p:cNvPr id="52" name="Text Box 4">
            <a:extLst>
              <a:ext uri="{FF2B5EF4-FFF2-40B4-BE49-F238E27FC236}">
                <a16:creationId xmlns:a16="http://schemas.microsoft.com/office/drawing/2014/main" id="{6D2EB2FA-D745-C5EE-55EA-9AF76C0096E3}"/>
              </a:ext>
            </a:extLst>
          </p:cNvPr>
          <p:cNvSpPr txBox="1"/>
          <p:nvPr/>
        </p:nvSpPr>
        <p:spPr>
          <a:xfrm>
            <a:off x="5160169" y="3993154"/>
            <a:ext cx="1024276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6" name="Text Box 3">
            <a:extLst>
              <a:ext uri="{FF2B5EF4-FFF2-40B4-BE49-F238E27FC236}">
                <a16:creationId xmlns:a16="http://schemas.microsoft.com/office/drawing/2014/main" id="{4EE7DA63-9C1D-566B-BB82-6D61E8C789AB}"/>
              </a:ext>
            </a:extLst>
          </p:cNvPr>
          <p:cNvSpPr txBox="1"/>
          <p:nvPr/>
        </p:nvSpPr>
        <p:spPr>
          <a:xfrm>
            <a:off x="652655" y="2546916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00223-EAB7-7DAD-4595-B1849AF2870A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FD880B1-5FB8-109F-2A4B-34CE8427440F}"/>
              </a:ext>
            </a:extLst>
          </p:cNvPr>
          <p:cNvGrpSpPr/>
          <p:nvPr/>
        </p:nvGrpSpPr>
        <p:grpSpPr>
          <a:xfrm>
            <a:off x="1021252" y="5402199"/>
            <a:ext cx="74254" cy="371270"/>
            <a:chOff x="0" y="0"/>
            <a:chExt cx="53340" cy="2667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3AB3BA4-A5BE-93D4-F80C-B12BB8274068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BCB663-DA7D-7FE3-0495-7924825B168C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26D8D7D-5954-24A8-086F-2AA9FEE3044F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4" name="Text Box 3">
            <a:extLst>
              <a:ext uri="{FF2B5EF4-FFF2-40B4-BE49-F238E27FC236}">
                <a16:creationId xmlns:a16="http://schemas.microsoft.com/office/drawing/2014/main" id="{8C3D4EE3-CC8D-41BF-FB25-E03DDFE87C6E}"/>
              </a:ext>
            </a:extLst>
          </p:cNvPr>
          <p:cNvSpPr txBox="1"/>
          <p:nvPr/>
        </p:nvSpPr>
        <p:spPr>
          <a:xfrm>
            <a:off x="655007" y="349897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5" name="Text Box 3">
            <a:extLst>
              <a:ext uri="{FF2B5EF4-FFF2-40B4-BE49-F238E27FC236}">
                <a16:creationId xmlns:a16="http://schemas.microsoft.com/office/drawing/2014/main" id="{18E7A3C2-E636-01C6-F8AF-7591B0A609B7}"/>
              </a:ext>
            </a:extLst>
          </p:cNvPr>
          <p:cNvSpPr txBox="1"/>
          <p:nvPr/>
        </p:nvSpPr>
        <p:spPr>
          <a:xfrm>
            <a:off x="688324" y="4575627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236CF002-DE11-36E8-01E9-A1D89CE08F5C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22475B0F-9960-8B04-4BFF-D5DF5DE4E319}"/>
              </a:ext>
            </a:extLst>
          </p:cNvPr>
          <p:cNvSpPr txBox="1"/>
          <p:nvPr/>
        </p:nvSpPr>
        <p:spPr>
          <a:xfrm>
            <a:off x="3153760" y="2552334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74E3F33-8D56-F03F-0C86-C4073EB3FBB8}"/>
              </a:ext>
            </a:extLst>
          </p:cNvPr>
          <p:cNvGrpSpPr/>
          <p:nvPr/>
        </p:nvGrpSpPr>
        <p:grpSpPr>
          <a:xfrm>
            <a:off x="2360570" y="5402199"/>
            <a:ext cx="74254" cy="371270"/>
            <a:chOff x="0" y="0"/>
            <a:chExt cx="53340" cy="2667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0454C45-E608-150B-81A1-37FF3C93F833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DF53FEE-F8E6-381D-43F6-A9CDD9180892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A76A142-4682-2237-3C1F-0D7A69971C0A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4D94C5-9B60-B53E-E69A-6F6409FECDCD}"/>
              </a:ext>
            </a:extLst>
          </p:cNvPr>
          <p:cNvGrpSpPr/>
          <p:nvPr/>
        </p:nvGrpSpPr>
        <p:grpSpPr>
          <a:xfrm>
            <a:off x="3778966" y="5399575"/>
            <a:ext cx="74254" cy="371270"/>
            <a:chOff x="0" y="0"/>
            <a:chExt cx="53340" cy="2667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B5A8501-B78F-D7DC-B8A7-81B69DAFCDFC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92944CA-A008-CFD1-15AD-19A4152DA6E0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AF8EC48-62F5-3195-B326-A7A021E38256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385368A9-7FB7-18C1-319A-EF3CB0696ADE}"/>
              </a:ext>
            </a:extLst>
          </p:cNvPr>
          <p:cNvSpPr/>
          <p:nvPr/>
        </p:nvSpPr>
        <p:spPr>
          <a:xfrm>
            <a:off x="3165460" y="4557225"/>
            <a:ext cx="1220244" cy="5583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6D491F6-C4DF-0140-F7E9-6A402BBC3D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01440" y="4377299"/>
            <a:ext cx="284333" cy="351797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0FE6836D-1FF6-092F-EAC6-670DE891BFD0}"/>
              </a:ext>
            </a:extLst>
          </p:cNvPr>
          <p:cNvSpPr txBox="1"/>
          <p:nvPr/>
        </p:nvSpPr>
        <p:spPr>
          <a:xfrm>
            <a:off x="3177092" y="4603002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1" name="Rounded Rectangle 5">
            <a:extLst>
              <a:ext uri="{FF2B5EF4-FFF2-40B4-BE49-F238E27FC236}">
                <a16:creationId xmlns:a16="http://schemas.microsoft.com/office/drawing/2014/main" id="{86D405E2-47CE-615C-33CB-221E8D0A7A3C}"/>
              </a:ext>
            </a:extLst>
          </p:cNvPr>
          <p:cNvSpPr/>
          <p:nvPr/>
        </p:nvSpPr>
        <p:spPr>
          <a:xfrm>
            <a:off x="3110471" y="3537982"/>
            <a:ext cx="1220244" cy="55832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852A995C-ADB7-7037-F75C-C8ECF019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046451" y="3358056"/>
            <a:ext cx="284333" cy="351797"/>
          </a:xfrm>
          <a:prstGeom prst="rect">
            <a:avLst/>
          </a:prstGeom>
        </p:spPr>
      </p:pic>
      <p:sp>
        <p:nvSpPr>
          <p:cNvPr id="93" name="Text Box 4">
            <a:extLst>
              <a:ext uri="{FF2B5EF4-FFF2-40B4-BE49-F238E27FC236}">
                <a16:creationId xmlns:a16="http://schemas.microsoft.com/office/drawing/2014/main" id="{504CF182-A3CF-8873-2BB1-F75C04A4E2B1}"/>
              </a:ext>
            </a:extLst>
          </p:cNvPr>
          <p:cNvSpPr txBox="1"/>
          <p:nvPr/>
        </p:nvSpPr>
        <p:spPr>
          <a:xfrm>
            <a:off x="3145458" y="3571845"/>
            <a:ext cx="1297838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3" name="Rounded Rectangle 3">
            <a:extLst>
              <a:ext uri="{FF2B5EF4-FFF2-40B4-BE49-F238E27FC236}">
                <a16:creationId xmlns:a16="http://schemas.microsoft.com/office/drawing/2014/main" id="{F12C35B3-D160-41A7-8ED1-F69D42DC32B2}"/>
              </a:ext>
            </a:extLst>
          </p:cNvPr>
          <p:cNvSpPr/>
          <p:nvPr/>
        </p:nvSpPr>
        <p:spPr>
          <a:xfrm>
            <a:off x="6353968" y="2327387"/>
            <a:ext cx="5238021" cy="1084296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How to deal with the recursive definition?</a:t>
            </a:r>
            <a:endParaRPr lang="el-GR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3">
                <a:extLst>
                  <a:ext uri="{FF2B5EF4-FFF2-40B4-BE49-F238E27FC236}">
                    <a16:creationId xmlns:a16="http://schemas.microsoft.com/office/drawing/2014/main" id="{F12C35B3-D160-41A7-8ED1-F69D42DC32B2}"/>
                  </a:ext>
                </a:extLst>
              </p:cNvPr>
              <p:cNvSpPr/>
              <p:nvPr/>
            </p:nvSpPr>
            <p:spPr>
              <a:xfrm>
                <a:off x="6353968" y="3514928"/>
                <a:ext cx="5259900" cy="18669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Solution: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Break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into two parts!</a:t>
                </a:r>
              </a:p>
              <a:p>
                <a:pPr algn="ctr"/>
                <a:r>
                  <a:rPr lang="en-US" sz="2800" i="1" dirty="0">
                    <a:solidFill>
                      <a:schemeClr val="tx1"/>
                    </a:solidFill>
                  </a:rPr>
                  <a:t>Idea:</a:t>
                </a:r>
                <a:r>
                  <a:rPr lang="en-US" sz="2800" dirty="0">
                    <a:solidFill>
                      <a:schemeClr val="tx1"/>
                    </a:solidFill>
                  </a:rPr>
                  <a:t> Ensure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doesn’t have to create function keys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l-G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ounded Rectang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12C35B3-D160-41A7-8ED1-F69D42DC3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968" y="3514928"/>
                <a:ext cx="5259900" cy="1866900"/>
              </a:xfrm>
              <a:prstGeom prst="roundRect">
                <a:avLst/>
              </a:prstGeom>
              <a:blipFill rotWithShape="0">
                <a:blip r:embed="rId7"/>
                <a:stretch>
                  <a:fillRect t="-974" b="-71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300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2211" y="4515550"/>
            <a:ext cx="1116095" cy="519413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2479003" y="5959715"/>
            <a:ext cx="1524952" cy="612640"/>
            <a:chOff x="2647638" y="3880970"/>
            <a:chExt cx="1524952" cy="612640"/>
          </a:xfrm>
        </p:grpSpPr>
        <p:sp>
          <p:nvSpPr>
            <p:cNvPr id="106" name="Right Brace 10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/>
          <p:cNvSpPr/>
          <p:nvPr/>
        </p:nvSpPr>
        <p:spPr>
          <a:xfrm>
            <a:off x="3224895" y="3532848"/>
            <a:ext cx="2430860" cy="5251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/>
              <p:cNvSpPr txBox="1"/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60875" y="3320664"/>
            <a:ext cx="284333" cy="351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Removing the Recursive Definition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596556" y="253431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3162912" y="1802521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91311" y="1810606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75584" y="2087343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67226" y="2272571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00550" y="3273294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87145" y="3437409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/>
          <p:nvPr/>
        </p:nvSpPr>
        <p:spPr>
          <a:xfrm>
            <a:off x="590673" y="3496562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Text Box 3"/>
          <p:cNvSpPr txBox="1"/>
          <p:nvPr/>
        </p:nvSpPr>
        <p:spPr>
          <a:xfrm>
            <a:off x="590672" y="4467879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185151" y="2272571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"/>
          <p:cNvSpPr txBox="1"/>
          <p:nvPr/>
        </p:nvSpPr>
        <p:spPr>
          <a:xfrm>
            <a:off x="6052597" y="3020274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9" name="Text Box 4"/>
          <p:cNvSpPr txBox="1"/>
          <p:nvPr/>
        </p:nvSpPr>
        <p:spPr>
          <a:xfrm>
            <a:off x="6025690" y="5029268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79003" y="4062211"/>
            <a:ext cx="1524952" cy="612640"/>
            <a:chOff x="2647638" y="3880970"/>
            <a:chExt cx="1524952" cy="612640"/>
          </a:xfrm>
        </p:grpSpPr>
        <p:sp>
          <p:nvSpPr>
            <p:cNvPr id="66" name="Right Brace 6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3201643" y="2549569"/>
            <a:ext cx="2454111" cy="568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3231983" y="2599813"/>
            <a:ext cx="2487789" cy="484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37625" y="2353045"/>
            <a:ext cx="284333" cy="351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26" y="4417127"/>
            <a:ext cx="521223" cy="280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4505" y="2577349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0" y="2450076"/>
            <a:ext cx="521223" cy="280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/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1929586" y="3532848"/>
            <a:ext cx="1116095" cy="519413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"/>
              <p:cNvSpPr txBox="1"/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01" y="3434425"/>
            <a:ext cx="521223" cy="280082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3249170" y="4535030"/>
            <a:ext cx="2402241" cy="54845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 Box 4"/>
          <p:cNvSpPr txBox="1"/>
          <p:nvPr/>
        </p:nvSpPr>
        <p:spPr>
          <a:xfrm>
            <a:off x="3279509" y="4537302"/>
            <a:ext cx="2624645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85151" y="4355104"/>
            <a:ext cx="284333" cy="351797"/>
          </a:xfrm>
          <a:prstGeom prst="rect">
            <a:avLst/>
          </a:prstGeom>
        </p:spPr>
      </p:pic>
      <p:sp>
        <p:nvSpPr>
          <p:cNvPr id="94" name="Rounded Rectangle 93"/>
          <p:cNvSpPr/>
          <p:nvPr/>
        </p:nvSpPr>
        <p:spPr>
          <a:xfrm>
            <a:off x="3327448" y="5476307"/>
            <a:ext cx="243086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4"/>
              <p:cNvSpPr txBox="1"/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263428" y="5287590"/>
            <a:ext cx="284333" cy="351797"/>
          </a:xfrm>
          <a:prstGeom prst="rect">
            <a:avLst/>
          </a:prstGeom>
          <a:noFill/>
        </p:spPr>
      </p:pic>
      <p:sp>
        <p:nvSpPr>
          <p:cNvPr id="97" name="Text Box 3"/>
          <p:cNvSpPr txBox="1"/>
          <p:nvPr/>
        </p:nvSpPr>
        <p:spPr>
          <a:xfrm>
            <a:off x="602896" y="5448034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993606" y="5494134"/>
            <a:ext cx="1116095" cy="519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1"/>
              <p:cNvSpPr txBox="1"/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1" y="5395711"/>
            <a:ext cx="521223" cy="280082"/>
          </a:xfrm>
          <a:prstGeom prst="rect">
            <a:avLst/>
          </a:prstGeom>
        </p:spPr>
      </p:pic>
      <p:sp>
        <p:nvSpPr>
          <p:cNvPr id="102" name="Right Brace 101"/>
          <p:cNvSpPr/>
          <p:nvPr/>
        </p:nvSpPr>
        <p:spPr>
          <a:xfrm rot="5400000">
            <a:off x="3535207" y="4096226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460173" y="5282177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345190" y="5441198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919149" y="6194030"/>
            <a:ext cx="74254" cy="371270"/>
            <a:chOff x="0" y="0"/>
            <a:chExt cx="53340" cy="266700"/>
          </a:xfrm>
        </p:grpSpPr>
        <p:sp>
          <p:nvSpPr>
            <p:cNvPr id="109" name="Oval 108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42878" y="6194030"/>
            <a:ext cx="74254" cy="371270"/>
            <a:chOff x="0" y="0"/>
            <a:chExt cx="53340" cy="266700"/>
          </a:xfrm>
        </p:grpSpPr>
        <p:sp>
          <p:nvSpPr>
            <p:cNvPr id="113" name="Oval 112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A5E46-1F8A-C49D-719F-123A4AE74E71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910C06A4-5D92-ECF1-9942-314D180E8EC5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29" name="Rounded Rectangle 75">
            <a:extLst>
              <a:ext uri="{FF2B5EF4-FFF2-40B4-BE49-F238E27FC236}">
                <a16:creationId xmlns:a16="http://schemas.microsoft.com/office/drawing/2014/main" id="{9082B791-88BE-AE14-25D4-BA1E3B58B435}"/>
              </a:ext>
            </a:extLst>
          </p:cNvPr>
          <p:cNvSpPr/>
          <p:nvPr/>
        </p:nvSpPr>
        <p:spPr>
          <a:xfrm>
            <a:off x="7733658" y="3296820"/>
            <a:ext cx="2545704" cy="114339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3180A355-88BE-BDA7-BEB1-47D414C432DB}"/>
              </a:ext>
            </a:extLst>
          </p:cNvPr>
          <p:cNvSpPr txBox="1"/>
          <p:nvPr/>
        </p:nvSpPr>
        <p:spPr>
          <a:xfrm>
            <a:off x="7772028" y="3310032"/>
            <a:ext cx="1357577" cy="69598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</a:t>
            </a:r>
            <a:r>
              <a:rPr lang="en-US" sz="2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</a:p>
        </p:txBody>
      </p:sp>
      <p:sp>
        <p:nvSpPr>
          <p:cNvPr id="32" name="Rounded Rectangle 82">
            <a:extLst>
              <a:ext uri="{FF2B5EF4-FFF2-40B4-BE49-F238E27FC236}">
                <a16:creationId xmlns:a16="http://schemas.microsoft.com/office/drawing/2014/main" id="{7896D737-7A2C-1FC7-6F39-7F8B7C94E076}"/>
              </a:ext>
            </a:extLst>
          </p:cNvPr>
          <p:cNvSpPr/>
          <p:nvPr/>
        </p:nvSpPr>
        <p:spPr>
          <a:xfrm>
            <a:off x="8604189" y="3432785"/>
            <a:ext cx="333317" cy="2982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Rounded Rectangle 82">
            <a:extLst>
              <a:ext uri="{FF2B5EF4-FFF2-40B4-BE49-F238E27FC236}">
                <a16:creationId xmlns:a16="http://schemas.microsoft.com/office/drawing/2014/main" id="{4C61677C-E396-E765-DEFD-17FC539ABF5D}"/>
              </a:ext>
            </a:extLst>
          </p:cNvPr>
          <p:cNvSpPr/>
          <p:nvPr/>
        </p:nvSpPr>
        <p:spPr>
          <a:xfrm>
            <a:off x="8624454" y="3935815"/>
            <a:ext cx="333317" cy="2982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Rounded Rectangle 82">
            <a:extLst>
              <a:ext uri="{FF2B5EF4-FFF2-40B4-BE49-F238E27FC236}">
                <a16:creationId xmlns:a16="http://schemas.microsoft.com/office/drawing/2014/main" id="{34D9B5BC-C109-523F-0551-FE758B43552A}"/>
              </a:ext>
            </a:extLst>
          </p:cNvPr>
          <p:cNvSpPr/>
          <p:nvPr/>
        </p:nvSpPr>
        <p:spPr>
          <a:xfrm>
            <a:off x="9013495" y="3935815"/>
            <a:ext cx="333317" cy="298278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Rounded Rectangle 82">
            <a:extLst>
              <a:ext uri="{FF2B5EF4-FFF2-40B4-BE49-F238E27FC236}">
                <a16:creationId xmlns:a16="http://schemas.microsoft.com/office/drawing/2014/main" id="{718392C7-23FC-94D0-8DF5-34AEEFE067A5}"/>
              </a:ext>
            </a:extLst>
          </p:cNvPr>
          <p:cNvSpPr/>
          <p:nvPr/>
        </p:nvSpPr>
        <p:spPr>
          <a:xfrm>
            <a:off x="9409623" y="3935815"/>
            <a:ext cx="333317" cy="29827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421E750-A72B-4BD3-118A-F6CF0EDF0203}"/>
              </a:ext>
            </a:extLst>
          </p:cNvPr>
          <p:cNvGrpSpPr/>
          <p:nvPr/>
        </p:nvGrpSpPr>
        <p:grpSpPr>
          <a:xfrm rot="16200000">
            <a:off x="9943364" y="3978349"/>
            <a:ext cx="52975" cy="268442"/>
            <a:chOff x="0" y="0"/>
            <a:chExt cx="53340" cy="2667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5D84293-43C5-AFC1-FCB9-F2817D93ECD8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4C00BAE-D316-B262-A4FC-5117D818D701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CD21A82-A72F-7E7C-0AF8-9FA258AC1E08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0" name="Text Box 38">
            <a:extLst>
              <a:ext uri="{FF2B5EF4-FFF2-40B4-BE49-F238E27FC236}">
                <a16:creationId xmlns:a16="http://schemas.microsoft.com/office/drawing/2014/main" id="{802F1318-E0B1-3636-8872-3255A1595D8A}"/>
              </a:ext>
            </a:extLst>
          </p:cNvPr>
          <p:cNvSpPr txBox="1"/>
          <p:nvPr/>
        </p:nvSpPr>
        <p:spPr>
          <a:xfrm>
            <a:off x="7810398" y="3817646"/>
            <a:ext cx="923079" cy="69598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ct</a:t>
            </a:r>
            <a:r>
              <a:rPr lang="en-US" sz="2800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12656887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2211" y="4515550"/>
            <a:ext cx="1116095" cy="519413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893AC15-C344-9501-B1BB-E818BB609661}"/>
              </a:ext>
            </a:extLst>
          </p:cNvPr>
          <p:cNvSpPr/>
          <p:nvPr/>
        </p:nvSpPr>
        <p:spPr>
          <a:xfrm>
            <a:off x="1524121" y="2393308"/>
            <a:ext cx="4592446" cy="8530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2479003" y="5959715"/>
            <a:ext cx="1524952" cy="612640"/>
            <a:chOff x="2647638" y="3880970"/>
            <a:chExt cx="1524952" cy="612640"/>
          </a:xfrm>
        </p:grpSpPr>
        <p:sp>
          <p:nvSpPr>
            <p:cNvPr id="106" name="Right Brace 10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/>
          <p:cNvSpPr/>
          <p:nvPr/>
        </p:nvSpPr>
        <p:spPr>
          <a:xfrm>
            <a:off x="3224895" y="3532848"/>
            <a:ext cx="2430860" cy="5251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/>
              <p:cNvSpPr txBox="1"/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60875" y="3320664"/>
            <a:ext cx="284333" cy="351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Removing the Recursive Definition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596556" y="253431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3162912" y="1802521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91311" y="1810606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75584" y="2087343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67226" y="2272571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00550" y="3273294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87145" y="3437409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/>
          <p:nvPr/>
        </p:nvSpPr>
        <p:spPr>
          <a:xfrm>
            <a:off x="590673" y="3496562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Text Box 3"/>
          <p:cNvSpPr txBox="1"/>
          <p:nvPr/>
        </p:nvSpPr>
        <p:spPr>
          <a:xfrm>
            <a:off x="590672" y="4467879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185151" y="2272571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"/>
          <p:cNvSpPr txBox="1"/>
          <p:nvPr/>
        </p:nvSpPr>
        <p:spPr>
          <a:xfrm>
            <a:off x="6052597" y="3020274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9" name="Text Box 4"/>
          <p:cNvSpPr txBox="1"/>
          <p:nvPr/>
        </p:nvSpPr>
        <p:spPr>
          <a:xfrm>
            <a:off x="6025690" y="5029268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79003" y="4062211"/>
            <a:ext cx="1524952" cy="612640"/>
            <a:chOff x="2647638" y="3880970"/>
            <a:chExt cx="1524952" cy="612640"/>
          </a:xfrm>
        </p:grpSpPr>
        <p:sp>
          <p:nvSpPr>
            <p:cNvPr id="66" name="Right Brace 6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3201643" y="2549569"/>
            <a:ext cx="2454111" cy="568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 Box 4"/>
          <p:cNvSpPr txBox="1"/>
          <p:nvPr/>
        </p:nvSpPr>
        <p:spPr>
          <a:xfrm>
            <a:off x="3231983" y="2599813"/>
            <a:ext cx="2487789" cy="484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37625" y="2353045"/>
            <a:ext cx="284333" cy="351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26" y="4417127"/>
            <a:ext cx="521223" cy="280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4505" y="2577349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0" y="2450076"/>
            <a:ext cx="521223" cy="280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/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1929586" y="3532848"/>
            <a:ext cx="1116095" cy="519413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"/>
              <p:cNvSpPr txBox="1"/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01" y="3434425"/>
            <a:ext cx="521223" cy="280082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3249170" y="4535030"/>
            <a:ext cx="2402241" cy="54845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 Box 4"/>
          <p:cNvSpPr txBox="1"/>
          <p:nvPr/>
        </p:nvSpPr>
        <p:spPr>
          <a:xfrm>
            <a:off x="3279509" y="4537302"/>
            <a:ext cx="2624645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85151" y="4355104"/>
            <a:ext cx="284333" cy="351797"/>
          </a:xfrm>
          <a:prstGeom prst="rect">
            <a:avLst/>
          </a:prstGeom>
        </p:spPr>
      </p:pic>
      <p:sp>
        <p:nvSpPr>
          <p:cNvPr id="94" name="Rounded Rectangle 93"/>
          <p:cNvSpPr/>
          <p:nvPr/>
        </p:nvSpPr>
        <p:spPr>
          <a:xfrm>
            <a:off x="3327448" y="5476307"/>
            <a:ext cx="243086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4"/>
              <p:cNvSpPr txBox="1"/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263428" y="5287590"/>
            <a:ext cx="284333" cy="351797"/>
          </a:xfrm>
          <a:prstGeom prst="rect">
            <a:avLst/>
          </a:prstGeom>
          <a:noFill/>
        </p:spPr>
      </p:pic>
      <p:sp>
        <p:nvSpPr>
          <p:cNvPr id="97" name="Text Box 3"/>
          <p:cNvSpPr txBox="1"/>
          <p:nvPr/>
        </p:nvSpPr>
        <p:spPr>
          <a:xfrm>
            <a:off x="602896" y="5448034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993606" y="5494134"/>
            <a:ext cx="1116095" cy="519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1"/>
              <p:cNvSpPr txBox="1"/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1" y="5395711"/>
            <a:ext cx="521223" cy="280082"/>
          </a:xfrm>
          <a:prstGeom prst="rect">
            <a:avLst/>
          </a:prstGeom>
        </p:spPr>
      </p:pic>
      <p:sp>
        <p:nvSpPr>
          <p:cNvPr id="102" name="Right Brace 101"/>
          <p:cNvSpPr/>
          <p:nvPr/>
        </p:nvSpPr>
        <p:spPr>
          <a:xfrm rot="5400000">
            <a:off x="3535207" y="4096226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460173" y="5282177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345190" y="5441198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919149" y="6194030"/>
            <a:ext cx="74254" cy="371270"/>
            <a:chOff x="0" y="0"/>
            <a:chExt cx="53340" cy="266700"/>
          </a:xfrm>
        </p:grpSpPr>
        <p:sp>
          <p:nvSpPr>
            <p:cNvPr id="109" name="Oval 108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42878" y="6194030"/>
            <a:ext cx="74254" cy="371270"/>
            <a:chOff x="0" y="0"/>
            <a:chExt cx="53340" cy="266700"/>
          </a:xfrm>
        </p:grpSpPr>
        <p:sp>
          <p:nvSpPr>
            <p:cNvPr id="113" name="Oval 112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A5E46-1F8A-C49D-719F-123A4AE74E71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910C06A4-5D92-ECF1-9942-314D180E8EC5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14" name="Arrow: Right 7">
            <a:extLst>
              <a:ext uri="{FF2B5EF4-FFF2-40B4-BE49-F238E27FC236}">
                <a16:creationId xmlns:a16="http://schemas.microsoft.com/office/drawing/2014/main" id="{85F25C97-A1D5-164B-E592-C6852BE78E8E}"/>
              </a:ext>
            </a:extLst>
          </p:cNvPr>
          <p:cNvSpPr/>
          <p:nvPr/>
        </p:nvSpPr>
        <p:spPr>
          <a:xfrm rot="10800000">
            <a:off x="6437853" y="2644153"/>
            <a:ext cx="629390" cy="37612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E1E372EE-2448-6B26-AF4B-0B01CBA488B5}"/>
              </a:ext>
            </a:extLst>
          </p:cNvPr>
          <p:cNvSpPr/>
          <p:nvPr/>
        </p:nvSpPr>
        <p:spPr>
          <a:xfrm>
            <a:off x="6876519" y="1858222"/>
            <a:ext cx="4167309" cy="13414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baseline="30000" dirty="0">
                <a:solidFill>
                  <a:schemeClr val="tx1"/>
                </a:solidFill>
              </a:rPr>
              <a:t>st</a:t>
            </a:r>
            <a:r>
              <a:rPr lang="en-US" sz="2800" dirty="0">
                <a:solidFill>
                  <a:schemeClr val="tx1"/>
                </a:solidFill>
              </a:rPr>
              <a:t> encryption is used to compute (y</a:t>
            </a:r>
            <a:r>
              <a:rPr lang="en-US" sz="2800" baseline="-25000" dirty="0">
                <a:solidFill>
                  <a:schemeClr val="tx1"/>
                </a:solidFill>
              </a:rPr>
              <a:t>i</a:t>
            </a:r>
            <a:r>
              <a:rPr lang="en-US" sz="2800" dirty="0">
                <a:solidFill>
                  <a:schemeClr val="tx1"/>
                </a:solidFill>
              </a:rPr>
              <a:t>,st</a:t>
            </a:r>
            <a:r>
              <a:rPr lang="en-US" sz="2800" baseline="-25000" dirty="0">
                <a:solidFill>
                  <a:schemeClr val="tx1"/>
                </a:solidFill>
              </a:rPr>
              <a:t>i+1</a:t>
            </a:r>
            <a:r>
              <a:rPr lang="en-US" sz="2800" dirty="0">
                <a:solidFill>
                  <a:schemeClr val="tx1"/>
                </a:solidFill>
              </a:rPr>
              <a:t>).</a:t>
            </a:r>
            <a:endParaRPr lang="el-GR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9272FFC-AF02-1B35-4F82-3B11D9E99AE2}"/>
                  </a:ext>
                </a:extLst>
              </p:cNvPr>
              <p:cNvSpPr txBox="1"/>
              <p:nvPr/>
            </p:nvSpPr>
            <p:spPr>
              <a:xfrm>
                <a:off x="6651425" y="3473620"/>
                <a:ext cx="4984637" cy="1776798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𝑚𝑠𝑘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1</a:t>
                </a:r>
                <a:r>
                  <a:rPr lang="en-US" sz="2400" b="0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2. Output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𝐸𝑛𝑐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9272FFC-AF02-1B35-4F82-3B11D9E99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425" y="3473620"/>
                <a:ext cx="4984637" cy="177679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3558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2211" y="4515550"/>
            <a:ext cx="1116095" cy="519413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C25A11-2FD1-795B-F47A-8835AFDC5628}"/>
              </a:ext>
            </a:extLst>
          </p:cNvPr>
          <p:cNvSpPr/>
          <p:nvPr/>
        </p:nvSpPr>
        <p:spPr>
          <a:xfrm>
            <a:off x="1473299" y="3383143"/>
            <a:ext cx="4592446" cy="8530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893AC15-C344-9501-B1BB-E818BB609661}"/>
              </a:ext>
            </a:extLst>
          </p:cNvPr>
          <p:cNvSpPr/>
          <p:nvPr/>
        </p:nvSpPr>
        <p:spPr>
          <a:xfrm>
            <a:off x="1524121" y="2393308"/>
            <a:ext cx="4592446" cy="8530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2479003" y="5959715"/>
            <a:ext cx="1524952" cy="612640"/>
            <a:chOff x="2647638" y="3880970"/>
            <a:chExt cx="1524952" cy="612640"/>
          </a:xfrm>
        </p:grpSpPr>
        <p:sp>
          <p:nvSpPr>
            <p:cNvPr id="106" name="Right Brace 10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/>
          <p:cNvSpPr/>
          <p:nvPr/>
        </p:nvSpPr>
        <p:spPr>
          <a:xfrm>
            <a:off x="3224895" y="3532848"/>
            <a:ext cx="2430860" cy="5251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/>
              <p:cNvSpPr txBox="1"/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60875" y="3320664"/>
            <a:ext cx="284333" cy="351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Removing the Recursive Definition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596556" y="253431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3162912" y="1802521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91311" y="1810606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75584" y="2087343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67226" y="2272571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00550" y="3273294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87145" y="3437409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/>
          <p:nvPr/>
        </p:nvSpPr>
        <p:spPr>
          <a:xfrm>
            <a:off x="590673" y="3496562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Text Box 3"/>
          <p:cNvSpPr txBox="1"/>
          <p:nvPr/>
        </p:nvSpPr>
        <p:spPr>
          <a:xfrm>
            <a:off x="590672" y="4467879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185151" y="2272571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"/>
          <p:cNvSpPr txBox="1"/>
          <p:nvPr/>
        </p:nvSpPr>
        <p:spPr>
          <a:xfrm>
            <a:off x="6052597" y="3020274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9" name="Text Box 4"/>
          <p:cNvSpPr txBox="1"/>
          <p:nvPr/>
        </p:nvSpPr>
        <p:spPr>
          <a:xfrm>
            <a:off x="6025690" y="5029268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79003" y="4062211"/>
            <a:ext cx="1524952" cy="612640"/>
            <a:chOff x="2647638" y="3880970"/>
            <a:chExt cx="1524952" cy="612640"/>
          </a:xfrm>
        </p:grpSpPr>
        <p:sp>
          <p:nvSpPr>
            <p:cNvPr id="66" name="Right Brace 6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3201643" y="2549569"/>
            <a:ext cx="2454111" cy="568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 Box 4"/>
          <p:cNvSpPr txBox="1"/>
          <p:nvPr/>
        </p:nvSpPr>
        <p:spPr>
          <a:xfrm>
            <a:off x="3231983" y="2599813"/>
            <a:ext cx="2487789" cy="484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37625" y="2353045"/>
            <a:ext cx="284333" cy="351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26" y="4417127"/>
            <a:ext cx="521223" cy="280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4505" y="2577349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0" y="2450076"/>
            <a:ext cx="521223" cy="280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/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1929586" y="3532848"/>
            <a:ext cx="1116095" cy="519413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"/>
              <p:cNvSpPr txBox="1"/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01" y="3434425"/>
            <a:ext cx="521223" cy="280082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3249170" y="4535030"/>
            <a:ext cx="2402241" cy="54845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 Box 4"/>
          <p:cNvSpPr txBox="1"/>
          <p:nvPr/>
        </p:nvSpPr>
        <p:spPr>
          <a:xfrm>
            <a:off x="3279509" y="4537302"/>
            <a:ext cx="2624645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85151" y="4355104"/>
            <a:ext cx="284333" cy="351797"/>
          </a:xfrm>
          <a:prstGeom prst="rect">
            <a:avLst/>
          </a:prstGeom>
        </p:spPr>
      </p:pic>
      <p:sp>
        <p:nvSpPr>
          <p:cNvPr id="94" name="Rounded Rectangle 93"/>
          <p:cNvSpPr/>
          <p:nvPr/>
        </p:nvSpPr>
        <p:spPr>
          <a:xfrm>
            <a:off x="3327448" y="5476307"/>
            <a:ext cx="243086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4"/>
              <p:cNvSpPr txBox="1"/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263428" y="5287590"/>
            <a:ext cx="284333" cy="351797"/>
          </a:xfrm>
          <a:prstGeom prst="rect">
            <a:avLst/>
          </a:prstGeom>
          <a:noFill/>
        </p:spPr>
      </p:pic>
      <p:sp>
        <p:nvSpPr>
          <p:cNvPr id="97" name="Text Box 3"/>
          <p:cNvSpPr txBox="1"/>
          <p:nvPr/>
        </p:nvSpPr>
        <p:spPr>
          <a:xfrm>
            <a:off x="602896" y="5448034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993606" y="5494134"/>
            <a:ext cx="1116095" cy="519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1"/>
              <p:cNvSpPr txBox="1"/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1" y="5395711"/>
            <a:ext cx="521223" cy="280082"/>
          </a:xfrm>
          <a:prstGeom prst="rect">
            <a:avLst/>
          </a:prstGeom>
        </p:spPr>
      </p:pic>
      <p:sp>
        <p:nvSpPr>
          <p:cNvPr id="102" name="Right Brace 101"/>
          <p:cNvSpPr/>
          <p:nvPr/>
        </p:nvSpPr>
        <p:spPr>
          <a:xfrm rot="5400000">
            <a:off x="3535207" y="4096226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460173" y="5282177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345190" y="5441198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919149" y="6194030"/>
            <a:ext cx="74254" cy="371270"/>
            <a:chOff x="0" y="0"/>
            <a:chExt cx="53340" cy="266700"/>
          </a:xfrm>
        </p:grpSpPr>
        <p:sp>
          <p:nvSpPr>
            <p:cNvPr id="109" name="Oval 108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42878" y="6194030"/>
            <a:ext cx="74254" cy="371270"/>
            <a:chOff x="0" y="0"/>
            <a:chExt cx="53340" cy="266700"/>
          </a:xfrm>
        </p:grpSpPr>
        <p:sp>
          <p:nvSpPr>
            <p:cNvPr id="113" name="Oval 112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A5E46-1F8A-C49D-719F-123A4AE74E71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910C06A4-5D92-ECF1-9942-314D180E8EC5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14" name="Arrow: Right 7">
            <a:extLst>
              <a:ext uri="{FF2B5EF4-FFF2-40B4-BE49-F238E27FC236}">
                <a16:creationId xmlns:a16="http://schemas.microsoft.com/office/drawing/2014/main" id="{85F25C97-A1D5-164B-E592-C6852BE78E8E}"/>
              </a:ext>
            </a:extLst>
          </p:cNvPr>
          <p:cNvSpPr/>
          <p:nvPr/>
        </p:nvSpPr>
        <p:spPr>
          <a:xfrm rot="10800000">
            <a:off x="6437853" y="2644153"/>
            <a:ext cx="629390" cy="37612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E1E372EE-2448-6B26-AF4B-0B01CBA488B5}"/>
              </a:ext>
            </a:extLst>
          </p:cNvPr>
          <p:cNvSpPr/>
          <p:nvPr/>
        </p:nvSpPr>
        <p:spPr>
          <a:xfrm>
            <a:off x="6876519" y="1858222"/>
            <a:ext cx="4167309" cy="13414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baseline="30000" dirty="0">
                <a:solidFill>
                  <a:schemeClr val="tx1"/>
                </a:solidFill>
              </a:rPr>
              <a:t>st</a:t>
            </a:r>
            <a:r>
              <a:rPr lang="en-US" sz="2800" dirty="0">
                <a:solidFill>
                  <a:schemeClr val="tx1"/>
                </a:solidFill>
              </a:rPr>
              <a:t> encryption is used to compute (y</a:t>
            </a:r>
            <a:r>
              <a:rPr lang="en-US" sz="2800" baseline="-25000" dirty="0">
                <a:solidFill>
                  <a:schemeClr val="tx1"/>
                </a:solidFill>
              </a:rPr>
              <a:t>i</a:t>
            </a:r>
            <a:r>
              <a:rPr lang="en-US" sz="2800" dirty="0">
                <a:solidFill>
                  <a:schemeClr val="tx1"/>
                </a:solidFill>
              </a:rPr>
              <a:t>,st</a:t>
            </a:r>
            <a:r>
              <a:rPr lang="en-US" sz="2800" baseline="-25000" dirty="0">
                <a:solidFill>
                  <a:schemeClr val="tx1"/>
                </a:solidFill>
              </a:rPr>
              <a:t>i+1</a:t>
            </a:r>
            <a:r>
              <a:rPr lang="en-US" sz="2800" dirty="0">
                <a:solidFill>
                  <a:schemeClr val="tx1"/>
                </a:solidFill>
              </a:rPr>
              <a:t>).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5" name="Arrow: Right 7">
            <a:extLst>
              <a:ext uri="{FF2B5EF4-FFF2-40B4-BE49-F238E27FC236}">
                <a16:creationId xmlns:a16="http://schemas.microsoft.com/office/drawing/2014/main" id="{241BC6E9-B9B5-50A2-B740-7D54673AD7B1}"/>
              </a:ext>
            </a:extLst>
          </p:cNvPr>
          <p:cNvSpPr/>
          <p:nvPr/>
        </p:nvSpPr>
        <p:spPr>
          <a:xfrm rot="10800000">
            <a:off x="6437853" y="3579100"/>
            <a:ext cx="629390" cy="37612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3">
                <a:extLst>
                  <a:ext uri="{FF2B5EF4-FFF2-40B4-BE49-F238E27FC236}">
                    <a16:creationId xmlns:a16="http://schemas.microsoft.com/office/drawing/2014/main" id="{5B9C511E-7946-5866-0275-C8C76756E189}"/>
                  </a:ext>
                </a:extLst>
              </p:cNvPr>
              <p:cNvSpPr/>
              <p:nvPr/>
            </p:nvSpPr>
            <p:spPr>
              <a:xfrm>
                <a:off x="6927059" y="3433815"/>
                <a:ext cx="4167309" cy="13414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2nd encryption is used to compute the next function key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  <a:endParaRPr lang="el-G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ounded Rectangle 3">
                <a:extLst>
                  <a:ext uri="{FF2B5EF4-FFF2-40B4-BE49-F238E27FC236}">
                    <a16:creationId xmlns:a16="http://schemas.microsoft.com/office/drawing/2014/main" id="{5B9C511E-7946-5866-0275-C8C76756E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059" y="3433815"/>
                <a:ext cx="4167309" cy="1341441"/>
              </a:xfrm>
              <a:prstGeom prst="roundRect">
                <a:avLst/>
              </a:prstGeom>
              <a:blipFill>
                <a:blip r:embed="rId10"/>
                <a:stretch>
                  <a:fillRect l="-1020" t="-4955" r="-3353" b="-139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9272FFC-AF02-1B35-4F82-3B11D9E99AE2}"/>
                  </a:ext>
                </a:extLst>
              </p:cNvPr>
              <p:cNvSpPr txBox="1"/>
              <p:nvPr/>
            </p:nvSpPr>
            <p:spPr>
              <a:xfrm>
                <a:off x="6721628" y="5007134"/>
                <a:ext cx="4987072" cy="1369453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Output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𝐾𝑒𝑦𝐺𝑒𝑛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9272FFC-AF02-1B35-4F82-3B11D9E99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628" y="5007134"/>
                <a:ext cx="4987072" cy="1369453"/>
              </a:xfrm>
              <a:prstGeom prst="roundRect">
                <a:avLst/>
              </a:prstGeom>
              <a:blipFill rotWithShape="0">
                <a:blip r:embed="rId11"/>
                <a:stretch>
                  <a:fillRect l="-487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8091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2211" y="4515550"/>
            <a:ext cx="1116095" cy="519413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C25A11-2FD1-795B-F47A-8835AFDC5628}"/>
              </a:ext>
            </a:extLst>
          </p:cNvPr>
          <p:cNvSpPr/>
          <p:nvPr/>
        </p:nvSpPr>
        <p:spPr>
          <a:xfrm>
            <a:off x="1473299" y="3383143"/>
            <a:ext cx="4592446" cy="8530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893AC15-C344-9501-B1BB-E818BB609661}"/>
              </a:ext>
            </a:extLst>
          </p:cNvPr>
          <p:cNvSpPr/>
          <p:nvPr/>
        </p:nvSpPr>
        <p:spPr>
          <a:xfrm>
            <a:off x="1524121" y="2393308"/>
            <a:ext cx="4592446" cy="8530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2479003" y="5959715"/>
            <a:ext cx="1524952" cy="612640"/>
            <a:chOff x="2647638" y="3880970"/>
            <a:chExt cx="1524952" cy="612640"/>
          </a:xfrm>
        </p:grpSpPr>
        <p:sp>
          <p:nvSpPr>
            <p:cNvPr id="106" name="Right Brace 10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/>
          <p:cNvSpPr/>
          <p:nvPr/>
        </p:nvSpPr>
        <p:spPr>
          <a:xfrm>
            <a:off x="3224895" y="3532848"/>
            <a:ext cx="2430860" cy="5251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/>
              <p:cNvSpPr txBox="1"/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60875" y="3320664"/>
            <a:ext cx="284333" cy="351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Removing the Recursive Definition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596556" y="253431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3162912" y="1802521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91311" y="1810606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75584" y="2087343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67226" y="2272571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00550" y="3273294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87145" y="3437409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/>
          <p:nvPr/>
        </p:nvSpPr>
        <p:spPr>
          <a:xfrm>
            <a:off x="590673" y="3496562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Text Box 3"/>
          <p:cNvSpPr txBox="1"/>
          <p:nvPr/>
        </p:nvSpPr>
        <p:spPr>
          <a:xfrm>
            <a:off x="590672" y="4467879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185151" y="2272571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"/>
          <p:cNvSpPr txBox="1"/>
          <p:nvPr/>
        </p:nvSpPr>
        <p:spPr>
          <a:xfrm>
            <a:off x="6052597" y="3020274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9" name="Text Box 4"/>
          <p:cNvSpPr txBox="1"/>
          <p:nvPr/>
        </p:nvSpPr>
        <p:spPr>
          <a:xfrm>
            <a:off x="6025690" y="5029268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79003" y="4062211"/>
            <a:ext cx="1524952" cy="612640"/>
            <a:chOff x="2647638" y="3880970"/>
            <a:chExt cx="1524952" cy="612640"/>
          </a:xfrm>
        </p:grpSpPr>
        <p:sp>
          <p:nvSpPr>
            <p:cNvPr id="66" name="Right Brace 6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3201643" y="2549569"/>
            <a:ext cx="2454111" cy="568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 Box 4"/>
          <p:cNvSpPr txBox="1"/>
          <p:nvPr/>
        </p:nvSpPr>
        <p:spPr>
          <a:xfrm>
            <a:off x="3231983" y="2599813"/>
            <a:ext cx="2487789" cy="484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37625" y="2353045"/>
            <a:ext cx="284333" cy="351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26" y="4417127"/>
            <a:ext cx="521223" cy="280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4505" y="2577349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0" y="2450076"/>
            <a:ext cx="521223" cy="280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/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1929586" y="3532848"/>
            <a:ext cx="1116095" cy="519413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"/>
              <p:cNvSpPr txBox="1"/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01" y="3434425"/>
            <a:ext cx="521223" cy="280082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3249170" y="4535030"/>
            <a:ext cx="2402241" cy="54845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 Box 4"/>
          <p:cNvSpPr txBox="1"/>
          <p:nvPr/>
        </p:nvSpPr>
        <p:spPr>
          <a:xfrm>
            <a:off x="3279509" y="4537302"/>
            <a:ext cx="2624645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85151" y="4355104"/>
            <a:ext cx="284333" cy="351797"/>
          </a:xfrm>
          <a:prstGeom prst="rect">
            <a:avLst/>
          </a:prstGeom>
        </p:spPr>
      </p:pic>
      <p:sp>
        <p:nvSpPr>
          <p:cNvPr id="94" name="Rounded Rectangle 93"/>
          <p:cNvSpPr/>
          <p:nvPr/>
        </p:nvSpPr>
        <p:spPr>
          <a:xfrm>
            <a:off x="3327448" y="5476307"/>
            <a:ext cx="243086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4"/>
              <p:cNvSpPr txBox="1"/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263428" y="5287590"/>
            <a:ext cx="284333" cy="351797"/>
          </a:xfrm>
          <a:prstGeom prst="rect">
            <a:avLst/>
          </a:prstGeom>
          <a:noFill/>
        </p:spPr>
      </p:pic>
      <p:sp>
        <p:nvSpPr>
          <p:cNvPr id="97" name="Text Box 3"/>
          <p:cNvSpPr txBox="1"/>
          <p:nvPr/>
        </p:nvSpPr>
        <p:spPr>
          <a:xfrm>
            <a:off x="602896" y="5448034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993606" y="5494134"/>
            <a:ext cx="1116095" cy="519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1"/>
              <p:cNvSpPr txBox="1"/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1" y="5395711"/>
            <a:ext cx="521223" cy="280082"/>
          </a:xfrm>
          <a:prstGeom prst="rect">
            <a:avLst/>
          </a:prstGeom>
        </p:spPr>
      </p:pic>
      <p:sp>
        <p:nvSpPr>
          <p:cNvPr id="102" name="Right Brace 101"/>
          <p:cNvSpPr/>
          <p:nvPr/>
        </p:nvSpPr>
        <p:spPr>
          <a:xfrm rot="5400000">
            <a:off x="3535207" y="4096226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460173" y="5282177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345190" y="5441198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919149" y="6194030"/>
            <a:ext cx="74254" cy="371270"/>
            <a:chOff x="0" y="0"/>
            <a:chExt cx="53340" cy="266700"/>
          </a:xfrm>
        </p:grpSpPr>
        <p:sp>
          <p:nvSpPr>
            <p:cNvPr id="109" name="Oval 108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42878" y="6194030"/>
            <a:ext cx="74254" cy="371270"/>
            <a:chOff x="0" y="0"/>
            <a:chExt cx="53340" cy="266700"/>
          </a:xfrm>
        </p:grpSpPr>
        <p:sp>
          <p:nvSpPr>
            <p:cNvPr id="113" name="Oval 112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A5E46-1F8A-C49D-719F-123A4AE74E71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910C06A4-5D92-ECF1-9942-314D180E8EC5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9272FFC-AF02-1B35-4F82-3B11D9E99AE2}"/>
                  </a:ext>
                </a:extLst>
              </p:cNvPr>
              <p:cNvSpPr txBox="1"/>
              <p:nvPr/>
            </p:nvSpPr>
            <p:spPr>
              <a:xfrm>
                <a:off x="6721628" y="5007134"/>
                <a:ext cx="4987072" cy="1369453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Output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𝐾𝑒𝑦𝐺𝑒𝑛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9272FFC-AF02-1B35-4F82-3B11D9E99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628" y="5007134"/>
                <a:ext cx="4987072" cy="1369453"/>
              </a:xfrm>
              <a:prstGeom prst="roundRect">
                <a:avLst/>
              </a:prstGeom>
              <a:blipFill rotWithShape="0">
                <a:blip r:embed="rId10"/>
                <a:stretch>
                  <a:fillRect l="-487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9272FFC-AF02-1B35-4F82-3B11D9E99AE2}"/>
                  </a:ext>
                </a:extLst>
              </p:cNvPr>
              <p:cNvSpPr txBox="1"/>
              <p:nvPr/>
            </p:nvSpPr>
            <p:spPr>
              <a:xfrm>
                <a:off x="6685188" y="3007102"/>
                <a:ext cx="4984637" cy="1776798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𝑚𝑠𝑘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1</a:t>
                </a:r>
                <a:r>
                  <a:rPr lang="en-US" sz="2400" b="0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2. Output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𝐸𝑛𝑐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𝑚𝑠𝑘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9272FFC-AF02-1B35-4F82-3B11D9E99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188" y="3007102"/>
                <a:ext cx="4984637" cy="1776798"/>
              </a:xfrm>
              <a:prstGeom prst="roundRect">
                <a:avLst/>
              </a:prstGeom>
              <a:blipFill rotWithShape="0">
                <a:blip r:embed="rId11"/>
                <a:stretch>
                  <a:fillRect l="-122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ounded Rectangle 75">
            <a:extLst>
              <a:ext uri="{FF2B5EF4-FFF2-40B4-BE49-F238E27FC236}">
                <a16:creationId xmlns:a16="http://schemas.microsoft.com/office/drawing/2014/main" id="{9082B791-88BE-AE14-25D4-BA1E3B58B435}"/>
              </a:ext>
            </a:extLst>
          </p:cNvPr>
          <p:cNvSpPr/>
          <p:nvPr/>
        </p:nvSpPr>
        <p:spPr>
          <a:xfrm>
            <a:off x="7765651" y="1665626"/>
            <a:ext cx="2545704" cy="114339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4" name="Text Box 38">
            <a:extLst>
              <a:ext uri="{FF2B5EF4-FFF2-40B4-BE49-F238E27FC236}">
                <a16:creationId xmlns:a16="http://schemas.microsoft.com/office/drawing/2014/main" id="{3180A355-88BE-BDA7-BEB1-47D414C432DB}"/>
              </a:ext>
            </a:extLst>
          </p:cNvPr>
          <p:cNvSpPr txBox="1"/>
          <p:nvPr/>
        </p:nvSpPr>
        <p:spPr>
          <a:xfrm>
            <a:off x="7804021" y="1678838"/>
            <a:ext cx="1357577" cy="69598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</a:t>
            </a:r>
            <a:r>
              <a:rPr lang="en-US" sz="2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</a:p>
        </p:txBody>
      </p:sp>
      <p:sp>
        <p:nvSpPr>
          <p:cNvPr id="75" name="Rounded Rectangle 82">
            <a:extLst>
              <a:ext uri="{FF2B5EF4-FFF2-40B4-BE49-F238E27FC236}">
                <a16:creationId xmlns:a16="http://schemas.microsoft.com/office/drawing/2014/main" id="{7896D737-7A2C-1FC7-6F39-7F8B7C94E076}"/>
              </a:ext>
            </a:extLst>
          </p:cNvPr>
          <p:cNvSpPr/>
          <p:nvPr/>
        </p:nvSpPr>
        <p:spPr>
          <a:xfrm>
            <a:off x="8636182" y="1801591"/>
            <a:ext cx="333317" cy="2982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6" name="Rounded Rectangle 82">
            <a:extLst>
              <a:ext uri="{FF2B5EF4-FFF2-40B4-BE49-F238E27FC236}">
                <a16:creationId xmlns:a16="http://schemas.microsoft.com/office/drawing/2014/main" id="{4C61677C-E396-E765-DEFD-17FC539ABF5D}"/>
              </a:ext>
            </a:extLst>
          </p:cNvPr>
          <p:cNvSpPr/>
          <p:nvPr/>
        </p:nvSpPr>
        <p:spPr>
          <a:xfrm>
            <a:off x="8656447" y="2304621"/>
            <a:ext cx="333317" cy="2982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7" name="Rounded Rectangle 82">
            <a:extLst>
              <a:ext uri="{FF2B5EF4-FFF2-40B4-BE49-F238E27FC236}">
                <a16:creationId xmlns:a16="http://schemas.microsoft.com/office/drawing/2014/main" id="{34D9B5BC-C109-523F-0551-FE758B43552A}"/>
              </a:ext>
            </a:extLst>
          </p:cNvPr>
          <p:cNvSpPr/>
          <p:nvPr/>
        </p:nvSpPr>
        <p:spPr>
          <a:xfrm>
            <a:off x="9045488" y="2304621"/>
            <a:ext cx="333317" cy="298278"/>
          </a:xfrm>
          <a:prstGeom prst="roundRect">
            <a:avLst/>
          </a:prstGeom>
          <a:solidFill>
            <a:srgbClr val="E2A3FB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8" name="Rounded Rectangle 82">
            <a:extLst>
              <a:ext uri="{FF2B5EF4-FFF2-40B4-BE49-F238E27FC236}">
                <a16:creationId xmlns:a16="http://schemas.microsoft.com/office/drawing/2014/main" id="{718392C7-23FC-94D0-8DF5-34AEEFE067A5}"/>
              </a:ext>
            </a:extLst>
          </p:cNvPr>
          <p:cNvSpPr/>
          <p:nvPr/>
        </p:nvSpPr>
        <p:spPr>
          <a:xfrm>
            <a:off x="9441616" y="2304621"/>
            <a:ext cx="333317" cy="2982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21E750-A72B-4BD3-118A-F6CF0EDF0203}"/>
              </a:ext>
            </a:extLst>
          </p:cNvPr>
          <p:cNvGrpSpPr/>
          <p:nvPr/>
        </p:nvGrpSpPr>
        <p:grpSpPr>
          <a:xfrm rot="16200000">
            <a:off x="9975357" y="2347155"/>
            <a:ext cx="52975" cy="268442"/>
            <a:chOff x="0" y="0"/>
            <a:chExt cx="53340" cy="2667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5D84293-43C5-AFC1-FCB9-F2817D93ECD8}"/>
                </a:ext>
              </a:extLst>
            </p:cNvPr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4C00BAE-D316-B262-A4FC-5117D818D701}"/>
                </a:ext>
              </a:extLst>
            </p:cNvPr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CD21A82-A72F-7E7C-0AF8-9FA258AC1E08}"/>
                </a:ext>
              </a:extLst>
            </p:cNvPr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3" name="Text Box 38">
            <a:extLst>
              <a:ext uri="{FF2B5EF4-FFF2-40B4-BE49-F238E27FC236}">
                <a16:creationId xmlns:a16="http://schemas.microsoft.com/office/drawing/2014/main" id="{802F1318-E0B1-3636-8872-3255A1595D8A}"/>
              </a:ext>
            </a:extLst>
          </p:cNvPr>
          <p:cNvSpPr txBox="1"/>
          <p:nvPr/>
        </p:nvSpPr>
        <p:spPr>
          <a:xfrm>
            <a:off x="7842391" y="2186452"/>
            <a:ext cx="923079" cy="69598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ct</a:t>
            </a:r>
            <a:r>
              <a:rPr lang="en-US" sz="2800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135058839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2211" y="4515550"/>
            <a:ext cx="1116095" cy="519413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C25A11-2FD1-795B-F47A-8835AFDC5628}"/>
              </a:ext>
            </a:extLst>
          </p:cNvPr>
          <p:cNvSpPr/>
          <p:nvPr/>
        </p:nvSpPr>
        <p:spPr>
          <a:xfrm>
            <a:off x="1473299" y="3383143"/>
            <a:ext cx="4592446" cy="8530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893AC15-C344-9501-B1BB-E818BB609661}"/>
              </a:ext>
            </a:extLst>
          </p:cNvPr>
          <p:cNvSpPr/>
          <p:nvPr/>
        </p:nvSpPr>
        <p:spPr>
          <a:xfrm>
            <a:off x="1524121" y="2393308"/>
            <a:ext cx="4592446" cy="8530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2479003" y="5959715"/>
            <a:ext cx="1524952" cy="612640"/>
            <a:chOff x="2647638" y="3880970"/>
            <a:chExt cx="1524952" cy="612640"/>
          </a:xfrm>
        </p:grpSpPr>
        <p:sp>
          <p:nvSpPr>
            <p:cNvPr id="106" name="Right Brace 10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/>
          <p:cNvSpPr/>
          <p:nvPr/>
        </p:nvSpPr>
        <p:spPr>
          <a:xfrm>
            <a:off x="3224895" y="3532848"/>
            <a:ext cx="2430860" cy="5251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/>
              <p:cNvSpPr txBox="1"/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60875" y="3320664"/>
            <a:ext cx="284333" cy="351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Removing the Recursive Definition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596556" y="253431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3162912" y="1802521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91311" y="1810606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75584" y="2087343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67226" y="2272571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00550" y="3273294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87145" y="3437409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/>
          <p:nvPr/>
        </p:nvSpPr>
        <p:spPr>
          <a:xfrm>
            <a:off x="590673" y="3496562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Text Box 3"/>
          <p:cNvSpPr txBox="1"/>
          <p:nvPr/>
        </p:nvSpPr>
        <p:spPr>
          <a:xfrm>
            <a:off x="590672" y="4467879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185151" y="2272571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"/>
          <p:cNvSpPr txBox="1"/>
          <p:nvPr/>
        </p:nvSpPr>
        <p:spPr>
          <a:xfrm>
            <a:off x="6052597" y="3020274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9" name="Text Box 4"/>
          <p:cNvSpPr txBox="1"/>
          <p:nvPr/>
        </p:nvSpPr>
        <p:spPr>
          <a:xfrm>
            <a:off x="6025690" y="5029268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79003" y="4062211"/>
            <a:ext cx="1524952" cy="612640"/>
            <a:chOff x="2647638" y="3880970"/>
            <a:chExt cx="1524952" cy="612640"/>
          </a:xfrm>
        </p:grpSpPr>
        <p:sp>
          <p:nvSpPr>
            <p:cNvPr id="66" name="Right Brace 6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3201643" y="2549569"/>
            <a:ext cx="2454111" cy="568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3231983" y="2599813"/>
            <a:ext cx="2487789" cy="484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37625" y="2353045"/>
            <a:ext cx="284333" cy="351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26" y="4417127"/>
            <a:ext cx="521223" cy="280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4505" y="2577349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0" y="2450076"/>
            <a:ext cx="521223" cy="280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/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1929586" y="3532848"/>
            <a:ext cx="1116095" cy="519413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"/>
              <p:cNvSpPr txBox="1"/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01" y="3434425"/>
            <a:ext cx="521223" cy="280082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3249170" y="4535030"/>
            <a:ext cx="2402241" cy="54845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 Box 4"/>
          <p:cNvSpPr txBox="1"/>
          <p:nvPr/>
        </p:nvSpPr>
        <p:spPr>
          <a:xfrm>
            <a:off x="3279509" y="4537302"/>
            <a:ext cx="2624645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85151" y="4355104"/>
            <a:ext cx="284333" cy="351797"/>
          </a:xfrm>
          <a:prstGeom prst="rect">
            <a:avLst/>
          </a:prstGeom>
        </p:spPr>
      </p:pic>
      <p:sp>
        <p:nvSpPr>
          <p:cNvPr id="94" name="Rounded Rectangle 93"/>
          <p:cNvSpPr/>
          <p:nvPr/>
        </p:nvSpPr>
        <p:spPr>
          <a:xfrm>
            <a:off x="3327448" y="5476307"/>
            <a:ext cx="243086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4"/>
              <p:cNvSpPr txBox="1"/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263428" y="5287590"/>
            <a:ext cx="284333" cy="351797"/>
          </a:xfrm>
          <a:prstGeom prst="rect">
            <a:avLst/>
          </a:prstGeom>
          <a:noFill/>
        </p:spPr>
      </p:pic>
      <p:sp>
        <p:nvSpPr>
          <p:cNvPr id="97" name="Text Box 3"/>
          <p:cNvSpPr txBox="1"/>
          <p:nvPr/>
        </p:nvSpPr>
        <p:spPr>
          <a:xfrm>
            <a:off x="602896" y="5448034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993606" y="5494134"/>
            <a:ext cx="1116095" cy="519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1"/>
              <p:cNvSpPr txBox="1"/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1" y="5395711"/>
            <a:ext cx="521223" cy="280082"/>
          </a:xfrm>
          <a:prstGeom prst="rect">
            <a:avLst/>
          </a:prstGeom>
        </p:spPr>
      </p:pic>
      <p:sp>
        <p:nvSpPr>
          <p:cNvPr id="102" name="Right Brace 101"/>
          <p:cNvSpPr/>
          <p:nvPr/>
        </p:nvSpPr>
        <p:spPr>
          <a:xfrm rot="5400000">
            <a:off x="3535207" y="4096226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460173" y="5282177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345190" y="5441198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919149" y="6194030"/>
            <a:ext cx="74254" cy="371270"/>
            <a:chOff x="0" y="0"/>
            <a:chExt cx="53340" cy="266700"/>
          </a:xfrm>
        </p:grpSpPr>
        <p:sp>
          <p:nvSpPr>
            <p:cNvPr id="109" name="Oval 108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42878" y="6194030"/>
            <a:ext cx="74254" cy="371270"/>
            <a:chOff x="0" y="0"/>
            <a:chExt cx="53340" cy="266700"/>
          </a:xfrm>
        </p:grpSpPr>
        <p:sp>
          <p:nvSpPr>
            <p:cNvPr id="113" name="Oval 112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A5E46-1F8A-C49D-719F-123A4AE74E71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910C06A4-5D92-ECF1-9942-314D180E8EC5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ED9C85-DB9D-95A0-0334-3AEBD119FC37}"/>
              </a:ext>
            </a:extLst>
          </p:cNvPr>
          <p:cNvSpPr/>
          <p:nvPr/>
        </p:nvSpPr>
        <p:spPr>
          <a:xfrm>
            <a:off x="6948371" y="3574466"/>
            <a:ext cx="4549888" cy="1418040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Problem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Parameters are circularly dependent!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713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2211" y="4515550"/>
            <a:ext cx="1116095" cy="519413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C25A11-2FD1-795B-F47A-8835AFDC5628}"/>
              </a:ext>
            </a:extLst>
          </p:cNvPr>
          <p:cNvSpPr/>
          <p:nvPr/>
        </p:nvSpPr>
        <p:spPr>
          <a:xfrm>
            <a:off x="1473299" y="3383143"/>
            <a:ext cx="4592446" cy="8530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893AC15-C344-9501-B1BB-E818BB609661}"/>
              </a:ext>
            </a:extLst>
          </p:cNvPr>
          <p:cNvSpPr/>
          <p:nvPr/>
        </p:nvSpPr>
        <p:spPr>
          <a:xfrm>
            <a:off x="1524121" y="2393308"/>
            <a:ext cx="4592446" cy="8530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2479003" y="5959715"/>
            <a:ext cx="1524952" cy="612640"/>
            <a:chOff x="2647638" y="3880970"/>
            <a:chExt cx="1524952" cy="612640"/>
          </a:xfrm>
        </p:grpSpPr>
        <p:sp>
          <p:nvSpPr>
            <p:cNvPr id="106" name="Right Brace 10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/>
          <p:cNvSpPr/>
          <p:nvPr/>
        </p:nvSpPr>
        <p:spPr>
          <a:xfrm>
            <a:off x="3224895" y="3532848"/>
            <a:ext cx="2430860" cy="5251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/>
              <p:cNvSpPr txBox="1"/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60875" y="3320664"/>
            <a:ext cx="284333" cy="351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Removing the Recursive Definition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596556" y="253431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3162912" y="1802521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91311" y="1810606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75584" y="2087343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67226" y="2272571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00550" y="3273294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87145" y="3437409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/>
          <p:nvPr/>
        </p:nvSpPr>
        <p:spPr>
          <a:xfrm>
            <a:off x="590673" y="3496562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Text Box 3"/>
          <p:cNvSpPr txBox="1"/>
          <p:nvPr/>
        </p:nvSpPr>
        <p:spPr>
          <a:xfrm>
            <a:off x="590672" y="4467879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185151" y="2272571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"/>
          <p:cNvSpPr txBox="1"/>
          <p:nvPr/>
        </p:nvSpPr>
        <p:spPr>
          <a:xfrm>
            <a:off x="6052597" y="3020274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9" name="Text Box 4"/>
          <p:cNvSpPr txBox="1"/>
          <p:nvPr/>
        </p:nvSpPr>
        <p:spPr>
          <a:xfrm>
            <a:off x="6025690" y="5029268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79003" y="4062211"/>
            <a:ext cx="1524952" cy="612640"/>
            <a:chOff x="2647638" y="3880970"/>
            <a:chExt cx="1524952" cy="612640"/>
          </a:xfrm>
        </p:grpSpPr>
        <p:sp>
          <p:nvSpPr>
            <p:cNvPr id="66" name="Right Brace 6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3201643" y="2549569"/>
            <a:ext cx="2454111" cy="568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3231983" y="2599813"/>
            <a:ext cx="2487789" cy="484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37625" y="2353045"/>
            <a:ext cx="284333" cy="351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26" y="4417127"/>
            <a:ext cx="521223" cy="280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4505" y="2577349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0" y="2450076"/>
            <a:ext cx="521223" cy="280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/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1929586" y="3532848"/>
            <a:ext cx="1116095" cy="519413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"/>
              <p:cNvSpPr txBox="1"/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01" y="3434425"/>
            <a:ext cx="521223" cy="280082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3249170" y="4535030"/>
            <a:ext cx="2402241" cy="54845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 Box 4"/>
          <p:cNvSpPr txBox="1"/>
          <p:nvPr/>
        </p:nvSpPr>
        <p:spPr>
          <a:xfrm>
            <a:off x="3279509" y="4537302"/>
            <a:ext cx="2624645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85151" y="4355104"/>
            <a:ext cx="284333" cy="351797"/>
          </a:xfrm>
          <a:prstGeom prst="rect">
            <a:avLst/>
          </a:prstGeom>
        </p:spPr>
      </p:pic>
      <p:sp>
        <p:nvSpPr>
          <p:cNvPr id="94" name="Rounded Rectangle 93"/>
          <p:cNvSpPr/>
          <p:nvPr/>
        </p:nvSpPr>
        <p:spPr>
          <a:xfrm>
            <a:off x="3327448" y="5476307"/>
            <a:ext cx="243086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4"/>
              <p:cNvSpPr txBox="1"/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263428" y="5287590"/>
            <a:ext cx="284333" cy="351797"/>
          </a:xfrm>
          <a:prstGeom prst="rect">
            <a:avLst/>
          </a:prstGeom>
          <a:noFill/>
        </p:spPr>
      </p:pic>
      <p:sp>
        <p:nvSpPr>
          <p:cNvPr id="97" name="Text Box 3"/>
          <p:cNvSpPr txBox="1"/>
          <p:nvPr/>
        </p:nvSpPr>
        <p:spPr>
          <a:xfrm>
            <a:off x="602896" y="5448034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993606" y="5494134"/>
            <a:ext cx="1116095" cy="519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1"/>
              <p:cNvSpPr txBox="1"/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1" y="5395711"/>
            <a:ext cx="521223" cy="280082"/>
          </a:xfrm>
          <a:prstGeom prst="rect">
            <a:avLst/>
          </a:prstGeom>
        </p:spPr>
      </p:pic>
      <p:sp>
        <p:nvSpPr>
          <p:cNvPr id="102" name="Right Brace 101"/>
          <p:cNvSpPr/>
          <p:nvPr/>
        </p:nvSpPr>
        <p:spPr>
          <a:xfrm rot="5400000">
            <a:off x="3535207" y="4096226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460173" y="5282177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345190" y="5441198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919149" y="6194030"/>
            <a:ext cx="74254" cy="371270"/>
            <a:chOff x="0" y="0"/>
            <a:chExt cx="53340" cy="266700"/>
          </a:xfrm>
        </p:grpSpPr>
        <p:sp>
          <p:nvSpPr>
            <p:cNvPr id="109" name="Oval 108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42878" y="6194030"/>
            <a:ext cx="74254" cy="371270"/>
            <a:chOff x="0" y="0"/>
            <a:chExt cx="53340" cy="266700"/>
          </a:xfrm>
        </p:grpSpPr>
        <p:sp>
          <p:nvSpPr>
            <p:cNvPr id="113" name="Oval 112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A5E46-1F8A-C49D-719F-123A4AE74E71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910C06A4-5D92-ECF1-9942-314D180E8EC5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35" name="Right Arrow 116">
            <a:extLst>
              <a:ext uri="{FF2B5EF4-FFF2-40B4-BE49-F238E27FC236}">
                <a16:creationId xmlns:a16="http://schemas.microsoft.com/office/drawing/2014/main" id="{D032EE57-8EDA-02AE-B626-7842A2D36013}"/>
              </a:ext>
            </a:extLst>
          </p:cNvPr>
          <p:cNvSpPr/>
          <p:nvPr/>
        </p:nvSpPr>
        <p:spPr>
          <a:xfrm rot="19337986">
            <a:off x="1337760" y="4018182"/>
            <a:ext cx="839587" cy="309925"/>
          </a:xfrm>
          <a:prstGeom prst="rightArrow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">
                <a:extLst>
                  <a:ext uri="{FF2B5EF4-FFF2-40B4-BE49-F238E27FC236}">
                    <a16:creationId xmlns:a16="http://schemas.microsoft.com/office/drawing/2014/main" id="{54D80EFE-B610-F98D-F154-0EAF3C578613}"/>
                  </a:ext>
                </a:extLst>
              </p:cNvPr>
              <p:cNvSpPr/>
              <p:nvPr/>
            </p:nvSpPr>
            <p:spPr>
              <a:xfrm>
                <a:off x="152267" y="3948880"/>
                <a:ext cx="1575036" cy="2031181"/>
              </a:xfrm>
              <a:prstGeom prst="roundRect">
                <a:avLst/>
              </a:prstGeom>
              <a:solidFill>
                <a:srgbClr val="F0BAB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h outputs a key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=&gt;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Size of h depends 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">
                <a:extLst>
                  <a:ext uri="{FF2B5EF4-FFF2-40B4-BE49-F238E27FC236}">
                    <a16:creationId xmlns:a16="http://schemas.microsoft.com/office/drawing/2014/main" id="{54D80EFE-B610-F98D-F154-0EAF3C578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7" y="3948880"/>
                <a:ext cx="1575036" cy="2031181"/>
              </a:xfrm>
              <a:prstGeom prst="roundRect">
                <a:avLst/>
              </a:prstGeom>
              <a:blipFill>
                <a:blip r:embed="rId10"/>
                <a:stretch>
                  <a:fillRect r="-385" b="-23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24D1985-750E-CF1B-CC14-5B0E8AF782D2}"/>
              </a:ext>
            </a:extLst>
          </p:cNvPr>
          <p:cNvSpPr/>
          <p:nvPr/>
        </p:nvSpPr>
        <p:spPr>
          <a:xfrm>
            <a:off x="6948371" y="3574466"/>
            <a:ext cx="4549888" cy="1418040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Problem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Parameters are circularly dependent!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260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2211" y="4515550"/>
            <a:ext cx="1116095" cy="519413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C25A11-2FD1-795B-F47A-8835AFDC5628}"/>
              </a:ext>
            </a:extLst>
          </p:cNvPr>
          <p:cNvSpPr/>
          <p:nvPr/>
        </p:nvSpPr>
        <p:spPr>
          <a:xfrm>
            <a:off x="1473299" y="3383143"/>
            <a:ext cx="4592446" cy="8530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893AC15-C344-9501-B1BB-E818BB609661}"/>
              </a:ext>
            </a:extLst>
          </p:cNvPr>
          <p:cNvSpPr/>
          <p:nvPr/>
        </p:nvSpPr>
        <p:spPr>
          <a:xfrm>
            <a:off x="1524121" y="2393308"/>
            <a:ext cx="4592446" cy="8530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2479003" y="5959715"/>
            <a:ext cx="1524952" cy="612640"/>
            <a:chOff x="2647638" y="3880970"/>
            <a:chExt cx="1524952" cy="612640"/>
          </a:xfrm>
        </p:grpSpPr>
        <p:sp>
          <p:nvSpPr>
            <p:cNvPr id="106" name="Right Brace 10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/>
          <p:cNvSpPr/>
          <p:nvPr/>
        </p:nvSpPr>
        <p:spPr>
          <a:xfrm>
            <a:off x="3224895" y="3532848"/>
            <a:ext cx="2430860" cy="5251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/>
              <p:cNvSpPr txBox="1"/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60875" y="3320664"/>
            <a:ext cx="284333" cy="351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Removing the Recursive Definition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596556" y="253431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3162912" y="1802521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91311" y="1810606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75584" y="2087343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67226" y="2272571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00550" y="3273294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87145" y="3437409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/>
          <p:nvPr/>
        </p:nvSpPr>
        <p:spPr>
          <a:xfrm>
            <a:off x="590673" y="3496562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Text Box 3"/>
          <p:cNvSpPr txBox="1"/>
          <p:nvPr/>
        </p:nvSpPr>
        <p:spPr>
          <a:xfrm>
            <a:off x="590672" y="4467879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185151" y="2272571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"/>
          <p:cNvSpPr txBox="1"/>
          <p:nvPr/>
        </p:nvSpPr>
        <p:spPr>
          <a:xfrm>
            <a:off x="6052597" y="3020274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9" name="Text Box 4"/>
          <p:cNvSpPr txBox="1"/>
          <p:nvPr/>
        </p:nvSpPr>
        <p:spPr>
          <a:xfrm>
            <a:off x="6025690" y="5029268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79003" y="4062211"/>
            <a:ext cx="1524952" cy="612640"/>
            <a:chOff x="2647638" y="3880970"/>
            <a:chExt cx="1524952" cy="612640"/>
          </a:xfrm>
        </p:grpSpPr>
        <p:sp>
          <p:nvSpPr>
            <p:cNvPr id="66" name="Right Brace 6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3201643" y="2549569"/>
            <a:ext cx="2454111" cy="568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3231983" y="2599813"/>
            <a:ext cx="2487789" cy="484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37625" y="2353045"/>
            <a:ext cx="284333" cy="351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26" y="4417127"/>
            <a:ext cx="521223" cy="280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4505" y="2577349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0" y="2450076"/>
            <a:ext cx="521223" cy="280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/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1929586" y="3532848"/>
            <a:ext cx="1116095" cy="519413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"/>
              <p:cNvSpPr txBox="1"/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01" y="3434425"/>
            <a:ext cx="521223" cy="280082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3249170" y="4535030"/>
            <a:ext cx="2402241" cy="54845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 Box 4"/>
          <p:cNvSpPr txBox="1"/>
          <p:nvPr/>
        </p:nvSpPr>
        <p:spPr>
          <a:xfrm>
            <a:off x="3279509" y="4537302"/>
            <a:ext cx="2624645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85151" y="4355104"/>
            <a:ext cx="284333" cy="351797"/>
          </a:xfrm>
          <a:prstGeom prst="rect">
            <a:avLst/>
          </a:prstGeom>
        </p:spPr>
      </p:pic>
      <p:sp>
        <p:nvSpPr>
          <p:cNvPr id="94" name="Rounded Rectangle 93"/>
          <p:cNvSpPr/>
          <p:nvPr/>
        </p:nvSpPr>
        <p:spPr>
          <a:xfrm>
            <a:off x="3327448" y="5476307"/>
            <a:ext cx="243086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4"/>
              <p:cNvSpPr txBox="1"/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263428" y="5287590"/>
            <a:ext cx="284333" cy="351797"/>
          </a:xfrm>
          <a:prstGeom prst="rect">
            <a:avLst/>
          </a:prstGeom>
          <a:noFill/>
        </p:spPr>
      </p:pic>
      <p:sp>
        <p:nvSpPr>
          <p:cNvPr id="97" name="Text Box 3"/>
          <p:cNvSpPr txBox="1"/>
          <p:nvPr/>
        </p:nvSpPr>
        <p:spPr>
          <a:xfrm>
            <a:off x="602896" y="5448034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993606" y="5494134"/>
            <a:ext cx="1116095" cy="519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1"/>
              <p:cNvSpPr txBox="1"/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1" y="5395711"/>
            <a:ext cx="521223" cy="280082"/>
          </a:xfrm>
          <a:prstGeom prst="rect">
            <a:avLst/>
          </a:prstGeom>
        </p:spPr>
      </p:pic>
      <p:sp>
        <p:nvSpPr>
          <p:cNvPr id="102" name="Right Brace 101"/>
          <p:cNvSpPr/>
          <p:nvPr/>
        </p:nvSpPr>
        <p:spPr>
          <a:xfrm rot="5400000">
            <a:off x="3535207" y="4096226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460173" y="5282177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345190" y="5441198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919149" y="6194030"/>
            <a:ext cx="74254" cy="371270"/>
            <a:chOff x="0" y="0"/>
            <a:chExt cx="53340" cy="266700"/>
          </a:xfrm>
        </p:grpSpPr>
        <p:sp>
          <p:nvSpPr>
            <p:cNvPr id="109" name="Oval 108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42878" y="6194030"/>
            <a:ext cx="74254" cy="371270"/>
            <a:chOff x="0" y="0"/>
            <a:chExt cx="53340" cy="266700"/>
          </a:xfrm>
        </p:grpSpPr>
        <p:sp>
          <p:nvSpPr>
            <p:cNvPr id="113" name="Oval 112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A5E46-1F8A-C49D-719F-123A4AE74E71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910C06A4-5D92-ECF1-9942-314D180E8EC5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BD6E1FC4-122F-FAF7-0F49-66315D6E2F52}"/>
              </a:ext>
            </a:extLst>
          </p:cNvPr>
          <p:cNvSpPr/>
          <p:nvPr/>
        </p:nvSpPr>
        <p:spPr>
          <a:xfrm>
            <a:off x="6948371" y="3574466"/>
            <a:ext cx="4549888" cy="1418040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Problem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Parameters are circularly dependent!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4" name="Right Arrow 77">
            <a:extLst>
              <a:ext uri="{FF2B5EF4-FFF2-40B4-BE49-F238E27FC236}">
                <a16:creationId xmlns:a16="http://schemas.microsoft.com/office/drawing/2014/main" id="{69790BA4-49AF-C71B-DE7E-C36A2083B717}"/>
              </a:ext>
            </a:extLst>
          </p:cNvPr>
          <p:cNvSpPr/>
          <p:nvPr/>
        </p:nvSpPr>
        <p:spPr>
          <a:xfrm rot="8044975">
            <a:off x="2627305" y="2235959"/>
            <a:ext cx="836752" cy="309925"/>
          </a:xfrm>
          <a:prstGeom prst="rightArrow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116">
            <a:extLst>
              <a:ext uri="{FF2B5EF4-FFF2-40B4-BE49-F238E27FC236}">
                <a16:creationId xmlns:a16="http://schemas.microsoft.com/office/drawing/2014/main" id="{D032EE57-8EDA-02AE-B626-7842A2D36013}"/>
              </a:ext>
            </a:extLst>
          </p:cNvPr>
          <p:cNvSpPr/>
          <p:nvPr/>
        </p:nvSpPr>
        <p:spPr>
          <a:xfrm rot="19337986">
            <a:off x="1337760" y="4018182"/>
            <a:ext cx="839587" cy="309925"/>
          </a:xfrm>
          <a:prstGeom prst="rightArrow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">
                <a:extLst>
                  <a:ext uri="{FF2B5EF4-FFF2-40B4-BE49-F238E27FC236}">
                    <a16:creationId xmlns:a16="http://schemas.microsoft.com/office/drawing/2014/main" id="{1A4A5903-2209-43BF-99BB-ADBD3512A65A}"/>
                  </a:ext>
                </a:extLst>
              </p:cNvPr>
              <p:cNvSpPr/>
              <p:nvPr/>
            </p:nvSpPr>
            <p:spPr>
              <a:xfrm>
                <a:off x="3078216" y="643233"/>
                <a:ext cx="5977497" cy="1724872"/>
              </a:xfrm>
              <a:prstGeom prst="roundRect">
                <a:avLst/>
              </a:prstGeom>
              <a:solidFill>
                <a:srgbClr val="F0BAB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outputs an encryption for h’s scheme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=&gt;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Size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depends on size of encryption circuit for h’s scheme (which depends on h)</a:t>
                </a:r>
              </a:p>
            </p:txBody>
          </p:sp>
        </mc:Choice>
        <mc:Fallback xmlns="">
          <p:sp>
            <p:nvSpPr>
              <p:cNvPr id="36" name="Rounded Rectangle 3">
                <a:extLst>
                  <a:ext uri="{FF2B5EF4-FFF2-40B4-BE49-F238E27FC236}">
                    <a16:creationId xmlns:a16="http://schemas.microsoft.com/office/drawing/2014/main" id="{1A4A5903-2209-43BF-99BB-ADBD3512A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216" y="643233"/>
                <a:ext cx="5977497" cy="1724872"/>
              </a:xfrm>
              <a:prstGeom prst="roundRect">
                <a:avLst/>
              </a:prstGeom>
              <a:blipFill>
                <a:blip r:embed="rId10"/>
                <a:stretch>
                  <a:fillRect b="-28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">
                <a:extLst>
                  <a:ext uri="{FF2B5EF4-FFF2-40B4-BE49-F238E27FC236}">
                    <a16:creationId xmlns:a16="http://schemas.microsoft.com/office/drawing/2014/main" id="{54D80EFE-B610-F98D-F154-0EAF3C578613}"/>
                  </a:ext>
                </a:extLst>
              </p:cNvPr>
              <p:cNvSpPr/>
              <p:nvPr/>
            </p:nvSpPr>
            <p:spPr>
              <a:xfrm>
                <a:off x="152267" y="3948880"/>
                <a:ext cx="1575036" cy="2031181"/>
              </a:xfrm>
              <a:prstGeom prst="roundRect">
                <a:avLst/>
              </a:prstGeom>
              <a:solidFill>
                <a:srgbClr val="F0BAB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h outputs a key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=&gt;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Size of h depends 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">
                <a:extLst>
                  <a:ext uri="{FF2B5EF4-FFF2-40B4-BE49-F238E27FC236}">
                    <a16:creationId xmlns:a16="http://schemas.microsoft.com/office/drawing/2014/main" id="{54D80EFE-B610-F98D-F154-0EAF3C578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7" y="3948880"/>
                <a:ext cx="1575036" cy="2031181"/>
              </a:xfrm>
              <a:prstGeom prst="roundRect">
                <a:avLst/>
              </a:prstGeom>
              <a:blipFill>
                <a:blip r:embed="rId11"/>
                <a:stretch>
                  <a:fillRect r="-385" b="-23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4244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A7C25A11-2FD1-795B-F47A-8835AFDC5628}"/>
              </a:ext>
            </a:extLst>
          </p:cNvPr>
          <p:cNvSpPr/>
          <p:nvPr/>
        </p:nvSpPr>
        <p:spPr>
          <a:xfrm>
            <a:off x="1473299" y="3383143"/>
            <a:ext cx="4592446" cy="8530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893AC15-C344-9501-B1BB-E818BB609661}"/>
              </a:ext>
            </a:extLst>
          </p:cNvPr>
          <p:cNvSpPr/>
          <p:nvPr/>
        </p:nvSpPr>
        <p:spPr>
          <a:xfrm>
            <a:off x="1524121" y="2393308"/>
            <a:ext cx="4592446" cy="8530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2479003" y="5959715"/>
            <a:ext cx="1524952" cy="612640"/>
            <a:chOff x="2647638" y="3880970"/>
            <a:chExt cx="1524952" cy="612640"/>
          </a:xfrm>
        </p:grpSpPr>
        <p:sp>
          <p:nvSpPr>
            <p:cNvPr id="106" name="Right Brace 10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/>
          <p:cNvSpPr/>
          <p:nvPr/>
        </p:nvSpPr>
        <p:spPr>
          <a:xfrm>
            <a:off x="3224895" y="3532848"/>
            <a:ext cx="2430860" cy="5251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/>
              <p:cNvSpPr txBox="1"/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60875" y="3320664"/>
            <a:ext cx="284333" cy="351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Removing the Recursive Definition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596556" y="253431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3162912" y="1802521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91311" y="1810606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75584" y="2087343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67226" y="2272571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00550" y="3273294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87145" y="3437409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/>
          <p:nvPr/>
        </p:nvSpPr>
        <p:spPr>
          <a:xfrm>
            <a:off x="590673" y="3496562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Text Box 3"/>
          <p:cNvSpPr txBox="1"/>
          <p:nvPr/>
        </p:nvSpPr>
        <p:spPr>
          <a:xfrm>
            <a:off x="590672" y="4467879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185151" y="2272571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"/>
          <p:cNvSpPr txBox="1"/>
          <p:nvPr/>
        </p:nvSpPr>
        <p:spPr>
          <a:xfrm>
            <a:off x="6052597" y="3020274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9" name="Text Box 4"/>
          <p:cNvSpPr txBox="1"/>
          <p:nvPr/>
        </p:nvSpPr>
        <p:spPr>
          <a:xfrm>
            <a:off x="6025690" y="5029268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79003" y="4062211"/>
            <a:ext cx="1524952" cy="612640"/>
            <a:chOff x="2647638" y="3880970"/>
            <a:chExt cx="1524952" cy="612640"/>
          </a:xfrm>
        </p:grpSpPr>
        <p:sp>
          <p:nvSpPr>
            <p:cNvPr id="66" name="Right Brace 6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3201643" y="2549569"/>
            <a:ext cx="2454111" cy="568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3231983" y="2599813"/>
            <a:ext cx="2487789" cy="484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37625" y="2353045"/>
            <a:ext cx="284333" cy="35179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52211" y="4515550"/>
            <a:ext cx="1116095" cy="519413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26" y="4417127"/>
            <a:ext cx="521223" cy="280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4505" y="2577349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0" y="2450076"/>
            <a:ext cx="521223" cy="280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/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1929586" y="3532848"/>
            <a:ext cx="1116095" cy="519413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"/>
              <p:cNvSpPr txBox="1"/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01" y="3434425"/>
            <a:ext cx="521223" cy="280082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3249170" y="4535030"/>
            <a:ext cx="2402241" cy="54845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 Box 4"/>
          <p:cNvSpPr txBox="1"/>
          <p:nvPr/>
        </p:nvSpPr>
        <p:spPr>
          <a:xfrm>
            <a:off x="3279509" y="4537302"/>
            <a:ext cx="2624645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85151" y="4355104"/>
            <a:ext cx="284333" cy="351797"/>
          </a:xfrm>
          <a:prstGeom prst="rect">
            <a:avLst/>
          </a:prstGeom>
        </p:spPr>
      </p:pic>
      <p:sp>
        <p:nvSpPr>
          <p:cNvPr id="94" name="Rounded Rectangle 93"/>
          <p:cNvSpPr/>
          <p:nvPr/>
        </p:nvSpPr>
        <p:spPr>
          <a:xfrm>
            <a:off x="3327448" y="5476307"/>
            <a:ext cx="243086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4"/>
              <p:cNvSpPr txBox="1"/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263428" y="5287590"/>
            <a:ext cx="284333" cy="351797"/>
          </a:xfrm>
          <a:prstGeom prst="rect">
            <a:avLst/>
          </a:prstGeom>
          <a:noFill/>
        </p:spPr>
      </p:pic>
      <p:sp>
        <p:nvSpPr>
          <p:cNvPr id="97" name="Text Box 3"/>
          <p:cNvSpPr txBox="1"/>
          <p:nvPr/>
        </p:nvSpPr>
        <p:spPr>
          <a:xfrm>
            <a:off x="602896" y="5448034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993606" y="5494134"/>
            <a:ext cx="1116095" cy="519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1"/>
              <p:cNvSpPr txBox="1"/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1" y="5395711"/>
            <a:ext cx="521223" cy="280082"/>
          </a:xfrm>
          <a:prstGeom prst="rect">
            <a:avLst/>
          </a:prstGeom>
        </p:spPr>
      </p:pic>
      <p:sp>
        <p:nvSpPr>
          <p:cNvPr id="102" name="Right Brace 101"/>
          <p:cNvSpPr/>
          <p:nvPr/>
        </p:nvSpPr>
        <p:spPr>
          <a:xfrm rot="5400000">
            <a:off x="3535207" y="4096226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460173" y="5282177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345190" y="5441198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919149" y="6194030"/>
            <a:ext cx="74254" cy="371270"/>
            <a:chOff x="0" y="0"/>
            <a:chExt cx="53340" cy="266700"/>
          </a:xfrm>
        </p:grpSpPr>
        <p:sp>
          <p:nvSpPr>
            <p:cNvPr id="109" name="Oval 108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42878" y="6194030"/>
            <a:ext cx="74254" cy="371270"/>
            <a:chOff x="0" y="0"/>
            <a:chExt cx="53340" cy="266700"/>
          </a:xfrm>
        </p:grpSpPr>
        <p:sp>
          <p:nvSpPr>
            <p:cNvPr id="113" name="Oval 112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A5E46-1F8A-C49D-719F-123A4AE74E71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910C06A4-5D92-ECF1-9942-314D180E8EC5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BD6E1FC4-122F-FAF7-0F49-66315D6E2F52}"/>
              </a:ext>
            </a:extLst>
          </p:cNvPr>
          <p:cNvSpPr/>
          <p:nvPr/>
        </p:nvSpPr>
        <p:spPr>
          <a:xfrm>
            <a:off x="6948371" y="3574466"/>
            <a:ext cx="4549888" cy="1418040"/>
          </a:xfrm>
          <a:prstGeom prst="roundRect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Problem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Parameters are circularly dependent!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34" name="Right Arrow 77">
            <a:extLst>
              <a:ext uri="{FF2B5EF4-FFF2-40B4-BE49-F238E27FC236}">
                <a16:creationId xmlns:a16="http://schemas.microsoft.com/office/drawing/2014/main" id="{69790BA4-49AF-C71B-DE7E-C36A2083B717}"/>
              </a:ext>
            </a:extLst>
          </p:cNvPr>
          <p:cNvSpPr/>
          <p:nvPr/>
        </p:nvSpPr>
        <p:spPr>
          <a:xfrm rot="8044975">
            <a:off x="2627305" y="2235959"/>
            <a:ext cx="836752" cy="309925"/>
          </a:xfrm>
          <a:prstGeom prst="rightArrow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116">
            <a:extLst>
              <a:ext uri="{FF2B5EF4-FFF2-40B4-BE49-F238E27FC236}">
                <a16:creationId xmlns:a16="http://schemas.microsoft.com/office/drawing/2014/main" id="{D032EE57-8EDA-02AE-B626-7842A2D36013}"/>
              </a:ext>
            </a:extLst>
          </p:cNvPr>
          <p:cNvSpPr/>
          <p:nvPr/>
        </p:nvSpPr>
        <p:spPr>
          <a:xfrm rot="19337986">
            <a:off x="1337760" y="4018182"/>
            <a:ext cx="839587" cy="309925"/>
          </a:xfrm>
          <a:prstGeom prst="rightArrow">
            <a:avLst/>
          </a:prstGeom>
          <a:solidFill>
            <a:srgbClr val="F0BA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">
                <a:extLst>
                  <a:ext uri="{FF2B5EF4-FFF2-40B4-BE49-F238E27FC236}">
                    <a16:creationId xmlns:a16="http://schemas.microsoft.com/office/drawing/2014/main" id="{54D80EFE-B610-F98D-F154-0EAF3C578613}"/>
                  </a:ext>
                </a:extLst>
              </p:cNvPr>
              <p:cNvSpPr/>
              <p:nvPr/>
            </p:nvSpPr>
            <p:spPr>
              <a:xfrm>
                <a:off x="152267" y="3948880"/>
                <a:ext cx="1575036" cy="2031181"/>
              </a:xfrm>
              <a:prstGeom prst="roundRect">
                <a:avLst/>
              </a:prstGeom>
              <a:solidFill>
                <a:srgbClr val="F0BAB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h outputs a key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=&gt;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Size of h depends 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">
                <a:extLst>
                  <a:ext uri="{FF2B5EF4-FFF2-40B4-BE49-F238E27FC236}">
                    <a16:creationId xmlns:a16="http://schemas.microsoft.com/office/drawing/2014/main" id="{54D80EFE-B610-F98D-F154-0EAF3C578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7" y="3948880"/>
                <a:ext cx="1575036" cy="2031181"/>
              </a:xfrm>
              <a:prstGeom prst="roundRect">
                <a:avLst/>
              </a:prstGeom>
              <a:blipFill>
                <a:blip r:embed="rId10"/>
                <a:stretch>
                  <a:fillRect r="-385" b="-23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80F6DA84-4487-87E8-8D15-0C9306E6E3BB}"/>
              </a:ext>
            </a:extLst>
          </p:cNvPr>
          <p:cNvSpPr/>
          <p:nvPr/>
        </p:nvSpPr>
        <p:spPr>
          <a:xfrm>
            <a:off x="7713907" y="5137366"/>
            <a:ext cx="3204995" cy="8875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Also need other modifications.</a:t>
            </a:r>
            <a:endParaRPr lang="el-GR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3">
                <a:extLst>
                  <a:ext uri="{FF2B5EF4-FFF2-40B4-BE49-F238E27FC236}">
                    <a16:creationId xmlns:a16="http://schemas.microsoft.com/office/drawing/2014/main" id="{01F30E38-AF84-2BFD-462A-809BCE787DE2}"/>
                  </a:ext>
                </a:extLst>
              </p:cNvPr>
              <p:cNvSpPr/>
              <p:nvPr/>
            </p:nvSpPr>
            <p:spPr>
              <a:xfrm>
                <a:off x="3078216" y="643233"/>
                <a:ext cx="5977497" cy="1724872"/>
              </a:xfrm>
              <a:prstGeom prst="roundRect">
                <a:avLst/>
              </a:prstGeom>
              <a:solidFill>
                <a:srgbClr val="F0BAB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outputs an encryption for h’s scheme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=&gt;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Size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depends on size of encryption circuit for h’s scheme (</a:t>
                </a:r>
                <a:r>
                  <a:rPr lang="en-US" sz="2400" strike="sngStrike" dirty="0">
                    <a:solidFill>
                      <a:schemeClr val="tx1"/>
                    </a:solidFill>
                  </a:rPr>
                  <a:t>which depends on h</a:t>
                </a:r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4" name="Rounded Rectangle 3">
                <a:extLst>
                  <a:ext uri="{FF2B5EF4-FFF2-40B4-BE49-F238E27FC236}">
                    <a16:creationId xmlns:a16="http://schemas.microsoft.com/office/drawing/2014/main" id="{01F30E38-AF84-2BFD-462A-809BCE787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216" y="643233"/>
                <a:ext cx="5977497" cy="1724872"/>
              </a:xfrm>
              <a:prstGeom prst="roundRect">
                <a:avLst/>
              </a:prstGeom>
              <a:blipFill>
                <a:blip r:embed="rId11"/>
                <a:stretch>
                  <a:fillRect b="-28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38E9EFE5-40AE-95C1-5EF3-69A0F6C71BA1}"/>
              </a:ext>
            </a:extLst>
          </p:cNvPr>
          <p:cNvSpPr/>
          <p:nvPr/>
        </p:nvSpPr>
        <p:spPr>
          <a:xfrm>
            <a:off x="6017130" y="2280925"/>
            <a:ext cx="3204995" cy="6771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Leverage compact FE for h’s scheme.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382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2211" y="4515550"/>
            <a:ext cx="1116095" cy="519413"/>
          </a:xfrm>
          <a:prstGeom prst="roundRect">
            <a:avLst/>
          </a:prstGeom>
          <a:solidFill>
            <a:srgbClr val="F2D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2479003" y="5959715"/>
            <a:ext cx="1524952" cy="612640"/>
            <a:chOff x="2647638" y="3880970"/>
            <a:chExt cx="1524952" cy="612640"/>
          </a:xfrm>
        </p:grpSpPr>
        <p:sp>
          <p:nvSpPr>
            <p:cNvPr id="106" name="Right Brace 10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/>
          <p:cNvSpPr/>
          <p:nvPr/>
        </p:nvSpPr>
        <p:spPr>
          <a:xfrm>
            <a:off x="3224895" y="3532848"/>
            <a:ext cx="2430860" cy="5251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"/>
              <p:cNvSpPr txBox="1"/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00" y="3566474"/>
                <a:ext cx="2575088" cy="54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60875" y="3320664"/>
            <a:ext cx="284333" cy="351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Security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596556" y="2534313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3162912" y="1802521"/>
            <a:ext cx="1552130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Message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1791311" y="1810606"/>
            <a:ext cx="1552577" cy="4267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75584" y="2087343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67226" y="2272571"/>
            <a:ext cx="1137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00550" y="3273294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87145" y="3437409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/>
          <p:nvPr/>
        </p:nvSpPr>
        <p:spPr>
          <a:xfrm>
            <a:off x="590673" y="3496562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Text Box 3"/>
          <p:cNvSpPr txBox="1"/>
          <p:nvPr/>
        </p:nvSpPr>
        <p:spPr>
          <a:xfrm>
            <a:off x="590672" y="4467879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185151" y="2272571"/>
            <a:ext cx="12047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"/>
          <p:cNvSpPr txBox="1"/>
          <p:nvPr/>
        </p:nvSpPr>
        <p:spPr>
          <a:xfrm>
            <a:off x="6052597" y="3020274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9" name="Text Box 4"/>
          <p:cNvSpPr txBox="1"/>
          <p:nvPr/>
        </p:nvSpPr>
        <p:spPr>
          <a:xfrm>
            <a:off x="6025690" y="5029268"/>
            <a:ext cx="726858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79003" y="4062211"/>
            <a:ext cx="1524952" cy="612640"/>
            <a:chOff x="2647638" y="3880970"/>
            <a:chExt cx="1524952" cy="612640"/>
          </a:xfrm>
        </p:grpSpPr>
        <p:sp>
          <p:nvSpPr>
            <p:cNvPr id="66" name="Right Brace 65"/>
            <p:cNvSpPr/>
            <p:nvPr/>
          </p:nvSpPr>
          <p:spPr>
            <a:xfrm rot="5400000">
              <a:off x="3175799" y="3352809"/>
              <a:ext cx="468630" cy="1524952"/>
            </a:xfrm>
            <a:prstGeom prst="rightBrace">
              <a:avLst>
                <a:gd name="adj1" fmla="val 24887"/>
                <a:gd name="adj2" fmla="val 850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881218" y="4257390"/>
              <a:ext cx="0" cy="236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3201643" y="2549569"/>
            <a:ext cx="2454111" cy="568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3231983" y="2599813"/>
            <a:ext cx="2487789" cy="4840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37625" y="2353045"/>
            <a:ext cx="284333" cy="351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"/>
              <p:cNvSpPr txBox="1"/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38" y="4458494"/>
                <a:ext cx="1141409" cy="548640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26" y="4417127"/>
            <a:ext cx="521223" cy="280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4505" y="2577349"/>
            <a:ext cx="1112520" cy="5317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0" y="2450076"/>
            <a:ext cx="521223" cy="280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/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1">
                <a:extLst>
                  <a:ext uri="{FF2B5EF4-FFF2-40B4-BE49-F238E27FC236}">
                    <a16:creationId xmlns:a16="http://schemas.microsoft.com/office/drawing/2014/main" id="{922D99B0-FD24-4AC2-DF94-ADD9420D0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30" y="2558308"/>
                <a:ext cx="1028700" cy="548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1929586" y="3532848"/>
            <a:ext cx="1116095" cy="519413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"/>
              <p:cNvSpPr txBox="1"/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35" y="3570274"/>
                <a:ext cx="1028700" cy="448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01" y="3434425"/>
            <a:ext cx="521223" cy="280082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3249170" y="4535030"/>
            <a:ext cx="2402241" cy="548455"/>
          </a:xfrm>
          <a:prstGeom prst="roundRect">
            <a:avLst/>
          </a:prstGeom>
          <a:solidFill>
            <a:srgbClr val="DC9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 Box 4"/>
          <p:cNvSpPr txBox="1"/>
          <p:nvPr/>
        </p:nvSpPr>
        <p:spPr>
          <a:xfrm>
            <a:off x="3279509" y="4537302"/>
            <a:ext cx="2624645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’, 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185151" y="4355104"/>
            <a:ext cx="284333" cy="351797"/>
          </a:xfrm>
          <a:prstGeom prst="rect">
            <a:avLst/>
          </a:prstGeom>
        </p:spPr>
      </p:pic>
      <p:sp>
        <p:nvSpPr>
          <p:cNvPr id="94" name="Rounded Rectangle 93"/>
          <p:cNvSpPr/>
          <p:nvPr/>
        </p:nvSpPr>
        <p:spPr>
          <a:xfrm>
            <a:off x="3327448" y="5476307"/>
            <a:ext cx="243086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4"/>
              <p:cNvSpPr txBox="1"/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𝑚𝑠𝑘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53" y="5533400"/>
                <a:ext cx="2575088" cy="54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F862AB84-A612-4F85-BDF1-E50D4086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t="18394" r="22836" b="17532"/>
          <a:stretch/>
        </p:blipFill>
        <p:spPr>
          <a:xfrm>
            <a:off x="3263428" y="5287590"/>
            <a:ext cx="284333" cy="351797"/>
          </a:xfrm>
          <a:prstGeom prst="rect">
            <a:avLst/>
          </a:prstGeom>
          <a:noFill/>
        </p:spPr>
      </p:pic>
      <p:sp>
        <p:nvSpPr>
          <p:cNvPr id="97" name="Text Box 3"/>
          <p:cNvSpPr txBox="1"/>
          <p:nvPr/>
        </p:nvSpPr>
        <p:spPr>
          <a:xfrm>
            <a:off x="602896" y="5448034"/>
            <a:ext cx="933449" cy="458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msk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993606" y="5494134"/>
            <a:ext cx="1116095" cy="519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1"/>
              <p:cNvSpPr txBox="1"/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55" y="5531560"/>
                <a:ext cx="1028700" cy="44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>
            <a:extLst>
              <a:ext uri="{FF2B5EF4-FFF2-40B4-BE49-F238E27FC236}">
                <a16:creationId xmlns:a16="http://schemas.microsoft.com/office/drawing/2014/main" id="{77B3B50E-4531-4E7D-ACCD-8ECFA124F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1" y="5395711"/>
            <a:ext cx="521223" cy="280082"/>
          </a:xfrm>
          <a:prstGeom prst="rect">
            <a:avLst/>
          </a:prstGeom>
        </p:spPr>
      </p:pic>
      <p:sp>
        <p:nvSpPr>
          <p:cNvPr id="102" name="Right Brace 101"/>
          <p:cNvSpPr/>
          <p:nvPr/>
        </p:nvSpPr>
        <p:spPr>
          <a:xfrm rot="5400000">
            <a:off x="3535207" y="4096226"/>
            <a:ext cx="468630" cy="2371901"/>
          </a:xfrm>
          <a:prstGeom prst="rightBrace">
            <a:avLst>
              <a:gd name="adj1" fmla="val 24887"/>
              <a:gd name="adj2" fmla="val 254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460173" y="5282177"/>
            <a:ext cx="15044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345190" y="5441198"/>
            <a:ext cx="0" cy="236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919149" y="6194030"/>
            <a:ext cx="74254" cy="371270"/>
            <a:chOff x="0" y="0"/>
            <a:chExt cx="53340" cy="266700"/>
          </a:xfrm>
        </p:grpSpPr>
        <p:sp>
          <p:nvSpPr>
            <p:cNvPr id="109" name="Oval 108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42878" y="6194030"/>
            <a:ext cx="74254" cy="371270"/>
            <a:chOff x="0" y="0"/>
            <a:chExt cx="53340" cy="266700"/>
          </a:xfrm>
        </p:grpSpPr>
        <p:sp>
          <p:nvSpPr>
            <p:cNvPr id="113" name="Oval 112"/>
            <p:cNvSpPr/>
            <p:nvPr/>
          </p:nvSpPr>
          <p:spPr>
            <a:xfrm>
              <a:off x="0" y="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0" y="10668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0" y="213360"/>
              <a:ext cx="53340" cy="53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2A5E46-1F8A-C49D-719F-123A4AE74E71}"/>
              </a:ext>
            </a:extLst>
          </p:cNvPr>
          <p:cNvCxnSpPr>
            <a:cxnSpLocks/>
          </p:cNvCxnSpPr>
          <p:nvPr/>
        </p:nvCxnSpPr>
        <p:spPr>
          <a:xfrm>
            <a:off x="540458" y="2268943"/>
            <a:ext cx="1045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910C06A4-5D92-ECF1-9942-314D180E8EC5}"/>
              </a:ext>
            </a:extLst>
          </p:cNvPr>
          <p:cNvSpPr txBox="1"/>
          <p:nvPr/>
        </p:nvSpPr>
        <p:spPr>
          <a:xfrm>
            <a:off x="-16801" y="1449400"/>
            <a:ext cx="2167161" cy="5486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Encrypted Under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D4307C86-FE6E-F649-4CBF-76E0B2BFF74B}"/>
              </a:ext>
            </a:extLst>
          </p:cNvPr>
          <p:cNvSpPr/>
          <p:nvPr/>
        </p:nvSpPr>
        <p:spPr>
          <a:xfrm>
            <a:off x="7485223" y="2891639"/>
            <a:ext cx="3204995" cy="1668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Security: </a:t>
            </a:r>
            <a:r>
              <a:rPr lang="en-US" sz="2400" dirty="0">
                <a:solidFill>
                  <a:schemeClr val="tx1"/>
                </a:solidFill>
              </a:rPr>
              <a:t>Iteratively simulate each function and message pair.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32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5601</TotalTime>
  <Words>5982</Words>
  <Application>Microsoft Office PowerPoint</Application>
  <PresentationFormat>Widescreen</PresentationFormat>
  <Paragraphs>1685</Paragraphs>
  <Slides>106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Calibri Light</vt:lpstr>
      <vt:lpstr>Times New Roman</vt:lpstr>
      <vt:lpstr>Cambria Math</vt:lpstr>
      <vt:lpstr>Calibri</vt:lpstr>
      <vt:lpstr>Arial</vt:lpstr>
      <vt:lpstr>Office Theme</vt:lpstr>
      <vt:lpstr>Streaming Functional Encryption</vt:lpstr>
      <vt:lpstr>Functional Encryption (FE)</vt:lpstr>
      <vt:lpstr>Functional Encryption (FE)</vt:lpstr>
      <vt:lpstr>Functional Encryption (FE)</vt:lpstr>
      <vt:lpstr>FE – Security</vt:lpstr>
      <vt:lpstr>FE - Example Use Case</vt:lpstr>
      <vt:lpstr>FE - Example Use Case</vt:lpstr>
      <vt:lpstr>FE - Example Use Case</vt:lpstr>
      <vt:lpstr>FE - Example Use Case</vt:lpstr>
      <vt:lpstr>FE - Example Use Case</vt:lpstr>
      <vt:lpstr>FE - Example Use Case</vt:lpstr>
      <vt:lpstr>FE - Example Use Case</vt:lpstr>
      <vt:lpstr>FE - Example Use Case</vt:lpstr>
      <vt:lpstr>FE - Example Use Case</vt:lpstr>
      <vt:lpstr>FE - Example Use Case</vt:lpstr>
      <vt:lpstr>FE - Example Use Case</vt:lpstr>
      <vt:lpstr>FE - Example Use Case</vt:lpstr>
      <vt:lpstr>FE - Example Use Case</vt:lpstr>
      <vt:lpstr>Streaming Function</vt:lpstr>
      <vt:lpstr>Streaming Function</vt:lpstr>
      <vt:lpstr>Streaming Function</vt:lpstr>
      <vt:lpstr>Streaming Function</vt:lpstr>
      <vt:lpstr>Streaming Function</vt:lpstr>
      <vt:lpstr>Streaming Function</vt:lpstr>
      <vt:lpstr>Streaming Function</vt:lpstr>
      <vt:lpstr>Streaming Function</vt:lpstr>
      <vt:lpstr>Streaming Function</vt:lpstr>
      <vt:lpstr>Streaming Function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sFE - Security</vt:lpstr>
      <vt:lpstr>sFE - Security</vt:lpstr>
      <vt:lpstr>sFE - Security</vt:lpstr>
      <vt:lpstr>sFE - Security</vt:lpstr>
      <vt:lpstr>sFE - Security</vt:lpstr>
      <vt:lpstr>FE - Example Use Case</vt:lpstr>
      <vt:lpstr>FE - Example Use Case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Notions of Security</vt:lpstr>
      <vt:lpstr>Notions of Security</vt:lpstr>
      <vt:lpstr>Notions of Security</vt:lpstr>
      <vt:lpstr>Notions of Security</vt:lpstr>
      <vt:lpstr>Notions of Security</vt:lpstr>
      <vt:lpstr>Notions of Security</vt:lpstr>
      <vt:lpstr>Notions of Security</vt:lpstr>
      <vt:lpstr>Notions of Security</vt:lpstr>
      <vt:lpstr>Notions of Security</vt:lpstr>
      <vt:lpstr>Notions of Security</vt:lpstr>
      <vt:lpstr>Notions of Security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Streaming Functional Encryption (sFE)</vt:lpstr>
      <vt:lpstr>Open Problems</vt:lpstr>
      <vt:lpstr>Open Problems</vt:lpstr>
      <vt:lpstr>Appendix</vt:lpstr>
      <vt:lpstr>Construction</vt:lpstr>
      <vt:lpstr>Construction</vt:lpstr>
      <vt:lpstr>One-sFE</vt:lpstr>
      <vt:lpstr>One-sFE</vt:lpstr>
      <vt:lpstr>One-sFE</vt:lpstr>
      <vt:lpstr>One-sFE</vt:lpstr>
      <vt:lpstr>One-sFE</vt:lpstr>
      <vt:lpstr>One-sFE</vt:lpstr>
      <vt:lpstr>One-sFE</vt:lpstr>
      <vt:lpstr>One-sFE</vt:lpstr>
      <vt:lpstr>One-sFE</vt:lpstr>
      <vt:lpstr>One-sFE</vt:lpstr>
      <vt:lpstr>One-sFE</vt:lpstr>
      <vt:lpstr>One-sFE</vt:lpstr>
      <vt:lpstr>Removing the Recursive Definition</vt:lpstr>
      <vt:lpstr>Removing the Recursive Definition</vt:lpstr>
      <vt:lpstr>Removing the Recursive Definition</vt:lpstr>
      <vt:lpstr>Removing the Recursive Definition</vt:lpstr>
      <vt:lpstr>Removing the Recursive Definition</vt:lpstr>
      <vt:lpstr>Removing the Recursive Definition</vt:lpstr>
      <vt:lpstr>Removing the Recursive Definition</vt:lpstr>
      <vt:lpstr>Removing the Recursive Definition</vt:lpstr>
      <vt:lpstr>Removing the Recursive Definition</vt:lpstr>
      <vt:lpstr>Security</vt:lpstr>
      <vt:lpstr>Building Block: Limited Simulation-Secure FE</vt:lpstr>
      <vt:lpstr>Security</vt:lpstr>
      <vt:lpstr>Security</vt:lpstr>
      <vt:lpstr>Security</vt:lpstr>
      <vt:lpstr>Security</vt:lpstr>
      <vt:lpstr>Security</vt:lpstr>
      <vt:lpstr>Construction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Streaming Functional Encryption</dc:title>
  <dc:creator>Alexis</dc:creator>
  <cp:lastModifiedBy>Alexis Korb</cp:lastModifiedBy>
  <cp:revision>272</cp:revision>
  <dcterms:created xsi:type="dcterms:W3CDTF">2022-10-25T00:07:56Z</dcterms:created>
  <dcterms:modified xsi:type="dcterms:W3CDTF">2023-08-18T06:12:12Z</dcterms:modified>
</cp:coreProperties>
</file>